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1"/>
  </p:notesMasterIdLst>
  <p:sldIdLst>
    <p:sldId id="256" r:id="rId2"/>
    <p:sldId id="397" r:id="rId3"/>
    <p:sldId id="398" r:id="rId4"/>
    <p:sldId id="399" r:id="rId5"/>
    <p:sldId id="400" r:id="rId6"/>
    <p:sldId id="401" r:id="rId7"/>
    <p:sldId id="402" r:id="rId8"/>
    <p:sldId id="403" r:id="rId9"/>
    <p:sldId id="404" r:id="rId10"/>
    <p:sldId id="405" r:id="rId11"/>
    <p:sldId id="406" r:id="rId12"/>
    <p:sldId id="407" r:id="rId13"/>
    <p:sldId id="408" r:id="rId14"/>
    <p:sldId id="409" r:id="rId15"/>
    <p:sldId id="410" r:id="rId16"/>
    <p:sldId id="411" r:id="rId17"/>
    <p:sldId id="412" r:id="rId18"/>
    <p:sldId id="413" r:id="rId19"/>
    <p:sldId id="414" r:id="rId20"/>
    <p:sldId id="415" r:id="rId21"/>
    <p:sldId id="416" r:id="rId22"/>
    <p:sldId id="417" r:id="rId23"/>
    <p:sldId id="418" r:id="rId24"/>
    <p:sldId id="419" r:id="rId25"/>
    <p:sldId id="420" r:id="rId26"/>
    <p:sldId id="421" r:id="rId27"/>
    <p:sldId id="422" r:id="rId28"/>
    <p:sldId id="423" r:id="rId29"/>
    <p:sldId id="424" r:id="rId3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85" autoAdjust="0"/>
    <p:restoredTop sz="90698" autoAdjust="0"/>
  </p:normalViewPr>
  <p:slideViewPr>
    <p:cSldViewPr>
      <p:cViewPr varScale="1">
        <p:scale>
          <a:sx n="84" d="100"/>
          <a:sy n="84" d="100"/>
        </p:scale>
        <p:origin x="115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188AF7-08A5-4C8F-BDF9-496D4A65024A}" type="datetimeFigureOut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55D7A13-E11B-44CC-8A3E-AFAED919D7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14509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21ED39-C816-4BA9-8A1A-F0D5F0585F2D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314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FA3B6-C0B8-46B0-9AB3-98582BDC1CF3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0F142-8AAC-4854-9ABE-AF365D3C7C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850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3F106-F118-4B8A-B537-0711828AE5E9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8B26A-9576-48C7-B0E4-69F8C543EB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816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4D7EA-8F3D-4503-839F-C4C815DF44AD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613A8-D915-44FD-B18E-D38ECF3350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708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AA39B1-1DD9-4CC4-AA8B-368639E6961A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5804E-5AE5-4597-ADC1-C3DE08CD76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158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3D78C-7024-49FA-B7DB-3B074B58EE24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0E6C1-71B4-4E4A-B372-E29EDD6E8B0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758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D1D8C-24A5-45E0-AD48-15F8D95A4F22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A1590-70B3-4CE5-B5F7-3E8D86885C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870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216DA-5ACB-495A-A4E6-E11C47980905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8D5E5-D5CB-4C96-A5D1-1E2A040C20F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890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EB6E37-6061-4578-B162-836E7CDBBEE7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5D57A-3224-4721-BCD9-9756479CAC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330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CAE78-AC20-418E-B108-5E06FECCC238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C5D4A-611E-4CB0-AE9A-26099DD498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972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2A2E1-1E39-4456-8C25-2362F9A58DA0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AA976-717D-463C-AFF6-941624AC56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870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31604-307F-4EAF-B9E0-1796C24AC8D6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E32C3-E31F-4413-A5E8-3B80CEB183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396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218A8D-24CA-412E-9FF4-1D84AADC6FED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A3E9FDF-7F4A-499A-A7D4-F60300E94E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395536" y="1628800"/>
            <a:ext cx="8496300" cy="381635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4000" b="1" i="1" dirty="0"/>
              <a:t/>
            </a:r>
            <a:br>
              <a:rPr lang="en-GB" altLang="en-US" sz="4000" b="1" i="1" dirty="0"/>
            </a:br>
            <a:r>
              <a:rPr lang="en-GB" altLang="en-US" sz="4000" i="1" dirty="0"/>
              <a:t/>
            </a: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>Module: EMPL4004 </a:t>
            </a:r>
            <a:br>
              <a:rPr lang="en-GB" altLang="en-US" sz="4000" dirty="0"/>
            </a:br>
            <a:r>
              <a:rPr lang="en-GB" sz="4000" b="1" dirty="0"/>
              <a:t>Communication Skills</a:t>
            </a:r>
            <a:br>
              <a:rPr lang="en-GB" sz="4000" b="1" dirty="0"/>
            </a:br>
            <a:r>
              <a:rPr lang="en-GB" altLang="en-US" sz="2000" dirty="0"/>
              <a:t/>
            </a:r>
            <a:br>
              <a:rPr lang="en-GB" altLang="en-US" sz="2000" dirty="0"/>
            </a:br>
            <a:r>
              <a:rPr lang="en-GB" altLang="en-US" sz="3200" dirty="0"/>
              <a:t>Session 2</a:t>
            </a:r>
            <a:br>
              <a:rPr lang="en-GB" altLang="en-US" sz="3200" dirty="0"/>
            </a:br>
            <a:r>
              <a:rPr lang="en-GB" altLang="en-US" sz="2000" dirty="0"/>
              <a:t/>
            </a:r>
            <a:br>
              <a:rPr lang="en-GB" altLang="en-US" sz="2000" dirty="0"/>
            </a:br>
            <a:endParaRPr lang="en-GB" altLang="en-US" sz="2800" dirty="0"/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/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/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Verbal and non-verbal communication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endParaRPr lang="en-GB" altLang="en-US" sz="3600" b="1" dirty="0">
              <a:latin typeface="Arial" charset="0"/>
              <a:cs typeface="Arial" charset="0"/>
            </a:endParaRP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Activity 1: 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Interpreting body language</a:t>
            </a:r>
          </a:p>
        </p:txBody>
      </p:sp>
      <p:pic>
        <p:nvPicPr>
          <p:cNvPr id="5123" name="Picture 2" descr="e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546475"/>
            <a:ext cx="4579937" cy="297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628775"/>
            <a:ext cx="7300913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Box 3"/>
          <p:cNvSpPr txBox="1">
            <a:spLocks noChangeArrowheads="1"/>
          </p:cNvSpPr>
          <p:nvPr/>
        </p:nvSpPr>
        <p:spPr bwMode="auto">
          <a:xfrm>
            <a:off x="468313" y="3217863"/>
            <a:ext cx="1703387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Frowning</a:t>
            </a:r>
          </a:p>
        </p:txBody>
      </p:sp>
      <p:sp>
        <p:nvSpPr>
          <p:cNvPr id="7171" name="TextBox 4"/>
          <p:cNvSpPr txBox="1">
            <a:spLocks noChangeArrowheads="1"/>
          </p:cNvSpPr>
          <p:nvPr/>
        </p:nvSpPr>
        <p:spPr bwMode="auto">
          <a:xfrm>
            <a:off x="2289175" y="2057400"/>
            <a:ext cx="4637088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800"/>
              <a:t>Hands in the air in despair</a:t>
            </a:r>
          </a:p>
        </p:txBody>
      </p:sp>
      <p:sp>
        <p:nvSpPr>
          <p:cNvPr id="7172" name="TextBox 5"/>
          <p:cNvSpPr txBox="1">
            <a:spLocks noChangeArrowheads="1"/>
          </p:cNvSpPr>
          <p:nvPr/>
        </p:nvSpPr>
        <p:spPr bwMode="auto">
          <a:xfrm>
            <a:off x="6992938" y="3141663"/>
            <a:ext cx="1900237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Sad eyes</a:t>
            </a:r>
          </a:p>
        </p:txBody>
      </p:sp>
      <p:sp>
        <p:nvSpPr>
          <p:cNvPr id="12294" name="TextBox 6"/>
          <p:cNvSpPr txBox="1">
            <a:spLocks noChangeArrowheads="1"/>
          </p:cNvSpPr>
          <p:nvPr/>
        </p:nvSpPr>
        <p:spPr bwMode="auto">
          <a:xfrm>
            <a:off x="2400300" y="5980113"/>
            <a:ext cx="445928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stressed and angry”</a:t>
            </a:r>
          </a:p>
        </p:txBody>
      </p:sp>
      <p:pic>
        <p:nvPicPr>
          <p:cNvPr id="71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400" y="2590800"/>
            <a:ext cx="4637088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1484313"/>
            <a:ext cx="3455988" cy="542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1484313"/>
            <a:ext cx="2374900" cy="372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Box 3"/>
          <p:cNvSpPr txBox="1">
            <a:spLocks noChangeArrowheads="1"/>
          </p:cNvSpPr>
          <p:nvPr/>
        </p:nvSpPr>
        <p:spPr bwMode="auto">
          <a:xfrm>
            <a:off x="2051050" y="5294313"/>
            <a:ext cx="57546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happy and things are good”</a:t>
            </a:r>
          </a:p>
        </p:txBody>
      </p:sp>
      <p:sp>
        <p:nvSpPr>
          <p:cNvPr id="9220" name="TextBox 5"/>
          <p:cNvSpPr txBox="1">
            <a:spLocks noChangeArrowheads="1"/>
          </p:cNvSpPr>
          <p:nvPr/>
        </p:nvSpPr>
        <p:spPr bwMode="auto">
          <a:xfrm>
            <a:off x="5724525" y="2852738"/>
            <a:ext cx="19843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Thumbs up</a:t>
            </a:r>
          </a:p>
        </p:txBody>
      </p:sp>
      <p:sp>
        <p:nvSpPr>
          <p:cNvPr id="9221" name="TextBox 6"/>
          <p:cNvSpPr txBox="1">
            <a:spLocks noChangeArrowheads="1"/>
          </p:cNvSpPr>
          <p:nvPr/>
        </p:nvSpPr>
        <p:spPr bwMode="auto">
          <a:xfrm>
            <a:off x="2051050" y="2852738"/>
            <a:ext cx="1365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Smiling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 descr="W:\NHS\Resource development\Imagery\Angry m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628775"/>
            <a:ext cx="7231062" cy="482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3" descr="W:\NHS\Resource development\Imagery\Angry m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588" y="2600325"/>
            <a:ext cx="399097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Box 3"/>
          <p:cNvSpPr txBox="1">
            <a:spLocks noChangeArrowheads="1"/>
          </p:cNvSpPr>
          <p:nvPr/>
        </p:nvSpPr>
        <p:spPr bwMode="auto">
          <a:xfrm>
            <a:off x="123825" y="2152650"/>
            <a:ext cx="34258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Frowning with anger</a:t>
            </a:r>
          </a:p>
        </p:txBody>
      </p:sp>
      <p:sp>
        <p:nvSpPr>
          <p:cNvPr id="11268" name="TextBox 5"/>
          <p:cNvSpPr txBox="1">
            <a:spLocks noChangeArrowheads="1"/>
          </p:cNvSpPr>
          <p:nvPr/>
        </p:nvSpPr>
        <p:spPr bwMode="auto">
          <a:xfrm>
            <a:off x="534988" y="3413125"/>
            <a:ext cx="15843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No smile</a:t>
            </a:r>
          </a:p>
        </p:txBody>
      </p:sp>
      <p:sp>
        <p:nvSpPr>
          <p:cNvPr id="11269" name="TextBox 6"/>
          <p:cNvSpPr txBox="1">
            <a:spLocks noChangeArrowheads="1"/>
          </p:cNvSpPr>
          <p:nvPr/>
        </p:nvSpPr>
        <p:spPr bwMode="auto">
          <a:xfrm>
            <a:off x="674688" y="1628775"/>
            <a:ext cx="38623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Staring down at the girl</a:t>
            </a:r>
          </a:p>
        </p:txBody>
      </p:sp>
      <p:sp>
        <p:nvSpPr>
          <p:cNvPr id="11270" name="TextBox 7"/>
          <p:cNvSpPr txBox="1">
            <a:spLocks noChangeArrowheads="1"/>
          </p:cNvSpPr>
          <p:nvPr/>
        </p:nvSpPr>
        <p:spPr bwMode="auto">
          <a:xfrm>
            <a:off x="123825" y="4437063"/>
            <a:ext cx="24066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Hand pointing</a:t>
            </a:r>
          </a:p>
        </p:txBody>
      </p:sp>
      <p:sp>
        <p:nvSpPr>
          <p:cNvPr id="11271" name="TextBox 8"/>
          <p:cNvSpPr txBox="1">
            <a:spLocks noChangeArrowheads="1"/>
          </p:cNvSpPr>
          <p:nvPr/>
        </p:nvSpPr>
        <p:spPr bwMode="auto">
          <a:xfrm>
            <a:off x="5580063" y="1628775"/>
            <a:ext cx="35655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Head and eyes down</a:t>
            </a:r>
          </a:p>
        </p:txBody>
      </p:sp>
      <p:sp>
        <p:nvSpPr>
          <p:cNvPr id="11272" name="TextBox 9"/>
          <p:cNvSpPr txBox="1">
            <a:spLocks noChangeArrowheads="1"/>
          </p:cNvSpPr>
          <p:nvPr/>
        </p:nvSpPr>
        <p:spPr bwMode="auto">
          <a:xfrm>
            <a:off x="6753225" y="3841750"/>
            <a:ext cx="1871663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Arms crossed in defence</a:t>
            </a:r>
          </a:p>
        </p:txBody>
      </p:sp>
      <p:sp>
        <p:nvSpPr>
          <p:cNvPr id="11273" name="TextBox 10"/>
          <p:cNvSpPr txBox="1">
            <a:spLocks noChangeArrowheads="1"/>
          </p:cNvSpPr>
          <p:nvPr/>
        </p:nvSpPr>
        <p:spPr bwMode="auto">
          <a:xfrm>
            <a:off x="6659563" y="2276475"/>
            <a:ext cx="230505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Mouth slightly down turned</a:t>
            </a:r>
          </a:p>
        </p:txBody>
      </p:sp>
      <p:sp>
        <p:nvSpPr>
          <p:cNvPr id="16395" name="TextBox 11"/>
          <p:cNvSpPr txBox="1">
            <a:spLocks noChangeArrowheads="1"/>
          </p:cNvSpPr>
          <p:nvPr/>
        </p:nvSpPr>
        <p:spPr bwMode="auto">
          <a:xfrm>
            <a:off x="2190750" y="5589588"/>
            <a:ext cx="2640013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annoyed”</a:t>
            </a:r>
          </a:p>
        </p:txBody>
      </p:sp>
      <p:sp>
        <p:nvSpPr>
          <p:cNvPr id="16396" name="TextBox 12"/>
          <p:cNvSpPr txBox="1">
            <a:spLocks noChangeArrowheads="1"/>
          </p:cNvSpPr>
          <p:nvPr/>
        </p:nvSpPr>
        <p:spPr bwMode="auto">
          <a:xfrm>
            <a:off x="4891088" y="5584825"/>
            <a:ext cx="27987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in trouble”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5" grpId="0"/>
      <p:bldP spid="1639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241425"/>
            <a:ext cx="7199312" cy="5303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850" y="2076450"/>
            <a:ext cx="3743325" cy="2757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Box 5"/>
          <p:cNvSpPr txBox="1">
            <a:spLocks noChangeArrowheads="1"/>
          </p:cNvSpPr>
          <p:nvPr/>
        </p:nvSpPr>
        <p:spPr bwMode="auto">
          <a:xfrm>
            <a:off x="192088" y="3013075"/>
            <a:ext cx="2544762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Squinting eyes</a:t>
            </a:r>
          </a:p>
        </p:txBody>
      </p:sp>
      <p:sp>
        <p:nvSpPr>
          <p:cNvPr id="13316" name="TextBox 6"/>
          <p:cNvSpPr txBox="1">
            <a:spLocks noChangeArrowheads="1"/>
          </p:cNvSpPr>
          <p:nvPr/>
        </p:nvSpPr>
        <p:spPr bwMode="auto">
          <a:xfrm>
            <a:off x="6571634" y="3013075"/>
            <a:ext cx="24669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Lips up turned</a:t>
            </a:r>
          </a:p>
        </p:txBody>
      </p:sp>
      <p:sp>
        <p:nvSpPr>
          <p:cNvPr id="13317" name="TextBox 7"/>
          <p:cNvSpPr txBox="1">
            <a:spLocks noChangeArrowheads="1"/>
          </p:cNvSpPr>
          <p:nvPr/>
        </p:nvSpPr>
        <p:spPr bwMode="auto">
          <a:xfrm>
            <a:off x="3995738" y="1557338"/>
            <a:ext cx="122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Crying</a:t>
            </a:r>
          </a:p>
        </p:txBody>
      </p:sp>
      <p:sp>
        <p:nvSpPr>
          <p:cNvPr id="18439" name="TextBox 8"/>
          <p:cNvSpPr txBox="1">
            <a:spLocks noChangeArrowheads="1"/>
          </p:cNvSpPr>
          <p:nvPr/>
        </p:nvSpPr>
        <p:spPr bwMode="auto">
          <a:xfrm>
            <a:off x="3548063" y="5084763"/>
            <a:ext cx="2120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upset”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412875"/>
            <a:ext cx="3514725" cy="526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TextBox 6"/>
          <p:cNvSpPr txBox="1">
            <a:spLocks noChangeArrowheads="1"/>
          </p:cNvSpPr>
          <p:nvPr/>
        </p:nvSpPr>
        <p:spPr bwMode="auto">
          <a:xfrm>
            <a:off x="5741988" y="2636838"/>
            <a:ext cx="2486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Finger on face</a:t>
            </a:r>
          </a:p>
        </p:txBody>
      </p:sp>
      <p:sp>
        <p:nvSpPr>
          <p:cNvPr id="20485" name="TextBox 8"/>
          <p:cNvSpPr txBox="1">
            <a:spLocks noChangeArrowheads="1"/>
          </p:cNvSpPr>
          <p:nvPr/>
        </p:nvSpPr>
        <p:spPr bwMode="auto">
          <a:xfrm>
            <a:off x="3184525" y="5373688"/>
            <a:ext cx="25574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thinking”</a:t>
            </a:r>
          </a:p>
        </p:txBody>
      </p:sp>
      <p:pic>
        <p:nvPicPr>
          <p:cNvPr id="1536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013" y="1773238"/>
            <a:ext cx="2376487" cy="355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  <p:sp>
        <p:nvSpPr>
          <p:cNvPr id="15362" name="TextBox 5"/>
          <p:cNvSpPr txBox="1">
            <a:spLocks noChangeArrowheads="1"/>
          </p:cNvSpPr>
          <p:nvPr/>
        </p:nvSpPr>
        <p:spPr bwMode="auto">
          <a:xfrm>
            <a:off x="454958" y="2636838"/>
            <a:ext cx="31623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/>
              <a:t>Eyes looking away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Are they doing and saying             the same thing?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638" y="1533525"/>
            <a:ext cx="3527425" cy="497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Box 4"/>
          <p:cNvSpPr txBox="1">
            <a:spLocks noChangeArrowheads="1"/>
          </p:cNvSpPr>
          <p:nvPr/>
        </p:nvSpPr>
        <p:spPr bwMode="auto">
          <a:xfrm>
            <a:off x="1481138" y="6165850"/>
            <a:ext cx="61944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finding this really interesting!”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4"/>
          <p:cNvSpPr txBox="1">
            <a:spLocks noChangeArrowheads="1"/>
          </p:cNvSpPr>
          <p:nvPr/>
        </p:nvSpPr>
        <p:spPr bwMode="auto">
          <a:xfrm>
            <a:off x="1976438" y="6062663"/>
            <a:ext cx="503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fine – I’m really happy!”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638" y="1557338"/>
            <a:ext cx="6407150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Are they doing and saying             the same thing?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Box 4"/>
          <p:cNvSpPr txBox="1">
            <a:spLocks noChangeArrowheads="1"/>
          </p:cNvSpPr>
          <p:nvPr/>
        </p:nvSpPr>
        <p:spPr bwMode="auto">
          <a:xfrm>
            <a:off x="568325" y="6008688"/>
            <a:ext cx="77914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really sorry I beat you. I feel really bad!”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616075"/>
            <a:ext cx="4391025" cy="439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Are they doing and saying             the same thing?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2"/>
          <p:cNvSpPr>
            <a:spLocks noGrp="1"/>
          </p:cNvSpPr>
          <p:nvPr>
            <p:ph idx="1"/>
          </p:nvPr>
        </p:nvSpPr>
        <p:spPr>
          <a:xfrm>
            <a:off x="684213" y="1628775"/>
            <a:ext cx="8013700" cy="489585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b="1">
                <a:latin typeface="Arial" charset="0"/>
                <a:cs typeface="Arial" charset="0"/>
              </a:rPr>
              <a:t>Verbal communication </a:t>
            </a:r>
            <a:r>
              <a:rPr lang="en-GB" altLang="en-US" sz="2800">
                <a:latin typeface="Arial" charset="0"/>
                <a:cs typeface="Arial" charset="0"/>
              </a:rPr>
              <a:t>is the </a:t>
            </a:r>
            <a:r>
              <a:rPr lang="en-GB" altLang="en-US" sz="2800" b="1">
                <a:latin typeface="Arial" charset="0"/>
                <a:cs typeface="Arial" charset="0"/>
              </a:rPr>
              <a:t>things we say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b="1">
                <a:latin typeface="Arial" charset="0"/>
                <a:cs typeface="Arial" charset="0"/>
              </a:rPr>
              <a:t>Non-verbal communication </a:t>
            </a:r>
            <a:r>
              <a:rPr lang="en-GB" altLang="en-US" sz="2800">
                <a:latin typeface="Arial" charset="0"/>
                <a:cs typeface="Arial" charset="0"/>
              </a:rPr>
              <a:t>is the </a:t>
            </a:r>
            <a:r>
              <a:rPr lang="en-GB" altLang="en-US" sz="2800" b="1">
                <a:latin typeface="Arial" charset="0"/>
                <a:cs typeface="Arial" charset="0"/>
              </a:rPr>
              <a:t>things we don’t say</a:t>
            </a:r>
            <a:r>
              <a:rPr lang="en-GB" altLang="en-US" sz="2800">
                <a:latin typeface="Arial" charset="0"/>
                <a:cs typeface="Arial" charset="0"/>
              </a:rPr>
              <a:t>, but communicate through our </a:t>
            </a:r>
            <a:r>
              <a:rPr lang="en-GB" altLang="en-US" sz="2800" b="1">
                <a:latin typeface="Arial" charset="0"/>
                <a:cs typeface="Arial" charset="0"/>
              </a:rPr>
              <a:t>body language</a:t>
            </a:r>
            <a:r>
              <a:rPr lang="en-GB" altLang="en-US" sz="2800">
                <a:latin typeface="Arial" charset="0"/>
                <a:cs typeface="Arial" charset="0"/>
              </a:rPr>
              <a:t>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Both verbal and non-verbal communication are important and can say different things.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It is important we are aware of our own and others verbal and non-verbal communication. </a:t>
            </a:r>
          </a:p>
        </p:txBody>
      </p:sp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Verbal and non-verbal communication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Why is it important to be aware of your verbal and non-verbal communication when going for a job interview</a:t>
            </a:r>
            <a:r>
              <a:rPr lang="en-GB" altLang="en-US" b="1">
                <a:latin typeface="Arial" charset="0"/>
                <a:cs typeface="Arial" charset="0"/>
              </a:rPr>
              <a:t>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Content Placeholder 2"/>
          <p:cNvSpPr>
            <a:spLocks noGrp="1"/>
          </p:cNvSpPr>
          <p:nvPr>
            <p:ph idx="1"/>
          </p:nvPr>
        </p:nvSpPr>
        <p:spPr>
          <a:xfrm>
            <a:off x="755650" y="1412875"/>
            <a:ext cx="78486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Your CV and covering letter can secure you with a job interview, but your non-verbal communication can let you down on the day if you aren’t aware of what messages your body language is portraying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For example, if you are saying                                 you are confident, then your                                 body language needs to say                                     the same thing.</a:t>
            </a:r>
          </a:p>
        </p:txBody>
      </p:sp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Job interview</a:t>
            </a:r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4292600"/>
            <a:ext cx="3525838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755650" y="1600200"/>
            <a:ext cx="793115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What would the following body language communicate to a interviewer: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Crossed arms 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Frowning face 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Looking at the floor 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Dressed in scruffy clothes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Tapping foot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Do you think this body language would help someone to secure a job?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Job interview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/>
          <p:cNvSpPr>
            <a:spLocks noGrp="1"/>
          </p:cNvSpPr>
          <p:nvPr>
            <p:ph idx="1"/>
          </p:nvPr>
        </p:nvSpPr>
        <p:spPr>
          <a:xfrm>
            <a:off x="827088" y="1600200"/>
            <a:ext cx="4465637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Remember, first impressions count and an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interviewer’s </a:t>
            </a:r>
            <a:r>
              <a:rPr lang="en-GB" altLang="en-US" sz="2800" dirty="0">
                <a:latin typeface="Arial" charset="0"/>
                <a:cs typeface="Arial" charset="0"/>
              </a:rPr>
              <a:t>decision will be largely be influenced by ‘what you don’t say’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So make sure you polish your non-verbal presentation as much as your verbal.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017588"/>
            <a:ext cx="3630613" cy="543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Job interview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2"/>
          <p:cNvSpPr>
            <a:spLocks noGrp="1"/>
          </p:cNvSpPr>
          <p:nvPr>
            <p:ph idx="1"/>
          </p:nvPr>
        </p:nvSpPr>
        <p:spPr>
          <a:xfrm>
            <a:off x="971550" y="1600200"/>
            <a:ext cx="7345363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Why is it important that people who work in management are aware of their verbal and non-verbal communication</a:t>
            </a:r>
            <a:r>
              <a:rPr lang="en-GB" altLang="en-US" b="1">
                <a:latin typeface="Arial" charset="0"/>
                <a:cs typeface="Arial" charset="0"/>
              </a:rPr>
              <a:t>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Content Placeholder 2"/>
          <p:cNvSpPr>
            <a:spLocks noGrp="1"/>
          </p:cNvSpPr>
          <p:nvPr>
            <p:ph idx="1"/>
          </p:nvPr>
        </p:nvSpPr>
        <p:spPr>
          <a:xfrm>
            <a:off x="755650" y="1600200"/>
            <a:ext cx="7704138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How would you feel if you went to your Manager and they presented the following body language: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Stared out the window the whole time they talked to you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Frowned at you when you were talking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Sat crossed arms and slouched in their chair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sz="400" dirty="0">
                <a:latin typeface="Arial" charset="0"/>
                <a:cs typeface="Arial" charset="0"/>
              </a:rPr>
              <a:t> 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Dressed in a dirty shirt.</a:t>
            </a:r>
          </a:p>
          <a:p>
            <a:pPr lvl="1" eaLnBrk="1" hangingPunct="1"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lvl="1" eaLnBrk="1" hangingPunct="1"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Management professionals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Content Placeholder 2"/>
          <p:cNvSpPr>
            <a:spLocks noGrp="1"/>
          </p:cNvSpPr>
          <p:nvPr>
            <p:ph idx="1"/>
          </p:nvPr>
        </p:nvSpPr>
        <p:spPr>
          <a:xfrm>
            <a:off x="684213" y="1341438"/>
            <a:ext cx="8135937" cy="4525962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It is important that management professionals convey body language that will make their work force feel comforted, safe and reassured.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4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Body language that could help to achieve this is: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Open body language e.g. arms open and facing forwards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Smiling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Professional appearance 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Eye contact 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Nodding to acknowledge listening 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Management professionals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Activity 2: 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am I communicating?</a:t>
            </a:r>
          </a:p>
        </p:txBody>
      </p:sp>
      <p:pic>
        <p:nvPicPr>
          <p:cNvPr id="27651" name="Picture 2" descr="e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546475"/>
            <a:ext cx="4579937" cy="297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Content Placeholder 2"/>
          <p:cNvSpPr>
            <a:spLocks noGrp="1"/>
          </p:cNvSpPr>
          <p:nvPr>
            <p:ph idx="1"/>
          </p:nvPr>
        </p:nvSpPr>
        <p:spPr>
          <a:xfrm>
            <a:off x="827088" y="1600200"/>
            <a:ext cx="7859712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To show disgust we wrinkle up our noses and raise our top lip. This same expression is used in cultures worldwide.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4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The smile is universal too. A genuine smile uses muscles around the eyes that we can’t fake. </a:t>
            </a:r>
          </a:p>
        </p:txBody>
      </p:sp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4157663"/>
            <a:ext cx="3886200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2"/>
          <p:cNvSpPr>
            <a:spLocks noGrp="1"/>
          </p:cNvSpPr>
          <p:nvPr>
            <p:ph idx="1"/>
          </p:nvPr>
        </p:nvSpPr>
        <p:spPr>
          <a:xfrm>
            <a:off x="468313" y="1412875"/>
            <a:ext cx="8002587" cy="45259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If you are interested in someone that is talking to you, your feet will usually be pointing towards them – even if you’re not actually talking to them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0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Lots of body language gestures are about how others follow a leader. Watch what happens when you cross one leg, put your hand on your chin or move forward in your chair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0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Others will start to copy you! This technique is often used in interviews – and it can help             the candidate to feel more relaxed.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>
              <a:latin typeface="Arial" charset="0"/>
              <a:cs typeface="Arial" charset="0"/>
            </a:endParaRPr>
          </a:p>
        </p:txBody>
      </p:sp>
      <p:pic>
        <p:nvPicPr>
          <p:cNvPr id="2969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36" b="6213"/>
          <a:stretch>
            <a:fillRect/>
          </a:stretch>
        </p:blipFill>
        <p:spPr bwMode="auto">
          <a:xfrm>
            <a:off x="7164388" y="5446713"/>
            <a:ext cx="1979612" cy="1411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2"/>
          <p:cNvSpPr>
            <a:spLocks noGrp="1"/>
          </p:cNvSpPr>
          <p:nvPr>
            <p:ph idx="1"/>
          </p:nvPr>
        </p:nvSpPr>
        <p:spPr>
          <a:xfrm>
            <a:off x="755650" y="1989138"/>
            <a:ext cx="7931150" cy="41370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Animals know that if you narrow your eyes you are not pleased with them.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en-GB" altLang="en-US" sz="2800">
              <a:latin typeface="Arial" charset="0"/>
              <a:cs typeface="Arial" charset="0"/>
            </a:endParaRPr>
          </a:p>
        </p:txBody>
      </p:sp>
      <p:pic>
        <p:nvPicPr>
          <p:cNvPr id="3072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3141663"/>
            <a:ext cx="3384550" cy="283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Content Placeholder 2"/>
          <p:cNvSpPr>
            <a:spLocks noGrp="1"/>
          </p:cNvSpPr>
          <p:nvPr>
            <p:ph idx="1"/>
          </p:nvPr>
        </p:nvSpPr>
        <p:spPr>
          <a:xfrm>
            <a:off x="468313" y="1268413"/>
            <a:ext cx="8229600" cy="4525962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You spot when someone is not telling the truth by looking out for any (or all) of these signs: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Little eye contact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Sweating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Too many hand movements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Biting the fingernails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Chewing of the inside of the mouth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Swallowing (because the inside of the mouth is dry)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If people are good liars though, they might not show any of these signs.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3047</TotalTime>
  <Words>773</Words>
  <Application>Microsoft Office PowerPoint</Application>
  <PresentationFormat>On-screen Show (4:3)</PresentationFormat>
  <Paragraphs>121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Arial</vt:lpstr>
      <vt:lpstr>Calibri</vt:lpstr>
      <vt:lpstr>Office Theme</vt:lpstr>
      <vt:lpstr>  CertHE Skills for the Workplace  Module: EMPL4004  Communication Skills  Session 2  </vt:lpstr>
      <vt:lpstr>  Verbal and non-verbal communication</vt:lpstr>
      <vt:lpstr>PowerPoint Presentation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Are they doing and saying             the same thing?</vt:lpstr>
      <vt:lpstr>Are they doing and saying             the same thing?</vt:lpstr>
      <vt:lpstr>Are they doing and saying             the same thing?</vt:lpstr>
      <vt:lpstr>Verbal and non-verbal communication</vt:lpstr>
      <vt:lpstr>PowerPoint Presentation</vt:lpstr>
      <vt:lpstr>Job interview</vt:lpstr>
      <vt:lpstr>Job interview</vt:lpstr>
      <vt:lpstr>Job interview</vt:lpstr>
      <vt:lpstr>PowerPoint Presentation</vt:lpstr>
      <vt:lpstr>Management professionals</vt:lpstr>
      <vt:lpstr>Management professionals</vt:lpstr>
      <vt:lpstr>PowerPoint Presentation</vt:lpstr>
      <vt:lpstr>Body language facts</vt:lpstr>
      <vt:lpstr>Body language facts</vt:lpstr>
      <vt:lpstr>Body language facts</vt:lpstr>
      <vt:lpstr>Body language facts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 for Self Awareness</dc:title>
  <dc:creator>Glenn Studio Laptop</dc:creator>
  <cp:lastModifiedBy>Sylvia Hoffmann</cp:lastModifiedBy>
  <cp:revision>206</cp:revision>
  <dcterms:created xsi:type="dcterms:W3CDTF">2012-10-20T16:04:33Z</dcterms:created>
  <dcterms:modified xsi:type="dcterms:W3CDTF">2017-02-22T09:31:20Z</dcterms:modified>
</cp:coreProperties>
</file>