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9144000" cy="5143500" type="screen16x9"/>
  <p:notesSz cx="6858000" cy="9144000"/>
  <p:embeddedFontLst>
    <p:embeddedFont>
      <p:font typeface="Caveat" panose="020B0604020202020204" charset="0"/>
      <p:regular r:id="rId17"/>
      <p:bold r:id="rId18"/>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B3D50FC-778B-4E36-89F6-DA72C45D9E6C}" v="93" dt="2023-03-09T10:55:32.830"/>
    <p1510:client id="{C6DF97E4-2377-4C6F-A20C-846DFC5E34B0}" v="1" dt="2023-03-09T10:49:57.823"/>
    <p1510:client id="{C91E4BA0-90EA-4E6B-8AA0-C68E775EB067}" v="5" dt="2023-03-09T10:45:43.730"/>
  </p1510:revLst>
</p1510:revInfo>
</file>

<file path=ppt/tableStyles.xml><?xml version="1.0" encoding="utf-8"?>
<a:tblStyleLst xmlns:a="http://schemas.openxmlformats.org/drawingml/2006/main" def="{29E330B7-3F15-4F8C-B03C-C21A23C93F71}">
  <a:tblStyle styleId="{29E330B7-3F15-4F8C-B03C-C21A23C93F71}"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1620"/>
        <p:guide pos="288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ianne aston" userId="5dc75568b93d2176" providerId="Windows Live" clId="Web-{AB3D50FC-778B-4E36-89F6-DA72C45D9E6C}"/>
    <pc:docChg chg="modSld">
      <pc:chgData name="rhianne aston" userId="5dc75568b93d2176" providerId="Windows Live" clId="Web-{AB3D50FC-778B-4E36-89F6-DA72C45D9E6C}" dt="2023-03-09T10:55:31.986" v="47" actId="20577"/>
      <pc:docMkLst>
        <pc:docMk/>
      </pc:docMkLst>
      <pc:sldChg chg="modSp">
        <pc:chgData name="rhianne aston" userId="5dc75568b93d2176" providerId="Windows Live" clId="Web-{AB3D50FC-778B-4E36-89F6-DA72C45D9E6C}" dt="2023-03-09T10:55:31.986" v="47" actId="20577"/>
        <pc:sldMkLst>
          <pc:docMk/>
          <pc:sldMk cId="0" sldId="256"/>
        </pc:sldMkLst>
        <pc:spChg chg="mod">
          <ac:chgData name="rhianne aston" userId="5dc75568b93d2176" providerId="Windows Live" clId="Web-{AB3D50FC-778B-4E36-89F6-DA72C45D9E6C}" dt="2023-03-09T10:55:31.986" v="47" actId="20577"/>
          <ac:spMkLst>
            <pc:docMk/>
            <pc:sldMk cId="0" sldId="256"/>
            <ac:spMk id="56"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0"/>
        <p:cNvGrpSpPr/>
        <p:nvPr/>
      </p:nvGrpSpPr>
      <p:grpSpPr>
        <a:xfrm>
          <a:off x="0" y="0"/>
          <a:ext cx="0" cy="0"/>
          <a:chOff x="0" y="0"/>
          <a:chExt cx="0" cy="0"/>
        </a:xfrm>
      </p:grpSpPr>
      <p:sp>
        <p:nvSpPr>
          <p:cNvPr id="51" name="Google Shape;51;g1de3ead3de1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2" name="Google Shape;52;g1de3ead3de1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57"/>
        <p:cNvGrpSpPr/>
        <p:nvPr/>
      </p:nvGrpSpPr>
      <p:grpSpPr>
        <a:xfrm>
          <a:off x="0" y="0"/>
          <a:ext cx="0" cy="0"/>
          <a:chOff x="0" y="0"/>
          <a:chExt cx="0" cy="0"/>
        </a:xfrm>
      </p:grpSpPr>
      <p:sp>
        <p:nvSpPr>
          <p:cNvPr id="58" name="Google Shape;58;g1de3ead3de1_0_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59" name="Google Shape;59;g1de3ead3de1_0_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67"/>
        <p:cNvGrpSpPr/>
        <p:nvPr/>
      </p:nvGrpSpPr>
      <p:grpSpPr>
        <a:xfrm>
          <a:off x="0" y="0"/>
          <a:ext cx="0" cy="0"/>
          <a:chOff x="0" y="0"/>
          <a:chExt cx="0" cy="0"/>
        </a:xfrm>
      </p:grpSpPr>
      <p:sp>
        <p:nvSpPr>
          <p:cNvPr id="68" name="Google Shape;68;g1de3ead3de1_0_1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69" name="Google Shape;69;g1de3ead3de1_0_1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76"/>
        <p:cNvGrpSpPr/>
        <p:nvPr/>
      </p:nvGrpSpPr>
      <p:grpSpPr>
        <a:xfrm>
          <a:off x="0" y="0"/>
          <a:ext cx="0" cy="0"/>
          <a:chOff x="0" y="0"/>
          <a:chExt cx="0" cy="0"/>
        </a:xfrm>
      </p:grpSpPr>
      <p:sp>
        <p:nvSpPr>
          <p:cNvPr id="77" name="Google Shape;77;g1de3ead3de1_0_2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78" name="Google Shape;78;g1de3ead3de1_0_23: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86"/>
        <p:cNvGrpSpPr/>
        <p:nvPr/>
      </p:nvGrpSpPr>
      <p:grpSpPr>
        <a:xfrm>
          <a:off x="0" y="0"/>
          <a:ext cx="0" cy="0"/>
          <a:chOff x="0" y="0"/>
          <a:chExt cx="0" cy="0"/>
        </a:xfrm>
      </p:grpSpPr>
      <p:sp>
        <p:nvSpPr>
          <p:cNvPr id="87" name="Google Shape;87;g1de3ead3de1_0_3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88" name="Google Shape;88;g1de3ead3de1_0_3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6"/>
        <p:cNvGrpSpPr/>
        <p:nvPr/>
      </p:nvGrpSpPr>
      <p:grpSpPr>
        <a:xfrm>
          <a:off x="0" y="0"/>
          <a:ext cx="0" cy="0"/>
          <a:chOff x="0" y="0"/>
          <a:chExt cx="0" cy="0"/>
        </a:xfrm>
      </p:grpSpPr>
      <p:sp>
        <p:nvSpPr>
          <p:cNvPr id="97" name="Google Shape;97;g1de3ead3de1_0_4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98" name="Google Shape;98;g1de3ead3de1_0_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4"/>
        <p:cNvGrpSpPr/>
        <p:nvPr/>
      </p:nvGrpSpPr>
      <p:grpSpPr>
        <a:xfrm>
          <a:off x="0" y="0"/>
          <a:ext cx="0" cy="0"/>
          <a:chOff x="0" y="0"/>
          <a:chExt cx="0" cy="0"/>
        </a:xfrm>
      </p:grpSpPr>
      <p:sp>
        <p:nvSpPr>
          <p:cNvPr id="105" name="Google Shape;105;g1de3ead3de1_0_4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06" name="Google Shape;106;g1de3ead3de1_0_4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1"/>
        <p:cNvGrpSpPr/>
        <p:nvPr/>
      </p:nvGrpSpPr>
      <p:grpSpPr>
        <a:xfrm>
          <a:off x="0" y="0"/>
          <a:ext cx="0" cy="0"/>
          <a:chOff x="0" y="0"/>
          <a:chExt cx="0" cy="0"/>
        </a:xfrm>
      </p:grpSpPr>
      <p:sp>
        <p:nvSpPr>
          <p:cNvPr id="112" name="Google Shape;112;g1de3ead3de1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13" name="Google Shape;113;g1de3ead3de1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Google Shape;121;g1de3ead3de1_0_62: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22" name="Google Shape;122;g1de3ead3de1_0_62: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9"/>
        <p:cNvGrpSpPr/>
        <p:nvPr/>
      </p:nvGrpSpPr>
      <p:grpSpPr>
        <a:xfrm>
          <a:off x="0" y="0"/>
          <a:ext cx="0" cy="0"/>
          <a:chOff x="0" y="0"/>
          <a:chExt cx="0" cy="0"/>
        </a:xfrm>
      </p:grpSpPr>
      <p:sp>
        <p:nvSpPr>
          <p:cNvPr id="130" name="Google Shape;130;g1de3ead3de1_0_7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1" name="Google Shape;131;g1de3ead3de1_0_7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6"/>
        <p:cNvGrpSpPr/>
        <p:nvPr/>
      </p:nvGrpSpPr>
      <p:grpSpPr>
        <a:xfrm>
          <a:off x="0" y="0"/>
          <a:ext cx="0" cy="0"/>
          <a:chOff x="0" y="0"/>
          <a:chExt cx="0" cy="0"/>
        </a:xfrm>
      </p:grpSpPr>
      <p:sp>
        <p:nvSpPr>
          <p:cNvPr id="137" name="Google Shape;137;g1de3ead3de1_0_7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8" name="Google Shape;138;g1de3ead3de1_0_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Google Shape;147;g1de3ead3de1_0_8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8" name="Google Shape;148;g1de3ead3de1_0_85: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Google Shape;154;g1de3ead3de1_0_9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5" name="Google Shape;155;g1de3ead3de1_0_9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1"/>
        <p:cNvGrpSpPr/>
        <p:nvPr/>
      </p:nvGrpSpPr>
      <p:grpSpPr>
        <a:xfrm>
          <a:off x="0" y="0"/>
          <a:ext cx="0" cy="0"/>
          <a:chOff x="0" y="0"/>
          <a:chExt cx="0" cy="0"/>
        </a:xfrm>
      </p:grpSpPr>
      <p:sp>
        <p:nvSpPr>
          <p:cNvPr id="162" name="Google Shape;162;g1de3ead3de1_0_98: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3" name="Google Shape;163;g1de3ead3de1_0_98: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txBox="1">
            <a:spLocks noGrp="1"/>
          </p:cNvSpPr>
          <p:nvPr>
            <p:ph type="ctrTitle"/>
          </p:nvPr>
        </p:nvSpPr>
        <p:spPr>
          <a:xfrm>
            <a:off x="311708" y="744575"/>
            <a:ext cx="8520600" cy="2052600"/>
          </a:xfrm>
          <a:prstGeom prst="rect">
            <a:avLst/>
          </a:prstGeom>
        </p:spPr>
        <p:txBody>
          <a:bodyPr spcFirstLastPara="1" wrap="square" lIns="91425" tIns="91425" rIns="91425" bIns="91425" anchor="b" anchorCtr="0">
            <a:normAutofit/>
          </a:bodyPr>
          <a:lstStyle>
            <a:lvl1pPr lvl="0" algn="ctr">
              <a:spcBef>
                <a:spcPts val="0"/>
              </a:spcBef>
              <a:spcAft>
                <a:spcPts val="0"/>
              </a:spcAft>
              <a:buSzPts val="5200"/>
              <a:buNone/>
              <a:defRPr sz="5200"/>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311700" y="2834125"/>
            <a:ext cx="8520600" cy="7926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800"/>
              <a:buNone/>
              <a:defRPr sz="2800"/>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
        <p:nvSpPr>
          <p:cNvPr id="12" name="Google Shape;12;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3"/>
        <p:cNvGrpSpPr/>
        <p:nvPr/>
      </p:nvGrpSpPr>
      <p:grpSpPr>
        <a:xfrm>
          <a:off x="0" y="0"/>
          <a:ext cx="0" cy="0"/>
          <a:chOff x="0" y="0"/>
          <a:chExt cx="0" cy="0"/>
        </a:xfrm>
      </p:grpSpPr>
      <p:sp>
        <p:nvSpPr>
          <p:cNvPr id="14" name="Google Shape;14;p3"/>
          <p:cNvSpPr txBox="1">
            <a:spLocks noGrp="1"/>
          </p:cNvSpPr>
          <p:nvPr>
            <p:ph type="title"/>
          </p:nvPr>
        </p:nvSpPr>
        <p:spPr>
          <a:xfrm>
            <a:off x="311700" y="2150850"/>
            <a:ext cx="8520600" cy="841800"/>
          </a:xfrm>
          <a:prstGeom prst="rect">
            <a:avLst/>
          </a:prstGeom>
        </p:spPr>
        <p:txBody>
          <a:bodyPr spcFirstLastPara="1" wrap="square" lIns="91425" tIns="91425" rIns="91425" bIns="91425" anchor="ctr" anchorCtr="0">
            <a:normAutofit/>
          </a:bodyPr>
          <a:lstStyle>
            <a:lvl1pPr lvl="0" algn="ctr">
              <a:spcBef>
                <a:spcPts val="0"/>
              </a:spcBef>
              <a:spcAft>
                <a:spcPts val="0"/>
              </a:spcAft>
              <a:buSzPts val="3600"/>
              <a:buNone/>
              <a:defRPr sz="3600"/>
            </a:lvl1pPr>
            <a:lvl2pPr lvl="1" algn="ctr">
              <a:spcBef>
                <a:spcPts val="0"/>
              </a:spcBef>
              <a:spcAft>
                <a:spcPts val="0"/>
              </a:spcAft>
              <a:buSzPts val="3600"/>
              <a:buNone/>
              <a:defRPr sz="3600"/>
            </a:lvl2pPr>
            <a:lvl3pPr lvl="2" algn="ctr">
              <a:spcBef>
                <a:spcPts val="0"/>
              </a:spcBef>
              <a:spcAft>
                <a:spcPts val="0"/>
              </a:spcAft>
              <a:buSzPts val="3600"/>
              <a:buNone/>
              <a:defRPr sz="3600"/>
            </a:lvl3pPr>
            <a:lvl4pPr lvl="3" algn="ctr">
              <a:spcBef>
                <a:spcPts val="0"/>
              </a:spcBef>
              <a:spcAft>
                <a:spcPts val="0"/>
              </a:spcAft>
              <a:buSzPts val="3600"/>
              <a:buNone/>
              <a:defRPr sz="3600"/>
            </a:lvl4pPr>
            <a:lvl5pPr lvl="4" algn="ctr">
              <a:spcBef>
                <a:spcPts val="0"/>
              </a:spcBef>
              <a:spcAft>
                <a:spcPts val="0"/>
              </a:spcAft>
              <a:buSzPts val="3600"/>
              <a:buNone/>
              <a:defRPr sz="3600"/>
            </a:lvl5pPr>
            <a:lvl6pPr lvl="5" algn="ctr">
              <a:spcBef>
                <a:spcPts val="0"/>
              </a:spcBef>
              <a:spcAft>
                <a:spcPts val="0"/>
              </a:spcAft>
              <a:buSzPts val="3600"/>
              <a:buNone/>
              <a:defRPr sz="3600"/>
            </a:lvl6pPr>
            <a:lvl7pPr lvl="6" algn="ctr">
              <a:spcBef>
                <a:spcPts val="0"/>
              </a:spcBef>
              <a:spcAft>
                <a:spcPts val="0"/>
              </a:spcAft>
              <a:buSzPts val="3600"/>
              <a:buNone/>
              <a:defRPr sz="3600"/>
            </a:lvl7pPr>
            <a:lvl8pPr lvl="7" algn="ctr">
              <a:spcBef>
                <a:spcPts val="0"/>
              </a:spcBef>
              <a:spcAft>
                <a:spcPts val="0"/>
              </a:spcAft>
              <a:buSzPts val="3600"/>
              <a:buNone/>
              <a:defRPr sz="3600"/>
            </a:lvl8pPr>
            <a:lvl9pPr lvl="8" algn="ctr">
              <a:spcBef>
                <a:spcPts val="0"/>
              </a:spcBef>
              <a:spcAft>
                <a:spcPts val="0"/>
              </a:spcAft>
              <a:buSzPts val="3600"/>
              <a:buNone/>
              <a:defRPr sz="3600"/>
            </a:lvl9pPr>
          </a:lstStyle>
          <a:p>
            <a:endParaRPr/>
          </a:p>
        </p:txBody>
      </p:sp>
      <p:sp>
        <p:nvSpPr>
          <p:cNvPr id="15" name="Google Shape;15;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16"/>
        <p:cNvGrpSpPr/>
        <p:nvPr/>
      </p:nvGrpSpPr>
      <p:grpSpPr>
        <a:xfrm>
          <a:off x="0" y="0"/>
          <a:ext cx="0" cy="0"/>
          <a:chOff x="0" y="0"/>
          <a:chExt cx="0" cy="0"/>
        </a:xfrm>
      </p:grpSpPr>
      <p:sp>
        <p:nvSpPr>
          <p:cNvPr id="17" name="Google Shape;17;p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18" name="Google Shape;18;p4"/>
          <p:cNvSpPr txBox="1">
            <a:spLocks noGrp="1"/>
          </p:cNvSpPr>
          <p:nvPr>
            <p:ph type="body" idx="1"/>
          </p:nvPr>
        </p:nvSpPr>
        <p:spPr>
          <a:xfrm>
            <a:off x="311700" y="1152475"/>
            <a:ext cx="8520600" cy="3416400"/>
          </a:xfrm>
          <a:prstGeom prst="rect">
            <a:avLst/>
          </a:prstGeom>
        </p:spPr>
        <p:txBody>
          <a:bodyPr spcFirstLastPara="1" wrap="square" lIns="91425" tIns="91425" rIns="91425" bIns="91425" anchor="t"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19" name="Google Shape;19;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20"/>
        <p:cNvGrpSpPr/>
        <p:nvPr/>
      </p:nvGrpSpPr>
      <p:grpSpPr>
        <a:xfrm>
          <a:off x="0" y="0"/>
          <a:ext cx="0" cy="0"/>
          <a:chOff x="0" y="0"/>
          <a:chExt cx="0" cy="0"/>
        </a:xfrm>
      </p:grpSpPr>
      <p:sp>
        <p:nvSpPr>
          <p:cNvPr id="21" name="Google Shape;21;p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2" name="Google Shape;22;p5"/>
          <p:cNvSpPr txBox="1">
            <a:spLocks noGrp="1"/>
          </p:cNvSpPr>
          <p:nvPr>
            <p:ph type="body" idx="1"/>
          </p:nvPr>
        </p:nvSpPr>
        <p:spPr>
          <a:xfrm>
            <a:off x="3117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3" name="Google Shape;23;p5"/>
          <p:cNvSpPr txBox="1">
            <a:spLocks noGrp="1"/>
          </p:cNvSpPr>
          <p:nvPr>
            <p:ph type="body" idx="2"/>
          </p:nvPr>
        </p:nvSpPr>
        <p:spPr>
          <a:xfrm>
            <a:off x="4832400" y="1152475"/>
            <a:ext cx="3999900" cy="3416400"/>
          </a:xfrm>
          <a:prstGeom prst="rect">
            <a:avLst/>
          </a:prstGeom>
        </p:spPr>
        <p:txBody>
          <a:bodyPr spcFirstLastPara="1" wrap="square" lIns="91425" tIns="91425" rIns="91425" bIns="91425" anchor="t" anchorCtr="0">
            <a:normAutofit/>
          </a:bodyPr>
          <a:lstStyle>
            <a:lvl1pPr marL="457200" lvl="0" indent="-317500">
              <a:spcBef>
                <a:spcPts val="0"/>
              </a:spcBef>
              <a:spcAft>
                <a:spcPts val="0"/>
              </a:spcAft>
              <a:buSzPts val="1400"/>
              <a:buChar char="●"/>
              <a:defRPr sz="14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24" name="Google Shape;24;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25"/>
        <p:cNvGrpSpPr/>
        <p:nvPr/>
      </p:nvGrpSpPr>
      <p:grpSpPr>
        <a:xfrm>
          <a:off x="0" y="0"/>
          <a:ext cx="0" cy="0"/>
          <a:chOff x="0" y="0"/>
          <a:chExt cx="0" cy="0"/>
        </a:xfrm>
      </p:grpSpPr>
      <p:sp>
        <p:nvSpPr>
          <p:cNvPr id="26" name="Google Shape;26;p6"/>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27" name="Google Shape;27;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28"/>
        <p:cNvGrpSpPr/>
        <p:nvPr/>
      </p:nvGrpSpPr>
      <p:grpSpPr>
        <a:xfrm>
          <a:off x="0" y="0"/>
          <a:ext cx="0" cy="0"/>
          <a:chOff x="0" y="0"/>
          <a:chExt cx="0" cy="0"/>
        </a:xfrm>
      </p:grpSpPr>
      <p:sp>
        <p:nvSpPr>
          <p:cNvPr id="29" name="Google Shape;29;p7"/>
          <p:cNvSpPr txBox="1">
            <a:spLocks noGrp="1"/>
          </p:cNvSpPr>
          <p:nvPr>
            <p:ph type="title"/>
          </p:nvPr>
        </p:nvSpPr>
        <p:spPr>
          <a:xfrm>
            <a:off x="311700" y="555600"/>
            <a:ext cx="2808000" cy="755700"/>
          </a:xfrm>
          <a:prstGeom prst="rect">
            <a:avLst/>
          </a:prstGeom>
        </p:spPr>
        <p:txBody>
          <a:bodyPr spcFirstLastPara="1" wrap="square" lIns="91425" tIns="91425" rIns="91425" bIns="91425" anchor="b"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30" name="Google Shape;30;p7"/>
          <p:cNvSpPr txBox="1">
            <a:spLocks noGrp="1"/>
          </p:cNvSpPr>
          <p:nvPr>
            <p:ph type="body" idx="1"/>
          </p:nvPr>
        </p:nvSpPr>
        <p:spPr>
          <a:xfrm>
            <a:off x="311700" y="1389600"/>
            <a:ext cx="2808000" cy="3179400"/>
          </a:xfrm>
          <a:prstGeom prst="rect">
            <a:avLst/>
          </a:prstGeom>
        </p:spPr>
        <p:txBody>
          <a:bodyPr spcFirstLastPara="1" wrap="square" lIns="91425" tIns="91425" rIns="91425" bIns="91425" anchor="t" anchorCtr="0">
            <a:normAutofit/>
          </a:bodyPr>
          <a:lstStyle>
            <a:lvl1pPr marL="457200" lvl="0" indent="-304800">
              <a:spcBef>
                <a:spcPts val="0"/>
              </a:spcBef>
              <a:spcAft>
                <a:spcPts val="0"/>
              </a:spcAft>
              <a:buSzPts val="1200"/>
              <a:buChar char="●"/>
              <a:defRPr sz="1200"/>
            </a:lvl1pPr>
            <a:lvl2pPr marL="914400" lvl="1" indent="-304800">
              <a:spcBef>
                <a:spcPts val="0"/>
              </a:spcBef>
              <a:spcAft>
                <a:spcPts val="0"/>
              </a:spcAft>
              <a:buSzPts val="1200"/>
              <a:buChar char="○"/>
              <a:defRPr sz="1200"/>
            </a:lvl2pPr>
            <a:lvl3pPr marL="1371600" lvl="2" indent="-304800">
              <a:spcBef>
                <a:spcPts val="0"/>
              </a:spcBef>
              <a:spcAft>
                <a:spcPts val="0"/>
              </a:spcAft>
              <a:buSzPts val="1200"/>
              <a:buChar char="■"/>
              <a:defRPr sz="1200"/>
            </a:lvl3pPr>
            <a:lvl4pPr marL="1828800" lvl="3" indent="-304800">
              <a:spcBef>
                <a:spcPts val="0"/>
              </a:spcBef>
              <a:spcAft>
                <a:spcPts val="0"/>
              </a:spcAft>
              <a:buSzPts val="1200"/>
              <a:buChar char="●"/>
              <a:defRPr sz="1200"/>
            </a:lvl4pPr>
            <a:lvl5pPr marL="2286000" lvl="4" indent="-304800">
              <a:spcBef>
                <a:spcPts val="0"/>
              </a:spcBef>
              <a:spcAft>
                <a:spcPts val="0"/>
              </a:spcAft>
              <a:buSzPts val="1200"/>
              <a:buChar char="○"/>
              <a:defRPr sz="1200"/>
            </a:lvl5pPr>
            <a:lvl6pPr marL="2743200" lvl="5" indent="-304800">
              <a:spcBef>
                <a:spcPts val="0"/>
              </a:spcBef>
              <a:spcAft>
                <a:spcPts val="0"/>
              </a:spcAft>
              <a:buSzPts val="1200"/>
              <a:buChar char="■"/>
              <a:defRPr sz="1200"/>
            </a:lvl6pPr>
            <a:lvl7pPr marL="3200400" lvl="6" indent="-304800">
              <a:spcBef>
                <a:spcPts val="0"/>
              </a:spcBef>
              <a:spcAft>
                <a:spcPts val="0"/>
              </a:spcAft>
              <a:buSzPts val="1200"/>
              <a:buChar char="●"/>
              <a:defRPr sz="1200"/>
            </a:lvl7pPr>
            <a:lvl8pPr marL="3657600" lvl="7" indent="-304800">
              <a:spcBef>
                <a:spcPts val="0"/>
              </a:spcBef>
              <a:spcAft>
                <a:spcPts val="0"/>
              </a:spcAft>
              <a:buSzPts val="1200"/>
              <a:buChar char="○"/>
              <a:defRPr sz="1200"/>
            </a:lvl8pPr>
            <a:lvl9pPr marL="4114800" lvl="8" indent="-304800">
              <a:spcBef>
                <a:spcPts val="0"/>
              </a:spcBef>
              <a:spcAft>
                <a:spcPts val="0"/>
              </a:spcAft>
              <a:buSzPts val="1200"/>
              <a:buChar char="■"/>
              <a:defRPr sz="1200"/>
            </a:lvl9pPr>
          </a:lstStyle>
          <a:p>
            <a:endParaRPr/>
          </a:p>
        </p:txBody>
      </p:sp>
      <p:sp>
        <p:nvSpPr>
          <p:cNvPr id="31" name="Google Shape;31;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32"/>
        <p:cNvGrpSpPr/>
        <p:nvPr/>
      </p:nvGrpSpPr>
      <p:grpSpPr>
        <a:xfrm>
          <a:off x="0" y="0"/>
          <a:ext cx="0" cy="0"/>
          <a:chOff x="0" y="0"/>
          <a:chExt cx="0" cy="0"/>
        </a:xfrm>
      </p:grpSpPr>
      <p:sp>
        <p:nvSpPr>
          <p:cNvPr id="33" name="Google Shape;33;p8"/>
          <p:cNvSpPr txBox="1">
            <a:spLocks noGrp="1"/>
          </p:cNvSpPr>
          <p:nvPr>
            <p:ph type="title"/>
          </p:nvPr>
        </p:nvSpPr>
        <p:spPr>
          <a:xfrm>
            <a:off x="490250" y="450150"/>
            <a:ext cx="6367800" cy="4090800"/>
          </a:xfrm>
          <a:prstGeom prst="rect">
            <a:avLst/>
          </a:prstGeom>
        </p:spPr>
        <p:txBody>
          <a:bodyPr spcFirstLastPara="1" wrap="square" lIns="91425" tIns="91425" rIns="91425" bIns="91425" anchor="ctr" anchorCtr="0">
            <a:normAutofit/>
          </a:bodyPr>
          <a:lstStyle>
            <a:lvl1pPr lvl="0">
              <a:spcBef>
                <a:spcPts val="0"/>
              </a:spcBef>
              <a:spcAft>
                <a:spcPts val="0"/>
              </a:spcAft>
              <a:buSzPts val="4800"/>
              <a:buNone/>
              <a:defRPr sz="4800"/>
            </a:lvl1pPr>
            <a:lvl2pPr lvl="1">
              <a:spcBef>
                <a:spcPts val="0"/>
              </a:spcBef>
              <a:spcAft>
                <a:spcPts val="0"/>
              </a:spcAft>
              <a:buSzPts val="4800"/>
              <a:buNone/>
              <a:defRPr sz="4800"/>
            </a:lvl2pPr>
            <a:lvl3pPr lvl="2">
              <a:spcBef>
                <a:spcPts val="0"/>
              </a:spcBef>
              <a:spcAft>
                <a:spcPts val="0"/>
              </a:spcAft>
              <a:buSzPts val="4800"/>
              <a:buNone/>
              <a:defRPr sz="4800"/>
            </a:lvl3pPr>
            <a:lvl4pPr lvl="3">
              <a:spcBef>
                <a:spcPts val="0"/>
              </a:spcBef>
              <a:spcAft>
                <a:spcPts val="0"/>
              </a:spcAft>
              <a:buSzPts val="4800"/>
              <a:buNone/>
              <a:defRPr sz="4800"/>
            </a:lvl4pPr>
            <a:lvl5pPr lvl="4">
              <a:spcBef>
                <a:spcPts val="0"/>
              </a:spcBef>
              <a:spcAft>
                <a:spcPts val="0"/>
              </a:spcAft>
              <a:buSzPts val="4800"/>
              <a:buNone/>
              <a:defRPr sz="4800"/>
            </a:lvl5pPr>
            <a:lvl6pPr lvl="5">
              <a:spcBef>
                <a:spcPts val="0"/>
              </a:spcBef>
              <a:spcAft>
                <a:spcPts val="0"/>
              </a:spcAft>
              <a:buSzPts val="4800"/>
              <a:buNone/>
              <a:defRPr sz="4800"/>
            </a:lvl6pPr>
            <a:lvl7pPr lvl="6">
              <a:spcBef>
                <a:spcPts val="0"/>
              </a:spcBef>
              <a:spcAft>
                <a:spcPts val="0"/>
              </a:spcAft>
              <a:buSzPts val="4800"/>
              <a:buNone/>
              <a:defRPr sz="4800"/>
            </a:lvl7pPr>
            <a:lvl8pPr lvl="7">
              <a:spcBef>
                <a:spcPts val="0"/>
              </a:spcBef>
              <a:spcAft>
                <a:spcPts val="0"/>
              </a:spcAft>
              <a:buSzPts val="4800"/>
              <a:buNone/>
              <a:defRPr sz="4800"/>
            </a:lvl8pPr>
            <a:lvl9pPr lvl="8">
              <a:spcBef>
                <a:spcPts val="0"/>
              </a:spcBef>
              <a:spcAft>
                <a:spcPts val="0"/>
              </a:spcAft>
              <a:buSzPts val="4800"/>
              <a:buNone/>
              <a:defRPr sz="4800"/>
            </a:lvl9pPr>
          </a:lstStyle>
          <a:p>
            <a:endParaRPr/>
          </a:p>
        </p:txBody>
      </p:sp>
      <p:sp>
        <p:nvSpPr>
          <p:cNvPr id="34" name="Google Shape;34;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5"/>
        <p:cNvGrpSpPr/>
        <p:nvPr/>
      </p:nvGrpSpPr>
      <p:grpSpPr>
        <a:xfrm>
          <a:off x="0" y="0"/>
          <a:ext cx="0" cy="0"/>
          <a:chOff x="0" y="0"/>
          <a:chExt cx="0" cy="0"/>
        </a:xfrm>
      </p:grpSpPr>
      <p:sp>
        <p:nvSpPr>
          <p:cNvPr id="36" name="Google Shape;36;p9"/>
          <p:cNvSpPr/>
          <p:nvPr/>
        </p:nvSpPr>
        <p:spPr>
          <a:xfrm>
            <a:off x="4572000" y="-125"/>
            <a:ext cx="4572000" cy="5143500"/>
          </a:xfrm>
          <a:prstGeom prst="rect">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9"/>
          <p:cNvSpPr txBox="1">
            <a:spLocks noGrp="1"/>
          </p:cNvSpPr>
          <p:nvPr>
            <p:ph type="title"/>
          </p:nvPr>
        </p:nvSpPr>
        <p:spPr>
          <a:xfrm>
            <a:off x="265500" y="1233175"/>
            <a:ext cx="4045200" cy="1482300"/>
          </a:xfrm>
          <a:prstGeom prst="rect">
            <a:avLst/>
          </a:prstGeom>
        </p:spPr>
        <p:txBody>
          <a:bodyPr spcFirstLastPara="1" wrap="square" lIns="91425" tIns="91425" rIns="91425" bIns="91425" anchor="b" anchorCtr="0">
            <a:normAutofit/>
          </a:bodyPr>
          <a:lstStyle>
            <a:lvl1pPr lvl="0" algn="ctr">
              <a:spcBef>
                <a:spcPts val="0"/>
              </a:spcBef>
              <a:spcAft>
                <a:spcPts val="0"/>
              </a:spcAft>
              <a:buSzPts val="4200"/>
              <a:buNone/>
              <a:defRPr sz="42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38" name="Google Shape;38;p9"/>
          <p:cNvSpPr txBox="1">
            <a:spLocks noGrp="1"/>
          </p:cNvSpPr>
          <p:nvPr>
            <p:ph type="subTitle" idx="1"/>
          </p:nvPr>
        </p:nvSpPr>
        <p:spPr>
          <a:xfrm>
            <a:off x="265500" y="2803075"/>
            <a:ext cx="4045200" cy="1235100"/>
          </a:xfrm>
          <a:prstGeom prst="rect">
            <a:avLst/>
          </a:prstGeom>
        </p:spPr>
        <p:txBody>
          <a:bodyPr spcFirstLastPara="1" wrap="square" lIns="91425" tIns="91425" rIns="91425" bIns="91425" anchor="t" anchorCtr="0">
            <a:normAutofit/>
          </a:bodyPr>
          <a:lstStyle>
            <a:lvl1pPr lvl="0" algn="ctr">
              <a:lnSpc>
                <a:spcPct val="100000"/>
              </a:lnSpc>
              <a:spcBef>
                <a:spcPts val="0"/>
              </a:spcBef>
              <a:spcAft>
                <a:spcPts val="0"/>
              </a:spcAft>
              <a:buSzPts val="2100"/>
              <a:buNone/>
              <a:defRPr sz="2100"/>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
        <p:nvSpPr>
          <p:cNvPr id="39" name="Google Shape;39;p9"/>
          <p:cNvSpPr txBox="1">
            <a:spLocks noGrp="1"/>
          </p:cNvSpPr>
          <p:nvPr>
            <p:ph type="body" idx="2"/>
          </p:nvPr>
        </p:nvSpPr>
        <p:spPr>
          <a:xfrm>
            <a:off x="4939500" y="724075"/>
            <a:ext cx="3837000" cy="3695100"/>
          </a:xfrm>
          <a:prstGeom prst="rect">
            <a:avLst/>
          </a:prstGeom>
        </p:spPr>
        <p:txBody>
          <a:bodyPr spcFirstLastPara="1" wrap="square" lIns="91425" tIns="91425" rIns="91425" bIns="91425" anchor="ctr" anchorCtr="0">
            <a:normAutofit/>
          </a:bodyPr>
          <a:lstStyle>
            <a:lvl1pPr marL="457200" lvl="0" indent="-342900">
              <a:spcBef>
                <a:spcPts val="0"/>
              </a:spcBef>
              <a:spcAft>
                <a:spcPts val="0"/>
              </a:spcAft>
              <a:buSzPts val="1800"/>
              <a:buChar char="●"/>
              <a:defRPr/>
            </a:lvl1pPr>
            <a:lvl2pPr marL="914400" lvl="1" indent="-317500">
              <a:spcBef>
                <a:spcPts val="0"/>
              </a:spcBef>
              <a:spcAft>
                <a:spcPts val="0"/>
              </a:spcAft>
              <a:buSzPts val="1400"/>
              <a:buChar char="○"/>
              <a:defRPr/>
            </a:lvl2pPr>
            <a:lvl3pPr marL="1371600" lvl="2" indent="-317500">
              <a:spcBef>
                <a:spcPts val="0"/>
              </a:spcBef>
              <a:spcAft>
                <a:spcPts val="0"/>
              </a:spcAft>
              <a:buSzPts val="1400"/>
              <a:buChar char="■"/>
              <a:defRPr/>
            </a:lvl3pPr>
            <a:lvl4pPr marL="1828800" lvl="3" indent="-317500">
              <a:spcBef>
                <a:spcPts val="0"/>
              </a:spcBef>
              <a:spcAft>
                <a:spcPts val="0"/>
              </a:spcAft>
              <a:buSzPts val="1400"/>
              <a:buChar char="●"/>
              <a:defRPr/>
            </a:lvl4pPr>
            <a:lvl5pPr marL="2286000" lvl="4" indent="-317500">
              <a:spcBef>
                <a:spcPts val="0"/>
              </a:spcBef>
              <a:spcAft>
                <a:spcPts val="0"/>
              </a:spcAft>
              <a:buSzPts val="1400"/>
              <a:buChar char="○"/>
              <a:defRPr/>
            </a:lvl5pPr>
            <a:lvl6pPr marL="2743200" lvl="5" indent="-317500">
              <a:spcBef>
                <a:spcPts val="0"/>
              </a:spcBef>
              <a:spcAft>
                <a:spcPts val="0"/>
              </a:spcAft>
              <a:buSzPts val="1400"/>
              <a:buChar char="■"/>
              <a:defRPr/>
            </a:lvl6pPr>
            <a:lvl7pPr marL="3200400" lvl="6" indent="-317500">
              <a:spcBef>
                <a:spcPts val="0"/>
              </a:spcBef>
              <a:spcAft>
                <a:spcPts val="0"/>
              </a:spcAft>
              <a:buSzPts val="1400"/>
              <a:buChar char="●"/>
              <a:defRPr/>
            </a:lvl7pPr>
            <a:lvl8pPr marL="3657600" lvl="7" indent="-317500">
              <a:spcBef>
                <a:spcPts val="0"/>
              </a:spcBef>
              <a:spcAft>
                <a:spcPts val="0"/>
              </a:spcAft>
              <a:buSzPts val="1400"/>
              <a:buChar char="○"/>
              <a:defRPr/>
            </a:lvl8pPr>
            <a:lvl9pPr marL="4114800" lvl="8" indent="-317500">
              <a:spcBef>
                <a:spcPts val="0"/>
              </a:spcBef>
              <a:spcAft>
                <a:spcPts val="0"/>
              </a:spcAft>
              <a:buSzPts val="1400"/>
              <a:buChar char="■"/>
              <a:defRPr/>
            </a:lvl9pPr>
          </a:lstStyle>
          <a:p>
            <a:endParaRPr/>
          </a:p>
        </p:txBody>
      </p:sp>
      <p:sp>
        <p:nvSpPr>
          <p:cNvPr id="40" name="Google Shape;40;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41"/>
        <p:cNvGrpSpPr/>
        <p:nvPr/>
      </p:nvGrpSpPr>
      <p:grpSpPr>
        <a:xfrm>
          <a:off x="0" y="0"/>
          <a:ext cx="0" cy="0"/>
          <a:chOff x="0" y="0"/>
          <a:chExt cx="0" cy="0"/>
        </a:xfrm>
      </p:grpSpPr>
      <p:sp>
        <p:nvSpPr>
          <p:cNvPr id="42" name="Google Shape;42;p10"/>
          <p:cNvSpPr txBox="1">
            <a:spLocks noGrp="1"/>
          </p:cNvSpPr>
          <p:nvPr>
            <p:ph type="body" idx="1"/>
          </p:nvPr>
        </p:nvSpPr>
        <p:spPr>
          <a:xfrm>
            <a:off x="311700" y="4230575"/>
            <a:ext cx="5998800" cy="6051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800"/>
              <a:buNone/>
              <a:defRPr/>
            </a:lvl1pPr>
          </a:lstStyle>
          <a:p>
            <a:endParaRPr/>
          </a:p>
        </p:txBody>
      </p:sp>
      <p:sp>
        <p:nvSpPr>
          <p:cNvPr id="43" name="Google Shape;43;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44"/>
        <p:cNvGrpSpPr/>
        <p:nvPr/>
      </p:nvGrpSpPr>
      <p:grpSpPr>
        <a:xfrm>
          <a:off x="0" y="0"/>
          <a:ext cx="0" cy="0"/>
          <a:chOff x="0" y="0"/>
          <a:chExt cx="0" cy="0"/>
        </a:xfrm>
      </p:grpSpPr>
      <p:sp>
        <p:nvSpPr>
          <p:cNvPr id="45" name="Google Shape;45;p11"/>
          <p:cNvSpPr txBox="1">
            <a:spLocks noGrp="1"/>
          </p:cNvSpPr>
          <p:nvPr>
            <p:ph type="title" hasCustomPrompt="1"/>
          </p:nvPr>
        </p:nvSpPr>
        <p:spPr>
          <a:xfrm>
            <a:off x="311700" y="1106125"/>
            <a:ext cx="8520600" cy="1963500"/>
          </a:xfrm>
          <a:prstGeom prst="rect">
            <a:avLst/>
          </a:prstGeom>
        </p:spPr>
        <p:txBody>
          <a:bodyPr spcFirstLastPara="1" wrap="square" lIns="91425" tIns="91425" rIns="91425" bIns="91425" anchor="b" anchorCtr="0">
            <a:normAutofit/>
          </a:bodyPr>
          <a:lstStyle>
            <a:lvl1pPr lvl="0" algn="ctr">
              <a:spcBef>
                <a:spcPts val="0"/>
              </a:spcBef>
              <a:spcAft>
                <a:spcPts val="0"/>
              </a:spcAft>
              <a:buSzPts val="12000"/>
              <a:buNone/>
              <a:defRPr sz="12000"/>
            </a:lvl1pPr>
            <a:lvl2pPr lvl="1" algn="ctr">
              <a:spcBef>
                <a:spcPts val="0"/>
              </a:spcBef>
              <a:spcAft>
                <a:spcPts val="0"/>
              </a:spcAft>
              <a:buSzPts val="12000"/>
              <a:buNone/>
              <a:defRPr sz="12000"/>
            </a:lvl2pPr>
            <a:lvl3pPr lvl="2" algn="ctr">
              <a:spcBef>
                <a:spcPts val="0"/>
              </a:spcBef>
              <a:spcAft>
                <a:spcPts val="0"/>
              </a:spcAft>
              <a:buSzPts val="12000"/>
              <a:buNone/>
              <a:defRPr sz="12000"/>
            </a:lvl3pPr>
            <a:lvl4pPr lvl="3" algn="ctr">
              <a:spcBef>
                <a:spcPts val="0"/>
              </a:spcBef>
              <a:spcAft>
                <a:spcPts val="0"/>
              </a:spcAft>
              <a:buSzPts val="12000"/>
              <a:buNone/>
              <a:defRPr sz="12000"/>
            </a:lvl4pPr>
            <a:lvl5pPr lvl="4" algn="ctr">
              <a:spcBef>
                <a:spcPts val="0"/>
              </a:spcBef>
              <a:spcAft>
                <a:spcPts val="0"/>
              </a:spcAft>
              <a:buSzPts val="12000"/>
              <a:buNone/>
              <a:defRPr sz="12000"/>
            </a:lvl5pPr>
            <a:lvl6pPr lvl="5" algn="ctr">
              <a:spcBef>
                <a:spcPts val="0"/>
              </a:spcBef>
              <a:spcAft>
                <a:spcPts val="0"/>
              </a:spcAft>
              <a:buSzPts val="12000"/>
              <a:buNone/>
              <a:defRPr sz="12000"/>
            </a:lvl6pPr>
            <a:lvl7pPr lvl="6" algn="ctr">
              <a:spcBef>
                <a:spcPts val="0"/>
              </a:spcBef>
              <a:spcAft>
                <a:spcPts val="0"/>
              </a:spcAft>
              <a:buSzPts val="12000"/>
              <a:buNone/>
              <a:defRPr sz="12000"/>
            </a:lvl7pPr>
            <a:lvl8pPr lvl="7" algn="ctr">
              <a:spcBef>
                <a:spcPts val="0"/>
              </a:spcBef>
              <a:spcAft>
                <a:spcPts val="0"/>
              </a:spcAft>
              <a:buSzPts val="12000"/>
              <a:buNone/>
              <a:defRPr sz="12000"/>
            </a:lvl8pPr>
            <a:lvl9pPr lvl="8" algn="ctr">
              <a:spcBef>
                <a:spcPts val="0"/>
              </a:spcBef>
              <a:spcAft>
                <a:spcPts val="0"/>
              </a:spcAft>
              <a:buSzPts val="12000"/>
              <a:buNone/>
              <a:defRPr sz="12000"/>
            </a:lvl9pPr>
          </a:lstStyle>
          <a:p>
            <a:r>
              <a:t>xx%</a:t>
            </a:r>
          </a:p>
        </p:txBody>
      </p:sp>
      <p:sp>
        <p:nvSpPr>
          <p:cNvPr id="46" name="Google Shape;46;p11"/>
          <p:cNvSpPr txBox="1">
            <a:spLocks noGrp="1"/>
          </p:cNvSpPr>
          <p:nvPr>
            <p:ph type="body" idx="1"/>
          </p:nvPr>
        </p:nvSpPr>
        <p:spPr>
          <a:xfrm>
            <a:off x="311700" y="3152225"/>
            <a:ext cx="8520600" cy="1300800"/>
          </a:xfrm>
          <a:prstGeom prst="rect">
            <a:avLst/>
          </a:prstGeom>
        </p:spPr>
        <p:txBody>
          <a:bodyPr spcFirstLastPara="1" wrap="square" lIns="91425" tIns="91425" rIns="91425" bIns="91425" anchor="t" anchorCtr="0">
            <a:normAutofit/>
          </a:bodyPr>
          <a:lstStyle>
            <a:lvl1pPr marL="457200" lvl="0" indent="-342900" algn="ctr">
              <a:spcBef>
                <a:spcPts val="0"/>
              </a:spcBef>
              <a:spcAft>
                <a:spcPts val="0"/>
              </a:spcAft>
              <a:buSzPts val="1800"/>
              <a:buChar char="●"/>
              <a:defRPr/>
            </a:lvl1pPr>
            <a:lvl2pPr marL="914400" lvl="1" indent="-317500" algn="ctr">
              <a:spcBef>
                <a:spcPts val="0"/>
              </a:spcBef>
              <a:spcAft>
                <a:spcPts val="0"/>
              </a:spcAft>
              <a:buSzPts val="1400"/>
              <a:buChar char="○"/>
              <a:defRPr/>
            </a:lvl2pPr>
            <a:lvl3pPr marL="1371600" lvl="2" indent="-317500" algn="ctr">
              <a:spcBef>
                <a:spcPts val="0"/>
              </a:spcBef>
              <a:spcAft>
                <a:spcPts val="0"/>
              </a:spcAft>
              <a:buSzPts val="1400"/>
              <a:buChar char="■"/>
              <a:defRPr/>
            </a:lvl3pPr>
            <a:lvl4pPr marL="1828800" lvl="3" indent="-317500" algn="ctr">
              <a:spcBef>
                <a:spcPts val="0"/>
              </a:spcBef>
              <a:spcAft>
                <a:spcPts val="0"/>
              </a:spcAft>
              <a:buSzPts val="1400"/>
              <a:buChar char="●"/>
              <a:defRPr/>
            </a:lvl4pPr>
            <a:lvl5pPr marL="2286000" lvl="4" indent="-317500" algn="ctr">
              <a:spcBef>
                <a:spcPts val="0"/>
              </a:spcBef>
              <a:spcAft>
                <a:spcPts val="0"/>
              </a:spcAft>
              <a:buSzPts val="1400"/>
              <a:buChar char="○"/>
              <a:defRPr/>
            </a:lvl5pPr>
            <a:lvl6pPr marL="2743200" lvl="5" indent="-317500" algn="ctr">
              <a:spcBef>
                <a:spcPts val="0"/>
              </a:spcBef>
              <a:spcAft>
                <a:spcPts val="0"/>
              </a:spcAft>
              <a:buSzPts val="1400"/>
              <a:buChar char="■"/>
              <a:defRPr/>
            </a:lvl6pPr>
            <a:lvl7pPr marL="3200400" lvl="6" indent="-317500" algn="ctr">
              <a:spcBef>
                <a:spcPts val="0"/>
              </a:spcBef>
              <a:spcAft>
                <a:spcPts val="0"/>
              </a:spcAft>
              <a:buSzPts val="1400"/>
              <a:buChar char="●"/>
              <a:defRPr/>
            </a:lvl7pPr>
            <a:lvl8pPr marL="3657600" lvl="7" indent="-317500" algn="ctr">
              <a:spcBef>
                <a:spcPts val="0"/>
              </a:spcBef>
              <a:spcAft>
                <a:spcPts val="0"/>
              </a:spcAft>
              <a:buSzPts val="1400"/>
              <a:buChar char="○"/>
              <a:defRPr/>
            </a:lvl8pPr>
            <a:lvl9pPr marL="4114800" lvl="8" indent="-317500" algn="ctr">
              <a:spcBef>
                <a:spcPts val="0"/>
              </a:spcBef>
              <a:spcAft>
                <a:spcPts val="0"/>
              </a:spcAft>
              <a:buSzPts val="1400"/>
              <a:buChar char="■"/>
              <a:defRPr/>
            </a:lvl9pPr>
          </a:lstStyle>
          <a:p>
            <a:endParaRPr/>
          </a:p>
        </p:txBody>
      </p:sp>
      <p:sp>
        <p:nvSpPr>
          <p:cNvPr id="47" name="Google Shape;4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48"/>
        <p:cNvGrpSpPr/>
        <p:nvPr/>
      </p:nvGrpSpPr>
      <p:grpSpPr>
        <a:xfrm>
          <a:off x="0" y="0"/>
          <a:ext cx="0" cy="0"/>
          <a:chOff x="0" y="0"/>
          <a:chExt cx="0" cy="0"/>
        </a:xfrm>
      </p:grpSpPr>
      <p:sp>
        <p:nvSpPr>
          <p:cNvPr id="49" name="Google Shape;4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dk1"/>
              </a:buClr>
              <a:buSzPts val="2800"/>
              <a:buNone/>
              <a:defRPr sz="2800">
                <a:solidFill>
                  <a:schemeClr val="dk1"/>
                </a:solidFill>
              </a:defRPr>
            </a:lvl1pPr>
            <a:lvl2pPr lvl="1">
              <a:spcBef>
                <a:spcPts val="0"/>
              </a:spcBef>
              <a:spcAft>
                <a:spcPts val="0"/>
              </a:spcAft>
              <a:buClr>
                <a:schemeClr val="dk1"/>
              </a:buClr>
              <a:buSzPts val="2800"/>
              <a:buNone/>
              <a:defRPr sz="2800">
                <a:solidFill>
                  <a:schemeClr val="dk1"/>
                </a:solidFill>
              </a:defRPr>
            </a:lvl2pPr>
            <a:lvl3pPr lvl="2">
              <a:spcBef>
                <a:spcPts val="0"/>
              </a:spcBef>
              <a:spcAft>
                <a:spcPts val="0"/>
              </a:spcAft>
              <a:buClr>
                <a:schemeClr val="dk1"/>
              </a:buClr>
              <a:buSzPts val="2800"/>
              <a:buNone/>
              <a:defRPr sz="2800">
                <a:solidFill>
                  <a:schemeClr val="dk1"/>
                </a:solidFill>
              </a:defRPr>
            </a:lvl3pPr>
            <a:lvl4pPr lvl="3">
              <a:spcBef>
                <a:spcPts val="0"/>
              </a:spcBef>
              <a:spcAft>
                <a:spcPts val="0"/>
              </a:spcAft>
              <a:buClr>
                <a:schemeClr val="dk1"/>
              </a:buClr>
              <a:buSzPts val="2800"/>
              <a:buNone/>
              <a:defRPr sz="2800">
                <a:solidFill>
                  <a:schemeClr val="dk1"/>
                </a:solidFill>
              </a:defRPr>
            </a:lvl4pPr>
            <a:lvl5pPr lvl="4">
              <a:spcBef>
                <a:spcPts val="0"/>
              </a:spcBef>
              <a:spcAft>
                <a:spcPts val="0"/>
              </a:spcAft>
              <a:buClr>
                <a:schemeClr val="dk1"/>
              </a:buClr>
              <a:buSzPts val="2800"/>
              <a:buNone/>
              <a:defRPr sz="2800">
                <a:solidFill>
                  <a:schemeClr val="dk1"/>
                </a:solidFill>
              </a:defRPr>
            </a:lvl5pPr>
            <a:lvl6pPr lvl="5">
              <a:spcBef>
                <a:spcPts val="0"/>
              </a:spcBef>
              <a:spcAft>
                <a:spcPts val="0"/>
              </a:spcAft>
              <a:buClr>
                <a:schemeClr val="dk1"/>
              </a:buClr>
              <a:buSzPts val="2800"/>
              <a:buNone/>
              <a:defRPr sz="2800">
                <a:solidFill>
                  <a:schemeClr val="dk1"/>
                </a:solidFill>
              </a:defRPr>
            </a:lvl6pPr>
            <a:lvl7pPr lvl="6">
              <a:spcBef>
                <a:spcPts val="0"/>
              </a:spcBef>
              <a:spcAft>
                <a:spcPts val="0"/>
              </a:spcAft>
              <a:buClr>
                <a:schemeClr val="dk1"/>
              </a:buClr>
              <a:buSzPts val="2800"/>
              <a:buNone/>
              <a:defRPr sz="2800">
                <a:solidFill>
                  <a:schemeClr val="dk1"/>
                </a:solidFill>
              </a:defRPr>
            </a:lvl7pPr>
            <a:lvl8pPr lvl="7">
              <a:spcBef>
                <a:spcPts val="0"/>
              </a:spcBef>
              <a:spcAft>
                <a:spcPts val="0"/>
              </a:spcAft>
              <a:buClr>
                <a:schemeClr val="dk1"/>
              </a:buClr>
              <a:buSzPts val="2800"/>
              <a:buNone/>
              <a:defRPr sz="2800">
                <a:solidFill>
                  <a:schemeClr val="dk1"/>
                </a:solidFill>
              </a:defRPr>
            </a:lvl8pPr>
            <a:lvl9pPr lvl="8">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42900">
              <a:lnSpc>
                <a:spcPct val="115000"/>
              </a:lnSpc>
              <a:spcBef>
                <a:spcPts val="0"/>
              </a:spcBef>
              <a:spcAft>
                <a:spcPts val="0"/>
              </a:spcAft>
              <a:buClr>
                <a:schemeClr val="dk2"/>
              </a:buClr>
              <a:buSzPts val="1800"/>
              <a:buChar char="●"/>
              <a:defRPr sz="1800">
                <a:solidFill>
                  <a:schemeClr val="dk2"/>
                </a:solidFill>
              </a:defRPr>
            </a:lvl1pPr>
            <a:lvl2pPr marL="914400" lvl="1" indent="-317500">
              <a:lnSpc>
                <a:spcPct val="115000"/>
              </a:lnSpc>
              <a:spcBef>
                <a:spcPts val="0"/>
              </a:spcBef>
              <a:spcAft>
                <a:spcPts val="0"/>
              </a:spcAft>
              <a:buClr>
                <a:schemeClr val="dk2"/>
              </a:buClr>
              <a:buSzPts val="1400"/>
              <a:buChar char="○"/>
              <a:defRPr>
                <a:solidFill>
                  <a:schemeClr val="dk2"/>
                </a:solidFill>
              </a:defRPr>
            </a:lvl2pPr>
            <a:lvl3pPr marL="1371600" lvl="2" indent="-317500">
              <a:lnSpc>
                <a:spcPct val="115000"/>
              </a:lnSpc>
              <a:spcBef>
                <a:spcPts val="0"/>
              </a:spcBef>
              <a:spcAft>
                <a:spcPts val="0"/>
              </a:spcAft>
              <a:buClr>
                <a:schemeClr val="dk2"/>
              </a:buClr>
              <a:buSzPts val="1400"/>
              <a:buChar char="■"/>
              <a:defRPr>
                <a:solidFill>
                  <a:schemeClr val="dk2"/>
                </a:solidFill>
              </a:defRPr>
            </a:lvl3pPr>
            <a:lvl4pPr marL="1828800" lvl="3" indent="-317500">
              <a:lnSpc>
                <a:spcPct val="115000"/>
              </a:lnSpc>
              <a:spcBef>
                <a:spcPts val="0"/>
              </a:spcBef>
              <a:spcAft>
                <a:spcPts val="0"/>
              </a:spcAft>
              <a:buClr>
                <a:schemeClr val="dk2"/>
              </a:buClr>
              <a:buSzPts val="1400"/>
              <a:buChar char="●"/>
              <a:defRPr>
                <a:solidFill>
                  <a:schemeClr val="dk2"/>
                </a:solidFill>
              </a:defRPr>
            </a:lvl4pPr>
            <a:lvl5pPr marL="2286000" lvl="4" indent="-317500">
              <a:lnSpc>
                <a:spcPct val="115000"/>
              </a:lnSpc>
              <a:spcBef>
                <a:spcPts val="0"/>
              </a:spcBef>
              <a:spcAft>
                <a:spcPts val="0"/>
              </a:spcAft>
              <a:buClr>
                <a:schemeClr val="dk2"/>
              </a:buClr>
              <a:buSzPts val="1400"/>
              <a:buChar char="○"/>
              <a:defRPr>
                <a:solidFill>
                  <a:schemeClr val="dk2"/>
                </a:solidFill>
              </a:defRPr>
            </a:lvl5pPr>
            <a:lvl6pPr marL="2743200" lvl="5" indent="-317500">
              <a:lnSpc>
                <a:spcPct val="115000"/>
              </a:lnSpc>
              <a:spcBef>
                <a:spcPts val="0"/>
              </a:spcBef>
              <a:spcAft>
                <a:spcPts val="0"/>
              </a:spcAft>
              <a:buClr>
                <a:schemeClr val="dk2"/>
              </a:buClr>
              <a:buSzPts val="1400"/>
              <a:buChar char="■"/>
              <a:defRPr>
                <a:solidFill>
                  <a:schemeClr val="dk2"/>
                </a:solidFill>
              </a:defRPr>
            </a:lvl6pPr>
            <a:lvl7pPr marL="3200400" lvl="6" indent="-317500">
              <a:lnSpc>
                <a:spcPct val="115000"/>
              </a:lnSpc>
              <a:spcBef>
                <a:spcPts val="0"/>
              </a:spcBef>
              <a:spcAft>
                <a:spcPts val="0"/>
              </a:spcAft>
              <a:buClr>
                <a:schemeClr val="dk2"/>
              </a:buClr>
              <a:buSzPts val="1400"/>
              <a:buChar char="●"/>
              <a:defRPr>
                <a:solidFill>
                  <a:schemeClr val="dk2"/>
                </a:solidFill>
              </a:defRPr>
            </a:lvl7pPr>
            <a:lvl8pPr marL="3657600" lvl="7" indent="-317500">
              <a:lnSpc>
                <a:spcPct val="115000"/>
              </a:lnSpc>
              <a:spcBef>
                <a:spcPts val="0"/>
              </a:spcBef>
              <a:spcAft>
                <a:spcPts val="0"/>
              </a:spcAft>
              <a:buClr>
                <a:schemeClr val="dk2"/>
              </a:buClr>
              <a:buSzPts val="1400"/>
              <a:buChar char="○"/>
              <a:defRPr>
                <a:solidFill>
                  <a:schemeClr val="dk2"/>
                </a:solidFill>
              </a:defRPr>
            </a:lvl8pPr>
            <a:lvl9pPr marL="4114800" lvl="8" indent="-317500">
              <a:lnSpc>
                <a:spcPct val="115000"/>
              </a:lnSpc>
              <a:spcBef>
                <a:spcPts val="0"/>
              </a:spcBef>
              <a:spcAft>
                <a:spcPts val="0"/>
              </a:spcAft>
              <a:buClr>
                <a:schemeClr val="dk2"/>
              </a:buClr>
              <a:buSzPts val="1400"/>
              <a:buChar char="■"/>
              <a:defRPr>
                <a:solidFill>
                  <a:schemeClr val="dk2"/>
                </a:solidFill>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dk2"/>
                </a:solidFill>
              </a:defRPr>
            </a:lvl1pPr>
            <a:lvl2pPr lvl="1" algn="r">
              <a:buNone/>
              <a:defRPr sz="1000">
                <a:solidFill>
                  <a:schemeClr val="dk2"/>
                </a:solidFill>
              </a:defRPr>
            </a:lvl2pPr>
            <a:lvl3pPr lvl="2" algn="r">
              <a:buNone/>
              <a:defRPr sz="1000">
                <a:solidFill>
                  <a:schemeClr val="dk2"/>
                </a:solidFill>
              </a:defRPr>
            </a:lvl3pPr>
            <a:lvl4pPr lvl="3" algn="r">
              <a:buNone/>
              <a:defRPr sz="1000">
                <a:solidFill>
                  <a:schemeClr val="dk2"/>
                </a:solidFill>
              </a:defRPr>
            </a:lvl4pPr>
            <a:lvl5pPr lvl="4" algn="r">
              <a:buNone/>
              <a:defRPr sz="1000">
                <a:solidFill>
                  <a:schemeClr val="dk2"/>
                </a:solidFill>
              </a:defRPr>
            </a:lvl5pPr>
            <a:lvl6pPr lvl="5" algn="r">
              <a:buNone/>
              <a:defRPr sz="1000">
                <a:solidFill>
                  <a:schemeClr val="dk2"/>
                </a:solidFill>
              </a:defRPr>
            </a:lvl6pPr>
            <a:lvl7pPr lvl="6" algn="r">
              <a:buNone/>
              <a:defRPr sz="1000">
                <a:solidFill>
                  <a:schemeClr val="dk2"/>
                </a:solidFill>
              </a:defRPr>
            </a:lvl7pPr>
            <a:lvl8pPr lvl="7" algn="r">
              <a:buNone/>
              <a:defRPr sz="1000">
                <a:solidFill>
                  <a:schemeClr val="dk2"/>
                </a:solidFill>
              </a:defRPr>
            </a:lvl8pPr>
            <a:lvl9pPr lvl="8" algn="r">
              <a:buNone/>
              <a:defRPr sz="1000">
                <a:solidFill>
                  <a:schemeClr val="dk2"/>
                </a:solidFil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xml"/><Relationship Id="rId5" Type="http://schemas.openxmlformats.org/officeDocument/2006/relationships/image" Target="../media/image1.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4.xml"/><Relationship Id="rId1" Type="http://schemas.openxmlformats.org/officeDocument/2006/relationships/slideLayout" Target="../slideLayouts/slideLayout3.xml"/><Relationship Id="rId5" Type="http://schemas.openxmlformats.org/officeDocument/2006/relationships/image" Target="../media/image9.png"/><Relationship Id="rId4" Type="http://schemas.openxmlformats.org/officeDocument/2006/relationships/image" Target="../media/image8.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3.xml"/><Relationship Id="rId5" Type="http://schemas.openxmlformats.org/officeDocument/2006/relationships/image" Target="../media/image1.png"/><Relationship Id="rId4" Type="http://schemas.openxmlformats.org/officeDocument/2006/relationships/image" Target="../media/image11.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3.xml"/><Relationship Id="rId4" Type="http://schemas.openxmlformats.org/officeDocument/2006/relationships/image" Target="../media/image1.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3.xml"/><Relationship Id="rId5" Type="http://schemas.openxmlformats.org/officeDocument/2006/relationships/image" Target="../media/image15.png"/><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3.xml"/><Relationship Id="rId6" Type="http://schemas.openxmlformats.org/officeDocument/2006/relationships/image" Target="../media/image20.png"/><Relationship Id="rId5" Type="http://schemas.openxmlformats.org/officeDocument/2006/relationships/image" Target="../media/image19.png"/><Relationship Id="rId4" Type="http://schemas.openxmlformats.org/officeDocument/2006/relationships/image" Target="../media/image18.png"/></Relationships>
</file>

<file path=ppt/slides/_rels/slide1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3.xml"/><Relationship Id="rId1" Type="http://schemas.openxmlformats.org/officeDocument/2006/relationships/slideLayout" Target="../slideLayouts/slideLayout3.xml"/><Relationship Id="rId4" Type="http://schemas.openxmlformats.org/officeDocument/2006/relationships/image" Target="../media/image23.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4.xml"/><Relationship Id="rId1" Type="http://schemas.openxmlformats.org/officeDocument/2006/relationships/slideLayout" Target="../slideLayouts/slideLayout3.xml"/><Relationship Id="rId4"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Shape 53"/>
        <p:cNvGrpSpPr/>
        <p:nvPr/>
      </p:nvGrpSpPr>
      <p:grpSpPr>
        <a:xfrm>
          <a:off x="0" y="0"/>
          <a:ext cx="0" cy="0"/>
          <a:chOff x="0" y="0"/>
          <a:chExt cx="0" cy="0"/>
        </a:xfrm>
      </p:grpSpPr>
      <p:sp>
        <p:nvSpPr>
          <p:cNvPr id="54" name="Google Shape;54;p13"/>
          <p:cNvSpPr txBox="1"/>
          <p:nvPr/>
        </p:nvSpPr>
        <p:spPr>
          <a:xfrm>
            <a:off x="1398950" y="2950200"/>
            <a:ext cx="6795000" cy="11082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3000" b="1">
                <a:solidFill>
                  <a:srgbClr val="FFFFFF"/>
                </a:solidFill>
              </a:rPr>
              <a:t>MARKETING PLAN</a:t>
            </a:r>
            <a:endParaRPr sz="3000" b="1">
              <a:solidFill>
                <a:srgbClr val="FFFFFF"/>
              </a:solidFill>
            </a:endParaRPr>
          </a:p>
          <a:p>
            <a:pPr marL="0" lvl="0" indent="0" algn="ctr" rtl="0">
              <a:spcBef>
                <a:spcPts val="0"/>
              </a:spcBef>
              <a:spcAft>
                <a:spcPts val="0"/>
              </a:spcAft>
              <a:buNone/>
            </a:pPr>
            <a:r>
              <a:rPr lang="en-GB" sz="3000" b="1">
                <a:solidFill>
                  <a:srgbClr val="FFFFFF"/>
                </a:solidFill>
              </a:rPr>
              <a:t> SIX SENSES</a:t>
            </a:r>
            <a:endParaRPr sz="3000" b="1">
              <a:solidFill>
                <a:srgbClr val="FFFFFF"/>
              </a:solidFill>
            </a:endParaRPr>
          </a:p>
        </p:txBody>
      </p:sp>
      <p:pic>
        <p:nvPicPr>
          <p:cNvPr id="55" name="Google Shape;55;p13"/>
          <p:cNvPicPr preferRelativeResize="0"/>
          <p:nvPr/>
        </p:nvPicPr>
        <p:blipFill>
          <a:blip r:embed="rId3">
            <a:alphaModFix/>
          </a:blip>
          <a:stretch>
            <a:fillRect/>
          </a:stretch>
        </p:blipFill>
        <p:spPr>
          <a:xfrm>
            <a:off x="3587853" y="653875"/>
            <a:ext cx="2775050" cy="2500650"/>
          </a:xfrm>
          <a:prstGeom prst="rect">
            <a:avLst/>
          </a:prstGeom>
          <a:noFill/>
          <a:ln>
            <a:noFill/>
          </a:ln>
        </p:spPr>
      </p:pic>
      <p:sp>
        <p:nvSpPr>
          <p:cNvPr id="56" name="Google Shape;56;p13"/>
          <p:cNvSpPr txBox="1"/>
          <p:nvPr/>
        </p:nvSpPr>
        <p:spPr>
          <a:xfrm>
            <a:off x="1946125" y="3229175"/>
            <a:ext cx="6058500" cy="1569630"/>
          </a:xfrm>
          <a:prstGeom prst="rect">
            <a:avLst/>
          </a:prstGeom>
          <a:noFill/>
          <a:ln>
            <a:noFill/>
          </a:ln>
        </p:spPr>
        <p:txBody>
          <a:bodyPr spcFirstLastPara="1" wrap="square" lIns="91425" tIns="91425" rIns="91425" bIns="91425" anchor="t" anchorCtr="0">
            <a:spAutoFit/>
          </a:bodyPr>
          <a:lstStyle/>
          <a:p>
            <a:pPr algn="ctr"/>
            <a:r>
              <a:rPr lang="en-GB" sz="3000" b="1" dirty="0"/>
              <a:t>MARKET PLAN </a:t>
            </a:r>
            <a:endParaRPr lang="en-US" sz="3000" b="1"/>
          </a:p>
          <a:p>
            <a:pPr algn="ctr"/>
            <a:r>
              <a:rPr lang="en-GB" sz="3000" b="1" dirty="0"/>
              <a:t>Rhianne Aston - 2227075</a:t>
            </a:r>
          </a:p>
          <a:p>
            <a:pPr algn="ctr"/>
            <a:r>
              <a:rPr lang="en-GB" sz="3000" b="1" dirty="0"/>
              <a:t>Tutor – Ruth Taylor Davies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60"/>
        <p:cNvGrpSpPr/>
        <p:nvPr/>
      </p:nvGrpSpPr>
      <p:grpSpPr>
        <a:xfrm>
          <a:off x="0" y="0"/>
          <a:ext cx="0" cy="0"/>
          <a:chOff x="0" y="0"/>
          <a:chExt cx="0" cy="0"/>
        </a:xfrm>
      </p:grpSpPr>
      <p:sp>
        <p:nvSpPr>
          <p:cNvPr id="61" name="Google Shape;61;p14"/>
          <p:cNvSpPr txBox="1"/>
          <p:nvPr/>
        </p:nvSpPr>
        <p:spPr>
          <a:xfrm>
            <a:off x="157775" y="862525"/>
            <a:ext cx="5353800" cy="2677626"/>
          </a:xfrm>
          <a:prstGeom prst="rect">
            <a:avLst/>
          </a:prstGeom>
          <a:noFill/>
          <a:ln>
            <a:noFill/>
          </a:ln>
        </p:spPr>
        <p:txBody>
          <a:bodyPr spcFirstLastPara="1" wrap="square" lIns="91425" tIns="91425" rIns="91425" bIns="91425" anchor="t" anchorCtr="0">
            <a:spAutoFit/>
          </a:bodyPr>
          <a:lstStyle/>
          <a:p>
            <a:pPr marL="457200" indent="-317500" algn="just">
              <a:lnSpc>
                <a:spcPct val="150000"/>
              </a:lnSpc>
              <a:buClr>
                <a:schemeClr val="dk1"/>
              </a:buClr>
              <a:buSzPts val="1400"/>
              <a:buChar char="●"/>
            </a:pPr>
            <a:r>
              <a:rPr lang="en-GB">
                <a:solidFill>
                  <a:schemeClr val="dk1"/>
                </a:solidFill>
                <a:highlight>
                  <a:srgbClr val="FFFFFF"/>
                </a:highlight>
              </a:rPr>
              <a:t>Six senses, founded in 1995 and headquartered in Thailand </a:t>
            </a:r>
            <a:endParaRPr>
              <a:solidFill>
                <a:schemeClr val="dk1"/>
              </a:solidFill>
              <a:highlight>
                <a:srgbClr val="FFFFFF"/>
              </a:highlight>
            </a:endParaRPr>
          </a:p>
          <a:p>
            <a:pPr marL="457200" lvl="0" indent="-317500" algn="just" rtl="0">
              <a:lnSpc>
                <a:spcPct val="150000"/>
              </a:lnSpc>
              <a:spcBef>
                <a:spcPts val="0"/>
              </a:spcBef>
              <a:spcAft>
                <a:spcPts val="0"/>
              </a:spcAft>
              <a:buClr>
                <a:schemeClr val="dk1"/>
              </a:buClr>
              <a:buSzPts val="1400"/>
              <a:buChar char="●"/>
            </a:pPr>
            <a:r>
              <a:rPr lang="en-GB">
                <a:solidFill>
                  <a:schemeClr val="dk1"/>
                </a:solidFill>
                <a:highlight>
                  <a:srgbClr val="FFFFFF"/>
                </a:highlight>
              </a:rPr>
              <a:t>Most unique member of the IHG family luxury segment and</a:t>
            </a:r>
            <a:endParaRPr>
              <a:solidFill>
                <a:schemeClr val="dk1"/>
              </a:solidFill>
              <a:highlight>
                <a:srgbClr val="FFFFFF"/>
              </a:highlight>
            </a:endParaRPr>
          </a:p>
          <a:p>
            <a:pPr marL="457200" indent="-317500" algn="just">
              <a:lnSpc>
                <a:spcPct val="150000"/>
              </a:lnSpc>
              <a:buClr>
                <a:schemeClr val="dk1"/>
              </a:buClr>
              <a:buSzPts val="1400"/>
              <a:buChar char="●"/>
            </a:pPr>
            <a:r>
              <a:rPr lang="en-GB">
                <a:solidFill>
                  <a:schemeClr val="dk1"/>
                </a:solidFill>
                <a:highlight>
                  <a:srgbClr val="FFFFFF"/>
                </a:highlight>
              </a:rPr>
              <a:t>Stands out in the world of hospitality by keeping  Sustainability and wellness at the heart of its decisions and actions. (Six senses, 2023) . </a:t>
            </a:r>
            <a:endParaRPr>
              <a:solidFill>
                <a:schemeClr val="dk1"/>
              </a:solidFill>
              <a:highlight>
                <a:srgbClr val="FFFFFF"/>
              </a:highlight>
            </a:endParaRPr>
          </a:p>
          <a:p>
            <a:pPr marL="0" lvl="0" indent="0" algn="just" rtl="0">
              <a:lnSpc>
                <a:spcPct val="150000"/>
              </a:lnSpc>
              <a:spcBef>
                <a:spcPts val="0"/>
              </a:spcBef>
              <a:spcAft>
                <a:spcPts val="0"/>
              </a:spcAft>
              <a:buNone/>
            </a:pPr>
            <a:endParaRPr sz="1200">
              <a:solidFill>
                <a:schemeClr val="dk1"/>
              </a:solidFill>
              <a:highlight>
                <a:srgbClr val="FFFFFF"/>
              </a:highlight>
            </a:endParaRPr>
          </a:p>
          <a:p>
            <a:pPr marL="457200" lvl="0" indent="0" algn="just" rtl="0">
              <a:lnSpc>
                <a:spcPct val="150000"/>
              </a:lnSpc>
              <a:spcBef>
                <a:spcPts val="0"/>
              </a:spcBef>
              <a:spcAft>
                <a:spcPts val="0"/>
              </a:spcAft>
              <a:buNone/>
            </a:pPr>
            <a:endParaRPr sz="1200">
              <a:solidFill>
                <a:srgbClr val="202124"/>
              </a:solidFill>
              <a:highlight>
                <a:srgbClr val="FFFFFF"/>
              </a:highlight>
            </a:endParaRPr>
          </a:p>
        </p:txBody>
      </p:sp>
      <p:pic>
        <p:nvPicPr>
          <p:cNvPr id="62" name="Google Shape;62;p14"/>
          <p:cNvPicPr preferRelativeResize="0"/>
          <p:nvPr/>
        </p:nvPicPr>
        <p:blipFill>
          <a:blip r:embed="rId3">
            <a:alphaModFix/>
          </a:blip>
          <a:stretch>
            <a:fillRect/>
          </a:stretch>
        </p:blipFill>
        <p:spPr>
          <a:xfrm>
            <a:off x="615375" y="2990300"/>
            <a:ext cx="2827975" cy="1975475"/>
          </a:xfrm>
          <a:prstGeom prst="rect">
            <a:avLst/>
          </a:prstGeom>
          <a:noFill/>
          <a:ln>
            <a:noFill/>
          </a:ln>
        </p:spPr>
      </p:pic>
      <p:pic>
        <p:nvPicPr>
          <p:cNvPr id="63" name="Google Shape;63;p14"/>
          <p:cNvPicPr preferRelativeResize="0"/>
          <p:nvPr/>
        </p:nvPicPr>
        <p:blipFill>
          <a:blip r:embed="rId4">
            <a:alphaModFix/>
          </a:blip>
          <a:stretch>
            <a:fillRect/>
          </a:stretch>
        </p:blipFill>
        <p:spPr>
          <a:xfrm>
            <a:off x="75474" y="85875"/>
            <a:ext cx="755475" cy="680775"/>
          </a:xfrm>
          <a:prstGeom prst="rect">
            <a:avLst/>
          </a:prstGeom>
          <a:noFill/>
          <a:ln>
            <a:noFill/>
          </a:ln>
        </p:spPr>
      </p:pic>
      <p:pic>
        <p:nvPicPr>
          <p:cNvPr id="64" name="Google Shape;64;p14"/>
          <p:cNvPicPr preferRelativeResize="0"/>
          <p:nvPr/>
        </p:nvPicPr>
        <p:blipFill>
          <a:blip r:embed="rId5">
            <a:alphaModFix/>
          </a:blip>
          <a:stretch>
            <a:fillRect/>
          </a:stretch>
        </p:blipFill>
        <p:spPr>
          <a:xfrm>
            <a:off x="3522387" y="3015625"/>
            <a:ext cx="2357413" cy="2031900"/>
          </a:xfrm>
          <a:prstGeom prst="rect">
            <a:avLst/>
          </a:prstGeom>
          <a:noFill/>
          <a:ln>
            <a:noFill/>
          </a:ln>
        </p:spPr>
      </p:pic>
      <p:pic>
        <p:nvPicPr>
          <p:cNvPr id="65" name="Google Shape;65;p14"/>
          <p:cNvPicPr preferRelativeResize="0"/>
          <p:nvPr/>
        </p:nvPicPr>
        <p:blipFill>
          <a:blip r:embed="rId6">
            <a:alphaModFix/>
          </a:blip>
          <a:stretch>
            <a:fillRect/>
          </a:stretch>
        </p:blipFill>
        <p:spPr>
          <a:xfrm>
            <a:off x="5958831" y="3015624"/>
            <a:ext cx="3074844" cy="2031900"/>
          </a:xfrm>
          <a:prstGeom prst="rect">
            <a:avLst/>
          </a:prstGeom>
          <a:noFill/>
          <a:ln>
            <a:noFill/>
          </a:ln>
        </p:spPr>
      </p:pic>
      <p:pic>
        <p:nvPicPr>
          <p:cNvPr id="66" name="Google Shape;66;p14"/>
          <p:cNvPicPr preferRelativeResize="0"/>
          <p:nvPr/>
        </p:nvPicPr>
        <p:blipFill>
          <a:blip r:embed="rId7">
            <a:alphaModFix/>
          </a:blip>
          <a:stretch>
            <a:fillRect/>
          </a:stretch>
        </p:blipFill>
        <p:spPr>
          <a:xfrm>
            <a:off x="5958825" y="462696"/>
            <a:ext cx="3074851" cy="2303628"/>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70"/>
        <p:cNvGrpSpPr/>
        <p:nvPr/>
      </p:nvGrpSpPr>
      <p:grpSpPr>
        <a:xfrm>
          <a:off x="0" y="0"/>
          <a:ext cx="0" cy="0"/>
          <a:chOff x="0" y="0"/>
          <a:chExt cx="0" cy="0"/>
        </a:xfrm>
      </p:grpSpPr>
      <p:sp>
        <p:nvSpPr>
          <p:cNvPr id="71" name="Google Shape;71;p1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SOSTAC Market plan </a:t>
            </a:r>
            <a:endParaRPr/>
          </a:p>
        </p:txBody>
      </p:sp>
      <p:sp>
        <p:nvSpPr>
          <p:cNvPr id="72" name="Google Shape;72;p15"/>
          <p:cNvSpPr txBox="1">
            <a:spLocks noGrp="1"/>
          </p:cNvSpPr>
          <p:nvPr>
            <p:ph type="body" idx="1"/>
          </p:nvPr>
        </p:nvSpPr>
        <p:spPr>
          <a:xfrm>
            <a:off x="311700" y="1236625"/>
            <a:ext cx="6041400" cy="3416400"/>
          </a:xfrm>
          <a:prstGeom prst="rect">
            <a:avLst/>
          </a:prstGeom>
        </p:spPr>
        <p:txBody>
          <a:bodyPr spcFirstLastPara="1" wrap="square" lIns="91425" tIns="91425" rIns="91425" bIns="91425" anchor="t" anchorCtr="0">
            <a:normAutofit fontScale="92500"/>
          </a:bodyPr>
          <a:lstStyle/>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The SOSTAC  framework was originally designed by marketer PR Smith in the 1990s </a:t>
            </a:r>
            <a:endParaRPr sz="1400">
              <a:solidFill>
                <a:srgbClr val="5E5E5E"/>
              </a:solidFill>
            </a:endParaRPr>
          </a:p>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SOSTAC  for Situation analysis, objectives, strategy, tactics, Action and Control.</a:t>
            </a:r>
            <a:endParaRPr sz="1400">
              <a:solidFill>
                <a:srgbClr val="5E5E5E"/>
              </a:solidFill>
            </a:endParaRPr>
          </a:p>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 Situation analysis refers to the current situation internal and external, </a:t>
            </a:r>
            <a:endParaRPr sz="1400">
              <a:solidFill>
                <a:srgbClr val="5E5E5E"/>
              </a:solidFill>
            </a:endParaRPr>
          </a:p>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objectives refer to the SMART marketing objectives, </a:t>
            </a:r>
            <a:endParaRPr sz="1400">
              <a:solidFill>
                <a:srgbClr val="5E5E5E"/>
              </a:solidFill>
            </a:endParaRPr>
          </a:p>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strategy refers to the marketing communication strategy to achieve the objectives </a:t>
            </a:r>
            <a:endParaRPr sz="1400">
              <a:solidFill>
                <a:srgbClr val="5E5E5E"/>
              </a:solidFill>
            </a:endParaRPr>
          </a:p>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Tactics will explain the specific tactics to be used,</a:t>
            </a:r>
            <a:endParaRPr sz="1400">
              <a:solidFill>
                <a:srgbClr val="5E5E5E"/>
              </a:solidFill>
            </a:endParaRPr>
          </a:p>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Actions refers to planned action to achieve the objectives </a:t>
            </a:r>
            <a:endParaRPr sz="1400">
              <a:solidFill>
                <a:srgbClr val="5E5E5E"/>
              </a:solidFill>
            </a:endParaRPr>
          </a:p>
          <a:p>
            <a:pPr marL="457200" lvl="0" indent="-310832" algn="just" rtl="0">
              <a:lnSpc>
                <a:spcPct val="150000"/>
              </a:lnSpc>
              <a:spcBef>
                <a:spcPts val="0"/>
              </a:spcBef>
              <a:spcAft>
                <a:spcPts val="0"/>
              </a:spcAft>
              <a:buClr>
                <a:srgbClr val="5E5E5E"/>
              </a:buClr>
              <a:buSzPct val="100000"/>
              <a:buChar char="●"/>
            </a:pPr>
            <a:r>
              <a:rPr lang="en-GB" sz="1400">
                <a:solidFill>
                  <a:srgbClr val="5E5E5E"/>
                </a:solidFill>
              </a:rPr>
              <a:t>Control refers to how to measure and monitor.</a:t>
            </a:r>
            <a:endParaRPr/>
          </a:p>
        </p:txBody>
      </p:sp>
      <p:pic>
        <p:nvPicPr>
          <p:cNvPr id="73" name="Google Shape;73;p15"/>
          <p:cNvPicPr preferRelativeResize="0"/>
          <p:nvPr/>
        </p:nvPicPr>
        <p:blipFill>
          <a:blip r:embed="rId3">
            <a:alphaModFix/>
          </a:blip>
          <a:stretch>
            <a:fillRect/>
          </a:stretch>
        </p:blipFill>
        <p:spPr>
          <a:xfrm>
            <a:off x="6615325" y="3029275"/>
            <a:ext cx="2430650" cy="1998500"/>
          </a:xfrm>
          <a:prstGeom prst="rect">
            <a:avLst/>
          </a:prstGeom>
          <a:noFill/>
          <a:ln>
            <a:noFill/>
          </a:ln>
        </p:spPr>
      </p:pic>
      <p:pic>
        <p:nvPicPr>
          <p:cNvPr id="74" name="Google Shape;74;p15"/>
          <p:cNvPicPr preferRelativeResize="0"/>
          <p:nvPr/>
        </p:nvPicPr>
        <p:blipFill>
          <a:blip r:embed="rId4">
            <a:alphaModFix/>
          </a:blip>
          <a:stretch>
            <a:fillRect/>
          </a:stretch>
        </p:blipFill>
        <p:spPr>
          <a:xfrm>
            <a:off x="6615325" y="1390691"/>
            <a:ext cx="2379000" cy="1586010"/>
          </a:xfrm>
          <a:prstGeom prst="rect">
            <a:avLst/>
          </a:prstGeom>
          <a:noFill/>
          <a:ln>
            <a:noFill/>
          </a:ln>
        </p:spPr>
      </p:pic>
      <p:pic>
        <p:nvPicPr>
          <p:cNvPr id="75" name="Google Shape;75;p15"/>
          <p:cNvPicPr preferRelativeResize="0"/>
          <p:nvPr/>
        </p:nvPicPr>
        <p:blipFill>
          <a:blip r:embed="rId5">
            <a:alphaModFix/>
          </a:blip>
          <a:stretch>
            <a:fillRect/>
          </a:stretch>
        </p:blipFill>
        <p:spPr>
          <a:xfrm>
            <a:off x="8388524" y="0"/>
            <a:ext cx="755475" cy="68077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79"/>
        <p:cNvGrpSpPr/>
        <p:nvPr/>
      </p:nvGrpSpPr>
      <p:grpSpPr>
        <a:xfrm>
          <a:off x="0" y="0"/>
          <a:ext cx="0" cy="0"/>
          <a:chOff x="0" y="0"/>
          <a:chExt cx="0" cy="0"/>
        </a:xfrm>
      </p:grpSpPr>
      <p:sp>
        <p:nvSpPr>
          <p:cNvPr id="80" name="Google Shape;80;p16"/>
          <p:cNvSpPr txBox="1">
            <a:spLocks noGrp="1"/>
          </p:cNvSpPr>
          <p:nvPr>
            <p:ph type="title"/>
          </p:nvPr>
        </p:nvSpPr>
        <p:spPr>
          <a:xfrm>
            <a:off x="755475" y="312600"/>
            <a:ext cx="64515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 SOSTAC Marketing plan Goal -Six Senses</a:t>
            </a:r>
            <a:endParaRPr/>
          </a:p>
        </p:txBody>
      </p:sp>
      <p:sp>
        <p:nvSpPr>
          <p:cNvPr id="81" name="Google Shape;81;p16"/>
          <p:cNvSpPr txBox="1">
            <a:spLocks noGrp="1"/>
          </p:cNvSpPr>
          <p:nvPr>
            <p:ph type="body" idx="1"/>
          </p:nvPr>
        </p:nvSpPr>
        <p:spPr>
          <a:xfrm>
            <a:off x="347100" y="1073550"/>
            <a:ext cx="4754400" cy="19347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chemeClr val="dk1"/>
              </a:buClr>
              <a:buSzPts val="1400"/>
              <a:buChar char="●"/>
            </a:pPr>
            <a:r>
              <a:rPr lang="en-GB" sz="1400">
                <a:solidFill>
                  <a:schemeClr val="dk1"/>
                </a:solidFill>
                <a:highlight>
                  <a:srgbClr val="FFFFFF"/>
                </a:highlight>
              </a:rPr>
              <a:t>The current goal is to create an improved communication strategy by using digital marketing opportunity to enhance competitive advantage by highlighting  Six Sense’s strong market position in sustainable hospitality</a:t>
            </a:r>
            <a:endParaRPr sz="1400">
              <a:solidFill>
                <a:schemeClr val="dk1"/>
              </a:solidFill>
              <a:highlight>
                <a:srgbClr val="FFFFFF"/>
              </a:highlight>
            </a:endParaRPr>
          </a:p>
          <a:p>
            <a:pPr marL="457200" lvl="0" indent="0" algn="just" rtl="0">
              <a:lnSpc>
                <a:spcPct val="150000"/>
              </a:lnSpc>
              <a:spcBef>
                <a:spcPts val="0"/>
              </a:spcBef>
              <a:spcAft>
                <a:spcPts val="0"/>
              </a:spcAft>
              <a:buNone/>
            </a:pPr>
            <a:endParaRPr sz="1400">
              <a:solidFill>
                <a:schemeClr val="dk1"/>
              </a:solidFill>
              <a:highlight>
                <a:srgbClr val="FFFFFF"/>
              </a:highlight>
            </a:endParaRPr>
          </a:p>
        </p:txBody>
      </p:sp>
      <p:sp>
        <p:nvSpPr>
          <p:cNvPr id="82" name="Google Shape;82;p16"/>
          <p:cNvSpPr txBox="1"/>
          <p:nvPr/>
        </p:nvSpPr>
        <p:spPr>
          <a:xfrm>
            <a:off x="5532675" y="1195225"/>
            <a:ext cx="3259500" cy="3309300"/>
          </a:xfrm>
          <a:prstGeom prst="rect">
            <a:avLst/>
          </a:prstGeom>
          <a:solidFill>
            <a:srgbClr val="CFF3F0"/>
          </a:solidFill>
          <a:ln>
            <a:noFill/>
          </a:ln>
        </p:spPr>
        <p:txBody>
          <a:bodyPr spcFirstLastPara="1" wrap="square" lIns="91425" tIns="91425" rIns="91425" bIns="91425" anchor="t" anchorCtr="0">
            <a:spAutoFit/>
          </a:bodyPr>
          <a:lstStyle/>
          <a:p>
            <a:pPr marL="269999" lvl="0" indent="-178899" algn="just" rtl="0">
              <a:lnSpc>
                <a:spcPct val="150000"/>
              </a:lnSpc>
              <a:spcBef>
                <a:spcPts val="0"/>
              </a:spcBef>
              <a:spcAft>
                <a:spcPts val="0"/>
              </a:spcAft>
              <a:buSzPts val="1400"/>
              <a:buChar char="●"/>
            </a:pPr>
            <a:r>
              <a:rPr lang="en-GB">
                <a:solidFill>
                  <a:srgbClr val="454644"/>
                </a:solidFill>
              </a:rPr>
              <a:t>81% consider sustainability as a travel essential .57% of visitors would feel more at ease staying at a hotel with sustainability certification. -Booking.com 2023</a:t>
            </a:r>
            <a:endParaRPr>
              <a:solidFill>
                <a:srgbClr val="454644"/>
              </a:solidFill>
            </a:endParaRPr>
          </a:p>
          <a:p>
            <a:pPr marL="269999" lvl="0" indent="-178899" algn="just" rtl="0">
              <a:lnSpc>
                <a:spcPct val="150000"/>
              </a:lnSpc>
              <a:spcBef>
                <a:spcPts val="0"/>
              </a:spcBef>
              <a:spcAft>
                <a:spcPts val="0"/>
              </a:spcAft>
              <a:buSzPts val="1400"/>
              <a:buChar char="●"/>
            </a:pPr>
            <a:r>
              <a:rPr lang="en-GB">
                <a:solidFill>
                  <a:srgbClr val="454644"/>
                </a:solidFill>
              </a:rPr>
              <a:t>This finding is an opportunity for sustainability brand  six senses to establish a reputation and gain a competitive edge.</a:t>
            </a:r>
            <a:r>
              <a:rPr lang="en-GB">
                <a:solidFill>
                  <a:srgbClr val="202124"/>
                </a:solidFill>
              </a:rPr>
              <a:t>( Jones. et al, 2020). </a:t>
            </a:r>
            <a:endParaRPr/>
          </a:p>
        </p:txBody>
      </p:sp>
      <p:pic>
        <p:nvPicPr>
          <p:cNvPr id="83" name="Google Shape;83;p16"/>
          <p:cNvPicPr preferRelativeResize="0"/>
          <p:nvPr/>
        </p:nvPicPr>
        <p:blipFill>
          <a:blip r:embed="rId3">
            <a:alphaModFix/>
          </a:blip>
          <a:stretch>
            <a:fillRect/>
          </a:stretch>
        </p:blipFill>
        <p:spPr>
          <a:xfrm>
            <a:off x="-1" y="0"/>
            <a:ext cx="755475" cy="680775"/>
          </a:xfrm>
          <a:prstGeom prst="rect">
            <a:avLst/>
          </a:prstGeom>
          <a:noFill/>
          <a:ln>
            <a:noFill/>
          </a:ln>
        </p:spPr>
      </p:pic>
      <p:pic>
        <p:nvPicPr>
          <p:cNvPr id="84" name="Google Shape;84;p16"/>
          <p:cNvPicPr preferRelativeResize="0"/>
          <p:nvPr/>
        </p:nvPicPr>
        <p:blipFill>
          <a:blip r:embed="rId4">
            <a:alphaModFix/>
          </a:blip>
          <a:stretch>
            <a:fillRect/>
          </a:stretch>
        </p:blipFill>
        <p:spPr>
          <a:xfrm>
            <a:off x="278625" y="3008250"/>
            <a:ext cx="1830451" cy="1830451"/>
          </a:xfrm>
          <a:prstGeom prst="rect">
            <a:avLst/>
          </a:prstGeom>
          <a:noFill/>
          <a:ln>
            <a:noFill/>
          </a:ln>
        </p:spPr>
      </p:pic>
      <p:pic>
        <p:nvPicPr>
          <p:cNvPr id="85" name="Google Shape;85;p16"/>
          <p:cNvPicPr preferRelativeResize="0"/>
          <p:nvPr/>
        </p:nvPicPr>
        <p:blipFill>
          <a:blip r:embed="rId5">
            <a:alphaModFix/>
          </a:blip>
          <a:stretch>
            <a:fillRect/>
          </a:stretch>
        </p:blipFill>
        <p:spPr>
          <a:xfrm>
            <a:off x="2377201" y="2929250"/>
            <a:ext cx="2768658" cy="1830451"/>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89"/>
        <p:cNvGrpSpPr/>
        <p:nvPr/>
      </p:nvGrpSpPr>
      <p:grpSpPr>
        <a:xfrm>
          <a:off x="0" y="0"/>
          <a:ext cx="0" cy="0"/>
          <a:chOff x="0" y="0"/>
          <a:chExt cx="0" cy="0"/>
        </a:xfrm>
      </p:grpSpPr>
      <p:sp>
        <p:nvSpPr>
          <p:cNvPr id="90" name="Google Shape;90;p17"/>
          <p:cNvSpPr txBox="1">
            <a:spLocks noGrp="1"/>
          </p:cNvSpPr>
          <p:nvPr>
            <p:ph type="title"/>
          </p:nvPr>
        </p:nvSpPr>
        <p:spPr>
          <a:xfrm>
            <a:off x="311700" y="192575"/>
            <a:ext cx="34224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Situational analysis</a:t>
            </a:r>
            <a:endParaRPr/>
          </a:p>
        </p:txBody>
      </p:sp>
      <p:sp>
        <p:nvSpPr>
          <p:cNvPr id="91" name="Google Shape;91;p17"/>
          <p:cNvSpPr txBox="1">
            <a:spLocks noGrp="1"/>
          </p:cNvSpPr>
          <p:nvPr>
            <p:ph type="body" idx="1"/>
          </p:nvPr>
        </p:nvSpPr>
        <p:spPr>
          <a:xfrm>
            <a:off x="2787375" y="1460275"/>
            <a:ext cx="6045000" cy="3609600"/>
          </a:xfrm>
          <a:prstGeom prst="rect">
            <a:avLst/>
          </a:prstGeom>
        </p:spPr>
        <p:txBody>
          <a:bodyPr spcFirstLastPara="1" wrap="square" lIns="91425" tIns="91425" rIns="91425" bIns="91425" anchor="t" anchorCtr="0">
            <a:noAutofit/>
          </a:bodyPr>
          <a:lstStyle/>
          <a:p>
            <a:pPr marL="457200" lvl="0" indent="-317500" algn="just" rtl="0">
              <a:lnSpc>
                <a:spcPct val="150000"/>
              </a:lnSpc>
              <a:spcBef>
                <a:spcPts val="0"/>
              </a:spcBef>
              <a:spcAft>
                <a:spcPts val="0"/>
              </a:spcAft>
              <a:buClr>
                <a:srgbClr val="454644"/>
              </a:buClr>
              <a:buSzPts val="1400"/>
              <a:buChar char="●"/>
            </a:pPr>
            <a:r>
              <a:rPr lang="en-GB" sz="1400" b="1">
                <a:solidFill>
                  <a:srgbClr val="454644"/>
                </a:solidFill>
                <a:highlight>
                  <a:srgbClr val="FFFFFF"/>
                </a:highlight>
              </a:rPr>
              <a:t>Collaboration </a:t>
            </a:r>
            <a:r>
              <a:rPr lang="en-GB" sz="1400">
                <a:solidFill>
                  <a:srgbClr val="454644"/>
                </a:solidFill>
                <a:highlight>
                  <a:srgbClr val="FFFFFF"/>
                </a:highlight>
              </a:rPr>
              <a:t>with owners and travel partners to create the best experiences for guests through unique opportunities to travel beyond the destination </a:t>
            </a:r>
            <a:endParaRPr sz="1400">
              <a:solidFill>
                <a:srgbClr val="454644"/>
              </a:solidFill>
              <a:highlight>
                <a:srgbClr val="FFFFFF"/>
              </a:highlight>
            </a:endParaRPr>
          </a:p>
          <a:p>
            <a:pPr marL="457200" lvl="0" indent="-317500" algn="just" rtl="0">
              <a:lnSpc>
                <a:spcPct val="150000"/>
              </a:lnSpc>
              <a:spcBef>
                <a:spcPts val="0"/>
              </a:spcBef>
              <a:spcAft>
                <a:spcPts val="0"/>
              </a:spcAft>
              <a:buClr>
                <a:srgbClr val="454644"/>
              </a:buClr>
              <a:buSzPts val="1400"/>
              <a:buChar char="●"/>
            </a:pPr>
            <a:r>
              <a:rPr lang="en-GB" sz="1400" b="1">
                <a:solidFill>
                  <a:srgbClr val="454644"/>
                </a:solidFill>
                <a:highlight>
                  <a:srgbClr val="FFFFFF"/>
                </a:highlight>
              </a:rPr>
              <a:t>Major customers</a:t>
            </a:r>
            <a:r>
              <a:rPr lang="en-GB" sz="1400">
                <a:solidFill>
                  <a:srgbClr val="454644"/>
                </a:solidFill>
                <a:highlight>
                  <a:srgbClr val="FFFFFF"/>
                </a:highlight>
              </a:rPr>
              <a:t>  are Business people,  travellers, families, couples of all age groups </a:t>
            </a:r>
            <a:endParaRPr sz="1400">
              <a:solidFill>
                <a:srgbClr val="454644"/>
              </a:solidFill>
              <a:highlight>
                <a:srgbClr val="FFFFFF"/>
              </a:highlight>
            </a:endParaRPr>
          </a:p>
          <a:p>
            <a:pPr marL="457200" lvl="0" indent="-317500" algn="just" rtl="0">
              <a:lnSpc>
                <a:spcPct val="150000"/>
              </a:lnSpc>
              <a:spcBef>
                <a:spcPts val="0"/>
              </a:spcBef>
              <a:spcAft>
                <a:spcPts val="0"/>
              </a:spcAft>
              <a:buClr>
                <a:srgbClr val="454644"/>
              </a:buClr>
              <a:buSzPts val="1400"/>
              <a:buChar char="●"/>
            </a:pPr>
            <a:r>
              <a:rPr lang="en-GB" sz="1400" b="1">
                <a:solidFill>
                  <a:srgbClr val="454644"/>
                </a:solidFill>
                <a:highlight>
                  <a:srgbClr val="FFFFFF"/>
                </a:highlight>
              </a:rPr>
              <a:t>Products </a:t>
            </a:r>
            <a:r>
              <a:rPr lang="en-GB" sz="1400">
                <a:solidFill>
                  <a:srgbClr val="454644"/>
                </a:solidFill>
                <a:highlight>
                  <a:srgbClr val="FFFFFF"/>
                </a:highlight>
              </a:rPr>
              <a:t>Luxurious guest experience in an exotic location </a:t>
            </a:r>
            <a:endParaRPr sz="1400">
              <a:solidFill>
                <a:srgbClr val="454644"/>
              </a:solidFill>
              <a:highlight>
                <a:srgbClr val="FFFFFF"/>
              </a:highlight>
            </a:endParaRPr>
          </a:p>
          <a:p>
            <a:pPr marL="457200" lvl="0" indent="-317500" algn="just" rtl="0">
              <a:lnSpc>
                <a:spcPct val="150000"/>
              </a:lnSpc>
              <a:spcBef>
                <a:spcPts val="0"/>
              </a:spcBef>
              <a:spcAft>
                <a:spcPts val="0"/>
              </a:spcAft>
              <a:buClr>
                <a:srgbClr val="454644"/>
              </a:buClr>
              <a:buSzPts val="1400"/>
              <a:buChar char="●"/>
            </a:pPr>
            <a:r>
              <a:rPr lang="en-GB" sz="1400">
                <a:solidFill>
                  <a:srgbClr val="454644"/>
                </a:solidFill>
                <a:highlight>
                  <a:srgbClr val="FFFFFF"/>
                </a:highlight>
              </a:rPr>
              <a:t>Fully functional, cutting-edge, mobile-friendly website serves as one of the promotional digital channels.  Social media platforms like YouTube, Facebook, Twitter, Instagram, and Pinterest. </a:t>
            </a:r>
            <a:r>
              <a:rPr lang="en-GB" sz="1400">
                <a:solidFill>
                  <a:srgbClr val="5E5E5E"/>
                </a:solidFill>
                <a:highlight>
                  <a:srgbClr val="FFFFFF"/>
                </a:highlight>
              </a:rPr>
              <a:t> </a:t>
            </a:r>
            <a:endParaRPr sz="1400">
              <a:solidFill>
                <a:srgbClr val="5E5E5E"/>
              </a:solidFill>
              <a:highlight>
                <a:srgbClr val="FFFFFF"/>
              </a:highlight>
            </a:endParaRPr>
          </a:p>
          <a:p>
            <a:pPr marL="457200" lvl="0" indent="-317500" algn="just" rtl="0">
              <a:lnSpc>
                <a:spcPct val="150000"/>
              </a:lnSpc>
              <a:spcBef>
                <a:spcPts val="0"/>
              </a:spcBef>
              <a:spcAft>
                <a:spcPts val="0"/>
              </a:spcAft>
              <a:buClr>
                <a:srgbClr val="454644"/>
              </a:buClr>
              <a:buSzPts val="1400"/>
              <a:buChar char="●"/>
            </a:pPr>
            <a:r>
              <a:rPr lang="en-GB" sz="1400" b="1">
                <a:solidFill>
                  <a:srgbClr val="5E5E5E"/>
                </a:solidFill>
                <a:highlight>
                  <a:srgbClr val="FFFFFF"/>
                </a:highlight>
              </a:rPr>
              <a:t>Competitors</a:t>
            </a:r>
            <a:r>
              <a:rPr lang="en-GB" sz="1400">
                <a:solidFill>
                  <a:srgbClr val="5E5E5E"/>
                </a:solidFill>
                <a:highlight>
                  <a:srgbClr val="FFFFFF"/>
                </a:highlight>
              </a:rPr>
              <a:t> - Luxury segment of Marriot, Hyatt, Accor, Four seasons etc </a:t>
            </a:r>
            <a:endParaRPr sz="1400">
              <a:solidFill>
                <a:srgbClr val="5E5E5E"/>
              </a:solidFill>
              <a:highlight>
                <a:srgbClr val="FFFFFF"/>
              </a:highlight>
            </a:endParaRPr>
          </a:p>
          <a:p>
            <a:pPr marL="0" lvl="0" indent="0" algn="l" rtl="0">
              <a:spcBef>
                <a:spcPts val="0"/>
              </a:spcBef>
              <a:spcAft>
                <a:spcPts val="1200"/>
              </a:spcAft>
              <a:buNone/>
            </a:pPr>
            <a:endParaRPr sz="1400"/>
          </a:p>
        </p:txBody>
      </p:sp>
      <p:sp>
        <p:nvSpPr>
          <p:cNvPr id="92" name="Google Shape;92;p17"/>
          <p:cNvSpPr txBox="1"/>
          <p:nvPr/>
        </p:nvSpPr>
        <p:spPr>
          <a:xfrm>
            <a:off x="311700" y="912675"/>
            <a:ext cx="8460600" cy="4002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0"/>
              </a:spcAft>
              <a:buNone/>
            </a:pPr>
            <a:r>
              <a:rPr lang="en-GB">
                <a:solidFill>
                  <a:srgbClr val="454644"/>
                </a:solidFill>
              </a:rPr>
              <a:t>A situational analysis is a group of techniques used to evaluate a business's internal and external factors.</a:t>
            </a:r>
            <a:endParaRPr>
              <a:solidFill>
                <a:srgbClr val="454644"/>
              </a:solidFill>
            </a:endParaRPr>
          </a:p>
        </p:txBody>
      </p:sp>
      <p:pic>
        <p:nvPicPr>
          <p:cNvPr id="93" name="Google Shape;93;p17"/>
          <p:cNvPicPr preferRelativeResize="0"/>
          <p:nvPr/>
        </p:nvPicPr>
        <p:blipFill>
          <a:blip r:embed="rId3">
            <a:alphaModFix/>
          </a:blip>
          <a:stretch>
            <a:fillRect/>
          </a:stretch>
        </p:blipFill>
        <p:spPr>
          <a:xfrm>
            <a:off x="311700" y="1460275"/>
            <a:ext cx="2482576" cy="1861932"/>
          </a:xfrm>
          <a:prstGeom prst="rect">
            <a:avLst/>
          </a:prstGeom>
          <a:noFill/>
          <a:ln>
            <a:noFill/>
          </a:ln>
        </p:spPr>
      </p:pic>
      <p:pic>
        <p:nvPicPr>
          <p:cNvPr id="94" name="Google Shape;94;p17"/>
          <p:cNvPicPr preferRelativeResize="0"/>
          <p:nvPr/>
        </p:nvPicPr>
        <p:blipFill>
          <a:blip r:embed="rId4">
            <a:alphaModFix/>
          </a:blip>
          <a:stretch>
            <a:fillRect/>
          </a:stretch>
        </p:blipFill>
        <p:spPr>
          <a:xfrm>
            <a:off x="311700" y="3433975"/>
            <a:ext cx="2482576" cy="1504975"/>
          </a:xfrm>
          <a:prstGeom prst="rect">
            <a:avLst/>
          </a:prstGeom>
          <a:noFill/>
          <a:ln>
            <a:noFill/>
          </a:ln>
        </p:spPr>
      </p:pic>
      <p:pic>
        <p:nvPicPr>
          <p:cNvPr id="95" name="Google Shape;95;p17"/>
          <p:cNvPicPr preferRelativeResize="0"/>
          <p:nvPr/>
        </p:nvPicPr>
        <p:blipFill>
          <a:blip r:embed="rId5">
            <a:alphaModFix/>
          </a:blip>
          <a:stretch>
            <a:fillRect/>
          </a:stretch>
        </p:blipFill>
        <p:spPr>
          <a:xfrm>
            <a:off x="8388524" y="0"/>
            <a:ext cx="755475" cy="68077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99"/>
        <p:cNvGrpSpPr/>
        <p:nvPr/>
      </p:nvGrpSpPr>
      <p:grpSpPr>
        <a:xfrm>
          <a:off x="0" y="0"/>
          <a:ext cx="0" cy="0"/>
          <a:chOff x="0" y="0"/>
          <a:chExt cx="0" cy="0"/>
        </a:xfrm>
      </p:grpSpPr>
      <p:sp>
        <p:nvSpPr>
          <p:cNvPr id="100" name="Google Shape;100;p18"/>
          <p:cNvSpPr txBox="1">
            <a:spLocks noGrp="1"/>
          </p:cNvSpPr>
          <p:nvPr>
            <p:ph type="title"/>
          </p:nvPr>
        </p:nvSpPr>
        <p:spPr>
          <a:xfrm>
            <a:off x="311700" y="775413"/>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Social media Marketing </a:t>
            </a:r>
            <a:endParaRPr/>
          </a:p>
        </p:txBody>
      </p:sp>
      <p:sp>
        <p:nvSpPr>
          <p:cNvPr id="101" name="Google Shape;101;p18"/>
          <p:cNvSpPr txBox="1">
            <a:spLocks noGrp="1"/>
          </p:cNvSpPr>
          <p:nvPr>
            <p:ph type="body" idx="1"/>
          </p:nvPr>
        </p:nvSpPr>
        <p:spPr>
          <a:xfrm>
            <a:off x="311700" y="1356875"/>
            <a:ext cx="7545600" cy="3576300"/>
          </a:xfrm>
          <a:prstGeom prst="rect">
            <a:avLst/>
          </a:prstGeom>
        </p:spPr>
        <p:txBody>
          <a:bodyPr spcFirstLastPara="1" wrap="square" lIns="91425" tIns="91425" rIns="91425" bIns="91425" anchor="t" anchorCtr="0">
            <a:normAutofit fontScale="25000"/>
          </a:bodyPr>
          <a:lstStyle/>
          <a:p>
            <a:pPr marL="0" lvl="0" indent="0" algn="just" rtl="0">
              <a:lnSpc>
                <a:spcPct val="150000"/>
              </a:lnSpc>
              <a:spcBef>
                <a:spcPts val="0"/>
              </a:spcBef>
              <a:spcAft>
                <a:spcPts val="0"/>
              </a:spcAft>
              <a:buNone/>
            </a:pPr>
            <a:endParaRPr sz="5600">
              <a:solidFill>
                <a:srgbClr val="434343"/>
              </a:solidFill>
              <a:highlight>
                <a:srgbClr val="FFFFFF"/>
              </a:highlight>
            </a:endParaRPr>
          </a:p>
          <a:p>
            <a:pPr marL="0" lvl="0" indent="0" algn="just" rtl="0">
              <a:lnSpc>
                <a:spcPct val="150000"/>
              </a:lnSpc>
              <a:spcBef>
                <a:spcPts val="0"/>
              </a:spcBef>
              <a:spcAft>
                <a:spcPts val="0"/>
              </a:spcAft>
              <a:buNone/>
            </a:pPr>
            <a:r>
              <a:rPr lang="en-GB" sz="5600">
                <a:solidFill>
                  <a:srgbClr val="434343"/>
                </a:solidFill>
                <a:highlight>
                  <a:srgbClr val="FFFFFF"/>
                </a:highlight>
              </a:rPr>
              <a:t>As on March 2023, six senses' official social media</a:t>
            </a:r>
            <a:endParaRPr sz="5600">
              <a:solidFill>
                <a:srgbClr val="434343"/>
              </a:solidFill>
              <a:highlight>
                <a:srgbClr val="FFFFFF"/>
              </a:highlight>
            </a:endParaRPr>
          </a:p>
          <a:p>
            <a:pPr marL="457200" lvl="0" indent="-317500" algn="just" rtl="0">
              <a:lnSpc>
                <a:spcPct val="150000"/>
              </a:lnSpc>
              <a:spcBef>
                <a:spcPts val="0"/>
              </a:spcBef>
              <a:spcAft>
                <a:spcPts val="0"/>
              </a:spcAft>
              <a:buClr>
                <a:srgbClr val="454644"/>
              </a:buClr>
              <a:buSzPct val="100000"/>
              <a:buChar char="●"/>
            </a:pPr>
            <a:r>
              <a:rPr lang="en-GB" sz="5600">
                <a:solidFill>
                  <a:srgbClr val="454644"/>
                </a:solidFill>
                <a:highlight>
                  <a:srgbClr val="FFFFFF"/>
                </a:highlight>
              </a:rPr>
              <a:t>Every six senses property is maintaining</a:t>
            </a:r>
            <a:endParaRPr sz="5600">
              <a:solidFill>
                <a:srgbClr val="454644"/>
              </a:solidFill>
              <a:highlight>
                <a:srgbClr val="FFFFFF"/>
              </a:highlight>
            </a:endParaRPr>
          </a:p>
          <a:p>
            <a:pPr marL="457200" lvl="0" indent="0" algn="just" rtl="0">
              <a:lnSpc>
                <a:spcPct val="150000"/>
              </a:lnSpc>
              <a:spcBef>
                <a:spcPts val="0"/>
              </a:spcBef>
              <a:spcAft>
                <a:spcPts val="0"/>
              </a:spcAft>
              <a:buNone/>
            </a:pPr>
            <a:r>
              <a:rPr lang="en-GB" sz="5600">
                <a:solidFill>
                  <a:srgbClr val="454644"/>
                </a:solidFill>
                <a:highlight>
                  <a:srgbClr val="FFFFFF"/>
                </a:highlight>
              </a:rPr>
              <a:t> its own social media pages. Video contents are less on online channels</a:t>
            </a:r>
            <a:endParaRPr sz="5600">
              <a:solidFill>
                <a:srgbClr val="434343"/>
              </a:solidFill>
              <a:highlight>
                <a:srgbClr val="FFFFFF"/>
              </a:highlight>
            </a:endParaRPr>
          </a:p>
          <a:p>
            <a:pPr marL="457200" lvl="0" indent="-317500" algn="just" rtl="0">
              <a:lnSpc>
                <a:spcPct val="150000"/>
              </a:lnSpc>
              <a:spcBef>
                <a:spcPts val="0"/>
              </a:spcBef>
              <a:spcAft>
                <a:spcPts val="0"/>
              </a:spcAft>
              <a:buClr>
                <a:srgbClr val="434343"/>
              </a:buClr>
              <a:buSzPct val="100000"/>
              <a:buChar char="●"/>
            </a:pPr>
            <a:r>
              <a:rPr lang="en-GB" sz="5600">
                <a:solidFill>
                  <a:srgbClr val="434343"/>
                </a:solidFill>
                <a:highlight>
                  <a:srgbClr val="FFFFFF"/>
                </a:highlight>
              </a:rPr>
              <a:t>Main Facebook account has  63,020 people’s likes and 69,863 followers, </a:t>
            </a:r>
            <a:endParaRPr sz="5600">
              <a:solidFill>
                <a:srgbClr val="434343"/>
              </a:solidFill>
              <a:highlight>
                <a:srgbClr val="FFFFFF"/>
              </a:highlight>
            </a:endParaRPr>
          </a:p>
          <a:p>
            <a:pPr marL="457200" lvl="0" indent="-317500" algn="just" rtl="0">
              <a:lnSpc>
                <a:spcPct val="150000"/>
              </a:lnSpc>
              <a:spcBef>
                <a:spcPts val="0"/>
              </a:spcBef>
              <a:spcAft>
                <a:spcPts val="0"/>
              </a:spcAft>
              <a:buClr>
                <a:srgbClr val="434343"/>
              </a:buClr>
              <a:buSzPct val="100000"/>
              <a:buChar char="●"/>
            </a:pPr>
            <a:r>
              <a:rPr lang="en-GB" sz="5600">
                <a:solidFill>
                  <a:srgbClr val="434343"/>
                </a:solidFill>
                <a:highlight>
                  <a:srgbClr val="FFFFFF"/>
                </a:highlight>
              </a:rPr>
              <a:t>Main Twitter has only 459 likes and 7449 followers and</a:t>
            </a:r>
            <a:endParaRPr sz="5600">
              <a:solidFill>
                <a:srgbClr val="434343"/>
              </a:solidFill>
              <a:highlight>
                <a:srgbClr val="FFFFFF"/>
              </a:highlight>
            </a:endParaRPr>
          </a:p>
          <a:p>
            <a:pPr marL="457200" lvl="0" indent="-317500" algn="just" rtl="0">
              <a:lnSpc>
                <a:spcPct val="150000"/>
              </a:lnSpc>
              <a:spcBef>
                <a:spcPts val="0"/>
              </a:spcBef>
              <a:spcAft>
                <a:spcPts val="0"/>
              </a:spcAft>
              <a:buClr>
                <a:srgbClr val="434343"/>
              </a:buClr>
              <a:buSzPct val="100000"/>
              <a:buChar char="●"/>
            </a:pPr>
            <a:r>
              <a:rPr lang="en-GB" sz="5600">
                <a:solidFill>
                  <a:srgbClr val="434343"/>
                </a:solidFill>
                <a:highlight>
                  <a:srgbClr val="FFFFFF"/>
                </a:highlight>
              </a:rPr>
              <a:t>Main Instagram has  208,000 followers and 1490 posts  the most popular in the list. </a:t>
            </a:r>
            <a:endParaRPr sz="5600">
              <a:solidFill>
                <a:srgbClr val="434343"/>
              </a:solidFill>
              <a:highlight>
                <a:srgbClr val="FFFFFF"/>
              </a:highlight>
            </a:endParaRPr>
          </a:p>
          <a:p>
            <a:pPr marL="457200" lvl="0" indent="-317500" algn="just" rtl="0">
              <a:lnSpc>
                <a:spcPct val="150000"/>
              </a:lnSpc>
              <a:spcBef>
                <a:spcPts val="0"/>
              </a:spcBef>
              <a:spcAft>
                <a:spcPts val="0"/>
              </a:spcAft>
              <a:buClr>
                <a:srgbClr val="434343"/>
              </a:buClr>
              <a:buSzPct val="100000"/>
              <a:buChar char="●"/>
            </a:pPr>
            <a:r>
              <a:rPr lang="en-GB" sz="5600">
                <a:solidFill>
                  <a:srgbClr val="434343"/>
                </a:solidFill>
                <a:highlight>
                  <a:srgbClr val="FFFFFF"/>
                </a:highlight>
              </a:rPr>
              <a:t>Main Pinterest has only 4200 followers but marks 1.1 M monthly views for its content. </a:t>
            </a:r>
            <a:endParaRPr sz="5600">
              <a:solidFill>
                <a:srgbClr val="434343"/>
              </a:solidFill>
              <a:highlight>
                <a:srgbClr val="FFFFFF"/>
              </a:highlight>
            </a:endParaRPr>
          </a:p>
          <a:p>
            <a:pPr marL="457200" lvl="0" indent="-317500" algn="just" rtl="0">
              <a:lnSpc>
                <a:spcPct val="150000"/>
              </a:lnSpc>
              <a:spcBef>
                <a:spcPts val="0"/>
              </a:spcBef>
              <a:spcAft>
                <a:spcPts val="0"/>
              </a:spcAft>
              <a:buSzPct val="100000"/>
              <a:buChar char="●"/>
            </a:pPr>
            <a:r>
              <a:rPr lang="en-GB" sz="5600">
                <a:solidFill>
                  <a:srgbClr val="434343"/>
                </a:solidFill>
                <a:highlight>
                  <a:srgbClr val="FFFFFF"/>
                </a:highlight>
              </a:rPr>
              <a:t>MainYoutube has only 4630 subscribers with 277 videos </a:t>
            </a:r>
            <a:r>
              <a:rPr lang="en-GB" sz="5600">
                <a:solidFill>
                  <a:srgbClr val="454644"/>
                </a:solidFill>
                <a:highlight>
                  <a:srgbClr val="FFFFFF"/>
                </a:highlight>
              </a:rPr>
              <a:t>( Six senses, 2023) </a:t>
            </a:r>
            <a:endParaRPr sz="5600">
              <a:solidFill>
                <a:srgbClr val="454644"/>
              </a:solidFill>
              <a:highlight>
                <a:srgbClr val="FFFFFF"/>
              </a:highlight>
            </a:endParaRPr>
          </a:p>
          <a:p>
            <a:pPr marL="457200" lvl="0" indent="0" algn="just" rtl="0">
              <a:lnSpc>
                <a:spcPct val="150000"/>
              </a:lnSpc>
              <a:spcBef>
                <a:spcPts val="0"/>
              </a:spcBef>
              <a:spcAft>
                <a:spcPts val="0"/>
              </a:spcAft>
              <a:buNone/>
            </a:pPr>
            <a:endParaRPr/>
          </a:p>
        </p:txBody>
      </p:sp>
      <p:pic>
        <p:nvPicPr>
          <p:cNvPr id="102" name="Google Shape;102;p18"/>
          <p:cNvPicPr preferRelativeResize="0"/>
          <p:nvPr/>
        </p:nvPicPr>
        <p:blipFill rotWithShape="1">
          <a:blip r:embed="rId3">
            <a:alphaModFix/>
          </a:blip>
          <a:srcRect l="14761" t="30178" r="3950" b="10520"/>
          <a:stretch/>
        </p:blipFill>
        <p:spPr>
          <a:xfrm>
            <a:off x="4824425" y="445021"/>
            <a:ext cx="4189825" cy="832579"/>
          </a:xfrm>
          <a:prstGeom prst="rect">
            <a:avLst/>
          </a:prstGeom>
          <a:noFill/>
          <a:ln>
            <a:noFill/>
          </a:ln>
        </p:spPr>
      </p:pic>
      <p:pic>
        <p:nvPicPr>
          <p:cNvPr id="103" name="Google Shape;103;p18"/>
          <p:cNvPicPr preferRelativeResize="0"/>
          <p:nvPr/>
        </p:nvPicPr>
        <p:blipFill>
          <a:blip r:embed="rId4">
            <a:alphaModFix/>
          </a:blip>
          <a:stretch>
            <a:fillRect/>
          </a:stretch>
        </p:blipFill>
        <p:spPr>
          <a:xfrm>
            <a:off x="75474" y="85875"/>
            <a:ext cx="755475" cy="680775"/>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07"/>
        <p:cNvGrpSpPr/>
        <p:nvPr/>
      </p:nvGrpSpPr>
      <p:grpSpPr>
        <a:xfrm>
          <a:off x="0" y="0"/>
          <a:ext cx="0" cy="0"/>
          <a:chOff x="0" y="0"/>
          <a:chExt cx="0" cy="0"/>
        </a:xfrm>
      </p:grpSpPr>
      <p:sp>
        <p:nvSpPr>
          <p:cNvPr id="108" name="Google Shape;108;p19"/>
          <p:cNvSpPr txBox="1">
            <a:spLocks noGrp="1"/>
          </p:cNvSpPr>
          <p:nvPr>
            <p:ph type="title"/>
          </p:nvPr>
        </p:nvSpPr>
        <p:spPr>
          <a:xfrm>
            <a:off x="153100" y="266200"/>
            <a:ext cx="8520600" cy="572700"/>
          </a:xfrm>
          <a:prstGeom prst="rect">
            <a:avLst/>
          </a:prstGeom>
        </p:spPr>
        <p:txBody>
          <a:bodyPr spcFirstLastPara="1" wrap="square" lIns="91425" tIns="91425" rIns="91425" bIns="91425" anchor="t" anchorCtr="0">
            <a:normAutofit fontScale="90000"/>
          </a:bodyPr>
          <a:lstStyle/>
          <a:p>
            <a:pPr marL="457200" lvl="0" indent="-388620" algn="l" rtl="0">
              <a:spcBef>
                <a:spcPts val="0"/>
              </a:spcBef>
              <a:spcAft>
                <a:spcPts val="0"/>
              </a:spcAft>
              <a:buSzPct val="100000"/>
              <a:buAutoNum type="alphaLcPeriod"/>
            </a:pPr>
            <a:r>
              <a:rPr lang="en-GB"/>
              <a:t>SWOT ANALYSIS</a:t>
            </a:r>
            <a:endParaRPr/>
          </a:p>
        </p:txBody>
      </p:sp>
      <p:graphicFrame>
        <p:nvGraphicFramePr>
          <p:cNvPr id="109" name="Google Shape;109;p19"/>
          <p:cNvGraphicFramePr/>
          <p:nvPr/>
        </p:nvGraphicFramePr>
        <p:xfrm>
          <a:off x="373425" y="838905"/>
          <a:ext cx="8378600" cy="4066027"/>
        </p:xfrm>
        <a:graphic>
          <a:graphicData uri="http://schemas.openxmlformats.org/drawingml/2006/table">
            <a:tbl>
              <a:tblPr>
                <a:noFill/>
                <a:tableStyleId>{29E330B7-3F15-4F8C-B03C-C21A23C93F71}</a:tableStyleId>
              </a:tblPr>
              <a:tblGrid>
                <a:gridCol w="4444850">
                  <a:extLst>
                    <a:ext uri="{9D8B030D-6E8A-4147-A177-3AD203B41FA5}">
                      <a16:colId xmlns:a16="http://schemas.microsoft.com/office/drawing/2014/main" val="20000"/>
                    </a:ext>
                  </a:extLst>
                </a:gridCol>
                <a:gridCol w="3933750">
                  <a:extLst>
                    <a:ext uri="{9D8B030D-6E8A-4147-A177-3AD203B41FA5}">
                      <a16:colId xmlns:a16="http://schemas.microsoft.com/office/drawing/2014/main" val="20001"/>
                    </a:ext>
                  </a:extLst>
                </a:gridCol>
              </a:tblGrid>
              <a:tr h="320000">
                <a:tc>
                  <a:txBody>
                    <a:bodyPr/>
                    <a:lstStyle/>
                    <a:p>
                      <a:pPr marL="0" lvl="0" indent="0" algn="l" rtl="0">
                        <a:spcBef>
                          <a:spcPts val="0"/>
                        </a:spcBef>
                        <a:spcAft>
                          <a:spcPts val="0"/>
                        </a:spcAft>
                        <a:buNone/>
                      </a:pPr>
                      <a:r>
                        <a:rPr lang="en-GB" sz="900"/>
                        <a:t>Strength</a:t>
                      </a:r>
                      <a:endParaRPr sz="900"/>
                    </a:p>
                  </a:txBody>
                  <a:tcPr marL="91425" marR="91425" marT="91425" marB="91425">
                    <a:solidFill>
                      <a:srgbClr val="CFF3F0"/>
                    </a:solidFill>
                  </a:tcPr>
                </a:tc>
                <a:tc>
                  <a:txBody>
                    <a:bodyPr/>
                    <a:lstStyle/>
                    <a:p>
                      <a:pPr marL="0" lvl="0" indent="0" algn="l" rtl="0">
                        <a:spcBef>
                          <a:spcPts val="0"/>
                        </a:spcBef>
                        <a:spcAft>
                          <a:spcPts val="0"/>
                        </a:spcAft>
                        <a:buNone/>
                      </a:pPr>
                      <a:r>
                        <a:rPr lang="en-GB" sz="900"/>
                        <a:t>Weakness</a:t>
                      </a:r>
                      <a:endParaRPr sz="900"/>
                    </a:p>
                  </a:txBody>
                  <a:tcPr marL="91425" marR="91425" marT="91425" marB="91425">
                    <a:solidFill>
                      <a:srgbClr val="CFF3F0"/>
                    </a:solidFill>
                  </a:tcPr>
                </a:tc>
                <a:extLst>
                  <a:ext uri="{0D108BD9-81ED-4DB2-BD59-A6C34878D82A}">
                    <a16:rowId xmlns:a16="http://schemas.microsoft.com/office/drawing/2014/main" val="10000"/>
                  </a:ext>
                </a:extLst>
              </a:tr>
              <a:tr h="1622700">
                <a:tc>
                  <a:txBody>
                    <a:bodyPr/>
                    <a:lstStyle/>
                    <a:p>
                      <a:pPr marL="179999" lvl="0" indent="-147149" algn="just" rtl="0">
                        <a:lnSpc>
                          <a:spcPct val="150000"/>
                        </a:lnSpc>
                        <a:spcBef>
                          <a:spcPts val="0"/>
                        </a:spcBef>
                        <a:spcAft>
                          <a:spcPts val="0"/>
                        </a:spcAft>
                        <a:buClr>
                          <a:srgbClr val="434343"/>
                        </a:buClr>
                        <a:buSzPts val="900"/>
                        <a:buChar char="●"/>
                      </a:pPr>
                      <a:r>
                        <a:rPr lang="en-GB" sz="900">
                          <a:solidFill>
                            <a:srgbClr val="434343"/>
                          </a:solidFill>
                        </a:rPr>
                        <a:t>.Six senses are in a solid position to compete in a market where sustainability is creating a significant competitive advantage. </a:t>
                      </a:r>
                      <a:endParaRPr sz="900">
                        <a:solidFill>
                          <a:srgbClr val="434343"/>
                        </a:solidFill>
                      </a:endParaRPr>
                    </a:p>
                    <a:p>
                      <a:pPr marL="179999" lvl="0" indent="-147149" algn="just" rtl="0">
                        <a:lnSpc>
                          <a:spcPct val="150000"/>
                        </a:lnSpc>
                        <a:spcBef>
                          <a:spcPts val="0"/>
                        </a:spcBef>
                        <a:spcAft>
                          <a:spcPts val="0"/>
                        </a:spcAft>
                        <a:buClr>
                          <a:srgbClr val="434343"/>
                        </a:buClr>
                        <a:buSzPts val="900"/>
                        <a:buChar char="●"/>
                      </a:pPr>
                      <a:r>
                        <a:rPr lang="en-GB" sz="900">
                          <a:solidFill>
                            <a:srgbClr val="434343"/>
                          </a:solidFill>
                        </a:rPr>
                        <a:t>The luxury market worldwide is expanding with a rise in demand in the Asia Pacific region and six senses are strong in that area. (Jonathan. B 2022)</a:t>
                      </a:r>
                      <a:endParaRPr sz="900">
                        <a:solidFill>
                          <a:srgbClr val="434343"/>
                        </a:solidFill>
                      </a:endParaRPr>
                    </a:p>
                    <a:p>
                      <a:pPr marL="179999" lvl="0" indent="-147149" algn="just" rtl="0">
                        <a:lnSpc>
                          <a:spcPct val="150000"/>
                        </a:lnSpc>
                        <a:spcBef>
                          <a:spcPts val="0"/>
                        </a:spcBef>
                        <a:spcAft>
                          <a:spcPts val="0"/>
                        </a:spcAft>
                        <a:buClr>
                          <a:srgbClr val="434343"/>
                        </a:buClr>
                        <a:buSzPts val="900"/>
                        <a:buChar char="●"/>
                      </a:pPr>
                      <a:r>
                        <a:rPr lang="en-GB" sz="900">
                          <a:solidFill>
                            <a:srgbClr val="434343"/>
                          </a:solidFill>
                        </a:rPr>
                        <a:t> Trained work force and  infrastructure,  Hi-end technology incorporation website/app/contents/ facilities etc </a:t>
                      </a:r>
                      <a:endParaRPr sz="900">
                        <a:solidFill>
                          <a:srgbClr val="434343"/>
                        </a:solidFill>
                      </a:endParaRPr>
                    </a:p>
                    <a:p>
                      <a:pPr marL="179999" lvl="0" indent="-147149" algn="just" rtl="0">
                        <a:lnSpc>
                          <a:spcPct val="150000"/>
                        </a:lnSpc>
                        <a:spcBef>
                          <a:spcPts val="0"/>
                        </a:spcBef>
                        <a:spcAft>
                          <a:spcPts val="0"/>
                        </a:spcAft>
                        <a:buClr>
                          <a:srgbClr val="434343"/>
                        </a:buClr>
                        <a:buSzPts val="900"/>
                        <a:buChar char="●"/>
                      </a:pPr>
                      <a:r>
                        <a:rPr lang="en-GB" sz="900">
                          <a:solidFill>
                            <a:srgbClr val="434343"/>
                          </a:solidFill>
                        </a:rPr>
                        <a:t> All six senses properties offer IHG One reward loyalty programme.</a:t>
                      </a:r>
                      <a:endParaRPr sz="900"/>
                    </a:p>
                  </a:txBody>
                  <a:tcPr marL="91425" marR="91425" marT="91425" marB="91425"/>
                </a:tc>
                <a:tc>
                  <a:txBody>
                    <a:bodyPr/>
                    <a:lstStyle/>
                    <a:p>
                      <a:pPr marL="89999" lvl="0" indent="-57150" algn="just" rtl="0">
                        <a:lnSpc>
                          <a:spcPct val="150000"/>
                        </a:lnSpc>
                        <a:spcBef>
                          <a:spcPts val="0"/>
                        </a:spcBef>
                        <a:spcAft>
                          <a:spcPts val="0"/>
                        </a:spcAft>
                        <a:buClr>
                          <a:srgbClr val="434343"/>
                        </a:buClr>
                        <a:buSzPts val="900"/>
                        <a:buChar char="●"/>
                      </a:pPr>
                      <a:r>
                        <a:rPr lang="en-GB" sz="900">
                          <a:solidFill>
                            <a:srgbClr val="434343"/>
                          </a:solidFill>
                        </a:rPr>
                        <a:t>Premium pricing strategy </a:t>
                      </a:r>
                      <a:endParaRPr sz="900">
                        <a:solidFill>
                          <a:srgbClr val="434343"/>
                        </a:solidFill>
                      </a:endParaRPr>
                    </a:p>
                    <a:p>
                      <a:pPr marL="89999" lvl="0" indent="-57150" algn="just" rtl="0">
                        <a:lnSpc>
                          <a:spcPct val="150000"/>
                        </a:lnSpc>
                        <a:spcBef>
                          <a:spcPts val="0"/>
                        </a:spcBef>
                        <a:spcAft>
                          <a:spcPts val="0"/>
                        </a:spcAft>
                        <a:buClr>
                          <a:srgbClr val="434343"/>
                        </a:buClr>
                        <a:buSzPts val="900"/>
                        <a:buChar char="●"/>
                      </a:pPr>
                      <a:r>
                        <a:rPr lang="en-GB" sz="900">
                          <a:solidFill>
                            <a:srgbClr val="434343"/>
                          </a:solidFill>
                        </a:rPr>
                        <a:t>Low number of hotels under sIHG for six senses compared to the strong competitors within the luxury segment such as Acor,  Marriott, Four Seasons, Mandarin Oriental, Hyatt, Ritz Carlton, etc. aSocial media persence is low and is not used in its full potetial . </a:t>
                      </a:r>
                      <a:endParaRPr sz="900">
                        <a:solidFill>
                          <a:srgbClr val="434343"/>
                        </a:solidFill>
                      </a:endParaRPr>
                    </a:p>
                    <a:p>
                      <a:pPr marL="89999" lvl="0" indent="-57150" algn="just" rtl="0">
                        <a:lnSpc>
                          <a:spcPct val="150000"/>
                        </a:lnSpc>
                        <a:spcBef>
                          <a:spcPts val="0"/>
                        </a:spcBef>
                        <a:spcAft>
                          <a:spcPts val="0"/>
                        </a:spcAft>
                        <a:buClr>
                          <a:srgbClr val="202124"/>
                        </a:buClr>
                        <a:buSzPts val="900"/>
                        <a:buChar char="●"/>
                      </a:pPr>
                      <a:r>
                        <a:rPr lang="en-GB" sz="900">
                          <a:solidFill>
                            <a:srgbClr val="202124"/>
                          </a:solidFill>
                        </a:rPr>
                        <a:t>Low  operational presence in the US, Australia, New Zealand and Latin America.</a:t>
                      </a:r>
                      <a:endParaRPr sz="900"/>
                    </a:p>
                  </a:txBody>
                  <a:tcPr marL="91425" marR="91425" marT="91425" marB="91425"/>
                </a:tc>
                <a:extLst>
                  <a:ext uri="{0D108BD9-81ED-4DB2-BD59-A6C34878D82A}">
                    <a16:rowId xmlns:a16="http://schemas.microsoft.com/office/drawing/2014/main" val="10001"/>
                  </a:ext>
                </a:extLst>
              </a:tr>
              <a:tr h="320000">
                <a:tc>
                  <a:txBody>
                    <a:bodyPr/>
                    <a:lstStyle/>
                    <a:p>
                      <a:pPr marL="0" lvl="0" indent="0" algn="l" rtl="0">
                        <a:spcBef>
                          <a:spcPts val="0"/>
                        </a:spcBef>
                        <a:spcAft>
                          <a:spcPts val="0"/>
                        </a:spcAft>
                        <a:buNone/>
                      </a:pPr>
                      <a:r>
                        <a:rPr lang="en-GB" sz="900"/>
                        <a:t>Opportunities </a:t>
                      </a:r>
                      <a:endParaRPr sz="900"/>
                    </a:p>
                  </a:txBody>
                  <a:tcPr marL="91425" marR="91425" marT="91425" marB="91425">
                    <a:solidFill>
                      <a:srgbClr val="CFF3F0"/>
                    </a:solidFill>
                  </a:tcPr>
                </a:tc>
                <a:tc>
                  <a:txBody>
                    <a:bodyPr/>
                    <a:lstStyle/>
                    <a:p>
                      <a:pPr marL="0" lvl="0" indent="0" algn="l" rtl="0">
                        <a:spcBef>
                          <a:spcPts val="0"/>
                        </a:spcBef>
                        <a:spcAft>
                          <a:spcPts val="0"/>
                        </a:spcAft>
                        <a:buNone/>
                      </a:pPr>
                      <a:r>
                        <a:rPr lang="en-GB" sz="900"/>
                        <a:t>Threat </a:t>
                      </a:r>
                      <a:endParaRPr sz="900"/>
                    </a:p>
                  </a:txBody>
                  <a:tcPr marL="91425" marR="91425" marT="91425" marB="91425">
                    <a:solidFill>
                      <a:srgbClr val="CFF3F0"/>
                    </a:solidFill>
                  </a:tcPr>
                </a:tc>
                <a:extLst>
                  <a:ext uri="{0D108BD9-81ED-4DB2-BD59-A6C34878D82A}">
                    <a16:rowId xmlns:a16="http://schemas.microsoft.com/office/drawing/2014/main" val="10002"/>
                  </a:ext>
                </a:extLst>
              </a:tr>
              <a:tr h="1148325">
                <a:tc>
                  <a:txBody>
                    <a:bodyPr/>
                    <a:lstStyle/>
                    <a:p>
                      <a:pPr marL="179999" lvl="0" indent="-237149" algn="just" rtl="0">
                        <a:lnSpc>
                          <a:spcPct val="150000"/>
                        </a:lnSpc>
                        <a:spcBef>
                          <a:spcPts val="0"/>
                        </a:spcBef>
                        <a:spcAft>
                          <a:spcPts val="0"/>
                        </a:spcAft>
                        <a:buClr>
                          <a:srgbClr val="202124"/>
                        </a:buClr>
                        <a:buSzPts val="900"/>
                        <a:buChar char="●"/>
                      </a:pPr>
                      <a:r>
                        <a:rPr lang="en-GB" sz="900">
                          <a:solidFill>
                            <a:srgbClr val="202124"/>
                          </a:solidFill>
                        </a:rPr>
                        <a:t>Digital marketing of sustainability through superior content by targeting luxury customers. It is comparatively easier for the six senses as the brand stands for sustainability. The brand can use the opportunity to enter the US, and Latin America Oceana region and expand its presence in Europe, Africa and the Middle east.</a:t>
                      </a:r>
                      <a:endParaRPr sz="900">
                        <a:solidFill>
                          <a:srgbClr val="202124"/>
                        </a:solidFill>
                      </a:endParaRPr>
                    </a:p>
                    <a:p>
                      <a:pPr marL="179999" lvl="0" indent="-237149" algn="just" rtl="0">
                        <a:lnSpc>
                          <a:spcPct val="150000"/>
                        </a:lnSpc>
                        <a:spcBef>
                          <a:spcPts val="0"/>
                        </a:spcBef>
                        <a:spcAft>
                          <a:spcPts val="0"/>
                        </a:spcAft>
                        <a:buClr>
                          <a:srgbClr val="434343"/>
                        </a:buClr>
                        <a:buSzPts val="900"/>
                        <a:buChar char="●"/>
                      </a:pPr>
                      <a:r>
                        <a:rPr lang="en-GB" sz="900">
                          <a:solidFill>
                            <a:srgbClr val="434343"/>
                          </a:solidFill>
                        </a:rPr>
                        <a:t>The key differentiation strategy is their sustainability based products and customer service. Earth lab is an initiative of six senses to showcase its sustainability efforts and sustainability is ensured at all levels </a:t>
                      </a:r>
                      <a:endParaRPr sz="900">
                        <a:solidFill>
                          <a:srgbClr val="202124"/>
                        </a:solidFill>
                      </a:endParaRPr>
                    </a:p>
                  </a:txBody>
                  <a:tcPr marL="91425" marR="91425" marT="91425" marB="91425"/>
                </a:tc>
                <a:tc>
                  <a:txBody>
                    <a:bodyPr/>
                    <a:lstStyle/>
                    <a:p>
                      <a:pPr marL="179999" lvl="0" indent="-237149" algn="just" rtl="0">
                        <a:lnSpc>
                          <a:spcPct val="150000"/>
                        </a:lnSpc>
                        <a:spcBef>
                          <a:spcPts val="0"/>
                        </a:spcBef>
                        <a:spcAft>
                          <a:spcPts val="0"/>
                        </a:spcAft>
                        <a:buSzPts val="900"/>
                        <a:buChar char="●"/>
                      </a:pPr>
                      <a:r>
                        <a:rPr lang="en-GB" sz="900">
                          <a:solidFill>
                            <a:srgbClr val="202124"/>
                          </a:solidFill>
                        </a:rPr>
                        <a:t>All of the competitors are already well-established in the lwhether in the luxury or other segments around the world,  it is easy for them to introduce a service of a similar nature or to create a unique sustainability model </a:t>
                      </a:r>
                      <a:r>
                        <a:rPr lang="en-GB" sz="900">
                          <a:solidFill>
                            <a:schemeClr val="dk2"/>
                          </a:solidFill>
                        </a:rPr>
                        <a:t>(Evan T , 2022)</a:t>
                      </a:r>
                      <a:r>
                        <a:rPr lang="en-GB" sz="900">
                          <a:solidFill>
                            <a:srgbClr val="202124"/>
                          </a:solidFill>
                        </a:rPr>
                        <a:t> to compete with the six senses.</a:t>
                      </a:r>
                      <a:endParaRPr sz="900"/>
                    </a:p>
                  </a:txBody>
                  <a:tcPr marL="91425" marR="91425" marT="91425" marB="91425"/>
                </a:tc>
                <a:extLst>
                  <a:ext uri="{0D108BD9-81ED-4DB2-BD59-A6C34878D82A}">
                    <a16:rowId xmlns:a16="http://schemas.microsoft.com/office/drawing/2014/main" val="10003"/>
                  </a:ext>
                </a:extLst>
              </a:tr>
            </a:tbl>
          </a:graphicData>
        </a:graphic>
      </p:graphicFrame>
      <p:pic>
        <p:nvPicPr>
          <p:cNvPr id="110" name="Google Shape;110;p19"/>
          <p:cNvPicPr preferRelativeResize="0"/>
          <p:nvPr/>
        </p:nvPicPr>
        <p:blipFill>
          <a:blip r:embed="rId3">
            <a:alphaModFix/>
          </a:blip>
          <a:stretch>
            <a:fillRect/>
          </a:stretch>
        </p:blipFill>
        <p:spPr>
          <a:xfrm>
            <a:off x="8311374" y="54325"/>
            <a:ext cx="755475" cy="6807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14"/>
        <p:cNvGrpSpPr/>
        <p:nvPr/>
      </p:nvGrpSpPr>
      <p:grpSpPr>
        <a:xfrm>
          <a:off x="0" y="0"/>
          <a:ext cx="0" cy="0"/>
          <a:chOff x="0" y="0"/>
          <a:chExt cx="0" cy="0"/>
        </a:xfrm>
      </p:grpSpPr>
      <p:sp>
        <p:nvSpPr>
          <p:cNvPr id="115" name="Google Shape;115;p20"/>
          <p:cNvSpPr txBox="1">
            <a:spLocks noGrp="1"/>
          </p:cNvSpPr>
          <p:nvPr>
            <p:ph type="title"/>
          </p:nvPr>
        </p:nvSpPr>
        <p:spPr>
          <a:xfrm>
            <a:off x="837650" y="321350"/>
            <a:ext cx="34749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B. SMART Objectives</a:t>
            </a:r>
            <a:endParaRPr/>
          </a:p>
        </p:txBody>
      </p:sp>
      <p:sp>
        <p:nvSpPr>
          <p:cNvPr id="116" name="Google Shape;116;p20"/>
          <p:cNvSpPr txBox="1">
            <a:spLocks noGrp="1"/>
          </p:cNvSpPr>
          <p:nvPr>
            <p:ph type="body" idx="1"/>
          </p:nvPr>
        </p:nvSpPr>
        <p:spPr>
          <a:xfrm>
            <a:off x="755475" y="1564775"/>
            <a:ext cx="5683800" cy="32526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1400" b="1">
                <a:highlight>
                  <a:srgbClr val="FFFFFF"/>
                </a:highlight>
              </a:rPr>
              <a:t>The SMART objectives</a:t>
            </a:r>
            <a:endParaRPr sz="1400" b="1">
              <a:highlight>
                <a:srgbClr val="FFFFFF"/>
              </a:highlight>
            </a:endParaRPr>
          </a:p>
          <a:p>
            <a:pPr marL="0" lvl="0" indent="0" algn="just" rtl="0">
              <a:lnSpc>
                <a:spcPct val="150000"/>
              </a:lnSpc>
              <a:spcBef>
                <a:spcPts val="0"/>
              </a:spcBef>
              <a:spcAft>
                <a:spcPts val="0"/>
              </a:spcAft>
              <a:buNone/>
            </a:pPr>
            <a:r>
              <a:rPr lang="en-GB" sz="1200" b="1"/>
              <a:t>Objective 1.</a:t>
            </a:r>
            <a:r>
              <a:rPr lang="en-GB" sz="1200"/>
              <a:t> Achieve a 30% increase in website traffic by Dec 2023 by highlighting customer engagement on the official website to improve brand visibility from April 2023  through to April 2024. To be measured through Google analytics.</a:t>
            </a:r>
            <a:endParaRPr sz="1200"/>
          </a:p>
          <a:p>
            <a:pPr marL="0" lvl="0" indent="0" algn="just" rtl="0">
              <a:lnSpc>
                <a:spcPct val="150000"/>
              </a:lnSpc>
              <a:spcBef>
                <a:spcPts val="0"/>
              </a:spcBef>
              <a:spcAft>
                <a:spcPts val="0"/>
              </a:spcAft>
              <a:buNone/>
            </a:pPr>
            <a:r>
              <a:rPr lang="en-GB" sz="1200" b="1"/>
              <a:t>Objective 2:</a:t>
            </a:r>
            <a:r>
              <a:rPr lang="en-GB" sz="1200"/>
              <a:t> Engagement:  Create customer engagement through Increasing social media presence by 50% from April 2023  through to Dec 2023.</a:t>
            </a:r>
            <a:endParaRPr sz="1200"/>
          </a:p>
          <a:p>
            <a:pPr marL="0" lvl="0" indent="0" algn="just" rtl="0">
              <a:lnSpc>
                <a:spcPct val="150000"/>
              </a:lnSpc>
              <a:spcBef>
                <a:spcPts val="0"/>
              </a:spcBef>
              <a:spcAft>
                <a:spcPts val="0"/>
              </a:spcAft>
              <a:buNone/>
            </a:pPr>
            <a:r>
              <a:rPr lang="en-GB" sz="1200" b="1"/>
              <a:t>Objective 3:</a:t>
            </a:r>
            <a:r>
              <a:rPr lang="en-GB" sz="1200"/>
              <a:t> Research reports: Perform weekly customer feedback analysis based on the reviews on popular travel booking websites, social media comments, reviews, emails etc and generate a report on a weekly basis starting from April  2023 to March 2024</a:t>
            </a:r>
            <a:endParaRPr sz="1200"/>
          </a:p>
          <a:p>
            <a:pPr marL="0" lvl="0" indent="0" algn="l" rtl="0">
              <a:spcBef>
                <a:spcPts val="0"/>
              </a:spcBef>
              <a:spcAft>
                <a:spcPts val="1200"/>
              </a:spcAft>
              <a:buNone/>
            </a:pPr>
            <a:endParaRPr sz="1200"/>
          </a:p>
        </p:txBody>
      </p:sp>
      <p:sp>
        <p:nvSpPr>
          <p:cNvPr id="117" name="Google Shape;117;p20"/>
          <p:cNvSpPr txBox="1"/>
          <p:nvPr/>
        </p:nvSpPr>
        <p:spPr>
          <a:xfrm>
            <a:off x="837650" y="841475"/>
            <a:ext cx="7826400" cy="723300"/>
          </a:xfrm>
          <a:prstGeom prst="rect">
            <a:avLst/>
          </a:prstGeom>
          <a:noFill/>
          <a:ln>
            <a:noFill/>
          </a:ln>
        </p:spPr>
        <p:txBody>
          <a:bodyPr spcFirstLastPara="1" wrap="square" lIns="91425" tIns="91425" rIns="91425" bIns="91425" anchor="t" anchorCtr="0">
            <a:spAutoFit/>
          </a:bodyPr>
          <a:lstStyle/>
          <a:p>
            <a:pPr marL="0" lvl="0" indent="0" algn="just" rtl="0">
              <a:lnSpc>
                <a:spcPct val="150000"/>
              </a:lnSpc>
              <a:spcBef>
                <a:spcPts val="0"/>
              </a:spcBef>
              <a:spcAft>
                <a:spcPts val="800"/>
              </a:spcAft>
              <a:buNone/>
            </a:pPr>
            <a:r>
              <a:rPr lang="en-GB">
                <a:solidFill>
                  <a:srgbClr val="333333"/>
                </a:solidFill>
                <a:highlight>
                  <a:srgbClr val="FFFFFF"/>
                </a:highlight>
              </a:rPr>
              <a:t>According to Sokowski (2015), all objectives must be SMART (specific, measurable, actionable, realistic, and time-bound).</a:t>
            </a:r>
            <a:endParaRPr>
              <a:solidFill>
                <a:srgbClr val="333333"/>
              </a:solidFill>
              <a:highlight>
                <a:srgbClr val="FFFFFF"/>
              </a:highlight>
            </a:endParaRPr>
          </a:p>
        </p:txBody>
      </p:sp>
      <p:pic>
        <p:nvPicPr>
          <p:cNvPr id="118" name="Google Shape;118;p20"/>
          <p:cNvPicPr preferRelativeResize="0"/>
          <p:nvPr/>
        </p:nvPicPr>
        <p:blipFill>
          <a:blip r:embed="rId3">
            <a:alphaModFix/>
          </a:blip>
          <a:stretch>
            <a:fillRect/>
          </a:stretch>
        </p:blipFill>
        <p:spPr>
          <a:xfrm>
            <a:off x="6614358" y="1380575"/>
            <a:ext cx="2398267" cy="2791311"/>
          </a:xfrm>
          <a:prstGeom prst="rect">
            <a:avLst/>
          </a:prstGeom>
          <a:noFill/>
          <a:ln>
            <a:noFill/>
          </a:ln>
        </p:spPr>
      </p:pic>
      <p:pic>
        <p:nvPicPr>
          <p:cNvPr id="119" name="Google Shape;119;p20"/>
          <p:cNvPicPr preferRelativeResize="0"/>
          <p:nvPr/>
        </p:nvPicPr>
        <p:blipFill>
          <a:blip r:embed="rId4">
            <a:alphaModFix/>
          </a:blip>
          <a:stretch>
            <a:fillRect/>
          </a:stretch>
        </p:blipFill>
        <p:spPr>
          <a:xfrm>
            <a:off x="-1" y="0"/>
            <a:ext cx="755475" cy="680775"/>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23"/>
        <p:cNvGrpSpPr/>
        <p:nvPr/>
      </p:nvGrpSpPr>
      <p:grpSpPr>
        <a:xfrm>
          <a:off x="0" y="0"/>
          <a:ext cx="0" cy="0"/>
          <a:chOff x="0" y="0"/>
          <a:chExt cx="0" cy="0"/>
        </a:xfrm>
      </p:grpSpPr>
      <p:sp>
        <p:nvSpPr>
          <p:cNvPr id="124" name="Google Shape;124;p21"/>
          <p:cNvSpPr txBox="1">
            <a:spLocks noGrp="1"/>
          </p:cNvSpPr>
          <p:nvPr>
            <p:ph type="title"/>
          </p:nvPr>
        </p:nvSpPr>
        <p:spPr>
          <a:xfrm>
            <a:off x="343250" y="508125"/>
            <a:ext cx="3411900" cy="5727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r>
              <a:rPr lang="en-GB" sz="2400">
                <a:solidFill>
                  <a:schemeClr val="dk2"/>
                </a:solidFill>
                <a:highlight>
                  <a:srgbClr val="FFFFFF"/>
                </a:highlight>
              </a:rPr>
              <a:t>C. Strategy</a:t>
            </a:r>
            <a:endParaRPr sz="2400">
              <a:solidFill>
                <a:schemeClr val="dk2"/>
              </a:solidFill>
              <a:highlight>
                <a:srgbClr val="FFFFFF"/>
              </a:highlight>
            </a:endParaRPr>
          </a:p>
          <a:p>
            <a:pPr marL="0" lvl="0" indent="0" algn="l" rtl="0">
              <a:spcBef>
                <a:spcPts val="0"/>
              </a:spcBef>
              <a:spcAft>
                <a:spcPts val="0"/>
              </a:spcAft>
              <a:buNone/>
            </a:pPr>
            <a:endParaRPr sz="1400" b="1">
              <a:solidFill>
                <a:schemeClr val="dk2"/>
              </a:solidFill>
              <a:highlight>
                <a:srgbClr val="FFFFFF"/>
              </a:highlight>
            </a:endParaRPr>
          </a:p>
        </p:txBody>
      </p:sp>
      <p:sp>
        <p:nvSpPr>
          <p:cNvPr id="125" name="Google Shape;125;p21"/>
          <p:cNvSpPr txBox="1">
            <a:spLocks noGrp="1"/>
          </p:cNvSpPr>
          <p:nvPr>
            <p:ph type="body" idx="1"/>
          </p:nvPr>
        </p:nvSpPr>
        <p:spPr>
          <a:xfrm>
            <a:off x="259100" y="1017725"/>
            <a:ext cx="5789100" cy="3999600"/>
          </a:xfrm>
          <a:prstGeom prst="rect">
            <a:avLst/>
          </a:prstGeom>
        </p:spPr>
        <p:txBody>
          <a:bodyPr spcFirstLastPara="1" wrap="square" lIns="91425" tIns="91425" rIns="91425" bIns="91425" anchor="t" anchorCtr="0">
            <a:noAutofit/>
          </a:bodyPr>
          <a:lstStyle/>
          <a:p>
            <a:pPr marL="179999" lvl="0" indent="-166199" algn="just" rtl="0">
              <a:lnSpc>
                <a:spcPct val="150000"/>
              </a:lnSpc>
              <a:spcBef>
                <a:spcPts val="0"/>
              </a:spcBef>
              <a:spcAft>
                <a:spcPts val="0"/>
              </a:spcAft>
              <a:buSzPts val="1200"/>
              <a:buChar char="●"/>
            </a:pPr>
            <a:r>
              <a:rPr lang="en-GB" sz="1200"/>
              <a:t>The target customers for Six Senses, which leads IHG's luxury segment, are high-end consumers. The brand anticipates a new competitor or fierce competition from top brands with identical or modified products. </a:t>
            </a:r>
            <a:endParaRPr sz="1200"/>
          </a:p>
          <a:p>
            <a:pPr marL="179999" lvl="0" indent="-166199" algn="just" rtl="0">
              <a:lnSpc>
                <a:spcPct val="150000"/>
              </a:lnSpc>
              <a:spcBef>
                <a:spcPts val="0"/>
              </a:spcBef>
              <a:spcAft>
                <a:spcPts val="0"/>
              </a:spcAft>
              <a:buSzPts val="1200"/>
              <a:buChar char="●"/>
            </a:pPr>
            <a:r>
              <a:rPr lang="en-GB" sz="1200"/>
              <a:t> it has already been determined that the brand will uphold the sustainability factor in the improved communications strategy to gain competitive advantage</a:t>
            </a:r>
            <a:endParaRPr sz="1200"/>
          </a:p>
          <a:p>
            <a:pPr marL="179999" lvl="0" indent="-166199" algn="just" rtl="0">
              <a:lnSpc>
                <a:spcPct val="150000"/>
              </a:lnSpc>
              <a:spcBef>
                <a:spcPts val="0"/>
              </a:spcBef>
              <a:spcAft>
                <a:spcPts val="0"/>
              </a:spcAft>
              <a:buSzPts val="1200"/>
              <a:buChar char="●"/>
            </a:pPr>
            <a:r>
              <a:rPr lang="en-GB" sz="1200"/>
              <a:t> It is also identified that many global travellers are checking sustainability information online before booking. </a:t>
            </a:r>
            <a:endParaRPr sz="1200"/>
          </a:p>
          <a:p>
            <a:pPr marL="179999" lvl="0" indent="-166199" algn="just" rtl="0">
              <a:lnSpc>
                <a:spcPct val="150000"/>
              </a:lnSpc>
              <a:spcBef>
                <a:spcPts val="0"/>
              </a:spcBef>
              <a:spcAft>
                <a:spcPts val="0"/>
              </a:spcAft>
              <a:buSzPts val="1200"/>
              <a:buChar char="●"/>
            </a:pPr>
            <a:r>
              <a:rPr lang="en-GB" sz="1200"/>
              <a:t>The proposed strategy aims to increase online presence through increased website/social media traffic/app , gain brand visibility and a competitive advantage in trending markets, particularly in Asia Pacific and Europe, The online value proposition of six senses clearly states how to provide luxurious service without harming the environment and showcasing their sustainability well through all of their online communication channels(Six senses, 2023) </a:t>
            </a:r>
            <a:endParaRPr sz="1200"/>
          </a:p>
          <a:p>
            <a:pPr marL="179999" lvl="0" indent="-166199" algn="just" rtl="0">
              <a:lnSpc>
                <a:spcPct val="150000"/>
              </a:lnSpc>
              <a:spcBef>
                <a:spcPts val="0"/>
              </a:spcBef>
              <a:spcAft>
                <a:spcPts val="0"/>
              </a:spcAft>
              <a:buSzPts val="1200"/>
              <a:buChar char="●"/>
            </a:pPr>
            <a:r>
              <a:rPr lang="en-GB" sz="1200"/>
              <a:t>Exclusive content -based on weekly reports. </a:t>
            </a:r>
            <a:endParaRPr sz="1200"/>
          </a:p>
          <a:p>
            <a:pPr marL="0" lvl="0" indent="0" algn="l" rtl="0">
              <a:lnSpc>
                <a:spcPct val="150000"/>
              </a:lnSpc>
              <a:spcBef>
                <a:spcPts val="0"/>
              </a:spcBef>
              <a:spcAft>
                <a:spcPts val="0"/>
              </a:spcAft>
              <a:buNone/>
            </a:pPr>
            <a:endParaRPr sz="1200" b="1">
              <a:highlight>
                <a:srgbClr val="FFFFFF"/>
              </a:highlight>
            </a:endParaRPr>
          </a:p>
          <a:p>
            <a:pPr marL="0" lvl="0" indent="0" algn="l" rtl="0">
              <a:spcBef>
                <a:spcPts val="1500"/>
              </a:spcBef>
              <a:spcAft>
                <a:spcPts val="1200"/>
              </a:spcAft>
              <a:buNone/>
            </a:pPr>
            <a:endParaRPr sz="1200"/>
          </a:p>
        </p:txBody>
      </p:sp>
      <p:pic>
        <p:nvPicPr>
          <p:cNvPr id="126" name="Google Shape;126;p21"/>
          <p:cNvPicPr preferRelativeResize="0"/>
          <p:nvPr/>
        </p:nvPicPr>
        <p:blipFill>
          <a:blip r:embed="rId3">
            <a:alphaModFix/>
          </a:blip>
          <a:stretch>
            <a:fillRect/>
          </a:stretch>
        </p:blipFill>
        <p:spPr>
          <a:xfrm>
            <a:off x="6200600" y="2808425"/>
            <a:ext cx="2698474" cy="2023874"/>
          </a:xfrm>
          <a:prstGeom prst="rect">
            <a:avLst/>
          </a:prstGeom>
          <a:noFill/>
          <a:ln>
            <a:noFill/>
          </a:ln>
        </p:spPr>
      </p:pic>
      <p:pic>
        <p:nvPicPr>
          <p:cNvPr id="127" name="Google Shape;127;p21"/>
          <p:cNvPicPr preferRelativeResize="0"/>
          <p:nvPr/>
        </p:nvPicPr>
        <p:blipFill>
          <a:blip r:embed="rId4">
            <a:alphaModFix/>
          </a:blip>
          <a:stretch>
            <a:fillRect/>
          </a:stretch>
        </p:blipFill>
        <p:spPr>
          <a:xfrm>
            <a:off x="-1" y="0"/>
            <a:ext cx="755475" cy="680775"/>
          </a:xfrm>
          <a:prstGeom prst="rect">
            <a:avLst/>
          </a:prstGeom>
          <a:noFill/>
          <a:ln>
            <a:noFill/>
          </a:ln>
        </p:spPr>
      </p:pic>
      <p:pic>
        <p:nvPicPr>
          <p:cNvPr id="128" name="Google Shape;128;p21"/>
          <p:cNvPicPr preferRelativeResize="0"/>
          <p:nvPr/>
        </p:nvPicPr>
        <p:blipFill>
          <a:blip r:embed="rId5">
            <a:alphaModFix/>
          </a:blip>
          <a:stretch>
            <a:fillRect/>
          </a:stretch>
        </p:blipFill>
        <p:spPr>
          <a:xfrm>
            <a:off x="6200600" y="152400"/>
            <a:ext cx="2644203" cy="2586606"/>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32"/>
        <p:cNvGrpSpPr/>
        <p:nvPr/>
      </p:nvGrpSpPr>
      <p:grpSpPr>
        <a:xfrm>
          <a:off x="0" y="0"/>
          <a:ext cx="0" cy="0"/>
          <a:chOff x="0" y="0"/>
          <a:chExt cx="0" cy="0"/>
        </a:xfrm>
      </p:grpSpPr>
      <p:sp>
        <p:nvSpPr>
          <p:cNvPr id="133" name="Google Shape;133;p22"/>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D. Tactics</a:t>
            </a:r>
            <a:endParaRPr/>
          </a:p>
        </p:txBody>
      </p:sp>
      <p:sp>
        <p:nvSpPr>
          <p:cNvPr id="134" name="Google Shape;134;p22"/>
          <p:cNvSpPr txBox="1">
            <a:spLocks noGrp="1"/>
          </p:cNvSpPr>
          <p:nvPr>
            <p:ph type="body" idx="1"/>
          </p:nvPr>
        </p:nvSpPr>
        <p:spPr>
          <a:xfrm>
            <a:off x="2489000" y="796850"/>
            <a:ext cx="6493800" cy="3978600"/>
          </a:xfrm>
          <a:prstGeom prst="rect">
            <a:avLst/>
          </a:prstGeom>
        </p:spPr>
        <p:txBody>
          <a:bodyPr spcFirstLastPara="1" wrap="square" lIns="91425" tIns="91425" rIns="91425" bIns="91425" anchor="t" anchorCtr="0">
            <a:noAutofit/>
          </a:bodyPr>
          <a:lstStyle/>
          <a:p>
            <a:pPr marL="0" lvl="0" indent="0" algn="just" rtl="0">
              <a:lnSpc>
                <a:spcPct val="100000"/>
              </a:lnSpc>
              <a:spcBef>
                <a:spcPts val="0"/>
              </a:spcBef>
              <a:spcAft>
                <a:spcPts val="0"/>
              </a:spcAft>
              <a:buNone/>
            </a:pPr>
            <a:r>
              <a:rPr lang="en-GB" sz="1200">
                <a:solidFill>
                  <a:srgbClr val="000000"/>
                </a:solidFill>
              </a:rPr>
              <a:t>Marketing mix</a:t>
            </a:r>
            <a:endParaRPr sz="1200">
              <a:solidFill>
                <a:srgbClr val="000000"/>
              </a:solidFill>
            </a:endParaRPr>
          </a:p>
          <a:p>
            <a:pPr marL="0" lvl="0" indent="0" algn="just" rtl="0">
              <a:lnSpc>
                <a:spcPct val="100000"/>
              </a:lnSpc>
              <a:spcBef>
                <a:spcPts val="0"/>
              </a:spcBef>
              <a:spcAft>
                <a:spcPts val="0"/>
              </a:spcAft>
              <a:buNone/>
            </a:pPr>
            <a:endParaRPr sz="1200">
              <a:solidFill>
                <a:srgbClr val="000000"/>
              </a:solidFill>
            </a:endParaRPr>
          </a:p>
          <a:p>
            <a:pPr marL="0" lvl="0" indent="0" algn="just" rtl="0">
              <a:lnSpc>
                <a:spcPct val="100000"/>
              </a:lnSpc>
              <a:spcBef>
                <a:spcPts val="0"/>
              </a:spcBef>
              <a:spcAft>
                <a:spcPts val="0"/>
              </a:spcAft>
              <a:buNone/>
            </a:pPr>
            <a:r>
              <a:rPr lang="en-GB" sz="1200" b="1">
                <a:solidFill>
                  <a:srgbClr val="000000"/>
                </a:solidFill>
              </a:rPr>
              <a:t>Product </a:t>
            </a:r>
            <a:endParaRPr sz="1200" b="1">
              <a:solidFill>
                <a:srgbClr val="000000"/>
              </a:solidFill>
            </a:endParaRPr>
          </a:p>
          <a:p>
            <a:pPr marL="0" lvl="0" indent="0" algn="just" rtl="0">
              <a:lnSpc>
                <a:spcPct val="100000"/>
              </a:lnSpc>
              <a:spcBef>
                <a:spcPts val="0"/>
              </a:spcBef>
              <a:spcAft>
                <a:spcPts val="0"/>
              </a:spcAft>
              <a:buNone/>
            </a:pPr>
            <a:r>
              <a:rPr lang="en-GB" sz="1200">
                <a:solidFill>
                  <a:srgbClr val="000000"/>
                </a:solidFill>
              </a:rPr>
              <a:t>Six senses have 22 hotels and 6 spas under 3 brands with high-end in-room, infrastructure facilities and other amenities. Hotels offer wellness spas, rejuvenation experiences cultural and art experiences and sustainability experiences t</a:t>
            </a:r>
            <a:endParaRPr sz="1200">
              <a:solidFill>
                <a:srgbClr val="000000"/>
              </a:solidFill>
            </a:endParaRPr>
          </a:p>
          <a:p>
            <a:pPr marL="0" lvl="0" indent="0" algn="just" rtl="0">
              <a:lnSpc>
                <a:spcPct val="100000"/>
              </a:lnSpc>
              <a:spcBef>
                <a:spcPts val="0"/>
              </a:spcBef>
              <a:spcAft>
                <a:spcPts val="0"/>
              </a:spcAft>
              <a:buNone/>
            </a:pPr>
            <a:r>
              <a:rPr lang="en-GB" sz="1200" b="1">
                <a:solidFill>
                  <a:srgbClr val="000000"/>
                </a:solidFill>
              </a:rPr>
              <a:t>Place</a:t>
            </a:r>
            <a:endParaRPr sz="1200" b="1">
              <a:solidFill>
                <a:srgbClr val="000000"/>
              </a:solidFill>
            </a:endParaRPr>
          </a:p>
          <a:p>
            <a:pPr marL="0" lvl="0" indent="0" algn="just" rtl="0">
              <a:lnSpc>
                <a:spcPct val="100000"/>
              </a:lnSpc>
              <a:spcBef>
                <a:spcPts val="0"/>
              </a:spcBef>
              <a:spcAft>
                <a:spcPts val="0"/>
              </a:spcAft>
              <a:buNone/>
            </a:pPr>
            <a:r>
              <a:rPr lang="en-GB" sz="1200">
                <a:solidFill>
                  <a:srgbClr val="000000"/>
                </a:solidFill>
              </a:rPr>
              <a:t>Operates in  18 countries in unique and exotic locations. The location details are available on the official six senses website along with the address, map and transportation services to each site.</a:t>
            </a:r>
            <a:endParaRPr sz="1200">
              <a:solidFill>
                <a:srgbClr val="000000"/>
              </a:solidFill>
            </a:endParaRPr>
          </a:p>
          <a:p>
            <a:pPr marL="0" lvl="0" indent="0" algn="just" rtl="0">
              <a:lnSpc>
                <a:spcPct val="100000"/>
              </a:lnSpc>
              <a:spcBef>
                <a:spcPts val="0"/>
              </a:spcBef>
              <a:spcAft>
                <a:spcPts val="0"/>
              </a:spcAft>
              <a:buNone/>
            </a:pPr>
            <a:r>
              <a:rPr lang="en-GB" sz="1200" b="1">
                <a:solidFill>
                  <a:srgbClr val="000000"/>
                </a:solidFill>
              </a:rPr>
              <a:t>Price </a:t>
            </a:r>
            <a:endParaRPr sz="1200" b="1">
              <a:solidFill>
                <a:srgbClr val="000000"/>
              </a:solidFill>
            </a:endParaRPr>
          </a:p>
          <a:p>
            <a:pPr marL="0" lvl="0" indent="0" algn="just" rtl="0">
              <a:lnSpc>
                <a:spcPct val="100000"/>
              </a:lnSpc>
              <a:spcBef>
                <a:spcPts val="0"/>
              </a:spcBef>
              <a:spcAft>
                <a:spcPts val="0"/>
              </a:spcAft>
              <a:buNone/>
            </a:pPr>
            <a:r>
              <a:rPr lang="en-GB" sz="1200">
                <a:solidFill>
                  <a:srgbClr val="000000"/>
                </a:solidFill>
              </a:rPr>
              <a:t>Six senses following a premium pricing strategy  </a:t>
            </a:r>
            <a:endParaRPr sz="1200">
              <a:solidFill>
                <a:srgbClr val="000000"/>
              </a:solidFill>
            </a:endParaRPr>
          </a:p>
          <a:p>
            <a:pPr marL="0" lvl="0" indent="0" algn="just" rtl="0">
              <a:lnSpc>
                <a:spcPct val="100000"/>
              </a:lnSpc>
              <a:spcBef>
                <a:spcPts val="0"/>
              </a:spcBef>
              <a:spcAft>
                <a:spcPts val="0"/>
              </a:spcAft>
              <a:buNone/>
            </a:pPr>
            <a:r>
              <a:rPr lang="en-GB" sz="1200" b="1">
                <a:solidFill>
                  <a:srgbClr val="000000"/>
                </a:solidFill>
              </a:rPr>
              <a:t>Promotion</a:t>
            </a:r>
            <a:endParaRPr sz="1200" b="1">
              <a:solidFill>
                <a:srgbClr val="000000"/>
              </a:solidFill>
            </a:endParaRPr>
          </a:p>
          <a:p>
            <a:pPr marL="0" lvl="0" indent="0" algn="just" rtl="0">
              <a:lnSpc>
                <a:spcPct val="100000"/>
              </a:lnSpc>
              <a:spcBef>
                <a:spcPts val="0"/>
              </a:spcBef>
              <a:spcAft>
                <a:spcPts val="0"/>
              </a:spcAft>
              <a:buNone/>
            </a:pPr>
            <a:r>
              <a:rPr lang="en-GB" sz="1200">
                <a:solidFill>
                  <a:srgbClr val="000000"/>
                </a:solidFill>
              </a:rPr>
              <a:t>Being an eco-friendly brand that upholds sustainability in its heart Online and offline promotions are in place. Channels of promotion are the official website, customer service, IHG websites, affiliated websites emails, newsletters, News etc. offers and discounts such as discounts for early booking, extended stays etc are published on official websites. (Six senses, 2023) Social media promotion through Facebook, Instagram, Youtube and Twitter ( Six senses, 2023) and current SWOT analysis shows that social media marketing needs to be improved </a:t>
            </a:r>
            <a:endParaRPr sz="1200">
              <a:solidFill>
                <a:srgbClr val="000000"/>
              </a:solidFill>
            </a:endParaRPr>
          </a:p>
          <a:p>
            <a:pPr marL="0" lvl="0" indent="0" algn="just" rtl="0">
              <a:lnSpc>
                <a:spcPct val="100000"/>
              </a:lnSpc>
              <a:spcBef>
                <a:spcPts val="0"/>
              </a:spcBef>
              <a:spcAft>
                <a:spcPts val="0"/>
              </a:spcAft>
              <a:buNone/>
            </a:pPr>
            <a:endParaRPr sz="1200">
              <a:solidFill>
                <a:srgbClr val="454644"/>
              </a:solidFill>
            </a:endParaRPr>
          </a:p>
          <a:p>
            <a:pPr marL="0" lvl="0" indent="0" algn="l" rtl="0">
              <a:lnSpc>
                <a:spcPct val="100000"/>
              </a:lnSpc>
              <a:spcBef>
                <a:spcPts val="0"/>
              </a:spcBef>
              <a:spcAft>
                <a:spcPts val="0"/>
              </a:spcAft>
              <a:buNone/>
            </a:pPr>
            <a:endParaRPr sz="1200"/>
          </a:p>
        </p:txBody>
      </p:sp>
      <p:pic>
        <p:nvPicPr>
          <p:cNvPr id="135" name="Google Shape;135;p22"/>
          <p:cNvPicPr preferRelativeResize="0"/>
          <p:nvPr/>
        </p:nvPicPr>
        <p:blipFill>
          <a:blip r:embed="rId3">
            <a:alphaModFix/>
          </a:blip>
          <a:stretch>
            <a:fillRect/>
          </a:stretch>
        </p:blipFill>
        <p:spPr>
          <a:xfrm>
            <a:off x="152400" y="1170125"/>
            <a:ext cx="2184200" cy="2909001"/>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39"/>
        <p:cNvGrpSpPr/>
        <p:nvPr/>
      </p:nvGrpSpPr>
      <p:grpSpPr>
        <a:xfrm>
          <a:off x="0" y="0"/>
          <a:ext cx="0" cy="0"/>
          <a:chOff x="0" y="0"/>
          <a:chExt cx="0" cy="0"/>
        </a:xfrm>
      </p:grpSpPr>
      <p:sp>
        <p:nvSpPr>
          <p:cNvPr id="140" name="Google Shape;140;p23"/>
          <p:cNvSpPr txBox="1">
            <a:spLocks noGrp="1"/>
          </p:cNvSpPr>
          <p:nvPr>
            <p:ph type="body" idx="1"/>
          </p:nvPr>
        </p:nvSpPr>
        <p:spPr>
          <a:xfrm>
            <a:off x="311700" y="1152475"/>
            <a:ext cx="6178200" cy="1871700"/>
          </a:xfrm>
          <a:prstGeom prst="rect">
            <a:avLst/>
          </a:prstGeom>
        </p:spPr>
        <p:txBody>
          <a:bodyPr spcFirstLastPara="1" wrap="square" lIns="91425" tIns="91425" rIns="91425" bIns="91425" anchor="t" anchorCtr="0">
            <a:noAutofit/>
          </a:bodyPr>
          <a:lstStyle/>
          <a:p>
            <a:pPr marL="457200" lvl="0" indent="-304800" algn="just" rtl="0">
              <a:lnSpc>
                <a:spcPct val="100000"/>
              </a:lnSpc>
              <a:spcBef>
                <a:spcPts val="0"/>
              </a:spcBef>
              <a:spcAft>
                <a:spcPts val="0"/>
              </a:spcAft>
              <a:buSzPts val="1200"/>
              <a:buChar char="●"/>
            </a:pPr>
            <a:r>
              <a:rPr lang="en-GB" sz="1200" b="1">
                <a:highlight>
                  <a:srgbClr val="FFFFFF"/>
                </a:highlight>
              </a:rPr>
              <a:t>Products </a:t>
            </a:r>
            <a:r>
              <a:rPr lang="en-GB" sz="1200">
                <a:highlight>
                  <a:srgbClr val="FFFFFF"/>
                </a:highlight>
              </a:rPr>
              <a:t>are exclusively designed for superior content which is generated based on customer feedback analysis of each location  to hit the right target audiance in the target </a:t>
            </a:r>
            <a:r>
              <a:rPr lang="en-GB" sz="1200" b="1">
                <a:highlight>
                  <a:srgbClr val="FFFFFF"/>
                </a:highlight>
              </a:rPr>
              <a:t>Place to promote brand visibility in the weak marekt and also potential markets such as South East Asia , Europe etc </a:t>
            </a:r>
            <a:endParaRPr sz="1200" b="1">
              <a:highlight>
                <a:srgbClr val="FFFFFF"/>
              </a:highlight>
            </a:endParaRPr>
          </a:p>
          <a:p>
            <a:pPr marL="457200" lvl="0" indent="0" algn="just" rtl="0">
              <a:lnSpc>
                <a:spcPct val="100000"/>
              </a:lnSpc>
              <a:spcBef>
                <a:spcPts val="0"/>
              </a:spcBef>
              <a:spcAft>
                <a:spcPts val="0"/>
              </a:spcAft>
              <a:buNone/>
            </a:pPr>
            <a:endParaRPr sz="1200" b="1">
              <a:highlight>
                <a:srgbClr val="FFFFFF"/>
              </a:highlight>
            </a:endParaRPr>
          </a:p>
          <a:p>
            <a:pPr marL="457200" lvl="0" indent="-304800" algn="just" rtl="0">
              <a:lnSpc>
                <a:spcPct val="100000"/>
              </a:lnSpc>
              <a:spcBef>
                <a:spcPts val="0"/>
              </a:spcBef>
              <a:spcAft>
                <a:spcPts val="0"/>
              </a:spcAft>
              <a:buSzPts val="1200"/>
              <a:buChar char="●"/>
            </a:pPr>
            <a:r>
              <a:rPr lang="en-GB" sz="1200">
                <a:highlight>
                  <a:srgbClr val="FFFFFF"/>
                </a:highlight>
              </a:rPr>
              <a:t>Stories, virtual tours, images and subtitled videos etc will be commonly available on the official website and under each destination tab. </a:t>
            </a:r>
            <a:endParaRPr sz="1200">
              <a:highlight>
                <a:srgbClr val="FFFFFF"/>
              </a:highlight>
            </a:endParaRPr>
          </a:p>
          <a:p>
            <a:pPr marL="457200" lvl="0" indent="-304800" algn="just" rtl="0">
              <a:lnSpc>
                <a:spcPct val="100000"/>
              </a:lnSpc>
              <a:spcBef>
                <a:spcPts val="0"/>
              </a:spcBef>
              <a:spcAft>
                <a:spcPts val="0"/>
              </a:spcAft>
              <a:buSzPts val="1200"/>
              <a:buChar char="●"/>
            </a:pPr>
            <a:r>
              <a:rPr lang="en-GB" sz="1200" b="1">
                <a:highlight>
                  <a:srgbClr val="FFFFFF"/>
                </a:highlight>
              </a:rPr>
              <a:t>Promotion</a:t>
            </a:r>
            <a:r>
              <a:rPr lang="en-GB" sz="1200">
                <a:highlight>
                  <a:srgbClr val="FFFFFF"/>
                </a:highlight>
              </a:rPr>
              <a:t> will be through the official website and official social media channels, Offical app, affiliated channels, sponsorship channels etc </a:t>
            </a:r>
            <a:endParaRPr sz="1200"/>
          </a:p>
        </p:txBody>
      </p:sp>
      <p:sp>
        <p:nvSpPr>
          <p:cNvPr id="141" name="Google Shape;141;p23"/>
          <p:cNvSpPr txBox="1"/>
          <p:nvPr/>
        </p:nvSpPr>
        <p:spPr>
          <a:xfrm>
            <a:off x="311700" y="504875"/>
            <a:ext cx="3000000" cy="369300"/>
          </a:xfrm>
          <a:prstGeom prst="rect">
            <a:avLst/>
          </a:prstGeom>
          <a:noFill/>
          <a:ln>
            <a:noFill/>
          </a:ln>
        </p:spPr>
        <p:txBody>
          <a:bodyPr spcFirstLastPara="1" wrap="square" lIns="91425" tIns="91425" rIns="91425" bIns="91425" anchor="t" anchorCtr="0">
            <a:spAutoFit/>
          </a:bodyPr>
          <a:lstStyle/>
          <a:p>
            <a:pPr marL="0" lvl="0" indent="0" algn="just" rtl="0">
              <a:spcBef>
                <a:spcPts val="0"/>
              </a:spcBef>
              <a:spcAft>
                <a:spcPts val="0"/>
              </a:spcAft>
              <a:buNone/>
            </a:pPr>
            <a:r>
              <a:rPr lang="en-GB" sz="1200" b="1">
                <a:solidFill>
                  <a:schemeClr val="dk2"/>
                </a:solidFill>
                <a:highlight>
                  <a:srgbClr val="FFFFFF"/>
                </a:highlight>
              </a:rPr>
              <a:t>Communication mix </a:t>
            </a:r>
            <a:endParaRPr/>
          </a:p>
        </p:txBody>
      </p:sp>
      <p:pic>
        <p:nvPicPr>
          <p:cNvPr id="142" name="Google Shape;142;p23"/>
          <p:cNvPicPr preferRelativeResize="0"/>
          <p:nvPr/>
        </p:nvPicPr>
        <p:blipFill>
          <a:blip r:embed="rId3">
            <a:alphaModFix/>
          </a:blip>
          <a:stretch>
            <a:fillRect/>
          </a:stretch>
        </p:blipFill>
        <p:spPr>
          <a:xfrm>
            <a:off x="6140550" y="3124000"/>
            <a:ext cx="2787700" cy="1730401"/>
          </a:xfrm>
          <a:prstGeom prst="rect">
            <a:avLst/>
          </a:prstGeom>
          <a:noFill/>
          <a:ln>
            <a:noFill/>
          </a:ln>
        </p:spPr>
      </p:pic>
      <p:pic>
        <p:nvPicPr>
          <p:cNvPr id="143" name="Google Shape;143;p23"/>
          <p:cNvPicPr preferRelativeResize="0"/>
          <p:nvPr/>
        </p:nvPicPr>
        <p:blipFill>
          <a:blip r:embed="rId4">
            <a:alphaModFix/>
          </a:blip>
          <a:stretch>
            <a:fillRect/>
          </a:stretch>
        </p:blipFill>
        <p:spPr>
          <a:xfrm>
            <a:off x="6578950" y="674875"/>
            <a:ext cx="2349300" cy="2349300"/>
          </a:xfrm>
          <a:prstGeom prst="rect">
            <a:avLst/>
          </a:prstGeom>
          <a:noFill/>
          <a:ln>
            <a:noFill/>
          </a:ln>
        </p:spPr>
      </p:pic>
      <p:pic>
        <p:nvPicPr>
          <p:cNvPr id="144" name="Google Shape;144;p23"/>
          <p:cNvPicPr preferRelativeResize="0"/>
          <p:nvPr/>
        </p:nvPicPr>
        <p:blipFill>
          <a:blip r:embed="rId5">
            <a:alphaModFix/>
          </a:blip>
          <a:stretch>
            <a:fillRect/>
          </a:stretch>
        </p:blipFill>
        <p:spPr>
          <a:xfrm>
            <a:off x="311700" y="3176575"/>
            <a:ext cx="2721786" cy="1814524"/>
          </a:xfrm>
          <a:prstGeom prst="rect">
            <a:avLst/>
          </a:prstGeom>
          <a:noFill/>
          <a:ln>
            <a:noFill/>
          </a:ln>
        </p:spPr>
      </p:pic>
      <p:pic>
        <p:nvPicPr>
          <p:cNvPr id="145" name="Google Shape;145;p23"/>
          <p:cNvPicPr preferRelativeResize="0"/>
          <p:nvPr/>
        </p:nvPicPr>
        <p:blipFill>
          <a:blip r:embed="rId6">
            <a:alphaModFix/>
          </a:blip>
          <a:stretch>
            <a:fillRect/>
          </a:stretch>
        </p:blipFill>
        <p:spPr>
          <a:xfrm>
            <a:off x="3322418" y="3166050"/>
            <a:ext cx="2658458" cy="173040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49"/>
        <p:cNvGrpSpPr/>
        <p:nvPr/>
      </p:nvGrpSpPr>
      <p:grpSpPr>
        <a:xfrm>
          <a:off x="0" y="0"/>
          <a:ext cx="0" cy="0"/>
          <a:chOff x="0" y="0"/>
          <a:chExt cx="0" cy="0"/>
        </a:xfrm>
      </p:grpSpPr>
      <p:sp>
        <p:nvSpPr>
          <p:cNvPr id="150" name="Google Shape;150;p24"/>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E. Action</a:t>
            </a:r>
            <a:endParaRPr/>
          </a:p>
        </p:txBody>
      </p:sp>
      <p:sp>
        <p:nvSpPr>
          <p:cNvPr id="151" name="Google Shape;151;p24"/>
          <p:cNvSpPr txBox="1">
            <a:spLocks noGrp="1"/>
          </p:cNvSpPr>
          <p:nvPr>
            <p:ph type="body" idx="1"/>
          </p:nvPr>
        </p:nvSpPr>
        <p:spPr>
          <a:xfrm>
            <a:off x="311700" y="915100"/>
            <a:ext cx="5122500" cy="39444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None/>
            </a:pPr>
            <a:endParaRPr sz="1100" b="1"/>
          </a:p>
          <a:p>
            <a:pPr marL="457200" lvl="0" indent="-298450" algn="just" rtl="0">
              <a:lnSpc>
                <a:spcPct val="150000"/>
              </a:lnSpc>
              <a:spcBef>
                <a:spcPts val="1500"/>
              </a:spcBef>
              <a:spcAft>
                <a:spcPts val="0"/>
              </a:spcAft>
              <a:buSzPts val="1100"/>
              <a:buChar char="●"/>
            </a:pPr>
            <a:r>
              <a:rPr lang="en-GB" sz="1100"/>
              <a:t>Customer feedback /user-generated content analysis </a:t>
            </a:r>
            <a:endParaRPr sz="1100"/>
          </a:p>
          <a:p>
            <a:pPr marL="457200" lvl="0" indent="-298450" algn="just" rtl="0">
              <a:lnSpc>
                <a:spcPct val="150000"/>
              </a:lnSpc>
              <a:spcBef>
                <a:spcPts val="0"/>
              </a:spcBef>
              <a:spcAft>
                <a:spcPts val="0"/>
              </a:spcAft>
              <a:buSzPts val="1100"/>
              <a:buChar char="●"/>
            </a:pPr>
            <a:r>
              <a:rPr lang="en-GB" sz="1100"/>
              <a:t>Create a team of operational specialists, market research specialists, and UX research specialists to conduct customer feedback analysis across all digital communication channels, evaluate the feedback, and produce reports to support the creation of exclusive content for each market/resort and its products.</a:t>
            </a:r>
            <a:endParaRPr sz="1100"/>
          </a:p>
          <a:p>
            <a:pPr marL="457200" lvl="0" indent="-298450" algn="just" rtl="0">
              <a:lnSpc>
                <a:spcPct val="150000"/>
              </a:lnSpc>
              <a:spcBef>
                <a:spcPts val="0"/>
              </a:spcBef>
              <a:spcAft>
                <a:spcPts val="0"/>
              </a:spcAft>
              <a:buSzPts val="1100"/>
              <a:buChar char="●"/>
            </a:pPr>
            <a:r>
              <a:rPr lang="en-GB" sz="1100"/>
              <a:t>To increase online customer engagement, create exclusive content that includes high-end video and images, virtual tours, storytelling videos by stakeholders, experience sharing on various products and campaigns, live streaming, etc. Daily post reels, shorts, and stories to social media platforms. Even though the target market consists of premium customers, it is crucial to increase brand visibility online.</a:t>
            </a:r>
            <a:endParaRPr sz="1100"/>
          </a:p>
          <a:p>
            <a:pPr marL="457200" lvl="0" indent="-298450" algn="just" rtl="0">
              <a:lnSpc>
                <a:spcPct val="150000"/>
              </a:lnSpc>
              <a:spcBef>
                <a:spcPts val="0"/>
              </a:spcBef>
              <a:spcAft>
                <a:spcPts val="0"/>
              </a:spcAft>
              <a:buSzPts val="1100"/>
              <a:buChar char="●"/>
            </a:pPr>
            <a:r>
              <a:rPr lang="en-GB" sz="1100"/>
              <a:t>SEO and Per per click marketing. Track website traffic using Google Analytics  </a:t>
            </a:r>
            <a:endParaRPr sz="1100"/>
          </a:p>
          <a:p>
            <a:pPr marL="0" lvl="0" indent="0" algn="l" rtl="0">
              <a:spcBef>
                <a:spcPts val="1500"/>
              </a:spcBef>
              <a:spcAft>
                <a:spcPts val="1200"/>
              </a:spcAft>
              <a:buNone/>
            </a:pPr>
            <a:endParaRPr/>
          </a:p>
        </p:txBody>
      </p:sp>
      <p:pic>
        <p:nvPicPr>
          <p:cNvPr id="152" name="Google Shape;152;p24"/>
          <p:cNvPicPr preferRelativeResize="0"/>
          <p:nvPr/>
        </p:nvPicPr>
        <p:blipFill>
          <a:blip r:embed="rId3">
            <a:alphaModFix/>
          </a:blip>
          <a:stretch>
            <a:fillRect/>
          </a:stretch>
        </p:blipFill>
        <p:spPr>
          <a:xfrm>
            <a:off x="5837700" y="1401225"/>
            <a:ext cx="3213850" cy="3171825"/>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56"/>
        <p:cNvGrpSpPr/>
        <p:nvPr/>
      </p:nvGrpSpPr>
      <p:grpSpPr>
        <a:xfrm>
          <a:off x="0" y="0"/>
          <a:ext cx="0" cy="0"/>
          <a:chOff x="0" y="0"/>
          <a:chExt cx="0" cy="0"/>
        </a:xfrm>
      </p:grpSpPr>
      <p:sp>
        <p:nvSpPr>
          <p:cNvPr id="157" name="Google Shape;157;p25"/>
          <p:cNvSpPr txBox="1">
            <a:spLocks noGrp="1"/>
          </p:cNvSpPr>
          <p:nvPr>
            <p:ph type="title"/>
          </p:nvPr>
        </p:nvSpPr>
        <p:spPr>
          <a:xfrm>
            <a:off x="311700" y="445025"/>
            <a:ext cx="8520600" cy="572700"/>
          </a:xfrm>
          <a:prstGeom prst="rect">
            <a:avLst/>
          </a:prstGeom>
        </p:spPr>
        <p:txBody>
          <a:bodyPr spcFirstLastPara="1" wrap="square" lIns="91425" tIns="91425" rIns="91425" bIns="91425" anchor="t" anchorCtr="0">
            <a:normAutofit fontScale="90000"/>
          </a:bodyPr>
          <a:lstStyle/>
          <a:p>
            <a:pPr marL="0" lvl="0" indent="0" algn="l" rtl="0">
              <a:spcBef>
                <a:spcPts val="0"/>
              </a:spcBef>
              <a:spcAft>
                <a:spcPts val="0"/>
              </a:spcAft>
              <a:buNone/>
            </a:pPr>
            <a:r>
              <a:rPr lang="en-GB"/>
              <a:t>F. Control</a:t>
            </a:r>
            <a:endParaRPr/>
          </a:p>
        </p:txBody>
      </p:sp>
      <p:sp>
        <p:nvSpPr>
          <p:cNvPr id="158" name="Google Shape;158;p25"/>
          <p:cNvSpPr txBox="1">
            <a:spLocks noGrp="1"/>
          </p:cNvSpPr>
          <p:nvPr>
            <p:ph type="body" idx="1"/>
          </p:nvPr>
        </p:nvSpPr>
        <p:spPr>
          <a:xfrm>
            <a:off x="241925" y="1017725"/>
            <a:ext cx="5427600" cy="3862800"/>
          </a:xfrm>
          <a:prstGeom prst="rect">
            <a:avLst/>
          </a:prstGeom>
        </p:spPr>
        <p:txBody>
          <a:bodyPr spcFirstLastPara="1" wrap="square" lIns="91425" tIns="91425" rIns="91425" bIns="91425" anchor="t" anchorCtr="0">
            <a:normAutofit fontScale="25000" lnSpcReduction="20000"/>
          </a:bodyPr>
          <a:lstStyle/>
          <a:p>
            <a:pPr marL="457200" lvl="0" indent="-313531" algn="just" rtl="0">
              <a:lnSpc>
                <a:spcPct val="150000"/>
              </a:lnSpc>
              <a:spcBef>
                <a:spcPts val="0"/>
              </a:spcBef>
              <a:spcAft>
                <a:spcPts val="0"/>
              </a:spcAft>
              <a:buSzPct val="100000"/>
              <a:buChar char="●"/>
            </a:pPr>
            <a:r>
              <a:rPr lang="en-GB" sz="5350"/>
              <a:t>Control can be done by closely watching the customer feedback received across online communication channels KPIs are the number of likes, comments, reports, positive and negative comments, the concerns they raise, the number of leads produced by the most popular content, conversion rate, enquiry rate, etc</a:t>
            </a:r>
            <a:endParaRPr sz="5350"/>
          </a:p>
          <a:p>
            <a:pPr marL="457200" lvl="0" indent="-313531" algn="just" rtl="0">
              <a:lnSpc>
                <a:spcPct val="150000"/>
              </a:lnSpc>
              <a:spcBef>
                <a:spcPts val="0"/>
              </a:spcBef>
              <a:spcAft>
                <a:spcPts val="0"/>
              </a:spcAft>
              <a:buSzPct val="100000"/>
              <a:buChar char="●"/>
            </a:pPr>
            <a:r>
              <a:rPr lang="en-GB" sz="5350"/>
              <a:t>Create contents which can trigger positive communication with viewers proactively.  </a:t>
            </a:r>
            <a:endParaRPr sz="5350"/>
          </a:p>
          <a:p>
            <a:pPr marL="457200" lvl="0" indent="-313531" algn="just" rtl="0">
              <a:lnSpc>
                <a:spcPct val="150000"/>
              </a:lnSpc>
              <a:spcBef>
                <a:spcPts val="0"/>
              </a:spcBef>
              <a:spcAft>
                <a:spcPts val="0"/>
              </a:spcAft>
              <a:buSzPct val="100000"/>
              <a:buChar char="●"/>
            </a:pPr>
            <a:r>
              <a:rPr lang="en-GB" sz="5350"/>
              <a:t>Negative comments need to be addressed professionally. </a:t>
            </a:r>
            <a:endParaRPr sz="5350"/>
          </a:p>
          <a:p>
            <a:pPr marL="457200" lvl="0" indent="-313531" algn="just" rtl="0">
              <a:lnSpc>
                <a:spcPct val="150000"/>
              </a:lnSpc>
              <a:spcBef>
                <a:spcPts val="0"/>
              </a:spcBef>
              <a:spcAft>
                <a:spcPts val="0"/>
              </a:spcAft>
              <a:buSzPct val="100000"/>
              <a:buChar char="●"/>
            </a:pPr>
            <a:r>
              <a:rPr lang="en-GB" sz="5350"/>
              <a:t>Each and every piece of content that is added for the public should undergo proper quality checks. (Michelle M 2022)</a:t>
            </a:r>
            <a:endParaRPr sz="5350"/>
          </a:p>
          <a:p>
            <a:pPr marL="457200" lvl="0" indent="-313531" algn="just" rtl="0">
              <a:lnSpc>
                <a:spcPct val="150000"/>
              </a:lnSpc>
              <a:spcBef>
                <a:spcPts val="0"/>
              </a:spcBef>
              <a:spcAft>
                <a:spcPts val="0"/>
              </a:spcAft>
              <a:buSzPct val="100000"/>
              <a:buChar char="●"/>
            </a:pPr>
            <a:r>
              <a:rPr lang="en-GB" sz="5350"/>
              <a:t>The actions that receive a favourable response can be continued, while the others must be changed or abandoned</a:t>
            </a:r>
            <a:endParaRPr sz="5350"/>
          </a:p>
          <a:p>
            <a:pPr marL="457200" lvl="0" indent="-247650" algn="l" rtl="0">
              <a:lnSpc>
                <a:spcPct val="150000"/>
              </a:lnSpc>
              <a:spcBef>
                <a:spcPts val="0"/>
              </a:spcBef>
              <a:spcAft>
                <a:spcPts val="0"/>
              </a:spcAft>
              <a:buSzPct val="100000"/>
              <a:buChar char="●"/>
            </a:pPr>
            <a:endParaRPr sz="1200">
              <a:highlight>
                <a:srgbClr val="FFFFFF"/>
              </a:highlight>
            </a:endParaRPr>
          </a:p>
          <a:p>
            <a:pPr marL="457200" lvl="0" indent="-247650" algn="l" rtl="0">
              <a:lnSpc>
                <a:spcPct val="150000"/>
              </a:lnSpc>
              <a:spcBef>
                <a:spcPts val="0"/>
              </a:spcBef>
              <a:spcAft>
                <a:spcPts val="0"/>
              </a:spcAft>
              <a:buSzPct val="100000"/>
              <a:buChar char="●"/>
            </a:pPr>
            <a:endParaRPr sz="1200">
              <a:highlight>
                <a:srgbClr val="FFFFFF"/>
              </a:highlight>
            </a:endParaRPr>
          </a:p>
          <a:p>
            <a:pPr marL="0" lvl="0" indent="0" algn="l" rtl="0">
              <a:spcBef>
                <a:spcPts val="1800"/>
              </a:spcBef>
              <a:spcAft>
                <a:spcPts val="1200"/>
              </a:spcAft>
              <a:buNone/>
            </a:pPr>
            <a:endParaRPr/>
          </a:p>
        </p:txBody>
      </p:sp>
      <p:pic>
        <p:nvPicPr>
          <p:cNvPr id="159" name="Google Shape;159;p25"/>
          <p:cNvPicPr preferRelativeResize="0"/>
          <p:nvPr/>
        </p:nvPicPr>
        <p:blipFill>
          <a:blip r:embed="rId3">
            <a:alphaModFix/>
          </a:blip>
          <a:stretch>
            <a:fillRect/>
          </a:stretch>
        </p:blipFill>
        <p:spPr>
          <a:xfrm>
            <a:off x="5837825" y="349700"/>
            <a:ext cx="3169676" cy="1875507"/>
          </a:xfrm>
          <a:prstGeom prst="rect">
            <a:avLst/>
          </a:prstGeom>
          <a:noFill/>
          <a:ln>
            <a:noFill/>
          </a:ln>
        </p:spPr>
      </p:pic>
      <p:pic>
        <p:nvPicPr>
          <p:cNvPr id="160" name="Google Shape;160;p25"/>
          <p:cNvPicPr preferRelativeResize="0"/>
          <p:nvPr/>
        </p:nvPicPr>
        <p:blipFill>
          <a:blip r:embed="rId4">
            <a:alphaModFix/>
          </a:blip>
          <a:stretch>
            <a:fillRect/>
          </a:stretch>
        </p:blipFill>
        <p:spPr>
          <a:xfrm>
            <a:off x="5821925" y="2377607"/>
            <a:ext cx="3169674" cy="185016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64"/>
        <p:cNvGrpSpPr/>
        <p:nvPr/>
      </p:nvGrpSpPr>
      <p:grpSpPr>
        <a:xfrm>
          <a:off x="0" y="0"/>
          <a:ext cx="0" cy="0"/>
          <a:chOff x="0" y="0"/>
          <a:chExt cx="0" cy="0"/>
        </a:xfrm>
      </p:grpSpPr>
      <p:pic>
        <p:nvPicPr>
          <p:cNvPr id="165" name="Google Shape;165;p26"/>
          <p:cNvPicPr preferRelativeResize="0"/>
          <p:nvPr/>
        </p:nvPicPr>
        <p:blipFill>
          <a:blip r:embed="rId3">
            <a:alphaModFix/>
          </a:blip>
          <a:stretch>
            <a:fillRect/>
          </a:stretch>
        </p:blipFill>
        <p:spPr>
          <a:xfrm>
            <a:off x="1535700" y="202550"/>
            <a:ext cx="6111175" cy="4079176"/>
          </a:xfrm>
          <a:prstGeom prst="rect">
            <a:avLst/>
          </a:prstGeom>
          <a:noFill/>
          <a:ln>
            <a:noFill/>
          </a:ln>
        </p:spPr>
      </p:pic>
      <p:pic>
        <p:nvPicPr>
          <p:cNvPr id="166" name="Google Shape;166;p26"/>
          <p:cNvPicPr preferRelativeResize="0"/>
          <p:nvPr/>
        </p:nvPicPr>
        <p:blipFill>
          <a:blip r:embed="rId4">
            <a:alphaModFix/>
          </a:blip>
          <a:stretch>
            <a:fillRect/>
          </a:stretch>
        </p:blipFill>
        <p:spPr>
          <a:xfrm>
            <a:off x="0" y="0"/>
            <a:ext cx="1400700" cy="1262200"/>
          </a:xfrm>
          <a:prstGeom prst="rect">
            <a:avLst/>
          </a:prstGeom>
          <a:noFill/>
          <a:ln>
            <a:noFill/>
          </a:ln>
        </p:spPr>
      </p:pic>
      <p:sp>
        <p:nvSpPr>
          <p:cNvPr id="167" name="Google Shape;167;p26"/>
          <p:cNvSpPr txBox="1"/>
          <p:nvPr/>
        </p:nvSpPr>
        <p:spPr>
          <a:xfrm>
            <a:off x="2289450" y="4238925"/>
            <a:ext cx="4565100" cy="738900"/>
          </a:xfrm>
          <a:prstGeom prst="rect">
            <a:avLst/>
          </a:prstGeom>
          <a:noFill/>
          <a:ln>
            <a:noFill/>
          </a:ln>
        </p:spPr>
        <p:txBody>
          <a:bodyPr spcFirstLastPara="1" wrap="square" lIns="91425" tIns="91425" rIns="91425" bIns="91425" anchor="t" anchorCtr="0">
            <a:spAutoFit/>
          </a:bodyPr>
          <a:lstStyle/>
          <a:p>
            <a:pPr marL="0" lvl="0" indent="0" algn="ctr" rtl="0">
              <a:spcBef>
                <a:spcPts val="0"/>
              </a:spcBef>
              <a:spcAft>
                <a:spcPts val="0"/>
              </a:spcAft>
              <a:buNone/>
            </a:pPr>
            <a:r>
              <a:rPr lang="en-GB" sz="3600">
                <a:latin typeface="Caveat"/>
                <a:ea typeface="Caveat"/>
                <a:cs typeface="Caveat"/>
                <a:sym typeface="Caveat"/>
              </a:rPr>
              <a:t>THANK YOU </a:t>
            </a:r>
            <a:endParaRPr sz="3600">
              <a:latin typeface="Caveat"/>
              <a:ea typeface="Caveat"/>
              <a:cs typeface="Caveat"/>
              <a:sym typeface="Caveat"/>
            </a:endParaRPr>
          </a:p>
        </p:txBody>
      </p:sp>
    </p:spTree>
  </p:cSld>
  <p:clrMapOvr>
    <a:masterClrMapping/>
  </p:clrMapOvr>
</p:sld>
</file>

<file path=ppt/theme/theme1.xml><?xml version="1.0" encoding="utf-8"?>
<a:theme xmlns:a="http://schemas.openxmlformats.org/drawingml/2006/main" name="Simple Light">
  <a:themeElements>
    <a:clrScheme name="Simple Light">
      <a:dk1>
        <a:srgbClr val="000000"/>
      </a:dk1>
      <a:lt1>
        <a:srgbClr val="FFFFFF"/>
      </a:lt1>
      <a:dk2>
        <a:srgbClr val="595959"/>
      </a:dk2>
      <a:lt2>
        <a:srgbClr val="EEEEEE"/>
      </a:lt2>
      <a:accent1>
        <a:srgbClr val="4285F4"/>
      </a:accent1>
      <a:accent2>
        <a:srgbClr val="212121"/>
      </a:accent2>
      <a:accent3>
        <a:srgbClr val="78909C"/>
      </a:accent3>
      <a:accent4>
        <a:srgbClr val="FFAB40"/>
      </a:accent4>
      <a:accent5>
        <a:srgbClr val="0097A7"/>
      </a:accent5>
      <a:accent6>
        <a:srgbClr val="EEFF41"/>
      </a:accent6>
      <a:hlink>
        <a:srgbClr val="0097A7"/>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On-screen Show (16:9)</PresentationFormat>
  <Slides>14</Slides>
  <Notes>14</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Simple Light</vt:lpstr>
      <vt:lpstr>PowerPoint Presentation</vt:lpstr>
      <vt:lpstr>PowerPoint Presentation</vt:lpstr>
      <vt:lpstr>SOSTAC Market plan </vt:lpstr>
      <vt:lpstr> SOSTAC Marketing plan Goal -Six Senses</vt:lpstr>
      <vt:lpstr>Situational analysis</vt:lpstr>
      <vt:lpstr>Social media Marketing </vt:lpstr>
      <vt:lpstr>SWOT ANALYSIS</vt:lpstr>
      <vt:lpstr>B. SMART Objectives</vt:lpstr>
      <vt:lpstr>C. Strategy </vt:lpstr>
      <vt:lpstr>D. Tactics</vt:lpstr>
      <vt:lpstr>PowerPoint Presentation</vt:lpstr>
      <vt:lpstr>E. Action</vt:lpstr>
      <vt:lpstr>F. Control</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revision>10</cp:revision>
  <dcterms:modified xsi:type="dcterms:W3CDTF">2023-03-09T10:55:38Z</dcterms:modified>
</cp:coreProperties>
</file>