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Canva Sans Bold" charset="1" panose="020B0803030501040103"/>
      <p:regular r:id="rId15"/>
    </p:embeddedFont>
    <p:embeddedFont>
      <p:font typeface="Canva Sans" charset="1" panose="020B0503030501040103"/>
      <p:regular r:id="rId16"/>
    </p:embeddedFont>
    <p:embeddedFont>
      <p:font typeface="Canva Sans Bold Italics" charset="1" panose="020B0803030501040103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716" r="0" b="-1172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691576" y="1904853"/>
            <a:ext cx="9417513" cy="32386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77"/>
              </a:lnSpc>
            </a:pPr>
            <a:r>
              <a:rPr lang="en-US" sz="3198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Professional Career Development within Health and Social Care</a:t>
            </a:r>
          </a:p>
          <a:p>
            <a:pPr algn="ctr">
              <a:lnSpc>
                <a:spcPts val="3637"/>
              </a:lnSpc>
              <a:spcBef>
                <a:spcPct val="0"/>
              </a:spcBef>
            </a:pPr>
            <a:r>
              <a:rPr lang="en-US" sz="25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Rozalia-Alexandra Miulet-2436095</a:t>
            </a:r>
          </a:p>
          <a:p>
            <a:pPr algn="ctr">
              <a:lnSpc>
                <a:spcPts val="3637"/>
              </a:lnSpc>
              <a:spcBef>
                <a:spcPct val="0"/>
              </a:spcBef>
            </a:pPr>
            <a:r>
              <a:rPr lang="en-US" sz="25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Lecturer: Uma Suleiman</a:t>
            </a:r>
          </a:p>
          <a:p>
            <a:pPr algn="ctr">
              <a:lnSpc>
                <a:spcPts val="3357"/>
              </a:lnSpc>
              <a:spcBef>
                <a:spcPct val="0"/>
              </a:spcBef>
            </a:pPr>
            <a:r>
              <a:rPr lang="en-US" sz="23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Module Code: LCHS4009_LON</a:t>
            </a:r>
          </a:p>
          <a:p>
            <a:pPr algn="ctr">
              <a:lnSpc>
                <a:spcPts val="5037"/>
              </a:lnSpc>
              <a:spcBef>
                <a:spcPct val="0"/>
              </a:spcBef>
            </a:pPr>
          </a:p>
          <a:p>
            <a:pPr algn="ctr">
              <a:lnSpc>
                <a:spcPts val="1079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4253694" y="598784"/>
            <a:ext cx="9780612" cy="7645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57"/>
              </a:lnSpc>
              <a:spcBef>
                <a:spcPct val="0"/>
              </a:spcBef>
            </a:pPr>
            <a:r>
              <a:rPr lang="en-US" b="true" sz="439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Reflecti</a:t>
            </a:r>
            <a:r>
              <a:rPr lang="en-US" b="true" sz="439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on in Health and Social Care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886" t="-5386" r="-1886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020802" y="952500"/>
            <a:ext cx="12246397" cy="8805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06"/>
              </a:lnSpc>
            </a:pPr>
            <a:r>
              <a:rPr lang="en-US" sz="3933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is Reflection?</a:t>
            </a:r>
          </a:p>
          <a:p>
            <a:pPr algn="ctr">
              <a:lnSpc>
                <a:spcPts val="5506"/>
              </a:lnSpc>
              <a:spcBef>
                <a:spcPct val="0"/>
              </a:spcBef>
            </a:pP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Reflection is the process of thinking critically ab</a:t>
            </a: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out experiences in order to learn and improve professional practice.</a:t>
            </a:r>
          </a:p>
          <a:p>
            <a:pPr algn="ctr">
              <a:lnSpc>
                <a:spcPts val="5506"/>
              </a:lnSpc>
              <a:spcBef>
                <a:spcPct val="0"/>
              </a:spcBef>
            </a:pP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In health and social care, reflection helps practitioners to:</a:t>
            </a:r>
          </a:p>
          <a:p>
            <a:pPr algn="ctr" marL="795857" indent="-397928" lvl="1">
              <a:lnSpc>
                <a:spcPts val="516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686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understand their actions and decisions</a:t>
            </a:r>
          </a:p>
          <a:p>
            <a:pPr algn="ctr" marL="849154" indent="-424577" lvl="1">
              <a:lnSpc>
                <a:spcPts val="5506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learn from experiences</a:t>
            </a:r>
          </a:p>
          <a:p>
            <a:pPr algn="ctr" marL="849154" indent="-424577" lvl="1">
              <a:lnSpc>
                <a:spcPts val="5506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improve the quality of care provided.</a:t>
            </a:r>
          </a:p>
          <a:p>
            <a:pPr algn="ctr">
              <a:lnSpc>
                <a:spcPts val="5506"/>
              </a:lnSpc>
              <a:spcBef>
                <a:spcPct val="0"/>
              </a:spcBef>
            </a:pPr>
            <a:r>
              <a:rPr lang="en-US" b="true" sz="3933" i="true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Reflective practice supports continuous professional development.</a:t>
            </a:r>
          </a:p>
          <a:p>
            <a:pPr algn="ctr">
              <a:lnSpc>
                <a:spcPts val="4246"/>
              </a:lnSpc>
              <a:spcBef>
                <a:spcPct val="0"/>
              </a:spcBef>
            </a:pPr>
            <a:r>
              <a:rPr lang="en-US" b="true" sz="3033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(Schon, 1983; Jasper, 2013)</a:t>
            </a:r>
          </a:p>
          <a:p>
            <a:pPr algn="ctr">
              <a:lnSpc>
                <a:spcPts val="5506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488343"/>
          </a:xfrm>
          <a:custGeom>
            <a:avLst/>
            <a:gdLst/>
            <a:ahLst/>
            <a:cxnLst/>
            <a:rect r="r" b="b" t="t" l="l"/>
            <a:pathLst>
              <a:path h="10488343" w="18288000">
                <a:moveTo>
                  <a:pt x="0" y="0"/>
                </a:moveTo>
                <a:lnTo>
                  <a:pt x="18288000" y="0"/>
                </a:lnTo>
                <a:lnTo>
                  <a:pt x="18288000" y="10488343"/>
                </a:lnTo>
                <a:lnTo>
                  <a:pt x="0" y="104883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5609" r="0" b="-2369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590399" y="779002"/>
            <a:ext cx="12029734" cy="77309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25"/>
              </a:lnSpc>
            </a:pPr>
            <a:r>
              <a:rPr lang="en-US" sz="4661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Importance of Reflection</a:t>
            </a:r>
          </a:p>
          <a:p>
            <a:pPr algn="ctr">
              <a:lnSpc>
                <a:spcPts val="5245"/>
              </a:lnSpc>
              <a:spcBef>
                <a:spcPct val="0"/>
              </a:spcBef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</a:t>
            </a: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 is essential because it allows professionals to:</a:t>
            </a:r>
          </a:p>
          <a:p>
            <a:pPr algn="ctr" marL="808966" indent="-404483" lvl="1">
              <a:lnSpc>
                <a:spcPts val="5245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identify strengths and areas for improvement</a:t>
            </a:r>
          </a:p>
          <a:p>
            <a:pPr algn="ctr" marL="808966" indent="-404483" lvl="1">
              <a:lnSpc>
                <a:spcPts val="5245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learn from both positive and challenging experiences</a:t>
            </a:r>
          </a:p>
          <a:p>
            <a:pPr algn="ctr" marL="808966" indent="-404483" lvl="1">
              <a:lnSpc>
                <a:spcPts val="5245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critical thinking skills</a:t>
            </a:r>
          </a:p>
          <a:p>
            <a:pPr algn="ctr" marL="808966" indent="-404483" lvl="1">
              <a:lnSpc>
                <a:spcPts val="5245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 service user outcomes.</a:t>
            </a:r>
          </a:p>
          <a:p>
            <a:pPr algn="ctr">
              <a:lnSpc>
                <a:spcPts val="5245"/>
              </a:lnSpc>
              <a:spcBef>
                <a:spcPct val="0"/>
              </a:spcBef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Reflective practice promotes safe and effective care.</a:t>
            </a:r>
          </a:p>
          <a:p>
            <a:pPr algn="ctr">
              <a:lnSpc>
                <a:spcPts val="3599"/>
              </a:lnSpc>
              <a:spcBef>
                <a:spcPct val="0"/>
              </a:spcBef>
            </a:pPr>
            <a:r>
              <a:rPr lang="en-US" sz="257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(Rolfe, Freshwater and Jasper, 2001; Bolton, 2018)</a:t>
            </a:r>
          </a:p>
          <a:p>
            <a:pPr algn="ctr">
              <a:lnSpc>
                <a:spcPts val="434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8124" r="0" b="-68124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715593" y="2150299"/>
            <a:ext cx="8856814" cy="59292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65"/>
              </a:lnSpc>
              <a:spcBef>
                <a:spcPct val="0"/>
              </a:spcBef>
            </a:pPr>
            <a:r>
              <a:rPr lang="en-US" b="true" sz="318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Reflective Practice in Health and S</a:t>
            </a:r>
            <a:r>
              <a:rPr lang="en-US" b="true" sz="318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ocial Care</a:t>
            </a:r>
          </a:p>
          <a:p>
            <a:pPr algn="ctr">
              <a:lnSpc>
                <a:spcPts val="3905"/>
              </a:lnSpc>
              <a:spcBef>
                <a:spcPct val="0"/>
              </a:spcBef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Reflective practice involves regularly reviewing professional experiences to improve future actions.</a:t>
            </a:r>
          </a:p>
          <a:p>
            <a:pPr algn="ctr">
              <a:lnSpc>
                <a:spcPts val="3905"/>
              </a:lnSpc>
              <a:spcBef>
                <a:spcPct val="0"/>
              </a:spcBef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Health and social care practitioners reflect in order to:</a:t>
            </a:r>
          </a:p>
          <a:p>
            <a:pPr algn="ctr" marL="602335" indent="-301168" lvl="1">
              <a:lnSpc>
                <a:spcPts val="3905"/>
              </a:lnSpc>
              <a:spcBef>
                <a:spcPct val="0"/>
              </a:spcBef>
              <a:buFont typeface="Arial"/>
              <a:buChar char="•"/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evaluate decisions and behaviours</a:t>
            </a:r>
          </a:p>
          <a:p>
            <a:pPr algn="ctr" marL="602335" indent="-301168" lvl="1">
              <a:lnSpc>
                <a:spcPts val="3905"/>
              </a:lnSpc>
              <a:spcBef>
                <a:spcPct val="0"/>
              </a:spcBef>
              <a:buFont typeface="Arial"/>
              <a:buChar char="•"/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 communication with service users</a:t>
            </a:r>
          </a:p>
          <a:p>
            <a:pPr algn="ctr" marL="602335" indent="-301168" lvl="1">
              <a:lnSpc>
                <a:spcPts val="3905"/>
              </a:lnSpc>
              <a:spcBef>
                <a:spcPct val="0"/>
              </a:spcBef>
              <a:buFont typeface="Arial"/>
              <a:buChar char="•"/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professional competence.</a:t>
            </a:r>
          </a:p>
          <a:p>
            <a:pPr algn="ctr">
              <a:lnSpc>
                <a:spcPts val="3905"/>
              </a:lnSpc>
              <a:spcBef>
                <a:spcPct val="0"/>
              </a:spcBef>
            </a:pPr>
            <a:r>
              <a:rPr lang="en-US" sz="27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Reflection supports lifelong learning in healthcare professions.</a:t>
            </a:r>
          </a:p>
          <a:p>
            <a:pPr algn="ctr">
              <a:lnSpc>
                <a:spcPts val="2925"/>
              </a:lnSpc>
              <a:spcBef>
                <a:spcPct val="0"/>
              </a:spcBef>
            </a:pPr>
            <a:r>
              <a:rPr lang="en-US" sz="20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(Schon, 1983; Jasper, 2013)</a:t>
            </a:r>
          </a:p>
          <a:p>
            <a:pPr algn="ctr">
              <a:lnSpc>
                <a:spcPts val="4465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688" t="0" r="-4131" b="-158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202978" y="1508429"/>
            <a:ext cx="9882044" cy="7026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54"/>
              </a:lnSpc>
            </a:pPr>
            <a:r>
              <a:rPr lang="en-US" sz="411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Gibbs’ Reflective Cycle</a:t>
            </a:r>
          </a:p>
          <a:p>
            <a:pPr algn="ctr">
              <a:lnSpc>
                <a:spcPts val="3934"/>
              </a:lnSpc>
              <a:spcBef>
                <a:spcPct val="0"/>
              </a:spcBef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One c</a:t>
            </a: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ommonly used reflective model in health and social care is Gibbs’ Reflective Cycle.</a:t>
            </a:r>
          </a:p>
          <a:p>
            <a:pPr algn="ctr">
              <a:lnSpc>
                <a:spcPts val="3934"/>
              </a:lnSpc>
              <a:spcBef>
                <a:spcPct val="0"/>
              </a:spcBef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It includes six stages: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Description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Feelings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Evaluation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Analysis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Conclusion</a:t>
            </a:r>
          </a:p>
          <a:p>
            <a:pPr algn="ctr" marL="606798" indent="-303399" lvl="1">
              <a:lnSpc>
                <a:spcPts val="3934"/>
              </a:lnSpc>
              <a:spcBef>
                <a:spcPct val="0"/>
              </a:spcBef>
              <a:buFont typeface="Arial"/>
              <a:buChar char="•"/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Action Plan</a:t>
            </a:r>
          </a:p>
          <a:p>
            <a:pPr algn="ctr">
              <a:lnSpc>
                <a:spcPts val="3934"/>
              </a:lnSpc>
              <a:spcBef>
                <a:spcPct val="0"/>
              </a:spcBef>
            </a:pPr>
            <a:r>
              <a:rPr lang="en-US" sz="28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model helps practitioners structure reflection and improve future practice.</a:t>
            </a:r>
          </a:p>
          <a:p>
            <a:pPr algn="ctr">
              <a:lnSpc>
                <a:spcPts val="2814"/>
              </a:lnSpc>
              <a:spcBef>
                <a:spcPct val="0"/>
              </a:spcBef>
            </a:pPr>
            <a:r>
              <a:rPr lang="en-US" sz="20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(Gibbs, 1988)</a:t>
            </a:r>
          </a:p>
          <a:p>
            <a:pPr algn="ctr">
              <a:lnSpc>
                <a:spcPts val="4074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929" r="0" b="-10929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502702" y="1472628"/>
            <a:ext cx="14138925" cy="7385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36"/>
              </a:lnSpc>
            </a:pPr>
            <a:r>
              <a:rPr lang="en-US" sz="4597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 of Reflection in Practice</a:t>
            </a:r>
          </a:p>
          <a:p>
            <a:pPr algn="ctr">
              <a:lnSpc>
                <a:spcPts val="6266"/>
              </a:lnSpc>
            </a:pPr>
          </a:p>
          <a:p>
            <a:pPr algn="ctr">
              <a:lnSpc>
                <a:spcPts val="5244"/>
              </a:lnSpc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care worker notices that a service user becomes anxious during medication administration.</a:t>
            </a:r>
          </a:p>
          <a:p>
            <a:pPr algn="ctr">
              <a:lnSpc>
                <a:spcPts val="5244"/>
              </a:lnSpc>
              <a:spcBef>
                <a:spcPct val="0"/>
              </a:spcBef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Through reflection, the worker may rec</a:t>
            </a: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ognise:</a:t>
            </a:r>
          </a:p>
          <a:p>
            <a:pPr algn="ctr" marL="808814" indent="-404407" lvl="1">
              <a:lnSpc>
                <a:spcPts val="5244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service user feels rushed</a:t>
            </a:r>
          </a:p>
          <a:p>
            <a:pPr algn="ctr" marL="808814" indent="-404407" lvl="1">
              <a:lnSpc>
                <a:spcPts val="5244"/>
              </a:lnSpc>
              <a:spcBef>
                <a:spcPct val="0"/>
              </a:spcBef>
              <a:buFont typeface="Arial"/>
              <a:buChar char="•"/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communication could be improved.</a:t>
            </a:r>
          </a:p>
          <a:p>
            <a:pPr algn="ctr">
              <a:lnSpc>
                <a:spcPts val="5244"/>
              </a:lnSpc>
              <a:spcBef>
                <a:spcPct val="0"/>
              </a:spcBef>
            </a:pPr>
            <a:r>
              <a:rPr lang="en-US" sz="37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By reflecting, the worker can adapt their approach to support the service user better.</a:t>
            </a:r>
          </a:p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sz="228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(Jasper, 2013; Bolton, 2018)</a:t>
            </a:r>
          </a:p>
          <a:p>
            <a:pPr algn="ctr">
              <a:lnSpc>
                <a:spcPts val="6266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1111" r="0" b="-2111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58797" y="1879779"/>
            <a:ext cx="15770406" cy="64036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05"/>
              </a:lnSpc>
              <a:spcBef>
                <a:spcPct val="0"/>
              </a:spcBef>
            </a:pPr>
            <a:r>
              <a:rPr lang="en-US" b="true" sz="578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Benefits </a:t>
            </a:r>
            <a:r>
              <a:rPr lang="en-US" b="true" sz="578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of Reflective Practice</a:t>
            </a:r>
          </a:p>
          <a:p>
            <a:pPr algn="ctr">
              <a:lnSpc>
                <a:spcPts val="4914"/>
              </a:lnSpc>
              <a:spcBef>
                <a:spcPct val="0"/>
              </a:spcBef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Reflective practice helps professionals to:</a:t>
            </a:r>
          </a:p>
          <a:p>
            <a:pPr algn="ctr" marL="757838" indent="-378919" lvl="1">
              <a:lnSpc>
                <a:spcPts val="4914"/>
              </a:lnSpc>
              <a:spcBef>
                <a:spcPct val="0"/>
              </a:spcBef>
              <a:buFont typeface="Arial"/>
              <a:buChar char="•"/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self-awareness</a:t>
            </a:r>
          </a:p>
          <a:p>
            <a:pPr algn="ctr" marL="757838" indent="-378919" lvl="1">
              <a:lnSpc>
                <a:spcPts val="4914"/>
              </a:lnSpc>
              <a:spcBef>
                <a:spcPct val="0"/>
              </a:spcBef>
              <a:buFont typeface="Arial"/>
              <a:buChar char="•"/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 decision-making</a:t>
            </a:r>
          </a:p>
          <a:p>
            <a:pPr algn="ctr" marL="757838" indent="-378919" lvl="1">
              <a:lnSpc>
                <a:spcPts val="4914"/>
              </a:lnSpc>
              <a:spcBef>
                <a:spcPct val="0"/>
              </a:spcBef>
              <a:buFont typeface="Arial"/>
              <a:buChar char="•"/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strengthen professional skills</a:t>
            </a:r>
          </a:p>
          <a:p>
            <a:pPr algn="ctr" marL="757838" indent="-378919" lvl="1">
              <a:lnSpc>
                <a:spcPts val="4914"/>
              </a:lnSpc>
              <a:spcBef>
                <a:spcPct val="0"/>
              </a:spcBef>
              <a:buFont typeface="Arial"/>
              <a:buChar char="•"/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enhance the quality of care.</a:t>
            </a:r>
          </a:p>
          <a:p>
            <a:pPr algn="ctr">
              <a:lnSpc>
                <a:spcPts val="4914"/>
              </a:lnSpc>
              <a:spcBef>
                <a:spcPct val="0"/>
              </a:spcBef>
            </a:pPr>
            <a:r>
              <a:rPr lang="en-US" sz="35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Reflection encourages professionals to continuously improve their practice.</a:t>
            </a:r>
          </a:p>
          <a:p>
            <a:pPr algn="ctr">
              <a:lnSpc>
                <a:spcPts val="3674"/>
              </a:lnSpc>
              <a:spcBef>
                <a:spcPct val="0"/>
              </a:spcBef>
            </a:pPr>
            <a:r>
              <a:rPr lang="en-US" sz="262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(Rolfe, Freshwater and Jasper, 2001)</a:t>
            </a:r>
          </a:p>
          <a:p>
            <a:pPr algn="ctr">
              <a:lnSpc>
                <a:spcPts val="4914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313" r="0" b="-9313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04917" y="2498689"/>
            <a:ext cx="14678167" cy="4867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30"/>
              </a:lnSpc>
            </a:pPr>
            <a:r>
              <a:rPr lang="en-US" sz="4021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Challenges of Reflection</a:t>
            </a:r>
          </a:p>
          <a:p>
            <a:pPr algn="ctr">
              <a:lnSpc>
                <a:spcPts val="4256"/>
              </a:lnSpc>
              <a:spcBef>
                <a:spcPct val="0"/>
              </a:spcBef>
            </a:pP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Alth</a:t>
            </a: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ough reflection is valuable, practitioners may face challenges such as:</a:t>
            </a:r>
          </a:p>
          <a:p>
            <a:pPr algn="ctr" marL="656425" indent="-328212" lvl="1">
              <a:lnSpc>
                <a:spcPts val="4256"/>
              </a:lnSpc>
              <a:spcBef>
                <a:spcPct val="0"/>
              </a:spcBef>
              <a:buFont typeface="Arial"/>
              <a:buChar char="•"/>
            </a:pP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limited time in busy workplaces</a:t>
            </a:r>
          </a:p>
          <a:p>
            <a:pPr algn="ctr" marL="656425" indent="-328212" lvl="1">
              <a:lnSpc>
                <a:spcPts val="4256"/>
              </a:lnSpc>
              <a:spcBef>
                <a:spcPct val="0"/>
              </a:spcBef>
              <a:buFont typeface="Arial"/>
              <a:buChar char="•"/>
            </a:pP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discomfort when analysing mistakes</a:t>
            </a:r>
          </a:p>
          <a:p>
            <a:pPr algn="ctr" marL="656425" indent="-328212" lvl="1">
              <a:lnSpc>
                <a:spcPts val="4256"/>
              </a:lnSpc>
              <a:spcBef>
                <a:spcPct val="0"/>
              </a:spcBef>
              <a:buFont typeface="Arial"/>
              <a:buChar char="•"/>
            </a:pP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lack of organisational support.</a:t>
            </a:r>
          </a:p>
          <a:p>
            <a:pPr algn="ctr">
              <a:lnSpc>
                <a:spcPts val="4256"/>
              </a:lnSpc>
              <a:spcBef>
                <a:spcPct val="0"/>
              </a:spcBef>
            </a:pPr>
            <a:r>
              <a:rPr lang="en-US" sz="30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Despite these challenges, reflection remains an important part of professional development.</a:t>
            </a:r>
          </a:p>
          <a:p>
            <a:pPr algn="ctr">
              <a:lnSpc>
                <a:spcPts val="3760"/>
              </a:lnSpc>
              <a:spcBef>
                <a:spcPct val="0"/>
              </a:spcBef>
            </a:pPr>
            <a:r>
              <a:rPr lang="en-US" sz="268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(Bolton, 2018)</a:t>
            </a:r>
          </a:p>
          <a:p>
            <a:pPr algn="ctr">
              <a:lnSpc>
                <a:spcPts val="376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19922" y="2054966"/>
            <a:ext cx="15248156" cy="6355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References: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</a:t>
            </a: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olton, G. (2018) Reflective Practice: Writing and Professional Development. 5th edn. London: SAGE.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Gibbs, G. (1988) Learning by Doing: A Guide to Teaching and Learning Methods. Oxford: Oxford Polytechnic.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Jasper, M. (2013) Beginning Reflective Practice. 2nd edn. London: Cengage Learning.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Rolfe, G., Freshwater, D. and Jasper, M. (2001) Critical Reflection in Nursing and the Helping Professions: A User’s Guide. Basingstoke: Palgrave Macmillan.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Schon, D. (1983) The Reflective Practitioner: How Professionals Think in Action. New York: Basic Books.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  <a:r>
              <a:rPr lang="en-US" sz="27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Bulman, C. and Schutz, S. (2013) Reflective Practice in Nursing. 5th edn. Oxford: Wiley-Blackwell.</a:t>
            </a:r>
          </a:p>
          <a:p>
            <a:pPr algn="ctr">
              <a:lnSpc>
                <a:spcPts val="383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DAHDulDIzfs</dc:identifier>
  <dcterms:modified xsi:type="dcterms:W3CDTF">2011-08-01T06:04:30Z</dcterms:modified>
  <cp:revision>1</cp:revision>
  <dc:title>Reflection in Health and Social Care Rozalia-Alexandra Miulet Health and Social Care University of Wales Trinity Saint David Date</dc:title>
</cp:coreProperties>
</file>