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1"/>
  </p:notesMasterIdLst>
  <p:sldIdLst>
    <p:sldId id="419" r:id="rId2"/>
    <p:sldId id="426" r:id="rId3"/>
    <p:sldId id="425" r:id="rId4"/>
    <p:sldId id="420" r:id="rId5"/>
    <p:sldId id="257" r:id="rId6"/>
    <p:sldId id="256" r:id="rId7"/>
    <p:sldId id="421" r:id="rId8"/>
    <p:sldId id="422" r:id="rId9"/>
    <p:sldId id="423" r:id="rId10"/>
    <p:sldId id="424" r:id="rId11"/>
    <p:sldId id="435" r:id="rId12"/>
    <p:sldId id="258" r:id="rId13"/>
    <p:sldId id="259" r:id="rId14"/>
    <p:sldId id="427" r:id="rId15"/>
    <p:sldId id="261" r:id="rId16"/>
    <p:sldId id="262" r:id="rId17"/>
    <p:sldId id="263" r:id="rId18"/>
    <p:sldId id="430" r:id="rId19"/>
    <p:sldId id="264" r:id="rId20"/>
    <p:sldId id="265" r:id="rId21"/>
    <p:sldId id="266" r:id="rId22"/>
    <p:sldId id="267" r:id="rId23"/>
    <p:sldId id="268" r:id="rId24"/>
    <p:sldId id="428" r:id="rId25"/>
    <p:sldId id="269" r:id="rId26"/>
    <p:sldId id="429" r:id="rId27"/>
    <p:sldId id="431" r:id="rId28"/>
    <p:sldId id="432" r:id="rId29"/>
    <p:sldId id="433" r:id="rId30"/>
    <p:sldId id="434" r:id="rId31"/>
    <p:sldId id="436" r:id="rId32"/>
    <p:sldId id="437" r:id="rId33"/>
    <p:sldId id="271" r:id="rId34"/>
    <p:sldId id="438" r:id="rId35"/>
    <p:sldId id="439" r:id="rId36"/>
    <p:sldId id="272" r:id="rId37"/>
    <p:sldId id="441" r:id="rId38"/>
    <p:sldId id="442" r:id="rId39"/>
    <p:sldId id="443" r:id="rId40"/>
    <p:sldId id="440" r:id="rId41"/>
    <p:sldId id="445" r:id="rId42"/>
    <p:sldId id="444" r:id="rId43"/>
    <p:sldId id="274" r:id="rId44"/>
    <p:sldId id="275" r:id="rId45"/>
    <p:sldId id="276" r:id="rId46"/>
    <p:sldId id="277" r:id="rId47"/>
    <p:sldId id="449" r:id="rId48"/>
    <p:sldId id="446" r:id="rId49"/>
    <p:sldId id="450" r:id="rId50"/>
    <p:sldId id="451" r:id="rId51"/>
    <p:sldId id="448" r:id="rId52"/>
    <p:sldId id="447" r:id="rId53"/>
    <p:sldId id="295" r:id="rId54"/>
    <p:sldId id="300" r:id="rId55"/>
    <p:sldId id="296" r:id="rId56"/>
    <p:sldId id="297" r:id="rId57"/>
    <p:sldId id="298" r:id="rId58"/>
    <p:sldId id="299" r:id="rId59"/>
    <p:sldId id="452" r:id="rId60"/>
    <p:sldId id="453" r:id="rId61"/>
    <p:sldId id="301" r:id="rId62"/>
    <p:sldId id="279" r:id="rId63"/>
    <p:sldId id="454" r:id="rId64"/>
    <p:sldId id="455" r:id="rId65"/>
    <p:sldId id="280" r:id="rId66"/>
    <p:sldId id="281" r:id="rId67"/>
    <p:sldId id="282" r:id="rId68"/>
    <p:sldId id="283" r:id="rId69"/>
    <p:sldId id="458" r:id="rId70"/>
    <p:sldId id="460" r:id="rId71"/>
    <p:sldId id="456" r:id="rId72"/>
    <p:sldId id="457" r:id="rId73"/>
    <p:sldId id="285" r:id="rId74"/>
    <p:sldId id="286" r:id="rId75"/>
    <p:sldId id="461" r:id="rId76"/>
    <p:sldId id="287" r:id="rId77"/>
    <p:sldId id="462" r:id="rId78"/>
    <p:sldId id="463" r:id="rId79"/>
    <p:sldId id="464" r:id="rId80"/>
    <p:sldId id="288" r:id="rId81"/>
    <p:sldId id="465" r:id="rId82"/>
    <p:sldId id="289" r:id="rId83"/>
    <p:sldId id="290" r:id="rId84"/>
    <p:sldId id="291" r:id="rId85"/>
    <p:sldId id="292" r:id="rId86"/>
    <p:sldId id="293" r:id="rId87"/>
    <p:sldId id="294" r:id="rId88"/>
    <p:sldId id="466" r:id="rId89"/>
    <p:sldId id="392" r:id="rId9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B9827-301B-9C4E-BD84-3466A9F8A585}" v="1" dt="2021-05-20T17:46:32.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2"/>
  </p:normalViewPr>
  <p:slideViewPr>
    <p:cSldViewPr>
      <p:cViewPr varScale="1">
        <p:scale>
          <a:sx n="106" d="100"/>
          <a:sy n="106" d="100"/>
        </p:scale>
        <p:origin x="6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notesMaster" Target="notesMasters/notesMaster1.xml"/><Relationship Id="rId9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776B9827-301B-9C4E-BD84-3466A9F8A585}"/>
    <pc:docChg chg="undo custSel addSld modSld">
      <pc:chgData name="Stuart Morgan" userId="1aa4e975-22b9-445c-a42a-81b89751dafc" providerId="ADAL" clId="{776B9827-301B-9C4E-BD84-3466A9F8A585}" dt="2021-05-20T17:47:15.167" v="97" actId="26606"/>
      <pc:docMkLst>
        <pc:docMk/>
      </pc:docMkLst>
      <pc:sldChg chg="addSp modSp mod setBg">
        <pc:chgData name="Stuart Morgan" userId="1aa4e975-22b9-445c-a42a-81b89751dafc" providerId="ADAL" clId="{776B9827-301B-9C4E-BD84-3466A9F8A585}" dt="2021-05-20T17:43:57.194" v="2" actId="255"/>
        <pc:sldMkLst>
          <pc:docMk/>
          <pc:sldMk cId="0" sldId="293"/>
        </pc:sldMkLst>
        <pc:spChg chg="add">
          <ac:chgData name="Stuart Morgan" userId="1aa4e975-22b9-445c-a42a-81b89751dafc" providerId="ADAL" clId="{776B9827-301B-9C4E-BD84-3466A9F8A585}" dt="2021-05-20T17:43:48.505" v="1" actId="26606"/>
          <ac:spMkLst>
            <pc:docMk/>
            <pc:sldMk cId="0" sldId="293"/>
            <ac:spMk id="73" creationId="{23E547B5-89CF-4EC0-96DE-25771AED0799}"/>
          </ac:spMkLst>
        </pc:spChg>
        <pc:spChg chg="add">
          <ac:chgData name="Stuart Morgan" userId="1aa4e975-22b9-445c-a42a-81b89751dafc" providerId="ADAL" clId="{776B9827-301B-9C4E-BD84-3466A9F8A585}" dt="2021-05-20T17:43:48.505" v="1" actId="26606"/>
          <ac:spMkLst>
            <pc:docMk/>
            <pc:sldMk cId="0" sldId="293"/>
            <ac:spMk id="75" creationId="{3F0B8CEB-8279-4E5E-A0CE-1FC9F71736F2}"/>
          </ac:spMkLst>
        </pc:spChg>
        <pc:spChg chg="mod">
          <ac:chgData name="Stuart Morgan" userId="1aa4e975-22b9-445c-a42a-81b89751dafc" providerId="ADAL" clId="{776B9827-301B-9C4E-BD84-3466A9F8A585}" dt="2021-05-20T17:43:48.505" v="1" actId="26606"/>
          <ac:spMkLst>
            <pc:docMk/>
            <pc:sldMk cId="0" sldId="293"/>
            <ac:spMk id="64514" creationId="{00000000-0000-0000-0000-000000000000}"/>
          </ac:spMkLst>
        </pc:spChg>
        <pc:spChg chg="mod">
          <ac:chgData name="Stuart Morgan" userId="1aa4e975-22b9-445c-a42a-81b89751dafc" providerId="ADAL" clId="{776B9827-301B-9C4E-BD84-3466A9F8A585}" dt="2021-05-20T17:43:57.194" v="2" actId="255"/>
          <ac:spMkLst>
            <pc:docMk/>
            <pc:sldMk cId="0" sldId="293"/>
            <ac:spMk id="64515" creationId="{00000000-0000-0000-0000-000000000000}"/>
          </ac:spMkLst>
        </pc:spChg>
        <pc:picChg chg="add">
          <ac:chgData name="Stuart Morgan" userId="1aa4e975-22b9-445c-a42a-81b89751dafc" providerId="ADAL" clId="{776B9827-301B-9C4E-BD84-3466A9F8A585}" dt="2021-05-20T17:43:48.505" v="1" actId="26606"/>
          <ac:picMkLst>
            <pc:docMk/>
            <pc:sldMk cId="0" sldId="293"/>
            <ac:picMk id="64517" creationId="{7625A8EF-C31F-4871-86DF-7596F9C547B3}"/>
          </ac:picMkLst>
        </pc:picChg>
      </pc:sldChg>
      <pc:sldChg chg="addSp delSp modSp mod setBg setClrOvrMap">
        <pc:chgData name="Stuart Morgan" userId="1aa4e975-22b9-445c-a42a-81b89751dafc" providerId="ADAL" clId="{776B9827-301B-9C4E-BD84-3466A9F8A585}" dt="2021-05-20T17:45:47.108" v="74" actId="20577"/>
        <pc:sldMkLst>
          <pc:docMk/>
          <pc:sldMk cId="0" sldId="294"/>
        </pc:sldMkLst>
        <pc:spChg chg="add del">
          <ac:chgData name="Stuart Morgan" userId="1aa4e975-22b9-445c-a42a-81b89751dafc" providerId="ADAL" clId="{776B9827-301B-9C4E-BD84-3466A9F8A585}" dt="2021-05-20T17:44:23.272" v="5" actId="26606"/>
          <ac:spMkLst>
            <pc:docMk/>
            <pc:sldMk cId="0" sldId="294"/>
            <ac:spMk id="73" creationId="{23E547B5-89CF-4EC0-96DE-25771AED0799}"/>
          </ac:spMkLst>
        </pc:spChg>
        <pc:spChg chg="add del">
          <ac:chgData name="Stuart Morgan" userId="1aa4e975-22b9-445c-a42a-81b89751dafc" providerId="ADAL" clId="{776B9827-301B-9C4E-BD84-3466A9F8A585}" dt="2021-05-20T17:44:23.272" v="5" actId="26606"/>
          <ac:spMkLst>
            <pc:docMk/>
            <pc:sldMk cId="0" sldId="294"/>
            <ac:spMk id="75" creationId="{3F0B8CEB-8279-4E5E-A0CE-1FC9F71736F2}"/>
          </ac:spMkLst>
        </pc:spChg>
        <pc:spChg chg="mod">
          <ac:chgData name="Stuart Morgan" userId="1aa4e975-22b9-445c-a42a-81b89751dafc" providerId="ADAL" clId="{776B9827-301B-9C4E-BD84-3466A9F8A585}" dt="2021-05-20T17:44:31.070" v="12" actId="26606"/>
          <ac:spMkLst>
            <pc:docMk/>
            <pc:sldMk cId="0" sldId="294"/>
            <ac:spMk id="65538" creationId="{00000000-0000-0000-0000-000000000000}"/>
          </ac:spMkLst>
        </pc:spChg>
        <pc:spChg chg="mod ord">
          <ac:chgData name="Stuart Morgan" userId="1aa4e975-22b9-445c-a42a-81b89751dafc" providerId="ADAL" clId="{776B9827-301B-9C4E-BD84-3466A9F8A585}" dt="2021-05-20T17:45:47.108" v="74" actId="20577"/>
          <ac:spMkLst>
            <pc:docMk/>
            <pc:sldMk cId="0" sldId="294"/>
            <ac:spMk id="65539" creationId="{00000000-0000-0000-0000-000000000000}"/>
          </ac:spMkLst>
        </pc:spChg>
        <pc:spChg chg="add del">
          <ac:chgData name="Stuart Morgan" userId="1aa4e975-22b9-445c-a42a-81b89751dafc" providerId="ADAL" clId="{776B9827-301B-9C4E-BD84-3466A9F8A585}" dt="2021-05-20T17:44:24.977" v="7" actId="26606"/>
          <ac:spMkLst>
            <pc:docMk/>
            <pc:sldMk cId="0" sldId="294"/>
            <ac:spMk id="65542" creationId="{B0792D4F-247E-46FE-85FC-881DEFA41D94}"/>
          </ac:spMkLst>
        </pc:spChg>
        <pc:spChg chg="add del">
          <ac:chgData name="Stuart Morgan" userId="1aa4e975-22b9-445c-a42a-81b89751dafc" providerId="ADAL" clId="{776B9827-301B-9C4E-BD84-3466A9F8A585}" dt="2021-05-20T17:44:24.977" v="7" actId="26606"/>
          <ac:spMkLst>
            <pc:docMk/>
            <pc:sldMk cId="0" sldId="294"/>
            <ac:spMk id="65543" creationId="{FA3CD3A3-D3C1-4567-BEC0-3A50E9A3A630}"/>
          </ac:spMkLst>
        </pc:spChg>
        <pc:spChg chg="add del">
          <ac:chgData name="Stuart Morgan" userId="1aa4e975-22b9-445c-a42a-81b89751dafc" providerId="ADAL" clId="{776B9827-301B-9C4E-BD84-3466A9F8A585}" dt="2021-05-20T17:44:28.529" v="9" actId="26606"/>
          <ac:spMkLst>
            <pc:docMk/>
            <pc:sldMk cId="0" sldId="294"/>
            <ac:spMk id="65545" creationId="{9B76D444-2756-434F-AE61-96D69830C13E}"/>
          </ac:spMkLst>
        </pc:spChg>
        <pc:spChg chg="add del">
          <ac:chgData name="Stuart Morgan" userId="1aa4e975-22b9-445c-a42a-81b89751dafc" providerId="ADAL" clId="{776B9827-301B-9C4E-BD84-3466A9F8A585}" dt="2021-05-20T17:44:28.529" v="9" actId="26606"/>
          <ac:spMkLst>
            <pc:docMk/>
            <pc:sldMk cId="0" sldId="294"/>
            <ac:spMk id="65546" creationId="{A27B6159-7734-4564-9E0F-C4BC43C36E52}"/>
          </ac:spMkLst>
        </pc:spChg>
        <pc:spChg chg="add del">
          <ac:chgData name="Stuart Morgan" userId="1aa4e975-22b9-445c-a42a-81b89751dafc" providerId="ADAL" clId="{776B9827-301B-9C4E-BD84-3466A9F8A585}" dt="2021-05-20T17:44:31.062" v="11" actId="26606"/>
          <ac:spMkLst>
            <pc:docMk/>
            <pc:sldMk cId="0" sldId="294"/>
            <ac:spMk id="65549" creationId="{7D07B7BC-3270-4CF3-A7AA-0937908AD58A}"/>
          </ac:spMkLst>
        </pc:spChg>
        <pc:spChg chg="add">
          <ac:chgData name="Stuart Morgan" userId="1aa4e975-22b9-445c-a42a-81b89751dafc" providerId="ADAL" clId="{776B9827-301B-9C4E-BD84-3466A9F8A585}" dt="2021-05-20T17:44:31.070" v="12" actId="26606"/>
          <ac:spMkLst>
            <pc:docMk/>
            <pc:sldMk cId="0" sldId="294"/>
            <ac:spMk id="65553" creationId="{04812C46-200A-4DEB-A05E-3ED6C68C2387}"/>
          </ac:spMkLst>
        </pc:spChg>
        <pc:spChg chg="add">
          <ac:chgData name="Stuart Morgan" userId="1aa4e975-22b9-445c-a42a-81b89751dafc" providerId="ADAL" clId="{776B9827-301B-9C4E-BD84-3466A9F8A585}" dt="2021-05-20T17:44:31.070" v="12" actId="26606"/>
          <ac:spMkLst>
            <pc:docMk/>
            <pc:sldMk cId="0" sldId="294"/>
            <ac:spMk id="65554" creationId="{D1EA859B-E555-4109-94F3-6700E046E008}"/>
          </ac:spMkLst>
        </pc:spChg>
        <pc:grpChg chg="add del">
          <ac:chgData name="Stuart Morgan" userId="1aa4e975-22b9-445c-a42a-81b89751dafc" providerId="ADAL" clId="{776B9827-301B-9C4E-BD84-3466A9F8A585}" dt="2021-05-20T17:44:31.062" v="11" actId="26606"/>
          <ac:grpSpMkLst>
            <pc:docMk/>
            <pc:sldMk cId="0" sldId="294"/>
            <ac:grpSpMk id="79" creationId="{E27AF472-EAE3-4572-AB69-B92BD10DBC6D}"/>
          </ac:grpSpMkLst>
        </pc:grpChg>
        <pc:grpChg chg="add del">
          <ac:chgData name="Stuart Morgan" userId="1aa4e975-22b9-445c-a42a-81b89751dafc" providerId="ADAL" clId="{776B9827-301B-9C4E-BD84-3466A9F8A585}" dt="2021-05-20T17:44:31.062" v="11" actId="26606"/>
          <ac:grpSpMkLst>
            <pc:docMk/>
            <pc:sldMk cId="0" sldId="294"/>
            <ac:grpSpMk id="65550" creationId="{3248F5E6-4377-481A-9615-8B26AF96A076}"/>
          </ac:grpSpMkLst>
        </pc:grpChg>
        <pc:picChg chg="mod ord">
          <ac:chgData name="Stuart Morgan" userId="1aa4e975-22b9-445c-a42a-81b89751dafc" providerId="ADAL" clId="{776B9827-301B-9C4E-BD84-3466A9F8A585}" dt="2021-05-20T17:44:31.070" v="12" actId="26606"/>
          <ac:picMkLst>
            <pc:docMk/>
            <pc:sldMk cId="0" sldId="294"/>
            <ac:picMk id="65540" creationId="{00000000-0000-0000-0000-000000000000}"/>
          </ac:picMkLst>
        </pc:picChg>
        <pc:cxnChg chg="add del">
          <ac:chgData name="Stuart Morgan" userId="1aa4e975-22b9-445c-a42a-81b89751dafc" providerId="ADAL" clId="{776B9827-301B-9C4E-BD84-3466A9F8A585}" dt="2021-05-20T17:44:24.977" v="7" actId="26606"/>
          <ac:cxnSpMkLst>
            <pc:docMk/>
            <pc:sldMk cId="0" sldId="294"/>
            <ac:cxnSpMk id="77" creationId="{B56D13EF-D431-4D0F-BFFC-1B5A686FF9BD}"/>
          </ac:cxnSpMkLst>
        </pc:cxnChg>
        <pc:cxnChg chg="add del">
          <ac:chgData name="Stuart Morgan" userId="1aa4e975-22b9-445c-a42a-81b89751dafc" providerId="ADAL" clId="{776B9827-301B-9C4E-BD84-3466A9F8A585}" dt="2021-05-20T17:44:28.529" v="9" actId="26606"/>
          <ac:cxnSpMkLst>
            <pc:docMk/>
            <pc:sldMk cId="0" sldId="294"/>
            <ac:cxnSpMk id="65547" creationId="{E2FFB46B-05BC-4950-B18A-9593FDAE6ED7}"/>
          </ac:cxnSpMkLst>
        </pc:cxnChg>
      </pc:sldChg>
      <pc:sldChg chg="add">
        <pc:chgData name="Stuart Morgan" userId="1aa4e975-22b9-445c-a42a-81b89751dafc" providerId="ADAL" clId="{776B9827-301B-9C4E-BD84-3466A9F8A585}" dt="2021-05-20T17:46:32.452" v="75"/>
        <pc:sldMkLst>
          <pc:docMk/>
          <pc:sldMk cId="2844394317" sldId="392"/>
        </pc:sldMkLst>
      </pc:sldChg>
      <pc:sldChg chg="addSp delSp modSp add mod setBg setClrOvrMap">
        <pc:chgData name="Stuart Morgan" userId="1aa4e975-22b9-445c-a42a-81b89751dafc" providerId="ADAL" clId="{776B9827-301B-9C4E-BD84-3466A9F8A585}" dt="2021-05-20T17:47:15.167" v="97" actId="26606"/>
        <pc:sldMkLst>
          <pc:docMk/>
          <pc:sldMk cId="2058534929" sldId="466"/>
        </pc:sldMkLst>
        <pc:spChg chg="mod">
          <ac:chgData name="Stuart Morgan" userId="1aa4e975-22b9-445c-a42a-81b89751dafc" providerId="ADAL" clId="{776B9827-301B-9C4E-BD84-3466A9F8A585}" dt="2021-05-20T17:47:15.167" v="97" actId="26606"/>
          <ac:spMkLst>
            <pc:docMk/>
            <pc:sldMk cId="2058534929" sldId="466"/>
            <ac:spMk id="2" creationId="{2AC89C35-4F29-4E58-BE04-20D965CAEBF8}"/>
          </ac:spMkLst>
        </pc:spChg>
        <pc:spChg chg="mod">
          <ac:chgData name="Stuart Morgan" userId="1aa4e975-22b9-445c-a42a-81b89751dafc" providerId="ADAL" clId="{776B9827-301B-9C4E-BD84-3466A9F8A585}" dt="2021-05-20T17:47:15.167" v="97" actId="26606"/>
          <ac:spMkLst>
            <pc:docMk/>
            <pc:sldMk cId="2058534929" sldId="466"/>
            <ac:spMk id="3" creationId="{F35A2312-1B24-4FA6-B2A2-0A29923A85B0}"/>
          </ac:spMkLst>
        </pc:spChg>
        <pc:spChg chg="add del">
          <ac:chgData name="Stuart Morgan" userId="1aa4e975-22b9-445c-a42a-81b89751dafc" providerId="ADAL" clId="{776B9827-301B-9C4E-BD84-3466A9F8A585}" dt="2021-05-20T17:47:15.158" v="96" actId="26606"/>
          <ac:spMkLst>
            <pc:docMk/>
            <pc:sldMk cId="2058534929" sldId="466"/>
            <ac:spMk id="11" creationId="{2B1D4F77-A17C-43D7-B7FA-545148E4E93D}"/>
          </ac:spMkLst>
        </pc:spChg>
        <pc:spChg chg="add">
          <ac:chgData name="Stuart Morgan" userId="1aa4e975-22b9-445c-a42a-81b89751dafc" providerId="ADAL" clId="{776B9827-301B-9C4E-BD84-3466A9F8A585}" dt="2021-05-20T17:47:15.167" v="97" actId="26606"/>
          <ac:spMkLst>
            <pc:docMk/>
            <pc:sldMk cId="2058534929" sldId="466"/>
            <ac:spMk id="13" creationId="{F605C4CC-A25C-416F-8333-7CB7DC97D870}"/>
          </ac:spMkLst>
        </pc:spChg>
        <pc:spChg chg="add">
          <ac:chgData name="Stuart Morgan" userId="1aa4e975-22b9-445c-a42a-81b89751dafc" providerId="ADAL" clId="{776B9827-301B-9C4E-BD84-3466A9F8A585}" dt="2021-05-20T17:47:15.167" v="97" actId="26606"/>
          <ac:spMkLst>
            <pc:docMk/>
            <pc:sldMk cId="2058534929" sldId="466"/>
            <ac:spMk id="14" creationId="{8F23F8A3-8FD7-4779-8323-FDC26BE99889}"/>
          </ac:spMkLst>
        </pc:spChg>
        <pc:picChg chg="mod">
          <ac:chgData name="Stuart Morgan" userId="1aa4e975-22b9-445c-a42a-81b89751dafc" providerId="ADAL" clId="{776B9827-301B-9C4E-BD84-3466A9F8A585}" dt="2021-05-20T17:47:15.167" v="97" actId="26606"/>
          <ac:picMkLst>
            <pc:docMk/>
            <pc:sldMk cId="2058534929" sldId="466"/>
            <ac:picMk id="6" creationId="{2F38BA25-F9E8-4E5F-8651-2D8A963FA994}"/>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87E192-E95E-4D69-93D4-CC4E011124A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FE8DFD3-08AC-457E-A11C-6C15BF0A994D}">
      <dgm:prSet/>
      <dgm:spPr/>
      <dgm:t>
        <a:bodyPr/>
        <a:lstStyle/>
        <a:p>
          <a:pPr>
            <a:lnSpc>
              <a:spcPct val="100000"/>
            </a:lnSpc>
          </a:pPr>
          <a:r>
            <a:rPr lang="en-GB"/>
            <a:t>Establish some definitions of Project Management (PM)</a:t>
          </a:r>
          <a:endParaRPr lang="en-US"/>
        </a:p>
      </dgm:t>
    </dgm:pt>
    <dgm:pt modelId="{E02DE0D0-7762-4F37-ACCB-6FC16F966A29}" type="parTrans" cxnId="{E5285410-7C2F-4AAD-A339-F408FC413E1B}">
      <dgm:prSet/>
      <dgm:spPr/>
      <dgm:t>
        <a:bodyPr/>
        <a:lstStyle/>
        <a:p>
          <a:endParaRPr lang="en-US"/>
        </a:p>
      </dgm:t>
    </dgm:pt>
    <dgm:pt modelId="{3BF0E168-8018-4C7E-86D2-BAACDA791C31}" type="sibTrans" cxnId="{E5285410-7C2F-4AAD-A339-F408FC413E1B}">
      <dgm:prSet/>
      <dgm:spPr/>
      <dgm:t>
        <a:bodyPr/>
        <a:lstStyle/>
        <a:p>
          <a:endParaRPr lang="en-US"/>
        </a:p>
      </dgm:t>
    </dgm:pt>
    <dgm:pt modelId="{C596A926-E9BB-4EBC-B549-93C8E620A557}">
      <dgm:prSet/>
      <dgm:spPr/>
      <dgm:t>
        <a:bodyPr/>
        <a:lstStyle/>
        <a:p>
          <a:pPr>
            <a:lnSpc>
              <a:spcPct val="100000"/>
            </a:lnSpc>
          </a:pPr>
          <a:r>
            <a:rPr lang="en-GB"/>
            <a:t>Identify and briefly describe some approaches to PM</a:t>
          </a:r>
          <a:endParaRPr lang="en-US"/>
        </a:p>
      </dgm:t>
    </dgm:pt>
    <dgm:pt modelId="{BCA36948-01D9-43A9-9006-104A83F0B2FA}" type="parTrans" cxnId="{FFFA2339-F67C-417C-A9A8-FBFFB3E5FB2D}">
      <dgm:prSet/>
      <dgm:spPr/>
      <dgm:t>
        <a:bodyPr/>
        <a:lstStyle/>
        <a:p>
          <a:endParaRPr lang="en-US"/>
        </a:p>
      </dgm:t>
    </dgm:pt>
    <dgm:pt modelId="{63681BB0-FDB5-4DB2-B263-0EE08CB7E2F9}" type="sibTrans" cxnId="{FFFA2339-F67C-417C-A9A8-FBFFB3E5FB2D}">
      <dgm:prSet/>
      <dgm:spPr/>
      <dgm:t>
        <a:bodyPr/>
        <a:lstStyle/>
        <a:p>
          <a:endParaRPr lang="en-US"/>
        </a:p>
      </dgm:t>
    </dgm:pt>
    <dgm:pt modelId="{E6D6FAB1-681A-4337-A448-070D8F44EA7F}">
      <dgm:prSet/>
      <dgm:spPr/>
      <dgm:t>
        <a:bodyPr/>
        <a:lstStyle/>
        <a:p>
          <a:pPr>
            <a:lnSpc>
              <a:spcPct val="100000"/>
            </a:lnSpc>
          </a:pPr>
          <a:r>
            <a:rPr lang="en-GB"/>
            <a:t>Identify what you believe are some of the main aspects of PM</a:t>
          </a:r>
          <a:endParaRPr lang="en-US"/>
        </a:p>
      </dgm:t>
    </dgm:pt>
    <dgm:pt modelId="{B34F7203-7CF4-4820-9B47-141CDC739EE4}" type="parTrans" cxnId="{060E01B6-78BD-42DE-ADF6-CAE0B1870530}">
      <dgm:prSet/>
      <dgm:spPr/>
      <dgm:t>
        <a:bodyPr/>
        <a:lstStyle/>
        <a:p>
          <a:endParaRPr lang="en-US"/>
        </a:p>
      </dgm:t>
    </dgm:pt>
    <dgm:pt modelId="{4F6C34B6-188B-448A-83EA-9F8ED7135700}" type="sibTrans" cxnId="{060E01B6-78BD-42DE-ADF6-CAE0B1870530}">
      <dgm:prSet/>
      <dgm:spPr/>
      <dgm:t>
        <a:bodyPr/>
        <a:lstStyle/>
        <a:p>
          <a:endParaRPr lang="en-US"/>
        </a:p>
      </dgm:t>
    </dgm:pt>
    <dgm:pt modelId="{C72252DC-2A54-49AC-A39D-5C9B5C86BA9A}">
      <dgm:prSet/>
      <dgm:spPr/>
      <dgm:t>
        <a:bodyPr/>
        <a:lstStyle/>
        <a:p>
          <a:pPr>
            <a:lnSpc>
              <a:spcPct val="100000"/>
            </a:lnSpc>
          </a:pPr>
          <a:r>
            <a:rPr lang="en-GB"/>
            <a:t>Many projects fail.  Why is that?</a:t>
          </a:r>
          <a:endParaRPr lang="en-US"/>
        </a:p>
      </dgm:t>
    </dgm:pt>
    <dgm:pt modelId="{44236481-1D12-44AA-8E5C-87412833ABC1}" type="parTrans" cxnId="{E02581DC-4630-47AF-8389-40F1788DFD62}">
      <dgm:prSet/>
      <dgm:spPr/>
      <dgm:t>
        <a:bodyPr/>
        <a:lstStyle/>
        <a:p>
          <a:endParaRPr lang="en-US"/>
        </a:p>
      </dgm:t>
    </dgm:pt>
    <dgm:pt modelId="{FB068FC0-5567-48CF-8C95-85AC8827CC6C}" type="sibTrans" cxnId="{E02581DC-4630-47AF-8389-40F1788DFD62}">
      <dgm:prSet/>
      <dgm:spPr/>
      <dgm:t>
        <a:bodyPr/>
        <a:lstStyle/>
        <a:p>
          <a:endParaRPr lang="en-US"/>
        </a:p>
      </dgm:t>
    </dgm:pt>
    <dgm:pt modelId="{BDC518F3-BA73-4C5E-81AF-DE87EDE35B76}" type="pres">
      <dgm:prSet presAssocID="{BD87E192-E95E-4D69-93D4-CC4E011124A2}" presName="root" presStyleCnt="0">
        <dgm:presLayoutVars>
          <dgm:dir/>
          <dgm:resizeHandles val="exact"/>
        </dgm:presLayoutVars>
      </dgm:prSet>
      <dgm:spPr/>
    </dgm:pt>
    <dgm:pt modelId="{1CE2F69D-DC37-416D-AF23-34F918A0B085}" type="pres">
      <dgm:prSet presAssocID="{6FE8DFD3-08AC-457E-A11C-6C15BF0A994D}" presName="compNode" presStyleCnt="0"/>
      <dgm:spPr/>
    </dgm:pt>
    <dgm:pt modelId="{BDF7F254-D5AB-4C56-B8B1-59C933007CF9}" type="pres">
      <dgm:prSet presAssocID="{6FE8DFD3-08AC-457E-A11C-6C15BF0A994D}" presName="bgRect" presStyleLbl="bgShp" presStyleIdx="0" presStyleCnt="4"/>
      <dgm:spPr/>
    </dgm:pt>
    <dgm:pt modelId="{85DFED18-9C81-49EA-B7E9-96F89755AE74}" type="pres">
      <dgm:prSet presAssocID="{6FE8DFD3-08AC-457E-A11C-6C15BF0A99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5FF1A5C-A054-4A04-8B95-DB3A620ED762}" type="pres">
      <dgm:prSet presAssocID="{6FE8DFD3-08AC-457E-A11C-6C15BF0A994D}" presName="spaceRect" presStyleCnt="0"/>
      <dgm:spPr/>
    </dgm:pt>
    <dgm:pt modelId="{3977E14F-0F9F-4994-A2BE-56618BC30285}" type="pres">
      <dgm:prSet presAssocID="{6FE8DFD3-08AC-457E-A11C-6C15BF0A994D}" presName="parTx" presStyleLbl="revTx" presStyleIdx="0" presStyleCnt="4">
        <dgm:presLayoutVars>
          <dgm:chMax val="0"/>
          <dgm:chPref val="0"/>
        </dgm:presLayoutVars>
      </dgm:prSet>
      <dgm:spPr/>
    </dgm:pt>
    <dgm:pt modelId="{5399882C-6DFF-4620-B366-D33EFA3ED358}" type="pres">
      <dgm:prSet presAssocID="{3BF0E168-8018-4C7E-86D2-BAACDA791C31}" presName="sibTrans" presStyleCnt="0"/>
      <dgm:spPr/>
    </dgm:pt>
    <dgm:pt modelId="{C9D3DF80-D5A0-4C91-9590-CA5784578711}" type="pres">
      <dgm:prSet presAssocID="{C596A926-E9BB-4EBC-B549-93C8E620A557}" presName="compNode" presStyleCnt="0"/>
      <dgm:spPr/>
    </dgm:pt>
    <dgm:pt modelId="{E2CDE6A8-5B2D-436E-8180-1FCCD5D8D104}" type="pres">
      <dgm:prSet presAssocID="{C596A926-E9BB-4EBC-B549-93C8E620A557}" presName="bgRect" presStyleLbl="bgShp" presStyleIdx="1" presStyleCnt="4"/>
      <dgm:spPr/>
    </dgm:pt>
    <dgm:pt modelId="{2D4A1363-39D6-48B3-A085-828304DF5CFE}" type="pres">
      <dgm:prSet presAssocID="{C596A926-E9BB-4EBC-B549-93C8E620A5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28DAE731-A4FE-4C15-9B08-9F5C17D8624A}" type="pres">
      <dgm:prSet presAssocID="{C596A926-E9BB-4EBC-B549-93C8E620A557}" presName="spaceRect" presStyleCnt="0"/>
      <dgm:spPr/>
    </dgm:pt>
    <dgm:pt modelId="{C6FE02DF-6389-4308-9A4D-0E5E49AACDE2}" type="pres">
      <dgm:prSet presAssocID="{C596A926-E9BB-4EBC-B549-93C8E620A557}" presName="parTx" presStyleLbl="revTx" presStyleIdx="1" presStyleCnt="4">
        <dgm:presLayoutVars>
          <dgm:chMax val="0"/>
          <dgm:chPref val="0"/>
        </dgm:presLayoutVars>
      </dgm:prSet>
      <dgm:spPr/>
    </dgm:pt>
    <dgm:pt modelId="{D2540A65-A560-4182-B2C1-5FDB77372D22}" type="pres">
      <dgm:prSet presAssocID="{63681BB0-FDB5-4DB2-B263-0EE08CB7E2F9}" presName="sibTrans" presStyleCnt="0"/>
      <dgm:spPr/>
    </dgm:pt>
    <dgm:pt modelId="{0F2CAC70-539E-4A1A-A608-22072DBD9AC8}" type="pres">
      <dgm:prSet presAssocID="{E6D6FAB1-681A-4337-A448-070D8F44EA7F}" presName="compNode" presStyleCnt="0"/>
      <dgm:spPr/>
    </dgm:pt>
    <dgm:pt modelId="{2EAAFE8B-3842-4D49-8FED-C05DA1EA2A28}" type="pres">
      <dgm:prSet presAssocID="{E6D6FAB1-681A-4337-A448-070D8F44EA7F}" presName="bgRect" presStyleLbl="bgShp" presStyleIdx="2" presStyleCnt="4"/>
      <dgm:spPr/>
    </dgm:pt>
    <dgm:pt modelId="{BBE3A4C1-B841-498F-80C0-FC993A1230DB}" type="pres">
      <dgm:prSet presAssocID="{E6D6FAB1-681A-4337-A448-070D8F44EA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86C2B765-9ABF-43A9-B022-3A00D5D94984}" type="pres">
      <dgm:prSet presAssocID="{E6D6FAB1-681A-4337-A448-070D8F44EA7F}" presName="spaceRect" presStyleCnt="0"/>
      <dgm:spPr/>
    </dgm:pt>
    <dgm:pt modelId="{930D1B17-5E31-440B-9AEA-11E323F11408}" type="pres">
      <dgm:prSet presAssocID="{E6D6FAB1-681A-4337-A448-070D8F44EA7F}" presName="parTx" presStyleLbl="revTx" presStyleIdx="2" presStyleCnt="4">
        <dgm:presLayoutVars>
          <dgm:chMax val="0"/>
          <dgm:chPref val="0"/>
        </dgm:presLayoutVars>
      </dgm:prSet>
      <dgm:spPr/>
    </dgm:pt>
    <dgm:pt modelId="{F55D5E15-4DF7-45F0-BD29-AC0A7A2D325C}" type="pres">
      <dgm:prSet presAssocID="{4F6C34B6-188B-448A-83EA-9F8ED7135700}" presName="sibTrans" presStyleCnt="0"/>
      <dgm:spPr/>
    </dgm:pt>
    <dgm:pt modelId="{EE2D7475-A10F-40FA-AB82-EDED5777EE4D}" type="pres">
      <dgm:prSet presAssocID="{C72252DC-2A54-49AC-A39D-5C9B5C86BA9A}" presName="compNode" presStyleCnt="0"/>
      <dgm:spPr/>
    </dgm:pt>
    <dgm:pt modelId="{2EE08D13-4AFA-458B-9738-F16BBF533A3D}" type="pres">
      <dgm:prSet presAssocID="{C72252DC-2A54-49AC-A39D-5C9B5C86BA9A}" presName="bgRect" presStyleLbl="bgShp" presStyleIdx="3" presStyleCnt="4"/>
      <dgm:spPr/>
    </dgm:pt>
    <dgm:pt modelId="{DF150993-5D6B-470A-9C58-82157CCE75EB}" type="pres">
      <dgm:prSet presAssocID="{C72252DC-2A54-49AC-A39D-5C9B5C86BA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rying Face with No Fill"/>
        </a:ext>
      </dgm:extLst>
    </dgm:pt>
    <dgm:pt modelId="{8377B298-C8F4-40C3-BB92-E7C12F743957}" type="pres">
      <dgm:prSet presAssocID="{C72252DC-2A54-49AC-A39D-5C9B5C86BA9A}" presName="spaceRect" presStyleCnt="0"/>
      <dgm:spPr/>
    </dgm:pt>
    <dgm:pt modelId="{7D3484FA-9B6C-4A0F-A8D3-39FB59B58DC8}" type="pres">
      <dgm:prSet presAssocID="{C72252DC-2A54-49AC-A39D-5C9B5C86BA9A}" presName="parTx" presStyleLbl="revTx" presStyleIdx="3" presStyleCnt="4">
        <dgm:presLayoutVars>
          <dgm:chMax val="0"/>
          <dgm:chPref val="0"/>
        </dgm:presLayoutVars>
      </dgm:prSet>
      <dgm:spPr/>
    </dgm:pt>
  </dgm:ptLst>
  <dgm:cxnLst>
    <dgm:cxn modelId="{E5285410-7C2F-4AAD-A339-F408FC413E1B}" srcId="{BD87E192-E95E-4D69-93D4-CC4E011124A2}" destId="{6FE8DFD3-08AC-457E-A11C-6C15BF0A994D}" srcOrd="0" destOrd="0" parTransId="{E02DE0D0-7762-4F37-ACCB-6FC16F966A29}" sibTransId="{3BF0E168-8018-4C7E-86D2-BAACDA791C31}"/>
    <dgm:cxn modelId="{FFFA2339-F67C-417C-A9A8-FBFFB3E5FB2D}" srcId="{BD87E192-E95E-4D69-93D4-CC4E011124A2}" destId="{C596A926-E9BB-4EBC-B549-93C8E620A557}" srcOrd="1" destOrd="0" parTransId="{BCA36948-01D9-43A9-9006-104A83F0B2FA}" sibTransId="{63681BB0-FDB5-4DB2-B263-0EE08CB7E2F9}"/>
    <dgm:cxn modelId="{99280A46-A44D-4915-83BC-EE2E6C76774C}" type="presOf" srcId="{BD87E192-E95E-4D69-93D4-CC4E011124A2}" destId="{BDC518F3-BA73-4C5E-81AF-DE87EDE35B76}" srcOrd="0" destOrd="0" presId="urn:microsoft.com/office/officeart/2018/2/layout/IconVerticalSolidList"/>
    <dgm:cxn modelId="{E99FD18A-39B5-46B3-ACAA-8DFB26B8F6D2}" type="presOf" srcId="{C596A926-E9BB-4EBC-B549-93C8E620A557}" destId="{C6FE02DF-6389-4308-9A4D-0E5E49AACDE2}" srcOrd="0" destOrd="0" presId="urn:microsoft.com/office/officeart/2018/2/layout/IconVerticalSolidList"/>
    <dgm:cxn modelId="{0725EAA6-A532-4282-B1D2-6DEA3E06E261}" type="presOf" srcId="{E6D6FAB1-681A-4337-A448-070D8F44EA7F}" destId="{930D1B17-5E31-440B-9AEA-11E323F11408}" srcOrd="0" destOrd="0" presId="urn:microsoft.com/office/officeart/2018/2/layout/IconVerticalSolidList"/>
    <dgm:cxn modelId="{AB631DAF-6AFD-4B54-8773-84C13113BBEB}" type="presOf" srcId="{6FE8DFD3-08AC-457E-A11C-6C15BF0A994D}" destId="{3977E14F-0F9F-4994-A2BE-56618BC30285}" srcOrd="0" destOrd="0" presId="urn:microsoft.com/office/officeart/2018/2/layout/IconVerticalSolidList"/>
    <dgm:cxn modelId="{060E01B6-78BD-42DE-ADF6-CAE0B1870530}" srcId="{BD87E192-E95E-4D69-93D4-CC4E011124A2}" destId="{E6D6FAB1-681A-4337-A448-070D8F44EA7F}" srcOrd="2" destOrd="0" parTransId="{B34F7203-7CF4-4820-9B47-141CDC739EE4}" sibTransId="{4F6C34B6-188B-448A-83EA-9F8ED7135700}"/>
    <dgm:cxn modelId="{E02581DC-4630-47AF-8389-40F1788DFD62}" srcId="{BD87E192-E95E-4D69-93D4-CC4E011124A2}" destId="{C72252DC-2A54-49AC-A39D-5C9B5C86BA9A}" srcOrd="3" destOrd="0" parTransId="{44236481-1D12-44AA-8E5C-87412833ABC1}" sibTransId="{FB068FC0-5567-48CF-8C95-85AC8827CC6C}"/>
    <dgm:cxn modelId="{2F694CF5-854B-449C-AA7E-2CB7A58B856F}" type="presOf" srcId="{C72252DC-2A54-49AC-A39D-5C9B5C86BA9A}" destId="{7D3484FA-9B6C-4A0F-A8D3-39FB59B58DC8}" srcOrd="0" destOrd="0" presId="urn:microsoft.com/office/officeart/2018/2/layout/IconVerticalSolidList"/>
    <dgm:cxn modelId="{07565FF8-F5A0-452B-9BCE-D318DD916B53}" type="presParOf" srcId="{BDC518F3-BA73-4C5E-81AF-DE87EDE35B76}" destId="{1CE2F69D-DC37-416D-AF23-34F918A0B085}" srcOrd="0" destOrd="0" presId="urn:microsoft.com/office/officeart/2018/2/layout/IconVerticalSolidList"/>
    <dgm:cxn modelId="{B3EC4632-85A9-4B8B-BE1A-CD1CBA21C476}" type="presParOf" srcId="{1CE2F69D-DC37-416D-AF23-34F918A0B085}" destId="{BDF7F254-D5AB-4C56-B8B1-59C933007CF9}" srcOrd="0" destOrd="0" presId="urn:microsoft.com/office/officeart/2018/2/layout/IconVerticalSolidList"/>
    <dgm:cxn modelId="{2FAB43CA-4A43-4B3B-B0F7-5FB1BA611348}" type="presParOf" srcId="{1CE2F69D-DC37-416D-AF23-34F918A0B085}" destId="{85DFED18-9C81-49EA-B7E9-96F89755AE74}" srcOrd="1" destOrd="0" presId="urn:microsoft.com/office/officeart/2018/2/layout/IconVerticalSolidList"/>
    <dgm:cxn modelId="{F453516A-A4A7-4BA8-8EE7-8D1927E7621C}" type="presParOf" srcId="{1CE2F69D-DC37-416D-AF23-34F918A0B085}" destId="{A5FF1A5C-A054-4A04-8B95-DB3A620ED762}" srcOrd="2" destOrd="0" presId="urn:microsoft.com/office/officeart/2018/2/layout/IconVerticalSolidList"/>
    <dgm:cxn modelId="{5927AB48-622A-4EEB-8D50-B21DE8A09DB6}" type="presParOf" srcId="{1CE2F69D-DC37-416D-AF23-34F918A0B085}" destId="{3977E14F-0F9F-4994-A2BE-56618BC30285}" srcOrd="3" destOrd="0" presId="urn:microsoft.com/office/officeart/2018/2/layout/IconVerticalSolidList"/>
    <dgm:cxn modelId="{CCD756C4-93F9-44E5-A06F-C53A4761413F}" type="presParOf" srcId="{BDC518F3-BA73-4C5E-81AF-DE87EDE35B76}" destId="{5399882C-6DFF-4620-B366-D33EFA3ED358}" srcOrd="1" destOrd="0" presId="urn:microsoft.com/office/officeart/2018/2/layout/IconVerticalSolidList"/>
    <dgm:cxn modelId="{66C21B54-6928-4E5F-A8D3-3EB670911EFF}" type="presParOf" srcId="{BDC518F3-BA73-4C5E-81AF-DE87EDE35B76}" destId="{C9D3DF80-D5A0-4C91-9590-CA5784578711}" srcOrd="2" destOrd="0" presId="urn:microsoft.com/office/officeart/2018/2/layout/IconVerticalSolidList"/>
    <dgm:cxn modelId="{1F2D40DF-B27A-4F97-9AAF-01FAF4D6ED14}" type="presParOf" srcId="{C9D3DF80-D5A0-4C91-9590-CA5784578711}" destId="{E2CDE6A8-5B2D-436E-8180-1FCCD5D8D104}" srcOrd="0" destOrd="0" presId="urn:microsoft.com/office/officeart/2018/2/layout/IconVerticalSolidList"/>
    <dgm:cxn modelId="{4BEF4198-304F-4A60-84AE-0E4D244A57E8}" type="presParOf" srcId="{C9D3DF80-D5A0-4C91-9590-CA5784578711}" destId="{2D4A1363-39D6-48B3-A085-828304DF5CFE}" srcOrd="1" destOrd="0" presId="urn:microsoft.com/office/officeart/2018/2/layout/IconVerticalSolidList"/>
    <dgm:cxn modelId="{93CA32A2-6D16-45BD-AF38-E53A1AC45E98}" type="presParOf" srcId="{C9D3DF80-D5A0-4C91-9590-CA5784578711}" destId="{28DAE731-A4FE-4C15-9B08-9F5C17D8624A}" srcOrd="2" destOrd="0" presId="urn:microsoft.com/office/officeart/2018/2/layout/IconVerticalSolidList"/>
    <dgm:cxn modelId="{9506110D-9763-4280-86E6-CACABA60B8DA}" type="presParOf" srcId="{C9D3DF80-D5A0-4C91-9590-CA5784578711}" destId="{C6FE02DF-6389-4308-9A4D-0E5E49AACDE2}" srcOrd="3" destOrd="0" presId="urn:microsoft.com/office/officeart/2018/2/layout/IconVerticalSolidList"/>
    <dgm:cxn modelId="{C079B4DC-BE84-4B98-B9CD-A0C5A2A7E39C}" type="presParOf" srcId="{BDC518F3-BA73-4C5E-81AF-DE87EDE35B76}" destId="{D2540A65-A560-4182-B2C1-5FDB77372D22}" srcOrd="3" destOrd="0" presId="urn:microsoft.com/office/officeart/2018/2/layout/IconVerticalSolidList"/>
    <dgm:cxn modelId="{4BF7DF33-D8F4-437A-B2A0-6590A379322E}" type="presParOf" srcId="{BDC518F3-BA73-4C5E-81AF-DE87EDE35B76}" destId="{0F2CAC70-539E-4A1A-A608-22072DBD9AC8}" srcOrd="4" destOrd="0" presId="urn:microsoft.com/office/officeart/2018/2/layout/IconVerticalSolidList"/>
    <dgm:cxn modelId="{B808DB65-EE30-4659-BEBD-27303666AB70}" type="presParOf" srcId="{0F2CAC70-539E-4A1A-A608-22072DBD9AC8}" destId="{2EAAFE8B-3842-4D49-8FED-C05DA1EA2A28}" srcOrd="0" destOrd="0" presId="urn:microsoft.com/office/officeart/2018/2/layout/IconVerticalSolidList"/>
    <dgm:cxn modelId="{BE145D46-14CE-467C-A3DF-DF6547E4DF5E}" type="presParOf" srcId="{0F2CAC70-539E-4A1A-A608-22072DBD9AC8}" destId="{BBE3A4C1-B841-498F-80C0-FC993A1230DB}" srcOrd="1" destOrd="0" presId="urn:microsoft.com/office/officeart/2018/2/layout/IconVerticalSolidList"/>
    <dgm:cxn modelId="{DD70A2C1-144B-47F5-A770-84DCD89E9070}" type="presParOf" srcId="{0F2CAC70-539E-4A1A-A608-22072DBD9AC8}" destId="{86C2B765-9ABF-43A9-B022-3A00D5D94984}" srcOrd="2" destOrd="0" presId="urn:microsoft.com/office/officeart/2018/2/layout/IconVerticalSolidList"/>
    <dgm:cxn modelId="{51022EE6-FD76-457D-9B93-5DDE59996244}" type="presParOf" srcId="{0F2CAC70-539E-4A1A-A608-22072DBD9AC8}" destId="{930D1B17-5E31-440B-9AEA-11E323F11408}" srcOrd="3" destOrd="0" presId="urn:microsoft.com/office/officeart/2018/2/layout/IconVerticalSolidList"/>
    <dgm:cxn modelId="{E43AE36C-4ADB-4F55-BEEF-9FAE96827044}" type="presParOf" srcId="{BDC518F3-BA73-4C5E-81AF-DE87EDE35B76}" destId="{F55D5E15-4DF7-45F0-BD29-AC0A7A2D325C}" srcOrd="5" destOrd="0" presId="urn:microsoft.com/office/officeart/2018/2/layout/IconVerticalSolidList"/>
    <dgm:cxn modelId="{B2A64898-1633-4196-B7F5-F2A21A702EF3}" type="presParOf" srcId="{BDC518F3-BA73-4C5E-81AF-DE87EDE35B76}" destId="{EE2D7475-A10F-40FA-AB82-EDED5777EE4D}" srcOrd="6" destOrd="0" presId="urn:microsoft.com/office/officeart/2018/2/layout/IconVerticalSolidList"/>
    <dgm:cxn modelId="{A12B473C-1A4E-4E6B-931A-ACD028375397}" type="presParOf" srcId="{EE2D7475-A10F-40FA-AB82-EDED5777EE4D}" destId="{2EE08D13-4AFA-458B-9738-F16BBF533A3D}" srcOrd="0" destOrd="0" presId="urn:microsoft.com/office/officeart/2018/2/layout/IconVerticalSolidList"/>
    <dgm:cxn modelId="{25514DEC-68BA-4894-B302-45892D70362E}" type="presParOf" srcId="{EE2D7475-A10F-40FA-AB82-EDED5777EE4D}" destId="{DF150993-5D6B-470A-9C58-82157CCE75EB}" srcOrd="1" destOrd="0" presId="urn:microsoft.com/office/officeart/2018/2/layout/IconVerticalSolidList"/>
    <dgm:cxn modelId="{DB02B884-D970-4957-B53E-F9B2B5643497}" type="presParOf" srcId="{EE2D7475-A10F-40FA-AB82-EDED5777EE4D}" destId="{8377B298-C8F4-40C3-BB92-E7C12F743957}" srcOrd="2" destOrd="0" presId="urn:microsoft.com/office/officeart/2018/2/layout/IconVerticalSolidList"/>
    <dgm:cxn modelId="{1DB18023-1461-420F-A4FD-EC29C8F727CE}" type="presParOf" srcId="{EE2D7475-A10F-40FA-AB82-EDED5777EE4D}" destId="{7D3484FA-9B6C-4A0F-A8D3-39FB59B58D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B6D8-0CF7-4C96-83E0-3F80AF758D6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1FDCE76D-ABDA-4FF7-BBE2-256A48CE5127}">
      <dgm:prSet/>
      <dgm:spPr/>
      <dgm:t>
        <a:bodyPr/>
        <a:lstStyle/>
        <a:p>
          <a:r>
            <a:rPr lang="en-GB" b="1"/>
            <a:t>Stakeholder Management</a:t>
          </a:r>
          <a:r>
            <a:rPr lang="en-GB"/>
            <a:t> is an important discipline which can be used to win support from others. It can make the difference between project success and failure.</a:t>
          </a:r>
          <a:endParaRPr lang="en-US"/>
        </a:p>
      </dgm:t>
    </dgm:pt>
    <dgm:pt modelId="{44D85A2C-D86D-445D-92B6-DF9E8BC8B83B}" type="parTrans" cxnId="{3C7F0317-49D3-4B9E-B4DD-FBC27052D94D}">
      <dgm:prSet/>
      <dgm:spPr/>
      <dgm:t>
        <a:bodyPr/>
        <a:lstStyle/>
        <a:p>
          <a:endParaRPr lang="en-US"/>
        </a:p>
      </dgm:t>
    </dgm:pt>
    <dgm:pt modelId="{7925F889-C590-4031-BF9D-FED2574E6719}" type="sibTrans" cxnId="{3C7F0317-49D3-4B9E-B4DD-FBC27052D94D}">
      <dgm:prSet/>
      <dgm:spPr/>
      <dgm:t>
        <a:bodyPr/>
        <a:lstStyle/>
        <a:p>
          <a:endParaRPr lang="en-US"/>
        </a:p>
      </dgm:t>
    </dgm:pt>
    <dgm:pt modelId="{0BBAE87D-F0C7-4972-B905-B6D086AC1EE6}">
      <dgm:prSet/>
      <dgm:spPr/>
      <dgm:t>
        <a:bodyPr/>
        <a:lstStyle/>
        <a:p>
          <a:r>
            <a:rPr lang="en-GB" b="1"/>
            <a:t>Stakeholder Analysis</a:t>
          </a:r>
          <a:r>
            <a:rPr lang="en-GB"/>
            <a:t> is the technique used to identify key people who have to be won over.</a:t>
          </a:r>
          <a:endParaRPr lang="en-US"/>
        </a:p>
      </dgm:t>
    </dgm:pt>
    <dgm:pt modelId="{5963280D-66E1-492E-B8A2-73EDE4195F03}" type="parTrans" cxnId="{99302E01-B356-431B-95A8-3997627EB67E}">
      <dgm:prSet/>
      <dgm:spPr/>
      <dgm:t>
        <a:bodyPr/>
        <a:lstStyle/>
        <a:p>
          <a:endParaRPr lang="en-US"/>
        </a:p>
      </dgm:t>
    </dgm:pt>
    <dgm:pt modelId="{792AD427-C58B-4140-8C91-DAA9E73CC246}" type="sibTrans" cxnId="{99302E01-B356-431B-95A8-3997627EB67E}">
      <dgm:prSet/>
      <dgm:spPr/>
      <dgm:t>
        <a:bodyPr/>
        <a:lstStyle/>
        <a:p>
          <a:endParaRPr lang="en-US"/>
        </a:p>
      </dgm:t>
    </dgm:pt>
    <dgm:pt modelId="{BD27DC53-E648-9D4E-99B8-649E14B57CF1}" type="pres">
      <dgm:prSet presAssocID="{17E1B6D8-0CF7-4C96-83E0-3F80AF758D63}" presName="Name0" presStyleCnt="0">
        <dgm:presLayoutVars>
          <dgm:dir/>
          <dgm:animLvl val="lvl"/>
          <dgm:resizeHandles val="exact"/>
        </dgm:presLayoutVars>
      </dgm:prSet>
      <dgm:spPr/>
    </dgm:pt>
    <dgm:pt modelId="{13AAFEA5-0261-8543-A1EF-D0E4F13303B3}" type="pres">
      <dgm:prSet presAssocID="{0BBAE87D-F0C7-4972-B905-B6D086AC1EE6}" presName="boxAndChildren" presStyleCnt="0"/>
      <dgm:spPr/>
    </dgm:pt>
    <dgm:pt modelId="{7295EACD-B276-C74C-B8D2-5757207BF092}" type="pres">
      <dgm:prSet presAssocID="{0BBAE87D-F0C7-4972-B905-B6D086AC1EE6}" presName="parentTextBox" presStyleLbl="node1" presStyleIdx="0" presStyleCnt="2"/>
      <dgm:spPr/>
    </dgm:pt>
    <dgm:pt modelId="{7EE566A1-45B2-CF41-BB39-41150BA86E8A}" type="pres">
      <dgm:prSet presAssocID="{7925F889-C590-4031-BF9D-FED2574E6719}" presName="sp" presStyleCnt="0"/>
      <dgm:spPr/>
    </dgm:pt>
    <dgm:pt modelId="{19B4DF58-6057-B140-9ED7-99F90DA04817}" type="pres">
      <dgm:prSet presAssocID="{1FDCE76D-ABDA-4FF7-BBE2-256A48CE5127}" presName="arrowAndChildren" presStyleCnt="0"/>
      <dgm:spPr/>
    </dgm:pt>
    <dgm:pt modelId="{D841FB79-A566-A94D-8C02-E035D3849127}" type="pres">
      <dgm:prSet presAssocID="{1FDCE76D-ABDA-4FF7-BBE2-256A48CE5127}" presName="parentTextArrow" presStyleLbl="node1" presStyleIdx="1" presStyleCnt="2"/>
      <dgm:spPr/>
    </dgm:pt>
  </dgm:ptLst>
  <dgm:cxnLst>
    <dgm:cxn modelId="{99302E01-B356-431B-95A8-3997627EB67E}" srcId="{17E1B6D8-0CF7-4C96-83E0-3F80AF758D63}" destId="{0BBAE87D-F0C7-4972-B905-B6D086AC1EE6}" srcOrd="1" destOrd="0" parTransId="{5963280D-66E1-492E-B8A2-73EDE4195F03}" sibTransId="{792AD427-C58B-4140-8C91-DAA9E73CC246}"/>
    <dgm:cxn modelId="{3C7F0317-49D3-4B9E-B4DD-FBC27052D94D}" srcId="{17E1B6D8-0CF7-4C96-83E0-3F80AF758D63}" destId="{1FDCE76D-ABDA-4FF7-BBE2-256A48CE5127}" srcOrd="0" destOrd="0" parTransId="{44D85A2C-D86D-445D-92B6-DF9E8BC8B83B}" sibTransId="{7925F889-C590-4031-BF9D-FED2574E6719}"/>
    <dgm:cxn modelId="{EDA30192-B68E-8141-87DE-DD40929081A4}" type="presOf" srcId="{0BBAE87D-F0C7-4972-B905-B6D086AC1EE6}" destId="{7295EACD-B276-C74C-B8D2-5757207BF092}" srcOrd="0" destOrd="0" presId="urn:microsoft.com/office/officeart/2005/8/layout/process4"/>
    <dgm:cxn modelId="{EAE367AC-4BCF-4040-9614-5221C9660A8D}" type="presOf" srcId="{1FDCE76D-ABDA-4FF7-BBE2-256A48CE5127}" destId="{D841FB79-A566-A94D-8C02-E035D3849127}" srcOrd="0" destOrd="0" presId="urn:microsoft.com/office/officeart/2005/8/layout/process4"/>
    <dgm:cxn modelId="{28C685EC-8473-954D-A474-DB9ECDE4F02D}" type="presOf" srcId="{17E1B6D8-0CF7-4C96-83E0-3F80AF758D63}" destId="{BD27DC53-E648-9D4E-99B8-649E14B57CF1}" srcOrd="0" destOrd="0" presId="urn:microsoft.com/office/officeart/2005/8/layout/process4"/>
    <dgm:cxn modelId="{10E18ABA-2E84-7140-B111-687BBE414456}" type="presParOf" srcId="{BD27DC53-E648-9D4E-99B8-649E14B57CF1}" destId="{13AAFEA5-0261-8543-A1EF-D0E4F13303B3}" srcOrd="0" destOrd="0" presId="urn:microsoft.com/office/officeart/2005/8/layout/process4"/>
    <dgm:cxn modelId="{860CA64F-1C4B-5143-BAA9-0A2245E5E043}" type="presParOf" srcId="{13AAFEA5-0261-8543-A1EF-D0E4F13303B3}" destId="{7295EACD-B276-C74C-B8D2-5757207BF092}" srcOrd="0" destOrd="0" presId="urn:microsoft.com/office/officeart/2005/8/layout/process4"/>
    <dgm:cxn modelId="{055E2D1D-20E0-D248-945D-C4388E90FD3F}" type="presParOf" srcId="{BD27DC53-E648-9D4E-99B8-649E14B57CF1}" destId="{7EE566A1-45B2-CF41-BB39-41150BA86E8A}" srcOrd="1" destOrd="0" presId="urn:microsoft.com/office/officeart/2005/8/layout/process4"/>
    <dgm:cxn modelId="{D3A48363-1774-7941-B3A6-F36BA6BEC9A3}" type="presParOf" srcId="{BD27DC53-E648-9D4E-99B8-649E14B57CF1}" destId="{19B4DF58-6057-B140-9ED7-99F90DA04817}" srcOrd="2" destOrd="0" presId="urn:microsoft.com/office/officeart/2005/8/layout/process4"/>
    <dgm:cxn modelId="{3364417C-5505-0946-B01D-BE193B6C3793}" type="presParOf" srcId="{19B4DF58-6057-B140-9ED7-99F90DA04817}" destId="{D841FB79-A566-A94D-8C02-E035D384912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DF9720-0AB0-4CD9-B485-4140EE80C41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53E0D9B-EC2D-4B8D-A8E7-BFF0C1B7E728}">
      <dgm:prSet/>
      <dgm:spPr/>
      <dgm:t>
        <a:bodyPr/>
        <a:lstStyle/>
        <a:p>
          <a:r>
            <a:rPr lang="en-GB"/>
            <a:t>PRINCE2 brings us a structured approach to project management that when effectively applied will avoid, or deal with, problems that can occur during projects.</a:t>
          </a:r>
          <a:endParaRPr lang="en-US"/>
        </a:p>
      </dgm:t>
    </dgm:pt>
    <dgm:pt modelId="{6A3E65C8-20C7-4503-BB85-1D14182753C5}" type="parTrans" cxnId="{1AED7CBE-4A7B-4304-98C2-CAD6DA7421C5}">
      <dgm:prSet/>
      <dgm:spPr/>
      <dgm:t>
        <a:bodyPr/>
        <a:lstStyle/>
        <a:p>
          <a:endParaRPr lang="en-US"/>
        </a:p>
      </dgm:t>
    </dgm:pt>
    <dgm:pt modelId="{E356C421-37D1-4995-8CB1-19F2A2179847}" type="sibTrans" cxnId="{1AED7CBE-4A7B-4304-98C2-CAD6DA7421C5}">
      <dgm:prSet/>
      <dgm:spPr/>
      <dgm:t>
        <a:bodyPr/>
        <a:lstStyle/>
        <a:p>
          <a:endParaRPr lang="en-US"/>
        </a:p>
      </dgm:t>
    </dgm:pt>
    <dgm:pt modelId="{A8BE7EC5-B058-43F3-BD6A-1EE9090A2F87}">
      <dgm:prSet/>
      <dgm:spPr/>
      <dgm:t>
        <a:bodyPr/>
        <a:lstStyle/>
        <a:p>
          <a:r>
            <a:rPr lang="en-GB"/>
            <a:t>A key document in this methodology is the Project Initiation Document (PID).  </a:t>
          </a:r>
          <a:endParaRPr lang="en-US"/>
        </a:p>
      </dgm:t>
    </dgm:pt>
    <dgm:pt modelId="{28E41461-B32E-4270-84C5-EDE9BECEA905}" type="parTrans" cxnId="{D0216A63-1C63-496E-A552-685A93CFC2A8}">
      <dgm:prSet/>
      <dgm:spPr/>
      <dgm:t>
        <a:bodyPr/>
        <a:lstStyle/>
        <a:p>
          <a:endParaRPr lang="en-US"/>
        </a:p>
      </dgm:t>
    </dgm:pt>
    <dgm:pt modelId="{26AC8E98-EB33-4867-ADA2-EFD69A71E14E}" type="sibTrans" cxnId="{D0216A63-1C63-496E-A552-685A93CFC2A8}">
      <dgm:prSet/>
      <dgm:spPr/>
      <dgm:t>
        <a:bodyPr/>
        <a:lstStyle/>
        <a:p>
          <a:endParaRPr lang="en-US"/>
        </a:p>
      </dgm:t>
    </dgm:pt>
    <dgm:pt modelId="{EC463052-EC6B-47F2-AAF0-552C8095BB5B}">
      <dgm:prSet/>
      <dgm:spPr/>
      <dgm:t>
        <a:bodyPr/>
        <a:lstStyle/>
        <a:p>
          <a:r>
            <a:rPr lang="en-GB"/>
            <a:t>The PID covers all the fundamental aspects of a project that people involved in the project need to know.</a:t>
          </a:r>
          <a:endParaRPr lang="en-US"/>
        </a:p>
      </dgm:t>
    </dgm:pt>
    <dgm:pt modelId="{F981DCAB-3952-4282-8B2F-246006F8955F}" type="parTrans" cxnId="{27494EAC-11E4-4256-9249-780A26693E35}">
      <dgm:prSet/>
      <dgm:spPr/>
      <dgm:t>
        <a:bodyPr/>
        <a:lstStyle/>
        <a:p>
          <a:endParaRPr lang="en-US"/>
        </a:p>
      </dgm:t>
    </dgm:pt>
    <dgm:pt modelId="{B86B82A2-DCFE-4D02-A41D-07274A067EA5}" type="sibTrans" cxnId="{27494EAC-11E4-4256-9249-780A26693E35}">
      <dgm:prSet/>
      <dgm:spPr/>
      <dgm:t>
        <a:bodyPr/>
        <a:lstStyle/>
        <a:p>
          <a:endParaRPr lang="en-US"/>
        </a:p>
      </dgm:t>
    </dgm:pt>
    <dgm:pt modelId="{19A64211-E2E8-7642-A1FF-D1FF1102548F}" type="pres">
      <dgm:prSet presAssocID="{17DF9720-0AB0-4CD9-B485-4140EE80C418}" presName="linear" presStyleCnt="0">
        <dgm:presLayoutVars>
          <dgm:animLvl val="lvl"/>
          <dgm:resizeHandles val="exact"/>
        </dgm:presLayoutVars>
      </dgm:prSet>
      <dgm:spPr/>
    </dgm:pt>
    <dgm:pt modelId="{63368802-075B-394C-96E1-46F7E9D61F96}" type="pres">
      <dgm:prSet presAssocID="{C53E0D9B-EC2D-4B8D-A8E7-BFF0C1B7E728}" presName="parentText" presStyleLbl="node1" presStyleIdx="0" presStyleCnt="3">
        <dgm:presLayoutVars>
          <dgm:chMax val="0"/>
          <dgm:bulletEnabled val="1"/>
        </dgm:presLayoutVars>
      </dgm:prSet>
      <dgm:spPr/>
    </dgm:pt>
    <dgm:pt modelId="{536487EF-6EAD-1D44-893B-681E0387BA12}" type="pres">
      <dgm:prSet presAssocID="{E356C421-37D1-4995-8CB1-19F2A2179847}" presName="spacer" presStyleCnt="0"/>
      <dgm:spPr/>
    </dgm:pt>
    <dgm:pt modelId="{E03F5EE3-09B3-E44F-A2CF-E3E31FD3ECF3}" type="pres">
      <dgm:prSet presAssocID="{A8BE7EC5-B058-43F3-BD6A-1EE9090A2F87}" presName="parentText" presStyleLbl="node1" presStyleIdx="1" presStyleCnt="3">
        <dgm:presLayoutVars>
          <dgm:chMax val="0"/>
          <dgm:bulletEnabled val="1"/>
        </dgm:presLayoutVars>
      </dgm:prSet>
      <dgm:spPr/>
    </dgm:pt>
    <dgm:pt modelId="{061A9C3E-01B5-0548-920B-70527D6FAE9F}" type="pres">
      <dgm:prSet presAssocID="{26AC8E98-EB33-4867-ADA2-EFD69A71E14E}" presName="spacer" presStyleCnt="0"/>
      <dgm:spPr/>
    </dgm:pt>
    <dgm:pt modelId="{58A28A29-B535-D948-AD2D-9DE69B840E83}" type="pres">
      <dgm:prSet presAssocID="{EC463052-EC6B-47F2-AAF0-552C8095BB5B}" presName="parentText" presStyleLbl="node1" presStyleIdx="2" presStyleCnt="3">
        <dgm:presLayoutVars>
          <dgm:chMax val="0"/>
          <dgm:bulletEnabled val="1"/>
        </dgm:presLayoutVars>
      </dgm:prSet>
      <dgm:spPr/>
    </dgm:pt>
  </dgm:ptLst>
  <dgm:cxnLst>
    <dgm:cxn modelId="{4B57460F-8786-CF4B-8B70-056590FF8D37}" type="presOf" srcId="{EC463052-EC6B-47F2-AAF0-552C8095BB5B}" destId="{58A28A29-B535-D948-AD2D-9DE69B840E83}" srcOrd="0" destOrd="0" presId="urn:microsoft.com/office/officeart/2005/8/layout/vList2"/>
    <dgm:cxn modelId="{D0216A63-1C63-496E-A552-685A93CFC2A8}" srcId="{17DF9720-0AB0-4CD9-B485-4140EE80C418}" destId="{A8BE7EC5-B058-43F3-BD6A-1EE9090A2F87}" srcOrd="1" destOrd="0" parTransId="{28E41461-B32E-4270-84C5-EDE9BECEA905}" sibTransId="{26AC8E98-EB33-4867-ADA2-EFD69A71E14E}"/>
    <dgm:cxn modelId="{27494EAC-11E4-4256-9249-780A26693E35}" srcId="{17DF9720-0AB0-4CD9-B485-4140EE80C418}" destId="{EC463052-EC6B-47F2-AAF0-552C8095BB5B}" srcOrd="2" destOrd="0" parTransId="{F981DCAB-3952-4282-8B2F-246006F8955F}" sibTransId="{B86B82A2-DCFE-4D02-A41D-07274A067EA5}"/>
    <dgm:cxn modelId="{977D53B6-FFAF-D244-AD26-4B3390839915}" type="presOf" srcId="{A8BE7EC5-B058-43F3-BD6A-1EE9090A2F87}" destId="{E03F5EE3-09B3-E44F-A2CF-E3E31FD3ECF3}" srcOrd="0" destOrd="0" presId="urn:microsoft.com/office/officeart/2005/8/layout/vList2"/>
    <dgm:cxn modelId="{1AED7CBE-4A7B-4304-98C2-CAD6DA7421C5}" srcId="{17DF9720-0AB0-4CD9-B485-4140EE80C418}" destId="{C53E0D9B-EC2D-4B8D-A8E7-BFF0C1B7E728}" srcOrd="0" destOrd="0" parTransId="{6A3E65C8-20C7-4503-BB85-1D14182753C5}" sibTransId="{E356C421-37D1-4995-8CB1-19F2A2179847}"/>
    <dgm:cxn modelId="{17FB02DA-FADA-2D40-B9A1-68745D6B6496}" type="presOf" srcId="{C53E0D9B-EC2D-4B8D-A8E7-BFF0C1B7E728}" destId="{63368802-075B-394C-96E1-46F7E9D61F96}" srcOrd="0" destOrd="0" presId="urn:microsoft.com/office/officeart/2005/8/layout/vList2"/>
    <dgm:cxn modelId="{D49FC1DA-3D6A-4347-8457-5DB269EE5437}" type="presOf" srcId="{17DF9720-0AB0-4CD9-B485-4140EE80C418}" destId="{19A64211-E2E8-7642-A1FF-D1FF1102548F}" srcOrd="0" destOrd="0" presId="urn:microsoft.com/office/officeart/2005/8/layout/vList2"/>
    <dgm:cxn modelId="{C8F9FD25-1597-3342-A45E-D4FA8F014401}" type="presParOf" srcId="{19A64211-E2E8-7642-A1FF-D1FF1102548F}" destId="{63368802-075B-394C-96E1-46F7E9D61F96}" srcOrd="0" destOrd="0" presId="urn:microsoft.com/office/officeart/2005/8/layout/vList2"/>
    <dgm:cxn modelId="{D3643D81-1117-164A-A174-2DF65AE9DA99}" type="presParOf" srcId="{19A64211-E2E8-7642-A1FF-D1FF1102548F}" destId="{536487EF-6EAD-1D44-893B-681E0387BA12}" srcOrd="1" destOrd="0" presId="urn:microsoft.com/office/officeart/2005/8/layout/vList2"/>
    <dgm:cxn modelId="{0E15EEC3-02B2-8F40-97A4-BB756A8231B8}" type="presParOf" srcId="{19A64211-E2E8-7642-A1FF-D1FF1102548F}" destId="{E03F5EE3-09B3-E44F-A2CF-E3E31FD3ECF3}" srcOrd="2" destOrd="0" presId="urn:microsoft.com/office/officeart/2005/8/layout/vList2"/>
    <dgm:cxn modelId="{A4BC3C55-406A-2741-9D79-53F6C169F48A}" type="presParOf" srcId="{19A64211-E2E8-7642-A1FF-D1FF1102548F}" destId="{061A9C3E-01B5-0548-920B-70527D6FAE9F}" srcOrd="3" destOrd="0" presId="urn:microsoft.com/office/officeart/2005/8/layout/vList2"/>
    <dgm:cxn modelId="{798EB593-015E-C346-A848-B9D2787DC261}" type="presParOf" srcId="{19A64211-E2E8-7642-A1FF-D1FF1102548F}" destId="{58A28A29-B535-D948-AD2D-9DE69B840E8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659544-AD46-477A-9D20-5C562E0DBC2D}"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BC4F17DB-C173-41F1-B0D2-5AE1E38B4362}">
      <dgm:prSet/>
      <dgm:spPr/>
      <dgm:t>
        <a:bodyPr/>
        <a:lstStyle/>
        <a:p>
          <a:r>
            <a:rPr lang="en-GB"/>
            <a:t>Three steps:</a:t>
          </a:r>
          <a:endParaRPr lang="en-US"/>
        </a:p>
      </dgm:t>
    </dgm:pt>
    <dgm:pt modelId="{FF70AB5B-6758-427C-8042-3EC23BD16AE3}" type="parTrans" cxnId="{DE8AF09F-7A4A-4F6D-A38D-0CD0EE1DF519}">
      <dgm:prSet/>
      <dgm:spPr/>
      <dgm:t>
        <a:bodyPr/>
        <a:lstStyle/>
        <a:p>
          <a:endParaRPr lang="en-US"/>
        </a:p>
      </dgm:t>
    </dgm:pt>
    <dgm:pt modelId="{2780A904-0DE7-4BBB-ACD7-50D72F56BFC5}" type="sibTrans" cxnId="{DE8AF09F-7A4A-4F6D-A38D-0CD0EE1DF519}">
      <dgm:prSet/>
      <dgm:spPr/>
      <dgm:t>
        <a:bodyPr/>
        <a:lstStyle/>
        <a:p>
          <a:endParaRPr lang="en-US"/>
        </a:p>
      </dgm:t>
    </dgm:pt>
    <dgm:pt modelId="{ED8B983D-37F3-460E-BBF0-5D524FE8846F}">
      <dgm:prSet/>
      <dgm:spPr/>
      <dgm:t>
        <a:bodyPr/>
        <a:lstStyle/>
        <a:p>
          <a:r>
            <a:rPr lang="en-GB"/>
            <a:t>Identify the specialist and management products that need to be produced.</a:t>
          </a:r>
          <a:endParaRPr lang="en-US"/>
        </a:p>
      </dgm:t>
    </dgm:pt>
    <dgm:pt modelId="{88FAF612-11C2-4614-B4C2-224FC3A486CF}" type="parTrans" cxnId="{891CBD4B-DCF6-4BA9-9882-C53195DB634F}">
      <dgm:prSet/>
      <dgm:spPr/>
      <dgm:t>
        <a:bodyPr/>
        <a:lstStyle/>
        <a:p>
          <a:endParaRPr lang="en-US"/>
        </a:p>
      </dgm:t>
    </dgm:pt>
    <dgm:pt modelId="{2071A9A9-34A7-4520-9968-0EF64D93ED1D}" type="sibTrans" cxnId="{891CBD4B-DCF6-4BA9-9882-C53195DB634F}">
      <dgm:prSet/>
      <dgm:spPr/>
      <dgm:t>
        <a:bodyPr/>
        <a:lstStyle/>
        <a:p>
          <a:endParaRPr lang="en-US"/>
        </a:p>
      </dgm:t>
    </dgm:pt>
    <dgm:pt modelId="{8629D4C1-E574-48FF-B044-4BB96A070675}">
      <dgm:prSet/>
      <dgm:spPr/>
      <dgm:t>
        <a:bodyPr/>
        <a:lstStyle/>
        <a:p>
          <a:r>
            <a:rPr lang="en-GB"/>
            <a:t>Describe the final product of the project as well as simple and integration products as necessary</a:t>
          </a:r>
          <a:endParaRPr lang="en-US"/>
        </a:p>
      </dgm:t>
    </dgm:pt>
    <dgm:pt modelId="{D3A96C23-D567-4513-A489-9BA27602473E}" type="parTrans" cxnId="{57A95595-D8BD-415F-AF88-F82F6D3F45A5}">
      <dgm:prSet/>
      <dgm:spPr/>
      <dgm:t>
        <a:bodyPr/>
        <a:lstStyle/>
        <a:p>
          <a:endParaRPr lang="en-US"/>
        </a:p>
      </dgm:t>
    </dgm:pt>
    <dgm:pt modelId="{63F85E04-6C4D-4EB9-AD3A-5FC6632C72D7}" type="sibTrans" cxnId="{57A95595-D8BD-415F-AF88-F82F6D3F45A5}">
      <dgm:prSet/>
      <dgm:spPr/>
      <dgm:t>
        <a:bodyPr/>
        <a:lstStyle/>
        <a:p>
          <a:endParaRPr lang="en-US"/>
        </a:p>
      </dgm:t>
    </dgm:pt>
    <dgm:pt modelId="{4A086BBF-1D0A-4129-BFF9-7BBA1F169784}">
      <dgm:prSet/>
      <dgm:spPr/>
      <dgm:t>
        <a:bodyPr/>
        <a:lstStyle/>
        <a:p>
          <a:r>
            <a:rPr lang="en-GB"/>
            <a:t>Sequence them in their logical order of creation.</a:t>
          </a:r>
          <a:endParaRPr lang="en-US"/>
        </a:p>
      </dgm:t>
    </dgm:pt>
    <dgm:pt modelId="{2A920936-1A71-4EC0-ACA2-DA208E81EBD9}" type="parTrans" cxnId="{BFE713F6-2AFD-4A92-A124-0B886FCA0221}">
      <dgm:prSet/>
      <dgm:spPr/>
      <dgm:t>
        <a:bodyPr/>
        <a:lstStyle/>
        <a:p>
          <a:endParaRPr lang="en-US"/>
        </a:p>
      </dgm:t>
    </dgm:pt>
    <dgm:pt modelId="{848CF8E3-BB37-41CF-80C6-7E954E5F3750}" type="sibTrans" cxnId="{BFE713F6-2AFD-4A92-A124-0B886FCA0221}">
      <dgm:prSet/>
      <dgm:spPr/>
      <dgm:t>
        <a:bodyPr/>
        <a:lstStyle/>
        <a:p>
          <a:endParaRPr lang="en-US"/>
        </a:p>
      </dgm:t>
    </dgm:pt>
    <dgm:pt modelId="{1733A469-585B-8647-B6B3-35E2D35585CC}" type="pres">
      <dgm:prSet presAssocID="{0B659544-AD46-477A-9D20-5C562E0DBC2D}" presName="linearFlow" presStyleCnt="0">
        <dgm:presLayoutVars>
          <dgm:resizeHandles val="exact"/>
        </dgm:presLayoutVars>
      </dgm:prSet>
      <dgm:spPr/>
    </dgm:pt>
    <dgm:pt modelId="{264F080B-6F4E-CF44-AAD9-E46C49B4F9E0}" type="pres">
      <dgm:prSet presAssocID="{BC4F17DB-C173-41F1-B0D2-5AE1E38B4362}" presName="node" presStyleLbl="node1" presStyleIdx="0" presStyleCnt="1">
        <dgm:presLayoutVars>
          <dgm:bulletEnabled val="1"/>
        </dgm:presLayoutVars>
      </dgm:prSet>
      <dgm:spPr/>
    </dgm:pt>
  </dgm:ptLst>
  <dgm:cxnLst>
    <dgm:cxn modelId="{8096D33E-2A96-3D4F-91C6-AC3264F6DC5E}" type="presOf" srcId="{8629D4C1-E574-48FF-B044-4BB96A070675}" destId="{264F080B-6F4E-CF44-AAD9-E46C49B4F9E0}" srcOrd="0" destOrd="2" presId="urn:microsoft.com/office/officeart/2005/8/layout/process2"/>
    <dgm:cxn modelId="{891CBD4B-DCF6-4BA9-9882-C53195DB634F}" srcId="{BC4F17DB-C173-41F1-B0D2-5AE1E38B4362}" destId="{ED8B983D-37F3-460E-BBF0-5D524FE8846F}" srcOrd="0" destOrd="0" parTransId="{88FAF612-11C2-4614-B4C2-224FC3A486CF}" sibTransId="{2071A9A9-34A7-4520-9968-0EF64D93ED1D}"/>
    <dgm:cxn modelId="{FCA59B64-3903-0B46-977D-925C13EE298C}" type="presOf" srcId="{BC4F17DB-C173-41F1-B0D2-5AE1E38B4362}" destId="{264F080B-6F4E-CF44-AAD9-E46C49B4F9E0}" srcOrd="0" destOrd="0" presId="urn:microsoft.com/office/officeart/2005/8/layout/process2"/>
    <dgm:cxn modelId="{57A95595-D8BD-415F-AF88-F82F6D3F45A5}" srcId="{BC4F17DB-C173-41F1-B0D2-5AE1E38B4362}" destId="{8629D4C1-E574-48FF-B044-4BB96A070675}" srcOrd="1" destOrd="0" parTransId="{D3A96C23-D567-4513-A489-9BA27602473E}" sibTransId="{63F85E04-6C4D-4EB9-AD3A-5FC6632C72D7}"/>
    <dgm:cxn modelId="{481C919A-289D-5146-BE1C-09B682231AB0}" type="presOf" srcId="{ED8B983D-37F3-460E-BBF0-5D524FE8846F}" destId="{264F080B-6F4E-CF44-AAD9-E46C49B4F9E0}" srcOrd="0" destOrd="1" presId="urn:microsoft.com/office/officeart/2005/8/layout/process2"/>
    <dgm:cxn modelId="{DE8AF09F-7A4A-4F6D-A38D-0CD0EE1DF519}" srcId="{0B659544-AD46-477A-9D20-5C562E0DBC2D}" destId="{BC4F17DB-C173-41F1-B0D2-5AE1E38B4362}" srcOrd="0" destOrd="0" parTransId="{FF70AB5B-6758-427C-8042-3EC23BD16AE3}" sibTransId="{2780A904-0DE7-4BBB-ACD7-50D72F56BFC5}"/>
    <dgm:cxn modelId="{476D69B7-A387-C941-988B-F822F4287AE9}" type="presOf" srcId="{0B659544-AD46-477A-9D20-5C562E0DBC2D}" destId="{1733A469-585B-8647-B6B3-35E2D35585CC}" srcOrd="0" destOrd="0" presId="urn:microsoft.com/office/officeart/2005/8/layout/process2"/>
    <dgm:cxn modelId="{BFE713F6-2AFD-4A92-A124-0B886FCA0221}" srcId="{BC4F17DB-C173-41F1-B0D2-5AE1E38B4362}" destId="{4A086BBF-1D0A-4129-BFF9-7BBA1F169784}" srcOrd="2" destOrd="0" parTransId="{2A920936-1A71-4EC0-ACA2-DA208E81EBD9}" sibTransId="{848CF8E3-BB37-41CF-80C6-7E954E5F3750}"/>
    <dgm:cxn modelId="{7F5030FD-37BB-5741-88E8-2C1787A6AD46}" type="presOf" srcId="{4A086BBF-1D0A-4129-BFF9-7BBA1F169784}" destId="{264F080B-6F4E-CF44-AAD9-E46C49B4F9E0}" srcOrd="0" destOrd="3" presId="urn:microsoft.com/office/officeart/2005/8/layout/process2"/>
    <dgm:cxn modelId="{D41CAC50-1A26-2347-80CF-F690CDDDF90A}" type="presParOf" srcId="{1733A469-585B-8647-B6B3-35E2D35585CC}" destId="{264F080B-6F4E-CF44-AAD9-E46C49B4F9E0}" srcOrd="0"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90E865-3339-4BDC-B2E4-0A27C374C66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4601A32-3D4D-4499-A553-80FF7338CF07}">
      <dgm:prSet/>
      <dgm:spPr/>
      <dgm:t>
        <a:bodyPr/>
        <a:lstStyle/>
        <a:p>
          <a:pPr>
            <a:lnSpc>
              <a:spcPct val="100000"/>
            </a:lnSpc>
          </a:pPr>
          <a:r>
            <a:rPr lang="en-US"/>
            <a:t>This simple PFD shows one possible logical sequence of choosing a venue.</a:t>
          </a:r>
        </a:p>
      </dgm:t>
    </dgm:pt>
    <dgm:pt modelId="{869EFB52-BD8C-4D61-9E23-09458EADB96F}" type="parTrans" cxnId="{1E1D0676-2114-43E7-8386-A9B39B26E8EB}">
      <dgm:prSet/>
      <dgm:spPr/>
      <dgm:t>
        <a:bodyPr/>
        <a:lstStyle/>
        <a:p>
          <a:endParaRPr lang="en-US"/>
        </a:p>
      </dgm:t>
    </dgm:pt>
    <dgm:pt modelId="{902051EB-1315-4667-8B9F-4A815BF8E841}" type="sibTrans" cxnId="{1E1D0676-2114-43E7-8386-A9B39B26E8EB}">
      <dgm:prSet/>
      <dgm:spPr/>
      <dgm:t>
        <a:bodyPr/>
        <a:lstStyle/>
        <a:p>
          <a:endParaRPr lang="en-US"/>
        </a:p>
      </dgm:t>
    </dgm:pt>
    <dgm:pt modelId="{421F78B9-0BF0-4F58-A680-0158BC75725C}">
      <dgm:prSet/>
      <dgm:spPr/>
      <dgm:t>
        <a:bodyPr/>
        <a:lstStyle/>
        <a:p>
          <a:pPr>
            <a:lnSpc>
              <a:spcPct val="100000"/>
            </a:lnSpc>
          </a:pPr>
          <a:endParaRPr lang="en-US" dirty="0"/>
        </a:p>
        <a:p>
          <a:pPr>
            <a:lnSpc>
              <a:spcPct val="100000"/>
            </a:lnSpc>
          </a:pPr>
          <a:r>
            <a:rPr lang="en-US" dirty="0"/>
            <a:t>First is produced a list of all the possible venues (‘</a:t>
          </a:r>
          <a:r>
            <a:rPr lang="en-US" i="1" dirty="0"/>
            <a:t>long list</a:t>
          </a:r>
          <a:r>
            <a:rPr lang="en-US" dirty="0"/>
            <a:t>’).  Each of those is then asked to say how much they will charge.  ‘</a:t>
          </a:r>
          <a:r>
            <a:rPr lang="en-US" i="1" dirty="0"/>
            <a:t>Fees &amp; charges</a:t>
          </a:r>
          <a:r>
            <a:rPr lang="en-US" dirty="0"/>
            <a:t>’ is an external product because the project requests it, but doesn’t produce it.</a:t>
          </a:r>
        </a:p>
      </dgm:t>
    </dgm:pt>
    <dgm:pt modelId="{A8F74F8F-AB12-4D6E-BA6F-2FB37636070D}" type="parTrans" cxnId="{52488D12-FA4E-4F22-B623-FFAFB8A3C69E}">
      <dgm:prSet/>
      <dgm:spPr/>
      <dgm:t>
        <a:bodyPr/>
        <a:lstStyle/>
        <a:p>
          <a:endParaRPr lang="en-US"/>
        </a:p>
      </dgm:t>
    </dgm:pt>
    <dgm:pt modelId="{3F7D050E-8420-4D08-9BDC-D806BC5A86D2}" type="sibTrans" cxnId="{52488D12-FA4E-4F22-B623-FFAFB8A3C69E}">
      <dgm:prSet/>
      <dgm:spPr/>
      <dgm:t>
        <a:bodyPr/>
        <a:lstStyle/>
        <a:p>
          <a:endParaRPr lang="en-US"/>
        </a:p>
      </dgm:t>
    </dgm:pt>
    <dgm:pt modelId="{64B5515C-57A2-4E71-A5E7-73B15E79F8D0}">
      <dgm:prSet/>
      <dgm:spPr/>
      <dgm:t>
        <a:bodyPr/>
        <a:lstStyle/>
        <a:p>
          <a:pPr>
            <a:lnSpc>
              <a:spcPct val="100000"/>
            </a:lnSpc>
          </a:pPr>
          <a:r>
            <a:rPr lang="en-US"/>
            <a:t>The long list, the charge details and the available </a:t>
          </a:r>
          <a:r>
            <a:rPr lang="en-US" i="1"/>
            <a:t>budget </a:t>
          </a:r>
          <a:r>
            <a:rPr lang="en-US"/>
            <a:t>(which is set by someone outside the project) are then used to create a </a:t>
          </a:r>
          <a:r>
            <a:rPr lang="en-US" i="1"/>
            <a:t>shortlist of venues</a:t>
          </a:r>
          <a:r>
            <a:rPr lang="en-US"/>
            <a:t> - those that can be afforded.</a:t>
          </a:r>
        </a:p>
      </dgm:t>
    </dgm:pt>
    <dgm:pt modelId="{F108681E-5380-47DA-8786-B14F481DE772}" type="parTrans" cxnId="{9E062FE2-7267-4DDC-B4E3-9A7ED824175E}">
      <dgm:prSet/>
      <dgm:spPr/>
      <dgm:t>
        <a:bodyPr/>
        <a:lstStyle/>
        <a:p>
          <a:endParaRPr lang="en-US"/>
        </a:p>
      </dgm:t>
    </dgm:pt>
    <dgm:pt modelId="{CBFE29B6-45A9-4A3C-97FD-1A04E568CC28}" type="sibTrans" cxnId="{9E062FE2-7267-4DDC-B4E3-9A7ED824175E}">
      <dgm:prSet/>
      <dgm:spPr/>
      <dgm:t>
        <a:bodyPr/>
        <a:lstStyle/>
        <a:p>
          <a:endParaRPr lang="en-US"/>
        </a:p>
      </dgm:t>
    </dgm:pt>
    <dgm:pt modelId="{F5014ECF-FA56-436F-9336-2ADDC13D85A7}">
      <dgm:prSet/>
      <dgm:spPr/>
      <dgm:t>
        <a:bodyPr/>
        <a:lstStyle/>
        <a:p>
          <a:pPr>
            <a:lnSpc>
              <a:spcPct val="100000"/>
            </a:lnSpc>
          </a:pPr>
          <a:r>
            <a:rPr lang="en-US"/>
            <a:t>The shortlisted venues are then asked their </a:t>
          </a:r>
          <a:r>
            <a:rPr lang="en-US" i="1"/>
            <a:t>availability</a:t>
          </a:r>
          <a:r>
            <a:rPr lang="en-US"/>
            <a:t> and that information compared to the required date to make the final selection (‘</a:t>
          </a:r>
          <a:r>
            <a:rPr lang="en-US" i="1"/>
            <a:t>chosen venue</a:t>
          </a:r>
          <a:r>
            <a:rPr lang="en-US"/>
            <a:t>’).</a:t>
          </a:r>
        </a:p>
      </dgm:t>
    </dgm:pt>
    <dgm:pt modelId="{F4AA049B-6AEF-484F-A550-81150ECB6E0D}" type="parTrans" cxnId="{CA6690B6-ED49-43AC-B28F-6D237CD31FAB}">
      <dgm:prSet/>
      <dgm:spPr/>
      <dgm:t>
        <a:bodyPr/>
        <a:lstStyle/>
        <a:p>
          <a:endParaRPr lang="en-US"/>
        </a:p>
      </dgm:t>
    </dgm:pt>
    <dgm:pt modelId="{07CD8BC5-FDCF-4217-90AA-246D0A05A557}" type="sibTrans" cxnId="{CA6690B6-ED49-43AC-B28F-6D237CD31FAB}">
      <dgm:prSet/>
      <dgm:spPr/>
      <dgm:t>
        <a:bodyPr/>
        <a:lstStyle/>
        <a:p>
          <a:endParaRPr lang="en-US"/>
        </a:p>
      </dgm:t>
    </dgm:pt>
    <dgm:pt modelId="{6B2BF373-64CB-42E3-B3AC-CFB44AB7E2BD}" type="pres">
      <dgm:prSet presAssocID="{F190E865-3339-4BDC-B2E4-0A27C374C664}" presName="root" presStyleCnt="0">
        <dgm:presLayoutVars>
          <dgm:dir/>
          <dgm:resizeHandles val="exact"/>
        </dgm:presLayoutVars>
      </dgm:prSet>
      <dgm:spPr/>
    </dgm:pt>
    <dgm:pt modelId="{A9B47754-0804-49BE-B8F9-85AFD75B6819}" type="pres">
      <dgm:prSet presAssocID="{E4601A32-3D4D-4499-A553-80FF7338CF07}" presName="compNode" presStyleCnt="0"/>
      <dgm:spPr/>
    </dgm:pt>
    <dgm:pt modelId="{C5E3C38D-5896-475D-AF8A-2F0D13C02BFD}" type="pres">
      <dgm:prSet presAssocID="{E4601A32-3D4D-4499-A553-80FF7338CF07}" presName="bgRect" presStyleLbl="bgShp" presStyleIdx="0" presStyleCnt="4"/>
      <dgm:spPr/>
    </dgm:pt>
    <dgm:pt modelId="{ED7C29E7-4B35-421E-86A2-4593F2126494}" type="pres">
      <dgm:prSet presAssocID="{E4601A32-3D4D-4499-A553-80FF7338CF0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twork Diagram"/>
        </a:ext>
      </dgm:extLst>
    </dgm:pt>
    <dgm:pt modelId="{53343DC7-8380-467C-AC16-F3D59D44A72D}" type="pres">
      <dgm:prSet presAssocID="{E4601A32-3D4D-4499-A553-80FF7338CF07}" presName="spaceRect" presStyleCnt="0"/>
      <dgm:spPr/>
    </dgm:pt>
    <dgm:pt modelId="{5E867BD7-2A40-44D4-AD37-2E24FC0456F2}" type="pres">
      <dgm:prSet presAssocID="{E4601A32-3D4D-4499-A553-80FF7338CF07}" presName="parTx" presStyleLbl="revTx" presStyleIdx="0" presStyleCnt="4">
        <dgm:presLayoutVars>
          <dgm:chMax val="0"/>
          <dgm:chPref val="0"/>
        </dgm:presLayoutVars>
      </dgm:prSet>
      <dgm:spPr/>
    </dgm:pt>
    <dgm:pt modelId="{D7A54810-9C43-400E-9160-E1CE231F1108}" type="pres">
      <dgm:prSet presAssocID="{902051EB-1315-4667-8B9F-4A815BF8E841}" presName="sibTrans" presStyleCnt="0"/>
      <dgm:spPr/>
    </dgm:pt>
    <dgm:pt modelId="{C892A288-AEB8-45AF-90DE-DD3737546983}" type="pres">
      <dgm:prSet presAssocID="{421F78B9-0BF0-4F58-A680-0158BC75725C}" presName="compNode" presStyleCnt="0"/>
      <dgm:spPr/>
    </dgm:pt>
    <dgm:pt modelId="{82E16C51-872A-4269-B83A-934E325C3E8F}" type="pres">
      <dgm:prSet presAssocID="{421F78B9-0BF0-4F58-A680-0158BC75725C}" presName="bgRect" presStyleLbl="bgShp" presStyleIdx="1" presStyleCnt="4"/>
      <dgm:spPr/>
    </dgm:pt>
    <dgm:pt modelId="{761F3BB7-DACF-4027-BEA0-BBBF03F397F8}" type="pres">
      <dgm:prSet presAssocID="{421F78B9-0BF0-4F58-A680-0158BC7572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D20F8922-4509-4D5B-9F0F-6111AD01DF7C}" type="pres">
      <dgm:prSet presAssocID="{421F78B9-0BF0-4F58-A680-0158BC75725C}" presName="spaceRect" presStyleCnt="0"/>
      <dgm:spPr/>
    </dgm:pt>
    <dgm:pt modelId="{2FDF611E-8526-4AB6-8AC4-879CD24ECD1B}" type="pres">
      <dgm:prSet presAssocID="{421F78B9-0BF0-4F58-A680-0158BC75725C}" presName="parTx" presStyleLbl="revTx" presStyleIdx="1" presStyleCnt="4">
        <dgm:presLayoutVars>
          <dgm:chMax val="0"/>
          <dgm:chPref val="0"/>
        </dgm:presLayoutVars>
      </dgm:prSet>
      <dgm:spPr/>
    </dgm:pt>
    <dgm:pt modelId="{4FA515DD-B606-4CC0-838E-DCFB7E5B04D4}" type="pres">
      <dgm:prSet presAssocID="{3F7D050E-8420-4D08-9BDC-D806BC5A86D2}" presName="sibTrans" presStyleCnt="0"/>
      <dgm:spPr/>
    </dgm:pt>
    <dgm:pt modelId="{2EBAF987-5C01-4718-9223-05A2A0385D21}" type="pres">
      <dgm:prSet presAssocID="{64B5515C-57A2-4E71-A5E7-73B15E79F8D0}" presName="compNode" presStyleCnt="0"/>
      <dgm:spPr/>
    </dgm:pt>
    <dgm:pt modelId="{ABE9A6A6-996E-4AB0-BD46-84BCA89C488B}" type="pres">
      <dgm:prSet presAssocID="{64B5515C-57A2-4E71-A5E7-73B15E79F8D0}" presName="bgRect" presStyleLbl="bgShp" presStyleIdx="2" presStyleCnt="4"/>
      <dgm:spPr/>
    </dgm:pt>
    <dgm:pt modelId="{D0983B23-1035-4F50-8629-4B6983512F21}" type="pres">
      <dgm:prSet presAssocID="{64B5515C-57A2-4E71-A5E7-73B15E79F8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ull Battery"/>
        </a:ext>
      </dgm:extLst>
    </dgm:pt>
    <dgm:pt modelId="{33F15876-457C-4ED5-BA63-5CFEBFF3959B}" type="pres">
      <dgm:prSet presAssocID="{64B5515C-57A2-4E71-A5E7-73B15E79F8D0}" presName="spaceRect" presStyleCnt="0"/>
      <dgm:spPr/>
    </dgm:pt>
    <dgm:pt modelId="{C10FAFFF-FE93-4272-8577-8937EDB3E89A}" type="pres">
      <dgm:prSet presAssocID="{64B5515C-57A2-4E71-A5E7-73B15E79F8D0}" presName="parTx" presStyleLbl="revTx" presStyleIdx="2" presStyleCnt="4">
        <dgm:presLayoutVars>
          <dgm:chMax val="0"/>
          <dgm:chPref val="0"/>
        </dgm:presLayoutVars>
      </dgm:prSet>
      <dgm:spPr/>
    </dgm:pt>
    <dgm:pt modelId="{61E5F3A8-2534-488E-8A7C-7C407B615FE9}" type="pres">
      <dgm:prSet presAssocID="{CBFE29B6-45A9-4A3C-97FD-1A04E568CC28}" presName="sibTrans" presStyleCnt="0"/>
      <dgm:spPr/>
    </dgm:pt>
    <dgm:pt modelId="{46E830F3-5020-4FF9-ABE5-5E4A64DB51CE}" type="pres">
      <dgm:prSet presAssocID="{F5014ECF-FA56-436F-9336-2ADDC13D85A7}" presName="compNode" presStyleCnt="0"/>
      <dgm:spPr/>
    </dgm:pt>
    <dgm:pt modelId="{8CCCAD7A-2D72-4BF4-9EDC-2F94914AF306}" type="pres">
      <dgm:prSet presAssocID="{F5014ECF-FA56-436F-9336-2ADDC13D85A7}" presName="bgRect" presStyleLbl="bgShp" presStyleIdx="3" presStyleCnt="4"/>
      <dgm:spPr/>
    </dgm:pt>
    <dgm:pt modelId="{7C0BCBFB-6EAC-44A4-B699-588BFE6E98E4}" type="pres">
      <dgm:prSet presAssocID="{F5014ECF-FA56-436F-9336-2ADDC13D85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nching Diagram"/>
        </a:ext>
      </dgm:extLst>
    </dgm:pt>
    <dgm:pt modelId="{1F3B4321-F7C4-4335-9BDF-611A648ED92C}" type="pres">
      <dgm:prSet presAssocID="{F5014ECF-FA56-436F-9336-2ADDC13D85A7}" presName="spaceRect" presStyleCnt="0"/>
      <dgm:spPr/>
    </dgm:pt>
    <dgm:pt modelId="{C5BD6575-BB31-4A41-894E-77282047597B}" type="pres">
      <dgm:prSet presAssocID="{F5014ECF-FA56-436F-9336-2ADDC13D85A7}" presName="parTx" presStyleLbl="revTx" presStyleIdx="3" presStyleCnt="4">
        <dgm:presLayoutVars>
          <dgm:chMax val="0"/>
          <dgm:chPref val="0"/>
        </dgm:presLayoutVars>
      </dgm:prSet>
      <dgm:spPr/>
    </dgm:pt>
  </dgm:ptLst>
  <dgm:cxnLst>
    <dgm:cxn modelId="{52488D12-FA4E-4F22-B623-FFAFB8A3C69E}" srcId="{F190E865-3339-4BDC-B2E4-0A27C374C664}" destId="{421F78B9-0BF0-4F58-A680-0158BC75725C}" srcOrd="1" destOrd="0" parTransId="{A8F74F8F-AB12-4D6E-BA6F-2FB37636070D}" sibTransId="{3F7D050E-8420-4D08-9BDC-D806BC5A86D2}"/>
    <dgm:cxn modelId="{6955FB3B-51EA-49B2-B7D0-093BB1EE078D}" type="presOf" srcId="{F5014ECF-FA56-436F-9336-2ADDC13D85A7}" destId="{C5BD6575-BB31-4A41-894E-77282047597B}" srcOrd="0" destOrd="0" presId="urn:microsoft.com/office/officeart/2018/2/layout/IconVerticalSolidList"/>
    <dgm:cxn modelId="{1E1D0676-2114-43E7-8386-A9B39B26E8EB}" srcId="{F190E865-3339-4BDC-B2E4-0A27C374C664}" destId="{E4601A32-3D4D-4499-A553-80FF7338CF07}" srcOrd="0" destOrd="0" parTransId="{869EFB52-BD8C-4D61-9E23-09458EADB96F}" sibTransId="{902051EB-1315-4667-8B9F-4A815BF8E841}"/>
    <dgm:cxn modelId="{10BB52A2-B429-4EDB-A2F8-5C5F808961D5}" type="presOf" srcId="{421F78B9-0BF0-4F58-A680-0158BC75725C}" destId="{2FDF611E-8526-4AB6-8AC4-879CD24ECD1B}" srcOrd="0" destOrd="0" presId="urn:microsoft.com/office/officeart/2018/2/layout/IconVerticalSolidList"/>
    <dgm:cxn modelId="{A8EBCEA5-2AB0-457E-AF6B-48FE17A210C5}" type="presOf" srcId="{E4601A32-3D4D-4499-A553-80FF7338CF07}" destId="{5E867BD7-2A40-44D4-AD37-2E24FC0456F2}" srcOrd="0" destOrd="0" presId="urn:microsoft.com/office/officeart/2018/2/layout/IconVerticalSolidList"/>
    <dgm:cxn modelId="{891D28AF-545A-452C-A65D-5F8C011D5BDC}" type="presOf" srcId="{64B5515C-57A2-4E71-A5E7-73B15E79F8D0}" destId="{C10FAFFF-FE93-4272-8577-8937EDB3E89A}" srcOrd="0" destOrd="0" presId="urn:microsoft.com/office/officeart/2018/2/layout/IconVerticalSolidList"/>
    <dgm:cxn modelId="{CA6690B6-ED49-43AC-B28F-6D237CD31FAB}" srcId="{F190E865-3339-4BDC-B2E4-0A27C374C664}" destId="{F5014ECF-FA56-436F-9336-2ADDC13D85A7}" srcOrd="3" destOrd="0" parTransId="{F4AA049B-6AEF-484F-A550-81150ECB6E0D}" sibTransId="{07CD8BC5-FDCF-4217-90AA-246D0A05A557}"/>
    <dgm:cxn modelId="{9E062FE2-7267-4DDC-B4E3-9A7ED824175E}" srcId="{F190E865-3339-4BDC-B2E4-0A27C374C664}" destId="{64B5515C-57A2-4E71-A5E7-73B15E79F8D0}" srcOrd="2" destOrd="0" parTransId="{F108681E-5380-47DA-8786-B14F481DE772}" sibTransId="{CBFE29B6-45A9-4A3C-97FD-1A04E568CC28}"/>
    <dgm:cxn modelId="{17D851F5-CA3F-42A9-A2F8-3D084E0BC390}" type="presOf" srcId="{F190E865-3339-4BDC-B2E4-0A27C374C664}" destId="{6B2BF373-64CB-42E3-B3AC-CFB44AB7E2BD}" srcOrd="0" destOrd="0" presId="urn:microsoft.com/office/officeart/2018/2/layout/IconVerticalSolidList"/>
    <dgm:cxn modelId="{36F2AC29-6F8E-4270-99A0-476ED8C8898D}" type="presParOf" srcId="{6B2BF373-64CB-42E3-B3AC-CFB44AB7E2BD}" destId="{A9B47754-0804-49BE-B8F9-85AFD75B6819}" srcOrd="0" destOrd="0" presId="urn:microsoft.com/office/officeart/2018/2/layout/IconVerticalSolidList"/>
    <dgm:cxn modelId="{99DBF417-278B-402C-A3B5-774B3FFF7A7A}" type="presParOf" srcId="{A9B47754-0804-49BE-B8F9-85AFD75B6819}" destId="{C5E3C38D-5896-475D-AF8A-2F0D13C02BFD}" srcOrd="0" destOrd="0" presId="urn:microsoft.com/office/officeart/2018/2/layout/IconVerticalSolidList"/>
    <dgm:cxn modelId="{6EDF3EAE-0D84-426D-A38C-256CF986C9CF}" type="presParOf" srcId="{A9B47754-0804-49BE-B8F9-85AFD75B6819}" destId="{ED7C29E7-4B35-421E-86A2-4593F2126494}" srcOrd="1" destOrd="0" presId="urn:microsoft.com/office/officeart/2018/2/layout/IconVerticalSolidList"/>
    <dgm:cxn modelId="{F40EF615-D6C7-49E6-ABEE-4A566261E1D1}" type="presParOf" srcId="{A9B47754-0804-49BE-B8F9-85AFD75B6819}" destId="{53343DC7-8380-467C-AC16-F3D59D44A72D}" srcOrd="2" destOrd="0" presId="urn:microsoft.com/office/officeart/2018/2/layout/IconVerticalSolidList"/>
    <dgm:cxn modelId="{6C5F1F6B-BECF-4D6A-B5AE-25E2E2DFA6EE}" type="presParOf" srcId="{A9B47754-0804-49BE-B8F9-85AFD75B6819}" destId="{5E867BD7-2A40-44D4-AD37-2E24FC0456F2}" srcOrd="3" destOrd="0" presId="urn:microsoft.com/office/officeart/2018/2/layout/IconVerticalSolidList"/>
    <dgm:cxn modelId="{4404E326-1086-4633-B3E7-FF43EB2D431B}" type="presParOf" srcId="{6B2BF373-64CB-42E3-B3AC-CFB44AB7E2BD}" destId="{D7A54810-9C43-400E-9160-E1CE231F1108}" srcOrd="1" destOrd="0" presId="urn:microsoft.com/office/officeart/2018/2/layout/IconVerticalSolidList"/>
    <dgm:cxn modelId="{E53FB370-73BA-46BC-B60A-147C2FF40942}" type="presParOf" srcId="{6B2BF373-64CB-42E3-B3AC-CFB44AB7E2BD}" destId="{C892A288-AEB8-45AF-90DE-DD3737546983}" srcOrd="2" destOrd="0" presId="urn:microsoft.com/office/officeart/2018/2/layout/IconVerticalSolidList"/>
    <dgm:cxn modelId="{A5E50C92-99D0-4B06-B219-73AFC26742D2}" type="presParOf" srcId="{C892A288-AEB8-45AF-90DE-DD3737546983}" destId="{82E16C51-872A-4269-B83A-934E325C3E8F}" srcOrd="0" destOrd="0" presId="urn:microsoft.com/office/officeart/2018/2/layout/IconVerticalSolidList"/>
    <dgm:cxn modelId="{D8E35D57-4321-4AB1-B5C6-17FFA63DBBE8}" type="presParOf" srcId="{C892A288-AEB8-45AF-90DE-DD3737546983}" destId="{761F3BB7-DACF-4027-BEA0-BBBF03F397F8}" srcOrd="1" destOrd="0" presId="urn:microsoft.com/office/officeart/2018/2/layout/IconVerticalSolidList"/>
    <dgm:cxn modelId="{FE280AC8-E9CE-457C-8882-44D9F256DCED}" type="presParOf" srcId="{C892A288-AEB8-45AF-90DE-DD3737546983}" destId="{D20F8922-4509-4D5B-9F0F-6111AD01DF7C}" srcOrd="2" destOrd="0" presId="urn:microsoft.com/office/officeart/2018/2/layout/IconVerticalSolidList"/>
    <dgm:cxn modelId="{AA584305-2E05-4C46-8116-DBEC1537EAEB}" type="presParOf" srcId="{C892A288-AEB8-45AF-90DE-DD3737546983}" destId="{2FDF611E-8526-4AB6-8AC4-879CD24ECD1B}" srcOrd="3" destOrd="0" presId="urn:microsoft.com/office/officeart/2018/2/layout/IconVerticalSolidList"/>
    <dgm:cxn modelId="{B814351A-CBAE-4AA9-842F-C8EEB81FC73C}" type="presParOf" srcId="{6B2BF373-64CB-42E3-B3AC-CFB44AB7E2BD}" destId="{4FA515DD-B606-4CC0-838E-DCFB7E5B04D4}" srcOrd="3" destOrd="0" presId="urn:microsoft.com/office/officeart/2018/2/layout/IconVerticalSolidList"/>
    <dgm:cxn modelId="{AAD378BC-FAC0-4634-B458-A773CF55994E}" type="presParOf" srcId="{6B2BF373-64CB-42E3-B3AC-CFB44AB7E2BD}" destId="{2EBAF987-5C01-4718-9223-05A2A0385D21}" srcOrd="4" destOrd="0" presId="urn:microsoft.com/office/officeart/2018/2/layout/IconVerticalSolidList"/>
    <dgm:cxn modelId="{4D16F9F8-9251-40E9-8E51-17E39F94555C}" type="presParOf" srcId="{2EBAF987-5C01-4718-9223-05A2A0385D21}" destId="{ABE9A6A6-996E-4AB0-BD46-84BCA89C488B}" srcOrd="0" destOrd="0" presId="urn:microsoft.com/office/officeart/2018/2/layout/IconVerticalSolidList"/>
    <dgm:cxn modelId="{6C9115AA-A333-4BF8-8BF0-3D22C9AE7BDC}" type="presParOf" srcId="{2EBAF987-5C01-4718-9223-05A2A0385D21}" destId="{D0983B23-1035-4F50-8629-4B6983512F21}" srcOrd="1" destOrd="0" presId="urn:microsoft.com/office/officeart/2018/2/layout/IconVerticalSolidList"/>
    <dgm:cxn modelId="{EFBE0166-5255-4B38-8CA3-B351C6E3F575}" type="presParOf" srcId="{2EBAF987-5C01-4718-9223-05A2A0385D21}" destId="{33F15876-457C-4ED5-BA63-5CFEBFF3959B}" srcOrd="2" destOrd="0" presId="urn:microsoft.com/office/officeart/2018/2/layout/IconVerticalSolidList"/>
    <dgm:cxn modelId="{459E7EC0-B3F8-48A9-BAD3-8E97099F3122}" type="presParOf" srcId="{2EBAF987-5C01-4718-9223-05A2A0385D21}" destId="{C10FAFFF-FE93-4272-8577-8937EDB3E89A}" srcOrd="3" destOrd="0" presId="urn:microsoft.com/office/officeart/2018/2/layout/IconVerticalSolidList"/>
    <dgm:cxn modelId="{563245FB-3F6B-48B3-9427-3994F87B4709}" type="presParOf" srcId="{6B2BF373-64CB-42E3-B3AC-CFB44AB7E2BD}" destId="{61E5F3A8-2534-488E-8A7C-7C407B615FE9}" srcOrd="5" destOrd="0" presId="urn:microsoft.com/office/officeart/2018/2/layout/IconVerticalSolidList"/>
    <dgm:cxn modelId="{45FD54A1-01C4-4AC9-872C-593BDF18E1E9}" type="presParOf" srcId="{6B2BF373-64CB-42E3-B3AC-CFB44AB7E2BD}" destId="{46E830F3-5020-4FF9-ABE5-5E4A64DB51CE}" srcOrd="6" destOrd="0" presId="urn:microsoft.com/office/officeart/2018/2/layout/IconVerticalSolidList"/>
    <dgm:cxn modelId="{F4D4934D-D1D2-484C-9806-33CAB1BDEA9F}" type="presParOf" srcId="{46E830F3-5020-4FF9-ABE5-5E4A64DB51CE}" destId="{8CCCAD7A-2D72-4BF4-9EDC-2F94914AF306}" srcOrd="0" destOrd="0" presId="urn:microsoft.com/office/officeart/2018/2/layout/IconVerticalSolidList"/>
    <dgm:cxn modelId="{DD156190-B6F0-4C0B-91A6-9055E1B9F213}" type="presParOf" srcId="{46E830F3-5020-4FF9-ABE5-5E4A64DB51CE}" destId="{7C0BCBFB-6EAC-44A4-B699-588BFE6E98E4}" srcOrd="1" destOrd="0" presId="urn:microsoft.com/office/officeart/2018/2/layout/IconVerticalSolidList"/>
    <dgm:cxn modelId="{DEE15FA7-0ABE-4148-9510-1207EFB34421}" type="presParOf" srcId="{46E830F3-5020-4FF9-ABE5-5E4A64DB51CE}" destId="{1F3B4321-F7C4-4335-9BDF-611A648ED92C}" srcOrd="2" destOrd="0" presId="urn:microsoft.com/office/officeart/2018/2/layout/IconVerticalSolidList"/>
    <dgm:cxn modelId="{58A5A916-A840-4748-B53A-A28FE38EC6C5}" type="presParOf" srcId="{46E830F3-5020-4FF9-ABE5-5E4A64DB51CE}" destId="{C5BD6575-BB31-4A41-894E-7728204759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2E0D09-D23C-4FEB-89F1-608A707E33CA}"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BE93438A-767E-4041-A809-3E118BC1D670}">
      <dgm:prSet custT="1"/>
      <dgm:spPr/>
      <dgm:t>
        <a:bodyPr/>
        <a:lstStyle/>
        <a:p>
          <a:r>
            <a:rPr lang="en-GB" sz="1800" dirty="0"/>
            <a:t>The severity of each risk can be shown as:-</a:t>
          </a:r>
          <a:endParaRPr lang="en-US" sz="1800" dirty="0"/>
        </a:p>
      </dgm:t>
    </dgm:pt>
    <dgm:pt modelId="{76672904-6F05-4E4A-8ACE-C33D4301A5E7}" type="parTrans" cxnId="{745CD328-DF87-4002-BBD6-8396D00BC849}">
      <dgm:prSet/>
      <dgm:spPr/>
      <dgm:t>
        <a:bodyPr/>
        <a:lstStyle/>
        <a:p>
          <a:endParaRPr lang="en-US"/>
        </a:p>
      </dgm:t>
    </dgm:pt>
    <dgm:pt modelId="{99857A6B-5A5E-4FB0-AC04-D9CAC283A089}" type="sibTrans" cxnId="{745CD328-DF87-4002-BBD6-8396D00BC849}">
      <dgm:prSet/>
      <dgm:spPr/>
      <dgm:t>
        <a:bodyPr/>
        <a:lstStyle/>
        <a:p>
          <a:endParaRPr lang="en-US"/>
        </a:p>
      </dgm:t>
    </dgm:pt>
    <dgm:pt modelId="{4F2ED856-6028-43EE-AFE4-146638A9B8EA}">
      <dgm:prSet custT="1"/>
      <dgm:spPr/>
      <dgm:t>
        <a:bodyPr/>
        <a:lstStyle/>
        <a:p>
          <a:r>
            <a:rPr lang="en-GB" sz="1800" b="1" dirty="0">
              <a:solidFill>
                <a:srgbClr val="FFFF00"/>
              </a:solidFill>
            </a:rPr>
            <a:t>Severity = Probability X Impact</a:t>
          </a:r>
          <a:endParaRPr lang="en-US" sz="1800" dirty="0">
            <a:solidFill>
              <a:srgbClr val="FFFF00"/>
            </a:solidFill>
          </a:endParaRPr>
        </a:p>
      </dgm:t>
    </dgm:pt>
    <dgm:pt modelId="{78A68BE5-D6A5-4E57-B118-2194167505F4}" type="parTrans" cxnId="{5E5BD487-6DF8-4024-8502-992EAF0C3962}">
      <dgm:prSet/>
      <dgm:spPr/>
      <dgm:t>
        <a:bodyPr/>
        <a:lstStyle/>
        <a:p>
          <a:endParaRPr lang="en-US"/>
        </a:p>
      </dgm:t>
    </dgm:pt>
    <dgm:pt modelId="{9E20E7EE-BA17-433C-97ED-2D3CA5F435F4}" type="sibTrans" cxnId="{5E5BD487-6DF8-4024-8502-992EAF0C3962}">
      <dgm:prSet/>
      <dgm:spPr/>
      <dgm:t>
        <a:bodyPr/>
        <a:lstStyle/>
        <a:p>
          <a:endParaRPr lang="en-US"/>
        </a:p>
      </dgm:t>
    </dgm:pt>
    <dgm:pt modelId="{F7E62F46-951D-417D-8B6F-5954207CFD99}">
      <dgm:prSet custT="1"/>
      <dgm:spPr/>
      <dgm:t>
        <a:bodyPr/>
        <a:lstStyle/>
        <a:p>
          <a:r>
            <a:rPr lang="en-GB" sz="1800" dirty="0"/>
            <a:t>Where </a:t>
          </a:r>
          <a:r>
            <a:rPr lang="en-GB" sz="1800" b="1" dirty="0">
              <a:solidFill>
                <a:srgbClr val="FFFF00"/>
              </a:solidFill>
            </a:rPr>
            <a:t>Probability</a:t>
          </a:r>
          <a:r>
            <a:rPr lang="en-GB" sz="1800" dirty="0"/>
            <a:t> is the likelihood of the risk occurring.</a:t>
          </a:r>
          <a:endParaRPr lang="en-US" sz="1800" dirty="0"/>
        </a:p>
      </dgm:t>
    </dgm:pt>
    <dgm:pt modelId="{CD89D17F-C915-43CE-893B-6755531A4AF8}" type="parTrans" cxnId="{02D1B2DB-6A98-4D6F-825B-DCB38828433F}">
      <dgm:prSet/>
      <dgm:spPr/>
      <dgm:t>
        <a:bodyPr/>
        <a:lstStyle/>
        <a:p>
          <a:endParaRPr lang="en-US"/>
        </a:p>
      </dgm:t>
    </dgm:pt>
    <dgm:pt modelId="{BAC0D884-7D44-48CF-B224-1401C45DA874}" type="sibTrans" cxnId="{02D1B2DB-6A98-4D6F-825B-DCB38828433F}">
      <dgm:prSet/>
      <dgm:spPr/>
      <dgm:t>
        <a:bodyPr/>
        <a:lstStyle/>
        <a:p>
          <a:endParaRPr lang="en-US"/>
        </a:p>
      </dgm:t>
    </dgm:pt>
    <dgm:pt modelId="{56D3ECCB-A197-49A3-BEEA-D77B49731192}">
      <dgm:prSet custT="1"/>
      <dgm:spPr/>
      <dgm:t>
        <a:bodyPr/>
        <a:lstStyle/>
        <a:p>
          <a:r>
            <a:rPr lang="en-GB" sz="1800" dirty="0"/>
            <a:t>And</a:t>
          </a:r>
          <a:r>
            <a:rPr lang="en-GB" sz="1800" b="1" dirty="0"/>
            <a:t> </a:t>
          </a:r>
          <a:r>
            <a:rPr lang="en-GB" sz="1800" b="1" dirty="0">
              <a:solidFill>
                <a:srgbClr val="FFFF00"/>
              </a:solidFill>
            </a:rPr>
            <a:t>Impact</a:t>
          </a:r>
          <a:r>
            <a:rPr lang="en-GB" sz="1800" dirty="0">
              <a:solidFill>
                <a:srgbClr val="FFFF00"/>
              </a:solidFill>
            </a:rPr>
            <a:t> </a:t>
          </a:r>
          <a:r>
            <a:rPr lang="en-GB" sz="1800" dirty="0"/>
            <a:t>is the effect of the risk occurring and may be expressed in financial terms.</a:t>
          </a:r>
          <a:endParaRPr lang="en-US" sz="1800" dirty="0"/>
        </a:p>
      </dgm:t>
    </dgm:pt>
    <dgm:pt modelId="{22439CCD-D7E0-45CA-A089-DD8DEA858651}" type="parTrans" cxnId="{87ED4CAC-36A0-4434-8A76-7B56E453064D}">
      <dgm:prSet/>
      <dgm:spPr/>
      <dgm:t>
        <a:bodyPr/>
        <a:lstStyle/>
        <a:p>
          <a:endParaRPr lang="en-US"/>
        </a:p>
      </dgm:t>
    </dgm:pt>
    <dgm:pt modelId="{06A0FA6B-4653-4DDA-A46E-FAF81E7F1F62}" type="sibTrans" cxnId="{87ED4CAC-36A0-4434-8A76-7B56E453064D}">
      <dgm:prSet/>
      <dgm:spPr/>
      <dgm:t>
        <a:bodyPr/>
        <a:lstStyle/>
        <a:p>
          <a:endParaRPr lang="en-US"/>
        </a:p>
      </dgm:t>
    </dgm:pt>
    <dgm:pt modelId="{D0E1B4A2-BA72-41DB-ACAD-69216E12B211}">
      <dgm:prSet custT="1"/>
      <dgm:spPr/>
      <dgm:t>
        <a:bodyPr/>
        <a:lstStyle/>
        <a:p>
          <a:r>
            <a:rPr lang="en-GB" sz="1800" b="1" dirty="0"/>
            <a:t>Ranking both probability and impact from low to high on a scale of 1 – 10 provides a useful measure of severity.</a:t>
          </a:r>
          <a:endParaRPr lang="en-US" sz="1800" dirty="0"/>
        </a:p>
      </dgm:t>
    </dgm:pt>
    <dgm:pt modelId="{65850A25-4D1A-45D2-B4FD-846F1E8DB4D7}" type="parTrans" cxnId="{94C2ED7F-6074-4A11-81B1-46E2046FE9BD}">
      <dgm:prSet/>
      <dgm:spPr/>
      <dgm:t>
        <a:bodyPr/>
        <a:lstStyle/>
        <a:p>
          <a:endParaRPr lang="en-US"/>
        </a:p>
      </dgm:t>
    </dgm:pt>
    <dgm:pt modelId="{4B7D2732-57C4-4021-8A57-56D36D662784}" type="sibTrans" cxnId="{94C2ED7F-6074-4A11-81B1-46E2046FE9BD}">
      <dgm:prSet/>
      <dgm:spPr/>
      <dgm:t>
        <a:bodyPr/>
        <a:lstStyle/>
        <a:p>
          <a:endParaRPr lang="en-US"/>
        </a:p>
      </dgm:t>
    </dgm:pt>
    <dgm:pt modelId="{E1BA9AE5-55A9-0540-B3AF-003DB33DEFC8}" type="pres">
      <dgm:prSet presAssocID="{072E0D09-D23C-4FEB-89F1-608A707E33CA}" presName="linear" presStyleCnt="0">
        <dgm:presLayoutVars>
          <dgm:animLvl val="lvl"/>
          <dgm:resizeHandles val="exact"/>
        </dgm:presLayoutVars>
      </dgm:prSet>
      <dgm:spPr/>
    </dgm:pt>
    <dgm:pt modelId="{764D3FA9-2F27-AC41-8EC7-69CA37932E22}" type="pres">
      <dgm:prSet presAssocID="{BE93438A-767E-4041-A809-3E118BC1D670}" presName="parentText" presStyleLbl="node1" presStyleIdx="0" presStyleCnt="5">
        <dgm:presLayoutVars>
          <dgm:chMax val="0"/>
          <dgm:bulletEnabled val="1"/>
        </dgm:presLayoutVars>
      </dgm:prSet>
      <dgm:spPr/>
    </dgm:pt>
    <dgm:pt modelId="{F2BF9954-1540-7E44-9A53-197E6B49C904}" type="pres">
      <dgm:prSet presAssocID="{99857A6B-5A5E-4FB0-AC04-D9CAC283A089}" presName="spacer" presStyleCnt="0"/>
      <dgm:spPr/>
    </dgm:pt>
    <dgm:pt modelId="{86A0B1F6-92D9-6042-B780-98EA7B47F8E3}" type="pres">
      <dgm:prSet presAssocID="{4F2ED856-6028-43EE-AFE4-146638A9B8EA}" presName="parentText" presStyleLbl="node1" presStyleIdx="1" presStyleCnt="5">
        <dgm:presLayoutVars>
          <dgm:chMax val="0"/>
          <dgm:bulletEnabled val="1"/>
        </dgm:presLayoutVars>
      </dgm:prSet>
      <dgm:spPr/>
    </dgm:pt>
    <dgm:pt modelId="{87B7AFD2-D049-174E-B974-0A845CB4549F}" type="pres">
      <dgm:prSet presAssocID="{9E20E7EE-BA17-433C-97ED-2D3CA5F435F4}" presName="spacer" presStyleCnt="0"/>
      <dgm:spPr/>
    </dgm:pt>
    <dgm:pt modelId="{3BEE681F-07C4-CC43-9BD9-2048447BDC9E}" type="pres">
      <dgm:prSet presAssocID="{F7E62F46-951D-417D-8B6F-5954207CFD99}" presName="parentText" presStyleLbl="node1" presStyleIdx="2" presStyleCnt="5">
        <dgm:presLayoutVars>
          <dgm:chMax val="0"/>
          <dgm:bulletEnabled val="1"/>
        </dgm:presLayoutVars>
      </dgm:prSet>
      <dgm:spPr/>
    </dgm:pt>
    <dgm:pt modelId="{1D6E061A-E91C-C946-B1C3-5CE053CB95DE}" type="pres">
      <dgm:prSet presAssocID="{BAC0D884-7D44-48CF-B224-1401C45DA874}" presName="spacer" presStyleCnt="0"/>
      <dgm:spPr/>
    </dgm:pt>
    <dgm:pt modelId="{CDB65843-7CFC-C547-95D3-DE33F79C11DD}" type="pres">
      <dgm:prSet presAssocID="{56D3ECCB-A197-49A3-BEEA-D77B49731192}" presName="parentText" presStyleLbl="node1" presStyleIdx="3" presStyleCnt="5">
        <dgm:presLayoutVars>
          <dgm:chMax val="0"/>
          <dgm:bulletEnabled val="1"/>
        </dgm:presLayoutVars>
      </dgm:prSet>
      <dgm:spPr/>
    </dgm:pt>
    <dgm:pt modelId="{72806CCC-7143-A243-BF9F-3BB00AE3986E}" type="pres">
      <dgm:prSet presAssocID="{06A0FA6B-4653-4DDA-A46E-FAF81E7F1F62}" presName="spacer" presStyleCnt="0"/>
      <dgm:spPr/>
    </dgm:pt>
    <dgm:pt modelId="{0853FA36-CABB-974B-BB84-1EC023E62863}" type="pres">
      <dgm:prSet presAssocID="{D0E1B4A2-BA72-41DB-ACAD-69216E12B211}" presName="parentText" presStyleLbl="node1" presStyleIdx="4" presStyleCnt="5">
        <dgm:presLayoutVars>
          <dgm:chMax val="0"/>
          <dgm:bulletEnabled val="1"/>
        </dgm:presLayoutVars>
      </dgm:prSet>
      <dgm:spPr/>
    </dgm:pt>
  </dgm:ptLst>
  <dgm:cxnLst>
    <dgm:cxn modelId="{745CD328-DF87-4002-BBD6-8396D00BC849}" srcId="{072E0D09-D23C-4FEB-89F1-608A707E33CA}" destId="{BE93438A-767E-4041-A809-3E118BC1D670}" srcOrd="0" destOrd="0" parTransId="{76672904-6F05-4E4A-8ACE-C33D4301A5E7}" sibTransId="{99857A6B-5A5E-4FB0-AC04-D9CAC283A089}"/>
    <dgm:cxn modelId="{57225839-110A-664F-B0A0-6A97C46C5506}" type="presOf" srcId="{F7E62F46-951D-417D-8B6F-5954207CFD99}" destId="{3BEE681F-07C4-CC43-9BD9-2048447BDC9E}" srcOrd="0" destOrd="0" presId="urn:microsoft.com/office/officeart/2005/8/layout/vList2"/>
    <dgm:cxn modelId="{6FCEE64F-B7EC-6540-B732-6EAFBF113546}" type="presOf" srcId="{072E0D09-D23C-4FEB-89F1-608A707E33CA}" destId="{E1BA9AE5-55A9-0540-B3AF-003DB33DEFC8}" srcOrd="0" destOrd="0" presId="urn:microsoft.com/office/officeart/2005/8/layout/vList2"/>
    <dgm:cxn modelId="{6C7B6F66-0FB9-4C48-94F2-2A8637090D29}" type="presOf" srcId="{4F2ED856-6028-43EE-AFE4-146638A9B8EA}" destId="{86A0B1F6-92D9-6042-B780-98EA7B47F8E3}" srcOrd="0" destOrd="0" presId="urn:microsoft.com/office/officeart/2005/8/layout/vList2"/>
    <dgm:cxn modelId="{585C8E7A-B08C-A843-923E-CCC6B0B3037F}" type="presOf" srcId="{BE93438A-767E-4041-A809-3E118BC1D670}" destId="{764D3FA9-2F27-AC41-8EC7-69CA37932E22}" srcOrd="0" destOrd="0" presId="urn:microsoft.com/office/officeart/2005/8/layout/vList2"/>
    <dgm:cxn modelId="{94C2ED7F-6074-4A11-81B1-46E2046FE9BD}" srcId="{072E0D09-D23C-4FEB-89F1-608A707E33CA}" destId="{D0E1B4A2-BA72-41DB-ACAD-69216E12B211}" srcOrd="4" destOrd="0" parTransId="{65850A25-4D1A-45D2-B4FD-846F1E8DB4D7}" sibTransId="{4B7D2732-57C4-4021-8A57-56D36D662784}"/>
    <dgm:cxn modelId="{5E5BD487-6DF8-4024-8502-992EAF0C3962}" srcId="{072E0D09-D23C-4FEB-89F1-608A707E33CA}" destId="{4F2ED856-6028-43EE-AFE4-146638A9B8EA}" srcOrd="1" destOrd="0" parTransId="{78A68BE5-D6A5-4E57-B118-2194167505F4}" sibTransId="{9E20E7EE-BA17-433C-97ED-2D3CA5F435F4}"/>
    <dgm:cxn modelId="{87ED4CAC-36A0-4434-8A76-7B56E453064D}" srcId="{072E0D09-D23C-4FEB-89F1-608A707E33CA}" destId="{56D3ECCB-A197-49A3-BEEA-D77B49731192}" srcOrd="3" destOrd="0" parTransId="{22439CCD-D7E0-45CA-A089-DD8DEA858651}" sibTransId="{06A0FA6B-4653-4DDA-A46E-FAF81E7F1F62}"/>
    <dgm:cxn modelId="{77F254AD-9291-B847-BE76-4F04462915BE}" type="presOf" srcId="{56D3ECCB-A197-49A3-BEEA-D77B49731192}" destId="{CDB65843-7CFC-C547-95D3-DE33F79C11DD}" srcOrd="0" destOrd="0" presId="urn:microsoft.com/office/officeart/2005/8/layout/vList2"/>
    <dgm:cxn modelId="{490F3BD4-B640-9A4A-9B48-D596CE7BE4F9}" type="presOf" srcId="{D0E1B4A2-BA72-41DB-ACAD-69216E12B211}" destId="{0853FA36-CABB-974B-BB84-1EC023E62863}" srcOrd="0" destOrd="0" presId="urn:microsoft.com/office/officeart/2005/8/layout/vList2"/>
    <dgm:cxn modelId="{02D1B2DB-6A98-4D6F-825B-DCB38828433F}" srcId="{072E0D09-D23C-4FEB-89F1-608A707E33CA}" destId="{F7E62F46-951D-417D-8B6F-5954207CFD99}" srcOrd="2" destOrd="0" parTransId="{CD89D17F-C915-43CE-893B-6755531A4AF8}" sibTransId="{BAC0D884-7D44-48CF-B224-1401C45DA874}"/>
    <dgm:cxn modelId="{FE874514-0968-CC40-AADF-18634CE10A09}" type="presParOf" srcId="{E1BA9AE5-55A9-0540-B3AF-003DB33DEFC8}" destId="{764D3FA9-2F27-AC41-8EC7-69CA37932E22}" srcOrd="0" destOrd="0" presId="urn:microsoft.com/office/officeart/2005/8/layout/vList2"/>
    <dgm:cxn modelId="{430172F6-7C0D-6641-903D-A4F06EB1DA53}" type="presParOf" srcId="{E1BA9AE5-55A9-0540-B3AF-003DB33DEFC8}" destId="{F2BF9954-1540-7E44-9A53-197E6B49C904}" srcOrd="1" destOrd="0" presId="urn:microsoft.com/office/officeart/2005/8/layout/vList2"/>
    <dgm:cxn modelId="{C51EDA9F-1225-F844-9DAD-07324F65DB12}" type="presParOf" srcId="{E1BA9AE5-55A9-0540-B3AF-003DB33DEFC8}" destId="{86A0B1F6-92D9-6042-B780-98EA7B47F8E3}" srcOrd="2" destOrd="0" presId="urn:microsoft.com/office/officeart/2005/8/layout/vList2"/>
    <dgm:cxn modelId="{A208FF84-80A4-8C43-981F-66C637D22905}" type="presParOf" srcId="{E1BA9AE5-55A9-0540-B3AF-003DB33DEFC8}" destId="{87B7AFD2-D049-174E-B974-0A845CB4549F}" srcOrd="3" destOrd="0" presId="urn:microsoft.com/office/officeart/2005/8/layout/vList2"/>
    <dgm:cxn modelId="{781707CE-9FCF-2541-BEA6-E52195514FAF}" type="presParOf" srcId="{E1BA9AE5-55A9-0540-B3AF-003DB33DEFC8}" destId="{3BEE681F-07C4-CC43-9BD9-2048447BDC9E}" srcOrd="4" destOrd="0" presId="urn:microsoft.com/office/officeart/2005/8/layout/vList2"/>
    <dgm:cxn modelId="{111D210D-9D62-4046-9948-AA66F55F953A}" type="presParOf" srcId="{E1BA9AE5-55A9-0540-B3AF-003DB33DEFC8}" destId="{1D6E061A-E91C-C946-B1C3-5CE053CB95DE}" srcOrd="5" destOrd="0" presId="urn:microsoft.com/office/officeart/2005/8/layout/vList2"/>
    <dgm:cxn modelId="{42C24B23-4E74-F144-83ED-DEB62C6A2BEB}" type="presParOf" srcId="{E1BA9AE5-55A9-0540-B3AF-003DB33DEFC8}" destId="{CDB65843-7CFC-C547-95D3-DE33F79C11DD}" srcOrd="6" destOrd="0" presId="urn:microsoft.com/office/officeart/2005/8/layout/vList2"/>
    <dgm:cxn modelId="{0D278F8C-E459-264A-AAFF-C994B707EEE0}" type="presParOf" srcId="{E1BA9AE5-55A9-0540-B3AF-003DB33DEFC8}" destId="{72806CCC-7143-A243-BF9F-3BB00AE3986E}" srcOrd="7" destOrd="0" presId="urn:microsoft.com/office/officeart/2005/8/layout/vList2"/>
    <dgm:cxn modelId="{87C5DCF6-724F-344D-AD6B-7382F31038E4}" type="presParOf" srcId="{E1BA9AE5-55A9-0540-B3AF-003DB33DEFC8}" destId="{0853FA36-CABB-974B-BB84-1EC023E62863}"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AE9CD4-DB36-4F82-B726-461A825516C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FC98205-E56D-49CD-AA3A-6737B939B48B}">
      <dgm:prSet/>
      <dgm:spPr/>
      <dgm:t>
        <a:bodyPr/>
        <a:lstStyle/>
        <a:p>
          <a:r>
            <a:rPr lang="en-GB"/>
            <a:t>There should always be a business case for a project.</a:t>
          </a:r>
          <a:endParaRPr lang="en-US"/>
        </a:p>
      </dgm:t>
    </dgm:pt>
    <dgm:pt modelId="{4DF6E6C5-8F6F-402F-BA3F-2486E6E5C237}" type="parTrans" cxnId="{ABBD03DE-7342-4716-9F5B-199B99F13660}">
      <dgm:prSet/>
      <dgm:spPr/>
      <dgm:t>
        <a:bodyPr/>
        <a:lstStyle/>
        <a:p>
          <a:endParaRPr lang="en-US"/>
        </a:p>
      </dgm:t>
    </dgm:pt>
    <dgm:pt modelId="{4F5B9B66-B3B2-4BB2-B055-317631EE9755}" type="sibTrans" cxnId="{ABBD03DE-7342-4716-9F5B-199B99F13660}">
      <dgm:prSet/>
      <dgm:spPr/>
      <dgm:t>
        <a:bodyPr/>
        <a:lstStyle/>
        <a:p>
          <a:endParaRPr lang="en-US"/>
        </a:p>
      </dgm:t>
    </dgm:pt>
    <dgm:pt modelId="{A9BFAEE0-01F9-4377-9A20-A4939807DDD8}">
      <dgm:prSet/>
      <dgm:spPr/>
      <dgm:t>
        <a:bodyPr/>
        <a:lstStyle/>
        <a:p>
          <a:r>
            <a:rPr lang="en-GB"/>
            <a:t>There should be a specific format and various criteria against which the business case will be judged.</a:t>
          </a:r>
          <a:endParaRPr lang="en-US"/>
        </a:p>
      </dgm:t>
    </dgm:pt>
    <dgm:pt modelId="{FB602F79-FFEF-4267-B068-32A18CE02866}" type="parTrans" cxnId="{75997098-824B-40DA-B7E8-A1ACC41DC526}">
      <dgm:prSet/>
      <dgm:spPr/>
      <dgm:t>
        <a:bodyPr/>
        <a:lstStyle/>
        <a:p>
          <a:endParaRPr lang="en-US"/>
        </a:p>
      </dgm:t>
    </dgm:pt>
    <dgm:pt modelId="{C0B894AF-4206-4823-A6CE-F0178FA5EB9A}" type="sibTrans" cxnId="{75997098-824B-40DA-B7E8-A1ACC41DC526}">
      <dgm:prSet/>
      <dgm:spPr/>
      <dgm:t>
        <a:bodyPr/>
        <a:lstStyle/>
        <a:p>
          <a:endParaRPr lang="en-US"/>
        </a:p>
      </dgm:t>
    </dgm:pt>
    <dgm:pt modelId="{E526CFED-C231-4AD3-A9C6-A1D1D936F37D}">
      <dgm:prSet/>
      <dgm:spPr/>
      <dgm:t>
        <a:bodyPr/>
        <a:lstStyle/>
        <a:p>
          <a:r>
            <a:rPr lang="en-GB"/>
            <a:t>Seek input from people who have different expertise to yourself</a:t>
          </a:r>
          <a:endParaRPr lang="en-US"/>
        </a:p>
      </dgm:t>
    </dgm:pt>
    <dgm:pt modelId="{C8C1154D-1BBD-4E58-901F-F74B33E39BAD}" type="parTrans" cxnId="{5F583559-6DD6-4F14-B3FB-5050969D5F45}">
      <dgm:prSet/>
      <dgm:spPr/>
      <dgm:t>
        <a:bodyPr/>
        <a:lstStyle/>
        <a:p>
          <a:endParaRPr lang="en-US"/>
        </a:p>
      </dgm:t>
    </dgm:pt>
    <dgm:pt modelId="{B8852191-4262-4F4A-A85D-6176923D42ED}" type="sibTrans" cxnId="{5F583559-6DD6-4F14-B3FB-5050969D5F45}">
      <dgm:prSet/>
      <dgm:spPr/>
      <dgm:t>
        <a:bodyPr/>
        <a:lstStyle/>
        <a:p>
          <a:endParaRPr lang="en-US"/>
        </a:p>
      </dgm:t>
    </dgm:pt>
    <dgm:pt modelId="{A696C474-FA78-0443-B861-FE7C5C5FBDB1}" type="pres">
      <dgm:prSet presAssocID="{65AE9CD4-DB36-4F82-B726-461A825516CA}" presName="linear" presStyleCnt="0">
        <dgm:presLayoutVars>
          <dgm:animLvl val="lvl"/>
          <dgm:resizeHandles val="exact"/>
        </dgm:presLayoutVars>
      </dgm:prSet>
      <dgm:spPr/>
    </dgm:pt>
    <dgm:pt modelId="{6E3BFF80-E32F-1A41-9937-9187757B6E2C}" type="pres">
      <dgm:prSet presAssocID="{CFC98205-E56D-49CD-AA3A-6737B939B48B}" presName="parentText" presStyleLbl="node1" presStyleIdx="0" presStyleCnt="3">
        <dgm:presLayoutVars>
          <dgm:chMax val="0"/>
          <dgm:bulletEnabled val="1"/>
        </dgm:presLayoutVars>
      </dgm:prSet>
      <dgm:spPr/>
    </dgm:pt>
    <dgm:pt modelId="{746D0277-3344-6249-BCFD-1934CFB1F3FE}" type="pres">
      <dgm:prSet presAssocID="{4F5B9B66-B3B2-4BB2-B055-317631EE9755}" presName="spacer" presStyleCnt="0"/>
      <dgm:spPr/>
    </dgm:pt>
    <dgm:pt modelId="{59C4190B-9613-4341-9154-B3E544A3ADBA}" type="pres">
      <dgm:prSet presAssocID="{A9BFAEE0-01F9-4377-9A20-A4939807DDD8}" presName="parentText" presStyleLbl="node1" presStyleIdx="1" presStyleCnt="3">
        <dgm:presLayoutVars>
          <dgm:chMax val="0"/>
          <dgm:bulletEnabled val="1"/>
        </dgm:presLayoutVars>
      </dgm:prSet>
      <dgm:spPr/>
    </dgm:pt>
    <dgm:pt modelId="{6F882BF2-F068-7D44-85FD-F1BE764F1C8A}" type="pres">
      <dgm:prSet presAssocID="{C0B894AF-4206-4823-A6CE-F0178FA5EB9A}" presName="spacer" presStyleCnt="0"/>
      <dgm:spPr/>
    </dgm:pt>
    <dgm:pt modelId="{64FC5791-B8FE-5440-9746-AF1F4EC5AAEC}" type="pres">
      <dgm:prSet presAssocID="{E526CFED-C231-4AD3-A9C6-A1D1D936F37D}" presName="parentText" presStyleLbl="node1" presStyleIdx="2" presStyleCnt="3">
        <dgm:presLayoutVars>
          <dgm:chMax val="0"/>
          <dgm:bulletEnabled val="1"/>
        </dgm:presLayoutVars>
      </dgm:prSet>
      <dgm:spPr/>
    </dgm:pt>
  </dgm:ptLst>
  <dgm:cxnLst>
    <dgm:cxn modelId="{08871332-27B3-164B-A98E-2D5193E488BD}" type="presOf" srcId="{E526CFED-C231-4AD3-A9C6-A1D1D936F37D}" destId="{64FC5791-B8FE-5440-9746-AF1F4EC5AAEC}" srcOrd="0" destOrd="0" presId="urn:microsoft.com/office/officeart/2005/8/layout/vList2"/>
    <dgm:cxn modelId="{5F583559-6DD6-4F14-B3FB-5050969D5F45}" srcId="{65AE9CD4-DB36-4F82-B726-461A825516CA}" destId="{E526CFED-C231-4AD3-A9C6-A1D1D936F37D}" srcOrd="2" destOrd="0" parTransId="{C8C1154D-1BBD-4E58-901F-F74B33E39BAD}" sibTransId="{B8852191-4262-4F4A-A85D-6176923D42ED}"/>
    <dgm:cxn modelId="{D3C57A75-EED5-FF4C-9698-5D07EE900447}" type="presOf" srcId="{65AE9CD4-DB36-4F82-B726-461A825516CA}" destId="{A696C474-FA78-0443-B861-FE7C5C5FBDB1}" srcOrd="0" destOrd="0" presId="urn:microsoft.com/office/officeart/2005/8/layout/vList2"/>
    <dgm:cxn modelId="{75997098-824B-40DA-B7E8-A1ACC41DC526}" srcId="{65AE9CD4-DB36-4F82-B726-461A825516CA}" destId="{A9BFAEE0-01F9-4377-9A20-A4939807DDD8}" srcOrd="1" destOrd="0" parTransId="{FB602F79-FFEF-4267-B068-32A18CE02866}" sibTransId="{C0B894AF-4206-4823-A6CE-F0178FA5EB9A}"/>
    <dgm:cxn modelId="{3E6A9FA2-3B3C-4840-B6F9-26A25589E268}" type="presOf" srcId="{A9BFAEE0-01F9-4377-9A20-A4939807DDD8}" destId="{59C4190B-9613-4341-9154-B3E544A3ADBA}" srcOrd="0" destOrd="0" presId="urn:microsoft.com/office/officeart/2005/8/layout/vList2"/>
    <dgm:cxn modelId="{158329B4-8392-4E4D-AF03-C493F52676F8}" type="presOf" srcId="{CFC98205-E56D-49CD-AA3A-6737B939B48B}" destId="{6E3BFF80-E32F-1A41-9937-9187757B6E2C}" srcOrd="0" destOrd="0" presId="urn:microsoft.com/office/officeart/2005/8/layout/vList2"/>
    <dgm:cxn modelId="{ABBD03DE-7342-4716-9F5B-199B99F13660}" srcId="{65AE9CD4-DB36-4F82-B726-461A825516CA}" destId="{CFC98205-E56D-49CD-AA3A-6737B939B48B}" srcOrd="0" destOrd="0" parTransId="{4DF6E6C5-8F6F-402F-BA3F-2486E6E5C237}" sibTransId="{4F5B9B66-B3B2-4BB2-B055-317631EE9755}"/>
    <dgm:cxn modelId="{36C1B295-8C3D-D449-A3F4-597ED3B504EA}" type="presParOf" srcId="{A696C474-FA78-0443-B861-FE7C5C5FBDB1}" destId="{6E3BFF80-E32F-1A41-9937-9187757B6E2C}" srcOrd="0" destOrd="0" presId="urn:microsoft.com/office/officeart/2005/8/layout/vList2"/>
    <dgm:cxn modelId="{A7BB4937-3793-2D47-9A0D-58E20B50BF8F}" type="presParOf" srcId="{A696C474-FA78-0443-B861-FE7C5C5FBDB1}" destId="{746D0277-3344-6249-BCFD-1934CFB1F3FE}" srcOrd="1" destOrd="0" presId="urn:microsoft.com/office/officeart/2005/8/layout/vList2"/>
    <dgm:cxn modelId="{81FFB19E-2D0F-C042-AE33-29E8711F2857}" type="presParOf" srcId="{A696C474-FA78-0443-B861-FE7C5C5FBDB1}" destId="{59C4190B-9613-4341-9154-B3E544A3ADBA}" srcOrd="2" destOrd="0" presId="urn:microsoft.com/office/officeart/2005/8/layout/vList2"/>
    <dgm:cxn modelId="{640D2E3F-DA5F-F242-BC58-EA404166F40E}" type="presParOf" srcId="{A696C474-FA78-0443-B861-FE7C5C5FBDB1}" destId="{6F882BF2-F068-7D44-85FD-F1BE764F1C8A}" srcOrd="3" destOrd="0" presId="urn:microsoft.com/office/officeart/2005/8/layout/vList2"/>
    <dgm:cxn modelId="{EDF67AD9-D300-6A4D-8487-D5A94D992B20}" type="presParOf" srcId="{A696C474-FA78-0443-B861-FE7C5C5FBDB1}" destId="{64FC5791-B8FE-5440-9746-AF1F4EC5AAE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7F254-D5AB-4C56-B8B1-59C933007CF9}">
      <dsp:nvSpPr>
        <dsp:cNvPr id="0" name=""/>
        <dsp:cNvSpPr/>
      </dsp:nvSpPr>
      <dsp:spPr>
        <a:xfrm>
          <a:off x="0" y="2429"/>
          <a:ext cx="5111749" cy="12312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DFED18-9C81-49EA-B7E9-96F89755AE74}">
      <dsp:nvSpPr>
        <dsp:cNvPr id="0" name=""/>
        <dsp:cNvSpPr/>
      </dsp:nvSpPr>
      <dsp:spPr>
        <a:xfrm>
          <a:off x="372441" y="279451"/>
          <a:ext cx="677166" cy="6771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77E14F-0F9F-4994-A2BE-56618BC30285}">
      <dsp:nvSpPr>
        <dsp:cNvPr id="0" name=""/>
        <dsp:cNvSpPr/>
      </dsp:nvSpPr>
      <dsp:spPr>
        <a:xfrm>
          <a:off x="1422049" y="2429"/>
          <a:ext cx="3689700" cy="1231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303" tIns="130303" rIns="130303" bIns="130303" numCol="1" spcCol="1270" anchor="ctr" anchorCtr="0">
          <a:noAutofit/>
        </a:bodyPr>
        <a:lstStyle/>
        <a:p>
          <a:pPr marL="0" lvl="0" indent="0" algn="l" defTabSz="889000">
            <a:lnSpc>
              <a:spcPct val="100000"/>
            </a:lnSpc>
            <a:spcBef>
              <a:spcPct val="0"/>
            </a:spcBef>
            <a:spcAft>
              <a:spcPct val="35000"/>
            </a:spcAft>
            <a:buNone/>
          </a:pPr>
          <a:r>
            <a:rPr lang="en-GB" sz="2000" kern="1200"/>
            <a:t>Establish some definitions of Project Management (PM)</a:t>
          </a:r>
          <a:endParaRPr lang="en-US" sz="2000" kern="1200"/>
        </a:p>
      </dsp:txBody>
      <dsp:txXfrm>
        <a:off x="1422049" y="2429"/>
        <a:ext cx="3689700" cy="1231211"/>
      </dsp:txXfrm>
    </dsp:sp>
    <dsp:sp modelId="{E2CDE6A8-5B2D-436E-8180-1FCCD5D8D104}">
      <dsp:nvSpPr>
        <dsp:cNvPr id="0" name=""/>
        <dsp:cNvSpPr/>
      </dsp:nvSpPr>
      <dsp:spPr>
        <a:xfrm>
          <a:off x="0" y="1541443"/>
          <a:ext cx="5111749" cy="12312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A1363-39D6-48B3-A085-828304DF5CFE}">
      <dsp:nvSpPr>
        <dsp:cNvPr id="0" name=""/>
        <dsp:cNvSpPr/>
      </dsp:nvSpPr>
      <dsp:spPr>
        <a:xfrm>
          <a:off x="372441" y="1818466"/>
          <a:ext cx="677166" cy="6771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E02DF-6389-4308-9A4D-0E5E49AACDE2}">
      <dsp:nvSpPr>
        <dsp:cNvPr id="0" name=""/>
        <dsp:cNvSpPr/>
      </dsp:nvSpPr>
      <dsp:spPr>
        <a:xfrm>
          <a:off x="1422049" y="1541443"/>
          <a:ext cx="3689700" cy="1231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303" tIns="130303" rIns="130303" bIns="130303" numCol="1" spcCol="1270" anchor="ctr" anchorCtr="0">
          <a:noAutofit/>
        </a:bodyPr>
        <a:lstStyle/>
        <a:p>
          <a:pPr marL="0" lvl="0" indent="0" algn="l" defTabSz="889000">
            <a:lnSpc>
              <a:spcPct val="100000"/>
            </a:lnSpc>
            <a:spcBef>
              <a:spcPct val="0"/>
            </a:spcBef>
            <a:spcAft>
              <a:spcPct val="35000"/>
            </a:spcAft>
            <a:buNone/>
          </a:pPr>
          <a:r>
            <a:rPr lang="en-GB" sz="2000" kern="1200"/>
            <a:t>Identify and briefly describe some approaches to PM</a:t>
          </a:r>
          <a:endParaRPr lang="en-US" sz="2000" kern="1200"/>
        </a:p>
      </dsp:txBody>
      <dsp:txXfrm>
        <a:off x="1422049" y="1541443"/>
        <a:ext cx="3689700" cy="1231211"/>
      </dsp:txXfrm>
    </dsp:sp>
    <dsp:sp modelId="{2EAAFE8B-3842-4D49-8FED-C05DA1EA2A28}">
      <dsp:nvSpPr>
        <dsp:cNvPr id="0" name=""/>
        <dsp:cNvSpPr/>
      </dsp:nvSpPr>
      <dsp:spPr>
        <a:xfrm>
          <a:off x="0" y="3080457"/>
          <a:ext cx="5111749" cy="12312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3A4C1-B841-498F-80C0-FC993A1230DB}">
      <dsp:nvSpPr>
        <dsp:cNvPr id="0" name=""/>
        <dsp:cNvSpPr/>
      </dsp:nvSpPr>
      <dsp:spPr>
        <a:xfrm>
          <a:off x="372441" y="3357480"/>
          <a:ext cx="677166" cy="6771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D1B17-5E31-440B-9AEA-11E323F11408}">
      <dsp:nvSpPr>
        <dsp:cNvPr id="0" name=""/>
        <dsp:cNvSpPr/>
      </dsp:nvSpPr>
      <dsp:spPr>
        <a:xfrm>
          <a:off x="1422049" y="3080457"/>
          <a:ext cx="3689700" cy="1231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303" tIns="130303" rIns="130303" bIns="130303" numCol="1" spcCol="1270" anchor="ctr" anchorCtr="0">
          <a:noAutofit/>
        </a:bodyPr>
        <a:lstStyle/>
        <a:p>
          <a:pPr marL="0" lvl="0" indent="0" algn="l" defTabSz="889000">
            <a:lnSpc>
              <a:spcPct val="100000"/>
            </a:lnSpc>
            <a:spcBef>
              <a:spcPct val="0"/>
            </a:spcBef>
            <a:spcAft>
              <a:spcPct val="35000"/>
            </a:spcAft>
            <a:buNone/>
          </a:pPr>
          <a:r>
            <a:rPr lang="en-GB" sz="2000" kern="1200"/>
            <a:t>Identify what you believe are some of the main aspects of PM</a:t>
          </a:r>
          <a:endParaRPr lang="en-US" sz="2000" kern="1200"/>
        </a:p>
      </dsp:txBody>
      <dsp:txXfrm>
        <a:off x="1422049" y="3080457"/>
        <a:ext cx="3689700" cy="1231211"/>
      </dsp:txXfrm>
    </dsp:sp>
    <dsp:sp modelId="{2EE08D13-4AFA-458B-9738-F16BBF533A3D}">
      <dsp:nvSpPr>
        <dsp:cNvPr id="0" name=""/>
        <dsp:cNvSpPr/>
      </dsp:nvSpPr>
      <dsp:spPr>
        <a:xfrm>
          <a:off x="0" y="4619472"/>
          <a:ext cx="5111749" cy="12312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50993-5D6B-470A-9C58-82157CCE75EB}">
      <dsp:nvSpPr>
        <dsp:cNvPr id="0" name=""/>
        <dsp:cNvSpPr/>
      </dsp:nvSpPr>
      <dsp:spPr>
        <a:xfrm>
          <a:off x="372441" y="4896494"/>
          <a:ext cx="677166" cy="6771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3484FA-9B6C-4A0F-A8D3-39FB59B58DC8}">
      <dsp:nvSpPr>
        <dsp:cNvPr id="0" name=""/>
        <dsp:cNvSpPr/>
      </dsp:nvSpPr>
      <dsp:spPr>
        <a:xfrm>
          <a:off x="1422049" y="4619472"/>
          <a:ext cx="3689700" cy="1231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303" tIns="130303" rIns="130303" bIns="130303" numCol="1" spcCol="1270" anchor="ctr" anchorCtr="0">
          <a:noAutofit/>
        </a:bodyPr>
        <a:lstStyle/>
        <a:p>
          <a:pPr marL="0" lvl="0" indent="0" algn="l" defTabSz="889000">
            <a:lnSpc>
              <a:spcPct val="100000"/>
            </a:lnSpc>
            <a:spcBef>
              <a:spcPct val="0"/>
            </a:spcBef>
            <a:spcAft>
              <a:spcPct val="35000"/>
            </a:spcAft>
            <a:buNone/>
          </a:pPr>
          <a:r>
            <a:rPr lang="en-GB" sz="2000" kern="1200"/>
            <a:t>Many projects fail.  Why is that?</a:t>
          </a:r>
          <a:endParaRPr lang="en-US" sz="2000" kern="1200"/>
        </a:p>
      </dsp:txBody>
      <dsp:txXfrm>
        <a:off x="1422049" y="4619472"/>
        <a:ext cx="3689700" cy="12312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5EACD-B276-C74C-B8D2-5757207BF092}">
      <dsp:nvSpPr>
        <dsp:cNvPr id="0" name=""/>
        <dsp:cNvSpPr/>
      </dsp:nvSpPr>
      <dsp:spPr>
        <a:xfrm>
          <a:off x="0" y="2037546"/>
          <a:ext cx="3985908" cy="133685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Stakeholder Analysis</a:t>
          </a:r>
          <a:r>
            <a:rPr lang="en-GB" sz="1600" kern="1200"/>
            <a:t> is the technique used to identify key people who have to be won over.</a:t>
          </a:r>
          <a:endParaRPr lang="en-US" sz="1600" kern="1200"/>
        </a:p>
      </dsp:txBody>
      <dsp:txXfrm>
        <a:off x="0" y="2037546"/>
        <a:ext cx="3985908" cy="1336851"/>
      </dsp:txXfrm>
    </dsp:sp>
    <dsp:sp modelId="{D841FB79-A566-A94D-8C02-E035D3849127}">
      <dsp:nvSpPr>
        <dsp:cNvPr id="0" name=""/>
        <dsp:cNvSpPr/>
      </dsp:nvSpPr>
      <dsp:spPr>
        <a:xfrm rot="10800000">
          <a:off x="0" y="1522"/>
          <a:ext cx="3985908" cy="2056077"/>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t>Stakeholder Management</a:t>
          </a:r>
          <a:r>
            <a:rPr lang="en-GB" sz="1600" kern="1200"/>
            <a:t> is an important discipline which can be used to win support from others. It can make the difference between project success and failure.</a:t>
          </a:r>
          <a:endParaRPr lang="en-US" sz="1600" kern="1200"/>
        </a:p>
      </dsp:txBody>
      <dsp:txXfrm rot="10800000">
        <a:off x="0" y="1522"/>
        <a:ext cx="3985908" cy="1335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68802-075B-394C-96E1-46F7E9D61F96}">
      <dsp:nvSpPr>
        <dsp:cNvPr id="0" name=""/>
        <dsp:cNvSpPr/>
      </dsp:nvSpPr>
      <dsp:spPr>
        <a:xfrm>
          <a:off x="0" y="553643"/>
          <a:ext cx="4697730" cy="1427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PRINCE2 brings us a structured approach to project management that when effectively applied will avoid, or deal with, problems that can occur during projects.</a:t>
          </a:r>
          <a:endParaRPr lang="en-US" sz="2000" kern="1200"/>
        </a:p>
      </dsp:txBody>
      <dsp:txXfrm>
        <a:off x="69680" y="623323"/>
        <a:ext cx="4558370" cy="1288040"/>
      </dsp:txXfrm>
    </dsp:sp>
    <dsp:sp modelId="{E03F5EE3-09B3-E44F-A2CF-E3E31FD3ECF3}">
      <dsp:nvSpPr>
        <dsp:cNvPr id="0" name=""/>
        <dsp:cNvSpPr/>
      </dsp:nvSpPr>
      <dsp:spPr>
        <a:xfrm>
          <a:off x="0" y="2038644"/>
          <a:ext cx="4697730" cy="14274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key document in this methodology is the Project Initiation Document (PID).  </a:t>
          </a:r>
          <a:endParaRPr lang="en-US" sz="2000" kern="1200"/>
        </a:p>
      </dsp:txBody>
      <dsp:txXfrm>
        <a:off x="69680" y="2108324"/>
        <a:ext cx="4558370" cy="1288040"/>
      </dsp:txXfrm>
    </dsp:sp>
    <dsp:sp modelId="{58A28A29-B535-D948-AD2D-9DE69B840E83}">
      <dsp:nvSpPr>
        <dsp:cNvPr id="0" name=""/>
        <dsp:cNvSpPr/>
      </dsp:nvSpPr>
      <dsp:spPr>
        <a:xfrm>
          <a:off x="0" y="3523644"/>
          <a:ext cx="4697730" cy="1427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PID covers all the fundamental aspects of a project that people involved in the project need to know.</a:t>
          </a:r>
          <a:endParaRPr lang="en-US" sz="2000" kern="1200"/>
        </a:p>
      </dsp:txBody>
      <dsp:txXfrm>
        <a:off x="69680" y="3593324"/>
        <a:ext cx="4558370" cy="1288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F080B-6F4E-CF44-AAD9-E46C49B4F9E0}">
      <dsp:nvSpPr>
        <dsp:cNvPr id="0" name=""/>
        <dsp:cNvSpPr/>
      </dsp:nvSpPr>
      <dsp:spPr>
        <a:xfrm>
          <a:off x="0" y="2209"/>
          <a:ext cx="5770563" cy="452154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Three steps:</a:t>
          </a:r>
          <a:endParaRPr lang="en-US" sz="3600" kern="1200"/>
        </a:p>
        <a:p>
          <a:pPr marL="285750" lvl="1" indent="-285750" algn="l" defTabSz="1244600">
            <a:lnSpc>
              <a:spcPct val="90000"/>
            </a:lnSpc>
            <a:spcBef>
              <a:spcPct val="0"/>
            </a:spcBef>
            <a:spcAft>
              <a:spcPct val="15000"/>
            </a:spcAft>
            <a:buChar char="•"/>
          </a:pPr>
          <a:r>
            <a:rPr lang="en-GB" sz="2800" kern="1200"/>
            <a:t>Identify the specialist and management products that need to be produced.</a:t>
          </a:r>
          <a:endParaRPr lang="en-US" sz="2800" kern="1200"/>
        </a:p>
        <a:p>
          <a:pPr marL="285750" lvl="1" indent="-285750" algn="l" defTabSz="1244600">
            <a:lnSpc>
              <a:spcPct val="90000"/>
            </a:lnSpc>
            <a:spcBef>
              <a:spcPct val="0"/>
            </a:spcBef>
            <a:spcAft>
              <a:spcPct val="15000"/>
            </a:spcAft>
            <a:buChar char="•"/>
          </a:pPr>
          <a:r>
            <a:rPr lang="en-GB" sz="2800" kern="1200"/>
            <a:t>Describe the final product of the project as well as simple and integration products as necessary</a:t>
          </a:r>
          <a:endParaRPr lang="en-US" sz="2800" kern="1200"/>
        </a:p>
        <a:p>
          <a:pPr marL="285750" lvl="1" indent="-285750" algn="l" defTabSz="1244600">
            <a:lnSpc>
              <a:spcPct val="90000"/>
            </a:lnSpc>
            <a:spcBef>
              <a:spcPct val="0"/>
            </a:spcBef>
            <a:spcAft>
              <a:spcPct val="15000"/>
            </a:spcAft>
            <a:buChar char="•"/>
          </a:pPr>
          <a:r>
            <a:rPr lang="en-GB" sz="2800" kern="1200"/>
            <a:t>Sequence them in their logical order of creation.</a:t>
          </a:r>
          <a:endParaRPr lang="en-US" sz="2800" kern="1200"/>
        </a:p>
      </dsp:txBody>
      <dsp:txXfrm>
        <a:off x="132431" y="134640"/>
        <a:ext cx="5505701" cy="42566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3C38D-5896-475D-AF8A-2F0D13C02BFD}">
      <dsp:nvSpPr>
        <dsp:cNvPr id="0" name=""/>
        <dsp:cNvSpPr/>
      </dsp:nvSpPr>
      <dsp:spPr>
        <a:xfrm>
          <a:off x="0" y="2845"/>
          <a:ext cx="4319587" cy="63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7C29E7-4B35-421E-86A2-4593F2126494}">
      <dsp:nvSpPr>
        <dsp:cNvPr id="0" name=""/>
        <dsp:cNvSpPr/>
      </dsp:nvSpPr>
      <dsp:spPr>
        <a:xfrm>
          <a:off x="19258" y="17169"/>
          <a:ext cx="35049" cy="35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867BD7-2A40-44D4-AD37-2E24FC0456F2}">
      <dsp:nvSpPr>
        <dsp:cNvPr id="0" name=""/>
        <dsp:cNvSpPr/>
      </dsp:nvSpPr>
      <dsp:spPr>
        <a:xfrm>
          <a:off x="73565" y="2845"/>
          <a:ext cx="3884740" cy="1145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622300">
            <a:lnSpc>
              <a:spcPct val="100000"/>
            </a:lnSpc>
            <a:spcBef>
              <a:spcPct val="0"/>
            </a:spcBef>
            <a:spcAft>
              <a:spcPct val="35000"/>
            </a:spcAft>
            <a:buNone/>
          </a:pPr>
          <a:r>
            <a:rPr lang="en-US" sz="1400" kern="1200"/>
            <a:t>This simple PFD shows one possible logical sequence of choosing a venue.</a:t>
          </a:r>
        </a:p>
      </dsp:txBody>
      <dsp:txXfrm>
        <a:off x="73565" y="2845"/>
        <a:ext cx="3884740" cy="1145939"/>
      </dsp:txXfrm>
    </dsp:sp>
    <dsp:sp modelId="{82E16C51-872A-4269-B83A-934E325C3E8F}">
      <dsp:nvSpPr>
        <dsp:cNvPr id="0" name=""/>
        <dsp:cNvSpPr/>
      </dsp:nvSpPr>
      <dsp:spPr>
        <a:xfrm>
          <a:off x="0" y="1299072"/>
          <a:ext cx="4319587" cy="63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F3BB7-DACF-4027-BEA0-BBBF03F397F8}">
      <dsp:nvSpPr>
        <dsp:cNvPr id="0" name=""/>
        <dsp:cNvSpPr/>
      </dsp:nvSpPr>
      <dsp:spPr>
        <a:xfrm>
          <a:off x="19258" y="1313396"/>
          <a:ext cx="35049" cy="35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DF611E-8526-4AB6-8AC4-879CD24ECD1B}">
      <dsp:nvSpPr>
        <dsp:cNvPr id="0" name=""/>
        <dsp:cNvSpPr/>
      </dsp:nvSpPr>
      <dsp:spPr>
        <a:xfrm>
          <a:off x="73565" y="1299072"/>
          <a:ext cx="3884740" cy="1145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622300">
            <a:lnSpc>
              <a:spcPct val="100000"/>
            </a:lnSpc>
            <a:spcBef>
              <a:spcPct val="0"/>
            </a:spcBef>
            <a:spcAft>
              <a:spcPct val="35000"/>
            </a:spcAft>
            <a:buNone/>
          </a:pPr>
          <a:endParaRPr lang="en-US" sz="1400" kern="1200" dirty="0"/>
        </a:p>
        <a:p>
          <a:pPr marL="0" lvl="0" indent="0" algn="l" defTabSz="622300">
            <a:lnSpc>
              <a:spcPct val="100000"/>
            </a:lnSpc>
            <a:spcBef>
              <a:spcPct val="0"/>
            </a:spcBef>
            <a:spcAft>
              <a:spcPct val="35000"/>
            </a:spcAft>
            <a:buNone/>
          </a:pPr>
          <a:r>
            <a:rPr lang="en-US" sz="1400" kern="1200" dirty="0"/>
            <a:t>First is produced a list of all the possible venues (‘</a:t>
          </a:r>
          <a:r>
            <a:rPr lang="en-US" sz="1400" i="1" kern="1200" dirty="0"/>
            <a:t>long list</a:t>
          </a:r>
          <a:r>
            <a:rPr lang="en-US" sz="1400" kern="1200" dirty="0"/>
            <a:t>’).  Each of those is then asked to say how much they will charge.  ‘</a:t>
          </a:r>
          <a:r>
            <a:rPr lang="en-US" sz="1400" i="1" kern="1200" dirty="0"/>
            <a:t>Fees &amp; charges</a:t>
          </a:r>
          <a:r>
            <a:rPr lang="en-US" sz="1400" kern="1200" dirty="0"/>
            <a:t>’ is an external product because the project requests it, but doesn’t produce it.</a:t>
          </a:r>
        </a:p>
      </dsp:txBody>
      <dsp:txXfrm>
        <a:off x="73565" y="1299072"/>
        <a:ext cx="3884740" cy="1145939"/>
      </dsp:txXfrm>
    </dsp:sp>
    <dsp:sp modelId="{ABE9A6A6-996E-4AB0-BD46-84BCA89C488B}">
      <dsp:nvSpPr>
        <dsp:cNvPr id="0" name=""/>
        <dsp:cNvSpPr/>
      </dsp:nvSpPr>
      <dsp:spPr>
        <a:xfrm>
          <a:off x="0" y="2595299"/>
          <a:ext cx="4319587" cy="63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83B23-1035-4F50-8629-4B6983512F21}">
      <dsp:nvSpPr>
        <dsp:cNvPr id="0" name=""/>
        <dsp:cNvSpPr/>
      </dsp:nvSpPr>
      <dsp:spPr>
        <a:xfrm>
          <a:off x="19258" y="2609623"/>
          <a:ext cx="35049" cy="35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0FAFFF-FE93-4272-8577-8937EDB3E89A}">
      <dsp:nvSpPr>
        <dsp:cNvPr id="0" name=""/>
        <dsp:cNvSpPr/>
      </dsp:nvSpPr>
      <dsp:spPr>
        <a:xfrm>
          <a:off x="73565" y="2595299"/>
          <a:ext cx="3884740" cy="1145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622300">
            <a:lnSpc>
              <a:spcPct val="100000"/>
            </a:lnSpc>
            <a:spcBef>
              <a:spcPct val="0"/>
            </a:spcBef>
            <a:spcAft>
              <a:spcPct val="35000"/>
            </a:spcAft>
            <a:buNone/>
          </a:pPr>
          <a:r>
            <a:rPr lang="en-US" sz="1400" kern="1200"/>
            <a:t>The long list, the charge details and the available </a:t>
          </a:r>
          <a:r>
            <a:rPr lang="en-US" sz="1400" i="1" kern="1200"/>
            <a:t>budget </a:t>
          </a:r>
          <a:r>
            <a:rPr lang="en-US" sz="1400" kern="1200"/>
            <a:t>(which is set by someone outside the project) are then used to create a </a:t>
          </a:r>
          <a:r>
            <a:rPr lang="en-US" sz="1400" i="1" kern="1200"/>
            <a:t>shortlist of venues</a:t>
          </a:r>
          <a:r>
            <a:rPr lang="en-US" sz="1400" kern="1200"/>
            <a:t> - those that can be afforded.</a:t>
          </a:r>
        </a:p>
      </dsp:txBody>
      <dsp:txXfrm>
        <a:off x="73565" y="2595299"/>
        <a:ext cx="3884740" cy="1145939"/>
      </dsp:txXfrm>
    </dsp:sp>
    <dsp:sp modelId="{8CCCAD7A-2D72-4BF4-9EDC-2F94914AF306}">
      <dsp:nvSpPr>
        <dsp:cNvPr id="0" name=""/>
        <dsp:cNvSpPr/>
      </dsp:nvSpPr>
      <dsp:spPr>
        <a:xfrm>
          <a:off x="0" y="3891526"/>
          <a:ext cx="4319587" cy="63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0BCBFB-6EAC-44A4-B699-588BFE6E98E4}">
      <dsp:nvSpPr>
        <dsp:cNvPr id="0" name=""/>
        <dsp:cNvSpPr/>
      </dsp:nvSpPr>
      <dsp:spPr>
        <a:xfrm>
          <a:off x="19258" y="3905851"/>
          <a:ext cx="35049" cy="350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BD6575-BB31-4A41-894E-77282047597B}">
      <dsp:nvSpPr>
        <dsp:cNvPr id="0" name=""/>
        <dsp:cNvSpPr/>
      </dsp:nvSpPr>
      <dsp:spPr>
        <a:xfrm>
          <a:off x="73565" y="3891526"/>
          <a:ext cx="3884740" cy="1145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622300">
            <a:lnSpc>
              <a:spcPct val="100000"/>
            </a:lnSpc>
            <a:spcBef>
              <a:spcPct val="0"/>
            </a:spcBef>
            <a:spcAft>
              <a:spcPct val="35000"/>
            </a:spcAft>
            <a:buNone/>
          </a:pPr>
          <a:r>
            <a:rPr lang="en-US" sz="1400" kern="1200"/>
            <a:t>The shortlisted venues are then asked their </a:t>
          </a:r>
          <a:r>
            <a:rPr lang="en-US" sz="1400" i="1" kern="1200"/>
            <a:t>availability</a:t>
          </a:r>
          <a:r>
            <a:rPr lang="en-US" sz="1400" kern="1200"/>
            <a:t> and that information compared to the required date to make the final selection (‘</a:t>
          </a:r>
          <a:r>
            <a:rPr lang="en-US" sz="1400" i="1" kern="1200"/>
            <a:t>chosen venue</a:t>
          </a:r>
          <a:r>
            <a:rPr lang="en-US" sz="1400" kern="1200"/>
            <a:t>’).</a:t>
          </a:r>
        </a:p>
      </dsp:txBody>
      <dsp:txXfrm>
        <a:off x="73565" y="3891526"/>
        <a:ext cx="3884740" cy="11459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D3FA9-2F27-AC41-8EC7-69CA37932E22}">
      <dsp:nvSpPr>
        <dsp:cNvPr id="0" name=""/>
        <dsp:cNvSpPr/>
      </dsp:nvSpPr>
      <dsp:spPr>
        <a:xfrm>
          <a:off x="0" y="119"/>
          <a:ext cx="5308717" cy="89700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severity of each risk can be shown as:-</a:t>
          </a:r>
          <a:endParaRPr lang="en-US" sz="1800" kern="1200" dirty="0"/>
        </a:p>
      </dsp:txBody>
      <dsp:txXfrm>
        <a:off x="43788" y="43907"/>
        <a:ext cx="5221141" cy="809428"/>
      </dsp:txXfrm>
    </dsp:sp>
    <dsp:sp modelId="{86A0B1F6-92D9-6042-B780-98EA7B47F8E3}">
      <dsp:nvSpPr>
        <dsp:cNvPr id="0" name=""/>
        <dsp:cNvSpPr/>
      </dsp:nvSpPr>
      <dsp:spPr>
        <a:xfrm>
          <a:off x="0" y="909934"/>
          <a:ext cx="5308717" cy="89700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rgbClr val="FFFF00"/>
              </a:solidFill>
            </a:rPr>
            <a:t>Severity = Probability X Impact</a:t>
          </a:r>
          <a:endParaRPr lang="en-US" sz="1800" kern="1200" dirty="0">
            <a:solidFill>
              <a:srgbClr val="FFFF00"/>
            </a:solidFill>
          </a:endParaRPr>
        </a:p>
      </dsp:txBody>
      <dsp:txXfrm>
        <a:off x="43788" y="953722"/>
        <a:ext cx="5221141" cy="809428"/>
      </dsp:txXfrm>
    </dsp:sp>
    <dsp:sp modelId="{3BEE681F-07C4-CC43-9BD9-2048447BDC9E}">
      <dsp:nvSpPr>
        <dsp:cNvPr id="0" name=""/>
        <dsp:cNvSpPr/>
      </dsp:nvSpPr>
      <dsp:spPr>
        <a:xfrm>
          <a:off x="0" y="1819749"/>
          <a:ext cx="5308717" cy="89700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Where </a:t>
          </a:r>
          <a:r>
            <a:rPr lang="en-GB" sz="1800" b="1" kern="1200" dirty="0">
              <a:solidFill>
                <a:srgbClr val="FFFF00"/>
              </a:solidFill>
            </a:rPr>
            <a:t>Probability</a:t>
          </a:r>
          <a:r>
            <a:rPr lang="en-GB" sz="1800" kern="1200" dirty="0"/>
            <a:t> is the likelihood of the risk occurring.</a:t>
          </a:r>
          <a:endParaRPr lang="en-US" sz="1800" kern="1200" dirty="0"/>
        </a:p>
      </dsp:txBody>
      <dsp:txXfrm>
        <a:off x="43788" y="1863537"/>
        <a:ext cx="5221141" cy="809428"/>
      </dsp:txXfrm>
    </dsp:sp>
    <dsp:sp modelId="{CDB65843-7CFC-C547-95D3-DE33F79C11DD}">
      <dsp:nvSpPr>
        <dsp:cNvPr id="0" name=""/>
        <dsp:cNvSpPr/>
      </dsp:nvSpPr>
      <dsp:spPr>
        <a:xfrm>
          <a:off x="0" y="2729564"/>
          <a:ext cx="5308717" cy="89700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And</a:t>
          </a:r>
          <a:r>
            <a:rPr lang="en-GB" sz="1800" b="1" kern="1200" dirty="0"/>
            <a:t> </a:t>
          </a:r>
          <a:r>
            <a:rPr lang="en-GB" sz="1800" b="1" kern="1200" dirty="0">
              <a:solidFill>
                <a:srgbClr val="FFFF00"/>
              </a:solidFill>
            </a:rPr>
            <a:t>Impact</a:t>
          </a:r>
          <a:r>
            <a:rPr lang="en-GB" sz="1800" kern="1200" dirty="0">
              <a:solidFill>
                <a:srgbClr val="FFFF00"/>
              </a:solidFill>
            </a:rPr>
            <a:t> </a:t>
          </a:r>
          <a:r>
            <a:rPr lang="en-GB" sz="1800" kern="1200" dirty="0"/>
            <a:t>is the effect of the risk occurring and may be expressed in financial terms.</a:t>
          </a:r>
          <a:endParaRPr lang="en-US" sz="1800" kern="1200" dirty="0"/>
        </a:p>
      </dsp:txBody>
      <dsp:txXfrm>
        <a:off x="43788" y="2773352"/>
        <a:ext cx="5221141" cy="809428"/>
      </dsp:txXfrm>
    </dsp:sp>
    <dsp:sp modelId="{0853FA36-CABB-974B-BB84-1EC023E62863}">
      <dsp:nvSpPr>
        <dsp:cNvPr id="0" name=""/>
        <dsp:cNvSpPr/>
      </dsp:nvSpPr>
      <dsp:spPr>
        <a:xfrm>
          <a:off x="0" y="3639380"/>
          <a:ext cx="5308717" cy="89700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Ranking both probability and impact from low to high on a scale of 1 – 10 provides a useful measure of severity.</a:t>
          </a:r>
          <a:endParaRPr lang="en-US" sz="1800" kern="1200" dirty="0"/>
        </a:p>
      </dsp:txBody>
      <dsp:txXfrm>
        <a:off x="43788" y="3683168"/>
        <a:ext cx="5221141" cy="8094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BFF80-E32F-1A41-9937-9187757B6E2C}">
      <dsp:nvSpPr>
        <dsp:cNvPr id="0" name=""/>
        <dsp:cNvSpPr/>
      </dsp:nvSpPr>
      <dsp:spPr>
        <a:xfrm>
          <a:off x="0" y="470395"/>
          <a:ext cx="5000124" cy="1454456"/>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There should always be a business case for a project.</a:t>
          </a:r>
          <a:endParaRPr lang="en-US" sz="2600" kern="1200"/>
        </a:p>
      </dsp:txBody>
      <dsp:txXfrm>
        <a:off x="71001" y="541396"/>
        <a:ext cx="4858122" cy="1312454"/>
      </dsp:txXfrm>
    </dsp:sp>
    <dsp:sp modelId="{59C4190B-9613-4341-9154-B3E544A3ADBA}">
      <dsp:nvSpPr>
        <dsp:cNvPr id="0" name=""/>
        <dsp:cNvSpPr/>
      </dsp:nvSpPr>
      <dsp:spPr>
        <a:xfrm>
          <a:off x="0" y="1999731"/>
          <a:ext cx="5000124" cy="1454456"/>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There should be a specific format and various criteria against which the business case will be judged.</a:t>
          </a:r>
          <a:endParaRPr lang="en-US" sz="2600" kern="1200"/>
        </a:p>
      </dsp:txBody>
      <dsp:txXfrm>
        <a:off x="71001" y="2070732"/>
        <a:ext cx="4858122" cy="1312454"/>
      </dsp:txXfrm>
    </dsp:sp>
    <dsp:sp modelId="{64FC5791-B8FE-5440-9746-AF1F4EC5AAEC}">
      <dsp:nvSpPr>
        <dsp:cNvPr id="0" name=""/>
        <dsp:cNvSpPr/>
      </dsp:nvSpPr>
      <dsp:spPr>
        <a:xfrm>
          <a:off x="0" y="3529068"/>
          <a:ext cx="5000124" cy="1454456"/>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Seek input from people who have different expertise to yourself</a:t>
          </a:r>
          <a:endParaRPr lang="en-US" sz="2600" kern="1200"/>
        </a:p>
      </dsp:txBody>
      <dsp:txXfrm>
        <a:off x="71001" y="3600069"/>
        <a:ext cx="4858122" cy="13124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48AF69-3FE1-462A-8159-7A9EA893FEAA}" type="datetimeFigureOut">
              <a:rPr lang="en-GB" smtClean="0"/>
              <a:t>20/05/2021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9F411D-E606-4D8E-AF50-A0F48D3386CF}" type="slidenum">
              <a:rPr lang="en-GB" smtClean="0"/>
              <a:t>‹#›</a:t>
            </a:fld>
            <a:endParaRPr lang="en-GB"/>
          </a:p>
        </p:txBody>
      </p:sp>
    </p:spTree>
    <p:extLst>
      <p:ext uri="{BB962C8B-B14F-4D97-AF65-F5344CB8AC3E}">
        <p14:creationId xmlns:p14="http://schemas.microsoft.com/office/powerpoint/2010/main" val="3969402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27185438-1247-4578-A41A-F0CF03EBD7CB}" type="slidenum">
              <a:rPr lang="en-US" smtClean="0">
                <a:latin typeface="Times" pitchFamily="18" charset="0"/>
              </a:rPr>
              <a:pPr/>
              <a:t>5</a:t>
            </a:fld>
            <a:endParaRPr lang="en-US">
              <a:latin typeface="Times" pitchFamily="18" charset="0"/>
            </a:endParaRPr>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1ADC16EF-C83A-4BB1-8AB4-96D59C91E1D5}" type="slidenum">
              <a:rPr lang="en-US" smtClean="0">
                <a:latin typeface="Times" pitchFamily="18" charset="0"/>
              </a:rPr>
              <a:pPr/>
              <a:t>12</a:t>
            </a:fld>
            <a:endParaRPr lang="en-US">
              <a:latin typeface="Times" pitchFamily="18" charset="0"/>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339A5931-6A74-4A57-904B-54DEDA330CC3}" type="slidenum">
              <a:rPr lang="en-US" smtClean="0">
                <a:latin typeface="Times" pitchFamily="18" charset="0"/>
              </a:rPr>
              <a:pPr/>
              <a:t>13</a:t>
            </a:fld>
            <a:endParaRPr lang="en-US">
              <a:latin typeface="Times"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54DE0194-0A89-427F-B379-5E259BC598E4}" type="slidenum">
              <a:rPr lang="en-US" smtClean="0">
                <a:latin typeface="Times" pitchFamily="18" charset="0"/>
              </a:rPr>
              <a:pPr/>
              <a:t>15</a:t>
            </a:fld>
            <a:endParaRPr lang="en-US">
              <a:latin typeface="Times"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4B3E048C-CCA7-4C4C-B855-FB0E74502037}" type="slidenum">
              <a:rPr lang="en-US" smtClean="0">
                <a:latin typeface="Times" pitchFamily="18" charset="0"/>
              </a:rPr>
              <a:pPr/>
              <a:t>16</a:t>
            </a:fld>
            <a:endParaRPr lang="en-US">
              <a:latin typeface="Times" pitchFamily="18" charset="0"/>
            </a:endParaRPr>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6A20685D-C90E-4B05-8D7D-942023B05567}" type="slidenum">
              <a:rPr lang="en-US" smtClean="0">
                <a:latin typeface="Times" pitchFamily="18" charset="0"/>
              </a:rPr>
              <a:pPr/>
              <a:t>17</a:t>
            </a:fld>
            <a:endParaRPr lang="en-US">
              <a:latin typeface="Times" pitchFamily="18" charset="0"/>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878A2389-F389-43DF-9212-1B1EAE02B87C}" type="slidenum">
              <a:rPr lang="en-US" smtClean="0">
                <a:latin typeface="Times" pitchFamily="18" charset="0"/>
              </a:rPr>
              <a:pPr/>
              <a:t>19</a:t>
            </a:fld>
            <a:endParaRPr lang="en-US">
              <a:latin typeface="Times" pitchFamily="18" charset="0"/>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5054BA5D-0A82-4751-80FD-54D2F799B983}" type="slidenum">
              <a:rPr lang="en-US" smtClean="0">
                <a:latin typeface="Times" pitchFamily="18" charset="0"/>
              </a:rPr>
              <a:pPr/>
              <a:t>20</a:t>
            </a:fld>
            <a:endParaRPr lang="en-US">
              <a:latin typeface="Times" pitchFamily="18" charset="0"/>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25</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6465AC68-AC37-4F9F-B93C-269011533E84}" type="slidenum">
              <a:rPr lang="en-US" smtClean="0">
                <a:latin typeface="Times" pitchFamily="18" charset="0"/>
              </a:rPr>
              <a:pPr/>
              <a:t>33</a:t>
            </a:fld>
            <a:endParaRPr lang="en-US">
              <a:latin typeface="Times" pitchFamily="18" charset="0"/>
            </a:endParaRPr>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1327FF1A-D3F5-4224-9F1A-096C89CB9017}" type="slidenum">
              <a:rPr lang="en-US" smtClean="0">
                <a:latin typeface="Times" pitchFamily="18" charset="0"/>
              </a:rPr>
              <a:pPr/>
              <a:t>36</a:t>
            </a:fld>
            <a:endParaRPr lang="en-US">
              <a:latin typeface="Times" pitchFamily="18" charset="0"/>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EF775175-285B-4C02-866A-4787413B1AA9}" type="slidenum">
              <a:rPr lang="en-US" smtClean="0">
                <a:latin typeface="Times" pitchFamily="18" charset="0"/>
                <a:cs typeface="Arial" charset="0"/>
              </a:rPr>
              <a:pPr/>
              <a:t>43</a:t>
            </a:fld>
            <a:endParaRPr lang="en-US">
              <a:latin typeface="Times" pitchFamily="18" charset="0"/>
              <a:cs typeface="Arial" charset="0"/>
            </a:endParaRPr>
          </a:p>
        </p:txBody>
      </p:sp>
      <p:sp>
        <p:nvSpPr>
          <p:cNvPr id="89091" name="Rectangle 2"/>
          <p:cNvSpPr>
            <a:spLocks noGrp="1" noRot="1" noChangeAspect="1" noChangeArrowheads="1" noTextEdit="1"/>
          </p:cNvSpPr>
          <p:nvPr>
            <p:ph type="sldImg"/>
          </p:nvPr>
        </p:nvSpPr>
        <p:spPr>
          <a:xfrm>
            <a:off x="1139825" y="731838"/>
            <a:ext cx="4567238" cy="3424237"/>
          </a:xfr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FA819789-421A-483B-AD69-6D71D4E6126B}" type="slidenum">
              <a:rPr lang="en-US" smtClean="0">
                <a:latin typeface="Times" pitchFamily="18" charset="0"/>
              </a:rPr>
              <a:pPr/>
              <a:t>44</a:t>
            </a:fld>
            <a:endParaRPr lang="en-US">
              <a:latin typeface="Times" pitchFamily="18" charset="0"/>
            </a:endParaRPr>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C84E6641-2381-40EC-A426-BDCDFB56BEBD}" type="slidenum">
              <a:rPr lang="en-US" smtClean="0">
                <a:latin typeface="Times" pitchFamily="18" charset="0"/>
              </a:rPr>
              <a:pPr/>
              <a:t>45</a:t>
            </a:fld>
            <a:endParaRPr lang="en-US">
              <a:latin typeface="Times" pitchFamily="18" charset="0"/>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B9C791A8-552B-4686-BCDD-5B0C4D5B3A21}" type="slidenum">
              <a:rPr lang="en-US" smtClean="0">
                <a:latin typeface="Times" pitchFamily="18" charset="0"/>
              </a:rPr>
              <a:pPr/>
              <a:t>46</a:t>
            </a:fld>
            <a:endParaRPr lang="en-US">
              <a:latin typeface="Times" pitchFamily="18" charset="0"/>
            </a:endParaRPr>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p:spPr>
        <p:txBody>
          <a:bodyPr/>
          <a:lstStyle/>
          <a:p>
            <a:pPr eaLnBrk="1" hangingPunct="1"/>
            <a:endParaRPr lang="en-GB" b="1">
              <a:latin typeface="Times"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906" name="Slide Image Placeholder 1"/>
          <p:cNvSpPr>
            <a:spLocks noGrp="1" noRot="1" noChangeAspect="1" noTextEdit="1"/>
          </p:cNvSpPr>
          <p:nvPr>
            <p:ph type="sldImg"/>
          </p:nvPr>
        </p:nvSpPr>
        <p:spPr>
          <a:ln/>
        </p:spPr>
      </p:sp>
      <p:sp>
        <p:nvSpPr>
          <p:cNvPr id="379907" name="Notes Placeholder 2"/>
          <p:cNvSpPr>
            <a:spLocks noGrp="1"/>
          </p:cNvSpPr>
          <p:nvPr>
            <p:ph type="body" idx="1"/>
          </p:nvPr>
        </p:nvSpPr>
        <p:spPr>
          <a:noFill/>
          <a:ln/>
        </p:spPr>
        <p:txBody>
          <a:bodyPr/>
          <a:lstStyle/>
          <a:p>
            <a:endParaRPr lang="en-GB"/>
          </a:p>
        </p:txBody>
      </p:sp>
      <p:sp>
        <p:nvSpPr>
          <p:cNvPr id="379908" name="Slide Number Placeholder 3"/>
          <p:cNvSpPr>
            <a:spLocks noGrp="1"/>
          </p:cNvSpPr>
          <p:nvPr>
            <p:ph type="sldNum" sz="quarter" idx="5"/>
          </p:nvPr>
        </p:nvSpPr>
        <p:spPr>
          <a:noFill/>
        </p:spPr>
        <p:txBody>
          <a:bodyPr/>
          <a:lstStyle/>
          <a:p>
            <a:fld id="{A6987534-E322-4CAB-B779-2689B6219747}" type="slidenum">
              <a:rPr lang="en-US" smtClean="0"/>
              <a:pPr/>
              <a:t>53</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54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55</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56</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57</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Slide Image Placeholder 1"/>
          <p:cNvSpPr>
            <a:spLocks noGrp="1" noRot="1" noChangeAspect="1" noTextEdit="1"/>
          </p:cNvSpPr>
          <p:nvPr>
            <p:ph type="sldImg"/>
          </p:nvPr>
        </p:nvSpPr>
        <p:spPr>
          <a:ln/>
        </p:spPr>
      </p:sp>
      <p:sp>
        <p:nvSpPr>
          <p:cNvPr id="380931" name="Notes Placeholder 2"/>
          <p:cNvSpPr>
            <a:spLocks noGrp="1"/>
          </p:cNvSpPr>
          <p:nvPr>
            <p:ph type="body" idx="1"/>
          </p:nvPr>
        </p:nvSpPr>
        <p:spPr>
          <a:noFill/>
          <a:ln/>
        </p:spPr>
        <p:txBody>
          <a:bodyPr/>
          <a:lstStyle/>
          <a:p>
            <a:r>
              <a:rPr lang="en-GB"/>
              <a:t>Float is the standard UK term, Slack is the standard US term.</a:t>
            </a:r>
          </a:p>
          <a:p>
            <a:r>
              <a:rPr lang="en-GB"/>
              <a:t>Also, Independent Float - not covered here may refer learners to it</a:t>
            </a:r>
          </a:p>
        </p:txBody>
      </p:sp>
      <p:sp>
        <p:nvSpPr>
          <p:cNvPr id="380932" name="Slide Number Placeholder 3"/>
          <p:cNvSpPr>
            <a:spLocks noGrp="1"/>
          </p:cNvSpPr>
          <p:nvPr>
            <p:ph type="sldNum" sz="quarter" idx="5"/>
          </p:nvPr>
        </p:nvSpPr>
        <p:spPr>
          <a:noFill/>
        </p:spPr>
        <p:txBody>
          <a:bodyPr/>
          <a:lstStyle/>
          <a:p>
            <a:fld id="{44231400-64B3-4A2D-9590-FB0D45A57027}" type="slidenum">
              <a:rPr lang="en-US" smtClean="0"/>
              <a:pPr/>
              <a:t>58</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62</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65</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66</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67</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68</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73</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74</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491561FD-3DC5-4454-95FE-EF9B85CF7BDC}" type="slidenum">
              <a:rPr lang="en-US" smtClean="0">
                <a:latin typeface="Times" pitchFamily="18" charset="0"/>
              </a:rPr>
              <a:pPr/>
              <a:t>76</a:t>
            </a:fld>
            <a:endParaRPr lang="en-US">
              <a:latin typeface="Times" pitchFamily="18" charset="0"/>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9F411D-E606-4D8E-AF50-A0F48D3386CF}" type="slidenum">
              <a:rPr lang="en-GB" smtClean="0"/>
              <a:t>79</a:t>
            </a:fld>
            <a:endParaRPr lang="en-GB"/>
          </a:p>
        </p:txBody>
      </p:sp>
    </p:spTree>
    <p:extLst>
      <p:ext uri="{BB962C8B-B14F-4D97-AF65-F5344CB8AC3E}">
        <p14:creationId xmlns:p14="http://schemas.microsoft.com/office/powerpoint/2010/main" val="22032951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591DF879-90F3-4D40-9526-324F304BF149}" type="slidenum">
              <a:rPr lang="en-US" smtClean="0">
                <a:latin typeface="Times" pitchFamily="18" charset="0"/>
              </a:rPr>
              <a:pPr/>
              <a:t>80</a:t>
            </a:fld>
            <a:endParaRPr lang="en-US">
              <a:latin typeface="Times" pitchFamily="18" charset="0"/>
            </a:endParaRPr>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AEE45E77-F346-4ABB-8A99-FDF4C106F431}" type="slidenum">
              <a:rPr lang="en-US" smtClean="0">
                <a:latin typeface="Times" pitchFamily="18" charset="0"/>
              </a:rPr>
              <a:pPr/>
              <a:t>82</a:t>
            </a:fld>
            <a:endParaRPr lang="en-US">
              <a:latin typeface="Times"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B641EBF3-81A7-4CB2-8C4F-ABF95F2B1CCB}" type="slidenum">
              <a:rPr lang="en-US" smtClean="0">
                <a:latin typeface="Times" pitchFamily="18" charset="0"/>
              </a:rPr>
              <a:pPr/>
              <a:t>83</a:t>
            </a:fld>
            <a:endParaRPr lang="en-US">
              <a:latin typeface="Times" pitchFamily="18" charset="0"/>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84</a:t>
            </a:fld>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C617CE28-D1B7-46C4-A92F-5AF9B08E35BB}" type="slidenum">
              <a:rPr lang="en-US" smtClean="0">
                <a:latin typeface="Times" pitchFamily="18" charset="0"/>
              </a:rPr>
              <a:pPr/>
              <a:t>85</a:t>
            </a:fld>
            <a:endParaRPr lang="en-US">
              <a:latin typeface="Times" pitchFamily="18" charset="0"/>
            </a:endParaRPr>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p:spPr>
        <p:txBody>
          <a:bodyPr/>
          <a:lstStyle/>
          <a:p>
            <a:pPr eaLnBrk="1" hangingPunct="1"/>
            <a:endParaRPr lang="en-GB" sz="1000" dirty="0">
              <a:latin typeface="Times" pitchFamily="18"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86</a:t>
            </a:fld>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p>
            <a:fld id="{347E2196-8EDD-43E4-9FE2-2D7EC371BA48}" type="slidenum">
              <a:rPr lang="en-US" smtClean="0">
                <a:latin typeface="Times" pitchFamily="18" charset="0"/>
              </a:rPr>
              <a:pPr/>
              <a:t>87</a:t>
            </a:fld>
            <a:endParaRPr lang="en-US">
              <a:latin typeface="Times" pitchFamily="18" charset="0"/>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xfrm>
            <a:off x="818866" y="4710015"/>
            <a:ext cx="5076327" cy="3407275"/>
          </a:xfrm>
          <a:noFill/>
          <a:ln/>
        </p:spPr>
        <p:txBody>
          <a:bodyPr/>
          <a:lstStyle/>
          <a:p>
            <a:pPr eaLnBrk="1" hangingPunct="1"/>
            <a:endParaRPr lang="en-GB" sz="1600">
              <a:latin typeface="Times"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07FEDF-53DA-49C9-AE3A-72734288E021}"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D07FEDF-53DA-49C9-AE3A-72734288E021}"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D07FEDF-53DA-49C9-AE3A-72734288E021}"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D07FEDF-53DA-49C9-AE3A-72734288E021}"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7FEDF-53DA-49C9-AE3A-72734288E021}"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85800" y="1981200"/>
            <a:ext cx="7772400" cy="4114800"/>
          </a:xfrm>
        </p:spPr>
        <p:txBody>
          <a:bodyPr/>
          <a:lstStyle/>
          <a:p>
            <a:pPr lvl="0"/>
            <a:r>
              <a:rPr lang="en-US" noProof="0"/>
              <a:t>Click icon to add SmartArt graphic</a:t>
            </a:r>
            <a:endParaRPr lang="en-GB" noProof="0" dirty="0"/>
          </a:p>
        </p:txBody>
      </p:sp>
      <p:sp>
        <p:nvSpPr>
          <p:cNvPr id="4" name="Rectangle 4"/>
          <p:cNvSpPr>
            <a:spLocks noGrp="1" noChangeArrowheads="1"/>
          </p:cNvSpPr>
          <p:nvPr>
            <p:ph type="dt" sz="half" idx="10"/>
          </p:nvPr>
        </p:nvSpPr>
        <p:spPr/>
        <p:txBody>
          <a:bodyPr/>
          <a:lstStyle>
            <a:lvl1pPr>
              <a:defRPr/>
            </a:lvl1pPr>
          </a:lstStyle>
          <a:p>
            <a:pPr>
              <a:defRPr/>
            </a:pPr>
            <a:r>
              <a:rPr lang="en-US"/>
              <a:t>March 2010</a:t>
            </a:r>
          </a:p>
        </p:txBody>
      </p:sp>
      <p:sp>
        <p:nvSpPr>
          <p:cNvPr id="5" name="Rectangle 5"/>
          <p:cNvSpPr>
            <a:spLocks noGrp="1" noChangeArrowheads="1"/>
          </p:cNvSpPr>
          <p:nvPr>
            <p:ph type="ftr" sz="quarter" idx="11"/>
          </p:nvPr>
        </p:nvSpPr>
        <p:spPr/>
        <p:txBody>
          <a:bodyPr/>
          <a:lstStyle>
            <a:lvl1pPr>
              <a:defRPr/>
            </a:lvl1pPr>
          </a:lstStyle>
          <a:p>
            <a:pPr>
              <a:defRPr/>
            </a:pPr>
            <a:r>
              <a:rPr lang="en-GB"/>
              <a:t>Eliesha working in Partnership with the Welsh Government  Eliesha </a:t>
            </a:r>
            <a:r>
              <a:rPr lang="en-GB" err="1"/>
              <a:t>yn</a:t>
            </a:r>
            <a:r>
              <a:rPr lang="en-GB"/>
              <a:t> </a:t>
            </a:r>
            <a:r>
              <a:rPr lang="en-GB" err="1"/>
              <a:t>gweithio</a:t>
            </a:r>
            <a:r>
              <a:rPr lang="en-GB"/>
              <a:t> </a:t>
            </a:r>
            <a:r>
              <a:rPr lang="en-GB" err="1"/>
              <a:t>mewn</a:t>
            </a:r>
            <a:r>
              <a:rPr lang="en-GB"/>
              <a:t> </a:t>
            </a:r>
            <a:r>
              <a:rPr lang="en-GB" err="1"/>
              <a:t>partneriaeth</a:t>
            </a:r>
            <a:r>
              <a:rPr lang="en-GB"/>
              <a:t> </a:t>
            </a:r>
            <a:r>
              <a:rPr lang="en-GB" err="1"/>
              <a:t>gyda</a:t>
            </a:r>
            <a:r>
              <a:rPr lang="en-GB"/>
              <a:t> </a:t>
            </a:r>
            <a:r>
              <a:rPr lang="en-GB" err="1"/>
              <a:t>Llywodraeth</a:t>
            </a:r>
            <a:r>
              <a:rPr lang="en-GB"/>
              <a:t> </a:t>
            </a:r>
            <a:r>
              <a:rPr lang="en-GB" err="1"/>
              <a:t>Cynulliad</a:t>
            </a:r>
            <a:r>
              <a:rPr lang="en-GB"/>
              <a:t> </a:t>
            </a:r>
            <a:r>
              <a:rPr lang="en-GB" err="1"/>
              <a:t>Cymru</a:t>
            </a:r>
            <a:endParaRPr lang="en-US"/>
          </a:p>
        </p:txBody>
      </p:sp>
      <p:sp>
        <p:nvSpPr>
          <p:cNvPr id="6" name="Rectangle 6"/>
          <p:cNvSpPr>
            <a:spLocks noGrp="1" noChangeArrowheads="1"/>
          </p:cNvSpPr>
          <p:nvPr>
            <p:ph type="sldNum" sz="quarter" idx="12"/>
          </p:nvPr>
        </p:nvSpPr>
        <p:spPr/>
        <p:txBody>
          <a:bodyPr/>
          <a:lstStyle>
            <a:lvl1pPr>
              <a:defRPr/>
            </a:lvl1pPr>
          </a:lstStyle>
          <a:p>
            <a:pPr>
              <a:defRPr/>
            </a:pPr>
            <a:fld id="{929986CD-37F2-4412-B2D0-474CE8DF7569}" type="slidenum">
              <a:rPr lang="en-US"/>
              <a:pPr>
                <a:defRPr/>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lipArt Placeholder 2"/>
          <p:cNvSpPr>
            <a:spLocks noGrp="1"/>
          </p:cNvSpPr>
          <p:nvPr>
            <p:ph type="clipArt" sz="half" idx="1"/>
          </p:nvPr>
        </p:nvSpPr>
        <p:spPr>
          <a:xfrm>
            <a:off x="457200" y="1600200"/>
            <a:ext cx="4038600" cy="4525963"/>
          </a:xfrm>
        </p:spPr>
        <p:txBody>
          <a:bodyPr/>
          <a:lstStyle/>
          <a:p>
            <a:pPr lvl="0"/>
            <a:endParaRPr lang="en-GB" noProof="0"/>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C05149A9-39A1-44A7-9BBD-204DD8BD0977}"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6BB6E8F2-9567-45EE-8565-8D99594A9EA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7FEDF-53DA-49C9-AE3A-72734288E021}" type="datetimeFigureOut">
              <a:rPr lang="en-GB" smtClean="0"/>
              <a:t>20/05/2021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D0C4-75DB-4BBA-A6E8-DD3E975BEE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0.wmf"/></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5.wm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6.wmf"/></Relationships>
</file>

<file path=ppt/slides/_rels/slide5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9.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73.jpeg"/><Relationship Id="rId7" Type="http://schemas.openxmlformats.org/officeDocument/2006/relationships/diagramColors" Target="../diagrams/colors6.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3LeV98kPKFk?feature=oembed" TargetMode="External"/><Relationship Id="rId4" Type="http://schemas.openxmlformats.org/officeDocument/2006/relationships/image" Target="../media/image77.jpeg"/></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8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932949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67954-050E-F94C-A5DD-F9CE65D601D3}"/>
              </a:ext>
            </a:extLst>
          </p:cNvPr>
          <p:cNvSpPr>
            <a:spLocks noGrp="1"/>
          </p:cNvSpPr>
          <p:nvPr>
            <p:ph type="title"/>
          </p:nvPr>
        </p:nvSpPr>
        <p:spPr/>
        <p:txBody>
          <a:bodyPr/>
          <a:lstStyle/>
          <a:p>
            <a:r>
              <a:rPr lang="en-GB" dirty="0"/>
              <a:t>Pre-workshop discussion</a:t>
            </a:r>
          </a:p>
        </p:txBody>
      </p:sp>
      <p:sp>
        <p:nvSpPr>
          <p:cNvPr id="3" name="Text Placeholder 2">
            <a:extLst>
              <a:ext uri="{FF2B5EF4-FFF2-40B4-BE49-F238E27FC236}">
                <a16:creationId xmlns:a16="http://schemas.microsoft.com/office/drawing/2014/main" id="{367A645D-6026-6642-A25A-35810EA8F0C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22936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EB7D-DC48-9B4C-A2C9-99FFE4BB89B6}"/>
              </a:ext>
            </a:extLst>
          </p:cNvPr>
          <p:cNvSpPr>
            <a:spLocks noGrp="1"/>
          </p:cNvSpPr>
          <p:nvPr>
            <p:ph type="title"/>
          </p:nvPr>
        </p:nvSpPr>
        <p:spPr/>
        <p:txBody>
          <a:bodyPr/>
          <a:lstStyle/>
          <a:p>
            <a:r>
              <a:rPr lang="en-GB" dirty="0"/>
              <a:t>Homework</a:t>
            </a:r>
          </a:p>
        </p:txBody>
      </p:sp>
      <p:graphicFrame>
        <p:nvGraphicFramePr>
          <p:cNvPr id="8" name="Content Placeholder 2">
            <a:extLst>
              <a:ext uri="{FF2B5EF4-FFF2-40B4-BE49-F238E27FC236}">
                <a16:creationId xmlns:a16="http://schemas.microsoft.com/office/drawing/2014/main" id="{898F1384-11FC-4322-8476-1E12738AE5C1}"/>
              </a:ext>
            </a:extLst>
          </p:cNvPr>
          <p:cNvGraphicFramePr>
            <a:graphicFrameLocks noGrp="1"/>
          </p:cNvGraphicFramePr>
          <p:nvPr>
            <p:ph idx="1"/>
          </p:nvPr>
        </p:nvGraphicFramePr>
        <p:xfrm>
          <a:off x="3575050" y="273050"/>
          <a:ext cx="5111750"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7FFB6DF6-2936-5D4E-9B17-A974D10DC33B}"/>
              </a:ext>
            </a:extLst>
          </p:cNvPr>
          <p:cNvSpPr>
            <a:spLocks noGrp="1"/>
          </p:cNvSpPr>
          <p:nvPr>
            <p:ph type="body" sz="half" idx="2"/>
          </p:nvPr>
        </p:nvSpPr>
        <p:spPr/>
        <p:txBody>
          <a:bodyPr/>
          <a:lstStyle/>
          <a:p>
            <a:r>
              <a:rPr lang="en-GB" dirty="0"/>
              <a:t>What issues have you identified in your homework?</a:t>
            </a:r>
          </a:p>
          <a:p>
            <a:endParaRPr lang="en-GB" dirty="0"/>
          </a:p>
          <a:p>
            <a:r>
              <a:rPr lang="en-GB" dirty="0"/>
              <a:t>We asked you In advance of our session of Monday 24 May, to do some research on the following and bring your findings to class for a group discussion </a:t>
            </a:r>
          </a:p>
          <a:p>
            <a:endParaRPr lang="en-GB" dirty="0"/>
          </a:p>
          <a:p>
            <a:r>
              <a:rPr lang="en-GB" dirty="0"/>
              <a:t>You were asked to cite/reference your sources.</a:t>
            </a:r>
          </a:p>
          <a:p>
            <a:endParaRPr lang="en-GB" dirty="0"/>
          </a:p>
        </p:txBody>
      </p:sp>
    </p:spTree>
    <p:extLst>
      <p:ext uri="{BB962C8B-B14F-4D97-AF65-F5344CB8AC3E}">
        <p14:creationId xmlns:p14="http://schemas.microsoft.com/office/powerpoint/2010/main" val="3811562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06557-F9A0-DF4B-ADC3-108F87C53E88}"/>
              </a:ext>
            </a:extLst>
          </p:cNvPr>
          <p:cNvSpPr>
            <a:spLocks noGrp="1"/>
          </p:cNvSpPr>
          <p:nvPr>
            <p:ph type="title"/>
          </p:nvPr>
        </p:nvSpPr>
        <p:spPr/>
        <p:txBody>
          <a:bodyPr/>
          <a:lstStyle/>
          <a:p>
            <a:r>
              <a:rPr lang="en-GB" dirty="0"/>
              <a:t>What is a project?</a:t>
            </a:r>
          </a:p>
        </p:txBody>
      </p:sp>
      <p:sp>
        <p:nvSpPr>
          <p:cNvPr id="3" name="Text Placeholder 2">
            <a:extLst>
              <a:ext uri="{FF2B5EF4-FFF2-40B4-BE49-F238E27FC236}">
                <a16:creationId xmlns:a16="http://schemas.microsoft.com/office/drawing/2014/main" id="{41CA5942-D2F4-1045-9224-C31B91B803B1}"/>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874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7"/>
          <p:cNvPicPr>
            <a:picLocks noChangeAspect="1" noChangeArrowheads="1"/>
          </p:cNvPicPr>
          <p:nvPr/>
        </p:nvPicPr>
        <p:blipFill rotWithShape="1">
          <a:blip r:embed="rId3" cstate="print"/>
          <a:srcRect t="10742" r="-1" b="14824"/>
          <a:stretch/>
        </p:blipFill>
        <p:spPr bwMode="auto">
          <a:xfrm>
            <a:off x="240030" y="320040"/>
            <a:ext cx="8661654" cy="4303462"/>
          </a:xfrm>
          <a:prstGeom prst="rect">
            <a:avLst/>
          </a:prstGeom>
          <a:noFill/>
        </p:spPr>
      </p:pic>
      <p:sp>
        <p:nvSpPr>
          <p:cNvPr id="75" name="Rectangle 74">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52" name="Rectangle 4"/>
          <p:cNvSpPr>
            <a:spLocks noGrp="1" noChangeArrowheads="1"/>
          </p:cNvSpPr>
          <p:nvPr>
            <p:ph type="title"/>
          </p:nvPr>
        </p:nvSpPr>
        <p:spPr>
          <a:xfrm>
            <a:off x="630936" y="5009083"/>
            <a:ext cx="2167128" cy="1345997"/>
          </a:xfrm>
        </p:spPr>
        <p:txBody>
          <a:bodyPr anchor="ctr">
            <a:normAutofit/>
          </a:bodyPr>
          <a:lstStyle/>
          <a:p>
            <a:pPr eaLnBrk="1" hangingPunct="1"/>
            <a:r>
              <a:rPr lang="en-GB" sz="2300" b="1">
                <a:solidFill>
                  <a:schemeClr val="bg1"/>
                </a:solidFill>
                <a:latin typeface="Arial" charset="0"/>
                <a:cs typeface="Arial" charset="0"/>
              </a:rPr>
              <a:t>What is a Project?</a:t>
            </a:r>
          </a:p>
        </p:txBody>
      </p:sp>
      <p:cxnSp>
        <p:nvCxnSpPr>
          <p:cNvPr id="77" name="Straight Connector 76">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7651" name="Rectangle 3"/>
          <p:cNvSpPr>
            <a:spLocks noGrp="1" noChangeArrowheads="1"/>
          </p:cNvSpPr>
          <p:nvPr>
            <p:ph type="body" idx="1"/>
          </p:nvPr>
        </p:nvSpPr>
        <p:spPr>
          <a:xfrm>
            <a:off x="3284982" y="5009083"/>
            <a:ext cx="5232654" cy="1345997"/>
          </a:xfrm>
        </p:spPr>
        <p:txBody>
          <a:bodyPr anchor="ctr">
            <a:normAutofit/>
          </a:bodyPr>
          <a:lstStyle/>
          <a:p>
            <a:pPr marL="0" indent="0" eaLnBrk="1" hangingPunct="1">
              <a:buFontTx/>
              <a:buNone/>
            </a:pPr>
            <a:r>
              <a:rPr lang="en-GB" sz="1500" dirty="0">
                <a:solidFill>
                  <a:schemeClr val="bg1"/>
                </a:solidFill>
                <a:latin typeface="Arial" charset="0"/>
                <a:cs typeface="Arial" charset="0"/>
              </a:rPr>
              <a:t>A project is a series of interrelated activities undertaken to achieve a specific end result within a set time frame and budget.</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3321" y="640080"/>
            <a:ext cx="4688333" cy="3566160"/>
          </a:xfrm>
        </p:spPr>
        <p:txBody>
          <a:bodyPr anchor="b">
            <a:normAutofit/>
          </a:bodyPr>
          <a:lstStyle/>
          <a:p>
            <a:pPr algn="l"/>
            <a:r>
              <a:rPr lang="en-GB" sz="4700"/>
              <a:t>Project Planning Principles</a:t>
            </a:r>
          </a:p>
        </p:txBody>
      </p:sp>
      <p:sp>
        <p:nvSpPr>
          <p:cNvPr id="3" name="Subtitle 2"/>
          <p:cNvSpPr>
            <a:spLocks noGrp="1"/>
          </p:cNvSpPr>
          <p:nvPr>
            <p:ph type="subTitle" idx="1"/>
          </p:nvPr>
        </p:nvSpPr>
        <p:spPr>
          <a:xfrm>
            <a:off x="3973320" y="4636008"/>
            <a:ext cx="5063176" cy="1572768"/>
          </a:xfrm>
        </p:spPr>
        <p:txBody>
          <a:bodyPr>
            <a:normAutofit/>
          </a:bodyPr>
          <a:lstStyle/>
          <a:p>
            <a:pPr algn="l"/>
            <a:r>
              <a:rPr lang="en-GB" b="1" dirty="0"/>
              <a:t>Stuart Morgan</a:t>
            </a:r>
          </a:p>
          <a:p>
            <a:pPr algn="l"/>
            <a:r>
              <a:rPr lang="en-GB" dirty="0" err="1"/>
              <a:t>stuart.morgan@uwtsd.ac.uk</a:t>
            </a:r>
            <a:endParaRPr lang="en-GB" dirty="0"/>
          </a:p>
        </p:txBody>
      </p:sp>
      <p:pic>
        <p:nvPicPr>
          <p:cNvPr id="14" name="Picture 4" descr="Rolls of blueprints">
            <a:extLst>
              <a:ext uri="{FF2B5EF4-FFF2-40B4-BE49-F238E27FC236}">
                <a16:creationId xmlns:a16="http://schemas.microsoft.com/office/drawing/2014/main" id="{66B8126E-2EFD-4C5C-9CA0-A434B3A55BC5}"/>
              </a:ext>
            </a:extLst>
          </p:cNvPr>
          <p:cNvPicPr>
            <a:picLocks noChangeAspect="1"/>
          </p:cNvPicPr>
          <p:nvPr/>
        </p:nvPicPr>
        <p:blipFill rotWithShape="1">
          <a:blip r:embed="rId3"/>
          <a:srcRect l="65191" r="810" b="-1"/>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 name="connsiteX0" fmla="*/ 0 w 3182692"/>
              <a:gd name="connsiteY0" fmla="*/ 0 h 18288"/>
              <a:gd name="connsiteX1" fmla="*/ 604711 w 3182692"/>
              <a:gd name="connsiteY1" fmla="*/ 0 h 18288"/>
              <a:gd name="connsiteX2" fmla="*/ 1145769 w 3182692"/>
              <a:gd name="connsiteY2" fmla="*/ 0 h 18288"/>
              <a:gd name="connsiteX3" fmla="*/ 1845961 w 3182692"/>
              <a:gd name="connsiteY3" fmla="*/ 0 h 18288"/>
              <a:gd name="connsiteX4" fmla="*/ 2450673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68365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145195" y="-37571"/>
                  <a:pt x="472618" y="-13696"/>
                  <a:pt x="604711" y="0"/>
                </a:cubicBezTo>
                <a:cubicBezTo>
                  <a:pt x="706652" y="-3280"/>
                  <a:pt x="1039328" y="-8567"/>
                  <a:pt x="1241250" y="0"/>
                </a:cubicBezTo>
                <a:cubicBezTo>
                  <a:pt x="1405712" y="-7891"/>
                  <a:pt x="1711158" y="8053"/>
                  <a:pt x="1909615" y="0"/>
                </a:cubicBezTo>
                <a:cubicBezTo>
                  <a:pt x="2107436" y="-40150"/>
                  <a:pt x="2247192" y="19443"/>
                  <a:pt x="2577981" y="0"/>
                </a:cubicBezTo>
                <a:cubicBezTo>
                  <a:pt x="2894393" y="-5855"/>
                  <a:pt x="3041563" y="17846"/>
                  <a:pt x="3182692" y="0"/>
                </a:cubicBezTo>
                <a:cubicBezTo>
                  <a:pt x="3181973" y="8390"/>
                  <a:pt x="3182735" y="11854"/>
                  <a:pt x="3182692" y="18288"/>
                </a:cubicBezTo>
                <a:cubicBezTo>
                  <a:pt x="2975928" y="57450"/>
                  <a:pt x="2667693" y="19406"/>
                  <a:pt x="2482500" y="18288"/>
                </a:cubicBezTo>
                <a:cubicBezTo>
                  <a:pt x="2299734" y="36912"/>
                  <a:pt x="1925962" y="9303"/>
                  <a:pt x="1782308" y="18288"/>
                </a:cubicBezTo>
                <a:cubicBezTo>
                  <a:pt x="1635580" y="20546"/>
                  <a:pt x="1257854" y="-3663"/>
                  <a:pt x="1145769" y="18288"/>
                </a:cubicBezTo>
                <a:cubicBezTo>
                  <a:pt x="1025065" y="56574"/>
                  <a:pt x="247799" y="-11536"/>
                  <a:pt x="0" y="18288"/>
                </a:cubicBezTo>
                <a:cubicBezTo>
                  <a:pt x="-405" y="13204"/>
                  <a:pt x="-1092" y="5311"/>
                  <a:pt x="0" y="0"/>
                </a:cubicBezTo>
                <a:close/>
              </a:path>
              <a:path w="3182692" h="18288" stroke="0" extrusionOk="0">
                <a:moveTo>
                  <a:pt x="0" y="0"/>
                </a:moveTo>
                <a:cubicBezTo>
                  <a:pt x="288308" y="19724"/>
                  <a:pt x="431183" y="-26509"/>
                  <a:pt x="604711" y="0"/>
                </a:cubicBezTo>
                <a:cubicBezTo>
                  <a:pt x="795174" y="4405"/>
                  <a:pt x="950067" y="22541"/>
                  <a:pt x="1145769" y="0"/>
                </a:cubicBezTo>
                <a:cubicBezTo>
                  <a:pt x="1301850" y="7702"/>
                  <a:pt x="1499974" y="-70469"/>
                  <a:pt x="1845961" y="0"/>
                </a:cubicBezTo>
                <a:cubicBezTo>
                  <a:pt x="2191264" y="15313"/>
                  <a:pt x="2307232" y="-97"/>
                  <a:pt x="2450673" y="0"/>
                </a:cubicBezTo>
                <a:cubicBezTo>
                  <a:pt x="2596405" y="-19465"/>
                  <a:pt x="3033067" y="-31048"/>
                  <a:pt x="3182692" y="0"/>
                </a:cubicBezTo>
                <a:cubicBezTo>
                  <a:pt x="3182066" y="4696"/>
                  <a:pt x="3183370" y="10269"/>
                  <a:pt x="3182692" y="18288"/>
                </a:cubicBezTo>
                <a:cubicBezTo>
                  <a:pt x="3091120" y="-23022"/>
                  <a:pt x="2811074" y="61693"/>
                  <a:pt x="2546154" y="18288"/>
                </a:cubicBezTo>
                <a:cubicBezTo>
                  <a:pt x="2285186" y="27529"/>
                  <a:pt x="2090205" y="-22321"/>
                  <a:pt x="1845961" y="18288"/>
                </a:cubicBezTo>
                <a:cubicBezTo>
                  <a:pt x="1599794" y="31493"/>
                  <a:pt x="1466284" y="37447"/>
                  <a:pt x="1304904" y="18288"/>
                </a:cubicBezTo>
                <a:cubicBezTo>
                  <a:pt x="1189365" y="43775"/>
                  <a:pt x="952251" y="23461"/>
                  <a:pt x="668365" y="18288"/>
                </a:cubicBezTo>
                <a:cubicBezTo>
                  <a:pt x="407868" y="43595"/>
                  <a:pt x="284672" y="-9405"/>
                  <a:pt x="0" y="18288"/>
                </a:cubicBezTo>
                <a:cubicBezTo>
                  <a:pt x="527" y="9891"/>
                  <a:pt x="870" y="7012"/>
                  <a:pt x="0" y="0"/>
                </a:cubicBezTo>
                <a:close/>
              </a:path>
              <a:path w="3182692" h="18288" fill="none" stroke="0" extrusionOk="0">
                <a:moveTo>
                  <a:pt x="0" y="0"/>
                </a:moveTo>
                <a:cubicBezTo>
                  <a:pt x="108839" y="-32375"/>
                  <a:pt x="447732" y="16552"/>
                  <a:pt x="604711" y="0"/>
                </a:cubicBezTo>
                <a:cubicBezTo>
                  <a:pt x="781899" y="-548"/>
                  <a:pt x="1052060" y="7118"/>
                  <a:pt x="1241250" y="0"/>
                </a:cubicBezTo>
                <a:cubicBezTo>
                  <a:pt x="1399482" y="14083"/>
                  <a:pt x="1706293" y="54730"/>
                  <a:pt x="1909615" y="0"/>
                </a:cubicBezTo>
                <a:cubicBezTo>
                  <a:pt x="2085313" y="-24404"/>
                  <a:pt x="2264415" y="16988"/>
                  <a:pt x="2577981" y="0"/>
                </a:cubicBezTo>
                <a:cubicBezTo>
                  <a:pt x="2926098" y="-10318"/>
                  <a:pt x="3036314" y="-14769"/>
                  <a:pt x="3182692" y="0"/>
                </a:cubicBezTo>
                <a:cubicBezTo>
                  <a:pt x="3181841" y="8135"/>
                  <a:pt x="3181636" y="12730"/>
                  <a:pt x="3182692" y="18288"/>
                </a:cubicBezTo>
                <a:cubicBezTo>
                  <a:pt x="2996012" y="-1231"/>
                  <a:pt x="2669008" y="27395"/>
                  <a:pt x="2482500" y="18288"/>
                </a:cubicBezTo>
                <a:cubicBezTo>
                  <a:pt x="2296543" y="21246"/>
                  <a:pt x="1935236" y="7938"/>
                  <a:pt x="1782308" y="18288"/>
                </a:cubicBezTo>
                <a:cubicBezTo>
                  <a:pt x="1607683" y="25490"/>
                  <a:pt x="1291498" y="1369"/>
                  <a:pt x="1145769" y="18288"/>
                </a:cubicBezTo>
                <a:cubicBezTo>
                  <a:pt x="1015407" y="55325"/>
                  <a:pt x="262557" y="26571"/>
                  <a:pt x="0" y="18288"/>
                </a:cubicBezTo>
                <a:cubicBezTo>
                  <a:pt x="508" y="13336"/>
                  <a:pt x="437" y="727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Chart, sunburst chart&#10;&#10;Description automatically generated">
            <a:extLst>
              <a:ext uri="{FF2B5EF4-FFF2-40B4-BE49-F238E27FC236}">
                <a16:creationId xmlns:a16="http://schemas.microsoft.com/office/drawing/2014/main" id="{B5E70DE4-D799-6442-8788-E114420D73C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630" r="15024" b="1"/>
          <a:stretch/>
        </p:blipFill>
        <p:spPr>
          <a:xfrm>
            <a:off x="20" y="1282"/>
            <a:ext cx="9143980" cy="6856718"/>
          </a:xfrm>
          <a:prstGeom prst="rect">
            <a:avLst/>
          </a:prstGeom>
        </p:spPr>
      </p:pic>
    </p:spTree>
    <p:extLst>
      <p:ext uri="{BB962C8B-B14F-4D97-AF65-F5344CB8AC3E}">
        <p14:creationId xmlns:p14="http://schemas.microsoft.com/office/powerpoint/2010/main" val="152320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2562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AC70864D-7C0F-D543-B890-F38C3A104E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128713"/>
            <a:ext cx="8178799" cy="4600574"/>
          </a:xfrm>
          <a:prstGeom prst="rect">
            <a:avLst/>
          </a:prstGeom>
        </p:spPr>
      </p:pic>
    </p:spTree>
    <p:extLst>
      <p:ext uri="{BB962C8B-B14F-4D97-AF65-F5344CB8AC3E}">
        <p14:creationId xmlns:p14="http://schemas.microsoft.com/office/powerpoint/2010/main" val="2387050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23E5A5A9-8540-A540-8904-39398B103B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1053" y="457200"/>
            <a:ext cx="8341894" cy="5943600"/>
          </a:xfrm>
          <a:prstGeom prst="rect">
            <a:avLst/>
          </a:prstGeom>
        </p:spPr>
      </p:pic>
    </p:spTree>
    <p:extLst>
      <p:ext uri="{BB962C8B-B14F-4D97-AF65-F5344CB8AC3E}">
        <p14:creationId xmlns:p14="http://schemas.microsoft.com/office/powerpoint/2010/main" val="1630871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iagram&#10;&#10;Description automatically generated">
            <a:extLst>
              <a:ext uri="{FF2B5EF4-FFF2-40B4-BE49-F238E27FC236}">
                <a16:creationId xmlns:a16="http://schemas.microsoft.com/office/drawing/2014/main" id="{E68FD7EF-0605-E04F-BB5E-DABCDB2F5B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975360"/>
            <a:ext cx="8178799" cy="4907279"/>
          </a:xfrm>
          <a:prstGeom prst="rect">
            <a:avLst/>
          </a:prstGeom>
        </p:spPr>
      </p:pic>
    </p:spTree>
    <p:extLst>
      <p:ext uri="{BB962C8B-B14F-4D97-AF65-F5344CB8AC3E}">
        <p14:creationId xmlns:p14="http://schemas.microsoft.com/office/powerpoint/2010/main" val="3872053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F5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with medium confidence">
            <a:extLst>
              <a:ext uri="{FF2B5EF4-FFF2-40B4-BE49-F238E27FC236}">
                <a16:creationId xmlns:a16="http://schemas.microsoft.com/office/drawing/2014/main" id="{13C13E44-351B-454A-9607-91B7E8A987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3986337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noChangeArrowheads="1"/>
          </p:cNvPicPr>
          <p:nvPr/>
        </p:nvPicPr>
        <p:blipFill rotWithShape="1">
          <a:blip r:embed="rId3" cstate="print"/>
          <a:srcRect t="23345" r="-1" b="6923"/>
          <a:stretch/>
        </p:blipFill>
        <p:spPr bwMode="auto">
          <a:xfrm>
            <a:off x="240030" y="320040"/>
            <a:ext cx="8661654" cy="4303462"/>
          </a:xfrm>
          <a:prstGeom prst="rect">
            <a:avLst/>
          </a:prstGeom>
          <a:noFill/>
        </p:spPr>
      </p:pic>
      <p:sp>
        <p:nvSpPr>
          <p:cNvPr id="28680" name="Rectangle 74">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674" name="Rectangle 2"/>
          <p:cNvSpPr>
            <a:spLocks noGrp="1" noChangeArrowheads="1"/>
          </p:cNvSpPr>
          <p:nvPr>
            <p:ph type="title"/>
          </p:nvPr>
        </p:nvSpPr>
        <p:spPr>
          <a:xfrm>
            <a:off x="630936" y="5009083"/>
            <a:ext cx="2167128" cy="1345997"/>
          </a:xfrm>
        </p:spPr>
        <p:txBody>
          <a:bodyPr anchor="ctr">
            <a:normAutofit/>
          </a:bodyPr>
          <a:lstStyle/>
          <a:p>
            <a:pPr eaLnBrk="1" hangingPunct="1"/>
            <a:r>
              <a:rPr lang="en-GB" sz="2800" b="1" dirty="0">
                <a:solidFill>
                  <a:schemeClr val="bg1"/>
                </a:solidFill>
                <a:latin typeface="Arial" charset="0"/>
                <a:cs typeface="Arial" charset="0"/>
              </a:rPr>
              <a:t>Project Strategy</a:t>
            </a:r>
          </a:p>
        </p:txBody>
      </p:sp>
      <p:cxnSp>
        <p:nvCxnSpPr>
          <p:cNvPr id="77" name="Straight Connector 76">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8675" name="Rectangle 3"/>
          <p:cNvSpPr>
            <a:spLocks noGrp="1" noChangeArrowheads="1"/>
          </p:cNvSpPr>
          <p:nvPr>
            <p:ph type="body" idx="1"/>
          </p:nvPr>
        </p:nvSpPr>
        <p:spPr>
          <a:xfrm>
            <a:off x="3284982" y="5009083"/>
            <a:ext cx="5232654" cy="1345997"/>
          </a:xfrm>
        </p:spPr>
        <p:txBody>
          <a:bodyPr anchor="ctr">
            <a:normAutofit/>
          </a:bodyPr>
          <a:lstStyle/>
          <a:p>
            <a:pPr eaLnBrk="1" hangingPunct="1"/>
            <a:endParaRPr lang="en-GB" sz="1500">
              <a:solidFill>
                <a:schemeClr val="bg1"/>
              </a:solidFill>
              <a:latin typeface="Arial" charset="0"/>
              <a:cs typeface="Arial" charset="0"/>
            </a:endParaRPr>
          </a:p>
          <a:p>
            <a:pPr eaLnBrk="1" hangingPunct="1"/>
            <a:endParaRPr lang="en-GB" sz="1500">
              <a:solidFill>
                <a:schemeClr val="bg1"/>
              </a:solidFill>
              <a:latin typeface="Arial" charset="0"/>
              <a:cs typeface="Arial" charset="0"/>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698" name="Rectangle 2"/>
          <p:cNvSpPr>
            <a:spLocks noGrp="1" noChangeArrowheads="1"/>
          </p:cNvSpPr>
          <p:nvPr>
            <p:ph type="title"/>
          </p:nvPr>
        </p:nvSpPr>
        <p:spPr>
          <a:xfrm>
            <a:off x="603504" y="1412489"/>
            <a:ext cx="2153321" cy="2156621"/>
          </a:xfrm>
        </p:spPr>
        <p:txBody>
          <a:bodyPr anchor="t">
            <a:normAutofit/>
          </a:bodyPr>
          <a:lstStyle/>
          <a:p>
            <a:pPr eaLnBrk="1" hangingPunct="1">
              <a:lnSpc>
                <a:spcPct val="90000"/>
              </a:lnSpc>
            </a:pPr>
            <a:r>
              <a:rPr lang="en-GB" sz="2400" dirty="0">
                <a:solidFill>
                  <a:srgbClr val="FFFFFF"/>
                </a:solidFill>
                <a:latin typeface="Arial" charset="0"/>
                <a:cs typeface="Arial" charset="0"/>
              </a:rPr>
              <a:t>Requirements for successful</a:t>
            </a:r>
            <a:br>
              <a:rPr lang="en-GB" sz="2400" dirty="0">
                <a:solidFill>
                  <a:srgbClr val="FFFFFF"/>
                </a:solidFill>
                <a:latin typeface="Arial" charset="0"/>
                <a:cs typeface="Arial" charset="0"/>
              </a:rPr>
            </a:br>
            <a:r>
              <a:rPr lang="en-GB" sz="2400" dirty="0">
                <a:solidFill>
                  <a:srgbClr val="FFFFFF"/>
                </a:solidFill>
                <a:latin typeface="Arial" charset="0"/>
                <a:cs typeface="Arial" charset="0"/>
              </a:rPr>
              <a:t>project management </a:t>
            </a:r>
            <a:br>
              <a:rPr lang="en-GB" sz="2400" dirty="0">
                <a:solidFill>
                  <a:srgbClr val="FFFFFF"/>
                </a:solidFill>
                <a:latin typeface="Arial" charset="0"/>
                <a:cs typeface="Arial" charset="0"/>
              </a:rPr>
            </a:br>
            <a:endParaRPr lang="en-GB" sz="2400" dirty="0">
              <a:solidFill>
                <a:srgbClr val="FFFFFF"/>
              </a:solidFill>
              <a:latin typeface="Arial" charset="0"/>
              <a:cs typeface="Arial" charset="0"/>
            </a:endParaRPr>
          </a:p>
        </p:txBody>
      </p:sp>
      <p:sp>
        <p:nvSpPr>
          <p:cNvPr id="29699" name="Rectangle 3"/>
          <p:cNvSpPr>
            <a:spLocks noGrp="1" noChangeArrowheads="1"/>
          </p:cNvSpPr>
          <p:nvPr>
            <p:ph type="body" sz="half" idx="1"/>
          </p:nvPr>
        </p:nvSpPr>
        <p:spPr>
          <a:xfrm>
            <a:off x="3563888" y="1412489"/>
            <a:ext cx="2529916" cy="4363844"/>
          </a:xfrm>
        </p:spPr>
        <p:txBody>
          <a:bodyPr>
            <a:noAutofit/>
          </a:bodyPr>
          <a:lstStyle/>
          <a:p>
            <a:pPr marL="533400" indent="-533400" eaLnBrk="1" hangingPunct="1">
              <a:buFontTx/>
              <a:buAutoNum type="arabicPeriod"/>
            </a:pPr>
            <a:r>
              <a:rPr lang="en-GB" sz="1800" dirty="0">
                <a:latin typeface="Arial" charset="0"/>
                <a:cs typeface="Arial" charset="0"/>
              </a:rPr>
              <a:t>Clearly defined objectives</a:t>
            </a:r>
          </a:p>
          <a:p>
            <a:pPr marL="533400" indent="-533400" eaLnBrk="1" hangingPunct="1">
              <a:buFontTx/>
              <a:buAutoNum type="arabicPeriod"/>
            </a:pPr>
            <a:r>
              <a:rPr lang="en-GB" sz="1800" dirty="0">
                <a:latin typeface="Arial" charset="0"/>
                <a:cs typeface="Arial" charset="0"/>
              </a:rPr>
              <a:t>Good planning and control method</a:t>
            </a:r>
          </a:p>
          <a:p>
            <a:pPr marL="533400" indent="-533400" eaLnBrk="1" hangingPunct="1">
              <a:buFontTx/>
              <a:buAutoNum type="arabicPeriod"/>
            </a:pPr>
            <a:r>
              <a:rPr lang="en-GB" sz="1800" dirty="0">
                <a:latin typeface="Arial" charset="0"/>
                <a:cs typeface="Arial" charset="0"/>
              </a:rPr>
              <a:t>Good quality of project manager</a:t>
            </a:r>
          </a:p>
          <a:p>
            <a:pPr marL="533400" indent="-533400" eaLnBrk="1" hangingPunct="1">
              <a:buFontTx/>
              <a:buAutoNum type="arabicPeriod"/>
            </a:pPr>
            <a:r>
              <a:rPr lang="en-GB" sz="1800" dirty="0">
                <a:latin typeface="Arial" charset="0"/>
                <a:cs typeface="Arial" charset="0"/>
              </a:rPr>
              <a:t>Good management support</a:t>
            </a:r>
          </a:p>
          <a:p>
            <a:pPr marL="533400" indent="-533400" eaLnBrk="1" hangingPunct="1">
              <a:buFontTx/>
              <a:buAutoNum type="arabicPeriod"/>
            </a:pPr>
            <a:r>
              <a:rPr lang="en-GB" sz="1800" dirty="0">
                <a:latin typeface="Arial" charset="0"/>
                <a:cs typeface="Arial" charset="0"/>
              </a:rPr>
              <a:t>Enough time and resources</a:t>
            </a:r>
          </a:p>
        </p:txBody>
      </p:sp>
      <p:sp>
        <p:nvSpPr>
          <p:cNvPr id="29700" name="Rectangle 4"/>
          <p:cNvSpPr>
            <a:spLocks noGrp="1" noChangeArrowheads="1"/>
          </p:cNvSpPr>
          <p:nvPr>
            <p:ph type="body" sz="half" idx="2"/>
          </p:nvPr>
        </p:nvSpPr>
        <p:spPr>
          <a:xfrm>
            <a:off x="6338702" y="1412489"/>
            <a:ext cx="2409761" cy="4363844"/>
          </a:xfrm>
        </p:spPr>
        <p:txBody>
          <a:bodyPr>
            <a:normAutofit/>
          </a:bodyPr>
          <a:lstStyle/>
          <a:p>
            <a:pPr marL="533400" indent="-533400" eaLnBrk="1" hangingPunct="1">
              <a:lnSpc>
                <a:spcPct val="90000"/>
              </a:lnSpc>
              <a:buFontTx/>
              <a:buAutoNum type="arabicPeriod" startAt="6"/>
            </a:pPr>
            <a:r>
              <a:rPr lang="en-GB" sz="1800" dirty="0">
                <a:latin typeface="Arial" charset="0"/>
                <a:cs typeface="Arial" charset="0"/>
              </a:rPr>
              <a:t>Commitment by all</a:t>
            </a:r>
          </a:p>
          <a:p>
            <a:pPr marL="533400" indent="-533400" eaLnBrk="1" hangingPunct="1">
              <a:lnSpc>
                <a:spcPct val="90000"/>
              </a:lnSpc>
              <a:buFontTx/>
              <a:buAutoNum type="arabicPeriod" startAt="6"/>
            </a:pPr>
            <a:r>
              <a:rPr lang="en-GB" sz="1800" dirty="0">
                <a:latin typeface="Arial" charset="0"/>
                <a:cs typeface="Arial" charset="0"/>
              </a:rPr>
              <a:t>High user involvement</a:t>
            </a:r>
          </a:p>
          <a:p>
            <a:pPr marL="533400" indent="-533400" eaLnBrk="1" hangingPunct="1">
              <a:lnSpc>
                <a:spcPct val="90000"/>
              </a:lnSpc>
              <a:buFontTx/>
              <a:buAutoNum type="arabicPeriod" startAt="6"/>
            </a:pPr>
            <a:r>
              <a:rPr lang="en-GB" sz="1800" dirty="0">
                <a:latin typeface="Arial" charset="0"/>
                <a:cs typeface="Arial" charset="0"/>
              </a:rPr>
              <a:t>Good communication</a:t>
            </a:r>
          </a:p>
          <a:p>
            <a:pPr marL="533400" indent="-533400" eaLnBrk="1" hangingPunct="1">
              <a:lnSpc>
                <a:spcPct val="90000"/>
              </a:lnSpc>
              <a:buFontTx/>
              <a:buAutoNum type="arabicPeriod" startAt="6"/>
            </a:pPr>
            <a:r>
              <a:rPr lang="en-GB" sz="1800" dirty="0">
                <a:latin typeface="Arial" charset="0"/>
                <a:cs typeface="Arial" charset="0"/>
              </a:rPr>
              <a:t>Good project organisation and structure</a:t>
            </a:r>
          </a:p>
          <a:p>
            <a:pPr marL="533400" indent="-533400" eaLnBrk="1" hangingPunct="1">
              <a:lnSpc>
                <a:spcPct val="90000"/>
              </a:lnSpc>
              <a:buFontTx/>
              <a:buAutoNum type="arabicPeriod" startAt="6"/>
            </a:pPr>
            <a:r>
              <a:rPr lang="en-GB" sz="1800" dirty="0">
                <a:latin typeface="Arial" charset="0"/>
                <a:cs typeface="Arial" charset="0"/>
              </a:rPr>
              <a:t>Being able to stop a project</a:t>
            </a:r>
          </a:p>
          <a:p>
            <a:pPr marL="533400" indent="-533400" eaLnBrk="1" hangingPunct="1">
              <a:lnSpc>
                <a:spcPct val="90000"/>
              </a:lnSpc>
            </a:pPr>
            <a:endParaRPr lang="en-GB" sz="1400" dirty="0">
              <a:latin typeface="Arial" charset="0"/>
              <a:cs typeface="Arial" charset="0"/>
            </a:endParaRPr>
          </a:p>
          <a:p>
            <a:pPr marL="533400" indent="-533400" eaLnBrk="1" hangingPunct="1">
              <a:lnSpc>
                <a:spcPct val="90000"/>
              </a:lnSpc>
            </a:pPr>
            <a:endParaRPr lang="en-GB" sz="1400" dirty="0">
              <a:latin typeface="Arial" charset="0"/>
              <a:cs typeface="Arial" charset="0"/>
            </a:endParaRPr>
          </a:p>
          <a:p>
            <a:pPr marL="533400" indent="-533400" eaLnBrk="1" hangingPunct="1">
              <a:lnSpc>
                <a:spcPct val="90000"/>
              </a:lnSpc>
            </a:pPr>
            <a:endParaRPr lang="en-GB" sz="1400" dirty="0">
              <a:latin typeface="Arial" charset="0"/>
              <a:cs typeface="Arial" charset="0"/>
            </a:endParaRPr>
          </a:p>
          <a:p>
            <a:pPr marL="0" indent="0" eaLnBrk="1" hangingPunct="1">
              <a:lnSpc>
                <a:spcPct val="90000"/>
              </a:lnSpc>
              <a:buNone/>
            </a:pPr>
            <a:r>
              <a:rPr lang="en-GB" sz="1400" dirty="0">
                <a:latin typeface="Arial" charset="0"/>
                <a:cs typeface="Arial" charset="0"/>
              </a:rPr>
              <a:t>Source: </a:t>
            </a:r>
            <a:r>
              <a:rPr lang="en-GB" sz="1400" dirty="0" err="1">
                <a:latin typeface="Arial" charset="0"/>
                <a:cs typeface="Arial" charset="0"/>
              </a:rPr>
              <a:t>Elbeik</a:t>
            </a:r>
            <a:r>
              <a:rPr lang="en-GB" sz="1400" dirty="0">
                <a:latin typeface="Arial" charset="0"/>
                <a:cs typeface="Arial" charset="0"/>
              </a:rPr>
              <a:t>, S and Thomas, M (1998) Butterworth Heinemann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66F62-A307-3244-BA31-EEC9BBB89881}"/>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b="1" kern="1200">
                <a:solidFill>
                  <a:schemeClr val="bg1"/>
                </a:solidFill>
                <a:latin typeface="+mj-lt"/>
                <a:ea typeface="+mj-ea"/>
                <a:cs typeface="+mj-cs"/>
              </a:rPr>
              <a:t>Project life cycle</a:t>
            </a:r>
          </a:p>
        </p:txBody>
      </p:sp>
      <p:pic>
        <p:nvPicPr>
          <p:cNvPr id="5" name="Content Placeholder 4" descr="A picture containing diagram&#10;&#10;Description automatically generated">
            <a:extLst>
              <a:ext uri="{FF2B5EF4-FFF2-40B4-BE49-F238E27FC236}">
                <a16:creationId xmlns:a16="http://schemas.microsoft.com/office/drawing/2014/main" id="{140A2899-9106-CD42-B79C-A85B105E75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6" y="1388303"/>
            <a:ext cx="6192688" cy="5465047"/>
          </a:xfrm>
          <a:prstGeom prst="rect">
            <a:avLst/>
          </a:prstGeom>
        </p:spPr>
      </p:pic>
    </p:spTree>
    <p:extLst>
      <p:ext uri="{BB962C8B-B14F-4D97-AF65-F5344CB8AC3E}">
        <p14:creationId xmlns:p14="http://schemas.microsoft.com/office/powerpoint/2010/main" val="1762803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chor="t"/>
          <a:lstStyle/>
          <a:p>
            <a:pPr eaLnBrk="1" hangingPunct="1"/>
            <a:r>
              <a:rPr lang="en-GB">
                <a:latin typeface="Arial" charset="0"/>
                <a:cs typeface="Arial" charset="0"/>
              </a:rPr>
              <a:t>The Role of a Project Manager</a:t>
            </a:r>
          </a:p>
        </p:txBody>
      </p:sp>
      <p:pic>
        <p:nvPicPr>
          <p:cNvPr id="31747" name="Picture 5"/>
          <p:cNvPicPr>
            <a:picLocks noChangeAspect="1" noChangeArrowheads="1"/>
          </p:cNvPicPr>
          <p:nvPr/>
        </p:nvPicPr>
        <p:blipFill>
          <a:blip r:embed="rId3" cstate="print"/>
          <a:srcRect/>
          <a:stretch>
            <a:fillRect/>
          </a:stretch>
        </p:blipFill>
        <p:spPr bwMode="auto">
          <a:xfrm>
            <a:off x="3276600" y="4508500"/>
            <a:ext cx="2476500" cy="1651000"/>
          </a:xfrm>
          <a:prstGeom prst="rect">
            <a:avLst/>
          </a:prstGeom>
          <a:noFill/>
          <a:ln w="9525">
            <a:noFill/>
            <a:miter lim="800000"/>
            <a:headEnd/>
            <a:tailEnd/>
          </a:ln>
        </p:spPr>
      </p:pic>
      <p:sp>
        <p:nvSpPr>
          <p:cNvPr id="30724" name="PubOvalCallout"/>
          <p:cNvSpPr>
            <a:spLocks noEditPoints="1" noChangeArrowheads="1"/>
          </p:cNvSpPr>
          <p:nvPr/>
        </p:nvSpPr>
        <p:spPr bwMode="auto">
          <a:xfrm>
            <a:off x="611188" y="1341438"/>
            <a:ext cx="3960812" cy="3673475"/>
          </a:xfrm>
          <a:custGeom>
            <a:avLst/>
            <a:gdLst>
              <a:gd name="T0" fmla="*/ 363148882 w 21600"/>
              <a:gd name="T1" fmla="*/ 0 h 21600"/>
              <a:gd name="T2" fmla="*/ 0 w 21600"/>
              <a:gd name="T3" fmla="*/ 234422637 h 21600"/>
              <a:gd name="T4" fmla="*/ 362005564 w 21600"/>
              <a:gd name="T5" fmla="*/ 624741601 h 21600"/>
              <a:gd name="T6" fmla="*/ 363148882 w 21600"/>
              <a:gd name="T7" fmla="*/ 468845444 h 21600"/>
              <a:gd name="T8" fmla="*/ 726297764 w 21600"/>
              <a:gd name="T9" fmla="*/ 234422637 h 21600"/>
              <a:gd name="T10" fmla="*/ 17694720 60000 65536"/>
              <a:gd name="T11" fmla="*/ 11796480 60000 65536"/>
              <a:gd name="T12" fmla="*/ 5898240 60000 65536"/>
              <a:gd name="T13" fmla="*/ 5898240 60000 65536"/>
              <a:gd name="T14" fmla="*/ 0 60000 65536"/>
              <a:gd name="T15" fmla="*/ 3163 w 21600"/>
              <a:gd name="T16" fmla="*/ 2374 h 21600"/>
              <a:gd name="T17" fmla="*/ 18437 w 21600"/>
              <a:gd name="T18" fmla="*/ 13836 h 21600"/>
            </a:gdLst>
            <a:ahLst/>
            <a:cxnLst>
              <a:cxn ang="T10">
                <a:pos x="T0" y="T1"/>
              </a:cxn>
              <a:cxn ang="T11">
                <a:pos x="T2" y="T3"/>
              </a:cxn>
              <a:cxn ang="T12">
                <a:pos x="T4" y="T5"/>
              </a:cxn>
              <a:cxn ang="T13">
                <a:pos x="T6" y="T7"/>
              </a:cxn>
              <a:cxn ang="T14">
                <a:pos x="T8" y="T9"/>
              </a:cxn>
            </a:cxnLst>
            <a:rect l="T15" t="T16" r="T17" b="T18"/>
            <a:pathLst>
              <a:path w="21600" h="21600">
                <a:moveTo>
                  <a:pt x="10766" y="21600"/>
                </a:moveTo>
                <a:lnTo>
                  <a:pt x="9590" y="16158"/>
                </a:lnTo>
                <a:cubicBezTo>
                  <a:pt x="9991" y="16192"/>
                  <a:pt x="10395" y="16210"/>
                  <a:pt x="10800" y="16210"/>
                </a:cubicBezTo>
                <a:cubicBezTo>
                  <a:pt x="16764" y="16210"/>
                  <a:pt x="21600" y="12581"/>
                  <a:pt x="21600" y="8105"/>
                </a:cubicBezTo>
                <a:cubicBezTo>
                  <a:pt x="21600" y="3628"/>
                  <a:pt x="16764" y="0"/>
                  <a:pt x="10800" y="0"/>
                </a:cubicBezTo>
                <a:cubicBezTo>
                  <a:pt x="4835" y="0"/>
                  <a:pt x="0" y="3628"/>
                  <a:pt x="0" y="8105"/>
                </a:cubicBezTo>
                <a:cubicBezTo>
                  <a:pt x="-1" y="10568"/>
                  <a:pt x="1493" y="12898"/>
                  <a:pt x="4057" y="14436"/>
                </a:cubicBezTo>
                <a:lnTo>
                  <a:pt x="10766" y="21600"/>
                </a:lnTo>
                <a:close/>
              </a:path>
            </a:pathLst>
          </a:custGeom>
          <a:solidFill>
            <a:srgbClr val="CCCCFF"/>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p>
        </p:txBody>
      </p:sp>
      <p:pic>
        <p:nvPicPr>
          <p:cNvPr id="31749" name="Picture 8" descr="MCDD00752_0000[1]"/>
          <p:cNvPicPr>
            <a:picLocks noChangeAspect="1" noChangeArrowheads="1"/>
          </p:cNvPicPr>
          <p:nvPr/>
        </p:nvPicPr>
        <p:blipFill>
          <a:blip r:embed="rId4" cstate="print"/>
          <a:srcRect/>
          <a:stretch>
            <a:fillRect/>
          </a:stretch>
        </p:blipFill>
        <p:spPr bwMode="auto">
          <a:xfrm>
            <a:off x="4643438" y="1412875"/>
            <a:ext cx="4500562" cy="3960813"/>
          </a:xfrm>
          <a:prstGeom prst="rect">
            <a:avLst/>
          </a:prstGeom>
          <a:noFill/>
          <a:ln w="9525">
            <a:noFill/>
            <a:miter lim="800000"/>
            <a:headEnd/>
            <a:tailEnd/>
          </a:ln>
        </p:spPr>
      </p:pic>
      <p:sp>
        <p:nvSpPr>
          <p:cNvPr id="31750" name="Text Box 9"/>
          <p:cNvSpPr txBox="1">
            <a:spLocks noChangeArrowheads="1"/>
          </p:cNvSpPr>
          <p:nvPr/>
        </p:nvSpPr>
        <p:spPr bwMode="auto">
          <a:xfrm>
            <a:off x="1116013" y="1700213"/>
            <a:ext cx="3168650" cy="2427287"/>
          </a:xfrm>
          <a:prstGeom prst="rect">
            <a:avLst/>
          </a:prstGeom>
          <a:noFill/>
          <a:ln w="9525">
            <a:noFill/>
            <a:miter lim="800000"/>
            <a:headEnd/>
            <a:tailEnd/>
          </a:ln>
        </p:spPr>
        <p:txBody>
          <a:bodyPr>
            <a:spAutoFit/>
          </a:bodyPr>
          <a:lstStyle/>
          <a:p>
            <a:pPr eaLnBrk="0" hangingPunct="0">
              <a:spcBef>
                <a:spcPct val="50000"/>
              </a:spcBef>
            </a:pPr>
            <a:r>
              <a:rPr lang="en-GB" sz="1800" b="1"/>
              <a:t>You are the driving force behind the project.  It becomes the most important thing in your life and you have to transmit your energy and commitment to your team.</a:t>
            </a:r>
          </a:p>
          <a:p>
            <a:pPr eaLnBrk="0" hangingPunct="0">
              <a:spcBef>
                <a:spcPct val="50000"/>
              </a:spcBef>
            </a:pPr>
            <a:r>
              <a:rPr lang="en-GB" sz="1800"/>
              <a:t>      </a:t>
            </a:r>
            <a:r>
              <a:rPr lang="en-GB" sz="1000"/>
              <a:t>Project Manager, NHS</a:t>
            </a:r>
          </a:p>
        </p:txBody>
      </p:sp>
      <p:sp>
        <p:nvSpPr>
          <p:cNvPr id="31751" name="Text Box 10"/>
          <p:cNvSpPr txBox="1">
            <a:spLocks noChangeArrowheads="1"/>
          </p:cNvSpPr>
          <p:nvPr/>
        </p:nvSpPr>
        <p:spPr bwMode="auto">
          <a:xfrm>
            <a:off x="5508625" y="1844675"/>
            <a:ext cx="3167063" cy="2517775"/>
          </a:xfrm>
          <a:prstGeom prst="rect">
            <a:avLst/>
          </a:prstGeom>
          <a:noFill/>
          <a:ln w="9525">
            <a:noFill/>
            <a:miter lim="800000"/>
            <a:headEnd/>
            <a:tailEnd/>
          </a:ln>
        </p:spPr>
        <p:txBody>
          <a:bodyPr>
            <a:spAutoFit/>
          </a:bodyPr>
          <a:lstStyle/>
          <a:p>
            <a:pPr eaLnBrk="0" hangingPunct="0">
              <a:spcBef>
                <a:spcPct val="50000"/>
              </a:spcBef>
            </a:pPr>
            <a:r>
              <a:rPr lang="en-GB" sz="1800" b="1"/>
              <a:t>A project manager needs sufficient technical knowledge to understand the implications of every part of the project and the managerial ability to co-ordinate the different elements.</a:t>
            </a:r>
            <a:r>
              <a:rPr lang="en-GB" sz="1800"/>
              <a:t>  </a:t>
            </a:r>
          </a:p>
          <a:p>
            <a:pPr eaLnBrk="0" hangingPunct="0">
              <a:spcBef>
                <a:spcPct val="50000"/>
              </a:spcBef>
            </a:pPr>
            <a:r>
              <a:rPr lang="en-GB" sz="1000"/>
              <a:t>            Financial controller, public sector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chor="t"/>
          <a:lstStyle/>
          <a:p>
            <a:pPr eaLnBrk="1" hangingPunct="1"/>
            <a:r>
              <a:rPr lang="en-GB" b="1" dirty="0">
                <a:latin typeface="Arial" charset="0"/>
                <a:cs typeface="Arial" charset="0"/>
              </a:rPr>
              <a:t>Project Manager’s Role</a:t>
            </a:r>
          </a:p>
        </p:txBody>
      </p:sp>
      <p:sp>
        <p:nvSpPr>
          <p:cNvPr id="32771" name="Text Box 4"/>
          <p:cNvSpPr txBox="1">
            <a:spLocks noChangeArrowheads="1"/>
          </p:cNvSpPr>
          <p:nvPr/>
        </p:nvSpPr>
        <p:spPr bwMode="auto">
          <a:xfrm>
            <a:off x="250825" y="1828800"/>
            <a:ext cx="2797175" cy="1384995"/>
          </a:xfrm>
          <a:prstGeom prst="rect">
            <a:avLst/>
          </a:prstGeom>
          <a:noFill/>
          <a:ln w="9525">
            <a:noFill/>
            <a:miter lim="800000"/>
            <a:headEnd/>
            <a:tailEnd/>
          </a:ln>
        </p:spPr>
        <p:txBody>
          <a:bodyPr wrap="square">
            <a:spAutoFit/>
          </a:bodyPr>
          <a:lstStyle/>
          <a:p>
            <a:pPr eaLnBrk="0" hangingPunct="0">
              <a:spcBef>
                <a:spcPct val="50000"/>
              </a:spcBef>
            </a:pPr>
            <a:r>
              <a:rPr lang="en-GB" sz="2800" b="1" dirty="0"/>
              <a:t>Planning, organising and co-ordinating</a:t>
            </a:r>
          </a:p>
        </p:txBody>
      </p:sp>
      <p:sp>
        <p:nvSpPr>
          <p:cNvPr id="32772" name="Text Box 5"/>
          <p:cNvSpPr txBox="1">
            <a:spLocks noChangeArrowheads="1"/>
          </p:cNvSpPr>
          <p:nvPr/>
        </p:nvSpPr>
        <p:spPr bwMode="auto">
          <a:xfrm>
            <a:off x="250825" y="4149725"/>
            <a:ext cx="2808288" cy="1384995"/>
          </a:xfrm>
          <a:prstGeom prst="rect">
            <a:avLst/>
          </a:prstGeom>
          <a:noFill/>
          <a:ln w="9525">
            <a:noFill/>
            <a:miter lim="800000"/>
            <a:headEnd/>
            <a:tailEnd/>
          </a:ln>
        </p:spPr>
        <p:txBody>
          <a:bodyPr>
            <a:spAutoFit/>
          </a:bodyPr>
          <a:lstStyle/>
          <a:p>
            <a:pPr eaLnBrk="0" hangingPunct="0">
              <a:spcBef>
                <a:spcPct val="50000"/>
              </a:spcBef>
            </a:pPr>
            <a:r>
              <a:rPr lang="en-GB" sz="2800" b="1" dirty="0"/>
              <a:t>Monitoring, evaluating and controlling</a:t>
            </a:r>
          </a:p>
        </p:txBody>
      </p:sp>
      <p:sp>
        <p:nvSpPr>
          <p:cNvPr id="32773" name="Text Box 6"/>
          <p:cNvSpPr txBox="1">
            <a:spLocks noChangeArrowheads="1"/>
          </p:cNvSpPr>
          <p:nvPr/>
        </p:nvSpPr>
        <p:spPr bwMode="auto">
          <a:xfrm>
            <a:off x="6194421" y="1828800"/>
            <a:ext cx="2789239" cy="519113"/>
          </a:xfrm>
          <a:prstGeom prst="rect">
            <a:avLst/>
          </a:prstGeom>
          <a:noFill/>
          <a:ln w="9525">
            <a:noFill/>
            <a:miter lim="800000"/>
            <a:headEnd/>
            <a:tailEnd/>
          </a:ln>
        </p:spPr>
        <p:txBody>
          <a:bodyPr wrap="square">
            <a:spAutoFit/>
          </a:bodyPr>
          <a:lstStyle/>
          <a:p>
            <a:pPr eaLnBrk="0" hangingPunct="0">
              <a:spcBef>
                <a:spcPct val="50000"/>
              </a:spcBef>
            </a:pPr>
            <a:r>
              <a:rPr lang="en-GB" sz="2800" b="1" dirty="0"/>
              <a:t>Leading</a:t>
            </a:r>
          </a:p>
        </p:txBody>
      </p:sp>
      <p:sp>
        <p:nvSpPr>
          <p:cNvPr id="32774" name="Text Box 7"/>
          <p:cNvSpPr txBox="1">
            <a:spLocks noChangeArrowheads="1"/>
          </p:cNvSpPr>
          <p:nvPr/>
        </p:nvSpPr>
        <p:spPr bwMode="auto">
          <a:xfrm>
            <a:off x="6186486" y="4149725"/>
            <a:ext cx="2663825" cy="519112"/>
          </a:xfrm>
          <a:prstGeom prst="rect">
            <a:avLst/>
          </a:prstGeom>
          <a:noFill/>
          <a:ln w="9525">
            <a:noFill/>
            <a:miter lim="800000"/>
            <a:headEnd/>
            <a:tailEnd/>
          </a:ln>
        </p:spPr>
        <p:txBody>
          <a:bodyPr wrap="square">
            <a:spAutoFit/>
          </a:bodyPr>
          <a:lstStyle/>
          <a:p>
            <a:pPr eaLnBrk="0" hangingPunct="0">
              <a:spcBef>
                <a:spcPct val="50000"/>
              </a:spcBef>
            </a:pPr>
            <a:r>
              <a:rPr lang="en-GB" sz="2800" b="1" dirty="0"/>
              <a:t>Communicating</a:t>
            </a:r>
            <a:endParaRPr lang="en-GB" sz="1800" b="1" dirty="0"/>
          </a:p>
        </p:txBody>
      </p:sp>
      <p:pic>
        <p:nvPicPr>
          <p:cNvPr id="32775" name="Picture 8"/>
          <p:cNvPicPr>
            <a:picLocks noGrp="1" noChangeAspect="1" noChangeArrowheads="1"/>
          </p:cNvPicPr>
          <p:nvPr>
            <p:ph type="body" idx="1"/>
          </p:nvPr>
        </p:nvPicPr>
        <p:blipFill>
          <a:blip r:embed="rId3" cstate="print"/>
          <a:srcRect/>
          <a:stretch>
            <a:fillRect/>
          </a:stretch>
        </p:blipFill>
        <p:spPr>
          <a:xfrm>
            <a:off x="3047999" y="1089750"/>
            <a:ext cx="3138487" cy="52348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7"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2"/>
          <p:cNvSpPr>
            <a:spLocks noGrp="1" noChangeArrowheads="1"/>
          </p:cNvSpPr>
          <p:nvPr>
            <p:ph type="title"/>
          </p:nvPr>
        </p:nvSpPr>
        <p:spPr>
          <a:xfrm>
            <a:off x="630935" y="474146"/>
            <a:ext cx="7886695" cy="1197864"/>
          </a:xfrm>
        </p:spPr>
        <p:txBody>
          <a:bodyPr>
            <a:normAutofit/>
          </a:bodyPr>
          <a:lstStyle/>
          <a:p>
            <a:pPr eaLnBrk="1" hangingPunct="1">
              <a:lnSpc>
                <a:spcPct val="90000"/>
              </a:lnSpc>
            </a:pPr>
            <a:r>
              <a:rPr lang="en-GB" sz="3700">
                <a:latin typeface="Arial" charset="0"/>
                <a:cs typeface="Arial" charset="0"/>
              </a:rPr>
              <a:t>The Project Management Environment</a:t>
            </a:r>
          </a:p>
        </p:txBody>
      </p:sp>
      <p:sp>
        <p:nvSpPr>
          <p:cNvPr id="139"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585216"/>
            <a:ext cx="6858"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5" descr="j0316870"/>
          <p:cNvPicPr>
            <a:picLocks noChangeAspect="1" noChangeArrowheads="1"/>
          </p:cNvPicPr>
          <p:nvPr/>
        </p:nvPicPr>
        <p:blipFill rotWithShape="1">
          <a:blip r:embed="rId3" cstate="print"/>
          <a:srcRect l="11921" r="14599" b="-3"/>
          <a:stretch/>
        </p:blipFill>
        <p:spPr bwMode="auto">
          <a:xfrm>
            <a:off x="626364" y="2002117"/>
            <a:ext cx="4661846" cy="4171569"/>
          </a:xfrm>
          <a:prstGeom prst="rect">
            <a:avLst/>
          </a:prstGeom>
          <a:noFill/>
        </p:spPr>
      </p:pic>
      <p:sp>
        <p:nvSpPr>
          <p:cNvPr id="33796" name="Rectangle 3"/>
          <p:cNvSpPr>
            <a:spLocks noGrp="1" noChangeArrowheads="1"/>
          </p:cNvSpPr>
          <p:nvPr>
            <p:ph type="body" idx="1"/>
          </p:nvPr>
        </p:nvSpPr>
        <p:spPr>
          <a:xfrm>
            <a:off x="5649985" y="1999578"/>
            <a:ext cx="2867644" cy="4171568"/>
          </a:xfrm>
        </p:spPr>
        <p:txBody>
          <a:bodyPr anchor="ctr">
            <a:normAutofit/>
          </a:bodyPr>
          <a:lstStyle/>
          <a:p>
            <a:pPr eaLnBrk="1" hangingPunct="1"/>
            <a:r>
              <a:rPr lang="en-GB" sz="1700" b="1">
                <a:latin typeface="Arial" charset="0"/>
                <a:cs typeface="Arial" charset="0"/>
              </a:rPr>
              <a:t>Stakeholders</a:t>
            </a:r>
          </a:p>
          <a:p>
            <a:pPr eaLnBrk="1" hangingPunct="1"/>
            <a:r>
              <a:rPr lang="en-GB" sz="1700" b="1">
                <a:latin typeface="Arial" charset="0"/>
                <a:cs typeface="Arial" charset="0"/>
              </a:rPr>
              <a:t>The outside environment</a:t>
            </a:r>
          </a:p>
          <a:p>
            <a:pPr eaLnBrk="1" hangingPunct="1"/>
            <a:r>
              <a:rPr lang="en-GB" sz="1700" b="1">
                <a:latin typeface="Arial" charset="0"/>
                <a:cs typeface="Arial" charset="0"/>
              </a:rPr>
              <a:t>The organisational framework</a:t>
            </a:r>
          </a:p>
          <a:p>
            <a:pPr eaLnBrk="1" hangingPunct="1"/>
            <a:r>
              <a:rPr lang="en-GB" sz="1700" b="1">
                <a:latin typeface="Arial" charset="0"/>
                <a:cs typeface="Arial" charset="0"/>
              </a:rPr>
              <a:t>Alignment with organisation strategy</a:t>
            </a:r>
          </a:p>
          <a:p>
            <a:pPr eaLnBrk="1" hangingPunct="1"/>
            <a:r>
              <a:rPr lang="en-GB" sz="1700" b="1">
                <a:latin typeface="Arial" charset="0"/>
                <a:cs typeface="Arial" charset="0"/>
              </a:rPr>
              <a:t>The impact of change</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C60DB-807C-0C41-8DA2-02714270EB71}"/>
              </a:ext>
            </a:extLst>
          </p:cNvPr>
          <p:cNvSpPr>
            <a:spLocks noGrp="1"/>
          </p:cNvSpPr>
          <p:nvPr>
            <p:ph type="title"/>
          </p:nvPr>
        </p:nvSpPr>
        <p:spPr>
          <a:xfrm>
            <a:off x="4942996" y="4267832"/>
            <a:ext cx="3604497" cy="1297115"/>
          </a:xfrm>
        </p:spPr>
        <p:txBody>
          <a:bodyPr vert="horz" lIns="91440" tIns="45720" rIns="91440" bIns="45720" rtlCol="0" anchor="t">
            <a:normAutofit/>
          </a:bodyPr>
          <a:lstStyle/>
          <a:p>
            <a:pPr>
              <a:lnSpc>
                <a:spcPct val="90000"/>
              </a:lnSpc>
            </a:pPr>
            <a:r>
              <a:rPr lang="en-US" sz="3500" kern="1200">
                <a:solidFill>
                  <a:schemeClr val="tx2"/>
                </a:solidFill>
                <a:latin typeface="+mj-lt"/>
                <a:ea typeface="+mj-ea"/>
                <a:cs typeface="+mj-cs"/>
              </a:rPr>
              <a:t>Stakeholders</a:t>
            </a:r>
          </a:p>
        </p:txBody>
      </p:sp>
      <p:pic>
        <p:nvPicPr>
          <p:cNvPr id="7" name="Graphic 6" descr="Users">
            <a:extLst>
              <a:ext uri="{FF2B5EF4-FFF2-40B4-BE49-F238E27FC236}">
                <a16:creationId xmlns:a16="http://schemas.microsoft.com/office/drawing/2014/main" id="{C407D439-74F2-4247-A1DB-506ACC1E8B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11677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4822"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630935" y="474146"/>
            <a:ext cx="7886695" cy="1197864"/>
          </a:xfrm>
        </p:spPr>
        <p:txBody>
          <a:bodyPr vert="horz" lIns="91440" tIns="45720" rIns="91440" bIns="45720" rtlCol="0" anchor="ctr">
            <a:normAutofit/>
          </a:bodyPr>
          <a:lstStyle/>
          <a:p>
            <a:pPr algn="l">
              <a:lnSpc>
                <a:spcPct val="90000"/>
              </a:lnSpc>
            </a:pPr>
            <a:r>
              <a:rPr lang="en-US"/>
              <a:t>Internal Stakeholders</a:t>
            </a:r>
          </a:p>
        </p:txBody>
      </p:sp>
      <p:sp>
        <p:nvSpPr>
          <p:cNvPr id="34823"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585216"/>
            <a:ext cx="6858"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20" name="Picture 8"/>
          <p:cNvPicPr>
            <a:picLocks noChangeAspect="1" noChangeArrowheads="1"/>
          </p:cNvPicPr>
          <p:nvPr/>
        </p:nvPicPr>
        <p:blipFill rotWithShape="1">
          <a:blip r:embed="rId3" cstate="print"/>
          <a:srcRect l="6905" r="18501" b="1"/>
          <a:stretch/>
        </p:blipFill>
        <p:spPr bwMode="auto">
          <a:xfrm>
            <a:off x="626364" y="2002117"/>
            <a:ext cx="4661846" cy="4171569"/>
          </a:xfrm>
          <a:prstGeom prst="rect">
            <a:avLst/>
          </a:prstGeom>
          <a:noFill/>
        </p:spPr>
      </p:pic>
      <p:sp>
        <p:nvSpPr>
          <p:cNvPr id="34819" name="Rectangle 3"/>
          <p:cNvSpPr>
            <a:spLocks noGrp="1" noChangeArrowheads="1"/>
          </p:cNvSpPr>
          <p:nvPr>
            <p:ph type="body" sz="half" idx="1"/>
          </p:nvPr>
        </p:nvSpPr>
        <p:spPr>
          <a:xfrm>
            <a:off x="5649985" y="1999578"/>
            <a:ext cx="2867644" cy="4171568"/>
          </a:xfrm>
        </p:spPr>
        <p:txBody>
          <a:bodyPr vert="horz" lIns="91440" tIns="45720" rIns="91440" bIns="45720" rtlCol="0" anchor="ctr">
            <a:normAutofit/>
          </a:bodyPr>
          <a:lstStyle/>
          <a:p>
            <a:pPr marL="0" indent="-228600">
              <a:lnSpc>
                <a:spcPct val="90000"/>
              </a:lnSpc>
            </a:pPr>
            <a:endParaRPr lang="en-US" sz="1700"/>
          </a:p>
          <a:p>
            <a:pPr marL="0" indent="-228600">
              <a:lnSpc>
                <a:spcPct val="90000"/>
              </a:lnSpc>
            </a:pPr>
            <a:endParaRPr lang="en-US" sz="1700"/>
          </a:p>
          <a:p>
            <a:pPr marL="0" indent="-228600">
              <a:lnSpc>
                <a:spcPct val="90000"/>
              </a:lnSpc>
            </a:pPr>
            <a:r>
              <a:rPr lang="en-US" sz="1700"/>
              <a:t>Project sponsor</a:t>
            </a:r>
          </a:p>
          <a:p>
            <a:pPr marL="0" indent="-228600">
              <a:lnSpc>
                <a:spcPct val="90000"/>
              </a:lnSpc>
            </a:pPr>
            <a:r>
              <a:rPr lang="en-US" sz="1700"/>
              <a:t>Project team</a:t>
            </a:r>
          </a:p>
          <a:p>
            <a:pPr marL="0" indent="-228600">
              <a:lnSpc>
                <a:spcPct val="90000"/>
              </a:lnSpc>
            </a:pPr>
            <a:r>
              <a:rPr lang="en-US" sz="1700"/>
              <a:t>Other managers</a:t>
            </a:r>
          </a:p>
          <a:p>
            <a:pPr marL="0" indent="-228600">
              <a:lnSpc>
                <a:spcPct val="90000"/>
              </a:lnSpc>
            </a:pPr>
            <a:r>
              <a:rPr lang="en-US" sz="1700"/>
              <a:t>Trade unions</a:t>
            </a:r>
          </a:p>
          <a:p>
            <a:pPr marL="0" indent="-228600">
              <a:lnSpc>
                <a:spcPct val="90000"/>
              </a:lnSpc>
            </a:pPr>
            <a:r>
              <a:rPr lang="en-US" sz="1700"/>
              <a:t>Change champion/agent</a:t>
            </a:r>
          </a:p>
          <a:p>
            <a:pPr marL="0" indent="-228600">
              <a:lnSpc>
                <a:spcPct val="90000"/>
              </a:lnSpc>
            </a:pPr>
            <a:r>
              <a:rPr lang="en-US" sz="1700"/>
              <a:t>Staff affected by (or who can influence) the outcome of the project</a:t>
            </a:r>
          </a:p>
        </p:txBody>
      </p:sp>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3"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Rectangle 7"/>
          <p:cNvSpPr>
            <a:spLocks noChangeArrowheads="1"/>
          </p:cNvSpPr>
          <p:nvPr/>
        </p:nvSpPr>
        <p:spPr bwMode="auto">
          <a:xfrm>
            <a:off x="4816275" y="713232"/>
            <a:ext cx="3865626" cy="11978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External Stakeholders</a:t>
            </a:r>
          </a:p>
        </p:txBody>
      </p:sp>
      <p:pic>
        <p:nvPicPr>
          <p:cNvPr id="35843" name="Picture 5"/>
          <p:cNvPicPr>
            <a:picLocks noChangeAspect="1" noChangeArrowheads="1"/>
          </p:cNvPicPr>
          <p:nvPr/>
        </p:nvPicPr>
        <p:blipFill rotWithShape="1">
          <a:blip r:embed="rId3" cstate="print"/>
          <a:srcRect l="8590" r="16291"/>
          <a:stretch/>
        </p:blipFill>
        <p:spPr bwMode="auto">
          <a:xfrm>
            <a:off x="20" y="10"/>
            <a:ext cx="4121311" cy="6857990"/>
          </a:xfrm>
          <a:prstGeom prst="rect">
            <a:avLst/>
          </a:prstGeom>
          <a:noFill/>
        </p:spPr>
      </p:pic>
      <p:sp>
        <p:nvSpPr>
          <p:cNvPr id="75" name="!!Line">
            <a:extLst>
              <a:ext uri="{FF2B5EF4-FFF2-40B4-BE49-F238E27FC236}">
                <a16:creationId xmlns:a16="http://schemas.microsoft.com/office/drawing/2014/main" id="{29A9EE12-EF77-4DB4-84E4-043DE7235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9996" y="822960"/>
            <a:ext cx="6858"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3"/>
          <p:cNvSpPr>
            <a:spLocks noGrp="1" noChangeArrowheads="1"/>
          </p:cNvSpPr>
          <p:nvPr>
            <p:ph type="body" idx="1"/>
          </p:nvPr>
        </p:nvSpPr>
        <p:spPr>
          <a:xfrm>
            <a:off x="4816275" y="2048256"/>
            <a:ext cx="3865626" cy="4123944"/>
          </a:xfrm>
        </p:spPr>
        <p:txBody>
          <a:bodyPr vert="horz" lIns="91440" tIns="45720" rIns="91440" bIns="45720" rtlCol="0" anchor="t">
            <a:normAutofit/>
          </a:bodyPr>
          <a:lstStyle/>
          <a:p>
            <a:pPr indent="-228600">
              <a:lnSpc>
                <a:spcPct val="90000"/>
              </a:lnSpc>
            </a:pPr>
            <a:r>
              <a:rPr lang="en-US" sz="1900"/>
              <a:t>Suppliers</a:t>
            </a:r>
          </a:p>
          <a:p>
            <a:pPr indent="-228600">
              <a:lnSpc>
                <a:spcPct val="90000"/>
              </a:lnSpc>
            </a:pPr>
            <a:r>
              <a:rPr lang="en-US" sz="1900"/>
              <a:t>The general public</a:t>
            </a:r>
          </a:p>
          <a:p>
            <a:pPr indent="-228600">
              <a:lnSpc>
                <a:spcPct val="90000"/>
              </a:lnSpc>
            </a:pPr>
            <a:r>
              <a:rPr lang="en-US" sz="1900"/>
              <a:t>The media</a:t>
            </a:r>
          </a:p>
          <a:p>
            <a:pPr indent="-228600">
              <a:lnSpc>
                <a:spcPct val="90000"/>
              </a:lnSpc>
            </a:pPr>
            <a:r>
              <a:rPr lang="en-US" sz="1900"/>
              <a:t>Shareholders or trustees</a:t>
            </a:r>
          </a:p>
          <a:p>
            <a:pPr indent="-228600">
              <a:lnSpc>
                <a:spcPct val="90000"/>
              </a:lnSpc>
            </a:pPr>
            <a:r>
              <a:rPr lang="en-US" sz="1900"/>
              <a:t>End users of the product or service</a:t>
            </a: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675747" y="803325"/>
            <a:ext cx="3985902" cy="1325563"/>
          </a:xfrm>
        </p:spPr>
        <p:txBody>
          <a:bodyPr>
            <a:normAutofit/>
          </a:bodyPr>
          <a:lstStyle/>
          <a:p>
            <a:pPr eaLnBrk="1" hangingPunct="1">
              <a:lnSpc>
                <a:spcPct val="90000"/>
              </a:lnSpc>
            </a:pPr>
            <a:r>
              <a:rPr lang="en-GB" sz="2800">
                <a:latin typeface="Arial" charset="0"/>
                <a:cs typeface="Arial" charset="0"/>
              </a:rPr>
              <a:t>Stakeholder Management and Analysis</a:t>
            </a:r>
          </a:p>
        </p:txBody>
      </p:sp>
      <p:sp>
        <p:nvSpPr>
          <p:cNvPr id="138" name="Freeform: Shape 13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7894" name="Picture 37893">
            <a:extLst>
              <a:ext uri="{FF2B5EF4-FFF2-40B4-BE49-F238E27FC236}">
                <a16:creationId xmlns:a16="http://schemas.microsoft.com/office/drawing/2014/main" id="{A64FCDC6-73C7-4B0E-A2FA-E00C67263E3A}"/>
              </a:ext>
            </a:extLst>
          </p:cNvPr>
          <p:cNvPicPr>
            <a:picLocks noChangeAspect="1"/>
          </p:cNvPicPr>
          <p:nvPr/>
        </p:nvPicPr>
        <p:blipFill rotWithShape="1">
          <a:blip r:embed="rId3"/>
          <a:srcRect l="26827" r="25177" b="-1"/>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graphicFrame>
        <p:nvGraphicFramePr>
          <p:cNvPr id="37895" name="Rectangle 3">
            <a:extLst>
              <a:ext uri="{FF2B5EF4-FFF2-40B4-BE49-F238E27FC236}">
                <a16:creationId xmlns:a16="http://schemas.microsoft.com/office/drawing/2014/main" id="{27E8FF7B-46B6-45B6-AB8A-7C078F0871F4}"/>
              </a:ext>
            </a:extLst>
          </p:cNvPr>
          <p:cNvGraphicFramePr/>
          <p:nvPr>
            <p:extLst>
              <p:ext uri="{D42A27DB-BD31-4B8C-83A1-F6EECF244321}">
                <p14:modId xmlns:p14="http://schemas.microsoft.com/office/powerpoint/2010/main" val="405782389"/>
              </p:ext>
            </p:extLst>
          </p:nvPr>
        </p:nvGraphicFramePr>
        <p:xfrm>
          <a:off x="4675746" y="2279018"/>
          <a:ext cx="3985908"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6" name="Freeform: Shape 13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p:cNvSpPr>
            <a:spLocks noGrp="1" noChangeArrowheads="1"/>
          </p:cNvSpPr>
          <p:nvPr>
            <p:ph type="title"/>
          </p:nvPr>
        </p:nvSpPr>
        <p:spPr>
          <a:xfrm>
            <a:off x="1733360" y="365760"/>
            <a:ext cx="5677279" cy="1288238"/>
          </a:xfrm>
        </p:spPr>
        <p:txBody>
          <a:bodyPr anchor="ctr">
            <a:normAutofit/>
          </a:bodyPr>
          <a:lstStyle/>
          <a:p>
            <a:pPr eaLnBrk="1" hangingPunct="1">
              <a:lnSpc>
                <a:spcPct val="90000"/>
              </a:lnSpc>
            </a:pPr>
            <a:r>
              <a:rPr lang="en-GB" sz="3400" b="1">
                <a:latin typeface="Arial" charset="0"/>
                <a:cs typeface="Arial" charset="0"/>
              </a:rPr>
              <a:t>Benefits of a stakeholder-based approach</a:t>
            </a:r>
          </a:p>
        </p:txBody>
      </p:sp>
      <p:sp>
        <p:nvSpPr>
          <p:cNvPr id="38915" name="Rectangle 3"/>
          <p:cNvSpPr>
            <a:spLocks noGrp="1" noChangeArrowheads="1"/>
          </p:cNvSpPr>
          <p:nvPr>
            <p:ph type="body" idx="1"/>
          </p:nvPr>
        </p:nvSpPr>
        <p:spPr>
          <a:xfrm>
            <a:off x="1624176" y="1956816"/>
            <a:ext cx="5895648" cy="4024884"/>
          </a:xfrm>
        </p:spPr>
        <p:txBody>
          <a:bodyPr anchor="t">
            <a:normAutofit/>
          </a:bodyPr>
          <a:lstStyle/>
          <a:p>
            <a:pPr marL="0" indent="0" eaLnBrk="1" hangingPunct="1">
              <a:lnSpc>
                <a:spcPct val="90000"/>
              </a:lnSpc>
              <a:buFontTx/>
              <a:buNone/>
              <a:defRPr/>
            </a:pPr>
            <a:r>
              <a:rPr lang="en-US" sz="1500">
                <a:latin typeface="Arial" charset="0"/>
                <a:cs typeface="Arial" charset="0"/>
              </a:rPr>
              <a:t>You can use the opinions of the most powerful stakeholders to shape your projects at an early stage. Not only does this make it more likely that they will support you, but their input can also improve the quality of your project. </a:t>
            </a:r>
          </a:p>
          <a:p>
            <a:pPr eaLnBrk="1" hangingPunct="1">
              <a:lnSpc>
                <a:spcPct val="90000"/>
              </a:lnSpc>
              <a:defRPr/>
            </a:pPr>
            <a:endParaRPr lang="en-GB" sz="1500">
              <a:latin typeface="Arial" charset="0"/>
              <a:cs typeface="Arial" charset="0"/>
            </a:endParaRPr>
          </a:p>
          <a:p>
            <a:pPr marL="0" indent="0" eaLnBrk="1" hangingPunct="1">
              <a:lnSpc>
                <a:spcPct val="90000"/>
              </a:lnSpc>
              <a:buFontTx/>
              <a:buNone/>
              <a:defRPr/>
            </a:pPr>
            <a:r>
              <a:rPr lang="en-US" sz="1500">
                <a:latin typeface="Arial" charset="0"/>
                <a:cs typeface="Arial" charset="0"/>
              </a:rPr>
              <a:t>Gaining support from powerful stakeholders can help you to win more resources - this makes it more likely that your projects will be successful. </a:t>
            </a:r>
          </a:p>
          <a:p>
            <a:pPr eaLnBrk="1" hangingPunct="1">
              <a:lnSpc>
                <a:spcPct val="90000"/>
              </a:lnSpc>
              <a:defRPr/>
            </a:pPr>
            <a:endParaRPr lang="en-GB" sz="1500">
              <a:latin typeface="Arial" charset="0"/>
              <a:cs typeface="Arial" charset="0"/>
            </a:endParaRPr>
          </a:p>
          <a:p>
            <a:pPr marL="0" indent="0" eaLnBrk="1" hangingPunct="1">
              <a:lnSpc>
                <a:spcPct val="90000"/>
              </a:lnSpc>
              <a:buFontTx/>
              <a:buNone/>
              <a:defRPr/>
            </a:pPr>
            <a:r>
              <a:rPr lang="en-US" sz="150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90000"/>
              </a:lnSpc>
              <a:defRPr/>
            </a:pPr>
            <a:endParaRPr lang="en-GB" sz="1500">
              <a:latin typeface="Arial" charset="0"/>
              <a:cs typeface="Arial" charset="0"/>
            </a:endParaRPr>
          </a:p>
          <a:p>
            <a:pPr marL="0" indent="0" eaLnBrk="1" hangingPunct="1">
              <a:lnSpc>
                <a:spcPct val="90000"/>
              </a:lnSpc>
              <a:buFontTx/>
              <a:buNone/>
              <a:defRPr/>
            </a:pPr>
            <a:r>
              <a:rPr lang="en-US" sz="1500">
                <a:latin typeface="Arial" charset="0"/>
                <a:cs typeface="Arial" charset="0"/>
              </a:rPr>
              <a:t>You can anticipate what people's reaction to your project may be, and build into your plan the actions that will win people's support.</a:t>
            </a:r>
            <a:endParaRPr lang="en-GB" sz="1500">
              <a:latin typeface="Arial" charset="0"/>
              <a:cs typeface="Arial" charset="0"/>
            </a:endParaRPr>
          </a:p>
          <a:p>
            <a:pPr eaLnBrk="1" hangingPunct="1">
              <a:lnSpc>
                <a:spcPct val="90000"/>
              </a:lnSpc>
              <a:defRPr/>
            </a:pPr>
            <a:endParaRPr lang="en-GB" sz="1500">
              <a:latin typeface="Arial" charset="0"/>
              <a:cs typeface="Arial" charset="0"/>
            </a:endParaRPr>
          </a:p>
        </p:txBody>
      </p:sp>
    </p:spTree>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chor="t"/>
          <a:lstStyle/>
          <a:p>
            <a:pPr eaLnBrk="1" hangingPunct="1"/>
            <a:r>
              <a:rPr lang="en-GB" sz="4000" b="1">
                <a:solidFill>
                  <a:schemeClr val="tx1"/>
                </a:solidFill>
                <a:latin typeface="Arial" charset="0"/>
                <a:cs typeface="Arial" charset="0"/>
              </a:rPr>
              <a:t>Stages in Stakeholder Analysis</a:t>
            </a:r>
          </a:p>
        </p:txBody>
      </p:sp>
      <p:sp>
        <p:nvSpPr>
          <p:cNvPr id="38915" name="Text Box 3"/>
          <p:cNvSpPr txBox="1">
            <a:spLocks noChangeArrowheads="1"/>
          </p:cNvSpPr>
          <p:nvPr/>
        </p:nvSpPr>
        <p:spPr bwMode="auto">
          <a:xfrm>
            <a:off x="900113" y="20605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38916" name="Text Box 4"/>
          <p:cNvSpPr txBox="1">
            <a:spLocks noChangeArrowheads="1"/>
          </p:cNvSpPr>
          <p:nvPr/>
        </p:nvSpPr>
        <p:spPr bwMode="auto">
          <a:xfrm>
            <a:off x="1116013" y="22764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291845" name="Text Box 5"/>
          <p:cNvSpPr txBox="1">
            <a:spLocks noChangeArrowheads="1"/>
          </p:cNvSpPr>
          <p:nvPr/>
        </p:nvSpPr>
        <p:spPr bwMode="auto">
          <a:xfrm>
            <a:off x="1331913" y="2492375"/>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291846" name="Text Box 6"/>
          <p:cNvSpPr txBox="1">
            <a:spLocks noChangeArrowheads="1"/>
          </p:cNvSpPr>
          <p:nvPr/>
        </p:nvSpPr>
        <p:spPr bwMode="auto">
          <a:xfrm>
            <a:off x="3492500" y="3716338"/>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291847" name="Text Box 7"/>
          <p:cNvSpPr txBox="1">
            <a:spLocks noChangeArrowheads="1"/>
          </p:cNvSpPr>
          <p:nvPr/>
        </p:nvSpPr>
        <p:spPr bwMode="auto">
          <a:xfrm>
            <a:off x="5508625" y="5013325"/>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291848" name="AutoShape 8"/>
          <p:cNvSpPr>
            <a:spLocks noChangeArrowheads="1"/>
          </p:cNvSpPr>
          <p:nvPr/>
        </p:nvSpPr>
        <p:spPr bwMode="auto">
          <a:xfrm rot="5400000">
            <a:off x="3744911" y="2598737"/>
            <a:ext cx="1008065" cy="1227139"/>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291849" name="AutoShape 9"/>
          <p:cNvSpPr>
            <a:spLocks noChangeArrowheads="1"/>
          </p:cNvSpPr>
          <p:nvPr/>
        </p:nvSpPr>
        <p:spPr bwMode="auto">
          <a:xfrm rot="5400000">
            <a:off x="5977731" y="3823496"/>
            <a:ext cx="1008063" cy="1371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18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18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184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18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5" grpId="0" animBg="1"/>
      <p:bldP spid="291846" grpId="0" animBg="1"/>
      <p:bldP spid="291847" grpId="0" animBg="1"/>
      <p:bldP spid="291848" grpId="0" animBg="1"/>
      <p:bldP spid="29184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8BD3-97C4-E146-B421-57E27F31FB7D}"/>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l">
              <a:lnSpc>
                <a:spcPct val="90000"/>
              </a:lnSpc>
            </a:pPr>
            <a:r>
              <a:rPr lang="en-US" sz="4700" b="1" kern="1200">
                <a:solidFill>
                  <a:schemeClr val="tx1"/>
                </a:solidFill>
                <a:latin typeface="+mj-lt"/>
                <a:ea typeface="+mj-ea"/>
                <a:cs typeface="+mj-cs"/>
              </a:rPr>
              <a:t>Stakeholder analysis</a:t>
            </a:r>
          </a:p>
        </p:txBody>
      </p:sp>
      <p:pic>
        <p:nvPicPr>
          <p:cNvPr id="5" name="Content Placeholder 4" descr="Diagram&#10;&#10;Description automatically generated">
            <a:extLst>
              <a:ext uri="{FF2B5EF4-FFF2-40B4-BE49-F238E27FC236}">
                <a16:creationId xmlns:a16="http://schemas.microsoft.com/office/drawing/2014/main" id="{3DE0447D-3EA3-3949-965F-BDF3933227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0201" y="1863801"/>
            <a:ext cx="7623597" cy="4440746"/>
          </a:xfrm>
          <a:prstGeom prst="rect">
            <a:avLst/>
          </a:prstGeom>
        </p:spPr>
      </p:pic>
    </p:spTree>
    <p:extLst>
      <p:ext uri="{BB962C8B-B14F-4D97-AF65-F5344CB8AC3E}">
        <p14:creationId xmlns:p14="http://schemas.microsoft.com/office/powerpoint/2010/main" val="28695455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333375"/>
            <a:ext cx="8229600" cy="1143000"/>
          </a:xfrm>
        </p:spPr>
        <p:txBody>
          <a:bodyPr anchor="t"/>
          <a:lstStyle/>
          <a:p>
            <a:pPr eaLnBrk="1" hangingPunct="1"/>
            <a:r>
              <a:rPr lang="en-GB" b="1" dirty="0">
                <a:latin typeface="Arial" charset="0"/>
                <a:cs typeface="Arial" charset="0"/>
              </a:rPr>
              <a:t>Prioritising Stakeholders</a:t>
            </a:r>
          </a:p>
        </p:txBody>
      </p:sp>
      <p:grpSp>
        <p:nvGrpSpPr>
          <p:cNvPr id="2" name="Group 3"/>
          <p:cNvGrpSpPr>
            <a:grpSpLocks/>
          </p:cNvGrpSpPr>
          <p:nvPr/>
        </p:nvGrpSpPr>
        <p:grpSpPr bwMode="auto">
          <a:xfrm>
            <a:off x="684213" y="1341438"/>
            <a:ext cx="7632700" cy="5237162"/>
            <a:chOff x="431" y="845"/>
            <a:chExt cx="4808" cy="3299"/>
          </a:xfrm>
        </p:grpSpPr>
        <p:grpSp>
          <p:nvGrpSpPr>
            <p:cNvPr id="3" name="Group 4"/>
            <p:cNvGrpSpPr>
              <a:grpSpLocks/>
            </p:cNvGrpSpPr>
            <p:nvPr/>
          </p:nvGrpSpPr>
          <p:grpSpPr bwMode="auto">
            <a:xfrm>
              <a:off x="1166" y="1000"/>
              <a:ext cx="3435" cy="2472"/>
              <a:chOff x="1292" y="1253"/>
              <a:chExt cx="3176" cy="2176"/>
            </a:xfrm>
          </p:grpSpPr>
          <p:sp>
            <p:nvSpPr>
              <p:cNvPr id="39954" name="Rectangle 5"/>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5" name="Rectangle 6"/>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6" name="Rectangle 7"/>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7" name="Rectangle 8"/>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4" name="Group 9"/>
            <p:cNvGrpSpPr>
              <a:grpSpLocks/>
            </p:cNvGrpSpPr>
            <p:nvPr/>
          </p:nvGrpSpPr>
          <p:grpSpPr bwMode="auto">
            <a:xfrm>
              <a:off x="2050" y="3577"/>
              <a:ext cx="1815" cy="567"/>
              <a:chOff x="2064" y="3657"/>
              <a:chExt cx="1678" cy="499"/>
            </a:xfrm>
          </p:grpSpPr>
          <p:sp>
            <p:nvSpPr>
              <p:cNvPr id="39952" name="AutoShape 10"/>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9953" name="Text Box 11"/>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5" name="Group 12"/>
            <p:cNvGrpSpPr>
              <a:grpSpLocks/>
            </p:cNvGrpSpPr>
            <p:nvPr/>
          </p:nvGrpSpPr>
          <p:grpSpPr bwMode="auto">
            <a:xfrm>
              <a:off x="431" y="1567"/>
              <a:ext cx="625" cy="1575"/>
              <a:chOff x="340" y="1706"/>
              <a:chExt cx="578" cy="1386"/>
            </a:xfrm>
          </p:grpSpPr>
          <p:sp>
            <p:nvSpPr>
              <p:cNvPr id="39950" name="AutoShape 13"/>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9951" name="Text Box 14"/>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39947" name="Text Box 15"/>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dirty="0">
                  <a:latin typeface="Arial" charset="0"/>
                  <a:cs typeface="Arial" charset="0"/>
                </a:rPr>
                <a:t>LOW</a:t>
              </a:r>
            </a:p>
          </p:txBody>
        </p:sp>
        <p:sp>
          <p:nvSpPr>
            <p:cNvPr id="39948" name="Text Box 16"/>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39949" name="Text Box 17"/>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292882" name="Text Box 18"/>
          <p:cNvSpPr txBox="1">
            <a:spLocks noChangeArrowheads="1"/>
          </p:cNvSpPr>
          <p:nvPr/>
        </p:nvSpPr>
        <p:spPr bwMode="auto">
          <a:xfrm>
            <a:off x="2484438" y="2133600"/>
            <a:ext cx="1511300"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Satisfied</a:t>
            </a:r>
          </a:p>
        </p:txBody>
      </p:sp>
      <p:sp>
        <p:nvSpPr>
          <p:cNvPr id="292883" name="Text Box 19"/>
          <p:cNvSpPr txBox="1">
            <a:spLocks noChangeArrowheads="1"/>
          </p:cNvSpPr>
          <p:nvPr/>
        </p:nvSpPr>
        <p:spPr bwMode="auto">
          <a:xfrm>
            <a:off x="5003800" y="2205038"/>
            <a:ext cx="1871663"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Manage closely</a:t>
            </a:r>
          </a:p>
        </p:txBody>
      </p:sp>
      <p:sp>
        <p:nvSpPr>
          <p:cNvPr id="292884" name="Text Box 20"/>
          <p:cNvSpPr txBox="1">
            <a:spLocks noChangeArrowheads="1"/>
          </p:cNvSpPr>
          <p:nvPr/>
        </p:nvSpPr>
        <p:spPr bwMode="auto">
          <a:xfrm>
            <a:off x="2124075" y="4221163"/>
            <a:ext cx="2089150" cy="701675"/>
          </a:xfrm>
          <a:prstGeom prst="rect">
            <a:avLst/>
          </a:prstGeom>
          <a:noFill/>
          <a:ln w="9525">
            <a:noFill/>
            <a:miter lim="800000"/>
            <a:headEnd/>
            <a:tailEnd/>
          </a:ln>
        </p:spPr>
        <p:txBody>
          <a:bodyPr>
            <a:spAutoFit/>
          </a:bodyPr>
          <a:lstStyle/>
          <a:p>
            <a:pPr eaLnBrk="0" hangingPunct="0"/>
            <a:r>
              <a:rPr lang="en-GB" sz="2000">
                <a:latin typeface="Arial" charset="0"/>
                <a:cs typeface="Arial" charset="0"/>
              </a:rPr>
              <a:t>Monitor (minimum effort)</a:t>
            </a:r>
          </a:p>
        </p:txBody>
      </p:sp>
      <p:sp>
        <p:nvSpPr>
          <p:cNvPr id="292885" name="Text Box 21"/>
          <p:cNvSpPr txBox="1">
            <a:spLocks noChangeArrowheads="1"/>
          </p:cNvSpPr>
          <p:nvPr/>
        </p:nvSpPr>
        <p:spPr bwMode="auto">
          <a:xfrm>
            <a:off x="5148263" y="4221163"/>
            <a:ext cx="1728787"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informed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288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288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28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28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82" grpId="0"/>
      <p:bldP spid="292883" grpId="0"/>
      <p:bldP spid="292884" grpId="0"/>
      <p:bldP spid="292885"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94F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FAD4318D-3644-5A46-8AD8-BB2DD5C539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9885" y="643467"/>
            <a:ext cx="7684228" cy="5571066"/>
          </a:xfrm>
          <a:prstGeom prst="rect">
            <a:avLst/>
          </a:prstGeom>
        </p:spPr>
      </p:pic>
    </p:spTree>
    <p:extLst>
      <p:ext uri="{BB962C8B-B14F-4D97-AF65-F5344CB8AC3E}">
        <p14:creationId xmlns:p14="http://schemas.microsoft.com/office/powerpoint/2010/main" val="2388521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A4C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6BF0831C-37AE-6E41-8F47-5EC34E115B3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3029110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86A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65786B66-68C0-9442-99B8-1922EA511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2418548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04F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9356CE1C-102B-6841-B756-E3D5D12FBC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1614879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ED54C411-9842-9B45-ADEC-2798E64A5C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3214959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B43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C467E619-6553-C346-BB80-2C3FADD934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128713"/>
            <a:ext cx="8178799" cy="4600574"/>
          </a:xfrm>
          <a:prstGeom prst="rect">
            <a:avLst/>
          </a:prstGeom>
        </p:spPr>
      </p:pic>
    </p:spTree>
    <p:extLst>
      <p:ext uri="{BB962C8B-B14F-4D97-AF65-F5344CB8AC3E}">
        <p14:creationId xmlns:p14="http://schemas.microsoft.com/office/powerpoint/2010/main" val="1499879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B4448-3DA4-F848-B147-80150AEE5852}"/>
              </a:ext>
            </a:extLst>
          </p:cNvPr>
          <p:cNvSpPr>
            <a:spLocks noGrp="1"/>
          </p:cNvSpPr>
          <p:nvPr>
            <p:ph type="title"/>
          </p:nvPr>
        </p:nvSpPr>
        <p:spPr>
          <a:xfrm>
            <a:off x="596503" y="1566473"/>
            <a:ext cx="7950994" cy="2166723"/>
          </a:xfrm>
        </p:spPr>
        <p:txBody>
          <a:bodyPr vert="horz" lIns="91440" tIns="45720" rIns="91440" bIns="45720" rtlCol="0" anchor="b">
            <a:normAutofit/>
          </a:bodyPr>
          <a:lstStyle/>
          <a:p>
            <a:pPr algn="ctr">
              <a:lnSpc>
                <a:spcPct val="90000"/>
              </a:lnSpc>
            </a:pPr>
            <a:r>
              <a:rPr lang="en-US" sz="5700" kern="1200">
                <a:solidFill>
                  <a:schemeClr val="tx1"/>
                </a:solidFill>
                <a:latin typeface="+mj-lt"/>
                <a:ea typeface="+mj-ea"/>
                <a:cs typeface="+mj-cs"/>
              </a:rPr>
              <a:t>PESTLE</a:t>
            </a:r>
          </a:p>
        </p:txBody>
      </p:sp>
      <p:sp>
        <p:nvSpPr>
          <p:cNvPr id="3" name="Text Placeholder 2">
            <a:extLst>
              <a:ext uri="{FF2B5EF4-FFF2-40B4-BE49-F238E27FC236}">
                <a16:creationId xmlns:a16="http://schemas.microsoft.com/office/drawing/2014/main" id="{5B382E6D-0375-094A-8311-29AC2648F5C8}"/>
              </a:ext>
            </a:extLst>
          </p:cNvPr>
          <p:cNvSpPr>
            <a:spLocks noGrp="1"/>
          </p:cNvSpPr>
          <p:nvPr>
            <p:ph type="body" idx="1"/>
          </p:nvPr>
        </p:nvSpPr>
        <p:spPr>
          <a:xfrm>
            <a:off x="596503" y="4092320"/>
            <a:ext cx="7950994" cy="1144884"/>
          </a:xfrm>
        </p:spPr>
        <p:txBody>
          <a:bodyPr vert="horz" lIns="91440" tIns="45720" rIns="91440" bIns="45720" rtlCol="0">
            <a:normAutofit/>
          </a:bodyPr>
          <a:lstStyle/>
          <a:p>
            <a:pPr algn="ctr">
              <a:lnSpc>
                <a:spcPct val="90000"/>
              </a:lnSpc>
              <a:spcBef>
                <a:spcPts val="1000"/>
              </a:spcBef>
            </a:pPr>
            <a:endParaRPr lang="en-US" sz="2400" kern="120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8979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096276" y="4522156"/>
            <a:ext cx="3703452" cy="1363215"/>
          </a:xfrm>
        </p:spPr>
        <p:txBody>
          <a:bodyPr vert="horz" lIns="91440" tIns="45720" rIns="91440" bIns="45720" rtlCol="0" anchor="t">
            <a:normAutofit/>
          </a:bodyPr>
          <a:lstStyle/>
          <a:p>
            <a:pPr algn="l">
              <a:lnSpc>
                <a:spcPct val="90000"/>
              </a:lnSpc>
            </a:pPr>
            <a:r>
              <a:rPr lang="en-US" sz="3800" kern="1200">
                <a:solidFill>
                  <a:schemeClr val="tx1"/>
                </a:solidFill>
                <a:latin typeface="+mj-lt"/>
                <a:ea typeface="+mj-ea"/>
                <a:cs typeface="+mj-cs"/>
              </a:rPr>
              <a:t>PESTLE Forces</a:t>
            </a:r>
          </a:p>
        </p:txBody>
      </p:sp>
      <p:sp>
        <p:nvSpPr>
          <p:cNvPr id="76" name="Freeform: Shape 75">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2798064"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86" y="-4332"/>
            <a:ext cx="3182112"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990" name="Picture 17"/>
          <p:cNvPicPr>
            <a:picLocks noChangeAspect="1" noChangeArrowheads="1"/>
          </p:cNvPicPr>
          <p:nvPr/>
        </p:nvPicPr>
        <p:blipFill rotWithShape="1">
          <a:blip r:embed="rId3" cstate="print"/>
          <a:srcRect l="15228" r="-2" b="-2"/>
          <a:stretch/>
        </p:blipFill>
        <p:spPr bwMode="auto">
          <a:xfrm>
            <a:off x="934929" y="10"/>
            <a:ext cx="2935224"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p:spPr>
      </p:pic>
      <p:pic>
        <p:nvPicPr>
          <p:cNvPr id="41988" name="Picture 11"/>
          <p:cNvPicPr>
            <a:picLocks noChangeAspect="1" noChangeArrowheads="1"/>
          </p:cNvPicPr>
          <p:nvPr/>
        </p:nvPicPr>
        <p:blipFill rotWithShape="1">
          <a:blip r:embed="rId4" cstate="print"/>
          <a:srcRect l="4508" r="7514" b="-1"/>
          <a:stretch/>
        </p:blipFill>
        <p:spPr bwMode="auto">
          <a:xfrm>
            <a:off x="20" y="2288331"/>
            <a:ext cx="267345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p:spPr>
      </p:pic>
      <p:sp>
        <p:nvSpPr>
          <p:cNvPr id="80" name="Oval 79">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0725" y="561316"/>
            <a:ext cx="2386584" cy="3182112"/>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991" name="Picture 18"/>
          <p:cNvPicPr>
            <a:picLocks noChangeAspect="1" noChangeArrowheads="1"/>
          </p:cNvPicPr>
          <p:nvPr/>
        </p:nvPicPr>
        <p:blipFill rotWithShape="1">
          <a:blip r:embed="rId5" cstate="print"/>
          <a:srcRect r="-3" b="10330"/>
          <a:stretch/>
        </p:blipFill>
        <p:spPr bwMode="auto">
          <a:xfrm>
            <a:off x="4144169" y="725908"/>
            <a:ext cx="2139696"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p:spPr>
      </p:pic>
      <p:sp>
        <p:nvSpPr>
          <p:cNvPr id="82" name="Freeform: Shape 81">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4426" y="-4332"/>
            <a:ext cx="2579574"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1989" name="Picture 16"/>
          <p:cNvPicPr>
            <a:picLocks noChangeAspect="1" noChangeArrowheads="1"/>
          </p:cNvPicPr>
          <p:nvPr/>
        </p:nvPicPr>
        <p:blipFill rotWithShape="1">
          <a:blip r:embed="rId6" cstate="print"/>
          <a:srcRect t="1589" r="-5" b="6398"/>
          <a:stretch/>
        </p:blipFill>
        <p:spPr bwMode="auto">
          <a:xfrm>
            <a:off x="6689070" y="-4331"/>
            <a:ext cx="2454929"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p:spPr>
      </p:pic>
      <p:sp>
        <p:nvSpPr>
          <p:cNvPr id="84" name="Freeform: Shape 83">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9498" y="3907418"/>
            <a:ext cx="2244502"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987" name="Picture 7" descr="default-18"/>
          <p:cNvPicPr>
            <a:picLocks noChangeAspect="1" noChangeArrowheads="1"/>
          </p:cNvPicPr>
          <p:nvPr/>
        </p:nvPicPr>
        <p:blipFill rotWithShape="1">
          <a:blip r:embed="rId7" cstate="print"/>
          <a:srcRect t="4146" r="-2" b="2305"/>
          <a:stretch/>
        </p:blipFill>
        <p:spPr bwMode="auto">
          <a:xfrm>
            <a:off x="7022427" y="4071322"/>
            <a:ext cx="2121573"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1987"/>
                                        </p:tgtEl>
                                        <p:attrNameLst>
                                          <p:attrName>style.visibility</p:attrName>
                                        </p:attrNameLst>
                                      </p:cBhvr>
                                      <p:to>
                                        <p:strVal val="visible"/>
                                      </p:to>
                                    </p:set>
                                    <p:animEffect transition="in" filter="fade">
                                      <p:cBhvr>
                                        <p:cTn id="7" dur="700"/>
                                        <p:tgtEl>
                                          <p:spTgt spid="41987"/>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1989"/>
                                        </p:tgtEl>
                                        <p:attrNameLst>
                                          <p:attrName>style.visibility</p:attrName>
                                        </p:attrNameLst>
                                      </p:cBhvr>
                                      <p:to>
                                        <p:strVal val="visible"/>
                                      </p:to>
                                    </p:set>
                                    <p:animEffect transition="in" filter="fade">
                                      <p:cBhvr>
                                        <p:cTn id="10" dur="700"/>
                                        <p:tgtEl>
                                          <p:spTgt spid="41989"/>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1991"/>
                                        </p:tgtEl>
                                        <p:attrNameLst>
                                          <p:attrName>style.visibility</p:attrName>
                                        </p:attrNameLst>
                                      </p:cBhvr>
                                      <p:to>
                                        <p:strVal val="visible"/>
                                      </p:to>
                                    </p:set>
                                    <p:animEffect transition="in" filter="fade">
                                      <p:cBhvr>
                                        <p:cTn id="13" dur="700"/>
                                        <p:tgtEl>
                                          <p:spTgt spid="41991"/>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41988"/>
                                        </p:tgtEl>
                                        <p:attrNameLst>
                                          <p:attrName>style.visibility</p:attrName>
                                        </p:attrNameLst>
                                      </p:cBhvr>
                                      <p:to>
                                        <p:strVal val="visible"/>
                                      </p:to>
                                    </p:set>
                                    <p:animEffect transition="in" filter="fade">
                                      <p:cBhvr>
                                        <p:cTn id="16" dur="700"/>
                                        <p:tgtEl>
                                          <p:spTgt spid="41988"/>
                                        </p:tgtEl>
                                      </p:cBhvr>
                                    </p:animEffect>
                                  </p:childTnLst>
                                </p:cTn>
                              </p:par>
                              <p:par>
                                <p:cTn id="17" presetID="10" presetClass="entr" presetSubtype="0" fill="hold" nodeType="withEffect">
                                  <p:stCondLst>
                                    <p:cond delay="0"/>
                                  </p:stCondLst>
                                  <p:iterate>
                                    <p:tmPct val="10000"/>
                                  </p:iterate>
                                  <p:childTnLst>
                                    <p:set>
                                      <p:cBhvr>
                                        <p:cTn id="18" dur="1" fill="hold">
                                          <p:stCondLst>
                                            <p:cond delay="0"/>
                                          </p:stCondLst>
                                        </p:cTn>
                                        <p:tgtEl>
                                          <p:spTgt spid="41990"/>
                                        </p:tgtEl>
                                        <p:attrNameLst>
                                          <p:attrName>style.visibility</p:attrName>
                                        </p:attrNameLst>
                                      </p:cBhvr>
                                      <p:to>
                                        <p:strVal val="visible"/>
                                      </p:to>
                                    </p:set>
                                    <p:animEffect transition="in" filter="fade">
                                      <p:cBhvr>
                                        <p:cTn id="19" dur="700"/>
                                        <p:tgtEl>
                                          <p:spTgt spid="41990"/>
                                        </p:tgtEl>
                                      </p:cBhvr>
                                    </p:animEffect>
                                  </p:childTnLst>
                                </p:cTn>
                              </p:par>
                              <p:par>
                                <p:cTn id="20" presetID="10" presetClass="entr" presetSubtype="0" fill="hold" grpId="0" nodeType="withEffect">
                                  <p:stCondLst>
                                    <p:cond delay="1000"/>
                                  </p:stCondLst>
                                  <p:iterate type="lt">
                                    <p:tmPct val="10000"/>
                                  </p:iterate>
                                  <p:childTnLst>
                                    <p:set>
                                      <p:cBhvr>
                                        <p:cTn id="21" dur="1" fill="hold">
                                          <p:stCondLst>
                                            <p:cond delay="0"/>
                                          </p:stCondLst>
                                        </p:cTn>
                                        <p:tgtEl>
                                          <p:spTgt spid="41986"/>
                                        </p:tgtEl>
                                        <p:attrNameLst>
                                          <p:attrName>style.visibility</p:attrName>
                                        </p:attrNameLst>
                                      </p:cBhvr>
                                      <p:to>
                                        <p:strVal val="visible"/>
                                      </p:to>
                                    </p:set>
                                    <p:animEffect transition="in" filter="fade">
                                      <p:cBhvr>
                                        <p:cTn id="22" dur="4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A4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7A205081-A40A-4047-9560-E0CEC4C5E6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251395"/>
            <a:ext cx="8178799" cy="4355210"/>
          </a:xfrm>
          <a:prstGeom prst="rect">
            <a:avLst/>
          </a:prstGeom>
        </p:spPr>
      </p:pic>
      <p:sp>
        <p:nvSpPr>
          <p:cNvPr id="6" name="TextBox 5">
            <a:extLst>
              <a:ext uri="{FF2B5EF4-FFF2-40B4-BE49-F238E27FC236}">
                <a16:creationId xmlns:a16="http://schemas.microsoft.com/office/drawing/2014/main" id="{88817BF1-7879-AA42-A167-CD9CBD50ADFC}"/>
              </a:ext>
            </a:extLst>
          </p:cNvPr>
          <p:cNvSpPr txBox="1"/>
          <p:nvPr/>
        </p:nvSpPr>
        <p:spPr>
          <a:xfrm>
            <a:off x="3203848" y="5301208"/>
            <a:ext cx="2664296" cy="369332"/>
          </a:xfrm>
          <a:prstGeom prst="rect">
            <a:avLst/>
          </a:prstGeom>
          <a:noFill/>
        </p:spPr>
        <p:txBody>
          <a:bodyPr wrap="square" rtlCol="0">
            <a:spAutoFit/>
          </a:bodyPr>
          <a:lstStyle/>
          <a:p>
            <a:r>
              <a:rPr lang="en-GB" dirty="0">
                <a:solidFill>
                  <a:schemeClr val="bg1"/>
                </a:solidFill>
              </a:rPr>
              <a:t>                                                   </a:t>
            </a:r>
          </a:p>
        </p:txBody>
      </p:sp>
    </p:spTree>
    <p:extLst>
      <p:ext uri="{BB962C8B-B14F-4D97-AF65-F5344CB8AC3E}">
        <p14:creationId xmlns:p14="http://schemas.microsoft.com/office/powerpoint/2010/main" val="7111256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D48C-F43F-E040-87B9-BD13E0F49949}"/>
              </a:ext>
            </a:extLst>
          </p:cNvPr>
          <p:cNvSpPr>
            <a:spLocks noGrp="1"/>
          </p:cNvSpPr>
          <p:nvPr>
            <p:ph type="title"/>
          </p:nvPr>
        </p:nvSpPr>
        <p:spPr>
          <a:xfrm>
            <a:off x="5598460" y="1783959"/>
            <a:ext cx="3065480" cy="2889114"/>
          </a:xfrm>
        </p:spPr>
        <p:txBody>
          <a:bodyPr vert="horz" lIns="91440" tIns="45720" rIns="91440" bIns="45720" rtlCol="0" anchor="b">
            <a:normAutofit/>
          </a:bodyPr>
          <a:lstStyle/>
          <a:p>
            <a:pPr>
              <a:lnSpc>
                <a:spcPct val="90000"/>
              </a:lnSpc>
            </a:pPr>
            <a:r>
              <a:rPr lang="en-US" sz="3300"/>
              <a:t>PROJECT ORGANISATION</a:t>
            </a:r>
          </a:p>
        </p:txBody>
      </p:sp>
      <p:sp>
        <p:nvSpPr>
          <p:cNvPr id="3" name="Text Placeholder 2">
            <a:extLst>
              <a:ext uri="{FF2B5EF4-FFF2-40B4-BE49-F238E27FC236}">
                <a16:creationId xmlns:a16="http://schemas.microsoft.com/office/drawing/2014/main" id="{A300BC69-C37A-2442-A014-7ED226E04942}"/>
              </a:ext>
            </a:extLst>
          </p:cNvPr>
          <p:cNvSpPr>
            <a:spLocks noGrp="1"/>
          </p:cNvSpPr>
          <p:nvPr>
            <p:ph type="body" idx="1"/>
          </p:nvPr>
        </p:nvSpPr>
        <p:spPr>
          <a:xfrm>
            <a:off x="5598459" y="4750893"/>
            <a:ext cx="3065478" cy="1147863"/>
          </a:xfrm>
        </p:spPr>
        <p:txBody>
          <a:bodyPr vert="horz" lIns="91440" tIns="45720" rIns="91440" bIns="45720" rtlCol="0" anchor="t">
            <a:normAutofit/>
          </a:bodyPr>
          <a:lstStyle/>
          <a:p>
            <a:pPr>
              <a:lnSpc>
                <a:spcPct val="90000"/>
              </a:lnSpc>
              <a:spcBef>
                <a:spcPts val="1000"/>
              </a:spcBef>
            </a:pPr>
            <a:endParaRPr lang="en-US" sz="1700">
              <a:solidFill>
                <a:schemeClr val="tx1"/>
              </a:solidFill>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Rolls of blueprints">
            <a:extLst>
              <a:ext uri="{FF2B5EF4-FFF2-40B4-BE49-F238E27FC236}">
                <a16:creationId xmlns:a16="http://schemas.microsoft.com/office/drawing/2014/main" id="{FA8B12B6-A116-42E1-80E3-BC1CEF920754}"/>
              </a:ext>
            </a:extLst>
          </p:cNvPr>
          <p:cNvPicPr>
            <a:picLocks noChangeAspect="1"/>
          </p:cNvPicPr>
          <p:nvPr/>
        </p:nvPicPr>
        <p:blipFill rotWithShape="1">
          <a:blip r:embed="rId2"/>
          <a:srcRect l="48694" r="-1"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6614738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3490722" y="329184"/>
            <a:ext cx="5170932" cy="1783080"/>
          </a:xfrm>
        </p:spPr>
        <p:txBody>
          <a:bodyPr anchor="b">
            <a:normAutofit/>
          </a:bodyPr>
          <a:lstStyle/>
          <a:p>
            <a:pPr eaLnBrk="1" hangingPunct="1"/>
            <a:r>
              <a:rPr lang="en-GB" sz="4700" b="1">
                <a:latin typeface="Arial" charset="0"/>
                <a:cs typeface="Arial" charset="0"/>
              </a:rPr>
              <a:t>Project Organisation</a:t>
            </a:r>
          </a:p>
        </p:txBody>
      </p:sp>
      <p:pic>
        <p:nvPicPr>
          <p:cNvPr id="43012" name="Picture 5"/>
          <p:cNvPicPr>
            <a:picLocks noChangeAspect="1" noChangeArrowheads="1"/>
          </p:cNvPicPr>
          <p:nvPr/>
        </p:nvPicPr>
        <p:blipFill rotWithShape="1">
          <a:blip r:embed="rId3" cstate="print"/>
          <a:srcRect l="27518" r="6087"/>
          <a:stretch/>
        </p:blipFill>
        <p:spPr bwMode="auto">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p:spPr>
      </p:pic>
      <p:sp>
        <p:nvSpPr>
          <p:cNvPr id="7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1" name="Rectangle 3"/>
          <p:cNvSpPr>
            <a:spLocks noGrp="1" noChangeArrowheads="1"/>
          </p:cNvSpPr>
          <p:nvPr>
            <p:ph type="body" idx="1"/>
          </p:nvPr>
        </p:nvSpPr>
        <p:spPr>
          <a:xfrm>
            <a:off x="3490722" y="2706624"/>
            <a:ext cx="5170932" cy="3483864"/>
          </a:xfrm>
        </p:spPr>
        <p:txBody>
          <a:bodyPr>
            <a:normAutofit/>
          </a:bodyPr>
          <a:lstStyle/>
          <a:p>
            <a:pPr eaLnBrk="1" hangingPunct="1"/>
            <a:r>
              <a:rPr lang="en-GB" sz="1900">
                <a:latin typeface="Arial" charset="0"/>
                <a:cs typeface="Arial" charset="0"/>
              </a:rPr>
              <a:t>Client-centred – integrated into client organisation</a:t>
            </a:r>
          </a:p>
          <a:p>
            <a:pPr eaLnBrk="1" hangingPunct="1"/>
            <a:endParaRPr lang="en-GB" sz="1900">
              <a:latin typeface="Arial" charset="0"/>
              <a:cs typeface="Arial" charset="0"/>
            </a:endParaRPr>
          </a:p>
          <a:p>
            <a:pPr eaLnBrk="1" hangingPunct="1"/>
            <a:r>
              <a:rPr lang="en-GB" sz="1900">
                <a:latin typeface="Arial" charset="0"/>
                <a:cs typeface="Arial" charset="0"/>
              </a:rPr>
              <a:t>Project-focused – project team completely separate</a:t>
            </a:r>
          </a:p>
          <a:p>
            <a:pPr eaLnBrk="1" hangingPunct="1"/>
            <a:endParaRPr lang="en-GB" sz="1900">
              <a:latin typeface="Arial" charset="0"/>
              <a:cs typeface="Arial" charset="0"/>
            </a:endParaRPr>
          </a:p>
          <a:p>
            <a:pPr eaLnBrk="1" hangingPunct="1"/>
            <a:r>
              <a:rPr lang="en-GB" sz="1900">
                <a:latin typeface="Arial" charset="0"/>
                <a:cs typeface="Arial" charset="0"/>
              </a:rPr>
              <a:t>Matrix project – a compromise between the two</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81E6C5-2AB3-EA46-801C-C46049C9582B}"/>
              </a:ext>
            </a:extLst>
          </p:cNvPr>
          <p:cNvSpPr>
            <a:spLocks noGrp="1"/>
          </p:cNvSpPr>
          <p:nvPr>
            <p:ph type="title"/>
          </p:nvPr>
        </p:nvSpPr>
        <p:spPr>
          <a:xfrm>
            <a:off x="3028950" y="1939159"/>
            <a:ext cx="5733470" cy="2751086"/>
          </a:xfrm>
        </p:spPr>
        <p:txBody>
          <a:bodyPr vert="horz" lIns="91440" tIns="45720" rIns="91440" bIns="45720" rtlCol="0" anchor="b">
            <a:normAutofit/>
          </a:bodyPr>
          <a:lstStyle/>
          <a:p>
            <a:pPr algn="r">
              <a:lnSpc>
                <a:spcPct val="90000"/>
              </a:lnSpc>
            </a:pPr>
            <a:r>
              <a:rPr lang="en-US" sz="6000" kern="1200" dirty="0">
                <a:solidFill>
                  <a:schemeClr val="tx1"/>
                </a:solidFill>
                <a:latin typeface="+mj-lt"/>
                <a:ea typeface="+mj-ea"/>
                <a:cs typeface="+mj-cs"/>
              </a:rPr>
              <a:t>Kurt Lewin’s Field Force Analysis</a:t>
            </a:r>
          </a:p>
        </p:txBody>
      </p:sp>
      <p:sp>
        <p:nvSpPr>
          <p:cNvPr id="3" name="Text Placeholder 2">
            <a:extLst>
              <a:ext uri="{FF2B5EF4-FFF2-40B4-BE49-F238E27FC236}">
                <a16:creationId xmlns:a16="http://schemas.microsoft.com/office/drawing/2014/main" id="{CBEF45C5-6C8C-AB49-AFCA-E346DDA93AE2}"/>
              </a:ext>
            </a:extLst>
          </p:cNvPr>
          <p:cNvSpPr>
            <a:spLocks noGrp="1"/>
          </p:cNvSpPr>
          <p:nvPr>
            <p:ph type="body" idx="1"/>
          </p:nvPr>
        </p:nvSpPr>
        <p:spPr>
          <a:xfrm>
            <a:off x="3028950" y="4782320"/>
            <a:ext cx="5733470" cy="1329443"/>
          </a:xfrm>
        </p:spPr>
        <p:txBody>
          <a:bodyPr vert="horz" lIns="91440" tIns="45720" rIns="91440" bIns="45720" rtlCol="0">
            <a:normAutofit/>
          </a:bodyPr>
          <a:lstStyle/>
          <a:p>
            <a:pPr algn="r">
              <a:lnSpc>
                <a:spcPct val="90000"/>
              </a:lnSpc>
              <a:spcBef>
                <a:spcPts val="1000"/>
              </a:spcBef>
            </a:pPr>
            <a:r>
              <a:rPr lang="en-US" sz="2400" kern="1200" dirty="0">
                <a:solidFill>
                  <a:schemeClr val="tx1"/>
                </a:solidFill>
                <a:latin typeface="+mn-lt"/>
                <a:ea typeface="+mn-ea"/>
                <a:cs typeface="+mn-cs"/>
              </a:rPr>
              <a:t>First published in 1947</a:t>
            </a:r>
          </a:p>
        </p:txBody>
      </p:sp>
    </p:spTree>
    <p:extLst>
      <p:ext uri="{BB962C8B-B14F-4D97-AF65-F5344CB8AC3E}">
        <p14:creationId xmlns:p14="http://schemas.microsoft.com/office/powerpoint/2010/main" val="1847196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B78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4C0B3474-6377-5943-9F2C-3ABD9A018C2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482600" y="1128713"/>
            <a:ext cx="8178799" cy="4600574"/>
          </a:xfrm>
          <a:prstGeom prst="rect">
            <a:avLst/>
          </a:prstGeom>
        </p:spPr>
      </p:pic>
    </p:spTree>
    <p:extLst>
      <p:ext uri="{BB962C8B-B14F-4D97-AF65-F5344CB8AC3E}">
        <p14:creationId xmlns:p14="http://schemas.microsoft.com/office/powerpoint/2010/main" val="2907558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D8ED62A3-3CE9-3941-9D17-EAC88756041C}"/>
              </a:ext>
            </a:extLst>
          </p:cNvPr>
          <p:cNvPicPr>
            <a:picLocks noChangeAspect="1"/>
          </p:cNvPicPr>
          <p:nvPr/>
        </p:nvPicPr>
        <p:blipFill rotWithShape="1">
          <a:blip r:embed="rId2">
            <a:extLst>
              <a:ext uri="{28A0092B-C50C-407E-A947-70E740481C1C}">
                <a14:useLocalDpi xmlns:a14="http://schemas.microsoft.com/office/drawing/2010/main" val="0"/>
              </a:ext>
            </a:extLst>
          </a:blip>
          <a:srcRect r="4397" b="1"/>
          <a:stretch/>
        </p:blipFill>
        <p:spPr>
          <a:xfrm>
            <a:off x="240030" y="320040"/>
            <a:ext cx="8661654" cy="4462272"/>
          </a:xfrm>
          <a:prstGeom prst="rect">
            <a:avLst/>
          </a:prstGeom>
        </p:spPr>
      </p:pic>
      <p:sp>
        <p:nvSpPr>
          <p:cNvPr id="14" name="Rectangle 13">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A24A1-E9FF-204F-B207-E009685D3A3C}"/>
              </a:ext>
            </a:extLst>
          </p:cNvPr>
          <p:cNvSpPr>
            <a:spLocks noGrp="1"/>
          </p:cNvSpPr>
          <p:nvPr>
            <p:ph type="title"/>
          </p:nvPr>
        </p:nvSpPr>
        <p:spPr>
          <a:xfrm>
            <a:off x="630936" y="5009083"/>
            <a:ext cx="2167128" cy="1345997"/>
          </a:xfrm>
        </p:spPr>
        <p:txBody>
          <a:bodyPr anchor="ctr">
            <a:normAutofit/>
          </a:bodyPr>
          <a:lstStyle/>
          <a:p>
            <a:r>
              <a:rPr lang="en-GB" sz="2300" dirty="0">
                <a:solidFill>
                  <a:schemeClr val="bg1"/>
                </a:solidFill>
              </a:rPr>
              <a:t>Lewin’s change management model</a:t>
            </a:r>
          </a:p>
        </p:txBody>
      </p:sp>
      <p:cxnSp>
        <p:nvCxnSpPr>
          <p:cNvPr id="16" name="Straight Connector 15">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erson wearing glasses&#10;&#10;Description automatically generated with medium confidence">
            <a:extLst>
              <a:ext uri="{FF2B5EF4-FFF2-40B4-BE49-F238E27FC236}">
                <a16:creationId xmlns:a16="http://schemas.microsoft.com/office/drawing/2014/main" id="{B1347752-4956-AF4A-BEE8-550E5404C7F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36110" y="4987036"/>
            <a:ext cx="1421453" cy="1346200"/>
          </a:xfrm>
        </p:spPr>
      </p:pic>
    </p:spTree>
    <p:extLst>
      <p:ext uri="{BB962C8B-B14F-4D97-AF65-F5344CB8AC3E}">
        <p14:creationId xmlns:p14="http://schemas.microsoft.com/office/powerpoint/2010/main" val="1955591229"/>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7">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9144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434A3-5DFB-1145-A028-FDD795F29F1C}"/>
              </a:ext>
            </a:extLst>
          </p:cNvPr>
          <p:cNvSpPr>
            <a:spLocks noGrp="1"/>
          </p:cNvSpPr>
          <p:nvPr>
            <p:ph type="title"/>
          </p:nvPr>
        </p:nvSpPr>
        <p:spPr>
          <a:xfrm>
            <a:off x="941295" y="5279511"/>
            <a:ext cx="7261411" cy="739880"/>
          </a:xfrm>
        </p:spPr>
        <p:txBody>
          <a:bodyPr vert="horz" lIns="91440" tIns="45720" rIns="91440" bIns="45720" rtlCol="0" anchor="b">
            <a:normAutofit/>
          </a:bodyPr>
          <a:lstStyle/>
          <a:p>
            <a:pPr>
              <a:lnSpc>
                <a:spcPct val="90000"/>
              </a:lnSpc>
            </a:pPr>
            <a:r>
              <a:rPr lang="en-US" sz="3100" kern="1200">
                <a:solidFill>
                  <a:schemeClr val="tx1">
                    <a:lumMod val="85000"/>
                    <a:lumOff val="15000"/>
                  </a:schemeClr>
                </a:solidFill>
                <a:latin typeface="+mj-lt"/>
                <a:ea typeface="+mj-ea"/>
                <a:cs typeface="+mj-cs"/>
              </a:rPr>
              <a:t>Field Force Analysis</a:t>
            </a:r>
          </a:p>
        </p:txBody>
      </p:sp>
      <p:pic>
        <p:nvPicPr>
          <p:cNvPr id="17" name="Content Placeholder 16" descr="Timeline&#10;&#10;Description automatically generated with medium confidence">
            <a:extLst>
              <a:ext uri="{FF2B5EF4-FFF2-40B4-BE49-F238E27FC236}">
                <a16:creationId xmlns:a16="http://schemas.microsoft.com/office/drawing/2014/main" id="{DF78B094-A463-2644-B28D-D5D5949FC0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315" y="311547"/>
            <a:ext cx="8209369" cy="4622120"/>
          </a:xfrm>
          <a:prstGeom prst="rect">
            <a:avLst/>
          </a:prstGeom>
        </p:spPr>
      </p:pic>
    </p:spTree>
    <p:extLst>
      <p:ext uri="{BB962C8B-B14F-4D97-AF65-F5344CB8AC3E}">
        <p14:creationId xmlns:p14="http://schemas.microsoft.com/office/powerpoint/2010/main" val="1995812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alculator and notepad">
            <a:extLst>
              <a:ext uri="{FF2B5EF4-FFF2-40B4-BE49-F238E27FC236}">
                <a16:creationId xmlns:a16="http://schemas.microsoft.com/office/drawing/2014/main" id="{6B4ED8A7-DA3B-4A72-9747-73E013A54D5F}"/>
              </a:ext>
            </a:extLst>
          </p:cNvPr>
          <p:cNvPicPr>
            <a:picLocks noChangeAspect="1"/>
          </p:cNvPicPr>
          <p:nvPr/>
        </p:nvPicPr>
        <p:blipFill rotWithShape="1">
          <a:blip r:embed="rId2">
            <a:alphaModFix amt="50000"/>
          </a:blip>
          <a:srcRect l="11000" r="-2" b="-2"/>
          <a:stretch/>
        </p:blipFill>
        <p:spPr>
          <a:xfrm>
            <a:off x="20" y="1"/>
            <a:ext cx="9143980" cy="6857999"/>
          </a:xfrm>
          <a:prstGeom prst="rect">
            <a:avLst/>
          </a:prstGeom>
        </p:spPr>
      </p:pic>
      <p:sp>
        <p:nvSpPr>
          <p:cNvPr id="4" name="Title 3">
            <a:extLst>
              <a:ext uri="{FF2B5EF4-FFF2-40B4-BE49-F238E27FC236}">
                <a16:creationId xmlns:a16="http://schemas.microsoft.com/office/drawing/2014/main" id="{005A813B-FB1E-624E-8422-0C794A0CAB79}"/>
              </a:ext>
            </a:extLst>
          </p:cNvPr>
          <p:cNvSpPr>
            <a:spLocks noGrp="1"/>
          </p:cNvSpPr>
          <p:nvPr>
            <p:ph type="title"/>
          </p:nvPr>
        </p:nvSpPr>
        <p:spPr>
          <a:xfrm>
            <a:off x="1143000" y="1122362"/>
            <a:ext cx="6858000" cy="2900518"/>
          </a:xfrm>
        </p:spPr>
        <p:txBody>
          <a:bodyPr vert="horz" lIns="91440" tIns="45720" rIns="91440" bIns="45720" rtlCol="0" anchor="b">
            <a:normAutofit/>
          </a:bodyPr>
          <a:lstStyle/>
          <a:p>
            <a:pPr algn="ctr">
              <a:lnSpc>
                <a:spcPct val="90000"/>
              </a:lnSpc>
            </a:pPr>
            <a:r>
              <a:rPr lang="en-US" sz="6000" dirty="0">
                <a:solidFill>
                  <a:srgbClr val="FFFFFF"/>
                </a:solidFill>
              </a:rPr>
              <a:t>Project Planning</a:t>
            </a:r>
          </a:p>
        </p:txBody>
      </p:sp>
    </p:spTree>
    <p:extLst>
      <p:ext uri="{BB962C8B-B14F-4D97-AF65-F5344CB8AC3E}">
        <p14:creationId xmlns:p14="http://schemas.microsoft.com/office/powerpoint/2010/main" val="386756748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92" y="-1"/>
            <a:ext cx="9169464"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31469" y="-3"/>
            <a:ext cx="8829202"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00" y="0"/>
            <a:ext cx="2717530"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06" y="-3"/>
            <a:ext cx="9175185"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505509" y="212908"/>
            <a:ext cx="6861931" cy="6448394"/>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269287" y="1712598"/>
            <a:ext cx="4967533" cy="3741293"/>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9B073-CDF3-2D44-94C5-C3E531F3C201}"/>
              </a:ext>
            </a:extLst>
          </p:cNvPr>
          <p:cNvSpPr>
            <a:spLocks noGrp="1"/>
          </p:cNvSpPr>
          <p:nvPr>
            <p:ph type="title"/>
          </p:nvPr>
        </p:nvSpPr>
        <p:spPr>
          <a:xfrm>
            <a:off x="3121925" y="818984"/>
            <a:ext cx="5036024" cy="3178689"/>
          </a:xfrm>
        </p:spPr>
        <p:txBody>
          <a:bodyPr vert="horz" lIns="91440" tIns="45720" rIns="91440" bIns="45720" rtlCol="0" anchor="b">
            <a:normAutofit/>
          </a:bodyPr>
          <a:lstStyle/>
          <a:p>
            <a:pPr>
              <a:lnSpc>
                <a:spcPct val="90000"/>
              </a:lnSpc>
            </a:pPr>
            <a:r>
              <a:rPr lang="en-US" sz="4200" kern="1200">
                <a:solidFill>
                  <a:srgbClr val="FFFFFF"/>
                </a:solidFill>
                <a:latin typeface="+mj-lt"/>
                <a:ea typeface="+mj-ea"/>
                <a:cs typeface="+mj-cs"/>
              </a:rPr>
              <a:t>Prince 2 – project management system</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90110"/>
            <a:ext cx="9163282"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FE8559DF-7247-1945-8603-B3BB2B568AEE}"/>
              </a:ext>
            </a:extLst>
          </p:cNvPr>
          <p:cNvSpPr>
            <a:spLocks noGrp="1"/>
          </p:cNvSpPr>
          <p:nvPr>
            <p:ph type="body" idx="1"/>
          </p:nvPr>
        </p:nvSpPr>
        <p:spPr>
          <a:xfrm>
            <a:off x="3214047" y="4960961"/>
            <a:ext cx="5291920" cy="1078054"/>
          </a:xfrm>
        </p:spPr>
        <p:txBody>
          <a:bodyPr vert="horz" lIns="91440" tIns="45720" rIns="91440" bIns="45720" rtlCol="0">
            <a:normAutofit/>
          </a:bodyPr>
          <a:lstStyle/>
          <a:p>
            <a:pPr>
              <a:lnSpc>
                <a:spcPct val="90000"/>
              </a:lnSpc>
              <a:spcBef>
                <a:spcPts val="1000"/>
              </a:spcBef>
            </a:pPr>
            <a:r>
              <a:rPr lang="en-US" sz="2400" kern="1200" dirty="0">
                <a:solidFill>
                  <a:srgbClr val="FFFFFF"/>
                </a:solidFill>
                <a:latin typeface="+mn-lt"/>
                <a:ea typeface="+mn-ea"/>
                <a:cs typeface="+mn-cs"/>
              </a:rPr>
              <a:t>Just one approach</a:t>
            </a:r>
          </a:p>
        </p:txBody>
      </p:sp>
    </p:spTree>
    <p:extLst>
      <p:ext uri="{BB962C8B-B14F-4D97-AF65-F5344CB8AC3E}">
        <p14:creationId xmlns:p14="http://schemas.microsoft.com/office/powerpoint/2010/main" val="4122667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5"/>
          <p:cNvSpPr>
            <a:spLocks noGrp="1"/>
          </p:cNvSpPr>
          <p:nvPr>
            <p:ph type="sldNum" sz="quarter" idx="12"/>
          </p:nvPr>
        </p:nvSpPr>
        <p:spPr>
          <a:xfrm>
            <a:off x="8297863" y="6524625"/>
            <a:ext cx="160337" cy="180975"/>
          </a:xfrm>
          <a:noFill/>
        </p:spPr>
        <p:txBody>
          <a:bodyPr/>
          <a:lstStyle/>
          <a:p>
            <a:endParaRPr lang="en-GB">
              <a:latin typeface="Times" pitchFamily="18" charset="0"/>
              <a:cs typeface="Arial" charset="0"/>
            </a:endParaRPr>
          </a:p>
        </p:txBody>
      </p:sp>
      <p:sp>
        <p:nvSpPr>
          <p:cNvPr id="36867" name="Rectangle 2"/>
          <p:cNvSpPr>
            <a:spLocks noGrp="1" noChangeArrowheads="1"/>
          </p:cNvSpPr>
          <p:nvPr>
            <p:ph type="title"/>
          </p:nvPr>
        </p:nvSpPr>
        <p:spPr>
          <a:xfrm>
            <a:off x="323850" y="715963"/>
            <a:ext cx="8002588" cy="1077912"/>
          </a:xfrm>
        </p:spPr>
        <p:txBody>
          <a:bodyPr anchor="t"/>
          <a:lstStyle/>
          <a:p>
            <a:pPr>
              <a:defRPr/>
            </a:pPr>
            <a:r>
              <a:rPr lang="en-GB" i="1" dirty="0">
                <a:solidFill>
                  <a:schemeClr val="tx1"/>
                </a:solidFill>
                <a:effectLst>
                  <a:outerShdw blurRad="38100" dist="38100" dir="2700000" algn="tl">
                    <a:srgbClr val="000000">
                      <a:alpha val="43137"/>
                    </a:srgbClr>
                  </a:outerShdw>
                </a:effectLst>
              </a:rPr>
              <a:t>PRINCE2® Structure</a:t>
            </a:r>
            <a:endParaRPr lang="en-US" dirty="0">
              <a:solidFill>
                <a:schemeClr val="tx1"/>
              </a:solidFill>
            </a:endParaRPr>
          </a:p>
        </p:txBody>
      </p:sp>
      <p:sp>
        <p:nvSpPr>
          <p:cNvPr id="348163" name="Rectangle 3"/>
          <p:cNvSpPr>
            <a:spLocks noChangeArrowheads="1"/>
          </p:cNvSpPr>
          <p:nvPr/>
        </p:nvSpPr>
        <p:spPr bwMode="auto">
          <a:xfrm>
            <a:off x="3717925" y="1631950"/>
            <a:ext cx="1662113" cy="323850"/>
          </a:xfrm>
          <a:prstGeom prst="rect">
            <a:avLst/>
          </a:prstGeom>
          <a:solidFill>
            <a:srgbClr val="0000FF"/>
          </a:solidFill>
          <a:ln w="12700">
            <a:solidFill>
              <a:schemeClr val="tx1"/>
            </a:solidFill>
            <a:miter lim="800000"/>
            <a:headEnd/>
            <a:tailEnd/>
          </a:ln>
        </p:spPr>
        <p:txBody>
          <a:bodyPr wrap="none" lIns="90000" tIns="90000" rIns="90000" bIns="90000" anchor="ctr"/>
          <a:lstStyle/>
          <a:p>
            <a:pPr algn="ctr"/>
            <a:r>
              <a:rPr lang="en-GB" sz="1800" b="1">
                <a:solidFill>
                  <a:schemeClr val="bg1"/>
                </a:solidFill>
              </a:rPr>
              <a:t>PRINCE2</a:t>
            </a:r>
          </a:p>
        </p:txBody>
      </p:sp>
      <p:grpSp>
        <p:nvGrpSpPr>
          <p:cNvPr id="2" name="Group 49"/>
          <p:cNvGrpSpPr>
            <a:grpSpLocks/>
          </p:cNvGrpSpPr>
          <p:nvPr/>
        </p:nvGrpSpPr>
        <p:grpSpPr bwMode="auto">
          <a:xfrm>
            <a:off x="752475" y="1955800"/>
            <a:ext cx="4175125" cy="3856038"/>
            <a:chOff x="474" y="1232"/>
            <a:chExt cx="2630" cy="2429"/>
          </a:xfrm>
        </p:grpSpPr>
        <p:sp>
          <p:nvSpPr>
            <p:cNvPr id="45097" name="Rectangle 4"/>
            <p:cNvSpPr>
              <a:spLocks noChangeArrowheads="1"/>
            </p:cNvSpPr>
            <p:nvPr/>
          </p:nvSpPr>
          <p:spPr bwMode="auto">
            <a:xfrm>
              <a:off x="558" y="182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Business justification</a:t>
              </a:r>
            </a:p>
          </p:txBody>
        </p:sp>
        <p:sp>
          <p:nvSpPr>
            <p:cNvPr id="45098" name="Rectangle 5"/>
            <p:cNvSpPr>
              <a:spLocks noChangeArrowheads="1"/>
            </p:cNvSpPr>
            <p:nvPr/>
          </p:nvSpPr>
          <p:spPr bwMode="auto">
            <a:xfrm>
              <a:off x="558" y="209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Learning Lessons</a:t>
              </a:r>
            </a:p>
          </p:txBody>
        </p:sp>
        <p:sp>
          <p:nvSpPr>
            <p:cNvPr id="45099" name="Rectangle 6"/>
            <p:cNvSpPr>
              <a:spLocks noChangeArrowheads="1"/>
            </p:cNvSpPr>
            <p:nvPr/>
          </p:nvSpPr>
          <p:spPr bwMode="auto">
            <a:xfrm>
              <a:off x="558" y="2369"/>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Roles and responsibilities</a:t>
              </a:r>
            </a:p>
          </p:txBody>
        </p:sp>
        <p:sp>
          <p:nvSpPr>
            <p:cNvPr id="45100" name="Rectangle 7"/>
            <p:cNvSpPr>
              <a:spLocks noChangeArrowheads="1"/>
            </p:cNvSpPr>
            <p:nvPr/>
          </p:nvSpPr>
          <p:spPr bwMode="auto">
            <a:xfrm>
              <a:off x="558" y="2641"/>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stages</a:t>
              </a:r>
            </a:p>
          </p:txBody>
        </p:sp>
        <p:sp>
          <p:nvSpPr>
            <p:cNvPr id="45101" name="Rectangle 8"/>
            <p:cNvSpPr>
              <a:spLocks noChangeArrowheads="1"/>
            </p:cNvSpPr>
            <p:nvPr/>
          </p:nvSpPr>
          <p:spPr bwMode="auto">
            <a:xfrm>
              <a:off x="558" y="2913"/>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exception</a:t>
              </a:r>
            </a:p>
          </p:txBody>
        </p:sp>
        <p:sp>
          <p:nvSpPr>
            <p:cNvPr id="45102" name="Rectangle 9"/>
            <p:cNvSpPr>
              <a:spLocks noChangeArrowheads="1"/>
            </p:cNvSpPr>
            <p:nvPr/>
          </p:nvSpPr>
          <p:spPr bwMode="auto">
            <a:xfrm>
              <a:off x="558" y="318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Product focused</a:t>
              </a:r>
            </a:p>
          </p:txBody>
        </p:sp>
        <p:sp>
          <p:nvSpPr>
            <p:cNvPr id="45103" name="Rectangle 10"/>
            <p:cNvSpPr>
              <a:spLocks noChangeArrowheads="1"/>
            </p:cNvSpPr>
            <p:nvPr/>
          </p:nvSpPr>
          <p:spPr bwMode="auto">
            <a:xfrm>
              <a:off x="558" y="345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Tailored</a:t>
              </a:r>
            </a:p>
          </p:txBody>
        </p:sp>
        <p:sp>
          <p:nvSpPr>
            <p:cNvPr id="45104" name="Rectangle 12"/>
            <p:cNvSpPr>
              <a:spLocks noChangeArrowheads="1"/>
            </p:cNvSpPr>
            <p:nvPr/>
          </p:nvSpPr>
          <p:spPr bwMode="auto">
            <a:xfrm>
              <a:off x="474" y="1440"/>
              <a:ext cx="1152"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400" b="1"/>
                <a:t>7 Principles</a:t>
              </a:r>
            </a:p>
          </p:txBody>
        </p:sp>
        <p:cxnSp>
          <p:nvCxnSpPr>
            <p:cNvPr id="45105" name="AutoShape 13"/>
            <p:cNvCxnSpPr>
              <a:cxnSpLocks noChangeShapeType="1"/>
            </p:cNvCxnSpPr>
            <p:nvPr/>
          </p:nvCxnSpPr>
          <p:spPr bwMode="auto">
            <a:xfrm rot="5400000">
              <a:off x="687" y="1519"/>
              <a:ext cx="283" cy="534"/>
            </a:xfrm>
            <a:prstGeom prst="bentConnector4">
              <a:avLst>
                <a:gd name="adj1" fmla="val 34273"/>
                <a:gd name="adj2" fmla="val 126968"/>
              </a:avLst>
            </a:prstGeom>
            <a:noFill/>
            <a:ln w="19050">
              <a:solidFill>
                <a:schemeClr val="tx1"/>
              </a:solidFill>
              <a:miter lim="800000"/>
              <a:headEnd/>
              <a:tailEnd/>
            </a:ln>
          </p:spPr>
        </p:cxnSp>
        <p:cxnSp>
          <p:nvCxnSpPr>
            <p:cNvPr id="45106" name="AutoShape 14"/>
            <p:cNvCxnSpPr>
              <a:cxnSpLocks noChangeShapeType="1"/>
            </p:cNvCxnSpPr>
            <p:nvPr/>
          </p:nvCxnSpPr>
          <p:spPr bwMode="auto">
            <a:xfrm rot="10800000" flipH="1" flipV="1">
              <a:off x="562" y="1927"/>
              <a:ext cx="1" cy="272"/>
            </a:xfrm>
            <a:prstGeom prst="bentConnector3">
              <a:avLst>
                <a:gd name="adj1" fmla="val -14400005"/>
              </a:avLst>
            </a:prstGeom>
            <a:noFill/>
            <a:ln w="19050">
              <a:solidFill>
                <a:schemeClr val="tx1"/>
              </a:solidFill>
              <a:miter lim="800000"/>
              <a:headEnd/>
              <a:tailEnd/>
            </a:ln>
          </p:spPr>
        </p:cxnSp>
        <p:cxnSp>
          <p:nvCxnSpPr>
            <p:cNvPr id="45107" name="AutoShape 15"/>
            <p:cNvCxnSpPr>
              <a:cxnSpLocks noChangeShapeType="1"/>
            </p:cNvCxnSpPr>
            <p:nvPr/>
          </p:nvCxnSpPr>
          <p:spPr bwMode="auto">
            <a:xfrm rot="10800000" flipH="1" flipV="1">
              <a:off x="562" y="2199"/>
              <a:ext cx="1" cy="272"/>
            </a:xfrm>
            <a:prstGeom prst="bentConnector3">
              <a:avLst>
                <a:gd name="adj1" fmla="val -14400005"/>
              </a:avLst>
            </a:prstGeom>
            <a:noFill/>
            <a:ln w="19050">
              <a:solidFill>
                <a:schemeClr val="tx1"/>
              </a:solidFill>
              <a:miter lim="800000"/>
              <a:headEnd/>
              <a:tailEnd/>
            </a:ln>
          </p:spPr>
        </p:cxnSp>
        <p:cxnSp>
          <p:nvCxnSpPr>
            <p:cNvPr id="45108" name="AutoShape 16"/>
            <p:cNvCxnSpPr>
              <a:cxnSpLocks noChangeShapeType="1"/>
            </p:cNvCxnSpPr>
            <p:nvPr/>
          </p:nvCxnSpPr>
          <p:spPr bwMode="auto">
            <a:xfrm rot="10800000" flipH="1" flipV="1">
              <a:off x="562" y="2471"/>
              <a:ext cx="1" cy="272"/>
            </a:xfrm>
            <a:prstGeom prst="bentConnector3">
              <a:avLst>
                <a:gd name="adj1" fmla="val -14400005"/>
              </a:avLst>
            </a:prstGeom>
            <a:noFill/>
            <a:ln w="19050">
              <a:solidFill>
                <a:schemeClr val="tx1"/>
              </a:solidFill>
              <a:miter lim="800000"/>
              <a:headEnd/>
              <a:tailEnd/>
            </a:ln>
          </p:spPr>
        </p:cxnSp>
        <p:cxnSp>
          <p:nvCxnSpPr>
            <p:cNvPr id="45109" name="AutoShape 17"/>
            <p:cNvCxnSpPr>
              <a:cxnSpLocks noChangeShapeType="1"/>
            </p:cNvCxnSpPr>
            <p:nvPr/>
          </p:nvCxnSpPr>
          <p:spPr bwMode="auto">
            <a:xfrm rot="10800000" flipH="1" flipV="1">
              <a:off x="562" y="2743"/>
              <a:ext cx="1" cy="272"/>
            </a:xfrm>
            <a:prstGeom prst="bentConnector3">
              <a:avLst>
                <a:gd name="adj1" fmla="val -14400005"/>
              </a:avLst>
            </a:prstGeom>
            <a:noFill/>
            <a:ln w="19050">
              <a:solidFill>
                <a:schemeClr val="tx1"/>
              </a:solidFill>
              <a:miter lim="800000"/>
              <a:headEnd/>
              <a:tailEnd/>
            </a:ln>
          </p:spPr>
        </p:cxnSp>
        <p:cxnSp>
          <p:nvCxnSpPr>
            <p:cNvPr id="45110" name="AutoShape 18"/>
            <p:cNvCxnSpPr>
              <a:cxnSpLocks noChangeShapeType="1"/>
            </p:cNvCxnSpPr>
            <p:nvPr/>
          </p:nvCxnSpPr>
          <p:spPr bwMode="auto">
            <a:xfrm rot="10800000" flipH="1" flipV="1">
              <a:off x="562" y="3015"/>
              <a:ext cx="1" cy="272"/>
            </a:xfrm>
            <a:prstGeom prst="bentConnector3">
              <a:avLst>
                <a:gd name="adj1" fmla="val -14400005"/>
              </a:avLst>
            </a:prstGeom>
            <a:noFill/>
            <a:ln w="19050">
              <a:solidFill>
                <a:schemeClr val="tx1"/>
              </a:solidFill>
              <a:miter lim="800000"/>
              <a:headEnd/>
              <a:tailEnd/>
            </a:ln>
          </p:spPr>
        </p:cxnSp>
        <p:cxnSp>
          <p:nvCxnSpPr>
            <p:cNvPr id="45111" name="AutoShape 19"/>
            <p:cNvCxnSpPr>
              <a:cxnSpLocks noChangeShapeType="1"/>
            </p:cNvCxnSpPr>
            <p:nvPr/>
          </p:nvCxnSpPr>
          <p:spPr bwMode="auto">
            <a:xfrm rot="10800000" flipH="1" flipV="1">
              <a:off x="562" y="3287"/>
              <a:ext cx="1" cy="272"/>
            </a:xfrm>
            <a:prstGeom prst="bentConnector3">
              <a:avLst>
                <a:gd name="adj1" fmla="val -14400005"/>
              </a:avLst>
            </a:prstGeom>
            <a:noFill/>
            <a:ln w="19050">
              <a:solidFill>
                <a:schemeClr val="tx1"/>
              </a:solidFill>
              <a:miter lim="800000"/>
              <a:headEnd/>
              <a:tailEnd/>
            </a:ln>
          </p:spPr>
        </p:cxnSp>
        <p:cxnSp>
          <p:nvCxnSpPr>
            <p:cNvPr id="45112" name="AutoShape 21"/>
            <p:cNvCxnSpPr>
              <a:cxnSpLocks noChangeShapeType="1"/>
              <a:stCxn id="348163" idx="2"/>
              <a:endCxn id="45104" idx="0"/>
            </p:cNvCxnSpPr>
            <p:nvPr/>
          </p:nvCxnSpPr>
          <p:spPr bwMode="auto">
            <a:xfrm rot="5400000">
              <a:off x="2017" y="353"/>
              <a:ext cx="208" cy="1966"/>
            </a:xfrm>
            <a:prstGeom prst="bentConnector3">
              <a:avLst>
                <a:gd name="adj1" fmla="val 50000"/>
              </a:avLst>
            </a:prstGeom>
            <a:noFill/>
            <a:ln w="19050">
              <a:solidFill>
                <a:schemeClr val="tx1"/>
              </a:solidFill>
              <a:miter lim="800000"/>
              <a:headEnd/>
              <a:tailEnd/>
            </a:ln>
          </p:spPr>
        </p:cxnSp>
      </p:grpSp>
      <p:grpSp>
        <p:nvGrpSpPr>
          <p:cNvPr id="3" name="Group 50"/>
          <p:cNvGrpSpPr>
            <a:grpSpLocks/>
          </p:cNvGrpSpPr>
          <p:nvPr/>
        </p:nvGrpSpPr>
        <p:grpSpPr bwMode="auto">
          <a:xfrm>
            <a:off x="3367088" y="1955800"/>
            <a:ext cx="2233612" cy="3856038"/>
            <a:chOff x="2287" y="1232"/>
            <a:chExt cx="1241" cy="2429"/>
          </a:xfrm>
        </p:grpSpPr>
        <p:sp>
          <p:nvSpPr>
            <p:cNvPr id="45083" name="Rectangle 22"/>
            <p:cNvSpPr>
              <a:spLocks noChangeArrowheads="1"/>
            </p:cNvSpPr>
            <p:nvPr/>
          </p:nvSpPr>
          <p:spPr bwMode="auto">
            <a:xfrm>
              <a:off x="2377" y="1825"/>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Business Case</a:t>
              </a:r>
            </a:p>
          </p:txBody>
        </p:sp>
        <p:sp>
          <p:nvSpPr>
            <p:cNvPr id="45084" name="Rectangle 23"/>
            <p:cNvSpPr>
              <a:spLocks noChangeArrowheads="1"/>
            </p:cNvSpPr>
            <p:nvPr/>
          </p:nvSpPr>
          <p:spPr bwMode="auto">
            <a:xfrm>
              <a:off x="2377" y="209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Organisation</a:t>
              </a:r>
            </a:p>
          </p:txBody>
        </p:sp>
        <p:sp>
          <p:nvSpPr>
            <p:cNvPr id="45085" name="Rectangle 24"/>
            <p:cNvSpPr>
              <a:spLocks noChangeArrowheads="1"/>
            </p:cNvSpPr>
            <p:nvPr/>
          </p:nvSpPr>
          <p:spPr bwMode="auto">
            <a:xfrm>
              <a:off x="2377" y="2369"/>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dirty="0"/>
                <a:t>Quality</a:t>
              </a:r>
            </a:p>
          </p:txBody>
        </p:sp>
        <p:sp>
          <p:nvSpPr>
            <p:cNvPr id="45086" name="Rectangle 25"/>
            <p:cNvSpPr>
              <a:spLocks noChangeArrowheads="1"/>
            </p:cNvSpPr>
            <p:nvPr/>
          </p:nvSpPr>
          <p:spPr bwMode="auto">
            <a:xfrm>
              <a:off x="2377" y="2641"/>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Plans</a:t>
              </a:r>
            </a:p>
          </p:txBody>
        </p:sp>
        <p:sp>
          <p:nvSpPr>
            <p:cNvPr id="45087" name="Rectangle 26"/>
            <p:cNvSpPr>
              <a:spLocks noChangeArrowheads="1"/>
            </p:cNvSpPr>
            <p:nvPr/>
          </p:nvSpPr>
          <p:spPr bwMode="auto">
            <a:xfrm>
              <a:off x="2377" y="2913"/>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Risks</a:t>
              </a:r>
            </a:p>
          </p:txBody>
        </p:sp>
        <p:sp>
          <p:nvSpPr>
            <p:cNvPr id="45088" name="Rectangle 27"/>
            <p:cNvSpPr>
              <a:spLocks noChangeArrowheads="1"/>
            </p:cNvSpPr>
            <p:nvPr/>
          </p:nvSpPr>
          <p:spPr bwMode="auto">
            <a:xfrm>
              <a:off x="2377" y="3185"/>
              <a:ext cx="1151" cy="200"/>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Changes</a:t>
              </a:r>
            </a:p>
          </p:txBody>
        </p:sp>
        <p:sp>
          <p:nvSpPr>
            <p:cNvPr id="45089" name="Rectangle 28"/>
            <p:cNvSpPr>
              <a:spLocks noChangeArrowheads="1"/>
            </p:cNvSpPr>
            <p:nvPr/>
          </p:nvSpPr>
          <p:spPr bwMode="auto">
            <a:xfrm>
              <a:off x="2377" y="345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Progress</a:t>
              </a:r>
            </a:p>
          </p:txBody>
        </p:sp>
        <p:sp>
          <p:nvSpPr>
            <p:cNvPr id="45090" name="Rectangle 30"/>
            <p:cNvSpPr>
              <a:spLocks noChangeArrowheads="1"/>
            </p:cNvSpPr>
            <p:nvPr/>
          </p:nvSpPr>
          <p:spPr bwMode="auto">
            <a:xfrm>
              <a:off x="2287" y="1440"/>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400" b="1"/>
                <a:t>7 Themes</a:t>
              </a:r>
            </a:p>
          </p:txBody>
        </p:sp>
        <p:cxnSp>
          <p:nvCxnSpPr>
            <p:cNvPr id="45091" name="AutoShape 31"/>
            <p:cNvCxnSpPr>
              <a:cxnSpLocks noChangeShapeType="1"/>
              <a:stCxn id="348163" idx="2"/>
              <a:endCxn id="45090" idx="0"/>
            </p:cNvCxnSpPr>
            <p:nvPr/>
          </p:nvCxnSpPr>
          <p:spPr bwMode="auto">
            <a:xfrm rot="5400000">
              <a:off x="2999" y="1335"/>
              <a:ext cx="208" cy="2"/>
            </a:xfrm>
            <a:prstGeom prst="bentConnector3">
              <a:avLst>
                <a:gd name="adj1" fmla="val 50000"/>
              </a:avLst>
            </a:prstGeom>
            <a:noFill/>
            <a:ln w="19050">
              <a:solidFill>
                <a:schemeClr val="tx1"/>
              </a:solidFill>
              <a:miter lim="800000"/>
              <a:headEnd/>
              <a:tailEnd/>
            </a:ln>
          </p:spPr>
        </p:cxnSp>
        <p:cxnSp>
          <p:nvCxnSpPr>
            <p:cNvPr id="45092" name="AutoShape 32"/>
            <p:cNvCxnSpPr>
              <a:cxnSpLocks noChangeShapeType="1"/>
            </p:cNvCxnSpPr>
            <p:nvPr/>
          </p:nvCxnSpPr>
          <p:spPr bwMode="auto">
            <a:xfrm rot="5400000">
              <a:off x="2503" y="1539"/>
              <a:ext cx="283" cy="527"/>
            </a:xfrm>
            <a:prstGeom prst="bentConnector4">
              <a:avLst>
                <a:gd name="adj1" fmla="val 31801"/>
                <a:gd name="adj2" fmla="val 127324"/>
              </a:avLst>
            </a:prstGeom>
            <a:noFill/>
            <a:ln w="19050">
              <a:solidFill>
                <a:schemeClr val="tx1"/>
              </a:solidFill>
              <a:miter lim="800000"/>
              <a:headEnd/>
              <a:tailEnd/>
            </a:ln>
          </p:spPr>
        </p:cxnSp>
        <p:cxnSp>
          <p:nvCxnSpPr>
            <p:cNvPr id="45093" name="AutoShape 33"/>
            <p:cNvCxnSpPr>
              <a:cxnSpLocks noChangeShapeType="1"/>
            </p:cNvCxnSpPr>
            <p:nvPr/>
          </p:nvCxnSpPr>
          <p:spPr bwMode="auto">
            <a:xfrm rot="10800000" flipH="1" flipV="1">
              <a:off x="2381" y="1938"/>
              <a:ext cx="1" cy="272"/>
            </a:xfrm>
            <a:prstGeom prst="bentConnector3">
              <a:avLst>
                <a:gd name="adj1" fmla="val -14400005"/>
              </a:avLst>
            </a:prstGeom>
            <a:noFill/>
            <a:ln w="19050">
              <a:solidFill>
                <a:schemeClr val="tx1"/>
              </a:solidFill>
              <a:miter lim="800000"/>
              <a:headEnd/>
              <a:tailEnd/>
            </a:ln>
          </p:spPr>
        </p:cxnSp>
        <p:cxnSp>
          <p:nvCxnSpPr>
            <p:cNvPr id="45094" name="AutoShape 34"/>
            <p:cNvCxnSpPr>
              <a:cxnSpLocks noChangeShapeType="1"/>
            </p:cNvCxnSpPr>
            <p:nvPr/>
          </p:nvCxnSpPr>
          <p:spPr bwMode="auto">
            <a:xfrm rot="10800000" flipH="1" flipV="1">
              <a:off x="2381" y="2205"/>
              <a:ext cx="1" cy="272"/>
            </a:xfrm>
            <a:prstGeom prst="bentConnector3">
              <a:avLst>
                <a:gd name="adj1" fmla="val -14400005"/>
              </a:avLst>
            </a:prstGeom>
            <a:noFill/>
            <a:ln w="19050">
              <a:solidFill>
                <a:schemeClr val="tx1"/>
              </a:solidFill>
              <a:miter lim="800000"/>
              <a:headEnd/>
              <a:tailEnd/>
            </a:ln>
          </p:spPr>
        </p:cxnSp>
        <p:cxnSp>
          <p:nvCxnSpPr>
            <p:cNvPr id="45095" name="AutoShape 35"/>
            <p:cNvCxnSpPr>
              <a:cxnSpLocks noChangeShapeType="1"/>
            </p:cNvCxnSpPr>
            <p:nvPr/>
          </p:nvCxnSpPr>
          <p:spPr bwMode="auto">
            <a:xfrm rot="10800000" flipH="1" flipV="1">
              <a:off x="2381" y="2478"/>
              <a:ext cx="1" cy="272"/>
            </a:xfrm>
            <a:prstGeom prst="bentConnector3">
              <a:avLst>
                <a:gd name="adj1" fmla="val -14400005"/>
              </a:avLst>
            </a:prstGeom>
            <a:noFill/>
            <a:ln w="19050">
              <a:solidFill>
                <a:schemeClr val="tx1"/>
              </a:solidFill>
              <a:miter lim="800000"/>
              <a:headEnd/>
              <a:tailEnd/>
            </a:ln>
          </p:spPr>
        </p:cxnSp>
        <p:cxnSp>
          <p:nvCxnSpPr>
            <p:cNvPr id="45096" name="AutoShape 36"/>
            <p:cNvCxnSpPr>
              <a:cxnSpLocks noChangeShapeType="1"/>
            </p:cNvCxnSpPr>
            <p:nvPr/>
          </p:nvCxnSpPr>
          <p:spPr bwMode="auto">
            <a:xfrm rot="10800000" flipH="1" flipV="1">
              <a:off x="2381" y="2750"/>
              <a:ext cx="1" cy="272"/>
            </a:xfrm>
            <a:prstGeom prst="bentConnector3">
              <a:avLst>
                <a:gd name="adj1" fmla="val -14400005"/>
              </a:avLst>
            </a:prstGeom>
            <a:noFill/>
            <a:ln w="19050">
              <a:solidFill>
                <a:schemeClr val="tx1"/>
              </a:solidFill>
              <a:miter lim="800000"/>
              <a:headEnd/>
              <a:tailEnd/>
            </a:ln>
          </p:spPr>
        </p:cxnSp>
      </p:grpSp>
      <p:grpSp>
        <p:nvGrpSpPr>
          <p:cNvPr id="4" name="Group 51"/>
          <p:cNvGrpSpPr>
            <a:grpSpLocks/>
          </p:cNvGrpSpPr>
          <p:nvPr/>
        </p:nvGrpSpPr>
        <p:grpSpPr bwMode="auto">
          <a:xfrm>
            <a:off x="4932363" y="1966913"/>
            <a:ext cx="3365500" cy="2117725"/>
            <a:chOff x="3107" y="1239"/>
            <a:chExt cx="2120" cy="1334"/>
          </a:xfrm>
        </p:grpSpPr>
        <p:cxnSp>
          <p:nvCxnSpPr>
            <p:cNvPr id="45075" name="AutoShape 40"/>
            <p:cNvCxnSpPr>
              <a:cxnSpLocks noChangeShapeType="1"/>
            </p:cNvCxnSpPr>
            <p:nvPr/>
          </p:nvCxnSpPr>
          <p:spPr bwMode="auto">
            <a:xfrm rot="10800000" flipH="1" flipV="1">
              <a:off x="4422" y="1933"/>
              <a:ext cx="1" cy="272"/>
            </a:xfrm>
            <a:prstGeom prst="bentConnector3">
              <a:avLst>
                <a:gd name="adj1" fmla="val -49000014"/>
              </a:avLst>
            </a:prstGeom>
            <a:noFill/>
            <a:ln w="19050">
              <a:solidFill>
                <a:schemeClr val="tx1"/>
              </a:solidFill>
              <a:miter lim="800000"/>
              <a:headEnd/>
              <a:tailEnd/>
            </a:ln>
          </p:spPr>
        </p:cxnSp>
        <p:cxnSp>
          <p:nvCxnSpPr>
            <p:cNvPr id="45076" name="AutoShape 41"/>
            <p:cNvCxnSpPr>
              <a:cxnSpLocks noChangeShapeType="1"/>
            </p:cNvCxnSpPr>
            <p:nvPr/>
          </p:nvCxnSpPr>
          <p:spPr bwMode="auto">
            <a:xfrm rot="10800000" flipH="1" flipV="1">
              <a:off x="4421" y="2199"/>
              <a:ext cx="1" cy="272"/>
            </a:xfrm>
            <a:prstGeom prst="bentConnector3">
              <a:avLst>
                <a:gd name="adj1" fmla="val -48800014"/>
              </a:avLst>
            </a:prstGeom>
            <a:noFill/>
            <a:ln w="19050">
              <a:solidFill>
                <a:schemeClr val="tx1"/>
              </a:solidFill>
              <a:miter lim="800000"/>
              <a:headEnd/>
              <a:tailEnd/>
            </a:ln>
          </p:spPr>
        </p:cxnSp>
        <p:sp>
          <p:nvSpPr>
            <p:cNvPr id="45077" name="Rectangle 42"/>
            <p:cNvSpPr>
              <a:spLocks noChangeArrowheads="1"/>
            </p:cNvSpPr>
            <p:nvPr/>
          </p:nvSpPr>
          <p:spPr bwMode="auto">
            <a:xfrm>
              <a:off x="3989" y="1440"/>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400" b="1"/>
                <a:t>6 Processes</a:t>
              </a:r>
            </a:p>
          </p:txBody>
        </p:sp>
        <p:sp>
          <p:nvSpPr>
            <p:cNvPr id="45078" name="Rectangle 43"/>
            <p:cNvSpPr>
              <a:spLocks noChangeArrowheads="1"/>
            </p:cNvSpPr>
            <p:nvPr/>
          </p:nvSpPr>
          <p:spPr bwMode="auto">
            <a:xfrm>
              <a:off x="4076" y="1825"/>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Starting up a Project</a:t>
              </a:r>
            </a:p>
          </p:txBody>
        </p:sp>
        <p:sp>
          <p:nvSpPr>
            <p:cNvPr id="45079" name="Rectangle 44"/>
            <p:cNvSpPr>
              <a:spLocks noChangeArrowheads="1"/>
            </p:cNvSpPr>
            <p:nvPr/>
          </p:nvSpPr>
          <p:spPr bwMode="auto">
            <a:xfrm>
              <a:off x="4076" y="2097"/>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Directing a Project</a:t>
              </a:r>
            </a:p>
          </p:txBody>
        </p:sp>
        <p:sp>
          <p:nvSpPr>
            <p:cNvPr id="45080" name="Rectangle 45"/>
            <p:cNvSpPr>
              <a:spLocks noChangeArrowheads="1"/>
            </p:cNvSpPr>
            <p:nvPr/>
          </p:nvSpPr>
          <p:spPr bwMode="auto">
            <a:xfrm>
              <a:off x="4076" y="2369"/>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Initiating a Project</a:t>
              </a:r>
            </a:p>
          </p:txBody>
        </p:sp>
        <p:cxnSp>
          <p:nvCxnSpPr>
            <p:cNvPr id="45081" name="AutoShape 46"/>
            <p:cNvCxnSpPr>
              <a:cxnSpLocks noChangeShapeType="1"/>
            </p:cNvCxnSpPr>
            <p:nvPr/>
          </p:nvCxnSpPr>
          <p:spPr bwMode="auto">
            <a:xfrm rot="16200000" flipH="1">
              <a:off x="3924" y="422"/>
              <a:ext cx="208" cy="1841"/>
            </a:xfrm>
            <a:prstGeom prst="bentConnector3">
              <a:avLst>
                <a:gd name="adj1" fmla="val 50000"/>
              </a:avLst>
            </a:prstGeom>
            <a:noFill/>
            <a:ln w="19050">
              <a:solidFill>
                <a:schemeClr val="tx1"/>
              </a:solidFill>
              <a:miter lim="800000"/>
              <a:headEnd/>
              <a:tailEnd/>
            </a:ln>
          </p:spPr>
        </p:cxnSp>
        <p:cxnSp>
          <p:nvCxnSpPr>
            <p:cNvPr id="45082" name="AutoShape 47"/>
            <p:cNvCxnSpPr>
              <a:cxnSpLocks noChangeShapeType="1"/>
              <a:stCxn id="45077" idx="2"/>
              <a:endCxn id="45078" idx="1"/>
            </p:cNvCxnSpPr>
            <p:nvPr/>
          </p:nvCxnSpPr>
          <p:spPr bwMode="auto">
            <a:xfrm rot="5400000">
              <a:off x="4179" y="1541"/>
              <a:ext cx="283" cy="489"/>
            </a:xfrm>
            <a:prstGeom prst="bentConnector4">
              <a:avLst>
                <a:gd name="adj1" fmla="val 31801"/>
                <a:gd name="adj2" fmla="val 129449"/>
              </a:avLst>
            </a:prstGeom>
            <a:noFill/>
            <a:ln w="19050">
              <a:solidFill>
                <a:schemeClr val="tx1"/>
              </a:solidFill>
              <a:miter lim="800000"/>
              <a:headEnd/>
              <a:tailEnd/>
            </a:ln>
          </p:spPr>
        </p:cxnSp>
      </p:grpSp>
      <p:sp>
        <p:nvSpPr>
          <p:cNvPr id="45064" name="Footer Placeholder 6"/>
          <p:cNvSpPr>
            <a:spLocks noGrp="1"/>
          </p:cNvSpPr>
          <p:nvPr>
            <p:ph type="ftr" sz="quarter" idx="11"/>
          </p:nvPr>
        </p:nvSpPr>
        <p:spPr>
          <a:xfrm>
            <a:off x="725488" y="6021388"/>
            <a:ext cx="8072437" cy="363537"/>
          </a:xfrm>
          <a:noFill/>
        </p:spPr>
        <p:txBody>
          <a:bodyPr/>
          <a:lstStyle/>
          <a:p>
            <a:r>
              <a:rPr lang="en-GB" sz="1000">
                <a:latin typeface="Times" pitchFamily="18" charset="0"/>
                <a:cs typeface="Arial" charset="0"/>
              </a:rPr>
              <a:t>PRINCE2 is a Registered Trademark of the Office of Government Commerce in the United Kingdom and other countries.</a:t>
            </a:r>
          </a:p>
        </p:txBody>
      </p:sp>
      <p:sp>
        <p:nvSpPr>
          <p:cNvPr id="45065" name="Rectangle 45"/>
          <p:cNvSpPr>
            <a:spLocks noChangeArrowheads="1"/>
          </p:cNvSpPr>
          <p:nvPr/>
        </p:nvSpPr>
        <p:spPr bwMode="auto">
          <a:xfrm>
            <a:off x="6470650" y="4192588"/>
            <a:ext cx="1827213"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Controlling a Stage</a:t>
            </a:r>
          </a:p>
        </p:txBody>
      </p:sp>
      <p:sp>
        <p:nvSpPr>
          <p:cNvPr id="45066" name="Rectangle 45"/>
          <p:cNvSpPr>
            <a:spLocks noChangeArrowheads="1"/>
          </p:cNvSpPr>
          <p:nvPr/>
        </p:nvSpPr>
        <p:spPr bwMode="auto">
          <a:xfrm>
            <a:off x="6469063" y="4635500"/>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Managing Stage Boundaries</a:t>
            </a:r>
          </a:p>
        </p:txBody>
      </p:sp>
      <p:sp>
        <p:nvSpPr>
          <p:cNvPr id="45067" name="Rectangle 45"/>
          <p:cNvSpPr>
            <a:spLocks noChangeArrowheads="1"/>
          </p:cNvSpPr>
          <p:nvPr/>
        </p:nvSpPr>
        <p:spPr bwMode="auto">
          <a:xfrm>
            <a:off x="6469063" y="5049838"/>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Closing a Project</a:t>
            </a:r>
          </a:p>
        </p:txBody>
      </p:sp>
      <p:cxnSp>
        <p:nvCxnSpPr>
          <p:cNvPr id="45068" name="Straight Connector 9"/>
          <p:cNvCxnSpPr>
            <a:cxnSpLocks noChangeShapeType="1"/>
          </p:cNvCxnSpPr>
          <p:nvPr/>
        </p:nvCxnSpPr>
        <p:spPr bwMode="auto">
          <a:xfrm>
            <a:off x="6243638" y="3895725"/>
            <a:ext cx="0" cy="1349375"/>
          </a:xfrm>
          <a:prstGeom prst="line">
            <a:avLst/>
          </a:prstGeom>
          <a:noFill/>
          <a:ln w="9525" algn="ctr">
            <a:solidFill>
              <a:schemeClr val="tx1"/>
            </a:solidFill>
            <a:round/>
            <a:headEnd/>
            <a:tailEnd/>
          </a:ln>
        </p:spPr>
      </p:cxnSp>
      <p:cxnSp>
        <p:nvCxnSpPr>
          <p:cNvPr id="45069" name="Straight Connector 16"/>
          <p:cNvCxnSpPr>
            <a:cxnSpLocks noChangeShapeType="1"/>
          </p:cNvCxnSpPr>
          <p:nvPr/>
        </p:nvCxnSpPr>
        <p:spPr bwMode="auto">
          <a:xfrm>
            <a:off x="6243638" y="4365625"/>
            <a:ext cx="209550" cy="0"/>
          </a:xfrm>
          <a:prstGeom prst="line">
            <a:avLst/>
          </a:prstGeom>
          <a:noFill/>
          <a:ln w="9525" algn="ctr">
            <a:solidFill>
              <a:schemeClr val="tx1"/>
            </a:solidFill>
            <a:round/>
            <a:headEnd/>
            <a:tailEnd/>
          </a:ln>
        </p:spPr>
      </p:cxnSp>
      <p:cxnSp>
        <p:nvCxnSpPr>
          <p:cNvPr id="45070" name="Straight Connector 20"/>
          <p:cNvCxnSpPr>
            <a:cxnSpLocks noChangeShapeType="1"/>
            <a:endCxn id="45066" idx="1"/>
          </p:cNvCxnSpPr>
          <p:nvPr/>
        </p:nvCxnSpPr>
        <p:spPr bwMode="auto">
          <a:xfrm>
            <a:off x="6243638" y="4797425"/>
            <a:ext cx="225425" cy="0"/>
          </a:xfrm>
          <a:prstGeom prst="line">
            <a:avLst/>
          </a:prstGeom>
          <a:noFill/>
          <a:ln w="9525" algn="ctr">
            <a:solidFill>
              <a:schemeClr val="tx1"/>
            </a:solidFill>
            <a:round/>
            <a:headEnd/>
            <a:tailEnd/>
          </a:ln>
        </p:spPr>
      </p:cxnSp>
      <p:cxnSp>
        <p:nvCxnSpPr>
          <p:cNvPr id="45071" name="Straight Connector 22"/>
          <p:cNvCxnSpPr>
            <a:cxnSpLocks noChangeShapeType="1"/>
            <a:endCxn id="45067" idx="1"/>
          </p:cNvCxnSpPr>
          <p:nvPr/>
        </p:nvCxnSpPr>
        <p:spPr bwMode="auto">
          <a:xfrm flipV="1">
            <a:off x="6243638" y="5211763"/>
            <a:ext cx="225425" cy="6350"/>
          </a:xfrm>
          <a:prstGeom prst="line">
            <a:avLst/>
          </a:prstGeom>
          <a:noFill/>
          <a:ln w="9525" algn="ctr">
            <a:solidFill>
              <a:schemeClr val="tx1"/>
            </a:solidFill>
            <a:round/>
            <a:headEnd/>
            <a:tailEnd/>
          </a:ln>
        </p:spPr>
      </p:cxnSp>
      <p:cxnSp>
        <p:nvCxnSpPr>
          <p:cNvPr id="45072" name="Straight Connector 9"/>
          <p:cNvCxnSpPr>
            <a:cxnSpLocks noChangeShapeType="1"/>
          </p:cNvCxnSpPr>
          <p:nvPr/>
        </p:nvCxnSpPr>
        <p:spPr bwMode="auto">
          <a:xfrm>
            <a:off x="3276600" y="4786313"/>
            <a:ext cx="0" cy="879475"/>
          </a:xfrm>
          <a:prstGeom prst="line">
            <a:avLst/>
          </a:prstGeom>
          <a:noFill/>
          <a:ln w="9525" algn="ctr">
            <a:solidFill>
              <a:schemeClr val="tx1"/>
            </a:solidFill>
            <a:round/>
            <a:headEnd/>
            <a:tailEnd/>
          </a:ln>
        </p:spPr>
      </p:cxnSp>
      <p:cxnSp>
        <p:nvCxnSpPr>
          <p:cNvPr id="45073" name="Straight Connector 22"/>
          <p:cNvCxnSpPr>
            <a:cxnSpLocks noChangeShapeType="1"/>
          </p:cNvCxnSpPr>
          <p:nvPr/>
        </p:nvCxnSpPr>
        <p:spPr bwMode="auto">
          <a:xfrm>
            <a:off x="3290888" y="5238750"/>
            <a:ext cx="225425" cy="0"/>
          </a:xfrm>
          <a:prstGeom prst="line">
            <a:avLst/>
          </a:prstGeom>
          <a:noFill/>
          <a:ln w="9525" algn="ctr">
            <a:solidFill>
              <a:schemeClr val="tx1"/>
            </a:solidFill>
            <a:round/>
            <a:headEnd/>
            <a:tailEnd/>
          </a:ln>
        </p:spPr>
      </p:cxnSp>
      <p:cxnSp>
        <p:nvCxnSpPr>
          <p:cNvPr id="45074" name="Straight Connector 22"/>
          <p:cNvCxnSpPr>
            <a:cxnSpLocks noChangeShapeType="1"/>
          </p:cNvCxnSpPr>
          <p:nvPr/>
        </p:nvCxnSpPr>
        <p:spPr bwMode="auto">
          <a:xfrm>
            <a:off x="3303588" y="5665788"/>
            <a:ext cx="225425" cy="0"/>
          </a:xfrm>
          <a:prstGeom prst="line">
            <a:avLst/>
          </a:prstGeom>
          <a:noFill/>
          <a:ln w="9525" algn="ctr">
            <a:solidFill>
              <a:schemeClr val="tx1"/>
            </a:solidFill>
            <a:round/>
            <a:headEnd/>
            <a:tailEnd/>
          </a:ln>
        </p:spPr>
      </p:cxn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500"/>
                                  </p:stCondLst>
                                  <p:childTnLst>
                                    <p:set>
                                      <p:cBhvr>
                                        <p:cTn id="6" dur="1" fill="hold">
                                          <p:stCondLst>
                                            <p:cond delay="0"/>
                                          </p:stCondLst>
                                        </p:cTn>
                                        <p:tgtEl>
                                          <p:spTgt spid="348163"/>
                                        </p:tgtEl>
                                        <p:attrNameLst>
                                          <p:attrName>style.visibility</p:attrName>
                                        </p:attrNameLst>
                                      </p:cBhvr>
                                      <p:to>
                                        <p:strVal val="visible"/>
                                      </p:to>
                                    </p:set>
                                    <p:animEffect transition="in" filter="wipe(up)">
                                      <p:cBhvr>
                                        <p:cTn id="7" dur="500"/>
                                        <p:tgtEl>
                                          <p:spTgt spid="3481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animBg="1"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082" name="Rectangle 2"/>
          <p:cNvSpPr>
            <a:spLocks noGrp="1" noChangeArrowheads="1"/>
          </p:cNvSpPr>
          <p:nvPr>
            <p:ph type="title"/>
          </p:nvPr>
        </p:nvSpPr>
        <p:spPr>
          <a:xfrm>
            <a:off x="393555" y="620392"/>
            <a:ext cx="2856201" cy="5504688"/>
          </a:xfrm>
        </p:spPr>
        <p:txBody>
          <a:bodyPr>
            <a:normAutofit/>
          </a:bodyPr>
          <a:lstStyle/>
          <a:p>
            <a:pPr eaLnBrk="1" hangingPunct="1"/>
            <a:r>
              <a:rPr lang="en-GB" sz="4000">
                <a:solidFill>
                  <a:schemeClr val="bg1"/>
                </a:solidFill>
                <a:latin typeface="Arial" charset="0"/>
                <a:cs typeface="Arial" charset="0"/>
              </a:rPr>
              <a:t>PRINCE2®</a:t>
            </a:r>
          </a:p>
        </p:txBody>
      </p:sp>
      <p:sp>
        <p:nvSpPr>
          <p:cNvPr id="46084" name="Footer Placeholder 3"/>
          <p:cNvSpPr>
            <a:spLocks noGrp="1"/>
          </p:cNvSpPr>
          <p:nvPr>
            <p:ph type="ftr" sz="quarter" idx="11"/>
          </p:nvPr>
        </p:nvSpPr>
        <p:spPr>
          <a:xfrm>
            <a:off x="3028950" y="6356350"/>
            <a:ext cx="3086100" cy="365125"/>
          </a:xfrm>
        </p:spPr>
        <p:txBody>
          <a:bodyPr>
            <a:normAutofit/>
          </a:bodyPr>
          <a:lstStyle/>
          <a:p>
            <a:endParaRPr lang="en-GB">
              <a:latin typeface="Times" pitchFamily="18" charset="0"/>
            </a:endParaRPr>
          </a:p>
        </p:txBody>
      </p:sp>
      <p:graphicFrame>
        <p:nvGraphicFramePr>
          <p:cNvPr id="46086" name="Rectangle 3">
            <a:extLst>
              <a:ext uri="{FF2B5EF4-FFF2-40B4-BE49-F238E27FC236}">
                <a16:creationId xmlns:a16="http://schemas.microsoft.com/office/drawing/2014/main" id="{C08FA115-81A4-40C3-897F-819536C85663}"/>
              </a:ext>
            </a:extLst>
          </p:cNvPr>
          <p:cNvGraphicFramePr/>
          <p:nvPr>
            <p:extLst>
              <p:ext uri="{D42A27DB-BD31-4B8C-83A1-F6EECF244321}">
                <p14:modId xmlns:p14="http://schemas.microsoft.com/office/powerpoint/2010/main" val="1044277726"/>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106" name="Picture 4" descr="j0409403"/>
          <p:cNvPicPr>
            <a:picLocks noGrp="1" noChangeAspect="1" noChangeArrowheads="1"/>
          </p:cNvPicPr>
          <p:nvPr>
            <p:ph idx="1"/>
          </p:nvPr>
        </p:nvPicPr>
        <p:blipFill rotWithShape="1">
          <a:blip r:embed="rId3" cstate="print"/>
          <a:srcRect l="9091" b="31818"/>
          <a:stretch/>
        </p:blipFill>
        <p:spPr>
          <a:xfrm>
            <a:off x="0" y="0"/>
            <a:ext cx="9144000" cy="6858000"/>
          </a:xfrm>
          <a:prstGeom prst="rect">
            <a:avLst/>
          </a:prstGeom>
        </p:spPr>
      </p:pic>
      <p:sp>
        <p:nvSpPr>
          <p:cNvPr id="73" name="Rectangle 72">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619048"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7" name="Rectangle 2"/>
          <p:cNvSpPr>
            <a:spLocks noGrp="1" noChangeArrowheads="1"/>
          </p:cNvSpPr>
          <p:nvPr>
            <p:ph type="title"/>
          </p:nvPr>
        </p:nvSpPr>
        <p:spPr>
          <a:xfrm>
            <a:off x="5812488" y="640263"/>
            <a:ext cx="2819430" cy="1344975"/>
          </a:xfrm>
        </p:spPr>
        <p:txBody>
          <a:bodyPr>
            <a:normAutofit/>
          </a:bodyPr>
          <a:lstStyle/>
          <a:p>
            <a:pPr eaLnBrk="1" hangingPunct="1"/>
            <a:r>
              <a:rPr lang="en-GB" sz="3500">
                <a:latin typeface="Arial" charset="0"/>
                <a:cs typeface="Arial" charset="0"/>
              </a:rPr>
              <a:t>Planning</a:t>
            </a:r>
          </a:p>
        </p:txBody>
      </p:sp>
      <p:sp>
        <p:nvSpPr>
          <p:cNvPr id="47108" name="Rectangle 3"/>
          <p:cNvSpPr>
            <a:spLocks noGrp="1" noChangeArrowheads="1"/>
          </p:cNvSpPr>
          <p:nvPr>
            <p:ph type="body" idx="4294967295"/>
          </p:nvPr>
        </p:nvSpPr>
        <p:spPr>
          <a:xfrm>
            <a:off x="5811967" y="2121763"/>
            <a:ext cx="2823620" cy="3773010"/>
          </a:xfrm>
        </p:spPr>
        <p:txBody>
          <a:bodyPr>
            <a:normAutofit/>
          </a:bodyPr>
          <a:lstStyle/>
          <a:p>
            <a:pPr marL="0" indent="0" eaLnBrk="1" hangingPunct="1">
              <a:lnSpc>
                <a:spcPct val="90000"/>
              </a:lnSpc>
              <a:buFontTx/>
              <a:buNone/>
            </a:pPr>
            <a:r>
              <a:rPr lang="en-GB" sz="1600" dirty="0">
                <a:latin typeface="Arial" charset="0"/>
                <a:cs typeface="Arial" charset="0"/>
              </a:rPr>
              <a:t>“</a:t>
            </a:r>
            <a:r>
              <a:rPr lang="en-GB" sz="1600" b="1" dirty="0">
                <a:latin typeface="Arial" charset="0"/>
                <a:cs typeface="Arial" charset="0"/>
              </a:rPr>
              <a:t>Planning is an unnatural process; it is much more fun to do something. </a:t>
            </a:r>
          </a:p>
          <a:p>
            <a:pPr marL="0" indent="0" eaLnBrk="1" hangingPunct="1">
              <a:lnSpc>
                <a:spcPct val="90000"/>
              </a:lnSpc>
              <a:buFontTx/>
              <a:buNone/>
            </a:pPr>
            <a:r>
              <a:rPr lang="en-GB" sz="1600" b="1" dirty="0">
                <a:latin typeface="Arial" charset="0"/>
                <a:cs typeface="Arial" charset="0"/>
              </a:rPr>
              <a:t>The nicest thing about not planning is that failure is a complete surprise rather than being preceded by a period of worry and depression</a:t>
            </a:r>
            <a:r>
              <a:rPr lang="en-GB" sz="1600" dirty="0">
                <a:latin typeface="Arial" charset="0"/>
                <a:cs typeface="Arial" charset="0"/>
              </a:rPr>
              <a:t>” 	</a:t>
            </a:r>
          </a:p>
          <a:p>
            <a:pPr marL="0" indent="0" eaLnBrk="1" hangingPunct="1">
              <a:lnSpc>
                <a:spcPct val="90000"/>
              </a:lnSpc>
              <a:buFontTx/>
              <a:buNone/>
            </a:pPr>
            <a:r>
              <a:rPr lang="en-GB" sz="1600" dirty="0">
                <a:latin typeface="Arial" charset="0"/>
                <a:cs typeface="Arial" charset="0"/>
              </a:rPr>
              <a:t>Lord John Harvey Jones </a:t>
            </a:r>
          </a:p>
          <a:p>
            <a:pPr marL="0" indent="0" eaLnBrk="1" hangingPunct="1">
              <a:lnSpc>
                <a:spcPct val="90000"/>
              </a:lnSpc>
              <a:buFontTx/>
              <a:buNone/>
            </a:pPr>
            <a:endParaRPr lang="en-GB" sz="1600" dirty="0">
              <a:latin typeface="Arial" charset="0"/>
              <a:cs typeface="Arial" charset="0"/>
            </a:endParaRPr>
          </a:p>
          <a:p>
            <a:pPr marL="0" indent="0" eaLnBrk="1" hangingPunct="1">
              <a:lnSpc>
                <a:spcPct val="90000"/>
              </a:lnSpc>
              <a:buFontTx/>
              <a:buNone/>
            </a:pPr>
            <a:r>
              <a:rPr lang="en-GB" sz="1600" dirty="0">
                <a:latin typeface="Arial" charset="0"/>
                <a:cs typeface="Arial" charset="0"/>
              </a:rPr>
              <a:t>Remember Abraham Lincoln said that:  </a:t>
            </a:r>
          </a:p>
          <a:p>
            <a:pPr marL="0" indent="0" eaLnBrk="1" hangingPunct="1">
              <a:lnSpc>
                <a:spcPct val="90000"/>
              </a:lnSpc>
              <a:buFontTx/>
              <a:buNone/>
            </a:pPr>
            <a:r>
              <a:rPr lang="en-GB" sz="1600" b="1" dirty="0">
                <a:latin typeface="Arial" charset="0"/>
                <a:cs typeface="Arial" charset="0"/>
              </a:rPr>
              <a:t>“Failing to plan is planning to fail”</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130" name="Picture 4"/>
          <p:cNvPicPr>
            <a:picLocks noGrp="1" noChangeAspect="1" noChangeArrowheads="1"/>
          </p:cNvPicPr>
          <p:nvPr>
            <p:ph type="body" sz="half" idx="1"/>
          </p:nvPr>
        </p:nvPicPr>
        <p:blipFill rotWithShape="1">
          <a:blip r:embed="rId3" cstate="print"/>
          <a:srcRect r="2" b="24114"/>
          <a:stretch/>
        </p:blipFill>
        <p:spPr>
          <a:xfrm>
            <a:off x="20" y="10"/>
            <a:ext cx="7252212" cy="6857990"/>
          </a:xfrm>
          <a:prstGeom prst="rect">
            <a:avLst/>
          </a:prstGeom>
        </p:spPr>
      </p:pic>
      <p:sp>
        <p:nvSpPr>
          <p:cNvPr id="139" name="Rectangle 1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132" name="Rectangle 2"/>
          <p:cNvSpPr>
            <a:spLocks noGrp="1" noChangeArrowheads="1"/>
          </p:cNvSpPr>
          <p:nvPr>
            <p:ph type="title"/>
          </p:nvPr>
        </p:nvSpPr>
        <p:spPr>
          <a:xfrm>
            <a:off x="5961889" y="213831"/>
            <a:ext cx="2866642" cy="1899912"/>
          </a:xfrm>
        </p:spPr>
        <p:txBody>
          <a:bodyPr vert="horz" lIns="91440" tIns="45720" rIns="91440" bIns="45720" rtlCol="0" anchor="ctr">
            <a:normAutofit fontScale="90000"/>
          </a:bodyPr>
          <a:lstStyle/>
          <a:p>
            <a:pPr algn="l">
              <a:lnSpc>
                <a:spcPct val="90000"/>
              </a:lnSpc>
            </a:pPr>
            <a:r>
              <a:rPr lang="en-US" sz="3500" b="1" dirty="0"/>
              <a:t>Planning Tools used within Prince 2</a:t>
            </a:r>
            <a:br>
              <a:rPr lang="en-US" sz="3500" b="1" dirty="0"/>
            </a:br>
            <a:endParaRPr lang="en-US" sz="3500" b="1" dirty="0"/>
          </a:p>
        </p:txBody>
      </p:sp>
      <p:sp>
        <p:nvSpPr>
          <p:cNvPr id="48131" name="Rectangle 5"/>
          <p:cNvSpPr>
            <a:spLocks noGrp="1" noChangeArrowheads="1"/>
          </p:cNvSpPr>
          <p:nvPr>
            <p:ph type="body" sz="half" idx="2"/>
          </p:nvPr>
        </p:nvSpPr>
        <p:spPr>
          <a:xfrm>
            <a:off x="5961889" y="1844824"/>
            <a:ext cx="2866642" cy="4332139"/>
          </a:xfrm>
        </p:spPr>
        <p:txBody>
          <a:bodyPr vert="horz" lIns="91440" tIns="45720" rIns="91440" bIns="45720" rtlCol="0">
            <a:normAutofit lnSpcReduction="10000"/>
          </a:bodyPr>
          <a:lstStyle/>
          <a:p>
            <a:pPr marL="0" indent="0">
              <a:lnSpc>
                <a:spcPct val="90000"/>
              </a:lnSpc>
              <a:buNone/>
            </a:pPr>
            <a:r>
              <a:rPr lang="en-US" sz="2000" b="1" dirty="0"/>
              <a:t>Work Breakdown Structure</a:t>
            </a:r>
          </a:p>
          <a:p>
            <a:pPr marL="0" indent="0">
              <a:lnSpc>
                <a:spcPct val="90000"/>
              </a:lnSpc>
              <a:buNone/>
            </a:pPr>
            <a:endParaRPr lang="en-US" sz="2000" b="1" dirty="0"/>
          </a:p>
          <a:p>
            <a:pPr marL="0" indent="0">
              <a:lnSpc>
                <a:spcPct val="90000"/>
              </a:lnSpc>
              <a:buNone/>
            </a:pPr>
            <a:r>
              <a:rPr lang="en-US" sz="2000" b="1" dirty="0"/>
              <a:t>Flowcharts</a:t>
            </a:r>
          </a:p>
          <a:p>
            <a:pPr marL="0" indent="0">
              <a:lnSpc>
                <a:spcPct val="90000"/>
              </a:lnSpc>
              <a:buNone/>
            </a:pPr>
            <a:endParaRPr lang="en-US" sz="2000" b="1" dirty="0"/>
          </a:p>
          <a:p>
            <a:pPr marL="0" indent="0">
              <a:lnSpc>
                <a:spcPct val="90000"/>
              </a:lnSpc>
              <a:buNone/>
            </a:pPr>
            <a:r>
              <a:rPr lang="en-US" sz="2000" b="1" dirty="0"/>
              <a:t>Critical Path Analysis</a:t>
            </a:r>
          </a:p>
          <a:p>
            <a:pPr marL="0" indent="0">
              <a:lnSpc>
                <a:spcPct val="90000"/>
              </a:lnSpc>
              <a:buNone/>
            </a:pPr>
            <a:endParaRPr lang="en-US" sz="2000" b="1" dirty="0"/>
          </a:p>
          <a:p>
            <a:pPr marL="0" indent="0">
              <a:buNone/>
            </a:pPr>
            <a:r>
              <a:rPr lang="en-US" sz="2000" b="1" dirty="0"/>
              <a:t>Program Evaluation Review Technique </a:t>
            </a:r>
            <a:r>
              <a:rPr lang="en-US" sz="2000" dirty="0"/>
              <a:t>(</a:t>
            </a:r>
            <a:r>
              <a:rPr lang="en-US" sz="2000" b="1" dirty="0"/>
              <a:t>PERT</a:t>
            </a:r>
            <a:r>
              <a:rPr lang="en-US" sz="2000" dirty="0"/>
              <a:t>)</a:t>
            </a:r>
          </a:p>
          <a:p>
            <a:pPr marL="0" indent="0">
              <a:buNone/>
            </a:pPr>
            <a:endParaRPr lang="en-US" sz="2000" dirty="0"/>
          </a:p>
          <a:p>
            <a:pPr marL="0" indent="0">
              <a:buNone/>
            </a:pPr>
            <a:r>
              <a:rPr lang="en-US" sz="2000" b="1" dirty="0"/>
              <a:t>Product Based Planning </a:t>
            </a:r>
          </a:p>
          <a:p>
            <a:pPr marL="0" indent="0">
              <a:buNone/>
            </a:pPr>
            <a:endParaRPr lang="en-US" sz="2000" b="1" dirty="0"/>
          </a:p>
          <a:p>
            <a:pPr marL="0" indent="0">
              <a:lnSpc>
                <a:spcPct val="90000"/>
              </a:lnSpc>
              <a:buNone/>
            </a:pPr>
            <a:r>
              <a:rPr lang="en-US" sz="2000" b="1" dirty="0"/>
              <a:t>Gantt Charts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81372-5910-614A-BA67-28EE58EB0053}"/>
              </a:ext>
            </a:extLst>
          </p:cNvPr>
          <p:cNvSpPr>
            <a:spLocks noGrp="1"/>
          </p:cNvSpPr>
          <p:nvPr>
            <p:ph type="title"/>
          </p:nvPr>
        </p:nvSpPr>
        <p:spPr>
          <a:xfrm>
            <a:off x="5598460" y="1783959"/>
            <a:ext cx="3065480" cy="2889114"/>
          </a:xfrm>
        </p:spPr>
        <p:txBody>
          <a:bodyPr vert="horz" lIns="91440" tIns="45720" rIns="91440" bIns="45720" rtlCol="0" anchor="b">
            <a:normAutofit/>
          </a:bodyPr>
          <a:lstStyle/>
          <a:p>
            <a:pPr>
              <a:lnSpc>
                <a:spcPct val="90000"/>
              </a:lnSpc>
            </a:pPr>
            <a:r>
              <a:rPr lang="en-US"/>
              <a:t>Work breakdown structure</a:t>
            </a:r>
          </a:p>
        </p:txBody>
      </p:sp>
      <p:sp>
        <p:nvSpPr>
          <p:cNvPr id="3" name="Text Placeholder 2">
            <a:extLst>
              <a:ext uri="{FF2B5EF4-FFF2-40B4-BE49-F238E27FC236}">
                <a16:creationId xmlns:a16="http://schemas.microsoft.com/office/drawing/2014/main" id="{DA5B3415-3990-0E46-AEAC-B73F8E98128D}"/>
              </a:ext>
            </a:extLst>
          </p:cNvPr>
          <p:cNvSpPr>
            <a:spLocks noGrp="1"/>
          </p:cNvSpPr>
          <p:nvPr>
            <p:ph type="body" idx="1"/>
          </p:nvPr>
        </p:nvSpPr>
        <p:spPr>
          <a:xfrm>
            <a:off x="5598459" y="4750893"/>
            <a:ext cx="3065478" cy="1147863"/>
          </a:xfrm>
        </p:spPr>
        <p:txBody>
          <a:bodyPr vert="horz" lIns="91440" tIns="45720" rIns="91440" bIns="45720" rtlCol="0" anchor="t">
            <a:normAutofit/>
          </a:bodyPr>
          <a:lstStyle/>
          <a:p>
            <a:pPr>
              <a:lnSpc>
                <a:spcPct val="90000"/>
              </a:lnSpc>
              <a:spcBef>
                <a:spcPts val="1000"/>
              </a:spcBef>
            </a:pPr>
            <a:endParaRPr lang="en-US" sz="1700">
              <a:solidFill>
                <a:schemeClr val="tx1"/>
              </a:solidFill>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hite puzzle with one red piece">
            <a:extLst>
              <a:ext uri="{FF2B5EF4-FFF2-40B4-BE49-F238E27FC236}">
                <a16:creationId xmlns:a16="http://schemas.microsoft.com/office/drawing/2014/main" id="{77962298-1313-453C-AC2F-B8BA7C99191D}"/>
              </a:ext>
            </a:extLst>
          </p:cNvPr>
          <p:cNvPicPr>
            <a:picLocks noChangeAspect="1"/>
          </p:cNvPicPr>
          <p:nvPr/>
        </p:nvPicPr>
        <p:blipFill rotWithShape="1">
          <a:blip r:embed="rId2"/>
          <a:srcRect l="29184" r="27580"/>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52629848"/>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8E4B-D1A9-D24E-9FA7-23B5BD54985D}"/>
              </a:ext>
            </a:extLst>
          </p:cNvPr>
          <p:cNvSpPr>
            <a:spLocks noGrp="1"/>
          </p:cNvSpPr>
          <p:nvPr>
            <p:ph type="title"/>
          </p:nvPr>
        </p:nvSpPr>
        <p:spPr/>
        <p:txBody>
          <a:bodyPr/>
          <a:lstStyle/>
          <a:p>
            <a:r>
              <a:rPr lang="en-GB" b="1" dirty="0"/>
              <a:t>Work breakdown structure</a:t>
            </a:r>
          </a:p>
        </p:txBody>
      </p:sp>
      <p:pic>
        <p:nvPicPr>
          <p:cNvPr id="5" name="Content Placeholder 4" descr="Diagram&#10;&#10;Description automatically generated with medium confidence">
            <a:extLst>
              <a:ext uri="{FF2B5EF4-FFF2-40B4-BE49-F238E27FC236}">
                <a16:creationId xmlns:a16="http://schemas.microsoft.com/office/drawing/2014/main" id="{AEC15CD8-91F8-864D-A9F0-BA19ED952C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692" y="1265934"/>
            <a:ext cx="8916804" cy="5187401"/>
          </a:xfrm>
        </p:spPr>
      </p:pic>
    </p:spTree>
    <p:extLst>
      <p:ext uri="{BB962C8B-B14F-4D97-AF65-F5344CB8AC3E}">
        <p14:creationId xmlns:p14="http://schemas.microsoft.com/office/powerpoint/2010/main" val="29237815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AC41A-E28E-4E42-80D4-8666434EFE11}"/>
              </a:ext>
            </a:extLst>
          </p:cNvPr>
          <p:cNvSpPr>
            <a:spLocks noGrp="1"/>
          </p:cNvSpPr>
          <p:nvPr>
            <p:ph type="title"/>
          </p:nvPr>
        </p:nvSpPr>
        <p:spPr>
          <a:xfrm>
            <a:off x="5598460" y="1783959"/>
            <a:ext cx="3065480" cy="2889114"/>
          </a:xfrm>
        </p:spPr>
        <p:txBody>
          <a:bodyPr vert="horz" lIns="91440" tIns="45720" rIns="91440" bIns="45720" rtlCol="0" anchor="b">
            <a:normAutofit/>
          </a:bodyPr>
          <a:lstStyle/>
          <a:p>
            <a:pPr>
              <a:lnSpc>
                <a:spcPct val="90000"/>
              </a:lnSpc>
            </a:pPr>
            <a:r>
              <a:rPr lang="en-US" sz="3600"/>
              <a:t>Flowcharts (Decision trees)</a:t>
            </a:r>
          </a:p>
        </p:txBody>
      </p:sp>
      <p:sp>
        <p:nvSpPr>
          <p:cNvPr id="5" name="Text Placeholder 4">
            <a:extLst>
              <a:ext uri="{FF2B5EF4-FFF2-40B4-BE49-F238E27FC236}">
                <a16:creationId xmlns:a16="http://schemas.microsoft.com/office/drawing/2014/main" id="{C8286B79-804D-1A40-8B62-627D18A8A8C6}"/>
              </a:ext>
            </a:extLst>
          </p:cNvPr>
          <p:cNvSpPr>
            <a:spLocks noGrp="1"/>
          </p:cNvSpPr>
          <p:nvPr>
            <p:ph type="body" idx="1"/>
          </p:nvPr>
        </p:nvSpPr>
        <p:spPr>
          <a:xfrm>
            <a:off x="5598459" y="4750893"/>
            <a:ext cx="3065478" cy="1147863"/>
          </a:xfrm>
        </p:spPr>
        <p:txBody>
          <a:bodyPr vert="horz" lIns="91440" tIns="45720" rIns="91440" bIns="45720" rtlCol="0" anchor="t">
            <a:normAutofit/>
          </a:bodyPr>
          <a:lstStyle/>
          <a:p>
            <a:pPr>
              <a:lnSpc>
                <a:spcPct val="90000"/>
              </a:lnSpc>
              <a:spcBef>
                <a:spcPts val="1000"/>
              </a:spcBef>
            </a:pPr>
            <a:endParaRPr lang="en-US" sz="1700">
              <a:solidFill>
                <a:schemeClr val="tx1"/>
              </a:solidFill>
            </a:endParaRPr>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Fork in rural forest road">
            <a:extLst>
              <a:ext uri="{FF2B5EF4-FFF2-40B4-BE49-F238E27FC236}">
                <a16:creationId xmlns:a16="http://schemas.microsoft.com/office/drawing/2014/main" id="{C452141A-272C-4CDE-A9C6-1CD484C58657}"/>
              </a:ext>
            </a:extLst>
          </p:cNvPr>
          <p:cNvPicPr>
            <a:picLocks noChangeAspect="1"/>
          </p:cNvPicPr>
          <p:nvPr/>
        </p:nvPicPr>
        <p:blipFill rotWithShape="1">
          <a:blip r:embed="rId2"/>
          <a:srcRect l="27634" r="28745"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133521518"/>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68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4" descr="Diagram&#10;&#10;Description automatically generated">
            <a:extLst>
              <a:ext uri="{FF2B5EF4-FFF2-40B4-BE49-F238E27FC236}">
                <a16:creationId xmlns:a16="http://schemas.microsoft.com/office/drawing/2014/main" id="{F0E274F0-7551-204A-BB04-36635F0753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480060"/>
            <a:ext cx="5904655" cy="5897880"/>
          </a:xfrm>
          <a:prstGeom prst="rect">
            <a:avLst/>
          </a:prstGeom>
        </p:spPr>
      </p:pic>
    </p:spTree>
    <p:extLst>
      <p:ext uri="{BB962C8B-B14F-4D97-AF65-F5344CB8AC3E}">
        <p14:creationId xmlns:p14="http://schemas.microsoft.com/office/powerpoint/2010/main" val="39081494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A0CE-0C06-E144-9CD4-38334A900D0F}"/>
              </a:ext>
            </a:extLst>
          </p:cNvPr>
          <p:cNvSpPr>
            <a:spLocks noGrp="1"/>
          </p:cNvSpPr>
          <p:nvPr>
            <p:ph type="title"/>
          </p:nvPr>
        </p:nvSpPr>
        <p:spPr>
          <a:xfrm>
            <a:off x="5598460" y="1783959"/>
            <a:ext cx="3065480" cy="2889114"/>
          </a:xfrm>
        </p:spPr>
        <p:txBody>
          <a:bodyPr vert="horz" lIns="91440" tIns="45720" rIns="91440" bIns="45720" rtlCol="0" anchor="b">
            <a:normAutofit/>
          </a:bodyPr>
          <a:lstStyle/>
          <a:p>
            <a:pPr>
              <a:lnSpc>
                <a:spcPct val="90000"/>
              </a:lnSpc>
            </a:pPr>
            <a:r>
              <a:rPr lang="en-US" sz="4700" dirty="0"/>
              <a:t>Critical path analysis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ath winding through a grassy field">
            <a:extLst>
              <a:ext uri="{FF2B5EF4-FFF2-40B4-BE49-F238E27FC236}">
                <a16:creationId xmlns:a16="http://schemas.microsoft.com/office/drawing/2014/main" id="{3911D92D-D3BB-48B2-88DC-263FF8C724B6}"/>
              </a:ext>
            </a:extLst>
          </p:cNvPr>
          <p:cNvPicPr>
            <a:picLocks noChangeAspect="1"/>
          </p:cNvPicPr>
          <p:nvPr/>
        </p:nvPicPr>
        <p:blipFill rotWithShape="1">
          <a:blip r:embed="rId2"/>
          <a:srcRect l="30855" r="17838"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706762689"/>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64016CB-1F24-E04A-BDF2-F8F183FC7E6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410" r="13842" b="-1"/>
          <a:stretch/>
        </p:blipFill>
        <p:spPr>
          <a:xfrm>
            <a:off x="433227" y="424330"/>
            <a:ext cx="8277545"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29460824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The Critical Path</a:t>
            </a:r>
          </a:p>
        </p:txBody>
      </p:sp>
      <p:sp>
        <p:nvSpPr>
          <p:cNvPr id="3" name="Content Placeholder 2"/>
          <p:cNvSpPr>
            <a:spLocks noGrp="1"/>
          </p:cNvSpPr>
          <p:nvPr>
            <p:ph idx="1"/>
          </p:nvPr>
        </p:nvSpPr>
        <p:spPr/>
        <p:txBody>
          <a:bodyPr rtlCol="0">
            <a:noAutofit/>
          </a:bodyPr>
          <a:lstStyle/>
          <a:p>
            <a:pPr marL="457200" lvl="1" indent="0">
              <a:buNone/>
            </a:pPr>
            <a:r>
              <a:rPr lang="en-GB" sz="2000" dirty="0"/>
              <a:t>“</a:t>
            </a:r>
            <a:r>
              <a:rPr lang="en-GB" sz="2000" b="1" dirty="0"/>
              <a:t>Critical</a:t>
            </a:r>
            <a:r>
              <a:rPr lang="en-GB" sz="2000" dirty="0"/>
              <a:t>:  Activities, events, or paths which if delayed, will delay the completion of the project.  A projects </a:t>
            </a:r>
            <a:r>
              <a:rPr lang="en-GB" sz="2000" b="1" i="1" dirty="0"/>
              <a:t>critical path</a:t>
            </a:r>
            <a:r>
              <a:rPr lang="en-GB" sz="2000" dirty="0"/>
              <a:t> is understood to mean that sequence of critical activities (and critical events) that connects the project’s start event to its finish event and which cannot be delayed without delaying the project”				</a:t>
            </a:r>
            <a:r>
              <a:rPr lang="en-GB" sz="2000" dirty="0" err="1"/>
              <a:t>Meridith</a:t>
            </a:r>
            <a:r>
              <a:rPr lang="en-GB" sz="2000" dirty="0"/>
              <a:t> and Mantel, 2009</a:t>
            </a:r>
          </a:p>
          <a:p>
            <a:pPr marL="118872" indent="0" eaLnBrk="1" fontAlgn="auto" hangingPunct="1">
              <a:spcBef>
                <a:spcPts val="0"/>
              </a:spcBef>
              <a:spcAft>
                <a:spcPts val="0"/>
              </a:spcAft>
              <a:buNone/>
              <a:defRPr/>
            </a:pPr>
            <a:endParaRPr lang="en-GB" sz="2000" dirty="0"/>
          </a:p>
          <a:p>
            <a:pPr marL="518922" lvl="1" indent="0">
              <a:spcBef>
                <a:spcPts val="0"/>
              </a:spcBef>
              <a:buNone/>
              <a:defRPr/>
            </a:pPr>
            <a:r>
              <a:rPr lang="en-GB" sz="2000" dirty="0"/>
              <a:t>The critical path is the longest path through the project</a:t>
            </a:r>
          </a:p>
          <a:p>
            <a:pPr marL="1314450" lvl="2" indent="-457200">
              <a:buFont typeface="+mj-lt"/>
              <a:buAutoNum type="arabicPeriod"/>
              <a:defRPr/>
            </a:pPr>
            <a:r>
              <a:rPr lang="en-GB" sz="2000" dirty="0"/>
              <a:t>It represents the total duration of the project;</a:t>
            </a:r>
          </a:p>
          <a:p>
            <a:pPr marL="1314450" lvl="2" indent="-457200">
              <a:buFont typeface="+mj-lt"/>
              <a:buAutoNum type="arabicPeriod"/>
              <a:defRPr/>
            </a:pPr>
            <a:r>
              <a:rPr lang="en-GB" sz="2000" dirty="0"/>
              <a:t>All activities are critical</a:t>
            </a:r>
          </a:p>
          <a:p>
            <a:pPr marL="1314450" lvl="2" indent="-457200">
              <a:buFont typeface="+mj-lt"/>
              <a:buAutoNum type="arabicPeriod"/>
              <a:defRPr/>
            </a:pPr>
            <a:r>
              <a:rPr lang="en-GB" sz="2000" dirty="0"/>
              <a:t>The critical path will have a </a:t>
            </a:r>
            <a:r>
              <a:rPr lang="en-GB" sz="2000" b="1" dirty="0"/>
              <a:t>float value of zero</a:t>
            </a:r>
            <a:r>
              <a:rPr lang="en-GB" sz="2000" dirty="0"/>
              <a:t>. Any activity or task on the </a:t>
            </a:r>
            <a:r>
              <a:rPr lang="en-GB" sz="2000" b="1" dirty="0"/>
              <a:t>critical path</a:t>
            </a:r>
            <a:r>
              <a:rPr lang="en-GB" sz="2000" dirty="0"/>
              <a:t> has </a:t>
            </a:r>
            <a:r>
              <a:rPr lang="en-GB" sz="2000" b="1" dirty="0"/>
              <a:t>zero float</a:t>
            </a:r>
            <a:r>
              <a:rPr lang="en-GB" sz="2000" dirty="0"/>
              <a:t>. That is, you can't delay it at all without causing a delay in the project or dependent tasks. Calculating the </a:t>
            </a:r>
            <a:r>
              <a:rPr lang="en-GB" sz="2000" b="1" dirty="0"/>
              <a:t>float</a:t>
            </a:r>
            <a:r>
              <a:rPr lang="en-GB" sz="2000" dirty="0"/>
              <a:t> or slack of all activities in the project is crucial for better distribution of resources.</a:t>
            </a:r>
          </a:p>
        </p:txBody>
      </p:sp>
      <p:sp>
        <p:nvSpPr>
          <p:cNvPr id="5" name="Rounded Rectangular Callout 4"/>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Path</a:t>
            </a:r>
          </a:p>
        </p:txBody>
      </p:sp>
      <p:sp>
        <p:nvSpPr>
          <p:cNvPr id="3" name="Content Placeholder 2"/>
          <p:cNvSpPr>
            <a:spLocks noGrp="1"/>
          </p:cNvSpPr>
          <p:nvPr>
            <p:ph idx="1"/>
          </p:nvPr>
        </p:nvSpPr>
        <p:spPr>
          <a:xfrm>
            <a:off x="457200" y="1855365"/>
            <a:ext cx="8229600" cy="4525963"/>
          </a:xfrm>
        </p:spPr>
        <p:txBody>
          <a:bodyPr>
            <a:normAutofit fontScale="92500" lnSpcReduction="10000"/>
          </a:bodyPr>
          <a:lstStyle/>
          <a:p>
            <a:r>
              <a:rPr lang="en-GB" dirty="0"/>
              <a:t>What does the critical path really mean?</a:t>
            </a:r>
          </a:p>
          <a:p>
            <a:r>
              <a:rPr lang="en-GB" dirty="0"/>
              <a:t>The critical path shows the shortest time in which a project can be completed.</a:t>
            </a:r>
          </a:p>
          <a:p>
            <a:r>
              <a:rPr lang="en-GB" dirty="0"/>
              <a:t>Even though the critical path is the longest path, it represents the shortest time it takes to complete a project.  </a:t>
            </a:r>
          </a:p>
          <a:p>
            <a:r>
              <a:rPr lang="en-GB" dirty="0"/>
              <a:t>If one or more of the activities on the critical path takes longer than planned, the whole project schedule will slip unless the project manager takes corrective action.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Path Durations</a:t>
            </a:r>
          </a:p>
        </p:txBody>
      </p:sp>
      <p:sp>
        <p:nvSpPr>
          <p:cNvPr id="137219" name="Content Placeholder 2"/>
          <p:cNvSpPr>
            <a:spLocks noGrp="1"/>
          </p:cNvSpPr>
          <p:nvPr>
            <p:ph idx="1"/>
          </p:nvPr>
        </p:nvSpPr>
        <p:spPr/>
        <p:txBody>
          <a:bodyPr>
            <a:normAutofit lnSpcReduction="10000"/>
          </a:bodyPr>
          <a:lstStyle/>
          <a:p>
            <a:pPr eaLnBrk="1" hangingPunct="1"/>
            <a:r>
              <a:rPr lang="en-GB" sz="2800"/>
              <a:t>Consider the network below</a:t>
            </a:r>
          </a:p>
          <a:p>
            <a:pPr eaLnBrk="1" hangingPunct="1"/>
            <a:endParaRPr lang="en-GB" sz="2800"/>
          </a:p>
          <a:p>
            <a:pPr eaLnBrk="1" hangingPunct="1"/>
            <a:endParaRPr lang="en-GB" sz="2800"/>
          </a:p>
          <a:p>
            <a:pPr eaLnBrk="1" hangingPunct="1"/>
            <a:endParaRPr lang="en-GB" sz="2800"/>
          </a:p>
          <a:p>
            <a:pPr eaLnBrk="1" hangingPunct="1"/>
            <a:endParaRPr lang="en-GB" sz="2800"/>
          </a:p>
          <a:p>
            <a:pPr eaLnBrk="1" hangingPunct="1"/>
            <a:endParaRPr lang="en-GB" sz="2800"/>
          </a:p>
          <a:p>
            <a:pPr eaLnBrk="1" hangingPunct="1"/>
            <a:r>
              <a:rPr lang="en-GB" sz="2800"/>
              <a:t>It consists of the following paths</a:t>
            </a:r>
          </a:p>
          <a:p>
            <a:pPr lvl="1" eaLnBrk="1" hangingPunct="1"/>
            <a:r>
              <a:rPr lang="en-GB" sz="2400"/>
              <a:t>ABDF = 28 days</a:t>
            </a:r>
          </a:p>
          <a:p>
            <a:pPr lvl="1" eaLnBrk="1" hangingPunct="1"/>
            <a:r>
              <a:rPr lang="en-GB" sz="2400"/>
              <a:t>ABEF = 26 days</a:t>
            </a:r>
          </a:p>
          <a:p>
            <a:pPr lvl="1" eaLnBrk="1" hangingPunct="1"/>
            <a:r>
              <a:rPr lang="en-GB" sz="2400"/>
              <a:t>ACEF = 24 days</a:t>
            </a:r>
          </a:p>
        </p:txBody>
      </p:sp>
      <p:grpSp>
        <p:nvGrpSpPr>
          <p:cNvPr id="3" name="Group 60"/>
          <p:cNvGrpSpPr>
            <a:grpSpLocks/>
          </p:cNvGrpSpPr>
          <p:nvPr/>
        </p:nvGrpSpPr>
        <p:grpSpPr bwMode="auto">
          <a:xfrm>
            <a:off x="1571625" y="2428875"/>
            <a:ext cx="6210300" cy="1133475"/>
            <a:chOff x="855" y="1604"/>
            <a:chExt cx="3912" cy="817"/>
          </a:xfrm>
        </p:grpSpPr>
        <p:sp>
          <p:nvSpPr>
            <p:cNvPr id="137221" name="Rectangle 12"/>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137222" name="Rectangle 13"/>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137223" name="Rectangle 14"/>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137224" name="Rectangle 15"/>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37225" name="Rectangle 16"/>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37226" name="Rectangle 17"/>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37227" name="Line 10"/>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7228" name="Line 11"/>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37229" name="Line 12"/>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37230" name="Line 13"/>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37231" name="Line 14"/>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37232" name="Line 15"/>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37233" name="Line 19"/>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37234" name="Line 20"/>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137235" name="Line 21"/>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137236" name="Line 22"/>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137237" name="Line 23"/>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137238" name="Line 24"/>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137239" name="Line 25"/>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137240" name="Line 26"/>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137241" name="Freeform 57"/>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Path Durations</a:t>
            </a:r>
          </a:p>
        </p:txBody>
      </p:sp>
      <p:sp>
        <p:nvSpPr>
          <p:cNvPr id="138243" name="Content Placeholder 2"/>
          <p:cNvSpPr>
            <a:spLocks noGrp="1"/>
          </p:cNvSpPr>
          <p:nvPr>
            <p:ph idx="1"/>
          </p:nvPr>
        </p:nvSpPr>
        <p:spPr/>
        <p:txBody>
          <a:bodyPr>
            <a:normAutofit lnSpcReduction="10000"/>
          </a:bodyPr>
          <a:lstStyle/>
          <a:p>
            <a:pPr eaLnBrk="1" hangingPunct="1"/>
            <a:r>
              <a:rPr lang="en-GB" sz="2800"/>
              <a:t>The critical path is ABDF which has a duration of 28 days</a:t>
            </a:r>
          </a:p>
          <a:p>
            <a:pPr eaLnBrk="1" hangingPunct="1"/>
            <a:r>
              <a:rPr lang="en-GB" sz="2800"/>
              <a:t>The other path durations are shorter and have some ‘free time’</a:t>
            </a:r>
          </a:p>
          <a:p>
            <a:pPr lvl="1" eaLnBrk="1" hangingPunct="1"/>
            <a:r>
              <a:rPr lang="en-GB" sz="2600"/>
              <a:t>ABEF 28-26 = 2 days</a:t>
            </a:r>
          </a:p>
          <a:p>
            <a:pPr lvl="1" eaLnBrk="1" hangingPunct="1"/>
            <a:r>
              <a:rPr lang="en-GB" sz="2600"/>
              <a:t>ACEF 28-24 = 4 days</a:t>
            </a:r>
          </a:p>
          <a:p>
            <a:pPr eaLnBrk="1" hangingPunct="1"/>
            <a:r>
              <a:rPr lang="en-GB" sz="2800"/>
              <a:t>But what does this mean? Could we delay the  whole path ABEF by up to 2days?</a:t>
            </a:r>
          </a:p>
          <a:p>
            <a:pPr eaLnBrk="1" hangingPunct="1"/>
            <a:r>
              <a:rPr lang="en-GB" sz="2800"/>
              <a:t>No, only some of the activities on the path can be delayed (the non-critical activities).</a:t>
            </a:r>
          </a:p>
        </p:txBody>
      </p:sp>
      <p:pic>
        <p:nvPicPr>
          <p:cNvPr id="138244"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4429125"/>
            <a:ext cx="485775" cy="639763"/>
          </a:xfrm>
          <a:prstGeom prst="rect">
            <a:avLst/>
          </a:prstGeom>
          <a:noFill/>
          <a:ln w="9525">
            <a:noFill/>
            <a:miter lim="800000"/>
            <a:headEnd/>
            <a:tailEnd/>
          </a:ln>
        </p:spPr>
      </p:pic>
      <p:pic>
        <p:nvPicPr>
          <p:cNvPr id="138245"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5286375"/>
            <a:ext cx="500063" cy="571500"/>
          </a:xfrm>
          <a:prstGeom prst="rect">
            <a:avLst/>
          </a:prstGeom>
          <a:noFill/>
          <a:ln w="9525">
            <a:noFill/>
            <a:miter lim="800000"/>
            <a:headEnd/>
            <a:tailEnd/>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satMod val="150000"/>
                  </a:schemeClr>
                </a:solidFill>
              </a:rPr>
              <a:t>Calculating the Critical Path</a:t>
            </a:r>
            <a:br>
              <a:rPr lang="en-GB" dirty="0">
                <a:solidFill>
                  <a:schemeClr val="accent1">
                    <a:satMod val="150000"/>
                  </a:schemeClr>
                </a:solidFill>
              </a:rPr>
            </a:br>
            <a:r>
              <a:rPr lang="en-GB" dirty="0">
                <a:solidFill>
                  <a:schemeClr val="accent1">
                    <a:satMod val="150000"/>
                  </a:schemeClr>
                </a:solidFill>
              </a:rPr>
              <a:t>Terms Explained</a:t>
            </a:r>
          </a:p>
        </p:txBody>
      </p:sp>
      <p:sp>
        <p:nvSpPr>
          <p:cNvPr id="3" name="Content Placeholder 2"/>
          <p:cNvSpPr>
            <a:spLocks noGrp="1"/>
          </p:cNvSpPr>
          <p:nvPr>
            <p:ph idx="1"/>
          </p:nvPr>
        </p:nvSpPr>
        <p:spPr>
          <a:xfrm>
            <a:off x="285750" y="1785938"/>
            <a:ext cx="3643313" cy="4625975"/>
          </a:xfrm>
        </p:spPr>
        <p:txBody>
          <a:bodyPr rtlCol="0">
            <a:normAutofit fontScale="85000" lnSpcReduction="20000"/>
          </a:bodyPr>
          <a:lstStyle/>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E</a:t>
            </a:r>
            <a:r>
              <a:rPr lang="en-US" sz="2600" dirty="0">
                <a:effectLst>
                  <a:outerShdw blurRad="38100" dist="38100" dir="2700000" algn="tl">
                    <a:srgbClr val="000000">
                      <a:alpha val="43137"/>
                    </a:srgbClr>
                  </a:outerShdw>
                </a:effectLst>
              </a:rPr>
              <a:t>arly </a:t>
            </a:r>
            <a:r>
              <a:rPr lang="en-US" sz="2600" u="sng" dirty="0">
                <a:effectLst>
                  <a:outerShdw blurRad="38100" dist="38100" dir="2700000" algn="tl">
                    <a:srgbClr val="000000">
                      <a:alpha val="43137"/>
                    </a:srgbClr>
                  </a:outerShdw>
                </a:effectLst>
              </a:rPr>
              <a:t>S</a:t>
            </a:r>
            <a:r>
              <a:rPr lang="en-US" sz="2600" dirty="0">
                <a:effectLst>
                  <a:outerShdw blurRad="38100" dist="38100" dir="2700000" algn="tl">
                    <a:srgbClr val="000000">
                      <a:alpha val="43137"/>
                    </a:srgbClr>
                  </a:outerShdw>
                </a:effectLst>
              </a:rPr>
              <a:t>tart (ES)</a:t>
            </a:r>
            <a:r>
              <a:rPr lang="en-US" sz="2600" dirty="0"/>
              <a:t>: earliest time an activity can begin</a:t>
            </a:r>
          </a:p>
          <a:p>
            <a:pPr marL="731520" lvl="1" indent="-274320" eaLnBrk="1" fontAlgn="auto" hangingPunct="1">
              <a:spcAft>
                <a:spcPts val="0"/>
              </a:spcAft>
              <a:buFont typeface="Wingdings"/>
              <a:buChar char=""/>
              <a:defRPr/>
            </a:pPr>
            <a:r>
              <a:rPr lang="en-US" sz="2200" dirty="0"/>
              <a:t>Without interfering with the completion of preceding activities</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E</a:t>
            </a:r>
            <a:r>
              <a:rPr lang="en-US" sz="2600" dirty="0">
                <a:effectLst>
                  <a:outerShdw blurRad="38100" dist="38100" dir="2700000" algn="tl">
                    <a:srgbClr val="000000">
                      <a:alpha val="43137"/>
                    </a:srgbClr>
                  </a:outerShdw>
                </a:effectLst>
              </a:rPr>
              <a:t>arly </a:t>
            </a:r>
            <a:r>
              <a:rPr lang="en-US" sz="2600" u="sng" dirty="0">
                <a:effectLst>
                  <a:outerShdw blurRad="38100" dist="38100" dir="2700000" algn="tl">
                    <a:srgbClr val="000000">
                      <a:alpha val="43137"/>
                    </a:srgbClr>
                  </a:outerShdw>
                </a:effectLst>
              </a:rPr>
              <a:t>F</a:t>
            </a:r>
            <a:r>
              <a:rPr lang="en-US" sz="2600" dirty="0">
                <a:effectLst>
                  <a:outerShdw blurRad="38100" dist="38100" dir="2700000" algn="tl">
                    <a:srgbClr val="000000">
                      <a:alpha val="43137"/>
                    </a:srgbClr>
                  </a:outerShdw>
                </a:effectLst>
              </a:rPr>
              <a:t>inish (EF)</a:t>
            </a:r>
            <a:r>
              <a:rPr lang="en-US" sz="2600" dirty="0"/>
              <a:t>: earliest time an activity can finish</a:t>
            </a:r>
          </a:p>
          <a:p>
            <a:pPr marL="731520" lvl="1" indent="-274320" eaLnBrk="1" fontAlgn="auto" hangingPunct="1">
              <a:spcAft>
                <a:spcPts val="0"/>
              </a:spcAft>
              <a:buFont typeface="Wingdings"/>
              <a:buChar char=""/>
              <a:defRPr/>
            </a:pPr>
            <a:r>
              <a:rPr lang="en-US" sz="2200" dirty="0"/>
              <a:t>Early start + activity duration</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L</a:t>
            </a:r>
            <a:r>
              <a:rPr lang="en-US" sz="2600" dirty="0">
                <a:effectLst>
                  <a:outerShdw blurRad="38100" dist="38100" dir="2700000" algn="tl">
                    <a:srgbClr val="000000">
                      <a:alpha val="43137"/>
                    </a:srgbClr>
                  </a:outerShdw>
                </a:effectLst>
              </a:rPr>
              <a:t>ate </a:t>
            </a:r>
            <a:r>
              <a:rPr lang="en-US" sz="2600" u="sng" dirty="0">
                <a:effectLst>
                  <a:outerShdw blurRad="38100" dist="38100" dir="2700000" algn="tl">
                    <a:srgbClr val="000000">
                      <a:alpha val="43137"/>
                    </a:srgbClr>
                  </a:outerShdw>
                </a:effectLst>
              </a:rPr>
              <a:t>F</a:t>
            </a:r>
            <a:r>
              <a:rPr lang="en-US" sz="2600" dirty="0">
                <a:effectLst>
                  <a:outerShdw blurRad="38100" dist="38100" dir="2700000" algn="tl">
                    <a:srgbClr val="000000">
                      <a:alpha val="43137"/>
                    </a:srgbClr>
                  </a:outerShdw>
                </a:effectLst>
              </a:rPr>
              <a:t>inish (LF)</a:t>
            </a:r>
            <a:r>
              <a:rPr lang="en-US" sz="2600" dirty="0"/>
              <a:t>: latest time an activity can finish</a:t>
            </a:r>
          </a:p>
          <a:p>
            <a:pPr marL="731520" lvl="1" indent="-274320" eaLnBrk="1" fontAlgn="auto" hangingPunct="1">
              <a:spcAft>
                <a:spcPts val="0"/>
              </a:spcAft>
              <a:buFont typeface="Wingdings"/>
              <a:buChar char=""/>
              <a:defRPr/>
            </a:pPr>
            <a:r>
              <a:rPr lang="en-US" sz="2200" dirty="0"/>
              <a:t>Without delaying the completion of the project</a:t>
            </a:r>
          </a:p>
          <a:p>
            <a:pPr marL="438912" indent="-320040" eaLnBrk="1" fontAlgn="auto" hangingPunct="1">
              <a:spcBef>
                <a:spcPts val="0"/>
              </a:spcBef>
              <a:spcAft>
                <a:spcPts val="0"/>
              </a:spcAft>
              <a:buFont typeface="Wingdings 2"/>
              <a:buChar char=""/>
              <a:defRPr/>
            </a:pPr>
            <a:r>
              <a:rPr lang="en-US" sz="2600" u="sng" dirty="0">
                <a:effectLst>
                  <a:outerShdw blurRad="38100" dist="38100" dir="2700000" algn="tl">
                    <a:srgbClr val="000000">
                      <a:alpha val="43137"/>
                    </a:srgbClr>
                  </a:outerShdw>
                </a:effectLst>
              </a:rPr>
              <a:t>L</a:t>
            </a:r>
            <a:r>
              <a:rPr lang="en-US" sz="2600" dirty="0">
                <a:effectLst>
                  <a:outerShdw blurRad="38100" dist="38100" dir="2700000" algn="tl">
                    <a:srgbClr val="000000">
                      <a:alpha val="43137"/>
                    </a:srgbClr>
                  </a:outerShdw>
                </a:effectLst>
              </a:rPr>
              <a:t>ate </a:t>
            </a:r>
            <a:r>
              <a:rPr lang="en-US" sz="2600" u="sng" dirty="0">
                <a:effectLst>
                  <a:outerShdw blurRad="38100" dist="38100" dir="2700000" algn="tl">
                    <a:srgbClr val="000000">
                      <a:alpha val="43137"/>
                    </a:srgbClr>
                  </a:outerShdw>
                </a:effectLst>
              </a:rPr>
              <a:t>S</a:t>
            </a:r>
            <a:r>
              <a:rPr lang="en-US" sz="2600" dirty="0">
                <a:effectLst>
                  <a:outerShdw blurRad="38100" dist="38100" dir="2700000" algn="tl">
                    <a:srgbClr val="000000">
                      <a:alpha val="43137"/>
                    </a:srgbClr>
                  </a:outerShdw>
                </a:effectLst>
              </a:rPr>
              <a:t>tart (LS)</a:t>
            </a:r>
            <a:r>
              <a:rPr lang="en-US" sz="2600" dirty="0"/>
              <a:t>: latest time an activity can start</a:t>
            </a:r>
          </a:p>
          <a:p>
            <a:pPr marL="731520" lvl="1" indent="-274320" eaLnBrk="1" fontAlgn="auto" hangingPunct="1">
              <a:spcAft>
                <a:spcPts val="0"/>
              </a:spcAft>
              <a:buFont typeface="Wingdings"/>
              <a:buChar char=""/>
              <a:defRPr/>
            </a:pPr>
            <a:r>
              <a:rPr lang="en-US" sz="2200" dirty="0"/>
              <a:t>Late finish – activity duration</a:t>
            </a:r>
          </a:p>
          <a:p>
            <a:pPr marL="438912" indent="-320040" eaLnBrk="1" fontAlgn="auto" hangingPunct="1">
              <a:spcBef>
                <a:spcPts val="0"/>
              </a:spcBef>
              <a:spcAft>
                <a:spcPts val="0"/>
              </a:spcAft>
              <a:buFont typeface="Wingdings 2"/>
              <a:buChar char=""/>
              <a:defRPr/>
            </a:pPr>
            <a:endParaRPr lang="en-GB" dirty="0"/>
          </a:p>
        </p:txBody>
      </p:sp>
      <p:pic>
        <p:nvPicPr>
          <p:cNvPr id="139268"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satMod val="150000"/>
                  </a:schemeClr>
                </a:solidFill>
              </a:rPr>
              <a:t>Calculating the Critical Path</a:t>
            </a:r>
            <a:br>
              <a:rPr lang="en-GB" dirty="0">
                <a:solidFill>
                  <a:schemeClr val="accent1">
                    <a:satMod val="150000"/>
                  </a:schemeClr>
                </a:solidFill>
              </a:rPr>
            </a:br>
            <a:r>
              <a:rPr lang="en-GB" dirty="0">
                <a:solidFill>
                  <a:schemeClr val="accent1">
                    <a:satMod val="150000"/>
                  </a:schemeClr>
                </a:solidFill>
              </a:rPr>
              <a:t>Terms Explained:  Float</a:t>
            </a:r>
          </a:p>
        </p:txBody>
      </p:sp>
      <p:sp>
        <p:nvSpPr>
          <p:cNvPr id="3" name="Content Placeholder 2"/>
          <p:cNvSpPr>
            <a:spLocks noGrp="1"/>
          </p:cNvSpPr>
          <p:nvPr>
            <p:ph idx="1"/>
          </p:nvPr>
        </p:nvSpPr>
        <p:spPr>
          <a:xfrm>
            <a:off x="285750" y="1785938"/>
            <a:ext cx="3714750" cy="4625975"/>
          </a:xfrm>
        </p:spPr>
        <p:txBody>
          <a:bodyPr rtlCol="0">
            <a:normAutofit fontScale="92500" lnSpcReduction="10000"/>
          </a:bodyPr>
          <a:lstStyle/>
          <a:p>
            <a:pPr marL="438912" indent="-320040" eaLnBrk="1" fontAlgn="auto" hangingPunct="1">
              <a:spcBef>
                <a:spcPts val="0"/>
              </a:spcBef>
              <a:spcAft>
                <a:spcPts val="0"/>
              </a:spcAft>
              <a:buFont typeface="Wingdings 2"/>
              <a:buChar char=""/>
              <a:defRPr/>
            </a:pPr>
            <a:r>
              <a:rPr lang="en-GB" sz="2800" dirty="0"/>
              <a:t>Float (</a:t>
            </a:r>
            <a:r>
              <a:rPr lang="en-GB" sz="2800" dirty="0" err="1"/>
              <a:t>aka</a:t>
            </a:r>
            <a:r>
              <a:rPr lang="en-GB" sz="2800" dirty="0"/>
              <a:t> Slack)</a:t>
            </a:r>
          </a:p>
          <a:p>
            <a:pPr marL="731520" lvl="1" indent="-274320" eaLnBrk="1" fontAlgn="auto" hangingPunct="1">
              <a:spcAft>
                <a:spcPts val="0"/>
              </a:spcAft>
              <a:buFont typeface="Wingdings"/>
              <a:buChar char=""/>
              <a:defRPr/>
            </a:pPr>
            <a:r>
              <a:rPr lang="en-GB" sz="2400" dirty="0">
                <a:effectLst>
                  <a:outerShdw blurRad="38100" dist="38100" dir="2700000" algn="tl">
                    <a:srgbClr val="000000">
                      <a:alpha val="43137"/>
                    </a:srgbClr>
                  </a:outerShdw>
                </a:effectLst>
              </a:rPr>
              <a:t>Total Float</a:t>
            </a:r>
            <a:r>
              <a:rPr lang="en-GB" sz="2400" dirty="0"/>
              <a:t>:  The time by which an </a:t>
            </a:r>
            <a:r>
              <a:rPr lang="en-GB" sz="2400" b="1" i="1" dirty="0"/>
              <a:t>activity</a:t>
            </a:r>
            <a:r>
              <a:rPr lang="en-GB" sz="2400" dirty="0"/>
              <a:t> can be delayed without impacting the </a:t>
            </a:r>
            <a:r>
              <a:rPr lang="en-GB" sz="2400" b="1" dirty="0"/>
              <a:t>project end date</a:t>
            </a:r>
          </a:p>
          <a:p>
            <a:pPr marL="996696" lvl="2" eaLnBrk="1" fontAlgn="auto" hangingPunct="1">
              <a:spcAft>
                <a:spcPts val="0"/>
              </a:spcAft>
              <a:buClr>
                <a:schemeClr val="accent3"/>
              </a:buClr>
              <a:buFont typeface="Arial"/>
              <a:buChar char="▪"/>
              <a:defRPr/>
            </a:pPr>
            <a:r>
              <a:rPr lang="en-GB" sz="2200" dirty="0"/>
              <a:t>LF-EF or LS-LS can be used to derive total float</a:t>
            </a:r>
          </a:p>
          <a:p>
            <a:pPr marL="731520" lvl="1" indent="-274320" eaLnBrk="1" fontAlgn="auto" hangingPunct="1">
              <a:spcAft>
                <a:spcPts val="0"/>
              </a:spcAft>
              <a:buFont typeface="Wingdings"/>
              <a:buChar char=""/>
              <a:defRPr/>
            </a:pPr>
            <a:r>
              <a:rPr lang="en-GB" sz="2400" dirty="0">
                <a:effectLst>
                  <a:outerShdw blurRad="38100" dist="38100" dir="2700000" algn="tl">
                    <a:srgbClr val="000000">
                      <a:alpha val="43137"/>
                    </a:srgbClr>
                  </a:outerShdw>
                </a:effectLst>
              </a:rPr>
              <a:t>Free Float</a:t>
            </a:r>
            <a:r>
              <a:rPr lang="en-GB" sz="2400" dirty="0"/>
              <a:t>:  The time by which an </a:t>
            </a:r>
            <a:r>
              <a:rPr lang="en-GB" sz="2400" b="1" i="1" dirty="0"/>
              <a:t>activity</a:t>
            </a:r>
            <a:r>
              <a:rPr lang="en-GB" sz="2400" dirty="0"/>
              <a:t> can be delayed without impacting the start time of </a:t>
            </a:r>
            <a:r>
              <a:rPr lang="en-GB" sz="2400" b="1" dirty="0"/>
              <a:t>any successor activity</a:t>
            </a:r>
          </a:p>
        </p:txBody>
      </p:sp>
      <p:sp>
        <p:nvSpPr>
          <p:cNvPr id="4" name="Rounded Rectangular Callout 3"/>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pic>
        <p:nvPicPr>
          <p:cNvPr id="140295"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B106-EFF5-2F40-9312-9C790DFE9285}"/>
              </a:ext>
            </a:extLst>
          </p:cNvPr>
          <p:cNvSpPr>
            <a:spLocks noGrp="1"/>
          </p:cNvSpPr>
          <p:nvPr>
            <p:ph type="title"/>
          </p:nvPr>
        </p:nvSpPr>
        <p:spPr/>
        <p:txBody>
          <a:bodyPr/>
          <a:lstStyle/>
          <a:p>
            <a:r>
              <a:rPr lang="en-GB" dirty="0"/>
              <a:t>Pert chart</a:t>
            </a:r>
          </a:p>
        </p:txBody>
      </p:sp>
      <p:sp>
        <p:nvSpPr>
          <p:cNvPr id="3" name="Text Placeholder 2">
            <a:extLst>
              <a:ext uri="{FF2B5EF4-FFF2-40B4-BE49-F238E27FC236}">
                <a16:creationId xmlns:a16="http://schemas.microsoft.com/office/drawing/2014/main" id="{966F56DD-368B-7D44-BD3A-3851BB951C1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851229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2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2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3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5" name="Content Placeholder 4" descr="Diagram&#10;&#10;Description automatically generated">
            <a:extLst>
              <a:ext uri="{FF2B5EF4-FFF2-40B4-BE49-F238E27FC236}">
                <a16:creationId xmlns:a16="http://schemas.microsoft.com/office/drawing/2014/main" id="{FF915F15-4E6B-DE4A-A0F9-461A5725E49E}"/>
              </a:ext>
            </a:extLst>
          </p:cNvPr>
          <p:cNvPicPr>
            <a:picLocks noChangeAspect="1"/>
          </p:cNvPicPr>
          <p:nvPr/>
        </p:nvPicPr>
        <p:blipFill rotWithShape="1">
          <a:blip r:embed="rId2">
            <a:extLst>
              <a:ext uri="{28A0092B-C50C-407E-A947-70E740481C1C}">
                <a14:useLocalDpi xmlns:a14="http://schemas.microsoft.com/office/drawing/2010/main" val="0"/>
              </a:ext>
            </a:extLst>
          </a:blip>
          <a:srcRect l="3511" r="988" b="-1"/>
          <a:stretch/>
        </p:blipFill>
        <p:spPr>
          <a:xfrm>
            <a:off x="20" y="2872"/>
            <a:ext cx="9143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52" name="Content Placeholder 23">
            <a:extLst>
              <a:ext uri="{FF2B5EF4-FFF2-40B4-BE49-F238E27FC236}">
                <a16:creationId xmlns:a16="http://schemas.microsoft.com/office/drawing/2014/main" id="{E6BB36C0-0FB4-49E0-99AA-D22EC15FECCA}"/>
              </a:ext>
            </a:extLst>
          </p:cNvPr>
          <p:cNvSpPr>
            <a:spLocks noGrp="1"/>
          </p:cNvSpPr>
          <p:nvPr>
            <p:ph idx="1"/>
          </p:nvPr>
        </p:nvSpPr>
        <p:spPr>
          <a:xfrm>
            <a:off x="4670029" y="4767660"/>
            <a:ext cx="3880210" cy="1770300"/>
          </a:xfrm>
        </p:spPr>
        <p:txBody>
          <a:bodyPr anchor="ctr">
            <a:normAutofit/>
          </a:bodyPr>
          <a:lstStyle/>
          <a:p>
            <a:r>
              <a:rPr lang="en-US" sz="1600" dirty="0"/>
              <a:t>Note similarities to a critical path chart</a:t>
            </a:r>
          </a:p>
        </p:txBody>
      </p:sp>
    </p:spTree>
    <p:extLst>
      <p:ext uri="{BB962C8B-B14F-4D97-AF65-F5344CB8AC3E}">
        <p14:creationId xmlns:p14="http://schemas.microsoft.com/office/powerpoint/2010/main" val="459761148"/>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8A19-C613-4244-AB37-33EEE776ADD4}"/>
              </a:ext>
            </a:extLst>
          </p:cNvPr>
          <p:cNvSpPr>
            <a:spLocks noGrp="1"/>
          </p:cNvSpPr>
          <p:nvPr>
            <p:ph type="title"/>
          </p:nvPr>
        </p:nvSpPr>
        <p:spPr/>
        <p:txBody>
          <a:bodyPr/>
          <a:lstStyle/>
          <a:p>
            <a:r>
              <a:rPr lang="en-GB" b="1" dirty="0"/>
              <a:t>PERT</a:t>
            </a:r>
          </a:p>
        </p:txBody>
      </p:sp>
      <p:sp>
        <p:nvSpPr>
          <p:cNvPr id="3" name="Content Placeholder 2">
            <a:extLst>
              <a:ext uri="{FF2B5EF4-FFF2-40B4-BE49-F238E27FC236}">
                <a16:creationId xmlns:a16="http://schemas.microsoft.com/office/drawing/2014/main" id="{49B56EBD-1457-844B-BD0F-332D621B3E4D}"/>
              </a:ext>
            </a:extLst>
          </p:cNvPr>
          <p:cNvSpPr>
            <a:spLocks noGrp="1"/>
          </p:cNvSpPr>
          <p:nvPr>
            <p:ph idx="1"/>
          </p:nvPr>
        </p:nvSpPr>
        <p:spPr/>
        <p:txBody>
          <a:bodyPr/>
          <a:lstStyle/>
          <a:p>
            <a:r>
              <a:rPr lang="en-GB" dirty="0"/>
              <a:t>Program Evaluation Review Technique (</a:t>
            </a:r>
            <a:r>
              <a:rPr lang="en-GB" b="1" dirty="0"/>
              <a:t>PERT</a:t>
            </a:r>
            <a:r>
              <a:rPr lang="en-GB" dirty="0"/>
              <a:t>) is a </a:t>
            </a:r>
            <a:r>
              <a:rPr lang="en-GB" b="1" dirty="0"/>
              <a:t>project management</a:t>
            </a:r>
            <a:r>
              <a:rPr lang="en-GB" dirty="0"/>
              <a:t> planning tool used to calculate the amount of time it will take to realistically finish a </a:t>
            </a:r>
            <a:r>
              <a:rPr lang="en-GB" b="1" dirty="0"/>
              <a:t>project</a:t>
            </a:r>
            <a:r>
              <a:rPr lang="en-GB" dirty="0"/>
              <a:t>. </a:t>
            </a:r>
          </a:p>
          <a:p>
            <a:r>
              <a:rPr lang="en-GB" b="1" dirty="0"/>
              <a:t>PERT</a:t>
            </a:r>
            <a:r>
              <a:rPr lang="en-GB" dirty="0"/>
              <a:t> charts are used to plan tasks within a </a:t>
            </a:r>
            <a:r>
              <a:rPr lang="en-GB" b="1" dirty="0"/>
              <a:t>project</a:t>
            </a:r>
            <a:r>
              <a:rPr lang="en-GB" dirty="0"/>
              <a:t> — making it easier to schedule and coordinate team members.</a:t>
            </a:r>
          </a:p>
        </p:txBody>
      </p:sp>
    </p:spTree>
    <p:extLst>
      <p:ext uri="{BB962C8B-B14F-4D97-AF65-F5344CB8AC3E}">
        <p14:creationId xmlns:p14="http://schemas.microsoft.com/office/powerpoint/2010/main" val="17897605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60"/>
          <p:cNvSpPr>
            <a:spLocks noGrp="1" noChangeArrowheads="1"/>
          </p:cNvSpPr>
          <p:nvPr>
            <p:ph type="title"/>
          </p:nvPr>
        </p:nvSpPr>
        <p:spPr/>
        <p:txBody>
          <a:bodyPr anchor="t"/>
          <a:lstStyle/>
          <a:p>
            <a:pPr eaLnBrk="1" hangingPunct="1"/>
            <a:r>
              <a:rPr lang="en-GB" b="1" dirty="0">
                <a:latin typeface="Arial" charset="0"/>
                <a:cs typeface="Arial" charset="0"/>
              </a:rPr>
              <a:t>PERT diagram key</a:t>
            </a:r>
          </a:p>
        </p:txBody>
      </p:sp>
      <p:graphicFrame>
        <p:nvGraphicFramePr>
          <p:cNvPr id="318552" name="Group 88"/>
          <p:cNvGraphicFramePr>
            <a:graphicFrameLocks noGrp="1"/>
          </p:cNvGraphicFramePr>
          <p:nvPr>
            <p:ph type="clipArt" sz="half" idx="1"/>
          </p:nvPr>
        </p:nvGraphicFramePr>
        <p:xfrm>
          <a:off x="395288" y="2276475"/>
          <a:ext cx="4038600" cy="3413126"/>
        </p:xfrm>
        <a:graphic>
          <a:graphicData uri="http://schemas.openxmlformats.org/drawingml/2006/table">
            <a:tbl>
              <a:tblPr/>
              <a:tblGrid>
                <a:gridCol w="1103312">
                  <a:extLst>
                    <a:ext uri="{9D8B030D-6E8A-4147-A177-3AD203B41FA5}">
                      <a16:colId xmlns:a16="http://schemas.microsoft.com/office/drawing/2014/main" val="20000"/>
                    </a:ext>
                  </a:extLst>
                </a:gridCol>
                <a:gridCol w="1854200">
                  <a:extLst>
                    <a:ext uri="{9D8B030D-6E8A-4147-A177-3AD203B41FA5}">
                      <a16:colId xmlns:a16="http://schemas.microsoft.com/office/drawing/2014/main" val="20001"/>
                    </a:ext>
                  </a:extLst>
                </a:gridCol>
                <a:gridCol w="1081088">
                  <a:extLst>
                    <a:ext uri="{9D8B030D-6E8A-4147-A177-3AD203B41FA5}">
                      <a16:colId xmlns:a16="http://schemas.microsoft.com/office/drawing/2014/main" val="20002"/>
                    </a:ext>
                  </a:extLst>
                </a:gridCol>
              </a:tblGrid>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EST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Duration</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EFT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31900">
                <a:tc grid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Task Name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Arial"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Arial" charset="0"/>
                        <a:ea typeface="Times New Roman" pitchFamily="18" charset="0"/>
                        <a:cs typeface="Arial" charset="0"/>
                      </a:endParaRP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LST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Slack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tx1"/>
                          </a:solidFill>
                          <a:effectLst/>
                          <a:latin typeface="Arial" charset="0"/>
                          <a:ea typeface="Times New Roman" pitchFamily="18" charset="0"/>
                          <a:cs typeface="Arial" charset="0"/>
                        </a:rPr>
                        <a:t>LFT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318525" name="Rectangle 61"/>
          <p:cNvSpPr>
            <a:spLocks noGrp="1" noChangeArrowheads="1"/>
          </p:cNvSpPr>
          <p:nvPr>
            <p:ph type="body" sz="half" idx="2"/>
          </p:nvPr>
        </p:nvSpPr>
        <p:spPr/>
        <p:txBody>
          <a:bodyPr/>
          <a:lstStyle/>
          <a:p>
            <a:pPr marL="0" indent="0" eaLnBrk="1" hangingPunct="1">
              <a:buFontTx/>
              <a:buNone/>
            </a:pPr>
            <a:r>
              <a:rPr lang="en-GB" sz="2800">
                <a:latin typeface="Arial" charset="0"/>
                <a:cs typeface="Arial" charset="0"/>
              </a:rPr>
              <a:t>EST : Earliest Start Time</a:t>
            </a:r>
          </a:p>
          <a:p>
            <a:pPr marL="0" indent="0" eaLnBrk="1" hangingPunct="1">
              <a:buFontTx/>
              <a:buNone/>
            </a:pPr>
            <a:r>
              <a:rPr lang="en-GB" sz="2800">
                <a:latin typeface="Arial" charset="0"/>
                <a:cs typeface="Arial" charset="0"/>
              </a:rPr>
              <a:t>LST : Latest Start Time</a:t>
            </a:r>
          </a:p>
          <a:p>
            <a:pPr marL="0" indent="0" eaLnBrk="1" hangingPunct="1">
              <a:buFontTx/>
              <a:buNone/>
            </a:pPr>
            <a:r>
              <a:rPr lang="en-GB" sz="2800">
                <a:latin typeface="Arial" charset="0"/>
                <a:cs typeface="Arial" charset="0"/>
              </a:rPr>
              <a:t>EFT : Earliest Finish Time</a:t>
            </a:r>
          </a:p>
          <a:p>
            <a:pPr marL="0" indent="0" eaLnBrk="1" hangingPunct="1">
              <a:buFontTx/>
              <a:buNone/>
            </a:pPr>
            <a:r>
              <a:rPr lang="en-GB" sz="2800">
                <a:latin typeface="Arial" charset="0"/>
                <a:cs typeface="Arial" charset="0"/>
              </a:rPr>
              <a:t>LFT : Latest Finish Time</a:t>
            </a:r>
          </a:p>
          <a:p>
            <a:pPr marL="0" indent="0" eaLnBrk="1" hangingPunct="1">
              <a:buFontTx/>
              <a:buNone/>
            </a:pPr>
            <a:r>
              <a:rPr lang="en-GB" b="1" i="1">
                <a:solidFill>
                  <a:srgbClr val="FF0000"/>
                </a:solidFill>
                <a:latin typeface="Arial" charset="0"/>
                <a:cs typeface="Arial" charset="0"/>
              </a:rPr>
              <a:t>If Slack is Zero then this activity/task is on the critical path!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852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852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1852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852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1852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081B2-C87C-CE47-8A28-2B0A26AC7FE5}"/>
              </a:ext>
            </a:extLst>
          </p:cNvPr>
          <p:cNvSpPr>
            <a:spLocks noGrp="1"/>
          </p:cNvSpPr>
          <p:nvPr>
            <p:ph type="title"/>
          </p:nvPr>
        </p:nvSpPr>
        <p:spPr/>
        <p:txBody>
          <a:bodyPr/>
          <a:lstStyle/>
          <a:p>
            <a:r>
              <a:rPr lang="en-GB" dirty="0"/>
              <a:t>Product based planning</a:t>
            </a:r>
          </a:p>
        </p:txBody>
      </p:sp>
      <p:sp>
        <p:nvSpPr>
          <p:cNvPr id="3" name="Text Placeholder 2">
            <a:extLst>
              <a:ext uri="{FF2B5EF4-FFF2-40B4-BE49-F238E27FC236}">
                <a16:creationId xmlns:a16="http://schemas.microsoft.com/office/drawing/2014/main" id="{5ADE8059-820F-9245-9B4C-CCCD4851E51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656218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4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0E6EBA37-FBEF-9D49-B10A-58493E6476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873125"/>
            <a:ext cx="8178799" cy="5111749"/>
          </a:xfrm>
          <a:prstGeom prst="rect">
            <a:avLst/>
          </a:prstGeom>
        </p:spPr>
      </p:pic>
    </p:spTree>
    <p:extLst>
      <p:ext uri="{BB962C8B-B14F-4D97-AF65-F5344CB8AC3E}">
        <p14:creationId xmlns:p14="http://schemas.microsoft.com/office/powerpoint/2010/main" val="18007914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chor="t"/>
          <a:lstStyle/>
          <a:p>
            <a:pPr eaLnBrk="1" hangingPunct="1"/>
            <a:r>
              <a:rPr lang="en-GB">
                <a:latin typeface="Arial" charset="0"/>
                <a:cs typeface="Arial" charset="0"/>
              </a:rPr>
              <a:t>Product Based Planning</a:t>
            </a:r>
          </a:p>
        </p:txBody>
      </p:sp>
      <p:graphicFrame>
        <p:nvGraphicFramePr>
          <p:cNvPr id="299018" name="Rectangle 3">
            <a:extLst>
              <a:ext uri="{FF2B5EF4-FFF2-40B4-BE49-F238E27FC236}">
                <a16:creationId xmlns:a16="http://schemas.microsoft.com/office/drawing/2014/main" id="{27DBC863-A79F-4EB0-9FAC-6BBD2E5C86C1}"/>
              </a:ext>
            </a:extLst>
          </p:cNvPr>
          <p:cNvGraphicFramePr/>
          <p:nvPr/>
        </p:nvGraphicFramePr>
        <p:xfrm>
          <a:off x="457200" y="1600200"/>
          <a:ext cx="5770563"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11"/>
          <p:cNvGrpSpPr>
            <a:grpSpLocks/>
          </p:cNvGrpSpPr>
          <p:nvPr/>
        </p:nvGrpSpPr>
        <p:grpSpPr bwMode="auto">
          <a:xfrm>
            <a:off x="6299200" y="3357563"/>
            <a:ext cx="2520950" cy="863600"/>
            <a:chOff x="3969" y="2115"/>
            <a:chExt cx="1587" cy="544"/>
          </a:xfrm>
        </p:grpSpPr>
        <p:sp>
          <p:nvSpPr>
            <p:cNvPr id="299013" name="AutoShape 5"/>
            <p:cNvSpPr>
              <a:spLocks noChangeArrowheads="1"/>
            </p:cNvSpPr>
            <p:nvPr/>
          </p:nvSpPr>
          <p:spPr bwMode="auto">
            <a:xfrm>
              <a:off x="3969" y="2115"/>
              <a:ext cx="1587" cy="544"/>
            </a:xfrm>
            <a:prstGeom prst="wedgeRoundRectCallout">
              <a:avLst>
                <a:gd name="adj1" fmla="val -80120"/>
                <a:gd name="adj2" fmla="val 65074"/>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0" name="Text Box 8"/>
            <p:cNvSpPr txBox="1">
              <a:spLocks noChangeArrowheads="1"/>
            </p:cNvSpPr>
            <p:nvPr/>
          </p:nvSpPr>
          <p:spPr bwMode="auto">
            <a:xfrm>
              <a:off x="4105" y="2160"/>
              <a:ext cx="1451" cy="404"/>
            </a:xfrm>
            <a:prstGeom prst="rect">
              <a:avLst/>
            </a:prstGeom>
            <a:noFill/>
            <a:ln w="9525" algn="ctr">
              <a:noFill/>
              <a:miter lim="800000"/>
              <a:headEnd/>
              <a:tailEnd/>
            </a:ln>
          </p:spPr>
          <p:txBody>
            <a:bodyPr>
              <a:spAutoFit/>
            </a:bodyPr>
            <a:lstStyle/>
            <a:p>
              <a:pPr eaLnBrk="0" hangingPunct="0">
                <a:spcBef>
                  <a:spcPct val="50000"/>
                </a:spcBef>
              </a:pPr>
              <a:r>
                <a:rPr lang="en-GB" sz="1800" b="1" dirty="0"/>
                <a:t>Product Descriptions (PDs)</a:t>
              </a:r>
            </a:p>
          </p:txBody>
        </p:sp>
      </p:grpSp>
      <p:grpSp>
        <p:nvGrpSpPr>
          <p:cNvPr id="5" name="Group 4">
            <a:extLst>
              <a:ext uri="{FF2B5EF4-FFF2-40B4-BE49-F238E27FC236}">
                <a16:creationId xmlns:a16="http://schemas.microsoft.com/office/drawing/2014/main" id="{66CC2B10-19E3-CB4F-AFEA-B7C18F00C65C}"/>
              </a:ext>
            </a:extLst>
          </p:cNvPr>
          <p:cNvGrpSpPr/>
          <p:nvPr/>
        </p:nvGrpSpPr>
        <p:grpSpPr>
          <a:xfrm>
            <a:off x="6299200" y="1236663"/>
            <a:ext cx="2671257" cy="1150937"/>
            <a:chOff x="6001950" y="1484313"/>
            <a:chExt cx="2671257" cy="1150937"/>
          </a:xfrm>
        </p:grpSpPr>
        <p:sp>
          <p:nvSpPr>
            <p:cNvPr id="299012" name="AutoShape 4"/>
            <p:cNvSpPr>
              <a:spLocks noChangeArrowheads="1"/>
            </p:cNvSpPr>
            <p:nvPr/>
          </p:nvSpPr>
          <p:spPr bwMode="auto">
            <a:xfrm>
              <a:off x="6001950" y="1484313"/>
              <a:ext cx="2664545" cy="1150937"/>
            </a:xfrm>
            <a:prstGeom prst="wedgeRoundRectCallout">
              <a:avLst>
                <a:gd name="adj1" fmla="val -77708"/>
                <a:gd name="adj2" fmla="val 76481"/>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2" name="Text Box 7"/>
            <p:cNvSpPr txBox="1">
              <a:spLocks noChangeArrowheads="1"/>
            </p:cNvSpPr>
            <p:nvPr/>
          </p:nvSpPr>
          <p:spPr bwMode="auto">
            <a:xfrm>
              <a:off x="6161353" y="1700213"/>
              <a:ext cx="2511854" cy="779462"/>
            </a:xfrm>
            <a:prstGeom prst="rect">
              <a:avLst/>
            </a:prstGeom>
            <a:noFill/>
            <a:ln w="9525" algn="ctr">
              <a:noFill/>
              <a:miter lim="800000"/>
              <a:headEnd/>
              <a:tailEnd/>
            </a:ln>
          </p:spPr>
          <p:txBody>
            <a:bodyPr>
              <a:spAutoFit/>
            </a:bodyPr>
            <a:lstStyle/>
            <a:p>
              <a:pPr eaLnBrk="0" hangingPunct="0">
                <a:spcBef>
                  <a:spcPct val="50000"/>
                </a:spcBef>
              </a:pPr>
              <a:r>
                <a:rPr lang="en-GB" sz="1800" b="1" dirty="0"/>
                <a:t>Product Breakdown</a:t>
              </a:r>
            </a:p>
            <a:p>
              <a:pPr eaLnBrk="0" hangingPunct="0">
                <a:spcBef>
                  <a:spcPct val="50000"/>
                </a:spcBef>
              </a:pPr>
              <a:r>
                <a:rPr lang="en-GB" sz="1800" b="1" dirty="0"/>
                <a:t>Structure (PBS)</a:t>
              </a:r>
            </a:p>
          </p:txBody>
        </p:sp>
      </p:grpSp>
      <p:grpSp>
        <p:nvGrpSpPr>
          <p:cNvPr id="4" name="Group 12"/>
          <p:cNvGrpSpPr>
            <a:grpSpLocks/>
          </p:cNvGrpSpPr>
          <p:nvPr/>
        </p:nvGrpSpPr>
        <p:grpSpPr bwMode="auto">
          <a:xfrm>
            <a:off x="6407944" y="5621337"/>
            <a:ext cx="2303462" cy="863600"/>
            <a:chOff x="4105" y="3385"/>
            <a:chExt cx="1451" cy="544"/>
          </a:xfrm>
        </p:grpSpPr>
        <p:sp>
          <p:nvSpPr>
            <p:cNvPr id="299014" name="AutoShape 6"/>
            <p:cNvSpPr>
              <a:spLocks noChangeArrowheads="1"/>
            </p:cNvSpPr>
            <p:nvPr/>
          </p:nvSpPr>
          <p:spPr bwMode="auto">
            <a:xfrm>
              <a:off x="4105" y="3385"/>
              <a:ext cx="1361" cy="544"/>
            </a:xfrm>
            <a:prstGeom prst="wedgeRoundRectCallout">
              <a:avLst>
                <a:gd name="adj1" fmla="val -118477"/>
                <a:gd name="adj2" fmla="val -34926"/>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08" name="Text Box 9"/>
            <p:cNvSpPr txBox="1">
              <a:spLocks noChangeArrowheads="1"/>
            </p:cNvSpPr>
            <p:nvPr/>
          </p:nvSpPr>
          <p:spPr bwMode="auto">
            <a:xfrm>
              <a:off x="4195" y="3430"/>
              <a:ext cx="1361" cy="404"/>
            </a:xfrm>
            <a:prstGeom prst="rect">
              <a:avLst/>
            </a:prstGeom>
            <a:noFill/>
            <a:ln w="9525" algn="ctr">
              <a:noFill/>
              <a:miter lim="800000"/>
              <a:headEnd/>
              <a:tailEnd/>
            </a:ln>
          </p:spPr>
          <p:txBody>
            <a:bodyPr>
              <a:spAutoFit/>
            </a:bodyPr>
            <a:lstStyle/>
            <a:p>
              <a:pPr eaLnBrk="0" hangingPunct="0">
                <a:spcBef>
                  <a:spcPct val="50000"/>
                </a:spcBef>
              </a:pPr>
              <a:r>
                <a:rPr lang="en-GB" sz="1800" b="1" dirty="0"/>
                <a:t>Product Flow Diagram (PFD)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4"/>
          <p:cNvSpPr>
            <a:spLocks noGrp="1" noChangeArrowheads="1"/>
          </p:cNvSpPr>
          <p:nvPr>
            <p:ph type="title"/>
          </p:nvPr>
        </p:nvSpPr>
        <p:spPr/>
        <p:txBody>
          <a:bodyPr anchor="t"/>
          <a:lstStyle/>
          <a:p>
            <a:pPr eaLnBrk="1" hangingPunct="1"/>
            <a:r>
              <a:rPr lang="en-GB">
                <a:latin typeface="Arial" charset="0"/>
                <a:cs typeface="Arial" charset="0"/>
              </a:rPr>
              <a:t>Product Breakdown Structure</a:t>
            </a:r>
          </a:p>
        </p:txBody>
      </p:sp>
      <p:grpSp>
        <p:nvGrpSpPr>
          <p:cNvPr id="2" name="Group 62"/>
          <p:cNvGrpSpPr>
            <a:grpSpLocks/>
          </p:cNvGrpSpPr>
          <p:nvPr/>
        </p:nvGrpSpPr>
        <p:grpSpPr bwMode="auto">
          <a:xfrm>
            <a:off x="554038" y="1358900"/>
            <a:ext cx="8018462" cy="4972050"/>
            <a:chOff x="349" y="856"/>
            <a:chExt cx="5051" cy="3132"/>
          </a:xfrm>
        </p:grpSpPr>
        <p:grpSp>
          <p:nvGrpSpPr>
            <p:cNvPr id="3" name="Group 5"/>
            <p:cNvGrpSpPr>
              <a:grpSpLocks/>
            </p:cNvGrpSpPr>
            <p:nvPr/>
          </p:nvGrpSpPr>
          <p:grpSpPr bwMode="auto">
            <a:xfrm>
              <a:off x="349" y="856"/>
              <a:ext cx="5051" cy="2522"/>
              <a:chOff x="378" y="856"/>
              <a:chExt cx="5472" cy="2522"/>
            </a:xfrm>
          </p:grpSpPr>
          <p:sp>
            <p:nvSpPr>
              <p:cNvPr id="52246" name="Line 6"/>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52247" name="Rectangle 7"/>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8" name="Rectangle 8"/>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9" name="Rectangle 9"/>
              <p:cNvSpPr>
                <a:spLocks noChangeArrowheads="1"/>
              </p:cNvSpPr>
              <p:nvPr/>
            </p:nvSpPr>
            <p:spPr bwMode="auto">
              <a:xfrm>
                <a:off x="1282" y="856"/>
                <a:ext cx="3787"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52250" name="Rectangle 10"/>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4" name="Group 11"/>
              <p:cNvGrpSpPr>
                <a:grpSpLocks/>
              </p:cNvGrpSpPr>
              <p:nvPr/>
            </p:nvGrpSpPr>
            <p:grpSpPr bwMode="auto">
              <a:xfrm>
                <a:off x="3157" y="1833"/>
                <a:ext cx="846" cy="390"/>
                <a:chOff x="1122" y="3126"/>
                <a:chExt cx="846" cy="390"/>
              </a:xfrm>
            </p:grpSpPr>
            <p:sp>
              <p:nvSpPr>
                <p:cNvPr id="52283" name="Freeform 12"/>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4" name="Rectangle 13"/>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5" name="Group 14"/>
              <p:cNvGrpSpPr>
                <a:grpSpLocks/>
              </p:cNvGrpSpPr>
              <p:nvPr/>
            </p:nvGrpSpPr>
            <p:grpSpPr bwMode="auto">
              <a:xfrm>
                <a:off x="2170" y="1833"/>
                <a:ext cx="846" cy="390"/>
                <a:chOff x="2694" y="2550"/>
                <a:chExt cx="846" cy="390"/>
              </a:xfrm>
            </p:grpSpPr>
            <p:sp>
              <p:nvSpPr>
                <p:cNvPr id="52281" name="Freeform 15"/>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2" name="Rectangle 16"/>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6" name="Group 17"/>
              <p:cNvGrpSpPr>
                <a:grpSpLocks/>
              </p:cNvGrpSpPr>
              <p:nvPr/>
            </p:nvGrpSpPr>
            <p:grpSpPr bwMode="auto">
              <a:xfrm>
                <a:off x="1184" y="1833"/>
                <a:ext cx="846" cy="390"/>
                <a:chOff x="3924" y="2142"/>
                <a:chExt cx="846" cy="390"/>
              </a:xfrm>
            </p:grpSpPr>
            <p:sp>
              <p:nvSpPr>
                <p:cNvPr id="52279" name="Freeform 18"/>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0" name="Rectangle 19"/>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7" name="Group 20"/>
              <p:cNvGrpSpPr>
                <a:grpSpLocks/>
              </p:cNvGrpSpPr>
              <p:nvPr/>
            </p:nvGrpSpPr>
            <p:grpSpPr bwMode="auto">
              <a:xfrm>
                <a:off x="5004" y="1833"/>
                <a:ext cx="846" cy="390"/>
                <a:chOff x="4236" y="3132"/>
                <a:chExt cx="846" cy="390"/>
              </a:xfrm>
            </p:grpSpPr>
            <p:sp>
              <p:nvSpPr>
                <p:cNvPr id="52277" name="Freeform 21"/>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78" name="Rectangle 22"/>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52255" name="Rectangle 23"/>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a:latin typeface="Arial" charset="0"/>
                    <a:cs typeface="Arial" charset="0"/>
                  </a:rPr>
                  <a:t>Delegate</a:t>
                </a:r>
              </a:p>
              <a:p>
                <a:pPr eaLnBrk="0" hangingPunct="0"/>
                <a:r>
                  <a:rPr lang="en-US" sz="1200" b="1">
                    <a:latin typeface="Arial" charset="0"/>
                    <a:cs typeface="Arial" charset="0"/>
                  </a:rPr>
                  <a:t>handout </a:t>
                </a:r>
              </a:p>
              <a:p>
                <a:pPr eaLnBrk="0" hangingPunct="0"/>
                <a:r>
                  <a:rPr lang="en-US" sz="1200" b="1">
                    <a:latin typeface="Arial" charset="0"/>
                    <a:cs typeface="Arial" charset="0"/>
                  </a:rPr>
                  <a:t>pack</a:t>
                </a:r>
              </a:p>
            </p:txBody>
          </p:sp>
          <p:sp>
            <p:nvSpPr>
              <p:cNvPr id="52256" name="Oval 24"/>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a:latin typeface="Arial" charset="0"/>
                    <a:cs typeface="Arial" charset="0"/>
                  </a:rPr>
                  <a:t>Required </a:t>
                </a:r>
              </a:p>
              <a:p>
                <a:pPr eaLnBrk="0" hangingPunct="0"/>
                <a:r>
                  <a:rPr lang="en-US" sz="1200" b="1">
                    <a:latin typeface="Arial" charset="0"/>
                    <a:cs typeface="Arial" charset="0"/>
                  </a:rPr>
                  <a:t>date</a:t>
                </a:r>
                <a:endParaRPr lang="en-US" sz="2000">
                  <a:latin typeface="Arial" charset="0"/>
                  <a:cs typeface="Arial" charset="0"/>
                </a:endParaRPr>
              </a:p>
            </p:txBody>
          </p:sp>
          <p:sp>
            <p:nvSpPr>
              <p:cNvPr id="52257" name="Rectangle 25"/>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52258" name="Rectangle 26"/>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52259" name="AutoShape 27"/>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52260" name="AutoShape 28"/>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52261" name="Line 29"/>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52262" name="Line 30"/>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52263" name="Line 31"/>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52264" name="Line 32"/>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52265" name="AutoShape 33"/>
              <p:cNvCxnSpPr>
                <a:cxnSpLocks noChangeShapeType="1"/>
                <a:stCxn id="52284" idx="2"/>
                <a:endCxn id="52257"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52266" name="AutoShape 34"/>
              <p:cNvCxnSpPr>
                <a:cxnSpLocks noChangeShapeType="1"/>
                <a:stCxn id="52284" idx="2"/>
                <a:endCxn id="52258"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8" name="Group 35"/>
              <p:cNvGrpSpPr>
                <a:grpSpLocks/>
              </p:cNvGrpSpPr>
              <p:nvPr/>
            </p:nvGrpSpPr>
            <p:grpSpPr bwMode="auto">
              <a:xfrm>
                <a:off x="2521" y="2212"/>
                <a:ext cx="74" cy="898"/>
                <a:chOff x="2521" y="2464"/>
                <a:chExt cx="74" cy="898"/>
              </a:xfrm>
            </p:grpSpPr>
            <p:sp>
              <p:nvSpPr>
                <p:cNvPr id="52274" name="Line 36"/>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2275" name="Rectangle 37"/>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6" name="Rectangle 38"/>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52268" name="Line 39"/>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52269" name="Rectangle 40"/>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0" name="Rectangle 41"/>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1" name="Line 42"/>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2272" name="Rectangle 43"/>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3" name="Rectangle 44"/>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9" name="Group 45"/>
            <p:cNvGrpSpPr>
              <a:grpSpLocks/>
            </p:cNvGrpSpPr>
            <p:nvPr/>
          </p:nvGrpSpPr>
          <p:grpSpPr bwMode="auto">
            <a:xfrm>
              <a:off x="438" y="2580"/>
              <a:ext cx="4901" cy="1408"/>
              <a:chOff x="438" y="2580"/>
              <a:chExt cx="4901" cy="1408"/>
            </a:xfrm>
          </p:grpSpPr>
          <p:grpSp>
            <p:nvGrpSpPr>
              <p:cNvPr id="10" name="Group 46"/>
              <p:cNvGrpSpPr>
                <a:grpSpLocks/>
              </p:cNvGrpSpPr>
              <p:nvPr/>
            </p:nvGrpSpPr>
            <p:grpSpPr bwMode="auto">
              <a:xfrm>
                <a:off x="438" y="2949"/>
                <a:ext cx="4735" cy="1039"/>
                <a:chOff x="438" y="2949"/>
                <a:chExt cx="4735" cy="1039"/>
              </a:xfrm>
            </p:grpSpPr>
            <p:grpSp>
              <p:nvGrpSpPr>
                <p:cNvPr id="11" name="Group 47"/>
                <p:cNvGrpSpPr>
                  <a:grpSpLocks/>
                </p:cNvGrpSpPr>
                <p:nvPr/>
              </p:nvGrpSpPr>
              <p:grpSpPr bwMode="auto">
                <a:xfrm>
                  <a:off x="438" y="2949"/>
                  <a:ext cx="1397" cy="309"/>
                  <a:chOff x="474" y="2949"/>
                  <a:chExt cx="1514" cy="309"/>
                </a:xfrm>
              </p:grpSpPr>
              <p:sp>
                <p:nvSpPr>
                  <p:cNvPr id="52244" name="Oval 48"/>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52245" name="Text Box 49"/>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2" name="Group 50"/>
                <p:cNvGrpSpPr>
                  <a:grpSpLocks/>
                </p:cNvGrpSpPr>
                <p:nvPr/>
              </p:nvGrpSpPr>
              <p:grpSpPr bwMode="auto">
                <a:xfrm>
                  <a:off x="462" y="3426"/>
                  <a:ext cx="1305" cy="233"/>
                  <a:chOff x="500" y="3426"/>
                  <a:chExt cx="1414" cy="233"/>
                </a:xfrm>
              </p:grpSpPr>
              <p:sp>
                <p:nvSpPr>
                  <p:cNvPr id="52242" name="Text Box 51"/>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52243" name="Rectangle 52"/>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3" name="Group 53"/>
                <p:cNvGrpSpPr>
                  <a:grpSpLocks/>
                </p:cNvGrpSpPr>
                <p:nvPr/>
              </p:nvGrpSpPr>
              <p:grpSpPr bwMode="auto">
                <a:xfrm>
                  <a:off x="668" y="3739"/>
                  <a:ext cx="4505" cy="249"/>
                  <a:chOff x="724" y="3739"/>
                  <a:chExt cx="4880" cy="249"/>
                </a:xfrm>
              </p:grpSpPr>
              <p:grpSp>
                <p:nvGrpSpPr>
                  <p:cNvPr id="14" name="Group 54"/>
                  <p:cNvGrpSpPr>
                    <a:grpSpLocks noChangeAspect="1"/>
                  </p:cNvGrpSpPr>
                  <p:nvPr/>
                </p:nvGrpSpPr>
                <p:grpSpPr bwMode="auto">
                  <a:xfrm>
                    <a:off x="2156" y="3739"/>
                    <a:ext cx="540" cy="249"/>
                    <a:chOff x="3924" y="2142"/>
                    <a:chExt cx="846" cy="390"/>
                  </a:xfrm>
                </p:grpSpPr>
                <p:sp>
                  <p:nvSpPr>
                    <p:cNvPr id="52240" name="Freeform 55"/>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41" name="Rectangle 56"/>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52236" name="Text Box 57"/>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52237" name="Rectangle 58"/>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52238" name="Text Box 59"/>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52239" name="Text Box 60"/>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52231" name="Freeform 61"/>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title"/>
          </p:nvPr>
        </p:nvSpPr>
        <p:spPr/>
        <p:txBody>
          <a:bodyPr anchor="t"/>
          <a:lstStyle/>
          <a:p>
            <a:pPr eaLnBrk="1" hangingPunct="1"/>
            <a:r>
              <a:rPr lang="en-GB">
                <a:latin typeface="Arial" charset="0"/>
                <a:cs typeface="Arial" charset="0"/>
              </a:rPr>
              <a:t>Product Description</a:t>
            </a:r>
          </a:p>
        </p:txBody>
      </p:sp>
      <p:sp>
        <p:nvSpPr>
          <p:cNvPr id="53251" name="Rectangle 8"/>
          <p:cNvSpPr>
            <a:spLocks noGrp="1" noChangeArrowheads="1"/>
          </p:cNvSpPr>
          <p:nvPr>
            <p:ph type="body" idx="1"/>
          </p:nvPr>
        </p:nvSpPr>
        <p:spPr>
          <a:xfrm>
            <a:off x="3995738" y="1628775"/>
            <a:ext cx="4752975" cy="4525963"/>
          </a:xfrm>
        </p:spPr>
        <p:txBody>
          <a:bodyPr>
            <a:normAutofit fontScale="70000" lnSpcReduction="20000"/>
          </a:bodyPr>
          <a:lstStyle/>
          <a:p>
            <a:pPr marL="0" indent="0" eaLnBrk="1" hangingPunct="1">
              <a:lnSpc>
                <a:spcPct val="90000"/>
              </a:lnSpc>
              <a:buFontTx/>
              <a:buNone/>
              <a:defRPr/>
            </a:pPr>
            <a:r>
              <a:rPr lang="en-US" i="1" dirty="0">
                <a:solidFill>
                  <a:srgbClr val="0000CC"/>
                </a:solidFill>
                <a:latin typeface="Arial" charset="0"/>
                <a:cs typeface="Arial" charset="0"/>
              </a:rPr>
              <a:t>“The purpose of the Product Description is to:</a:t>
            </a:r>
          </a:p>
          <a:p>
            <a:pPr lvl="1" eaLnBrk="1" hangingPunct="1">
              <a:lnSpc>
                <a:spcPct val="90000"/>
              </a:lnSpc>
              <a:defRPr/>
            </a:pPr>
            <a:r>
              <a:rPr lang="en-US" i="1" dirty="0">
                <a:solidFill>
                  <a:srgbClr val="0000CC"/>
                </a:solidFill>
                <a:latin typeface="Arial" charset="0"/>
                <a:cs typeface="Arial" charset="0"/>
              </a:rPr>
              <a:t>Understand the product’s detailed nature, purpose and function </a:t>
            </a:r>
          </a:p>
          <a:p>
            <a:pPr lvl="1" eaLnBrk="1" hangingPunct="1">
              <a:lnSpc>
                <a:spcPct val="90000"/>
              </a:lnSpc>
              <a:defRPr/>
            </a:pPr>
            <a:r>
              <a:rPr lang="en-US" i="1" dirty="0">
                <a:solidFill>
                  <a:srgbClr val="0000CC"/>
                </a:solidFill>
                <a:latin typeface="Arial" charset="0"/>
                <a:cs typeface="Arial" charset="0"/>
              </a:rPr>
              <a:t>Identify the sources of information or supply (for the product)</a:t>
            </a:r>
          </a:p>
          <a:p>
            <a:pPr lvl="1" eaLnBrk="1" hangingPunct="1">
              <a:lnSpc>
                <a:spcPct val="90000"/>
              </a:lnSpc>
              <a:defRPr/>
            </a:pPr>
            <a:r>
              <a:rPr lang="en-US" i="1" dirty="0">
                <a:solidFill>
                  <a:srgbClr val="0000CC"/>
                </a:solidFill>
                <a:latin typeface="Arial" charset="0"/>
                <a:cs typeface="Arial" charset="0"/>
              </a:rPr>
              <a:t>Describe its required appearance</a:t>
            </a:r>
          </a:p>
          <a:p>
            <a:pPr lvl="1" eaLnBrk="1" hangingPunct="1">
              <a:lnSpc>
                <a:spcPct val="90000"/>
              </a:lnSpc>
              <a:defRPr/>
            </a:pPr>
            <a:r>
              <a:rPr lang="en-US" i="1" dirty="0">
                <a:solidFill>
                  <a:srgbClr val="0000CC"/>
                </a:solidFill>
                <a:latin typeface="Arial" charset="0"/>
                <a:cs typeface="Arial" charset="0"/>
              </a:rPr>
              <a:t>Identify the level of quality required </a:t>
            </a:r>
            <a:r>
              <a:rPr lang="en-US" dirty="0">
                <a:solidFill>
                  <a:srgbClr val="0000CC"/>
                </a:solidFill>
                <a:latin typeface="Arial" charset="0"/>
                <a:cs typeface="Arial" charset="0"/>
              </a:rPr>
              <a:t>of the product</a:t>
            </a:r>
          </a:p>
          <a:p>
            <a:pPr lvl="1" eaLnBrk="1" hangingPunct="1">
              <a:lnSpc>
                <a:spcPct val="90000"/>
              </a:lnSpc>
              <a:defRPr/>
            </a:pPr>
            <a:r>
              <a:rPr lang="en-US" i="1" dirty="0">
                <a:solidFill>
                  <a:srgbClr val="0000CC"/>
                </a:solidFill>
                <a:latin typeface="Arial" charset="0"/>
                <a:cs typeface="Arial" charset="0"/>
              </a:rPr>
              <a:t>Identify product development and quality control activities</a:t>
            </a:r>
          </a:p>
          <a:p>
            <a:pPr lvl="1" eaLnBrk="1" hangingPunct="1">
              <a:lnSpc>
                <a:spcPct val="90000"/>
              </a:lnSpc>
              <a:defRPr/>
            </a:pPr>
            <a:r>
              <a:rPr lang="en-US" i="1" dirty="0">
                <a:solidFill>
                  <a:srgbClr val="0000CC"/>
                </a:solidFill>
                <a:latin typeface="Arial" charset="0"/>
                <a:cs typeface="Arial" charset="0"/>
              </a:rPr>
              <a:t>Define the people or skills required to develop and check the product”</a:t>
            </a:r>
          </a:p>
          <a:p>
            <a:pPr eaLnBrk="1" hangingPunct="1">
              <a:lnSpc>
                <a:spcPct val="90000"/>
              </a:lnSpc>
              <a:defRPr/>
            </a:pPr>
            <a:endParaRPr lang="en-GB" dirty="0">
              <a:latin typeface="Arial" charset="0"/>
              <a:cs typeface="Arial" charset="0"/>
            </a:endParaRPr>
          </a:p>
        </p:txBody>
      </p:sp>
      <p:grpSp>
        <p:nvGrpSpPr>
          <p:cNvPr id="2" name="Group 9"/>
          <p:cNvGrpSpPr>
            <a:grpSpLocks/>
          </p:cNvGrpSpPr>
          <p:nvPr/>
        </p:nvGrpSpPr>
        <p:grpSpPr bwMode="auto">
          <a:xfrm>
            <a:off x="603250" y="1635125"/>
            <a:ext cx="2551113" cy="4138613"/>
            <a:chOff x="380" y="1030"/>
            <a:chExt cx="1607" cy="2607"/>
          </a:xfrm>
        </p:grpSpPr>
        <p:grpSp>
          <p:nvGrpSpPr>
            <p:cNvPr id="3" name="Group 10"/>
            <p:cNvGrpSpPr>
              <a:grpSpLocks/>
            </p:cNvGrpSpPr>
            <p:nvPr/>
          </p:nvGrpSpPr>
          <p:grpSpPr bwMode="auto">
            <a:xfrm>
              <a:off x="380" y="1325"/>
              <a:ext cx="1607" cy="2312"/>
              <a:chOff x="412" y="1097"/>
              <a:chExt cx="1741" cy="2312"/>
            </a:xfrm>
          </p:grpSpPr>
          <p:grpSp>
            <p:nvGrpSpPr>
              <p:cNvPr id="4" name="Group 11"/>
              <p:cNvGrpSpPr>
                <a:grpSpLocks noChangeAspect="1"/>
              </p:cNvGrpSpPr>
              <p:nvPr/>
            </p:nvGrpSpPr>
            <p:grpSpPr bwMode="auto">
              <a:xfrm>
                <a:off x="412" y="1097"/>
                <a:ext cx="1741" cy="2312"/>
                <a:chOff x="1594" y="1091"/>
                <a:chExt cx="2405" cy="2891"/>
              </a:xfrm>
            </p:grpSpPr>
            <p:sp>
              <p:nvSpPr>
                <p:cNvPr id="53261" name="Freeform 12"/>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53262" name="Freeform 13"/>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53263" name="Freeform 14"/>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53264" name="Freeform 15"/>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53265" name="Freeform 16"/>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53266" name="Freeform 17"/>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53267" name="Freeform 18"/>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53268" name="Freeform 19"/>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53269" name="Freeform 20"/>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53270" name="Freeform 21"/>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53271" name="Rectangle 22"/>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2" name="Rectangle 23"/>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53273" name="Rectangle 24"/>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4" name="Rectangle 25"/>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53275" name="Rectangle 26"/>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6" name="Rectangle 27"/>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7" name="Rectangle 28"/>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8" name="Rectangle 29"/>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9" name="Rectangle 30"/>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53256" name="Rectangle 31"/>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53257" name="Rectangle 32"/>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53258" name="Rectangle 33"/>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53259" name="Rectangle 34"/>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53260" name="Rectangle 35"/>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53254" name="Rectangle 36"/>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chor="t"/>
          <a:lstStyle/>
          <a:p>
            <a:pPr eaLnBrk="1" hangingPunct="1"/>
            <a:r>
              <a:rPr lang="en-GB">
                <a:latin typeface="Arial" charset="0"/>
                <a:cs typeface="Arial" charset="0"/>
              </a:rPr>
              <a:t>Product Flow Diagram</a:t>
            </a:r>
          </a:p>
        </p:txBody>
      </p:sp>
      <p:grpSp>
        <p:nvGrpSpPr>
          <p:cNvPr id="2" name="Group 4"/>
          <p:cNvGrpSpPr>
            <a:grpSpLocks/>
          </p:cNvGrpSpPr>
          <p:nvPr/>
        </p:nvGrpSpPr>
        <p:grpSpPr bwMode="auto">
          <a:xfrm>
            <a:off x="447675" y="2138363"/>
            <a:ext cx="3965575" cy="3533775"/>
            <a:chOff x="282" y="1347"/>
            <a:chExt cx="2498" cy="2226"/>
          </a:xfrm>
        </p:grpSpPr>
        <p:grpSp>
          <p:nvGrpSpPr>
            <p:cNvPr id="3" name="Group 5"/>
            <p:cNvGrpSpPr>
              <a:grpSpLocks/>
            </p:cNvGrpSpPr>
            <p:nvPr/>
          </p:nvGrpSpPr>
          <p:grpSpPr bwMode="auto">
            <a:xfrm>
              <a:off x="1224" y="1347"/>
              <a:ext cx="1556" cy="900"/>
              <a:chOff x="1326" y="1347"/>
              <a:chExt cx="1686" cy="900"/>
            </a:xfrm>
          </p:grpSpPr>
          <p:sp>
            <p:nvSpPr>
              <p:cNvPr id="305158" name="Rectangle 6"/>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305159" name="Oval 7"/>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94" name="Line 8"/>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4" name="Group 9"/>
            <p:cNvGrpSpPr>
              <a:grpSpLocks/>
            </p:cNvGrpSpPr>
            <p:nvPr/>
          </p:nvGrpSpPr>
          <p:grpSpPr bwMode="auto">
            <a:xfrm>
              <a:off x="321" y="1746"/>
              <a:ext cx="1950" cy="912"/>
              <a:chOff x="348" y="1746"/>
              <a:chExt cx="2112" cy="912"/>
            </a:xfrm>
          </p:grpSpPr>
          <p:sp>
            <p:nvSpPr>
              <p:cNvPr id="305162" name="Oval 10"/>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3" name="Rectangle 11"/>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54289" name="Line 12"/>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0" name="Line 13"/>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1" name="Line 14"/>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5" name="Group 15"/>
            <p:cNvGrpSpPr>
              <a:grpSpLocks/>
            </p:cNvGrpSpPr>
            <p:nvPr/>
          </p:nvGrpSpPr>
          <p:grpSpPr bwMode="auto">
            <a:xfrm>
              <a:off x="282" y="2526"/>
              <a:ext cx="2487" cy="1047"/>
              <a:chOff x="306" y="2526"/>
              <a:chExt cx="2694" cy="1047"/>
            </a:xfrm>
          </p:grpSpPr>
          <p:sp>
            <p:nvSpPr>
              <p:cNvPr id="305168" name="Oval 16"/>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9" name="Rectangle 17"/>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54282" name="Line 18"/>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3" name="Line 19"/>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305172" name="Oval 20"/>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85" name="Line 21"/>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6" name="Line 22"/>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graphicFrame>
        <p:nvGraphicFramePr>
          <p:cNvPr id="305174" name="Rectangle 3">
            <a:extLst>
              <a:ext uri="{FF2B5EF4-FFF2-40B4-BE49-F238E27FC236}">
                <a16:creationId xmlns:a16="http://schemas.microsoft.com/office/drawing/2014/main" id="{F334DE1F-61BB-4F7D-ADB7-F46218FE34D0}"/>
              </a:ext>
            </a:extLst>
          </p:cNvPr>
          <p:cNvGraphicFramePr/>
          <p:nvPr>
            <p:extLst>
              <p:ext uri="{D42A27DB-BD31-4B8C-83A1-F6EECF244321}">
                <p14:modId xmlns:p14="http://schemas.microsoft.com/office/powerpoint/2010/main" val="3325228767"/>
              </p:ext>
            </p:extLst>
          </p:nvPr>
        </p:nvGraphicFramePr>
        <p:xfrm>
          <a:off x="4500563" y="1268413"/>
          <a:ext cx="4319587" cy="5040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5569-98D0-8D41-A5F7-4F265AADFCDB}"/>
              </a:ext>
            </a:extLst>
          </p:cNvPr>
          <p:cNvSpPr>
            <a:spLocks noGrp="1"/>
          </p:cNvSpPr>
          <p:nvPr>
            <p:ph type="title"/>
          </p:nvPr>
        </p:nvSpPr>
        <p:spPr>
          <a:xfrm>
            <a:off x="5598460" y="1783959"/>
            <a:ext cx="3065480" cy="2889114"/>
          </a:xfrm>
        </p:spPr>
        <p:txBody>
          <a:bodyPr vert="horz" lIns="91440" tIns="45720" rIns="91440" bIns="45720" rtlCol="0" anchor="b">
            <a:normAutofit/>
          </a:bodyPr>
          <a:lstStyle/>
          <a:p>
            <a:pPr>
              <a:lnSpc>
                <a:spcPct val="90000"/>
              </a:lnSpc>
            </a:pPr>
            <a:r>
              <a:rPr lang="en-US" sz="4700"/>
              <a:t>Gannt charts</a:t>
            </a:r>
          </a:p>
        </p:txBody>
      </p:sp>
      <p:sp>
        <p:nvSpPr>
          <p:cNvPr id="37"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Graphical user interface&#10;&#10;Description automatically generated">
            <a:extLst>
              <a:ext uri="{FF2B5EF4-FFF2-40B4-BE49-F238E27FC236}">
                <a16:creationId xmlns:a16="http://schemas.microsoft.com/office/drawing/2014/main" id="{44242F65-A076-AF4F-8772-F5E524954AE0}"/>
              </a:ext>
            </a:extLst>
          </p:cNvPr>
          <p:cNvPicPr>
            <a:picLocks noChangeAspect="1"/>
          </p:cNvPicPr>
          <p:nvPr/>
        </p:nvPicPr>
        <p:blipFill rotWithShape="1">
          <a:blip r:embed="rId2">
            <a:extLst>
              <a:ext uri="{28A0092B-C50C-407E-A947-70E740481C1C}">
                <a14:useLocalDpi xmlns:a14="http://schemas.microsoft.com/office/drawing/2010/main" val="0"/>
              </a:ext>
            </a:extLst>
          </a:blip>
          <a:srcRect l="17101" r="32937"/>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80040561"/>
      </p:ext>
    </p:extLst>
  </p:cSld>
  <p:clrMapOvr>
    <a:overrideClrMapping bg1="dk1" tx1="lt1" bg2="dk2" tx2="lt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3743C-F44B-234C-9AB3-12E4D8B4897D}"/>
              </a:ext>
            </a:extLst>
          </p:cNvPr>
          <p:cNvSpPr>
            <a:spLocks noGrp="1"/>
          </p:cNvSpPr>
          <p:nvPr>
            <p:ph type="title"/>
          </p:nvPr>
        </p:nvSpPr>
        <p:spPr/>
        <p:txBody>
          <a:bodyPr/>
          <a:lstStyle/>
          <a:p>
            <a:r>
              <a:rPr lang="en-GB" dirty="0"/>
              <a:t>Gannt charts</a:t>
            </a:r>
          </a:p>
        </p:txBody>
      </p:sp>
      <p:pic>
        <p:nvPicPr>
          <p:cNvPr id="5" name="Content Placeholder 4" descr="Chart&#10;&#10;Description automatically generated">
            <a:extLst>
              <a:ext uri="{FF2B5EF4-FFF2-40B4-BE49-F238E27FC236}">
                <a16:creationId xmlns:a16="http://schemas.microsoft.com/office/drawing/2014/main" id="{D4DF652F-94CC-E14D-A758-79B7BD9FF7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787" y="1772816"/>
            <a:ext cx="8949563" cy="4176463"/>
          </a:xfrm>
        </p:spPr>
      </p:pic>
    </p:spTree>
    <p:extLst>
      <p:ext uri="{BB962C8B-B14F-4D97-AF65-F5344CB8AC3E}">
        <p14:creationId xmlns:p14="http://schemas.microsoft.com/office/powerpoint/2010/main" val="52469023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Large skydiving group mid-air">
            <a:extLst>
              <a:ext uri="{FF2B5EF4-FFF2-40B4-BE49-F238E27FC236}">
                <a16:creationId xmlns:a16="http://schemas.microsoft.com/office/drawing/2014/main" id="{36B63686-AC23-4EA3-A3F9-D97427384242}"/>
              </a:ext>
            </a:extLst>
          </p:cNvPr>
          <p:cNvPicPr>
            <a:picLocks noChangeAspect="1"/>
          </p:cNvPicPr>
          <p:nvPr/>
        </p:nvPicPr>
        <p:blipFill rotWithShape="1">
          <a:blip r:embed="rId2"/>
          <a:srcRect l="20809" r="19641"/>
          <a:stretch/>
        </p:blipFill>
        <p:spPr>
          <a:xfrm>
            <a:off x="3002691" y="10"/>
            <a:ext cx="6141309" cy="6857989"/>
          </a:xfrm>
          <a:prstGeom prst="rect">
            <a:avLst/>
          </a:prstGeom>
        </p:spPr>
      </p:pic>
      <p:sp>
        <p:nvSpPr>
          <p:cNvPr id="18" name="Freeform: Shape 17">
            <a:extLst>
              <a:ext uri="{FF2B5EF4-FFF2-40B4-BE49-F238E27FC236}">
                <a16:creationId xmlns:a16="http://schemas.microsoft.com/office/drawing/2014/main" id="{465EB4C2-5647-453F-B661-B28146057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grpSp>
        <p:nvGrpSpPr>
          <p:cNvPr id="20" name="Group 19">
            <a:extLst>
              <a:ext uri="{FF2B5EF4-FFF2-40B4-BE49-F238E27FC236}">
                <a16:creationId xmlns:a16="http://schemas.microsoft.com/office/drawing/2014/main" id="{1D015EAF-FDA0-4A49-B71D-F0521EA99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204588" cy="6858000"/>
            <a:chOff x="0" y="2006221"/>
            <a:chExt cx="4272784" cy="6858000"/>
          </a:xfrm>
        </p:grpSpPr>
        <p:sp useBgFill="1">
          <p:nvSpPr>
            <p:cNvPr id="21" name="Freeform: Shape 20">
              <a:extLst>
                <a:ext uri="{FF2B5EF4-FFF2-40B4-BE49-F238E27FC236}">
                  <a16:creationId xmlns:a16="http://schemas.microsoft.com/office/drawing/2014/main" id="{0047FB3A-C0F9-4DD9-A4E0-B203F96A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2" name="Freeform: Shape 21">
              <a:extLst>
                <a:ext uri="{FF2B5EF4-FFF2-40B4-BE49-F238E27FC236}">
                  <a16:creationId xmlns:a16="http://schemas.microsoft.com/office/drawing/2014/main" id="{6C42C509-4662-4775-BF18-33FB465BC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2" name="Title 1">
            <a:extLst>
              <a:ext uri="{FF2B5EF4-FFF2-40B4-BE49-F238E27FC236}">
                <a16:creationId xmlns:a16="http://schemas.microsoft.com/office/drawing/2014/main" id="{6663B38A-992C-A544-B651-1D60EED2AF6C}"/>
              </a:ext>
            </a:extLst>
          </p:cNvPr>
          <p:cNvSpPr>
            <a:spLocks noGrp="1"/>
          </p:cNvSpPr>
          <p:nvPr>
            <p:ph type="title"/>
          </p:nvPr>
        </p:nvSpPr>
        <p:spPr>
          <a:xfrm>
            <a:off x="342900" y="723406"/>
            <a:ext cx="2425514" cy="3826728"/>
          </a:xfrm>
        </p:spPr>
        <p:txBody>
          <a:bodyPr vert="horz" lIns="91440" tIns="45720" rIns="91440" bIns="45720" rtlCol="0" anchor="b">
            <a:normAutofit/>
          </a:bodyPr>
          <a:lstStyle/>
          <a:p>
            <a:pPr algn="ctr">
              <a:lnSpc>
                <a:spcPct val="90000"/>
              </a:lnSpc>
            </a:pPr>
            <a:r>
              <a:rPr lang="en-US" sz="2700"/>
              <a:t>Risk mANAGEMENT</a:t>
            </a:r>
          </a:p>
        </p:txBody>
      </p:sp>
    </p:spTree>
    <p:extLst>
      <p:ext uri="{BB962C8B-B14F-4D97-AF65-F5344CB8AC3E}">
        <p14:creationId xmlns:p14="http://schemas.microsoft.com/office/powerpoint/2010/main" val="108792310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 name="Content Placeholder 4" descr="Diagram&#10;&#10;Description automatically generated">
            <a:extLst>
              <a:ext uri="{FF2B5EF4-FFF2-40B4-BE49-F238E27FC236}">
                <a16:creationId xmlns:a16="http://schemas.microsoft.com/office/drawing/2014/main" id="{A18F4D52-48B6-7641-A556-E18C979A3B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137" y="320040"/>
            <a:ext cx="6519440" cy="4305291"/>
          </a:xfrm>
          <a:prstGeom prst="rect">
            <a:avLst/>
          </a:prstGeom>
        </p:spPr>
      </p:pic>
      <p:sp>
        <p:nvSpPr>
          <p:cNvPr id="14" name="Rectangle 13">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5E39A9-755B-DE4C-BE23-9FB1F9BB5419}"/>
              </a:ext>
            </a:extLst>
          </p:cNvPr>
          <p:cNvSpPr>
            <a:spLocks noGrp="1"/>
          </p:cNvSpPr>
          <p:nvPr>
            <p:ph type="title"/>
          </p:nvPr>
        </p:nvSpPr>
        <p:spPr>
          <a:xfrm>
            <a:off x="630936" y="5010912"/>
            <a:ext cx="2167128" cy="1344168"/>
          </a:xfrm>
        </p:spPr>
        <p:txBody>
          <a:bodyPr anchor="ctr">
            <a:normAutofit/>
          </a:bodyPr>
          <a:lstStyle/>
          <a:p>
            <a:r>
              <a:rPr lang="en-GB" sz="2300" b="1" dirty="0">
                <a:solidFill>
                  <a:schemeClr val="bg1"/>
                </a:solidFill>
              </a:rPr>
              <a:t>Risk management process</a:t>
            </a:r>
          </a:p>
        </p:txBody>
      </p:sp>
      <p:cxnSp>
        <p:nvCxnSpPr>
          <p:cNvPr id="16" name="Straight Connector 15">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icture containing diagram&#10;&#10;Description automatically generated">
            <a:extLst>
              <a:ext uri="{FF2B5EF4-FFF2-40B4-BE49-F238E27FC236}">
                <a16:creationId xmlns:a16="http://schemas.microsoft.com/office/drawing/2014/main" id="{EBCBA929-5C84-FF4F-B9FB-654EDF9C803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66668" y="4907496"/>
            <a:ext cx="2463909" cy="1582328"/>
          </a:xfrm>
        </p:spPr>
      </p:pic>
    </p:spTree>
    <p:extLst>
      <p:ext uri="{BB962C8B-B14F-4D97-AF65-F5344CB8AC3E}">
        <p14:creationId xmlns:p14="http://schemas.microsoft.com/office/powerpoint/2010/main" val="1348306754"/>
      </p:ext>
    </p:extLst>
  </p:cSld>
  <p:clrMapOvr>
    <a:overrideClrMapping bg1="dk1" tx1="lt1" bg2="dk2" tx2="lt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6" name="Picture 56325">
            <a:extLst>
              <a:ext uri="{FF2B5EF4-FFF2-40B4-BE49-F238E27FC236}">
                <a16:creationId xmlns:a16="http://schemas.microsoft.com/office/drawing/2014/main" id="{8B70AA17-1013-4BD3-9D47-C3707F7D9CE1}"/>
              </a:ext>
            </a:extLst>
          </p:cNvPr>
          <p:cNvPicPr>
            <a:picLocks noChangeAspect="1"/>
          </p:cNvPicPr>
          <p:nvPr/>
        </p:nvPicPr>
        <p:blipFill rotWithShape="1">
          <a:blip r:embed="rId3"/>
          <a:srcRect l="12785" r="23858" b="-1"/>
          <a:stretch/>
        </p:blipFill>
        <p:spPr>
          <a:xfrm>
            <a:off x="3002691" y="0"/>
            <a:ext cx="6141309" cy="6857989"/>
          </a:xfrm>
          <a:prstGeom prst="rect">
            <a:avLst/>
          </a:prstGeom>
        </p:spPr>
      </p:pic>
      <p:sp>
        <p:nvSpPr>
          <p:cNvPr id="142" name="Freeform: Shape 141">
            <a:extLst>
              <a:ext uri="{FF2B5EF4-FFF2-40B4-BE49-F238E27FC236}">
                <a16:creationId xmlns:a16="http://schemas.microsoft.com/office/drawing/2014/main" id="{465EB4C2-5647-453F-B661-B28146057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grpSp>
        <p:nvGrpSpPr>
          <p:cNvPr id="144" name="Group 143">
            <a:extLst>
              <a:ext uri="{FF2B5EF4-FFF2-40B4-BE49-F238E27FC236}">
                <a16:creationId xmlns:a16="http://schemas.microsoft.com/office/drawing/2014/main" id="{1D015EAF-FDA0-4A49-B71D-F0521EA99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204588" cy="6858000"/>
            <a:chOff x="0" y="2006221"/>
            <a:chExt cx="4272784" cy="6858000"/>
          </a:xfrm>
        </p:grpSpPr>
        <p:sp useBgFill="1">
          <p:nvSpPr>
            <p:cNvPr id="145" name="Freeform: Shape 144">
              <a:extLst>
                <a:ext uri="{FF2B5EF4-FFF2-40B4-BE49-F238E27FC236}">
                  <a16:creationId xmlns:a16="http://schemas.microsoft.com/office/drawing/2014/main" id="{0047FB3A-C0F9-4DD9-A4E0-B203F96A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46" name="Freeform: Shape 145">
              <a:extLst>
                <a:ext uri="{FF2B5EF4-FFF2-40B4-BE49-F238E27FC236}">
                  <a16:creationId xmlns:a16="http://schemas.microsoft.com/office/drawing/2014/main" id="{6C42C509-4662-4775-BF18-33FB465BC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56322" name="Rectangle 2"/>
          <p:cNvSpPr>
            <a:spLocks noGrp="1" noChangeArrowheads="1"/>
          </p:cNvSpPr>
          <p:nvPr>
            <p:ph type="title"/>
          </p:nvPr>
        </p:nvSpPr>
        <p:spPr>
          <a:xfrm>
            <a:off x="342900" y="723406"/>
            <a:ext cx="2425514" cy="3826728"/>
          </a:xfrm>
        </p:spPr>
        <p:txBody>
          <a:bodyPr vert="horz" lIns="91440" tIns="45720" rIns="91440" bIns="45720" rtlCol="0" anchor="b">
            <a:normAutofit/>
          </a:bodyPr>
          <a:lstStyle/>
          <a:p>
            <a:pPr>
              <a:lnSpc>
                <a:spcPct val="90000"/>
              </a:lnSpc>
            </a:pPr>
            <a:r>
              <a:rPr lang="en-US" sz="5200" b="1"/>
              <a:t>Risk Analysis</a:t>
            </a:r>
          </a:p>
        </p:txBody>
      </p:sp>
      <p:graphicFrame>
        <p:nvGraphicFramePr>
          <p:cNvPr id="56327" name="Rectangle 3">
            <a:extLst>
              <a:ext uri="{FF2B5EF4-FFF2-40B4-BE49-F238E27FC236}">
                <a16:creationId xmlns:a16="http://schemas.microsoft.com/office/drawing/2014/main" id="{78495870-A050-4FEF-9BB1-AC5E34845B68}"/>
              </a:ext>
            </a:extLst>
          </p:cNvPr>
          <p:cNvGraphicFramePr/>
          <p:nvPr>
            <p:extLst>
              <p:ext uri="{D42A27DB-BD31-4B8C-83A1-F6EECF244321}">
                <p14:modId xmlns:p14="http://schemas.microsoft.com/office/powerpoint/2010/main" val="3957490606"/>
              </p:ext>
            </p:extLst>
          </p:nvPr>
        </p:nvGraphicFramePr>
        <p:xfrm>
          <a:off x="3655771" y="1340768"/>
          <a:ext cx="5308717" cy="45365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chor="t"/>
          <a:lstStyle/>
          <a:p>
            <a:pPr eaLnBrk="1" hangingPunct="1"/>
            <a:r>
              <a:rPr lang="en-GB" b="1" dirty="0">
                <a:solidFill>
                  <a:schemeClr val="tx1"/>
                </a:solidFill>
                <a:latin typeface="Arial" charset="0"/>
                <a:cs typeface="Arial" charset="0"/>
              </a:rPr>
              <a:t>Prioritising Risks</a:t>
            </a:r>
          </a:p>
        </p:txBody>
      </p:sp>
      <p:grpSp>
        <p:nvGrpSpPr>
          <p:cNvPr id="2" name="Group 3"/>
          <p:cNvGrpSpPr>
            <a:grpSpLocks/>
          </p:cNvGrpSpPr>
          <p:nvPr/>
        </p:nvGrpSpPr>
        <p:grpSpPr bwMode="auto">
          <a:xfrm>
            <a:off x="1476375" y="1196975"/>
            <a:ext cx="6985000" cy="4584700"/>
            <a:chOff x="930" y="754"/>
            <a:chExt cx="4400" cy="2888"/>
          </a:xfrm>
        </p:grpSpPr>
        <p:sp>
          <p:nvSpPr>
            <p:cNvPr id="57354" name="Text Box 4"/>
            <p:cNvSpPr txBox="1">
              <a:spLocks noChangeArrowheads="1"/>
            </p:cNvSpPr>
            <p:nvPr/>
          </p:nvSpPr>
          <p:spPr bwMode="auto">
            <a:xfrm>
              <a:off x="3878" y="3430"/>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grpSp>
          <p:nvGrpSpPr>
            <p:cNvPr id="3" name="Group 5"/>
            <p:cNvGrpSpPr>
              <a:grpSpLocks/>
            </p:cNvGrpSpPr>
            <p:nvPr/>
          </p:nvGrpSpPr>
          <p:grpSpPr bwMode="auto">
            <a:xfrm>
              <a:off x="930" y="754"/>
              <a:ext cx="4400" cy="2888"/>
              <a:chOff x="793" y="981"/>
              <a:chExt cx="4400" cy="2888"/>
            </a:xfrm>
          </p:grpSpPr>
          <p:grpSp>
            <p:nvGrpSpPr>
              <p:cNvPr id="4" name="Group 6"/>
              <p:cNvGrpSpPr>
                <a:grpSpLocks/>
              </p:cNvGrpSpPr>
              <p:nvPr/>
            </p:nvGrpSpPr>
            <p:grpSpPr bwMode="auto">
              <a:xfrm>
                <a:off x="1565" y="1071"/>
                <a:ext cx="3447" cy="2541"/>
                <a:chOff x="1202" y="1071"/>
                <a:chExt cx="3810" cy="2723"/>
              </a:xfrm>
            </p:grpSpPr>
            <p:sp>
              <p:nvSpPr>
                <p:cNvPr id="57369" name="Rectangle 7"/>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0" name="Rectangle 8"/>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1" name="Rectangle 9"/>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2" name="Rectangle 10"/>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3" name="Rectangle 11"/>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4" name="Rectangle 12"/>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5" name="Rectangle 13"/>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6" name="Rectangle 14"/>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7" name="Rectangle 15"/>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8" name="Text Box 16"/>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79" name="Text Box 17"/>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0" name="Text Box 18"/>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1" name="Text Box 19"/>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2" name="Text Box 20"/>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3" name="Text Box 21"/>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57384" name="Text Box 22"/>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57385" name="Text Box 23"/>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57386" name="Text Box 24"/>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57357" name="Text Box 25"/>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58" name="Text Box 26"/>
              <p:cNvSpPr txBox="1">
                <a:spLocks noChangeArrowheads="1"/>
              </p:cNvSpPr>
              <p:nvPr/>
            </p:nvSpPr>
            <p:spPr bwMode="auto">
              <a:xfrm>
                <a:off x="283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59" name="Text Box 27"/>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sp>
            <p:nvSpPr>
              <p:cNvPr id="57360" name="Text Box 28"/>
              <p:cNvSpPr txBox="1">
                <a:spLocks noChangeArrowheads="1"/>
              </p:cNvSpPr>
              <p:nvPr/>
            </p:nvSpPr>
            <p:spPr bwMode="auto">
              <a:xfrm>
                <a:off x="133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a:t>
                </a:r>
              </a:p>
            </p:txBody>
          </p:sp>
          <p:sp>
            <p:nvSpPr>
              <p:cNvPr id="57361" name="Text Box 29"/>
              <p:cNvSpPr txBox="1">
                <a:spLocks noChangeArrowheads="1"/>
              </p:cNvSpPr>
              <p:nvPr/>
            </p:nvSpPr>
            <p:spPr bwMode="auto">
              <a:xfrm>
                <a:off x="260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2" name="Text Box 30"/>
              <p:cNvSpPr txBox="1">
                <a:spLocks noChangeArrowheads="1"/>
              </p:cNvSpPr>
              <p:nvPr/>
            </p:nvSpPr>
            <p:spPr bwMode="auto">
              <a:xfrm>
                <a:off x="4876" y="3657"/>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3" name="Text Box 31"/>
              <p:cNvSpPr txBox="1">
                <a:spLocks noChangeArrowheads="1"/>
              </p:cNvSpPr>
              <p:nvPr/>
            </p:nvSpPr>
            <p:spPr bwMode="auto">
              <a:xfrm>
                <a:off x="1292" y="2659"/>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4" name="Text Box 32"/>
              <p:cNvSpPr txBox="1">
                <a:spLocks noChangeArrowheads="1"/>
              </p:cNvSpPr>
              <p:nvPr/>
            </p:nvSpPr>
            <p:spPr bwMode="auto">
              <a:xfrm>
                <a:off x="1292" y="179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sp>
            <p:nvSpPr>
              <p:cNvPr id="57365" name="Text Box 33"/>
              <p:cNvSpPr txBox="1">
                <a:spLocks noChangeArrowheads="1"/>
              </p:cNvSpPr>
              <p:nvPr/>
            </p:nvSpPr>
            <p:spPr bwMode="auto">
              <a:xfrm>
                <a:off x="1202" y="981"/>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6" name="Text Box 34"/>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67" name="Text Box 35"/>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68" name="Text Box 36"/>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5" name="Group 37"/>
          <p:cNvGrpSpPr>
            <a:grpSpLocks/>
          </p:cNvGrpSpPr>
          <p:nvPr/>
        </p:nvGrpSpPr>
        <p:grpSpPr bwMode="auto">
          <a:xfrm>
            <a:off x="2916238" y="5805488"/>
            <a:ext cx="5183187" cy="719137"/>
            <a:chOff x="1837" y="3657"/>
            <a:chExt cx="3265" cy="453"/>
          </a:xfrm>
        </p:grpSpPr>
        <p:sp>
          <p:nvSpPr>
            <p:cNvPr id="57352" name="AutoShape 38"/>
            <p:cNvSpPr>
              <a:spLocks noChangeArrowheads="1"/>
            </p:cNvSpPr>
            <p:nvPr/>
          </p:nvSpPr>
          <p:spPr bwMode="auto">
            <a:xfrm>
              <a:off x="1837" y="3657"/>
              <a:ext cx="3265" cy="453"/>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53" name="Text Box 39"/>
            <p:cNvSpPr txBox="1">
              <a:spLocks noChangeArrowheads="1"/>
            </p:cNvSpPr>
            <p:nvPr/>
          </p:nvSpPr>
          <p:spPr bwMode="auto">
            <a:xfrm>
              <a:off x="2789" y="3748"/>
              <a:ext cx="907" cy="250"/>
            </a:xfrm>
            <a:prstGeom prst="rect">
              <a:avLst/>
            </a:prstGeom>
            <a:noFill/>
            <a:ln w="9525">
              <a:noFill/>
              <a:miter lim="800000"/>
              <a:headEnd/>
              <a:tailEnd/>
            </a:ln>
          </p:spPr>
          <p:txBody>
            <a:bodyPr>
              <a:spAutoFit/>
            </a:bodyPr>
            <a:lstStyle/>
            <a:p>
              <a:pPr eaLnBrk="0" hangingPunct="0">
                <a:spcBef>
                  <a:spcPct val="50000"/>
                </a:spcBef>
              </a:pPr>
              <a:r>
                <a:rPr lang="en-GB" sz="2000" dirty="0">
                  <a:solidFill>
                    <a:srgbClr val="FFFF00"/>
                  </a:solidFill>
                  <a:latin typeface="Arial" charset="0"/>
                  <a:cs typeface="Arial" charset="0"/>
                </a:rPr>
                <a:t>Probability</a:t>
              </a:r>
            </a:p>
          </p:txBody>
        </p:sp>
      </p:grpSp>
      <p:grpSp>
        <p:nvGrpSpPr>
          <p:cNvPr id="6" name="Group 40"/>
          <p:cNvGrpSpPr>
            <a:grpSpLocks/>
          </p:cNvGrpSpPr>
          <p:nvPr/>
        </p:nvGrpSpPr>
        <p:grpSpPr bwMode="auto">
          <a:xfrm>
            <a:off x="755650" y="1341438"/>
            <a:ext cx="792163" cy="4032250"/>
            <a:chOff x="476" y="845"/>
            <a:chExt cx="499" cy="2540"/>
          </a:xfrm>
        </p:grpSpPr>
        <p:sp>
          <p:nvSpPr>
            <p:cNvPr id="57350" name="AutoShape 41"/>
            <p:cNvSpPr>
              <a:spLocks noChangeArrowheads="1"/>
            </p:cNvSpPr>
            <p:nvPr/>
          </p:nvSpPr>
          <p:spPr bwMode="auto">
            <a:xfrm>
              <a:off x="476" y="845"/>
              <a:ext cx="499" cy="2540"/>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57351" name="Text Box 42"/>
            <p:cNvSpPr txBox="1">
              <a:spLocks noChangeArrowheads="1"/>
            </p:cNvSpPr>
            <p:nvPr/>
          </p:nvSpPr>
          <p:spPr bwMode="auto">
            <a:xfrm rot="-5400000">
              <a:off x="336" y="2228"/>
              <a:ext cx="748" cy="250"/>
            </a:xfrm>
            <a:prstGeom prst="rect">
              <a:avLst/>
            </a:prstGeom>
            <a:noFill/>
            <a:ln w="9525">
              <a:noFill/>
              <a:miter lim="800000"/>
              <a:headEnd/>
              <a:tailEnd/>
            </a:ln>
          </p:spPr>
          <p:txBody>
            <a:bodyPr>
              <a:spAutoFit/>
            </a:bodyPr>
            <a:lstStyle/>
            <a:p>
              <a:pPr eaLnBrk="0" hangingPunct="0">
                <a:spcBef>
                  <a:spcPct val="50000"/>
                </a:spcBef>
              </a:pPr>
              <a:r>
                <a:rPr lang="en-GB" sz="2000" dirty="0">
                  <a:solidFill>
                    <a:srgbClr val="FFFF00"/>
                  </a:solidFill>
                  <a:latin typeface="Arial" charset="0"/>
                  <a:cs typeface="Arial" charset="0"/>
                </a:rPr>
                <a:t>Impact</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9144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9"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71307025-9FE6-9E48-85A9-1C57292F15F6}"/>
              </a:ext>
            </a:extLst>
          </p:cNvPr>
          <p:cNvSpPr>
            <a:spLocks noGrp="1"/>
          </p:cNvSpPr>
          <p:nvPr>
            <p:ph type="title"/>
          </p:nvPr>
        </p:nvSpPr>
        <p:spPr>
          <a:xfrm>
            <a:off x="628649" y="1120676"/>
            <a:ext cx="5266135" cy="2308324"/>
          </a:xfrm>
        </p:spPr>
        <p:txBody>
          <a:bodyPr vert="horz" lIns="91440" tIns="45720" rIns="91440" bIns="45720" rtlCol="0" anchor="b">
            <a:normAutofit/>
          </a:bodyPr>
          <a:lstStyle/>
          <a:p>
            <a:pPr>
              <a:lnSpc>
                <a:spcPct val="90000"/>
              </a:lnSpc>
            </a:pPr>
            <a:r>
              <a:rPr lang="en-US" sz="6300" kern="1200">
                <a:solidFill>
                  <a:schemeClr val="bg1"/>
                </a:solidFill>
                <a:latin typeface="+mj-lt"/>
                <a:ea typeface="+mj-ea"/>
                <a:cs typeface="+mj-cs"/>
              </a:rPr>
              <a:t>Business case</a:t>
            </a:r>
          </a:p>
        </p:txBody>
      </p:sp>
      <p:sp>
        <p:nvSpPr>
          <p:cNvPr id="3" name="Text Placeholder 2">
            <a:extLst>
              <a:ext uri="{FF2B5EF4-FFF2-40B4-BE49-F238E27FC236}">
                <a16:creationId xmlns:a16="http://schemas.microsoft.com/office/drawing/2014/main" id="{E91B8FEE-8569-6940-80D2-89E34062B298}"/>
              </a:ext>
            </a:extLst>
          </p:cNvPr>
          <p:cNvSpPr>
            <a:spLocks noGrp="1"/>
          </p:cNvSpPr>
          <p:nvPr>
            <p:ph type="body" idx="1"/>
          </p:nvPr>
        </p:nvSpPr>
        <p:spPr>
          <a:xfrm>
            <a:off x="626268" y="3809999"/>
            <a:ext cx="5269314" cy="1012778"/>
          </a:xfrm>
        </p:spPr>
        <p:txBody>
          <a:bodyPr vert="horz" lIns="91440" tIns="45720" rIns="91440" bIns="45720" rtlCol="0">
            <a:normAutofit/>
          </a:bodyPr>
          <a:lstStyle/>
          <a:p>
            <a:pPr>
              <a:lnSpc>
                <a:spcPct val="90000"/>
              </a:lnSpc>
              <a:spcBef>
                <a:spcPts val="1000"/>
              </a:spcBef>
            </a:pPr>
            <a:endParaRPr lang="en-US" sz="2400" kern="1200">
              <a:solidFill>
                <a:schemeClr val="bg1"/>
              </a:solidFill>
              <a:latin typeface="+mn-lt"/>
              <a:ea typeface="+mn-ea"/>
              <a:cs typeface="+mn-cs"/>
            </a:endParaRPr>
          </a:p>
        </p:txBody>
      </p:sp>
    </p:spTree>
    <p:extLst>
      <p:ext uri="{BB962C8B-B14F-4D97-AF65-F5344CB8AC3E}">
        <p14:creationId xmlns:p14="http://schemas.microsoft.com/office/powerpoint/2010/main" val="322956188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Rectangle 2"/>
          <p:cNvSpPr>
            <a:spLocks noGrp="1" noChangeArrowheads="1"/>
          </p:cNvSpPr>
          <p:nvPr>
            <p:ph type="title"/>
          </p:nvPr>
        </p:nvSpPr>
        <p:spPr>
          <a:xfrm>
            <a:off x="439858" y="1683756"/>
            <a:ext cx="2336449" cy="2396359"/>
          </a:xfrm>
        </p:spPr>
        <p:txBody>
          <a:bodyPr anchor="b">
            <a:normAutofit/>
          </a:bodyPr>
          <a:lstStyle/>
          <a:p>
            <a:pPr algn="r" eaLnBrk="1" hangingPunct="1"/>
            <a:r>
              <a:rPr lang="en-GB" sz="3500" b="1" dirty="0">
                <a:solidFill>
                  <a:srgbClr val="FFFFFF"/>
                </a:solidFill>
                <a:latin typeface="Arial" charset="0"/>
                <a:cs typeface="Arial" charset="0"/>
              </a:rPr>
              <a:t>Business Case</a:t>
            </a:r>
          </a:p>
        </p:txBody>
      </p:sp>
      <p:graphicFrame>
        <p:nvGraphicFramePr>
          <p:cNvPr id="58373" name="Rectangle 3">
            <a:extLst>
              <a:ext uri="{FF2B5EF4-FFF2-40B4-BE49-F238E27FC236}">
                <a16:creationId xmlns:a16="http://schemas.microsoft.com/office/drawing/2014/main" id="{FC9335D0-A4D1-4C40-8F6F-56F6142CD060}"/>
              </a:ext>
            </a:extLst>
          </p:cNvPr>
          <p:cNvGraphicFramePr/>
          <p:nvPr>
            <p:extLst>
              <p:ext uri="{D42A27DB-BD31-4B8C-83A1-F6EECF244321}">
                <p14:modId xmlns:p14="http://schemas.microsoft.com/office/powerpoint/2010/main" val="373592570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78A78173-A018-9D4A-B828-E110D9F9A6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128465"/>
            <a:ext cx="8178799" cy="4601070"/>
          </a:xfrm>
          <a:prstGeom prst="rect">
            <a:avLst/>
          </a:prstGeom>
        </p:spPr>
      </p:pic>
    </p:spTree>
    <p:extLst>
      <p:ext uri="{BB962C8B-B14F-4D97-AF65-F5344CB8AC3E}">
        <p14:creationId xmlns:p14="http://schemas.microsoft.com/office/powerpoint/2010/main" val="105524955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5175C-9CCC-E14F-8687-75F0328055F3}"/>
              </a:ext>
            </a:extLst>
          </p:cNvPr>
          <p:cNvSpPr>
            <a:spLocks noGrp="1"/>
          </p:cNvSpPr>
          <p:nvPr>
            <p:ph type="title"/>
          </p:nvPr>
        </p:nvSpPr>
        <p:spPr>
          <a:xfrm>
            <a:off x="482601" y="643467"/>
            <a:ext cx="3465438" cy="4567137"/>
          </a:xfrm>
        </p:spPr>
        <p:txBody>
          <a:bodyPr vert="horz" lIns="91440" tIns="45720" rIns="91440" bIns="45720" rtlCol="0" anchor="b">
            <a:normAutofit/>
          </a:bodyPr>
          <a:lstStyle/>
          <a:p>
            <a:pPr>
              <a:lnSpc>
                <a:spcPct val="90000"/>
              </a:lnSpc>
            </a:pPr>
            <a:r>
              <a:rPr lang="en-US" sz="3800"/>
              <a:t>Cost benefit analysis</a:t>
            </a:r>
            <a:br>
              <a:rPr lang="en-US" sz="3800"/>
            </a:br>
            <a:endParaRPr lang="en-US" sz="3800"/>
          </a:p>
        </p:txBody>
      </p:sp>
      <p:sp>
        <p:nvSpPr>
          <p:cNvPr id="3" name="Text Placeholder 2">
            <a:extLst>
              <a:ext uri="{FF2B5EF4-FFF2-40B4-BE49-F238E27FC236}">
                <a16:creationId xmlns:a16="http://schemas.microsoft.com/office/drawing/2014/main" id="{E8DDC99B-E44B-3046-99A9-C51CD677E490}"/>
              </a:ext>
            </a:extLst>
          </p:cNvPr>
          <p:cNvSpPr>
            <a:spLocks noGrp="1"/>
          </p:cNvSpPr>
          <p:nvPr>
            <p:ph type="body" idx="1"/>
          </p:nvPr>
        </p:nvSpPr>
        <p:spPr>
          <a:xfrm>
            <a:off x="482600" y="5277684"/>
            <a:ext cx="3465438" cy="775494"/>
          </a:xfrm>
        </p:spPr>
        <p:txBody>
          <a:bodyPr vert="horz" lIns="91440" tIns="45720" rIns="91440" bIns="45720" rtlCol="0">
            <a:normAutofit/>
          </a:bodyPr>
          <a:lstStyle/>
          <a:p>
            <a:pPr>
              <a:lnSpc>
                <a:spcPct val="90000"/>
              </a:lnSpc>
              <a:spcBef>
                <a:spcPts val="1000"/>
              </a:spcBef>
            </a:pPr>
            <a:endParaRPr lang="en-US" sz="2400">
              <a:solidFill>
                <a:schemeClr val="tx1"/>
              </a:solidFill>
            </a:endParaRPr>
          </a:p>
        </p:txBody>
      </p:sp>
      <p:pic>
        <p:nvPicPr>
          <p:cNvPr id="5" name="Picture 4" descr="Graph on document with pen">
            <a:extLst>
              <a:ext uri="{FF2B5EF4-FFF2-40B4-BE49-F238E27FC236}">
                <a16:creationId xmlns:a16="http://schemas.microsoft.com/office/drawing/2014/main" id="{0DDAC9BF-CE54-409C-9D04-C394BD0C169C}"/>
              </a:ext>
            </a:extLst>
          </p:cNvPr>
          <p:cNvPicPr>
            <a:picLocks noChangeAspect="1"/>
          </p:cNvPicPr>
          <p:nvPr/>
        </p:nvPicPr>
        <p:blipFill rotWithShape="1">
          <a:blip r:embed="rId2"/>
          <a:srcRect l="35097" r="21375"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7568171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753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Problem Solving Techniques #7: Cost-Benefit Analysis">
            <a:hlinkClick r:id="" action="ppaction://media"/>
            <a:extLst>
              <a:ext uri="{FF2B5EF4-FFF2-40B4-BE49-F238E27FC236}">
                <a16:creationId xmlns:a16="http://schemas.microsoft.com/office/drawing/2014/main" id="{3AF47988-E20B-EE48-B262-AB8A11EA09B6}"/>
              </a:ext>
            </a:extLst>
          </p:cNvPr>
          <p:cNvPicPr>
            <a:picLocks noGrp="1" noRot="1" noChangeAspect="1"/>
          </p:cNvPicPr>
          <p:nvPr>
            <p:ph idx="1"/>
            <a:videoFile r:link="rId1"/>
          </p:nvPr>
        </p:nvPicPr>
        <p:blipFill>
          <a:blip r:embed="rId4"/>
          <a:stretch>
            <a:fillRect/>
          </a:stretch>
        </p:blipFill>
        <p:spPr>
          <a:xfrm>
            <a:off x="857955" y="643467"/>
            <a:ext cx="7428088" cy="5571066"/>
          </a:xfrm>
          <a:prstGeom prst="rect">
            <a:avLst/>
          </a:prstGeom>
        </p:spPr>
      </p:pic>
    </p:spTree>
    <p:extLst>
      <p:ext uri="{BB962C8B-B14F-4D97-AF65-F5344CB8AC3E}">
        <p14:creationId xmlns:p14="http://schemas.microsoft.com/office/powerpoint/2010/main" val="3171981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404" name="Rectangle 7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405" name="Freeform: Shape 73">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794604" y="-1108988"/>
            <a:ext cx="5384871"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9394" name="Rectangle 2"/>
          <p:cNvSpPr>
            <a:spLocks noGrp="1" noChangeArrowheads="1"/>
          </p:cNvSpPr>
          <p:nvPr>
            <p:ph type="title"/>
          </p:nvPr>
        </p:nvSpPr>
        <p:spPr>
          <a:xfrm>
            <a:off x="630934" y="673770"/>
            <a:ext cx="2733367" cy="2414488"/>
          </a:xfrm>
        </p:spPr>
        <p:txBody>
          <a:bodyPr anchor="t">
            <a:normAutofit/>
          </a:bodyPr>
          <a:lstStyle/>
          <a:p>
            <a:pPr eaLnBrk="1" hangingPunct="1">
              <a:lnSpc>
                <a:spcPct val="90000"/>
              </a:lnSpc>
            </a:pPr>
            <a:r>
              <a:rPr lang="en-GB" sz="3300">
                <a:solidFill>
                  <a:srgbClr val="FFFFFF"/>
                </a:solidFill>
                <a:latin typeface="Arial" charset="0"/>
                <a:cs typeface="Arial" charset="0"/>
              </a:rPr>
              <a:t>Cost Benefit Analysis – renting a new photocopier</a:t>
            </a:r>
          </a:p>
        </p:txBody>
      </p:sp>
      <p:sp>
        <p:nvSpPr>
          <p:cNvPr id="59395" name="Rectangle 3"/>
          <p:cNvSpPr>
            <a:spLocks noGrp="1" noChangeArrowheads="1"/>
          </p:cNvSpPr>
          <p:nvPr>
            <p:ph type="body" idx="1"/>
          </p:nvPr>
        </p:nvSpPr>
        <p:spPr>
          <a:xfrm>
            <a:off x="4571999" y="882315"/>
            <a:ext cx="4320481" cy="4130861"/>
          </a:xfrm>
        </p:spPr>
        <p:txBody>
          <a:bodyPr>
            <a:normAutofit/>
          </a:bodyPr>
          <a:lstStyle/>
          <a:p>
            <a:pPr>
              <a:lnSpc>
                <a:spcPct val="90000"/>
              </a:lnSpc>
              <a:buNone/>
            </a:pPr>
            <a:r>
              <a:rPr lang="en-GB" sz="2800" b="1" dirty="0">
                <a:latin typeface="Arial" charset="0"/>
                <a:cs typeface="Arial" charset="0"/>
              </a:rPr>
              <a:t>Monthly savings (costs)</a:t>
            </a:r>
            <a:endParaRPr lang="en-GB" sz="2800" dirty="0">
              <a:latin typeface="Arial" charset="0"/>
              <a:cs typeface="Arial" charset="0"/>
            </a:endParaRPr>
          </a:p>
          <a:p>
            <a:pPr marL="0" indent="0" eaLnBrk="1" hangingPunct="1">
              <a:lnSpc>
                <a:spcPct val="90000"/>
              </a:lnSpc>
              <a:buFontTx/>
              <a:buNone/>
            </a:pPr>
            <a:endParaRPr lang="en-GB" sz="1600" dirty="0">
              <a:latin typeface="Arial" charset="0"/>
              <a:cs typeface="Arial" charset="0"/>
            </a:endParaRPr>
          </a:p>
          <a:p>
            <a:pPr marL="0" indent="0" eaLnBrk="1" hangingPunct="1">
              <a:lnSpc>
                <a:spcPct val="90000"/>
              </a:lnSpc>
              <a:buFontTx/>
              <a:buNone/>
            </a:pPr>
            <a:r>
              <a:rPr lang="en-GB" sz="1800" dirty="0">
                <a:latin typeface="Arial" charset="0"/>
                <a:cs typeface="Arial" charset="0"/>
              </a:rPr>
              <a:t>Rental of new photocopier 	           (£200)</a:t>
            </a:r>
          </a:p>
          <a:p>
            <a:pPr marL="0" indent="0" eaLnBrk="1" hangingPunct="1">
              <a:lnSpc>
                <a:spcPct val="90000"/>
              </a:lnSpc>
              <a:buFontTx/>
              <a:buNone/>
            </a:pPr>
            <a:r>
              <a:rPr lang="en-GB" sz="1800" dirty="0">
                <a:latin typeface="Arial" charset="0"/>
                <a:cs typeface="Arial" charset="0"/>
              </a:rPr>
              <a:t>Rental of old photocopier	            £   50</a:t>
            </a:r>
          </a:p>
          <a:p>
            <a:pPr marL="0" indent="0" eaLnBrk="1" hangingPunct="1">
              <a:lnSpc>
                <a:spcPct val="90000"/>
              </a:lnSpc>
              <a:buFontTx/>
              <a:buNone/>
            </a:pPr>
            <a:r>
              <a:rPr lang="en-GB" sz="1800" dirty="0">
                <a:latin typeface="Arial" charset="0"/>
                <a:cs typeface="Arial" charset="0"/>
              </a:rPr>
              <a:t>Electricity saving		            £   50</a:t>
            </a:r>
          </a:p>
          <a:p>
            <a:pPr marL="0" indent="0" eaLnBrk="1" hangingPunct="1">
              <a:lnSpc>
                <a:spcPct val="90000"/>
              </a:lnSpc>
              <a:buFontTx/>
              <a:buNone/>
            </a:pPr>
            <a:r>
              <a:rPr lang="en-GB" sz="1800" dirty="0">
                <a:latin typeface="Arial" charset="0"/>
                <a:cs typeface="Arial" charset="0"/>
              </a:rPr>
              <a:t>Increased photocopying capacity.   £100</a:t>
            </a:r>
          </a:p>
          <a:p>
            <a:pPr marL="0" indent="0" eaLnBrk="1" hangingPunct="1">
              <a:lnSpc>
                <a:spcPct val="90000"/>
              </a:lnSpc>
              <a:buFontTx/>
              <a:buNone/>
            </a:pPr>
            <a:r>
              <a:rPr lang="en-GB" sz="1800" dirty="0">
                <a:latin typeface="Arial" charset="0"/>
                <a:cs typeface="Arial" charset="0"/>
              </a:rPr>
              <a:t>Savings in staff time	             £  50</a:t>
            </a:r>
          </a:p>
          <a:p>
            <a:pPr marL="0" indent="0" eaLnBrk="1" hangingPunct="1">
              <a:lnSpc>
                <a:spcPct val="90000"/>
              </a:lnSpc>
              <a:buFontTx/>
              <a:buNone/>
            </a:pPr>
            <a:r>
              <a:rPr lang="en-GB" sz="1800" dirty="0">
                <a:latin typeface="Arial" charset="0"/>
                <a:cs typeface="Arial" charset="0"/>
              </a:rPr>
              <a:t>Same floor space		             £    0</a:t>
            </a:r>
          </a:p>
          <a:p>
            <a:pPr marL="0" indent="0" eaLnBrk="1" hangingPunct="1">
              <a:lnSpc>
                <a:spcPct val="90000"/>
              </a:lnSpc>
              <a:buFontTx/>
              <a:buNone/>
            </a:pPr>
            <a:r>
              <a:rPr lang="en-GB" sz="1800" u="sng" dirty="0">
                <a:latin typeface="Arial" charset="0"/>
                <a:cs typeface="Arial" charset="0"/>
              </a:rPr>
              <a:t>Reduced reject rate                         £  50</a:t>
            </a:r>
            <a:endParaRPr lang="en-GB" sz="1800" dirty="0">
              <a:latin typeface="Arial" charset="0"/>
              <a:cs typeface="Arial" charset="0"/>
            </a:endParaRPr>
          </a:p>
          <a:p>
            <a:pPr marL="0" indent="0" eaLnBrk="1" hangingPunct="1">
              <a:lnSpc>
                <a:spcPct val="90000"/>
              </a:lnSpc>
              <a:buFontTx/>
              <a:buNone/>
            </a:pPr>
            <a:endParaRPr lang="en-GB" sz="1800" dirty="0">
              <a:latin typeface="Arial" charset="0"/>
              <a:cs typeface="Arial" charset="0"/>
            </a:endParaRPr>
          </a:p>
          <a:p>
            <a:pPr marL="0" indent="0" eaLnBrk="1" hangingPunct="1">
              <a:lnSpc>
                <a:spcPct val="90000"/>
              </a:lnSpc>
              <a:buFontTx/>
              <a:buNone/>
            </a:pPr>
            <a:r>
              <a:rPr lang="en-GB" sz="1800" dirty="0">
                <a:latin typeface="Arial" charset="0"/>
                <a:cs typeface="Arial" charset="0"/>
              </a:rPr>
              <a:t>Net savings per month	             £100</a:t>
            </a:r>
          </a:p>
          <a:p>
            <a:pPr marL="0" indent="0" eaLnBrk="1" hangingPunct="1">
              <a:lnSpc>
                <a:spcPct val="90000"/>
              </a:lnSpc>
              <a:buFontTx/>
              <a:buNone/>
            </a:pPr>
            <a:r>
              <a:rPr lang="en-GB" sz="1800" dirty="0">
                <a:latin typeface="Arial" charset="0"/>
                <a:cs typeface="Arial" charset="0"/>
              </a:rPr>
              <a:t>Net savings per year.                     £1200</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568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text, application&#10;&#10;Description automatically generated">
            <a:extLst>
              <a:ext uri="{FF2B5EF4-FFF2-40B4-BE49-F238E27FC236}">
                <a16:creationId xmlns:a16="http://schemas.microsoft.com/office/drawing/2014/main" id="{034E81ED-126C-654E-B03A-07BC1518BC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862902"/>
            <a:ext cx="8178799" cy="5132196"/>
          </a:xfrm>
          <a:prstGeom prst="rect">
            <a:avLst/>
          </a:prstGeom>
        </p:spPr>
      </p:pic>
    </p:spTree>
    <p:extLst>
      <p:ext uri="{BB962C8B-B14F-4D97-AF65-F5344CB8AC3E}">
        <p14:creationId xmlns:p14="http://schemas.microsoft.com/office/powerpoint/2010/main" val="19599389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73A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9" name="Rectangle 2"/>
          <p:cNvSpPr>
            <a:spLocks noGrp="1" noChangeArrowheads="1"/>
          </p:cNvSpPr>
          <p:nvPr>
            <p:ph type="title"/>
          </p:nvPr>
        </p:nvSpPr>
        <p:spPr>
          <a:xfrm>
            <a:off x="6820122" y="618681"/>
            <a:ext cx="1960404" cy="4794567"/>
          </a:xfrm>
        </p:spPr>
        <p:txBody>
          <a:bodyPr vert="horz" lIns="91440" tIns="45720" rIns="91440" bIns="45720" rtlCol="0" anchor="ctr">
            <a:normAutofit/>
          </a:bodyPr>
          <a:lstStyle/>
          <a:p>
            <a:pPr algn="l">
              <a:lnSpc>
                <a:spcPct val="90000"/>
              </a:lnSpc>
            </a:pPr>
            <a:r>
              <a:rPr lang="en-US" sz="3100">
                <a:solidFill>
                  <a:srgbClr val="FFFFFF"/>
                </a:solidFill>
              </a:rPr>
              <a:t>Project  Support and Resources</a:t>
            </a:r>
          </a:p>
        </p:txBody>
      </p:sp>
      <p:sp>
        <p:nvSpPr>
          <p:cNvPr id="7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418" name="Picture 3"/>
          <p:cNvPicPr>
            <a:picLocks noChangeAspect="1" noChangeArrowheads="1"/>
          </p:cNvPicPr>
          <p:nvPr/>
        </p:nvPicPr>
        <p:blipFill rotWithShape="1">
          <a:blip r:embed="rId3" cstate="print"/>
          <a:srcRect l="18280" r="8258" b="2"/>
          <a:stretch/>
        </p:blipFill>
        <p:spPr bwMode="auto">
          <a:xfrm>
            <a:off x="732188" y="942538"/>
            <a:ext cx="5372416" cy="4808332"/>
          </a:xfrm>
          <a:prstGeom prst="rect">
            <a:avLst/>
          </a:prstGeom>
          <a:noFill/>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60418"/>
                                        </p:tgtEl>
                                        <p:attrNameLst>
                                          <p:attrName>style.visibility</p:attrName>
                                        </p:attrNameLst>
                                      </p:cBhvr>
                                      <p:to>
                                        <p:strVal val="visible"/>
                                      </p:to>
                                    </p:set>
                                    <p:animEffect transition="in" filter="fade">
                                      <p:cBhvr>
                                        <p:cTn id="7" dur="700"/>
                                        <p:tgtEl>
                                          <p:spTgt spid="60418"/>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0419"/>
                                        </p:tgtEl>
                                        <p:attrNameLst>
                                          <p:attrName>style.visibility</p:attrName>
                                        </p:attrNameLst>
                                      </p:cBhvr>
                                      <p:to>
                                        <p:strVal val="visible"/>
                                      </p:to>
                                    </p:set>
                                    <p:animEffect transition="in" filter="fade">
                                      <p:cBhvr>
                                        <p:cTn id="10" dur="4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chor="t"/>
          <a:lstStyle/>
          <a:p>
            <a:pPr eaLnBrk="1" hangingPunct="1"/>
            <a:r>
              <a:rPr lang="en-GB" b="1" dirty="0">
                <a:latin typeface="Arial" charset="0"/>
                <a:cs typeface="Arial" charset="0"/>
              </a:rPr>
              <a:t>Pressures on resources</a:t>
            </a:r>
          </a:p>
        </p:txBody>
      </p:sp>
      <p:sp>
        <p:nvSpPr>
          <p:cNvPr id="61443" name="Text Box 6"/>
          <p:cNvSpPr txBox="1">
            <a:spLocks noChangeArrowheads="1"/>
          </p:cNvSpPr>
          <p:nvPr/>
        </p:nvSpPr>
        <p:spPr bwMode="auto">
          <a:xfrm>
            <a:off x="3886200" y="1447800"/>
            <a:ext cx="1482725" cy="396875"/>
          </a:xfrm>
          <a:prstGeom prst="rect">
            <a:avLst/>
          </a:prstGeom>
          <a:noFill/>
          <a:ln w="9525">
            <a:noFill/>
            <a:miter lim="800000"/>
            <a:headEnd/>
            <a:tailEnd/>
          </a:ln>
        </p:spPr>
        <p:txBody>
          <a:bodyPr>
            <a:spAutoFit/>
          </a:bodyPr>
          <a:lstStyle/>
          <a:p>
            <a:pPr eaLnBrk="0" hangingPunct="0"/>
            <a:r>
              <a:rPr lang="en-GB" sz="1800" b="1" dirty="0"/>
              <a:t>       </a:t>
            </a:r>
            <a:r>
              <a:rPr lang="en-GB" sz="2000" b="1" dirty="0">
                <a:solidFill>
                  <a:srgbClr val="FF0000"/>
                </a:solidFill>
              </a:rPr>
              <a:t>Time</a:t>
            </a:r>
            <a:endParaRPr lang="en-GB" sz="1800" b="1" dirty="0"/>
          </a:p>
        </p:txBody>
      </p:sp>
      <p:sp>
        <p:nvSpPr>
          <p:cNvPr id="61444" name="Text Box 7"/>
          <p:cNvSpPr txBox="1">
            <a:spLocks noChangeArrowheads="1"/>
          </p:cNvSpPr>
          <p:nvPr/>
        </p:nvSpPr>
        <p:spPr bwMode="auto">
          <a:xfrm>
            <a:off x="1524000" y="4652963"/>
            <a:ext cx="931863" cy="396875"/>
          </a:xfrm>
          <a:prstGeom prst="rect">
            <a:avLst/>
          </a:prstGeom>
          <a:noFill/>
          <a:ln w="9525">
            <a:noFill/>
            <a:miter lim="800000"/>
            <a:headEnd/>
            <a:tailEnd/>
          </a:ln>
        </p:spPr>
        <p:txBody>
          <a:bodyPr>
            <a:spAutoFit/>
          </a:bodyPr>
          <a:lstStyle/>
          <a:p>
            <a:pPr eaLnBrk="0" hangingPunct="0"/>
            <a:r>
              <a:rPr lang="en-GB" sz="2000" b="1">
                <a:solidFill>
                  <a:srgbClr val="FF0000"/>
                </a:solidFill>
              </a:rPr>
              <a:t>Cost</a:t>
            </a:r>
            <a:endParaRPr lang="en-GB" sz="1800" b="1"/>
          </a:p>
        </p:txBody>
      </p:sp>
      <p:sp>
        <p:nvSpPr>
          <p:cNvPr id="61445" name="Text Box 8"/>
          <p:cNvSpPr txBox="1">
            <a:spLocks noChangeArrowheads="1"/>
          </p:cNvSpPr>
          <p:nvPr/>
        </p:nvSpPr>
        <p:spPr bwMode="auto">
          <a:xfrm>
            <a:off x="7010400" y="4652963"/>
            <a:ext cx="1219200" cy="396875"/>
          </a:xfrm>
          <a:prstGeom prst="rect">
            <a:avLst/>
          </a:prstGeom>
          <a:noFill/>
          <a:ln w="9525">
            <a:noFill/>
            <a:miter lim="800000"/>
            <a:headEnd/>
            <a:tailEnd/>
          </a:ln>
        </p:spPr>
        <p:txBody>
          <a:bodyPr>
            <a:spAutoFit/>
          </a:bodyPr>
          <a:lstStyle/>
          <a:p>
            <a:pPr eaLnBrk="0" hangingPunct="0">
              <a:spcBef>
                <a:spcPct val="50000"/>
              </a:spcBef>
            </a:pPr>
            <a:r>
              <a:rPr lang="en-GB" sz="2000" b="1">
                <a:solidFill>
                  <a:srgbClr val="FF0000"/>
                </a:solidFill>
              </a:rPr>
              <a:t>Quality</a:t>
            </a:r>
            <a:endParaRPr lang="en-GB" sz="1800" b="1"/>
          </a:p>
        </p:txBody>
      </p:sp>
      <p:sp>
        <p:nvSpPr>
          <p:cNvPr id="61446" name="Text Box 9"/>
          <p:cNvSpPr txBox="1">
            <a:spLocks noChangeArrowheads="1"/>
          </p:cNvSpPr>
          <p:nvPr/>
        </p:nvSpPr>
        <p:spPr bwMode="auto">
          <a:xfrm>
            <a:off x="1116013" y="5589588"/>
            <a:ext cx="6551612" cy="822325"/>
          </a:xfrm>
          <a:prstGeom prst="rect">
            <a:avLst/>
          </a:prstGeom>
          <a:noFill/>
          <a:ln w="9525">
            <a:noFill/>
            <a:miter lim="800000"/>
            <a:headEnd/>
            <a:tailEnd/>
          </a:ln>
        </p:spPr>
        <p:txBody>
          <a:bodyPr>
            <a:spAutoFit/>
          </a:bodyPr>
          <a:lstStyle/>
          <a:p>
            <a:pPr eaLnBrk="0" hangingPunct="0">
              <a:spcBef>
                <a:spcPct val="50000"/>
              </a:spcBef>
            </a:pPr>
            <a:r>
              <a:rPr lang="en-GB"/>
              <a:t>In order to maximise one aspect, you have to compromise one, or both, of the others</a:t>
            </a:r>
          </a:p>
        </p:txBody>
      </p:sp>
      <p:sp>
        <p:nvSpPr>
          <p:cNvPr id="61447" name="AutoShape 10"/>
          <p:cNvSpPr>
            <a:spLocks noChangeArrowheads="1"/>
          </p:cNvSpPr>
          <p:nvPr/>
        </p:nvSpPr>
        <p:spPr bwMode="auto">
          <a:xfrm>
            <a:off x="2438400" y="1828800"/>
            <a:ext cx="4537075" cy="3095625"/>
          </a:xfrm>
          <a:prstGeom prst="triangle">
            <a:avLst>
              <a:gd name="adj" fmla="val 50000"/>
            </a:avLst>
          </a:prstGeom>
          <a:solidFill>
            <a:schemeClr val="accent1"/>
          </a:solidFill>
          <a:ln w="9525">
            <a:solidFill>
              <a:schemeClr val="tx1"/>
            </a:solidFill>
            <a:miter lim="800000"/>
            <a:headEnd/>
            <a:tailEnd/>
          </a:ln>
        </p:spPr>
        <p:txBody>
          <a:bodyPr wrap="none" anchor="ctr"/>
          <a:lstStyle/>
          <a:p>
            <a:pPr eaLnBrk="0" hangingPunct="0"/>
            <a:endParaRPr lang="en-GB"/>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6034313" y="629266"/>
            <a:ext cx="2750279" cy="1676603"/>
          </a:xfrm>
        </p:spPr>
        <p:txBody>
          <a:bodyPr>
            <a:normAutofit/>
          </a:bodyPr>
          <a:lstStyle/>
          <a:p>
            <a:pPr algn="l" eaLnBrk="1" hangingPunct="1">
              <a:lnSpc>
                <a:spcPct val="90000"/>
              </a:lnSpc>
            </a:pPr>
            <a:r>
              <a:rPr lang="en-GB" sz="3500" dirty="0">
                <a:latin typeface="Arial" charset="0"/>
                <a:cs typeface="Arial" charset="0"/>
              </a:rPr>
              <a:t>The Balancing Act</a:t>
            </a:r>
          </a:p>
        </p:txBody>
      </p:sp>
      <p:sp>
        <p:nvSpPr>
          <p:cNvPr id="80" name="Rectangle 7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408" y="559407"/>
            <a:ext cx="4945891"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467" name="Rectangle 3"/>
          <p:cNvSpPr>
            <a:spLocks noGrp="1" noChangeArrowheads="1"/>
          </p:cNvSpPr>
          <p:nvPr>
            <p:ph type="body" idx="1"/>
          </p:nvPr>
        </p:nvSpPr>
        <p:spPr>
          <a:xfrm>
            <a:off x="6034314" y="2438401"/>
            <a:ext cx="2750277" cy="3779520"/>
          </a:xfrm>
        </p:spPr>
        <p:txBody>
          <a:bodyPr>
            <a:noAutofit/>
          </a:bodyPr>
          <a:lstStyle/>
          <a:p>
            <a:pPr marL="0" indent="0" eaLnBrk="1" hangingPunct="1">
              <a:buFontTx/>
              <a:buNone/>
            </a:pPr>
            <a:r>
              <a:rPr lang="en-GB" sz="1800" dirty="0">
                <a:latin typeface="Arial" charset="0"/>
                <a:cs typeface="Arial" charset="0"/>
              </a:rPr>
              <a:t>A project comprises:</a:t>
            </a:r>
          </a:p>
          <a:p>
            <a:pPr marL="0" indent="0" eaLnBrk="1" hangingPunct="1">
              <a:buFontTx/>
              <a:buNone/>
            </a:pPr>
            <a:r>
              <a:rPr lang="en-GB" sz="1800" b="1" dirty="0">
                <a:latin typeface="Arial" charset="0"/>
                <a:cs typeface="Arial" charset="0"/>
              </a:rPr>
              <a:t>Scope</a:t>
            </a:r>
          </a:p>
          <a:p>
            <a:pPr marL="0" indent="0" eaLnBrk="1" hangingPunct="1">
              <a:buFontTx/>
              <a:buNone/>
            </a:pPr>
            <a:r>
              <a:rPr lang="en-GB" sz="1800" b="1" dirty="0">
                <a:latin typeface="Arial" charset="0"/>
                <a:cs typeface="Arial" charset="0"/>
              </a:rPr>
              <a:t>Time</a:t>
            </a:r>
            <a:r>
              <a:rPr lang="en-GB" sz="1800" dirty="0">
                <a:latin typeface="Arial" charset="0"/>
                <a:cs typeface="Arial" charset="0"/>
              </a:rPr>
              <a:t> (Is time critical? What are the deadlines?)</a:t>
            </a:r>
          </a:p>
          <a:p>
            <a:pPr marL="0" indent="0" eaLnBrk="1" hangingPunct="1">
              <a:buFontTx/>
              <a:buNone/>
            </a:pPr>
            <a:r>
              <a:rPr lang="en-GB" sz="1800" b="1" dirty="0">
                <a:latin typeface="Arial" charset="0"/>
                <a:cs typeface="Arial" charset="0"/>
              </a:rPr>
              <a:t>Cost</a:t>
            </a:r>
            <a:r>
              <a:rPr lang="en-GB" sz="1800" dirty="0">
                <a:latin typeface="Arial" charset="0"/>
                <a:cs typeface="Arial" charset="0"/>
              </a:rPr>
              <a:t> (What is the budget? Is there any tolerance)</a:t>
            </a:r>
          </a:p>
          <a:p>
            <a:pPr marL="0" indent="0" eaLnBrk="1" hangingPunct="1">
              <a:buFontTx/>
              <a:buNone/>
            </a:pPr>
            <a:r>
              <a:rPr lang="en-GB" sz="1800" b="1" dirty="0">
                <a:latin typeface="Arial" charset="0"/>
                <a:cs typeface="Arial" charset="0"/>
              </a:rPr>
              <a:t>Quality</a:t>
            </a:r>
            <a:r>
              <a:rPr lang="en-GB" sz="1800" dirty="0">
                <a:latin typeface="Arial" charset="0"/>
                <a:cs typeface="Arial" charset="0"/>
              </a:rPr>
              <a:t> (how well does the solution fit the acceptance criteria?)</a:t>
            </a:r>
          </a:p>
          <a:p>
            <a:pPr marL="0" indent="0" eaLnBrk="1" hangingPunct="1">
              <a:buFontTx/>
              <a:buNone/>
            </a:pPr>
            <a:endParaRPr lang="en-GB" sz="1800" dirty="0">
              <a:latin typeface="Arial" charset="0"/>
              <a:cs typeface="Arial" charset="0"/>
            </a:endParaRPr>
          </a:p>
          <a:p>
            <a:pPr marL="0" indent="0" eaLnBrk="1" hangingPunct="1">
              <a:buFontTx/>
              <a:buNone/>
            </a:pPr>
            <a:r>
              <a:rPr lang="en-GB" sz="1800" i="1" dirty="0">
                <a:latin typeface="Arial" charset="0"/>
                <a:cs typeface="Arial" charset="0"/>
              </a:rPr>
              <a:t>When decisions have to be made, what is their order of priority?</a:t>
            </a:r>
            <a:r>
              <a:rPr lang="en-GB" sz="1800" dirty="0">
                <a:latin typeface="Arial" charset="0"/>
                <a:cs typeface="Arial" charset="0"/>
              </a:rPr>
              <a:t> </a:t>
            </a:r>
          </a:p>
        </p:txBody>
      </p:sp>
      <p:grpSp>
        <p:nvGrpSpPr>
          <p:cNvPr id="2" name="Group 4"/>
          <p:cNvGrpSpPr>
            <a:grpSpLocks/>
          </p:cNvGrpSpPr>
          <p:nvPr/>
        </p:nvGrpSpPr>
        <p:grpSpPr bwMode="auto">
          <a:xfrm>
            <a:off x="558106" y="1704268"/>
            <a:ext cx="4548495" cy="3449464"/>
            <a:chOff x="3310" y="336"/>
            <a:chExt cx="2058" cy="1562"/>
          </a:xfrm>
        </p:grpSpPr>
        <p:sp>
          <p:nvSpPr>
            <p:cNvPr id="62469" name="Freeform 5"/>
            <p:cNvSpPr>
              <a:spLocks/>
            </p:cNvSpPr>
            <p:nvPr/>
          </p:nvSpPr>
          <p:spPr bwMode="auto">
            <a:xfrm>
              <a:off x="4477" y="971"/>
              <a:ext cx="712" cy="776"/>
            </a:xfrm>
            <a:custGeom>
              <a:avLst/>
              <a:gdLst>
                <a:gd name="T0" fmla="*/ 772 w 592"/>
                <a:gd name="T1" fmla="*/ 0 h 580"/>
                <a:gd name="T2" fmla="*/ 2592 w 592"/>
                <a:gd name="T3" fmla="*/ 4683 h 580"/>
                <a:gd name="T4" fmla="*/ 0 w 592"/>
                <a:gd name="T5" fmla="*/ 5954 h 580"/>
                <a:gd name="T6" fmla="*/ 772 w 592"/>
                <a:gd name="T7" fmla="*/ 0 h 580"/>
                <a:gd name="T8" fmla="*/ 0 60000 65536"/>
                <a:gd name="T9" fmla="*/ 0 60000 65536"/>
                <a:gd name="T10" fmla="*/ 0 60000 65536"/>
                <a:gd name="T11" fmla="*/ 0 60000 65536"/>
                <a:gd name="T12" fmla="*/ 0 w 592"/>
                <a:gd name="T13" fmla="*/ 0 h 580"/>
                <a:gd name="T14" fmla="*/ 592 w 592"/>
                <a:gd name="T15" fmla="*/ 580 h 580"/>
              </a:gdLst>
              <a:ahLst/>
              <a:cxnLst>
                <a:cxn ang="T8">
                  <a:pos x="T0" y="T1"/>
                </a:cxn>
                <a:cxn ang="T9">
                  <a:pos x="T2" y="T3"/>
                </a:cxn>
                <a:cxn ang="T10">
                  <a:pos x="T4" y="T5"/>
                </a:cxn>
                <a:cxn ang="T11">
                  <a:pos x="T6" y="T7"/>
                </a:cxn>
              </a:cxnLst>
              <a:rect l="T12" t="T13" r="T14" b="T15"/>
              <a:pathLst>
                <a:path w="592" h="580">
                  <a:moveTo>
                    <a:pt x="176" y="0"/>
                  </a:moveTo>
                  <a:lnTo>
                    <a:pt x="592" y="456"/>
                  </a:lnTo>
                  <a:lnTo>
                    <a:pt x="0" y="580"/>
                  </a:lnTo>
                  <a:lnTo>
                    <a:pt x="176" y="0"/>
                  </a:lnTo>
                  <a:close/>
                </a:path>
              </a:pathLst>
            </a:custGeom>
            <a:solidFill>
              <a:srgbClr val="CC99FF"/>
            </a:solidFill>
            <a:ln w="8001" cap="flat" cmpd="sng">
              <a:solidFill>
                <a:srgbClr val="0000FF"/>
              </a:solidFill>
              <a:prstDash val="solid"/>
              <a:round/>
              <a:headEnd type="none" w="med" len="med"/>
              <a:tailEnd type="none" w="sm" len="sm"/>
            </a:ln>
          </p:spPr>
          <p:txBody>
            <a:bodyPr wrap="none" anchor="ctr"/>
            <a:lstStyle/>
            <a:p>
              <a:endParaRPr lang="en-GB"/>
            </a:p>
          </p:txBody>
        </p:sp>
        <p:sp>
          <p:nvSpPr>
            <p:cNvPr id="62470" name="Freeform 6" descr="Small confetti"/>
            <p:cNvSpPr>
              <a:spLocks/>
            </p:cNvSpPr>
            <p:nvPr/>
          </p:nvSpPr>
          <p:spPr bwMode="auto">
            <a:xfrm>
              <a:off x="3310" y="336"/>
              <a:ext cx="1380" cy="1408"/>
            </a:xfrm>
            <a:custGeom>
              <a:avLst/>
              <a:gdLst>
                <a:gd name="T0" fmla="*/ 1380 w 1380"/>
                <a:gd name="T1" fmla="*/ 631 h 1408"/>
                <a:gd name="T2" fmla="*/ 186 w 1380"/>
                <a:gd name="T3" fmla="*/ 0 h 1408"/>
                <a:gd name="T4" fmla="*/ 0 w 1380"/>
                <a:gd name="T5" fmla="*/ 587 h 1408"/>
                <a:gd name="T6" fmla="*/ 1165 w 1380"/>
                <a:gd name="T7" fmla="*/ 1408 h 1408"/>
                <a:gd name="T8" fmla="*/ 1380 w 1380"/>
                <a:gd name="T9" fmla="*/ 631 h 1408"/>
                <a:gd name="T10" fmla="*/ 0 60000 65536"/>
                <a:gd name="T11" fmla="*/ 0 60000 65536"/>
                <a:gd name="T12" fmla="*/ 0 60000 65536"/>
                <a:gd name="T13" fmla="*/ 0 60000 65536"/>
                <a:gd name="T14" fmla="*/ 0 60000 65536"/>
                <a:gd name="T15" fmla="*/ 0 w 1380"/>
                <a:gd name="T16" fmla="*/ 0 h 1408"/>
                <a:gd name="T17" fmla="*/ 1380 w 1380"/>
                <a:gd name="T18" fmla="*/ 1408 h 1408"/>
              </a:gdLst>
              <a:ahLst/>
              <a:cxnLst>
                <a:cxn ang="T10">
                  <a:pos x="T0" y="T1"/>
                </a:cxn>
                <a:cxn ang="T11">
                  <a:pos x="T2" y="T3"/>
                </a:cxn>
                <a:cxn ang="T12">
                  <a:pos x="T4" y="T5"/>
                </a:cxn>
                <a:cxn ang="T13">
                  <a:pos x="T6" y="T7"/>
                </a:cxn>
                <a:cxn ang="T14">
                  <a:pos x="T8" y="T9"/>
                </a:cxn>
              </a:cxnLst>
              <a:rect l="T15" t="T16" r="T17" b="T18"/>
              <a:pathLst>
                <a:path w="1380" h="1408">
                  <a:moveTo>
                    <a:pt x="1380" y="631"/>
                  </a:moveTo>
                  <a:lnTo>
                    <a:pt x="186" y="0"/>
                  </a:lnTo>
                  <a:lnTo>
                    <a:pt x="0" y="587"/>
                  </a:lnTo>
                  <a:lnTo>
                    <a:pt x="1165" y="1408"/>
                  </a:lnTo>
                  <a:lnTo>
                    <a:pt x="1380" y="631"/>
                  </a:lnTo>
                  <a:close/>
                </a:path>
              </a:pathLst>
            </a:custGeom>
            <a:pattFill prst="smConfetti">
              <a:fgClr>
                <a:srgbClr val="FF00FF"/>
              </a:fgClr>
              <a:bgClr>
                <a:srgbClr val="FFFFFF"/>
              </a:bgClr>
            </a:pattFill>
            <a:ln w="8001" cap="flat" cmpd="sng">
              <a:solidFill>
                <a:srgbClr val="0000FF"/>
              </a:solidFill>
              <a:prstDash val="solid"/>
              <a:round/>
              <a:headEnd type="none" w="med" len="med"/>
              <a:tailEnd type="none" w="sm" len="sm"/>
            </a:ln>
          </p:spPr>
          <p:txBody>
            <a:bodyPr wrap="none" anchor="ctr"/>
            <a:lstStyle/>
            <a:p>
              <a:endParaRPr lang="en-GB"/>
            </a:p>
          </p:txBody>
        </p:sp>
        <p:sp>
          <p:nvSpPr>
            <p:cNvPr id="62471" name="Text Box 7"/>
            <p:cNvSpPr txBox="1">
              <a:spLocks noChangeArrowheads="1"/>
            </p:cNvSpPr>
            <p:nvPr/>
          </p:nvSpPr>
          <p:spPr bwMode="auto">
            <a:xfrm rot="1653832">
              <a:off x="3380" y="690"/>
              <a:ext cx="990" cy="413"/>
            </a:xfrm>
            <a:prstGeom prst="rect">
              <a:avLst/>
            </a:prstGeom>
            <a:noFill/>
            <a:ln w="8001">
              <a:noFill/>
              <a:miter lim="800000"/>
              <a:headEnd/>
              <a:tailEnd type="none" w="sm" len="sm"/>
            </a:ln>
          </p:spPr>
          <p:txBody>
            <a:bodyPr>
              <a:normAutofit/>
            </a:bodyPr>
            <a:lstStyle/>
            <a:p>
              <a:pPr eaLnBrk="0" hangingPunct="0">
                <a:spcBef>
                  <a:spcPct val="50000"/>
                </a:spcBef>
              </a:pPr>
              <a:r>
                <a:rPr lang="en-GB" sz="5000" b="1">
                  <a:solidFill>
                    <a:srgbClr val="0000FF"/>
                  </a:solidFill>
                </a:rPr>
                <a:t>scope</a:t>
              </a:r>
            </a:p>
          </p:txBody>
        </p:sp>
        <p:grpSp>
          <p:nvGrpSpPr>
            <p:cNvPr id="3" name="Group 8"/>
            <p:cNvGrpSpPr>
              <a:grpSpLocks/>
            </p:cNvGrpSpPr>
            <p:nvPr/>
          </p:nvGrpSpPr>
          <p:grpSpPr bwMode="auto">
            <a:xfrm>
              <a:off x="4388" y="917"/>
              <a:ext cx="980" cy="981"/>
              <a:chOff x="4388" y="917"/>
              <a:chExt cx="980" cy="981"/>
            </a:xfrm>
          </p:grpSpPr>
          <p:sp>
            <p:nvSpPr>
              <p:cNvPr id="62473" name="Text Box 9"/>
              <p:cNvSpPr txBox="1">
                <a:spLocks noChangeArrowheads="1"/>
              </p:cNvSpPr>
              <p:nvPr/>
            </p:nvSpPr>
            <p:spPr bwMode="auto">
              <a:xfrm rot="2822805">
                <a:off x="4716" y="1081"/>
                <a:ext cx="563" cy="283"/>
              </a:xfrm>
              <a:prstGeom prst="rect">
                <a:avLst/>
              </a:prstGeom>
              <a:noFill/>
              <a:ln w="8001">
                <a:noFill/>
                <a:miter lim="800000"/>
                <a:headEnd/>
                <a:tailEnd type="none" w="sm" len="sm"/>
              </a:ln>
            </p:spPr>
            <p:txBody>
              <a:bodyPr wrap="none">
                <a:normAutofit/>
              </a:bodyPr>
              <a:lstStyle/>
              <a:p>
                <a:pPr eaLnBrk="0" hangingPunct="0">
                  <a:lnSpc>
                    <a:spcPct val="90000"/>
                  </a:lnSpc>
                  <a:spcAft>
                    <a:spcPts val="600"/>
                  </a:spcAft>
                </a:pPr>
                <a:r>
                  <a:rPr lang="en-GB" sz="3500" b="1">
                    <a:solidFill>
                      <a:srgbClr val="FF0000"/>
                    </a:solidFill>
                  </a:rPr>
                  <a:t>TIME</a:t>
                </a:r>
                <a:endParaRPr lang="en-GB" sz="3500" b="1">
                  <a:solidFill>
                    <a:schemeClr val="accent1"/>
                  </a:solidFill>
                </a:endParaRPr>
              </a:p>
            </p:txBody>
          </p:sp>
          <p:sp>
            <p:nvSpPr>
              <p:cNvPr id="62474" name="Text Box 10"/>
              <p:cNvSpPr txBox="1">
                <a:spLocks noChangeArrowheads="1"/>
              </p:cNvSpPr>
              <p:nvPr/>
            </p:nvSpPr>
            <p:spPr bwMode="auto">
              <a:xfrm rot="-4468250">
                <a:off x="4213" y="1092"/>
                <a:ext cx="634" cy="283"/>
              </a:xfrm>
              <a:prstGeom prst="rect">
                <a:avLst/>
              </a:prstGeom>
              <a:noFill/>
              <a:ln w="8001">
                <a:noFill/>
                <a:miter lim="800000"/>
                <a:headEnd/>
                <a:tailEnd type="none" w="sm" len="sm"/>
              </a:ln>
            </p:spPr>
            <p:txBody>
              <a:bodyPr wrap="none">
                <a:normAutofit/>
              </a:bodyPr>
              <a:lstStyle/>
              <a:p>
                <a:pPr eaLnBrk="0" hangingPunct="0">
                  <a:lnSpc>
                    <a:spcPct val="90000"/>
                  </a:lnSpc>
                  <a:spcAft>
                    <a:spcPts val="600"/>
                  </a:spcAft>
                </a:pPr>
                <a:r>
                  <a:rPr lang="en-GB" sz="3500" b="1">
                    <a:solidFill>
                      <a:srgbClr val="FF0000"/>
                    </a:solidFill>
                  </a:rPr>
                  <a:t>COST</a:t>
                </a:r>
                <a:endParaRPr lang="en-GB" sz="3500" b="1">
                  <a:solidFill>
                    <a:schemeClr val="accent1"/>
                  </a:solidFill>
                </a:endParaRPr>
              </a:p>
            </p:txBody>
          </p:sp>
          <p:sp>
            <p:nvSpPr>
              <p:cNvPr id="62475" name="Text Box 11"/>
              <p:cNvSpPr txBox="1">
                <a:spLocks noChangeArrowheads="1"/>
              </p:cNvSpPr>
              <p:nvPr/>
            </p:nvSpPr>
            <p:spPr bwMode="auto">
              <a:xfrm rot="-753732">
                <a:off x="4442" y="1615"/>
                <a:ext cx="926" cy="283"/>
              </a:xfrm>
              <a:prstGeom prst="rect">
                <a:avLst/>
              </a:prstGeom>
              <a:noFill/>
              <a:ln w="8001">
                <a:noFill/>
                <a:miter lim="800000"/>
                <a:headEnd/>
                <a:tailEnd type="none" w="sm" len="sm"/>
              </a:ln>
            </p:spPr>
            <p:txBody>
              <a:bodyPr wrap="none">
                <a:normAutofit/>
              </a:bodyPr>
              <a:lstStyle/>
              <a:p>
                <a:pPr eaLnBrk="0" hangingPunct="0">
                  <a:lnSpc>
                    <a:spcPct val="90000"/>
                  </a:lnSpc>
                  <a:spcAft>
                    <a:spcPts val="600"/>
                  </a:spcAft>
                </a:pPr>
                <a:r>
                  <a:rPr lang="en-GB" sz="3500" b="1">
                    <a:solidFill>
                      <a:srgbClr val="FF0000"/>
                    </a:solidFill>
                  </a:rPr>
                  <a:t>QUALITY</a:t>
                </a:r>
                <a:endParaRPr lang="en-GB" sz="3500" b="1">
                  <a:solidFill>
                    <a:schemeClr val="accent1"/>
                  </a:solidFill>
                </a:endParaRPr>
              </a:p>
            </p:txBody>
          </p:sp>
        </p:grpSp>
      </p:gr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4" name="Rectangle 136">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90" name="Rectangle 2"/>
          <p:cNvSpPr>
            <a:spLocks noGrp="1" noChangeArrowheads="1"/>
          </p:cNvSpPr>
          <p:nvPr>
            <p:ph type="title"/>
          </p:nvPr>
        </p:nvSpPr>
        <p:spPr>
          <a:xfrm>
            <a:off x="573711" y="3499076"/>
            <a:ext cx="4540169" cy="2424774"/>
          </a:xfrm>
        </p:spPr>
        <p:txBody>
          <a:bodyPr vert="horz" lIns="91440" tIns="45720" rIns="91440" bIns="45720" rtlCol="0">
            <a:normAutofit/>
          </a:bodyPr>
          <a:lstStyle/>
          <a:p>
            <a:r>
              <a:rPr lang="en-US" kern="1200" dirty="0">
                <a:solidFill>
                  <a:srgbClr val="FFFFFF"/>
                </a:solidFill>
                <a:latin typeface="+mj-lt"/>
                <a:ea typeface="+mj-ea"/>
                <a:cs typeface="+mj-cs"/>
              </a:rPr>
              <a:t>Project Office’s role is to provide…. </a:t>
            </a:r>
          </a:p>
        </p:txBody>
      </p:sp>
      <p:sp>
        <p:nvSpPr>
          <p:cNvPr id="63495" name="Freeform: Shape 138">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7149" y="548"/>
            <a:ext cx="3262314"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0319" y="1421356"/>
            <a:ext cx="340368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546" y="0"/>
            <a:ext cx="301752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491" name="Rectangle 3"/>
          <p:cNvSpPr>
            <a:spLocks noGrp="1" noChangeArrowheads="1"/>
          </p:cNvSpPr>
          <p:nvPr>
            <p:ph type="body" sz="half" idx="1"/>
          </p:nvPr>
        </p:nvSpPr>
        <p:spPr>
          <a:xfrm>
            <a:off x="3161370" y="356187"/>
            <a:ext cx="2158807" cy="1792281"/>
          </a:xfrm>
        </p:spPr>
        <p:txBody>
          <a:bodyPr anchor="ctr">
            <a:normAutofit fontScale="25000" lnSpcReduction="20000"/>
          </a:bodyPr>
          <a:lstStyle/>
          <a:p>
            <a:pPr marL="0" indent="0">
              <a:lnSpc>
                <a:spcPct val="120000"/>
              </a:lnSpc>
              <a:spcBef>
                <a:spcPts val="1200"/>
              </a:spcBef>
              <a:buNone/>
            </a:pPr>
            <a:r>
              <a:rPr lang="en-GB" sz="5000" dirty="0">
                <a:latin typeface="Arial" charset="0"/>
                <a:cs typeface="Arial" charset="0"/>
              </a:rPr>
              <a:t>Project support</a:t>
            </a:r>
          </a:p>
          <a:p>
            <a:pPr marL="0" indent="0">
              <a:lnSpc>
                <a:spcPct val="120000"/>
              </a:lnSpc>
              <a:spcBef>
                <a:spcPts val="1200"/>
              </a:spcBef>
              <a:buNone/>
            </a:pPr>
            <a:r>
              <a:rPr lang="en-GB" sz="5000" dirty="0">
                <a:latin typeface="Arial" charset="0"/>
                <a:cs typeface="Arial" charset="0"/>
              </a:rPr>
              <a:t>Project Methodology</a:t>
            </a:r>
          </a:p>
          <a:p>
            <a:pPr marL="0" indent="0">
              <a:lnSpc>
                <a:spcPct val="120000"/>
              </a:lnSpc>
              <a:spcBef>
                <a:spcPts val="1200"/>
              </a:spcBef>
              <a:buNone/>
            </a:pPr>
            <a:r>
              <a:rPr lang="en-GB" sz="5200" dirty="0">
                <a:latin typeface="Arial" charset="0"/>
                <a:cs typeface="Arial" charset="0"/>
              </a:rPr>
              <a:t>Equipment</a:t>
            </a:r>
          </a:p>
          <a:p>
            <a:pPr marL="0" indent="0">
              <a:lnSpc>
                <a:spcPct val="120000"/>
              </a:lnSpc>
              <a:spcBef>
                <a:spcPts val="1200"/>
              </a:spcBef>
              <a:buNone/>
            </a:pPr>
            <a:r>
              <a:rPr lang="en-GB" sz="5000" dirty="0">
                <a:latin typeface="Arial" charset="0"/>
                <a:cs typeface="Arial" charset="0"/>
              </a:rPr>
              <a:t>Knowledge and skills </a:t>
            </a:r>
          </a:p>
          <a:p>
            <a:pPr marL="0" indent="0">
              <a:lnSpc>
                <a:spcPct val="120000"/>
              </a:lnSpc>
              <a:spcBef>
                <a:spcPts val="1200"/>
              </a:spcBef>
              <a:buNone/>
            </a:pPr>
            <a:r>
              <a:rPr lang="en-GB" sz="5000" dirty="0">
                <a:latin typeface="Arial" charset="0"/>
                <a:cs typeface="Arial" charset="0"/>
              </a:rPr>
              <a:t>Monitoring </a:t>
            </a:r>
          </a:p>
          <a:p>
            <a:pPr marL="0" indent="0">
              <a:buNone/>
            </a:pPr>
            <a:endParaRPr lang="en-GB" sz="5000" dirty="0">
              <a:latin typeface="Arial" charset="0"/>
              <a:cs typeface="Arial" charset="0"/>
            </a:endParaRPr>
          </a:p>
        </p:txBody>
      </p:sp>
      <p:sp>
        <p:nvSpPr>
          <p:cNvPr id="145" name="Freeform: Shape 144">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2672" y="1584494"/>
            <a:ext cx="3281329"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492" name="Rectangle 4"/>
          <p:cNvSpPr>
            <a:spLocks noGrp="1" noChangeArrowheads="1"/>
          </p:cNvSpPr>
          <p:nvPr>
            <p:ph type="body" sz="half" idx="2"/>
          </p:nvPr>
        </p:nvSpPr>
        <p:spPr>
          <a:xfrm>
            <a:off x="6289604" y="3143438"/>
            <a:ext cx="2605966" cy="2780412"/>
          </a:xfrm>
        </p:spPr>
        <p:txBody>
          <a:bodyPr anchor="ctr">
            <a:normAutofit/>
          </a:bodyPr>
          <a:lstStyle/>
          <a:p>
            <a:pPr marL="0" indent="0" eaLnBrk="1" hangingPunct="1">
              <a:spcBef>
                <a:spcPts val="1200"/>
              </a:spcBef>
              <a:buNone/>
            </a:pPr>
            <a:r>
              <a:rPr lang="en-GB" sz="1600" dirty="0">
                <a:latin typeface="Arial" charset="0"/>
                <a:cs typeface="Arial" charset="0"/>
              </a:rPr>
              <a:t>Software tools</a:t>
            </a:r>
          </a:p>
          <a:p>
            <a:pPr marL="0" indent="0" eaLnBrk="1" hangingPunct="1">
              <a:spcBef>
                <a:spcPts val="1200"/>
              </a:spcBef>
              <a:buNone/>
            </a:pPr>
            <a:r>
              <a:rPr lang="en-GB" sz="1600" dirty="0">
                <a:latin typeface="Arial" charset="0"/>
                <a:cs typeface="Arial" charset="0"/>
              </a:rPr>
              <a:t>Portfolio management</a:t>
            </a:r>
          </a:p>
          <a:p>
            <a:pPr marL="0" indent="0" eaLnBrk="1" hangingPunct="1">
              <a:spcBef>
                <a:spcPts val="1200"/>
              </a:spcBef>
              <a:buNone/>
            </a:pPr>
            <a:r>
              <a:rPr lang="en-GB" sz="1600" dirty="0">
                <a:latin typeface="Arial" charset="0"/>
                <a:cs typeface="Arial" charset="0"/>
              </a:rPr>
              <a:t>Evaluation</a:t>
            </a:r>
          </a:p>
          <a:p>
            <a:pPr marL="0" indent="0" eaLnBrk="1" hangingPunct="1">
              <a:spcBef>
                <a:spcPts val="1200"/>
              </a:spcBef>
              <a:buNone/>
            </a:pPr>
            <a:r>
              <a:rPr lang="en-GB" sz="1600" dirty="0">
                <a:latin typeface="Arial" charset="0"/>
                <a:cs typeface="Arial" charset="0"/>
              </a:rPr>
              <a:t>Training and transfer of learning</a:t>
            </a:r>
          </a:p>
          <a:p>
            <a:pPr marL="0" indent="0">
              <a:spcBef>
                <a:spcPts val="1200"/>
              </a:spcBef>
              <a:buNone/>
            </a:pPr>
            <a:r>
              <a:rPr lang="en-GB" sz="1600" dirty="0">
                <a:latin typeface="Arial" charset="0"/>
                <a:cs typeface="Arial" charset="0"/>
              </a:rPr>
              <a:t>Coaching and Mentoring</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8086" y="0"/>
            <a:ext cx="5565913"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14" name="Rectangle 2"/>
          <p:cNvSpPr>
            <a:spLocks noGrp="1" noChangeArrowheads="1"/>
          </p:cNvSpPr>
          <p:nvPr>
            <p:ph type="title"/>
          </p:nvPr>
        </p:nvSpPr>
        <p:spPr>
          <a:xfrm>
            <a:off x="5490349" y="609600"/>
            <a:ext cx="3105011" cy="1330839"/>
          </a:xfrm>
        </p:spPr>
        <p:txBody>
          <a:bodyPr>
            <a:normAutofit/>
          </a:bodyPr>
          <a:lstStyle/>
          <a:p>
            <a:pPr eaLnBrk="1" hangingPunct="1">
              <a:lnSpc>
                <a:spcPct val="90000"/>
              </a:lnSpc>
            </a:pPr>
            <a:r>
              <a:rPr lang="en-GB" b="1" dirty="0">
                <a:latin typeface="Arial" charset="0"/>
                <a:cs typeface="Arial" charset="0"/>
              </a:rPr>
              <a:t>Project Records</a:t>
            </a:r>
            <a:endParaRPr lang="en-GB" b="1">
              <a:latin typeface="Arial" charset="0"/>
              <a:cs typeface="Arial" charset="0"/>
            </a:endParaRPr>
          </a:p>
        </p:txBody>
      </p:sp>
      <p:pic>
        <p:nvPicPr>
          <p:cNvPr id="64517" name="Picture 64516" descr="Calendar on table">
            <a:extLst>
              <a:ext uri="{FF2B5EF4-FFF2-40B4-BE49-F238E27FC236}">
                <a16:creationId xmlns:a16="http://schemas.microsoft.com/office/drawing/2014/main" id="{7625A8EF-C31F-4871-86DF-7596F9C547B3}"/>
              </a:ext>
            </a:extLst>
          </p:cNvPr>
          <p:cNvPicPr>
            <a:picLocks noChangeAspect="1"/>
          </p:cNvPicPr>
          <p:nvPr/>
        </p:nvPicPr>
        <p:blipFill rotWithShape="1">
          <a:blip r:embed="rId3"/>
          <a:srcRect l="7725" r="41892" b="-1"/>
          <a:stretch/>
        </p:blipFill>
        <p:spPr>
          <a:xfrm>
            <a:off x="20" y="10"/>
            <a:ext cx="5176278"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4515" name="Rectangle 3"/>
          <p:cNvSpPr>
            <a:spLocks noGrp="1" noChangeArrowheads="1"/>
          </p:cNvSpPr>
          <p:nvPr>
            <p:ph type="body" idx="1"/>
          </p:nvPr>
        </p:nvSpPr>
        <p:spPr>
          <a:xfrm>
            <a:off x="5490348" y="2194102"/>
            <a:ext cx="3105010" cy="3908586"/>
          </a:xfrm>
        </p:spPr>
        <p:txBody>
          <a:bodyPr>
            <a:normAutofit/>
          </a:bodyPr>
          <a:lstStyle/>
          <a:p>
            <a:pPr marL="0" indent="0" eaLnBrk="1" hangingPunct="1">
              <a:buFontTx/>
              <a:buNone/>
            </a:pPr>
            <a:r>
              <a:rPr lang="en-GB" sz="1800" dirty="0">
                <a:latin typeface="Arial" charset="0"/>
                <a:cs typeface="Arial" charset="0"/>
              </a:rPr>
              <a:t>Every project manager will need to keep records that show the objectives of the project, the plans for achieving those objectives, any issues that arise and how they have been managed, information about budgets, the status of the project at closure and the lessons learned.</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53" name="Rectangle 7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540" name="Picture 4" descr="j0175372"/>
          <p:cNvPicPr>
            <a:picLocks noGrp="1" noChangeAspect="1" noChangeArrowheads="1"/>
          </p:cNvPicPr>
          <p:nvPr>
            <p:ph sz="half" idx="2"/>
          </p:nvPr>
        </p:nvPicPr>
        <p:blipFill rotWithShape="1">
          <a:blip r:embed="rId3" cstate="print"/>
          <a:srcRect l="16822" r="13119" b="-1"/>
          <a:stretch/>
        </p:blipFill>
        <p:spPr>
          <a:xfrm>
            <a:off x="20" y="10"/>
            <a:ext cx="7252212" cy="6857990"/>
          </a:xfrm>
          <a:prstGeom prst="rect">
            <a:avLst/>
          </a:prstGeom>
        </p:spPr>
      </p:pic>
      <p:sp>
        <p:nvSpPr>
          <p:cNvPr id="65554" name="Rectangle 7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538" name="Rectangle 2"/>
          <p:cNvSpPr>
            <a:spLocks noGrp="1" noChangeArrowheads="1"/>
          </p:cNvSpPr>
          <p:nvPr>
            <p:ph type="title"/>
          </p:nvPr>
        </p:nvSpPr>
        <p:spPr>
          <a:xfrm>
            <a:off x="5648707" y="365125"/>
            <a:ext cx="2866642" cy="1899912"/>
          </a:xfrm>
        </p:spPr>
        <p:txBody>
          <a:bodyPr vert="horz" lIns="91440" tIns="45720" rIns="91440" bIns="45720" rtlCol="0" anchor="ctr">
            <a:normAutofit/>
          </a:bodyPr>
          <a:lstStyle/>
          <a:p>
            <a:pPr algn="l">
              <a:lnSpc>
                <a:spcPct val="90000"/>
              </a:lnSpc>
            </a:pPr>
            <a:r>
              <a:rPr lang="en-US" sz="3200" b="1" dirty="0"/>
              <a:t>Essential Project Documentation </a:t>
            </a:r>
          </a:p>
        </p:txBody>
      </p:sp>
      <p:sp>
        <p:nvSpPr>
          <p:cNvPr id="65539" name="Rectangle 3"/>
          <p:cNvSpPr>
            <a:spLocks noGrp="1" noChangeArrowheads="1"/>
          </p:cNvSpPr>
          <p:nvPr>
            <p:ph type="body" sz="half" idx="1"/>
          </p:nvPr>
        </p:nvSpPr>
        <p:spPr>
          <a:xfrm>
            <a:off x="5648707" y="2434201"/>
            <a:ext cx="2866642" cy="3742762"/>
          </a:xfrm>
        </p:spPr>
        <p:txBody>
          <a:bodyPr vert="horz" lIns="91440" tIns="45720" rIns="91440" bIns="45720" rtlCol="0">
            <a:normAutofit/>
          </a:bodyPr>
          <a:lstStyle/>
          <a:p>
            <a:pPr indent="-228600">
              <a:lnSpc>
                <a:spcPct val="90000"/>
              </a:lnSpc>
              <a:buClr>
                <a:schemeClr val="tx1"/>
              </a:buClr>
            </a:pPr>
            <a:r>
              <a:rPr lang="en-US" sz="1700" dirty="0"/>
              <a:t>Start-up or Project initiation document</a:t>
            </a:r>
          </a:p>
          <a:p>
            <a:pPr indent="-228600">
              <a:lnSpc>
                <a:spcPct val="90000"/>
              </a:lnSpc>
              <a:buClr>
                <a:schemeClr val="tx1"/>
              </a:buClr>
            </a:pPr>
            <a:r>
              <a:rPr lang="en-US" sz="1700" dirty="0"/>
              <a:t>Risk Assessment (including Risk Log)</a:t>
            </a:r>
            <a:endParaRPr lang="en-US" sz="1700" u="sng" dirty="0"/>
          </a:p>
          <a:p>
            <a:pPr indent="-228600">
              <a:lnSpc>
                <a:spcPct val="90000"/>
              </a:lnSpc>
            </a:pPr>
            <a:r>
              <a:rPr lang="en-US" sz="1700" dirty="0"/>
              <a:t>Project Plan</a:t>
            </a:r>
          </a:p>
          <a:p>
            <a:pPr indent="-228600">
              <a:lnSpc>
                <a:spcPct val="90000"/>
              </a:lnSpc>
            </a:pPr>
            <a:r>
              <a:rPr lang="en-US" sz="1700" dirty="0"/>
              <a:t>Budget Control</a:t>
            </a:r>
          </a:p>
          <a:p>
            <a:pPr indent="-228600">
              <a:lnSpc>
                <a:spcPct val="90000"/>
              </a:lnSpc>
            </a:pPr>
            <a:r>
              <a:rPr lang="en-US" sz="1700" dirty="0"/>
              <a:t>Project Reviews</a:t>
            </a:r>
          </a:p>
          <a:p>
            <a:pPr indent="-228600">
              <a:lnSpc>
                <a:spcPct val="90000"/>
              </a:lnSpc>
            </a:pPr>
            <a:r>
              <a:rPr lang="en-US" sz="1700" dirty="0"/>
              <a:t>Change Control</a:t>
            </a:r>
          </a:p>
          <a:p>
            <a:pPr indent="-228600">
              <a:lnSpc>
                <a:spcPct val="90000"/>
              </a:lnSpc>
            </a:pPr>
            <a:r>
              <a:rPr lang="en-US" sz="1700" dirty="0"/>
              <a:t>Project Closure</a:t>
            </a:r>
          </a:p>
          <a:p>
            <a:pPr indent="-228600">
              <a:lnSpc>
                <a:spcPct val="90000"/>
              </a:lnSpc>
            </a:pPr>
            <a:r>
              <a:rPr lang="en-US" sz="1700" dirty="0"/>
              <a:t>Handover</a:t>
            </a:r>
          </a:p>
          <a:p>
            <a:pPr indent="-228600">
              <a:lnSpc>
                <a:spcPct val="90000"/>
              </a:lnSpc>
            </a:pPr>
            <a:r>
              <a:rPr lang="en-US" sz="1700" dirty="0"/>
              <a:t>Final report, Including lessons learned</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959" r="24097" b="-1"/>
          <a:stretch/>
        </p:blipFill>
        <p:spPr>
          <a:xfrm>
            <a:off x="3088140" y="10"/>
            <a:ext cx="6055860" cy="6857990"/>
          </a:xfrm>
          <a:prstGeom prst="rect">
            <a:avLst/>
          </a:prstGeom>
        </p:spPr>
      </p:pic>
      <p:sp>
        <p:nvSpPr>
          <p:cNvPr id="14"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603504" y="365125"/>
            <a:ext cx="3949616" cy="1325563"/>
          </a:xfrm>
        </p:spPr>
        <p:txBody>
          <a:bodyPr>
            <a:normAutofit/>
          </a:bodyPr>
          <a:lstStyle/>
          <a:p>
            <a:r>
              <a:rPr lang="en-GB" b="1"/>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603504" y="2022601"/>
            <a:ext cx="2956124" cy="4154361"/>
          </a:xfrm>
        </p:spPr>
        <p:txBody>
          <a:bodyPr>
            <a:normAutofit/>
          </a:bodyPr>
          <a:lstStyle/>
          <a:p>
            <a:r>
              <a:rPr lang="en-GB" sz="1700" dirty="0"/>
              <a:t>Take 5 minutes to reflect upon this presentation – what have you learnt?  </a:t>
            </a:r>
          </a:p>
          <a:p>
            <a:r>
              <a:rPr lang="en-GB" sz="1700" dirty="0"/>
              <a:t>Any key areas you want to research further? </a:t>
            </a:r>
          </a:p>
          <a:p>
            <a:r>
              <a:rPr lang="en-GB" sz="1700" dirty="0"/>
              <a:t>What can help you with your private life?</a:t>
            </a:r>
          </a:p>
          <a:p>
            <a:r>
              <a:rPr lang="en-GB" sz="1700" dirty="0"/>
              <a:t>What can help you in your career?</a:t>
            </a:r>
          </a:p>
          <a:p>
            <a:r>
              <a:rPr lang="en-GB" sz="1700" dirty="0"/>
              <a:t>Engage with your tutor on the topics</a:t>
            </a:r>
          </a:p>
          <a:p>
            <a:endParaRPr lang="en-GB" sz="1700" dirty="0"/>
          </a:p>
        </p:txBody>
      </p:sp>
    </p:spTree>
    <p:extLst>
      <p:ext uri="{BB962C8B-B14F-4D97-AF65-F5344CB8AC3E}">
        <p14:creationId xmlns:p14="http://schemas.microsoft.com/office/powerpoint/2010/main" val="2058534929"/>
      </p:ext>
    </p:extLst>
  </p:cSld>
  <p:clrMapOvr>
    <a:overrideClrMapping bg1="dk1" tx1="lt1" bg2="dk2" tx2="lt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28443943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TotalTime>
  <Words>2342</Words>
  <Application>Microsoft Macintosh PowerPoint</Application>
  <PresentationFormat>On-screen Show (4:3)</PresentationFormat>
  <Paragraphs>445</Paragraphs>
  <Slides>89</Slides>
  <Notes>41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89</vt:i4>
      </vt:variant>
    </vt:vector>
  </HeadingPairs>
  <TitlesOfParts>
    <vt:vector size="98" baseType="lpstr">
      <vt:lpstr>Arial</vt:lpstr>
      <vt:lpstr>Arial Rounded MT Bold</vt:lpstr>
      <vt:lpstr>Book Antiqua</vt:lpstr>
      <vt:lpstr>Calibri</vt:lpstr>
      <vt:lpstr>Times</vt:lpstr>
      <vt:lpstr>Tw Cen MT</vt:lpstr>
      <vt:lpstr>Wingdings</vt:lpstr>
      <vt:lpstr>Wingdings 2</vt:lpstr>
      <vt:lpstr>Office Theme</vt:lpstr>
      <vt:lpstr>PowerPoint Presentation</vt:lpstr>
      <vt:lpstr>Pre-workshop discussion</vt:lpstr>
      <vt:lpstr>Homework</vt:lpstr>
      <vt:lpstr>What is a project?</vt:lpstr>
      <vt:lpstr>What is a Project?</vt:lpstr>
      <vt:lpstr>Project Planning Principles</vt:lpstr>
      <vt:lpstr>PowerPoint Presentation</vt:lpstr>
      <vt:lpstr>PowerPoint Presentation</vt:lpstr>
      <vt:lpstr>PowerPoint Presentation</vt:lpstr>
      <vt:lpstr>PowerPoint Presentation</vt:lpstr>
      <vt:lpstr>PowerPoint Presentation</vt:lpstr>
      <vt:lpstr>Project Strategy</vt:lpstr>
      <vt:lpstr>Requirements for successful project management  </vt:lpstr>
      <vt:lpstr>Project life cycle</vt:lpstr>
      <vt:lpstr>The Role of a Project Manager</vt:lpstr>
      <vt:lpstr>Project Manager’s Role</vt:lpstr>
      <vt:lpstr>The Project Management Environment</vt:lpstr>
      <vt:lpstr>Stakeholders</vt:lpstr>
      <vt:lpstr>Internal Stakeholders</vt:lpstr>
      <vt:lpstr>PowerPoint Presentation</vt:lpstr>
      <vt:lpstr>Stakeholder Management and Analysis</vt:lpstr>
      <vt:lpstr>Benefits of a stakeholder-based approach</vt:lpstr>
      <vt:lpstr>Stages in Stakeholder Analysis</vt:lpstr>
      <vt:lpstr>Stakeholder analysis</vt:lpstr>
      <vt:lpstr>Prioritising Stakeholders</vt:lpstr>
      <vt:lpstr>PowerPoint Presentation</vt:lpstr>
      <vt:lpstr>PowerPoint Presentation</vt:lpstr>
      <vt:lpstr>PowerPoint Presentation</vt:lpstr>
      <vt:lpstr>PowerPoint Presentation</vt:lpstr>
      <vt:lpstr>PowerPoint Presentation</vt:lpstr>
      <vt:lpstr>PowerPoint Presentation</vt:lpstr>
      <vt:lpstr>PESTLE</vt:lpstr>
      <vt:lpstr>PESTLE Forces</vt:lpstr>
      <vt:lpstr>PowerPoint Presentation</vt:lpstr>
      <vt:lpstr>PROJECT ORGANISATION</vt:lpstr>
      <vt:lpstr>Project Organisation</vt:lpstr>
      <vt:lpstr>Kurt Lewin’s Field Force Analysis</vt:lpstr>
      <vt:lpstr>PowerPoint Presentation</vt:lpstr>
      <vt:lpstr>Lewin’s change management model</vt:lpstr>
      <vt:lpstr>Field Force Analysis</vt:lpstr>
      <vt:lpstr>Project Planning</vt:lpstr>
      <vt:lpstr>Prince 2 – project management system</vt:lpstr>
      <vt:lpstr>PRINCE2® Structure</vt:lpstr>
      <vt:lpstr>PRINCE2®</vt:lpstr>
      <vt:lpstr>Planning</vt:lpstr>
      <vt:lpstr>Planning Tools used within Prince 2 </vt:lpstr>
      <vt:lpstr>Work breakdown structure</vt:lpstr>
      <vt:lpstr>Work breakdown structure</vt:lpstr>
      <vt:lpstr>Flowcharts (Decision trees)</vt:lpstr>
      <vt:lpstr>PowerPoint Presentation</vt:lpstr>
      <vt:lpstr>Critical path analysis</vt:lpstr>
      <vt:lpstr>PowerPoint Presentation</vt:lpstr>
      <vt:lpstr>The Critical Path</vt:lpstr>
      <vt:lpstr>Critical Path</vt:lpstr>
      <vt:lpstr>Path Durations</vt:lpstr>
      <vt:lpstr>Path Durations</vt:lpstr>
      <vt:lpstr>Calculating the Critical Path Terms Explained</vt:lpstr>
      <vt:lpstr>Calculating the Critical Path Terms Explained:  Float</vt:lpstr>
      <vt:lpstr>Pert chart</vt:lpstr>
      <vt:lpstr>PowerPoint Presentation</vt:lpstr>
      <vt:lpstr>PERT</vt:lpstr>
      <vt:lpstr>PERT diagram key</vt:lpstr>
      <vt:lpstr>Product based planning</vt:lpstr>
      <vt:lpstr>PowerPoint Presentation</vt:lpstr>
      <vt:lpstr>Product Based Planning</vt:lpstr>
      <vt:lpstr>Product Breakdown Structure</vt:lpstr>
      <vt:lpstr>Product Description</vt:lpstr>
      <vt:lpstr>Product Flow Diagram</vt:lpstr>
      <vt:lpstr>Gannt charts</vt:lpstr>
      <vt:lpstr>Gannt charts</vt:lpstr>
      <vt:lpstr>Risk mANAGEMENT</vt:lpstr>
      <vt:lpstr>Risk management process</vt:lpstr>
      <vt:lpstr>Risk Analysis</vt:lpstr>
      <vt:lpstr>Prioritising Risks</vt:lpstr>
      <vt:lpstr>Business case</vt:lpstr>
      <vt:lpstr>Business Case</vt:lpstr>
      <vt:lpstr>PowerPoint Presentation</vt:lpstr>
      <vt:lpstr>Cost benefit analysis </vt:lpstr>
      <vt:lpstr>PowerPoint Presentation</vt:lpstr>
      <vt:lpstr>Cost Benefit Analysis – renting a new photocopier</vt:lpstr>
      <vt:lpstr>PowerPoint Presentation</vt:lpstr>
      <vt:lpstr>Project  Support and Resources</vt:lpstr>
      <vt:lpstr>Pressures on resources</vt:lpstr>
      <vt:lpstr>The Balancing Act</vt:lpstr>
      <vt:lpstr>Project Office’s role is to provide…. </vt:lpstr>
      <vt:lpstr>Project Records</vt:lpstr>
      <vt:lpstr>Essential Project Documentation </vt:lpstr>
      <vt:lpstr>Summary</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Principles</dc:title>
  <dc:creator>Glenn Studio Laptop</dc:creator>
  <cp:lastModifiedBy>Stuart Morgan</cp:lastModifiedBy>
  <cp:revision>22</cp:revision>
  <dcterms:created xsi:type="dcterms:W3CDTF">2012-03-18T08:33:30Z</dcterms:created>
  <dcterms:modified xsi:type="dcterms:W3CDTF">2021-05-20T17:47:26Z</dcterms:modified>
</cp:coreProperties>
</file>