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sldIdLst>
    <p:sldId id="257" r:id="rId2"/>
    <p:sldId id="256" r:id="rId3"/>
    <p:sldId id="259" r:id="rId4"/>
    <p:sldId id="265" r:id="rId5"/>
    <p:sldId id="267" r:id="rId6"/>
    <p:sldId id="305" r:id="rId7"/>
    <p:sldId id="269" r:id="rId8"/>
    <p:sldId id="272" r:id="rId9"/>
    <p:sldId id="274" r:id="rId10"/>
    <p:sldId id="278" r:id="rId11"/>
    <p:sldId id="281" r:id="rId12"/>
    <p:sldId id="285" r:id="rId13"/>
    <p:sldId id="289" r:id="rId14"/>
    <p:sldId id="293" r:id="rId15"/>
    <p:sldId id="303" r:id="rId16"/>
    <p:sldId id="296" r:id="rId17"/>
    <p:sldId id="298" r:id="rId18"/>
    <p:sldId id="299" r:id="rId19"/>
    <p:sldId id="300" r:id="rId2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1272" y="-24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1FF349-8E26-428C-A91E-6A57DBBDE6CF}" type="doc">
      <dgm:prSet loTypeId="urn:microsoft.com/office/officeart/2005/8/layout/pyramid1" loCatId="pyramid" qsTypeId="urn:microsoft.com/office/officeart/2005/8/quickstyle/simple1" qsCatId="simple" csTypeId="urn:microsoft.com/office/officeart/2005/8/colors/accent1_2" csCatId="accent1"/>
      <dgm:spPr/>
    </dgm:pt>
    <dgm:pt modelId="{E8BD765C-E2A8-41B3-8D36-EAF0EC54C84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HOMOIOI</a:t>
          </a:r>
          <a:endParaRPr kumimoji="0" lang="en-GB" altLang="en-US" b="0" i="0" u="none" strike="noStrike" cap="none" normalizeH="0" baseline="0" smtClean="0">
            <a:ln>
              <a:noFill/>
            </a:ln>
            <a:solidFill>
              <a:schemeClr val="tx1"/>
            </a:solidFill>
            <a:effectLst/>
            <a:latin typeface="Arial" charset="0"/>
          </a:endParaRPr>
        </a:p>
      </dgm:t>
    </dgm:pt>
    <dgm:pt modelId="{72ABC633-3544-4A71-ACA0-DEEDE50BF004}" type="parTrans" cxnId="{0ED506FE-C30C-481D-BC05-CBF5DFAB5AF7}">
      <dgm:prSet/>
      <dgm:spPr/>
      <dgm:t>
        <a:bodyPr/>
        <a:lstStyle/>
        <a:p>
          <a:endParaRPr lang="en-GB"/>
        </a:p>
      </dgm:t>
    </dgm:pt>
    <dgm:pt modelId="{07C468AA-C139-4062-88F9-7C09FE5A52A5}" type="sibTrans" cxnId="{0ED506FE-C30C-481D-BC05-CBF5DFAB5AF7}">
      <dgm:prSet/>
      <dgm:spPr/>
      <dgm:t>
        <a:bodyPr/>
        <a:lstStyle/>
        <a:p>
          <a:endParaRPr lang="en-GB"/>
        </a:p>
      </dgm:t>
    </dgm:pt>
    <dgm:pt modelId="{E4A3ACE6-43E8-4DBF-995F-3395AC4ECCE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PERIOIKOI</a:t>
          </a:r>
          <a:endParaRPr kumimoji="0" lang="en-GB" altLang="en-US" b="0" i="0" u="none" strike="noStrike" cap="none" normalizeH="0" baseline="0" smtClean="0">
            <a:ln>
              <a:noFill/>
            </a:ln>
            <a:solidFill>
              <a:schemeClr val="tx1"/>
            </a:solidFill>
            <a:effectLst/>
            <a:latin typeface="Arial" charset="0"/>
          </a:endParaRPr>
        </a:p>
      </dgm:t>
    </dgm:pt>
    <dgm:pt modelId="{084D9EFA-7E33-4CC8-A088-9659F2D49255}" type="parTrans" cxnId="{ACE83AFA-E769-451D-8980-1EAA82BCA8B1}">
      <dgm:prSet/>
      <dgm:spPr/>
      <dgm:t>
        <a:bodyPr/>
        <a:lstStyle/>
        <a:p>
          <a:endParaRPr lang="en-GB"/>
        </a:p>
      </dgm:t>
    </dgm:pt>
    <dgm:pt modelId="{E257A741-9391-4CEB-B786-755792145B51}" type="sibTrans" cxnId="{ACE83AFA-E769-451D-8980-1EAA82BCA8B1}">
      <dgm:prSet/>
      <dgm:spPr/>
      <dgm:t>
        <a:bodyPr/>
        <a:lstStyle/>
        <a:p>
          <a:endParaRPr lang="en-GB"/>
        </a:p>
      </dgm:t>
    </dgm:pt>
    <dgm:pt modelId="{0CDB1E8E-49DA-4F64-AD04-B34E61A61B5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HELOTS</a:t>
          </a:r>
          <a:endParaRPr kumimoji="0" lang="en-GB" altLang="en-US" b="0" i="0" u="none" strike="noStrike" cap="none" normalizeH="0" baseline="0" smtClean="0">
            <a:ln>
              <a:noFill/>
            </a:ln>
            <a:solidFill>
              <a:schemeClr val="tx1"/>
            </a:solidFill>
            <a:effectLst/>
            <a:latin typeface="Arial" charset="0"/>
          </a:endParaRPr>
        </a:p>
      </dgm:t>
    </dgm:pt>
    <dgm:pt modelId="{1946253B-CD8C-4172-949C-D6B38BE3F6FA}" type="parTrans" cxnId="{056FA226-44BF-48A4-9B9C-01B1A5BE67C1}">
      <dgm:prSet/>
      <dgm:spPr/>
      <dgm:t>
        <a:bodyPr/>
        <a:lstStyle/>
        <a:p>
          <a:endParaRPr lang="en-GB"/>
        </a:p>
      </dgm:t>
    </dgm:pt>
    <dgm:pt modelId="{B95EA0D8-1125-4D5F-9875-BC78AC3D247C}" type="sibTrans" cxnId="{056FA226-44BF-48A4-9B9C-01B1A5BE67C1}">
      <dgm:prSet/>
      <dgm:spPr/>
      <dgm:t>
        <a:bodyPr/>
        <a:lstStyle/>
        <a:p>
          <a:endParaRPr lang="en-GB"/>
        </a:p>
      </dgm:t>
    </dgm:pt>
    <dgm:pt modelId="{793EB67B-AA04-443D-A54E-F99A61A78379}" type="pres">
      <dgm:prSet presAssocID="{3E1FF349-8E26-428C-A91E-6A57DBBDE6CF}" presName="Name0" presStyleCnt="0">
        <dgm:presLayoutVars>
          <dgm:dir/>
          <dgm:animLvl val="lvl"/>
          <dgm:resizeHandles val="exact"/>
        </dgm:presLayoutVars>
      </dgm:prSet>
      <dgm:spPr/>
    </dgm:pt>
    <dgm:pt modelId="{3BA51B47-7036-43BE-A6BC-4429F086CF19}" type="pres">
      <dgm:prSet presAssocID="{E8BD765C-E2A8-41B3-8D36-EAF0EC54C847}" presName="Name8" presStyleCnt="0"/>
      <dgm:spPr/>
    </dgm:pt>
    <dgm:pt modelId="{1923692F-4D59-44B2-8E17-74B793B708A7}" type="pres">
      <dgm:prSet presAssocID="{E8BD765C-E2A8-41B3-8D36-EAF0EC54C847}" presName="level" presStyleLbl="node1" presStyleIdx="0" presStyleCnt="3">
        <dgm:presLayoutVars>
          <dgm:chMax val="1"/>
          <dgm:bulletEnabled val="1"/>
        </dgm:presLayoutVars>
      </dgm:prSet>
      <dgm:spPr/>
    </dgm:pt>
    <dgm:pt modelId="{4321445F-07C9-4F00-B5D8-729D20E12A2E}" type="pres">
      <dgm:prSet presAssocID="{E8BD765C-E2A8-41B3-8D36-EAF0EC54C847}" presName="levelTx" presStyleLbl="revTx" presStyleIdx="0" presStyleCnt="0">
        <dgm:presLayoutVars>
          <dgm:chMax val="1"/>
          <dgm:bulletEnabled val="1"/>
        </dgm:presLayoutVars>
      </dgm:prSet>
      <dgm:spPr/>
    </dgm:pt>
    <dgm:pt modelId="{D2BE6900-5F59-424F-B658-C5CDCC786517}" type="pres">
      <dgm:prSet presAssocID="{E4A3ACE6-43E8-4DBF-995F-3395AC4ECCEE}" presName="Name8" presStyleCnt="0"/>
      <dgm:spPr/>
    </dgm:pt>
    <dgm:pt modelId="{91BC0705-0933-417A-AB9C-B8D3A24A0C7B}" type="pres">
      <dgm:prSet presAssocID="{E4A3ACE6-43E8-4DBF-995F-3395AC4ECCEE}" presName="level" presStyleLbl="node1" presStyleIdx="1" presStyleCnt="3">
        <dgm:presLayoutVars>
          <dgm:chMax val="1"/>
          <dgm:bulletEnabled val="1"/>
        </dgm:presLayoutVars>
      </dgm:prSet>
      <dgm:spPr/>
    </dgm:pt>
    <dgm:pt modelId="{CF289355-4C7F-446B-83DA-7D31C7058DF4}" type="pres">
      <dgm:prSet presAssocID="{E4A3ACE6-43E8-4DBF-995F-3395AC4ECCEE}" presName="levelTx" presStyleLbl="revTx" presStyleIdx="0" presStyleCnt="0">
        <dgm:presLayoutVars>
          <dgm:chMax val="1"/>
          <dgm:bulletEnabled val="1"/>
        </dgm:presLayoutVars>
      </dgm:prSet>
      <dgm:spPr/>
    </dgm:pt>
    <dgm:pt modelId="{2F2CB973-035E-4B86-B761-200D63ABFF0D}" type="pres">
      <dgm:prSet presAssocID="{0CDB1E8E-49DA-4F64-AD04-B34E61A61B51}" presName="Name8" presStyleCnt="0"/>
      <dgm:spPr/>
    </dgm:pt>
    <dgm:pt modelId="{E84132FE-A522-430C-8578-FE79CA931AC3}" type="pres">
      <dgm:prSet presAssocID="{0CDB1E8E-49DA-4F64-AD04-B34E61A61B51}" presName="level" presStyleLbl="node1" presStyleIdx="2" presStyleCnt="3">
        <dgm:presLayoutVars>
          <dgm:chMax val="1"/>
          <dgm:bulletEnabled val="1"/>
        </dgm:presLayoutVars>
      </dgm:prSet>
      <dgm:spPr/>
    </dgm:pt>
    <dgm:pt modelId="{1BD7BC5B-AF66-4246-A070-786A3C62EE1D}" type="pres">
      <dgm:prSet presAssocID="{0CDB1E8E-49DA-4F64-AD04-B34E61A61B51}" presName="levelTx" presStyleLbl="revTx" presStyleIdx="0" presStyleCnt="0">
        <dgm:presLayoutVars>
          <dgm:chMax val="1"/>
          <dgm:bulletEnabled val="1"/>
        </dgm:presLayoutVars>
      </dgm:prSet>
      <dgm:spPr/>
    </dgm:pt>
  </dgm:ptLst>
  <dgm:cxnLst>
    <dgm:cxn modelId="{AC75DA8C-F9B9-4E69-BBD3-C5A479CBFA2F}" type="presOf" srcId="{0CDB1E8E-49DA-4F64-AD04-B34E61A61B51}" destId="{E84132FE-A522-430C-8578-FE79CA931AC3}" srcOrd="0" destOrd="0" presId="urn:microsoft.com/office/officeart/2005/8/layout/pyramid1"/>
    <dgm:cxn modelId="{097E3B4F-B8EC-414A-A5FD-80BCF22A562B}" type="presOf" srcId="{E8BD765C-E2A8-41B3-8D36-EAF0EC54C847}" destId="{4321445F-07C9-4F00-B5D8-729D20E12A2E}" srcOrd="1" destOrd="0" presId="urn:microsoft.com/office/officeart/2005/8/layout/pyramid1"/>
    <dgm:cxn modelId="{22FE4719-DD1E-42E4-B70C-7A0F70A3F7D8}" type="presOf" srcId="{E4A3ACE6-43E8-4DBF-995F-3395AC4ECCEE}" destId="{91BC0705-0933-417A-AB9C-B8D3A24A0C7B}" srcOrd="0" destOrd="0" presId="urn:microsoft.com/office/officeart/2005/8/layout/pyramid1"/>
    <dgm:cxn modelId="{ACE83AFA-E769-451D-8980-1EAA82BCA8B1}" srcId="{3E1FF349-8E26-428C-A91E-6A57DBBDE6CF}" destId="{E4A3ACE6-43E8-4DBF-995F-3395AC4ECCEE}" srcOrd="1" destOrd="0" parTransId="{084D9EFA-7E33-4CC8-A088-9659F2D49255}" sibTransId="{E257A741-9391-4CEB-B786-755792145B51}"/>
    <dgm:cxn modelId="{7785E8B7-D533-4B5E-B20A-D214CD18AFB3}" type="presOf" srcId="{E4A3ACE6-43E8-4DBF-995F-3395AC4ECCEE}" destId="{CF289355-4C7F-446B-83DA-7D31C7058DF4}" srcOrd="1" destOrd="0" presId="urn:microsoft.com/office/officeart/2005/8/layout/pyramid1"/>
    <dgm:cxn modelId="{056FA226-44BF-48A4-9B9C-01B1A5BE67C1}" srcId="{3E1FF349-8E26-428C-A91E-6A57DBBDE6CF}" destId="{0CDB1E8E-49DA-4F64-AD04-B34E61A61B51}" srcOrd="2" destOrd="0" parTransId="{1946253B-CD8C-4172-949C-D6B38BE3F6FA}" sibTransId="{B95EA0D8-1125-4D5F-9875-BC78AC3D247C}"/>
    <dgm:cxn modelId="{B434690D-41D4-4223-BECF-C58002328A1E}" type="presOf" srcId="{3E1FF349-8E26-428C-A91E-6A57DBBDE6CF}" destId="{793EB67B-AA04-443D-A54E-F99A61A78379}" srcOrd="0" destOrd="0" presId="urn:microsoft.com/office/officeart/2005/8/layout/pyramid1"/>
    <dgm:cxn modelId="{C0E9C1FA-00AC-41F2-9FA5-3D5BE4741B3C}" type="presOf" srcId="{0CDB1E8E-49DA-4F64-AD04-B34E61A61B51}" destId="{1BD7BC5B-AF66-4246-A070-786A3C62EE1D}" srcOrd="1" destOrd="0" presId="urn:microsoft.com/office/officeart/2005/8/layout/pyramid1"/>
    <dgm:cxn modelId="{17961E97-9986-466F-9893-049819B16F5C}" type="presOf" srcId="{E8BD765C-E2A8-41B3-8D36-EAF0EC54C847}" destId="{1923692F-4D59-44B2-8E17-74B793B708A7}" srcOrd="0" destOrd="0" presId="urn:microsoft.com/office/officeart/2005/8/layout/pyramid1"/>
    <dgm:cxn modelId="{0ED506FE-C30C-481D-BC05-CBF5DFAB5AF7}" srcId="{3E1FF349-8E26-428C-A91E-6A57DBBDE6CF}" destId="{E8BD765C-E2A8-41B3-8D36-EAF0EC54C847}" srcOrd="0" destOrd="0" parTransId="{72ABC633-3544-4A71-ACA0-DEEDE50BF004}" sibTransId="{07C468AA-C139-4062-88F9-7C09FE5A52A5}"/>
    <dgm:cxn modelId="{1958CF51-9536-4B8B-BBCE-298B948AA183}" type="presParOf" srcId="{793EB67B-AA04-443D-A54E-F99A61A78379}" destId="{3BA51B47-7036-43BE-A6BC-4429F086CF19}" srcOrd="0" destOrd="0" presId="urn:microsoft.com/office/officeart/2005/8/layout/pyramid1"/>
    <dgm:cxn modelId="{30B93D52-3D09-4D0F-BA33-CD888103AA4B}" type="presParOf" srcId="{3BA51B47-7036-43BE-A6BC-4429F086CF19}" destId="{1923692F-4D59-44B2-8E17-74B793B708A7}" srcOrd="0" destOrd="0" presId="urn:microsoft.com/office/officeart/2005/8/layout/pyramid1"/>
    <dgm:cxn modelId="{D9642728-06B5-4525-970B-B2E50BD83E1D}" type="presParOf" srcId="{3BA51B47-7036-43BE-A6BC-4429F086CF19}" destId="{4321445F-07C9-4F00-B5D8-729D20E12A2E}" srcOrd="1" destOrd="0" presId="urn:microsoft.com/office/officeart/2005/8/layout/pyramid1"/>
    <dgm:cxn modelId="{EDD38BDF-7E85-47A9-A3BF-A1B92049A39F}" type="presParOf" srcId="{793EB67B-AA04-443D-A54E-F99A61A78379}" destId="{D2BE6900-5F59-424F-B658-C5CDCC786517}" srcOrd="1" destOrd="0" presId="urn:microsoft.com/office/officeart/2005/8/layout/pyramid1"/>
    <dgm:cxn modelId="{CD11612B-2636-457F-A3B1-0D52907524AC}" type="presParOf" srcId="{D2BE6900-5F59-424F-B658-C5CDCC786517}" destId="{91BC0705-0933-417A-AB9C-B8D3A24A0C7B}" srcOrd="0" destOrd="0" presId="urn:microsoft.com/office/officeart/2005/8/layout/pyramid1"/>
    <dgm:cxn modelId="{9DF58D54-DB73-443D-94CE-9D4D2E9FC87F}" type="presParOf" srcId="{D2BE6900-5F59-424F-B658-C5CDCC786517}" destId="{CF289355-4C7F-446B-83DA-7D31C7058DF4}" srcOrd="1" destOrd="0" presId="urn:microsoft.com/office/officeart/2005/8/layout/pyramid1"/>
    <dgm:cxn modelId="{97AAB3BF-FA5A-493A-8348-53116585BF37}" type="presParOf" srcId="{793EB67B-AA04-443D-A54E-F99A61A78379}" destId="{2F2CB973-035E-4B86-B761-200D63ABFF0D}" srcOrd="2" destOrd="0" presId="urn:microsoft.com/office/officeart/2005/8/layout/pyramid1"/>
    <dgm:cxn modelId="{C8A24D2B-C624-42FC-9EC6-D7FAA7C57AA1}" type="presParOf" srcId="{2F2CB973-035E-4B86-B761-200D63ABFF0D}" destId="{E84132FE-A522-430C-8578-FE79CA931AC3}" srcOrd="0" destOrd="0" presId="urn:microsoft.com/office/officeart/2005/8/layout/pyramid1"/>
    <dgm:cxn modelId="{1C3AD0FB-030F-425F-9E76-A0E24D533C89}" type="presParOf" srcId="{2F2CB973-035E-4B86-B761-200D63ABFF0D}" destId="{1BD7BC5B-AF66-4246-A070-786A3C62EE1D}"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3692F-4D59-44B2-8E17-74B793B708A7}">
      <dsp:nvSpPr>
        <dsp:cNvPr id="0" name=""/>
        <dsp:cNvSpPr/>
      </dsp:nvSpPr>
      <dsp:spPr>
        <a:xfrm>
          <a:off x="1419605" y="0"/>
          <a:ext cx="1419605" cy="1944398"/>
        </a:xfrm>
        <a:prstGeom prst="trapezoid">
          <a:avLst>
            <a:gd name="adj" fmla="val 5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2400" b="0"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2400" b="0"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kern="1200" cap="none" normalizeH="0" baseline="0" smtClean="0">
              <a:ln>
                <a:noFill/>
              </a:ln>
              <a:solidFill>
                <a:schemeClr val="tx1"/>
              </a:solidFill>
              <a:effectLst/>
              <a:latin typeface="Arial" charset="0"/>
            </a:rPr>
            <a:t>HOMOIOI</a:t>
          </a:r>
          <a:endParaRPr kumimoji="0" lang="en-GB" altLang="en-US" sz="2400" b="0" i="0" u="none" strike="noStrike" kern="1200" cap="none" normalizeH="0" baseline="0" smtClean="0">
            <a:ln>
              <a:noFill/>
            </a:ln>
            <a:solidFill>
              <a:schemeClr val="tx1"/>
            </a:solidFill>
            <a:effectLst/>
            <a:latin typeface="Arial" charset="0"/>
          </a:endParaRPr>
        </a:p>
      </dsp:txBody>
      <dsp:txXfrm>
        <a:off x="1419605" y="0"/>
        <a:ext cx="1419605" cy="1944398"/>
      </dsp:txXfrm>
    </dsp:sp>
    <dsp:sp modelId="{91BC0705-0933-417A-AB9C-B8D3A24A0C7B}">
      <dsp:nvSpPr>
        <dsp:cNvPr id="0" name=""/>
        <dsp:cNvSpPr/>
      </dsp:nvSpPr>
      <dsp:spPr>
        <a:xfrm>
          <a:off x="709802" y="1944398"/>
          <a:ext cx="2839210" cy="1944398"/>
        </a:xfrm>
        <a:prstGeom prst="trapezoid">
          <a:avLst>
            <a:gd name="adj" fmla="val 3650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kern="1200" cap="none" normalizeH="0" baseline="0" smtClean="0">
              <a:ln>
                <a:noFill/>
              </a:ln>
              <a:solidFill>
                <a:schemeClr val="tx1"/>
              </a:solidFill>
              <a:effectLst/>
              <a:latin typeface="Arial" charset="0"/>
            </a:rPr>
            <a:t>PERIOIKOI</a:t>
          </a:r>
          <a:endParaRPr kumimoji="0" lang="en-GB" altLang="en-US" sz="2400" b="0" i="0" u="none" strike="noStrike" kern="1200" cap="none" normalizeH="0" baseline="0" smtClean="0">
            <a:ln>
              <a:noFill/>
            </a:ln>
            <a:solidFill>
              <a:schemeClr val="tx1"/>
            </a:solidFill>
            <a:effectLst/>
            <a:latin typeface="Arial" charset="0"/>
          </a:endParaRPr>
        </a:p>
      </dsp:txBody>
      <dsp:txXfrm>
        <a:off x="1206664" y="1944398"/>
        <a:ext cx="1845486" cy="1944398"/>
      </dsp:txXfrm>
    </dsp:sp>
    <dsp:sp modelId="{E84132FE-A522-430C-8578-FE79CA931AC3}">
      <dsp:nvSpPr>
        <dsp:cNvPr id="0" name=""/>
        <dsp:cNvSpPr/>
      </dsp:nvSpPr>
      <dsp:spPr>
        <a:xfrm>
          <a:off x="0" y="3888795"/>
          <a:ext cx="4258816" cy="1944398"/>
        </a:xfrm>
        <a:prstGeom prst="trapezoid">
          <a:avLst>
            <a:gd name="adj" fmla="val 3650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kern="1200" cap="none" normalizeH="0" baseline="0" smtClean="0">
              <a:ln>
                <a:noFill/>
              </a:ln>
              <a:solidFill>
                <a:schemeClr val="tx1"/>
              </a:solidFill>
              <a:effectLst/>
              <a:latin typeface="Arial" charset="0"/>
            </a:rPr>
            <a:t>HELOTS</a:t>
          </a:r>
          <a:endParaRPr kumimoji="0" lang="en-GB" altLang="en-US" sz="2400" b="0" i="0" u="none" strike="noStrike" kern="1200" cap="none" normalizeH="0" baseline="0" smtClean="0">
            <a:ln>
              <a:noFill/>
            </a:ln>
            <a:solidFill>
              <a:schemeClr val="tx1"/>
            </a:solidFill>
            <a:effectLst/>
            <a:latin typeface="Arial" charset="0"/>
          </a:endParaRPr>
        </a:p>
      </dsp:txBody>
      <dsp:txXfrm>
        <a:off x="745292" y="3888795"/>
        <a:ext cx="2768230" cy="1944398"/>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7079973-4B7A-4A17-BB4F-099774F7A433}" type="slidenum">
              <a:rPr lang="en-GB" smtClean="0"/>
              <a:pPr>
                <a:defRPr/>
              </a:pPr>
              <a:t>‹#›</a:t>
            </a:fld>
            <a:endParaRPr lang="en-GB"/>
          </a:p>
        </p:txBody>
      </p:sp>
    </p:spTree>
    <p:extLst>
      <p:ext uri="{BB962C8B-B14F-4D97-AF65-F5344CB8AC3E}">
        <p14:creationId xmlns:p14="http://schemas.microsoft.com/office/powerpoint/2010/main" val="200273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DF357A5-5149-453D-9D7D-A3B358AEC38F}" type="slidenum">
              <a:rPr lang="en-GB" smtClean="0"/>
              <a:pPr>
                <a:defRPr/>
              </a:pPr>
              <a:t>‹#›</a:t>
            </a:fld>
            <a:endParaRPr lang="en-GB"/>
          </a:p>
        </p:txBody>
      </p:sp>
    </p:spTree>
    <p:extLst>
      <p:ext uri="{BB962C8B-B14F-4D97-AF65-F5344CB8AC3E}">
        <p14:creationId xmlns:p14="http://schemas.microsoft.com/office/powerpoint/2010/main" val="2204186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867346B-F9B2-4E7B-906A-D361A1D5C3FD}" type="slidenum">
              <a:rPr lang="en-GB" smtClean="0"/>
              <a:pPr>
                <a:defRPr/>
              </a:pPr>
              <a:t>‹#›</a:t>
            </a:fld>
            <a:endParaRPr lang="en-GB"/>
          </a:p>
        </p:txBody>
      </p:sp>
    </p:spTree>
    <p:extLst>
      <p:ext uri="{BB962C8B-B14F-4D97-AF65-F5344CB8AC3E}">
        <p14:creationId xmlns:p14="http://schemas.microsoft.com/office/powerpoint/2010/main" val="1663156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111E275-9B53-4554-8B45-4BA7CE823EC2}" type="slidenum">
              <a:rPr lang="en-GB" smtClean="0"/>
              <a:pPr>
                <a:defRPr/>
              </a:pPr>
              <a:t>‹#›</a:t>
            </a:fld>
            <a:endParaRPr lang="en-GB"/>
          </a:p>
        </p:txBody>
      </p:sp>
    </p:spTree>
    <p:extLst>
      <p:ext uri="{BB962C8B-B14F-4D97-AF65-F5344CB8AC3E}">
        <p14:creationId xmlns:p14="http://schemas.microsoft.com/office/powerpoint/2010/main" val="481696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11D5D0B-8A76-4E4A-AA79-1E993A60C11F}" type="slidenum">
              <a:rPr lang="en-GB" smtClean="0"/>
              <a:pPr>
                <a:defRPr/>
              </a:pPr>
              <a:t>‹#›</a:t>
            </a:fld>
            <a:endParaRPr lang="en-GB"/>
          </a:p>
        </p:txBody>
      </p:sp>
    </p:spTree>
    <p:extLst>
      <p:ext uri="{BB962C8B-B14F-4D97-AF65-F5344CB8AC3E}">
        <p14:creationId xmlns:p14="http://schemas.microsoft.com/office/powerpoint/2010/main" val="2812485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7B1F7662-28CB-4FA3-A7E6-F973079F1BC6}" type="slidenum">
              <a:rPr lang="en-GB" smtClean="0"/>
              <a:pPr>
                <a:defRPr/>
              </a:pPr>
              <a:t>‹#›</a:t>
            </a:fld>
            <a:endParaRPr lang="en-GB"/>
          </a:p>
        </p:txBody>
      </p:sp>
    </p:spTree>
    <p:extLst>
      <p:ext uri="{BB962C8B-B14F-4D97-AF65-F5344CB8AC3E}">
        <p14:creationId xmlns:p14="http://schemas.microsoft.com/office/powerpoint/2010/main" val="2817498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C6905BA0-A385-4C1C-AC82-7DDE24D04772}" type="slidenum">
              <a:rPr lang="en-GB" smtClean="0"/>
              <a:pPr>
                <a:defRPr/>
              </a:pPr>
              <a:t>‹#›</a:t>
            </a:fld>
            <a:endParaRPr lang="en-GB"/>
          </a:p>
        </p:txBody>
      </p:sp>
    </p:spTree>
    <p:extLst>
      <p:ext uri="{BB962C8B-B14F-4D97-AF65-F5344CB8AC3E}">
        <p14:creationId xmlns:p14="http://schemas.microsoft.com/office/powerpoint/2010/main" val="120219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633025F-64A6-4247-8E27-C01284907751}" type="slidenum">
              <a:rPr lang="en-GB" smtClean="0"/>
              <a:pPr>
                <a:defRPr/>
              </a:pPr>
              <a:t>‹#›</a:t>
            </a:fld>
            <a:endParaRPr lang="en-GB"/>
          </a:p>
        </p:txBody>
      </p:sp>
    </p:spTree>
    <p:extLst>
      <p:ext uri="{BB962C8B-B14F-4D97-AF65-F5344CB8AC3E}">
        <p14:creationId xmlns:p14="http://schemas.microsoft.com/office/powerpoint/2010/main" val="3352837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5EC98260-FA3F-440D-8BE5-37D18278C1C3}" type="slidenum">
              <a:rPr lang="en-GB" smtClean="0"/>
              <a:pPr>
                <a:defRPr/>
              </a:pPr>
              <a:t>‹#›</a:t>
            </a:fld>
            <a:endParaRPr lang="en-GB"/>
          </a:p>
        </p:txBody>
      </p:sp>
    </p:spTree>
    <p:extLst>
      <p:ext uri="{BB962C8B-B14F-4D97-AF65-F5344CB8AC3E}">
        <p14:creationId xmlns:p14="http://schemas.microsoft.com/office/powerpoint/2010/main" val="268337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1EA64A0-D308-4716-9F25-57D69FE7930A}" type="slidenum">
              <a:rPr lang="en-GB" smtClean="0"/>
              <a:pPr>
                <a:defRPr/>
              </a:pPr>
              <a:t>‹#›</a:t>
            </a:fld>
            <a:endParaRPr lang="en-GB"/>
          </a:p>
        </p:txBody>
      </p:sp>
    </p:spTree>
    <p:extLst>
      <p:ext uri="{BB962C8B-B14F-4D97-AF65-F5344CB8AC3E}">
        <p14:creationId xmlns:p14="http://schemas.microsoft.com/office/powerpoint/2010/main" val="1317552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3394B41-1F4A-4ADD-8C46-C01561752B5B}" type="slidenum">
              <a:rPr lang="en-GB" smtClean="0"/>
              <a:pPr>
                <a:defRPr/>
              </a:pPr>
              <a:t>‹#›</a:t>
            </a:fld>
            <a:endParaRPr lang="en-GB"/>
          </a:p>
        </p:txBody>
      </p:sp>
    </p:spTree>
    <p:extLst>
      <p:ext uri="{BB962C8B-B14F-4D97-AF65-F5344CB8AC3E}">
        <p14:creationId xmlns:p14="http://schemas.microsoft.com/office/powerpoint/2010/main" val="25271093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F22E9420-26A1-4BD2-A6F6-67F030214498}" type="slidenum">
              <a:rPr lang="en-GB"/>
              <a:pPr>
                <a:defRPr/>
              </a:pPr>
              <a:t>‹#›</a:t>
            </a:fld>
            <a:endParaRPr lang="en-GB"/>
          </a:p>
        </p:txBody>
      </p:sp>
    </p:spTree>
    <p:extLst>
      <p:ext uri="{BB962C8B-B14F-4D97-AF65-F5344CB8AC3E}">
        <p14:creationId xmlns:p14="http://schemas.microsoft.com/office/powerpoint/2010/main" val="327755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8E5470C-82B1-4BF0-9C86-7B42A26BC910}" type="slidenum">
              <a:rPr lang="en-GB" smtClean="0"/>
              <a:pPr>
                <a:defRPr/>
              </a:pPr>
              <a:t>‹#›</a:t>
            </a:fld>
            <a:endParaRPr lang="en-GB"/>
          </a:p>
        </p:txBody>
      </p:sp>
    </p:spTree>
    <p:extLst>
      <p:ext uri="{BB962C8B-B14F-4D97-AF65-F5344CB8AC3E}">
        <p14:creationId xmlns:p14="http://schemas.microsoft.com/office/powerpoint/2010/main" val="1403202483"/>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ctrTitle"/>
          </p:nvPr>
        </p:nvSpPr>
        <p:spPr/>
        <p:txBody>
          <a:bodyPr/>
          <a:lstStyle/>
          <a:p>
            <a:pPr eaLnBrk="1" hangingPunct="1"/>
            <a:r>
              <a:rPr lang="en-GB" altLang="en-US" b="1" smtClean="0"/>
              <a:t>Sparta</a:t>
            </a:r>
          </a:p>
        </p:txBody>
      </p:sp>
      <p:sp>
        <p:nvSpPr>
          <p:cNvPr id="8194" name="Rectangle 3"/>
          <p:cNvSpPr>
            <a:spLocks noGrp="1" noChangeArrowheads="1"/>
          </p:cNvSpPr>
          <p:nvPr>
            <p:ph type="subTitle" idx="1"/>
          </p:nvPr>
        </p:nvSpPr>
        <p:spPr/>
        <p:txBody>
          <a:bodyPr/>
          <a:lstStyle/>
          <a:p>
            <a:pPr eaLnBrk="1" hangingPunct="1"/>
            <a:r>
              <a:rPr lang="en-GB" altLang="en-US" i="1" dirty="0" smtClean="0"/>
              <a:t>Constitution – The Basics</a:t>
            </a:r>
            <a:endParaRPr lang="en-GB" altLang="en-US" i="1" dirty="0" smtClean="0"/>
          </a:p>
          <a:p>
            <a:pPr eaLnBrk="1" hangingPunct="1"/>
            <a:endParaRPr lang="en-GB" altLang="en-US" sz="2000" dirty="0" smtClean="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Rectangle 4"/>
          <p:cNvSpPr>
            <a:spLocks noGrp="1" noChangeArrowheads="1"/>
          </p:cNvSpPr>
          <p:nvPr>
            <p:ph type="title"/>
          </p:nvPr>
        </p:nvSpPr>
        <p:spPr/>
        <p:txBody>
          <a:bodyPr/>
          <a:lstStyle/>
          <a:p>
            <a:pPr eaLnBrk="1" hangingPunct="1"/>
            <a:r>
              <a:rPr lang="en-GB" altLang="en-US" smtClean="0"/>
              <a:t>The main divisions of inhabitants</a:t>
            </a:r>
          </a:p>
        </p:txBody>
      </p:sp>
      <p:sp>
        <p:nvSpPr>
          <p:cNvPr id="1032" name="Rectangle 5"/>
          <p:cNvSpPr>
            <a:spLocks noGrp="1" noChangeArrowheads="1"/>
          </p:cNvSpPr>
          <p:nvPr>
            <p:ph type="body" sz="half" idx="1"/>
          </p:nvPr>
        </p:nvSpPr>
        <p:spPr/>
        <p:txBody>
          <a:bodyPr/>
          <a:lstStyle/>
          <a:p>
            <a:pPr eaLnBrk="1" hangingPunct="1"/>
            <a:r>
              <a:rPr lang="en-GB" altLang="en-US" sz="2800" smtClean="0"/>
              <a:t>The main divisions of inhabitants in Sparta were the homoioi, the helots and the perioikoi. </a:t>
            </a:r>
          </a:p>
        </p:txBody>
      </p:sp>
      <p:graphicFrame>
        <p:nvGraphicFramePr>
          <p:cNvPr id="2" name="Diagram 1"/>
          <p:cNvGraphicFramePr/>
          <p:nvPr>
            <p:extLst>
              <p:ext uri="{D42A27DB-BD31-4B8C-83A1-F6EECF244321}">
                <p14:modId xmlns:p14="http://schemas.microsoft.com/office/powerpoint/2010/main" val="2321176824"/>
              </p:ext>
            </p:extLst>
          </p:nvPr>
        </p:nvGraphicFramePr>
        <p:xfrm>
          <a:off x="4427984" y="692151"/>
          <a:ext cx="4258816" cy="58331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The Homoioi</a:t>
            </a:r>
          </a:p>
        </p:txBody>
      </p:sp>
      <p:sp>
        <p:nvSpPr>
          <p:cNvPr id="9219" name="Rectangle 3"/>
          <p:cNvSpPr>
            <a:spLocks noGrp="1" noChangeArrowheads="1"/>
          </p:cNvSpPr>
          <p:nvPr>
            <p:ph idx="1"/>
          </p:nvPr>
        </p:nvSpPr>
        <p:spPr/>
        <p:txBody>
          <a:bodyPr>
            <a:normAutofit fontScale="92500" lnSpcReduction="20000"/>
          </a:bodyPr>
          <a:lstStyle/>
          <a:p>
            <a:pPr eaLnBrk="1" hangingPunct="1"/>
            <a:r>
              <a:rPr lang="en-GB" altLang="en-US" dirty="0" smtClean="0"/>
              <a:t>The </a:t>
            </a:r>
            <a:r>
              <a:rPr lang="en-GB" altLang="en-US" dirty="0" err="1" smtClean="0"/>
              <a:t>Homoioi</a:t>
            </a:r>
            <a:r>
              <a:rPr lang="en-GB" altLang="en-US" dirty="0" smtClean="0"/>
              <a:t> were the full Spartan citizens. </a:t>
            </a:r>
            <a:r>
              <a:rPr lang="en-GB" altLang="en-US" dirty="0" err="1" smtClean="0"/>
              <a:t>Homoioi</a:t>
            </a:r>
            <a:r>
              <a:rPr lang="en-GB" altLang="en-US" dirty="0" smtClean="0"/>
              <a:t> means “Equals”. </a:t>
            </a:r>
          </a:p>
          <a:p>
            <a:pPr eaLnBrk="1" hangingPunct="1"/>
            <a:r>
              <a:rPr lang="en-GB" altLang="en-US" dirty="0" smtClean="0"/>
              <a:t>The </a:t>
            </a:r>
            <a:r>
              <a:rPr lang="en-GB" altLang="en-US" b="1" dirty="0" err="1" smtClean="0"/>
              <a:t>Syssitia</a:t>
            </a:r>
            <a:r>
              <a:rPr lang="en-GB" altLang="en-US" dirty="0" smtClean="0"/>
              <a:t> were useful in creating a sense of community among Spartans. Also they created the feeling of “equality” among the </a:t>
            </a:r>
            <a:r>
              <a:rPr lang="en-GB" altLang="en-US" dirty="0" err="1" smtClean="0"/>
              <a:t>homoioi</a:t>
            </a:r>
            <a:r>
              <a:rPr lang="en-GB" altLang="en-US" dirty="0" smtClean="0"/>
              <a:t>. (</a:t>
            </a:r>
            <a:r>
              <a:rPr lang="en-GB" altLang="en-US" sz="2800" dirty="0" smtClean="0"/>
              <a:t>Xenophon </a:t>
            </a:r>
            <a:r>
              <a:rPr lang="en-GB" altLang="en-US" sz="2800" i="1" dirty="0" smtClean="0"/>
              <a:t>Spartan Constitution </a:t>
            </a:r>
            <a:r>
              <a:rPr lang="en-GB" altLang="en-US" sz="2800" dirty="0" smtClean="0"/>
              <a:t>5.2-3).</a:t>
            </a:r>
          </a:p>
          <a:p>
            <a:pPr eaLnBrk="1" hangingPunct="1"/>
            <a:r>
              <a:rPr lang="en-GB" altLang="en-US" sz="2800" b="1" dirty="0" smtClean="0"/>
              <a:t>Communal ownership </a:t>
            </a:r>
            <a:r>
              <a:rPr lang="en-GB" altLang="en-US" sz="2800" dirty="0" smtClean="0"/>
              <a:t>meant that no </a:t>
            </a:r>
            <a:r>
              <a:rPr lang="en-GB" altLang="en-US" sz="2800" dirty="0" err="1" smtClean="0"/>
              <a:t>homoios</a:t>
            </a:r>
            <a:r>
              <a:rPr lang="en-GB" altLang="en-US" sz="2800" dirty="0" smtClean="0"/>
              <a:t> could be richer than any other, at least in theory, even if not in practice. </a:t>
            </a:r>
          </a:p>
          <a:p>
            <a:pPr eaLnBrk="1" hangingPunct="1"/>
            <a:r>
              <a:rPr lang="en-GB" altLang="en-US" sz="2800" dirty="0" smtClean="0"/>
              <a:t>Communal ownership also provided those with lesser assets to take advantage of the wealth of others. (Xenophon </a:t>
            </a:r>
            <a:r>
              <a:rPr lang="en-GB" altLang="en-US" sz="2800" i="1" dirty="0" smtClean="0"/>
              <a:t>Spartan Constitution</a:t>
            </a:r>
            <a:r>
              <a:rPr lang="en-GB" altLang="en-US" sz="2800" dirty="0" smtClean="0"/>
              <a:t> 6.3)</a:t>
            </a:r>
          </a:p>
          <a:p>
            <a:pPr eaLnBrk="1" hangingPunct="1"/>
            <a:endParaRPr lang="en-GB" altLang="en-US"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Homoioi II</a:t>
            </a:r>
          </a:p>
        </p:txBody>
      </p:sp>
      <p:sp>
        <p:nvSpPr>
          <p:cNvPr id="10243" name="Rectangle 3"/>
          <p:cNvSpPr>
            <a:spLocks noGrp="1" noChangeArrowheads="1"/>
          </p:cNvSpPr>
          <p:nvPr>
            <p:ph idx="1"/>
          </p:nvPr>
        </p:nvSpPr>
        <p:spPr/>
        <p:txBody>
          <a:bodyPr/>
          <a:lstStyle/>
          <a:p>
            <a:pPr eaLnBrk="1" hangingPunct="1"/>
            <a:r>
              <a:rPr lang="en-GB" altLang="en-US" sz="2800" smtClean="0"/>
              <a:t>The </a:t>
            </a:r>
            <a:r>
              <a:rPr lang="en-GB" altLang="en-US" sz="2800" b="1" smtClean="0"/>
              <a:t>Redistribution of Land </a:t>
            </a:r>
            <a:r>
              <a:rPr lang="en-GB" altLang="en-US" sz="2800" smtClean="0"/>
              <a:t>was a common desire among the poor in the archaic and classical periods.  By providing equal lots for the citizens, the Spartans made certain that the notion of “equality” was supported by the state. Plutarch </a:t>
            </a:r>
            <a:r>
              <a:rPr lang="en-GB" altLang="en-US" sz="2800" i="1" smtClean="0"/>
              <a:t>Lykourgos</a:t>
            </a:r>
            <a:r>
              <a:rPr lang="en-GB" altLang="en-US" sz="2800" smtClean="0"/>
              <a:t> 8</a:t>
            </a:r>
          </a:p>
          <a:p>
            <a:pPr eaLnBrk="1" hangingPunct="1"/>
            <a:r>
              <a:rPr lang="en-GB" altLang="en-US" sz="2800" smtClean="0"/>
              <a:t>The main political responsibility of the homoioi was to attend the </a:t>
            </a:r>
            <a:r>
              <a:rPr lang="en-GB" altLang="en-US" sz="2800" b="1" smtClean="0"/>
              <a:t>Assembly</a:t>
            </a:r>
            <a:r>
              <a:rPr lang="en-GB" altLang="en-US" sz="2800" smtClean="0"/>
              <a:t>.</a:t>
            </a:r>
          </a:p>
          <a:p>
            <a:pPr eaLnBrk="1" hangingPunct="1"/>
            <a:r>
              <a:rPr lang="en-GB" altLang="en-US" sz="2800" smtClean="0"/>
              <a:t>The main responsibility of the homoioi in general was of course to be </a:t>
            </a:r>
            <a:r>
              <a:rPr lang="en-GB" altLang="en-US" sz="2800" b="1" smtClean="0"/>
              <a:t>battle-ready</a:t>
            </a:r>
            <a:r>
              <a:rPr lang="en-GB" altLang="en-US" sz="2800" smtClean="0"/>
              <a:t>.</a:t>
            </a:r>
          </a:p>
          <a:p>
            <a:pPr eaLnBrk="1" hangingPunct="1"/>
            <a:endParaRPr lang="en-GB" altLang="en-US" sz="2800" smtClean="0"/>
          </a:p>
          <a:p>
            <a:pPr eaLnBrk="1" hangingPunct="1"/>
            <a:endParaRPr lang="en-GB" altLang="en-US" sz="280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Perioikoi</a:t>
            </a:r>
          </a:p>
        </p:txBody>
      </p:sp>
      <p:sp>
        <p:nvSpPr>
          <p:cNvPr id="11267" name="Rectangle 3"/>
          <p:cNvSpPr>
            <a:spLocks noGrp="1" noChangeArrowheads="1"/>
          </p:cNvSpPr>
          <p:nvPr>
            <p:ph idx="1"/>
          </p:nvPr>
        </p:nvSpPr>
        <p:spPr>
          <a:xfrm>
            <a:off x="457200" y="1268413"/>
            <a:ext cx="8229600" cy="5329237"/>
          </a:xfrm>
        </p:spPr>
        <p:txBody>
          <a:bodyPr/>
          <a:lstStyle/>
          <a:p>
            <a:pPr eaLnBrk="1" hangingPunct="1">
              <a:lnSpc>
                <a:spcPct val="80000"/>
              </a:lnSpc>
            </a:pPr>
            <a:r>
              <a:rPr lang="en-GB" altLang="en-US" sz="2800" smtClean="0"/>
              <a:t>Perioikoi means “dwellers around”.</a:t>
            </a:r>
          </a:p>
          <a:p>
            <a:pPr eaLnBrk="1" hangingPunct="1">
              <a:lnSpc>
                <a:spcPct val="80000"/>
              </a:lnSpc>
            </a:pPr>
            <a:r>
              <a:rPr lang="en-GB" altLang="en-US" sz="2800" smtClean="0"/>
              <a:t>The ethnic origin of the perioikoi is unknown but they spoke in the Lakonian dialect.</a:t>
            </a:r>
          </a:p>
          <a:p>
            <a:pPr eaLnBrk="1" hangingPunct="1">
              <a:lnSpc>
                <a:spcPct val="80000"/>
              </a:lnSpc>
            </a:pPr>
            <a:r>
              <a:rPr lang="en-GB" altLang="en-US" sz="2800" smtClean="0"/>
              <a:t>Perioikoi were under the </a:t>
            </a:r>
            <a:r>
              <a:rPr lang="en-GB" altLang="en-US" sz="2800" b="1" smtClean="0"/>
              <a:t>same military obligations </a:t>
            </a:r>
            <a:r>
              <a:rPr lang="en-GB" altLang="en-US" sz="2800" smtClean="0"/>
              <a:t>as the homoioi and served in the same regiments.</a:t>
            </a:r>
          </a:p>
          <a:p>
            <a:pPr eaLnBrk="1" hangingPunct="1">
              <a:lnSpc>
                <a:spcPct val="80000"/>
              </a:lnSpc>
            </a:pPr>
            <a:r>
              <a:rPr lang="en-GB" altLang="en-US" sz="2800" smtClean="0"/>
              <a:t>They had </a:t>
            </a:r>
            <a:r>
              <a:rPr lang="en-GB" altLang="en-US" sz="2800" b="1" smtClean="0"/>
              <a:t>no political rights</a:t>
            </a:r>
            <a:r>
              <a:rPr lang="en-GB" altLang="en-US" sz="2800" smtClean="0"/>
              <a:t>.</a:t>
            </a:r>
          </a:p>
          <a:p>
            <a:pPr eaLnBrk="1" hangingPunct="1">
              <a:lnSpc>
                <a:spcPct val="80000"/>
              </a:lnSpc>
            </a:pPr>
            <a:r>
              <a:rPr lang="en-GB" altLang="en-US" sz="2800" smtClean="0"/>
              <a:t>Yet the communities of perioikoi had a certain </a:t>
            </a:r>
            <a:r>
              <a:rPr lang="en-GB" altLang="en-US" sz="2800" b="1" smtClean="0"/>
              <a:t>autonomy</a:t>
            </a:r>
            <a:r>
              <a:rPr lang="en-GB" altLang="en-US" sz="2800" smtClean="0"/>
              <a:t>. </a:t>
            </a:r>
          </a:p>
          <a:p>
            <a:pPr eaLnBrk="1" hangingPunct="1">
              <a:lnSpc>
                <a:spcPct val="80000"/>
              </a:lnSpc>
            </a:pPr>
            <a:r>
              <a:rPr lang="en-GB" altLang="en-US" sz="2800" smtClean="0"/>
              <a:t>They mainly worked in trade and manufacture but could own land.</a:t>
            </a:r>
          </a:p>
          <a:p>
            <a:pPr eaLnBrk="1" hangingPunct="1">
              <a:lnSpc>
                <a:spcPct val="80000"/>
              </a:lnSpc>
            </a:pPr>
            <a:r>
              <a:rPr lang="en-GB" altLang="en-US" sz="2800" smtClean="0"/>
              <a:t>There were communities of perioikoi in Lakonia, Messenia and Kythera.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smtClean="0"/>
              <a:t>Perioikoi II</a:t>
            </a:r>
          </a:p>
        </p:txBody>
      </p:sp>
      <p:sp>
        <p:nvSpPr>
          <p:cNvPr id="12291" name="Content Placeholder 2"/>
          <p:cNvSpPr>
            <a:spLocks noGrp="1"/>
          </p:cNvSpPr>
          <p:nvPr>
            <p:ph idx="1"/>
          </p:nvPr>
        </p:nvSpPr>
        <p:spPr/>
        <p:txBody>
          <a:bodyPr/>
          <a:lstStyle/>
          <a:p>
            <a:r>
              <a:rPr lang="en-GB" altLang="en-US" smtClean="0"/>
              <a:t>Perioikoi were not necessarily poor. (Xenophon </a:t>
            </a:r>
            <a:r>
              <a:rPr lang="en-GB" altLang="en-US" i="1" smtClean="0"/>
              <a:t>Hellenika</a:t>
            </a:r>
            <a:r>
              <a:rPr lang="en-GB" altLang="en-US" smtClean="0"/>
              <a:t> 5.4.39b)</a:t>
            </a:r>
          </a:p>
          <a:p>
            <a:r>
              <a:rPr lang="en-GB" altLang="en-US" smtClean="0"/>
              <a:t> It is important to remember that other poleis had perioikoi. </a:t>
            </a:r>
            <a:r>
              <a:rPr lang="en-GB" altLang="en-US" b="1" smtClean="0"/>
              <a:t>Sparta was not unique</a:t>
            </a:r>
            <a:r>
              <a:rPr lang="en-GB" altLang="en-US" smtClean="0"/>
              <a:t>. Argos, Elis, Thessaly and the poleis of Krete all had perioikoi. </a:t>
            </a:r>
          </a:p>
          <a:p>
            <a:endParaRPr lang="en-GB" altLang="en-US"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Helots</a:t>
            </a:r>
          </a:p>
        </p:txBody>
      </p:sp>
      <p:sp>
        <p:nvSpPr>
          <p:cNvPr id="13315" name="Rectangle 3"/>
          <p:cNvSpPr>
            <a:spLocks noGrp="1" noChangeArrowheads="1"/>
          </p:cNvSpPr>
          <p:nvPr>
            <p:ph idx="1"/>
          </p:nvPr>
        </p:nvSpPr>
        <p:spPr/>
        <p:txBody>
          <a:bodyPr>
            <a:normAutofit lnSpcReduction="10000"/>
          </a:bodyPr>
          <a:lstStyle/>
          <a:p>
            <a:pPr eaLnBrk="1" hangingPunct="1">
              <a:lnSpc>
                <a:spcPct val="90000"/>
              </a:lnSpc>
            </a:pPr>
            <a:r>
              <a:rPr lang="en-GB" altLang="en-US" smtClean="0"/>
              <a:t>Helots were a servile population that were not chattel-slaves, i.e. </a:t>
            </a:r>
            <a:r>
              <a:rPr lang="en-GB" altLang="en-US" smtClean="0">
                <a:solidFill>
                  <a:srgbClr val="FF0000"/>
                </a:solidFill>
              </a:rPr>
              <a:t>they could not be bought or sold</a:t>
            </a:r>
            <a:r>
              <a:rPr lang="en-GB" altLang="en-US" smtClean="0"/>
              <a:t>. </a:t>
            </a:r>
          </a:p>
          <a:p>
            <a:pPr eaLnBrk="1" hangingPunct="1">
              <a:lnSpc>
                <a:spcPct val="90000"/>
              </a:lnSpc>
            </a:pPr>
            <a:r>
              <a:rPr lang="en-GB" altLang="en-US" smtClean="0"/>
              <a:t>Yet helots were property. However not of individuals but of the </a:t>
            </a:r>
            <a:r>
              <a:rPr lang="en-GB" altLang="en-US" b="1" smtClean="0"/>
              <a:t>community</a:t>
            </a:r>
            <a:r>
              <a:rPr lang="en-GB" altLang="en-US" smtClean="0"/>
              <a:t> as a whole.</a:t>
            </a:r>
          </a:p>
          <a:p>
            <a:pPr eaLnBrk="1" hangingPunct="1">
              <a:lnSpc>
                <a:spcPct val="90000"/>
              </a:lnSpc>
            </a:pPr>
            <a:r>
              <a:rPr lang="en-GB" altLang="en-US" smtClean="0"/>
              <a:t>Helots had ownership rights, both to part of their produce and in some ways to the land itself. </a:t>
            </a:r>
          </a:p>
          <a:p>
            <a:pPr eaLnBrk="1" hangingPunct="1">
              <a:lnSpc>
                <a:spcPct val="90000"/>
              </a:lnSpc>
            </a:pPr>
            <a:r>
              <a:rPr lang="en-GB" altLang="en-US" smtClean="0"/>
              <a:t>Helot-type populations </a:t>
            </a:r>
            <a:r>
              <a:rPr lang="en-GB" altLang="en-US" b="1" smtClean="0"/>
              <a:t>outside Sparta</a:t>
            </a:r>
            <a:r>
              <a:rPr lang="en-GB" altLang="en-US" smtClean="0"/>
              <a:t>: Penestai in Thessaly, Clarotai in Crete.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785813" y="0"/>
            <a:ext cx="7772400" cy="1143000"/>
          </a:xfrm>
        </p:spPr>
        <p:txBody>
          <a:bodyPr/>
          <a:lstStyle/>
          <a:p>
            <a:pPr eaLnBrk="1" hangingPunct="1"/>
            <a:r>
              <a:rPr lang="en-GB" altLang="en-US" smtClean="0"/>
              <a:t>Spartan Political Organisation</a:t>
            </a:r>
          </a:p>
        </p:txBody>
      </p:sp>
      <p:sp>
        <p:nvSpPr>
          <p:cNvPr id="14339" name="Rectangle 11"/>
          <p:cNvSpPr>
            <a:spLocks noGrp="1" noChangeArrowheads="1"/>
          </p:cNvSpPr>
          <p:nvPr>
            <p:ph idx="1"/>
          </p:nvPr>
        </p:nvSpPr>
        <p:spPr>
          <a:xfrm>
            <a:off x="179388" y="1125538"/>
            <a:ext cx="8507412" cy="5732462"/>
          </a:xfrm>
        </p:spPr>
        <p:txBody>
          <a:bodyPr/>
          <a:lstStyle/>
          <a:p>
            <a:pPr eaLnBrk="1" hangingPunct="1">
              <a:lnSpc>
                <a:spcPct val="80000"/>
              </a:lnSpc>
            </a:pPr>
            <a:r>
              <a:rPr lang="en-GB" altLang="en-US" sz="2400" dirty="0" smtClean="0"/>
              <a:t>To begin with, there was a god watching over you; and he, foreseeing the future, restricted within due bounds the royal power by making your kingly line no longer single but twofold. In the next place, some man, in whom human nature was blended with power divine, observing your government to be still swollen with fever, blended the self-willed force of </a:t>
            </a:r>
            <a:r>
              <a:rPr lang="en-GB" altLang="en-US" sz="2400" b="1" u="sng" dirty="0" smtClean="0"/>
              <a:t>the royal strain with the temperate potency of age, by making the power of the eight-and-twenty elders of equal weight with that of the kings in the greatest matters. </a:t>
            </a:r>
            <a:r>
              <a:rPr lang="en-GB" altLang="en-US" sz="2400" dirty="0" smtClean="0"/>
              <a:t>Then your “third saviour,” seeing your government still fretting and fuming, curbed it, as </a:t>
            </a:r>
            <a:r>
              <a:rPr lang="en-GB" altLang="en-US" sz="2400" b="1" u="sng" dirty="0" smtClean="0"/>
              <a:t>one may say, by the power of the </a:t>
            </a:r>
            <a:r>
              <a:rPr lang="en-GB" altLang="en-US" sz="2400" b="1" u="sng" dirty="0" err="1" smtClean="0"/>
              <a:t>ephors</a:t>
            </a:r>
            <a:r>
              <a:rPr lang="en-GB" altLang="en-US" sz="2400" b="1" u="sng" dirty="0" smtClean="0"/>
              <a:t>, which was not far removed from government by lot</a:t>
            </a:r>
            <a:r>
              <a:rPr lang="en-GB" altLang="en-US" sz="2400" u="sng" dirty="0" smtClean="0"/>
              <a:t>. </a:t>
            </a:r>
            <a:r>
              <a:rPr lang="en-GB" altLang="en-US" sz="2400" dirty="0" smtClean="0"/>
              <a:t>Thus, in your case, according to this account, owing </a:t>
            </a:r>
            <a:r>
              <a:rPr lang="en-GB" altLang="en-US" sz="2400" b="1" dirty="0" smtClean="0"/>
              <a:t>to its being blended of the right elements and possessed of due measure</a:t>
            </a:r>
            <a:r>
              <a:rPr lang="en-GB" altLang="en-US" sz="2400" dirty="0" smtClean="0"/>
              <a:t>, the kingship not only survived itself but ensured the survival of all else. Plato </a:t>
            </a:r>
            <a:r>
              <a:rPr lang="en-GB" altLang="en-US" sz="2400" i="1" dirty="0" smtClean="0"/>
              <a:t>Laws</a:t>
            </a:r>
            <a:r>
              <a:rPr lang="en-GB" altLang="en-US" sz="2400" dirty="0" smtClean="0"/>
              <a:t> 691d-692b</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The Kings</a:t>
            </a:r>
          </a:p>
        </p:txBody>
      </p:sp>
      <p:sp>
        <p:nvSpPr>
          <p:cNvPr id="15363" name="Rectangle 3"/>
          <p:cNvSpPr>
            <a:spLocks noGrp="1" noChangeArrowheads="1"/>
          </p:cNvSpPr>
          <p:nvPr>
            <p:ph idx="1"/>
          </p:nvPr>
        </p:nvSpPr>
        <p:spPr/>
        <p:txBody>
          <a:bodyPr/>
          <a:lstStyle/>
          <a:p>
            <a:pPr eaLnBrk="1" hangingPunct="1"/>
            <a:r>
              <a:rPr lang="en-GB" altLang="en-US" smtClean="0"/>
              <a:t>Sparta had </a:t>
            </a:r>
            <a:r>
              <a:rPr lang="en-GB" altLang="en-US" b="1" smtClean="0"/>
              <a:t>two</a:t>
            </a:r>
            <a:r>
              <a:rPr lang="en-GB" altLang="en-US" smtClean="0"/>
              <a:t> kings </a:t>
            </a:r>
            <a:r>
              <a:rPr lang="en-GB" altLang="en-US" smtClean="0">
                <a:sym typeface="Wingdings" pitchFamily="2" charset="2"/>
              </a:rPr>
              <a:t> This is </a:t>
            </a:r>
            <a:r>
              <a:rPr lang="en-GB" altLang="en-US" b="1" smtClean="0">
                <a:sym typeface="Wingdings" pitchFamily="2" charset="2"/>
              </a:rPr>
              <a:t>unique</a:t>
            </a:r>
            <a:r>
              <a:rPr lang="en-GB" altLang="en-US" smtClean="0">
                <a:sym typeface="Wingdings" pitchFamily="2" charset="2"/>
              </a:rPr>
              <a:t> in the Greek world </a:t>
            </a:r>
            <a:endParaRPr lang="en-GB" altLang="en-US" smtClean="0"/>
          </a:p>
          <a:p>
            <a:pPr eaLnBrk="1" hangingPunct="1"/>
            <a:r>
              <a:rPr lang="en-GB" altLang="en-US" smtClean="0"/>
              <a:t>One was an Eurypontid, the other an Agiad. </a:t>
            </a:r>
          </a:p>
          <a:p>
            <a:pPr eaLnBrk="1" hangingPunct="1"/>
            <a:r>
              <a:rPr lang="en-GB" altLang="en-US" smtClean="0"/>
              <a:t>The kings were mainly </a:t>
            </a:r>
            <a:r>
              <a:rPr lang="en-GB" altLang="en-US" b="1" smtClean="0"/>
              <a:t>military</a:t>
            </a:r>
            <a:r>
              <a:rPr lang="en-GB" altLang="en-US" smtClean="0"/>
              <a:t> leaders.</a:t>
            </a:r>
          </a:p>
          <a:p>
            <a:pPr eaLnBrk="1" hangingPunct="1"/>
            <a:r>
              <a:rPr lang="en-GB" altLang="en-US" smtClean="0"/>
              <a:t>They had a place in the Gerousia.</a:t>
            </a:r>
          </a:p>
          <a:p>
            <a:pPr eaLnBrk="1" hangingPunct="1"/>
            <a:r>
              <a:rPr lang="en-GB" altLang="en-US" smtClean="0"/>
              <a:t>And they had important religious functions. </a:t>
            </a:r>
          </a:p>
          <a:p>
            <a:pPr eaLnBrk="1" hangingPunct="1"/>
            <a:r>
              <a:rPr lang="en-GB" altLang="en-US" sz="2800" smtClean="0"/>
              <a:t>Herodotos 6.56-57</a:t>
            </a:r>
            <a:endParaRPr lang="en-GB" altLang="en-US"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Kings: Responsibilities and powers</a:t>
            </a:r>
          </a:p>
        </p:txBody>
      </p:sp>
      <p:sp>
        <p:nvSpPr>
          <p:cNvPr id="16387" name="Rectangle 3"/>
          <p:cNvSpPr>
            <a:spLocks noGrp="1" noChangeArrowheads="1"/>
          </p:cNvSpPr>
          <p:nvPr>
            <p:ph idx="1"/>
          </p:nvPr>
        </p:nvSpPr>
        <p:spPr/>
        <p:txBody>
          <a:bodyPr>
            <a:normAutofit fontScale="77500" lnSpcReduction="20000"/>
          </a:bodyPr>
          <a:lstStyle/>
          <a:p>
            <a:pPr eaLnBrk="1" hangingPunct="1"/>
            <a:r>
              <a:rPr lang="en-GB" altLang="en-US" dirty="0" smtClean="0"/>
              <a:t>Foreign Relations with </a:t>
            </a:r>
            <a:r>
              <a:rPr lang="en-GB" altLang="en-US" b="1" dirty="0" smtClean="0"/>
              <a:t>Delphi</a:t>
            </a:r>
            <a:r>
              <a:rPr lang="en-GB" altLang="en-US" dirty="0" smtClean="0"/>
              <a:t>. </a:t>
            </a:r>
            <a:r>
              <a:rPr lang="en-GB" altLang="en-US" sz="2400" dirty="0" smtClean="0"/>
              <a:t>In the classical period Sparta and Delphi have very close relations. It was part of the kings’ responsibilities to keep in contact with the oracle. </a:t>
            </a:r>
          </a:p>
          <a:p>
            <a:pPr eaLnBrk="1" hangingPunct="1">
              <a:lnSpc>
                <a:spcPct val="120000"/>
              </a:lnSpc>
            </a:pPr>
            <a:r>
              <a:rPr lang="en-GB" altLang="en-US" dirty="0" smtClean="0"/>
              <a:t>The kings had </a:t>
            </a:r>
            <a:r>
              <a:rPr lang="en-GB" altLang="en-US" b="1" u="sng" dirty="0" smtClean="0"/>
              <a:t>two</a:t>
            </a:r>
            <a:r>
              <a:rPr lang="en-GB" altLang="en-US" dirty="0" smtClean="0"/>
              <a:t> votes in the </a:t>
            </a:r>
            <a:r>
              <a:rPr lang="en-GB" altLang="en-US" b="1" dirty="0" err="1" smtClean="0"/>
              <a:t>Gerousia</a:t>
            </a:r>
            <a:r>
              <a:rPr lang="en-GB" altLang="en-US" dirty="0" smtClean="0"/>
              <a:t>. This gave them power in this very important council. Not enough power to dominate it but enough to sway it at </a:t>
            </a:r>
            <a:r>
              <a:rPr lang="en-GB" altLang="en-US" b="1" dirty="0" smtClean="0"/>
              <a:t>times of crisis. </a:t>
            </a:r>
          </a:p>
          <a:p>
            <a:pPr eaLnBrk="1" hangingPunct="1"/>
            <a:r>
              <a:rPr lang="en-GB" altLang="en-US" b="1" dirty="0" smtClean="0"/>
              <a:t>Legal</a:t>
            </a:r>
            <a:r>
              <a:rPr lang="en-GB" altLang="en-US" dirty="0" smtClean="0"/>
              <a:t> responsibilities: Heiresses, Adoptions, Public Roads</a:t>
            </a:r>
          </a:p>
          <a:p>
            <a:pPr eaLnBrk="1" hangingPunct="1"/>
            <a:r>
              <a:rPr lang="en-GB" altLang="en-US" dirty="0" smtClean="0"/>
              <a:t>Having responsibility over Heiresses and Adoptions, the Kings had at least partial control of </a:t>
            </a:r>
            <a:r>
              <a:rPr lang="en-GB" altLang="en-US" b="1" dirty="0" smtClean="0"/>
              <a:t>inheritance</a:t>
            </a:r>
            <a:r>
              <a:rPr lang="en-GB" altLang="en-US" dirty="0" smtClean="0"/>
              <a:t> practice in Sparta. </a:t>
            </a:r>
          </a:p>
          <a:p>
            <a:pPr eaLnBrk="1" hangingPunct="1"/>
            <a:r>
              <a:rPr lang="en-GB" altLang="en-US" dirty="0" smtClean="0"/>
              <a:t>Having control of inheritance practice meant that they had control over part of wealth. </a:t>
            </a:r>
          </a:p>
          <a:p>
            <a:pPr eaLnBrk="1" hangingPunct="1"/>
            <a:endParaRPr lang="en-GB" altLang="en-US" dirty="0" smtClean="0"/>
          </a:p>
          <a:p>
            <a:pPr eaLnBrk="1" hangingPunct="1">
              <a:lnSpc>
                <a:spcPct val="80000"/>
              </a:lnSpc>
            </a:pPr>
            <a:endParaRPr lang="en-GB" altLang="en-US" dirty="0" smtClean="0"/>
          </a:p>
          <a:p>
            <a:pPr eaLnBrk="1" hangingPunct="1">
              <a:lnSpc>
                <a:spcPct val="80000"/>
              </a:lnSpc>
            </a:pPr>
            <a:endParaRPr lang="en-GB" altLang="en-US"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Kings: Military Responsibilities</a:t>
            </a:r>
          </a:p>
        </p:txBody>
      </p:sp>
      <p:sp>
        <p:nvSpPr>
          <p:cNvPr id="17411" name="Rectangle 3"/>
          <p:cNvSpPr>
            <a:spLocks noGrp="1" noChangeArrowheads="1"/>
          </p:cNvSpPr>
          <p:nvPr>
            <p:ph idx="1"/>
          </p:nvPr>
        </p:nvSpPr>
        <p:spPr/>
        <p:txBody>
          <a:bodyPr>
            <a:normAutofit fontScale="92500" lnSpcReduction="20000"/>
          </a:bodyPr>
          <a:lstStyle/>
          <a:p>
            <a:pPr eaLnBrk="1" hangingPunct="1"/>
            <a:r>
              <a:rPr lang="en-GB" altLang="en-US" dirty="0" smtClean="0"/>
              <a:t>To Declare War, </a:t>
            </a:r>
            <a:r>
              <a:rPr lang="en-GB" altLang="en-US" dirty="0" err="1" smtClean="0"/>
              <a:t>Generalship</a:t>
            </a:r>
            <a:r>
              <a:rPr lang="en-GB" altLang="en-US" dirty="0" smtClean="0"/>
              <a:t> on Campaign , Professionalism of the Army</a:t>
            </a:r>
          </a:p>
          <a:p>
            <a:pPr lvl="1"/>
            <a:r>
              <a:rPr lang="en-GB" altLang="en-US" sz="2400" dirty="0" smtClean="0"/>
              <a:t>On account of this rupture between the kings, a law was passed at Sparta, forbidding both monarchs to go out together with the army, as had been the custom hitherto. The law also provided, that, as one of the kings was to be left behind, one of the </a:t>
            </a:r>
            <a:r>
              <a:rPr lang="en-GB" altLang="en-US" sz="2400" dirty="0" err="1" smtClean="0"/>
              <a:t>Tyndaridae</a:t>
            </a:r>
            <a:r>
              <a:rPr lang="en-GB" altLang="en-US" sz="2400" dirty="0" smtClean="0"/>
              <a:t> should also remain at home; whereas hitherto both had accompanied the expeditions, as auxiliaries. </a:t>
            </a:r>
            <a:r>
              <a:rPr lang="en-GB" altLang="en-US" sz="2400" dirty="0" err="1" smtClean="0"/>
              <a:t>Herodotos</a:t>
            </a:r>
            <a:r>
              <a:rPr lang="en-GB" altLang="en-US" sz="2400" dirty="0" smtClean="0"/>
              <a:t> 5.75</a:t>
            </a:r>
          </a:p>
          <a:p>
            <a:pPr eaLnBrk="1" hangingPunct="1"/>
            <a:r>
              <a:rPr lang="en-GB" altLang="en-US" dirty="0" smtClean="0"/>
              <a:t>In the classical period, the Spartan kings were first and foremost </a:t>
            </a:r>
            <a:r>
              <a:rPr lang="en-GB" altLang="en-US" b="1" dirty="0" smtClean="0"/>
              <a:t>generals</a:t>
            </a:r>
            <a:r>
              <a:rPr lang="en-GB" altLang="en-US" dirty="0" smtClean="0"/>
              <a:t>. </a:t>
            </a:r>
          </a:p>
          <a:p>
            <a:pPr eaLnBrk="1" hangingPunct="1"/>
            <a:r>
              <a:rPr lang="en-GB" altLang="en-US" dirty="0" smtClean="0"/>
              <a:t>Their main function as leaders of the state was during war. </a:t>
            </a:r>
          </a:p>
          <a:p>
            <a:pPr eaLnBrk="1" hangingPunct="1"/>
            <a:endParaRPr lang="en-GB" altLang="en-US"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The Gerousia</a:t>
            </a:r>
          </a:p>
        </p:txBody>
      </p:sp>
      <p:sp>
        <p:nvSpPr>
          <p:cNvPr id="18435" name="Rectangle 3"/>
          <p:cNvSpPr>
            <a:spLocks noGrp="1" noChangeArrowheads="1"/>
          </p:cNvSpPr>
          <p:nvPr>
            <p:ph idx="1"/>
          </p:nvPr>
        </p:nvSpPr>
        <p:spPr/>
        <p:txBody>
          <a:bodyPr>
            <a:normAutofit fontScale="85000" lnSpcReduction="20000"/>
          </a:bodyPr>
          <a:lstStyle/>
          <a:p>
            <a:pPr eaLnBrk="1" hangingPunct="1"/>
            <a:r>
              <a:rPr lang="en-GB" altLang="en-US" dirty="0" smtClean="0"/>
              <a:t>The </a:t>
            </a:r>
            <a:r>
              <a:rPr lang="en-GB" altLang="en-US" dirty="0" err="1" smtClean="0"/>
              <a:t>Gerousia</a:t>
            </a:r>
            <a:r>
              <a:rPr lang="en-GB" altLang="en-US" dirty="0" smtClean="0"/>
              <a:t> was a </a:t>
            </a:r>
            <a:r>
              <a:rPr lang="en-GB" altLang="en-US" b="1" dirty="0" smtClean="0"/>
              <a:t>Council</a:t>
            </a:r>
            <a:r>
              <a:rPr lang="en-GB" altLang="en-US" dirty="0" smtClean="0"/>
              <a:t> of 28 elders plus the two Kings. The 28 members were over </a:t>
            </a:r>
            <a:r>
              <a:rPr lang="en-GB" altLang="en-US" b="1" dirty="0" smtClean="0"/>
              <a:t>60 years </a:t>
            </a:r>
            <a:r>
              <a:rPr lang="en-GB" altLang="en-US" dirty="0" smtClean="0"/>
              <a:t>of age and served for life.</a:t>
            </a:r>
          </a:p>
          <a:p>
            <a:pPr eaLnBrk="1" hangingPunct="1"/>
            <a:r>
              <a:rPr lang="en-GB" altLang="en-US" dirty="0" smtClean="0"/>
              <a:t>The </a:t>
            </a:r>
            <a:r>
              <a:rPr lang="en-GB" altLang="en-US" dirty="0" err="1" smtClean="0"/>
              <a:t>Gerousia</a:t>
            </a:r>
            <a:r>
              <a:rPr lang="en-GB" altLang="en-US" dirty="0" smtClean="0"/>
              <a:t> was </a:t>
            </a:r>
            <a:r>
              <a:rPr lang="en-GB" altLang="en-US" b="1" dirty="0" smtClean="0"/>
              <a:t>elected</a:t>
            </a:r>
            <a:r>
              <a:rPr lang="en-GB" altLang="en-US" dirty="0" smtClean="0"/>
              <a:t>. </a:t>
            </a:r>
            <a:r>
              <a:rPr lang="en-GB" altLang="en-US" sz="2800" dirty="0" smtClean="0"/>
              <a:t>Plutarch </a:t>
            </a:r>
            <a:r>
              <a:rPr lang="en-GB" altLang="en-US" sz="2800" i="1" dirty="0" err="1" smtClean="0"/>
              <a:t>Lykourgos</a:t>
            </a:r>
            <a:r>
              <a:rPr lang="en-GB" altLang="en-US" sz="2800" dirty="0" smtClean="0"/>
              <a:t> 26</a:t>
            </a:r>
            <a:endParaRPr lang="en-GB" altLang="en-US" dirty="0" smtClean="0"/>
          </a:p>
          <a:p>
            <a:pPr eaLnBrk="1" hangingPunct="1"/>
            <a:r>
              <a:rPr lang="en-GB" altLang="en-US" dirty="0" smtClean="0"/>
              <a:t>The main functions of the </a:t>
            </a:r>
            <a:r>
              <a:rPr lang="en-GB" altLang="en-US" dirty="0" err="1" smtClean="0"/>
              <a:t>Gerousia</a:t>
            </a:r>
            <a:r>
              <a:rPr lang="en-GB" altLang="en-US" dirty="0" smtClean="0"/>
              <a:t> were political. </a:t>
            </a:r>
          </a:p>
          <a:p>
            <a:pPr eaLnBrk="1" hangingPunct="1"/>
            <a:r>
              <a:rPr lang="en-GB" altLang="en-US" dirty="0" smtClean="0"/>
              <a:t>Mortality levels in the ancient world were a lot higher than they are today. So finding men over 60 years of age was not easy. Also these elders probably did not </a:t>
            </a:r>
            <a:r>
              <a:rPr lang="en-GB" altLang="en-US" dirty="0" smtClean="0"/>
              <a:t>live for </a:t>
            </a:r>
            <a:r>
              <a:rPr lang="en-GB" altLang="en-US" dirty="0" smtClean="0"/>
              <a:t>very long.  So, the membership of the </a:t>
            </a:r>
            <a:r>
              <a:rPr lang="en-GB" altLang="en-US" dirty="0" err="1" smtClean="0"/>
              <a:t>Gerousia</a:t>
            </a:r>
            <a:r>
              <a:rPr lang="en-GB" altLang="en-US" dirty="0" smtClean="0"/>
              <a:t> must have </a:t>
            </a:r>
            <a:r>
              <a:rPr lang="en-GB" altLang="en-US" b="1" dirty="0" smtClean="0"/>
              <a:t>changed</a:t>
            </a:r>
            <a:r>
              <a:rPr lang="en-GB" altLang="en-US" dirty="0" smtClean="0"/>
              <a:t> regularly. </a:t>
            </a:r>
          </a:p>
          <a:p>
            <a:pPr eaLnBrk="1" hangingPunct="1"/>
            <a:r>
              <a:rPr lang="en-GB" altLang="en-US" dirty="0" smtClean="0"/>
              <a:t>The </a:t>
            </a:r>
            <a:r>
              <a:rPr lang="en-GB" altLang="en-US" dirty="0" err="1" smtClean="0"/>
              <a:t>Gerousia</a:t>
            </a:r>
            <a:r>
              <a:rPr lang="en-GB" altLang="en-US" dirty="0" smtClean="0"/>
              <a:t> was occasionally accused of </a:t>
            </a:r>
            <a:r>
              <a:rPr lang="en-GB" altLang="en-US" b="1" dirty="0" smtClean="0"/>
              <a:t>corruption</a:t>
            </a:r>
            <a:r>
              <a:rPr lang="en-GB" altLang="en-US" dirty="0" smtClean="0"/>
              <a:t>. </a:t>
            </a:r>
            <a:r>
              <a:rPr lang="en-GB" altLang="en-US" sz="2800" dirty="0" smtClean="0"/>
              <a:t>Aristotle </a:t>
            </a:r>
            <a:r>
              <a:rPr lang="en-GB" altLang="en-US" sz="2800" i="1" dirty="0" smtClean="0"/>
              <a:t>Politics</a:t>
            </a:r>
            <a:r>
              <a:rPr lang="en-GB" altLang="en-US" sz="2800" dirty="0" smtClean="0"/>
              <a:t> 1270b35ff</a:t>
            </a:r>
            <a:endParaRPr lang="en-GB" altLang="en-US" dirty="0" smtClean="0"/>
          </a:p>
          <a:p>
            <a:pPr eaLnBrk="1" hangingPunct="1"/>
            <a:endParaRPr lang="en-GB" altLang="en-US"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The Ephors</a:t>
            </a:r>
          </a:p>
        </p:txBody>
      </p:sp>
      <p:sp>
        <p:nvSpPr>
          <p:cNvPr id="4" name="Text Placeholder 3"/>
          <p:cNvSpPr>
            <a:spLocks noGrp="1"/>
          </p:cNvSpPr>
          <p:nvPr>
            <p:ph type="body" idx="1"/>
          </p:nvPr>
        </p:nvSpPr>
        <p:spPr/>
        <p:txBody>
          <a:bodyPr/>
          <a:lstStyle/>
          <a:p>
            <a:pPr>
              <a:defRPr/>
            </a:pPr>
            <a:r>
              <a:rPr lang="en-GB" dirty="0" smtClean="0"/>
              <a:t>General</a:t>
            </a:r>
            <a:endParaRPr lang="en-GB" dirty="0"/>
          </a:p>
        </p:txBody>
      </p:sp>
      <p:sp>
        <p:nvSpPr>
          <p:cNvPr id="19461" name="Rectangle 3"/>
          <p:cNvSpPr>
            <a:spLocks noGrp="1" noChangeArrowheads="1"/>
          </p:cNvSpPr>
          <p:nvPr>
            <p:ph sz="half" idx="2"/>
          </p:nvPr>
        </p:nvSpPr>
        <p:spPr/>
        <p:txBody>
          <a:bodyPr/>
          <a:lstStyle/>
          <a:p>
            <a:pPr eaLnBrk="1" hangingPunct="1">
              <a:lnSpc>
                <a:spcPct val="90000"/>
              </a:lnSpc>
            </a:pPr>
            <a:r>
              <a:rPr lang="en-GB" altLang="en-US" sz="2000" b="1" smtClean="0"/>
              <a:t>Five</a:t>
            </a:r>
            <a:r>
              <a:rPr lang="en-GB" altLang="en-US" sz="2000" smtClean="0"/>
              <a:t> ephors were annually elected by the Assembly.</a:t>
            </a:r>
          </a:p>
          <a:p>
            <a:pPr eaLnBrk="1" hangingPunct="1">
              <a:lnSpc>
                <a:spcPct val="90000"/>
              </a:lnSpc>
            </a:pPr>
            <a:r>
              <a:rPr lang="en-GB" altLang="en-US" sz="2000" smtClean="0"/>
              <a:t>The first ephor of the year became the Eponymos (i.e. he gave his name to the year, as with the Eponymos Archon in Athens)</a:t>
            </a:r>
          </a:p>
          <a:p>
            <a:pPr eaLnBrk="1" hangingPunct="1">
              <a:lnSpc>
                <a:spcPct val="90000"/>
              </a:lnSpc>
            </a:pPr>
            <a:r>
              <a:rPr lang="en-GB" altLang="en-US" sz="2000" smtClean="0"/>
              <a:t>The office of the ephor was </a:t>
            </a:r>
            <a:r>
              <a:rPr lang="en-GB" altLang="en-US" sz="2000" b="1" smtClean="0"/>
              <a:t>unrepeatable</a:t>
            </a:r>
            <a:r>
              <a:rPr lang="en-GB" altLang="en-US" sz="2000" smtClean="0"/>
              <a:t> (i.e. someone could not become ephor twice).</a:t>
            </a:r>
          </a:p>
          <a:p>
            <a:pPr eaLnBrk="1" hangingPunct="1">
              <a:lnSpc>
                <a:spcPct val="90000"/>
              </a:lnSpc>
            </a:pPr>
            <a:r>
              <a:rPr lang="en-GB" altLang="en-US" sz="2000" smtClean="0"/>
              <a:t>Xenophon </a:t>
            </a:r>
            <a:r>
              <a:rPr lang="en-GB" altLang="en-US" sz="2000" i="1" smtClean="0"/>
              <a:t>Spartan Constitution</a:t>
            </a:r>
            <a:r>
              <a:rPr lang="en-GB" altLang="en-US" sz="2000" smtClean="0"/>
              <a:t> 8.3-4</a:t>
            </a:r>
          </a:p>
          <a:p>
            <a:pPr eaLnBrk="1" hangingPunct="1">
              <a:lnSpc>
                <a:spcPct val="90000"/>
              </a:lnSpc>
            </a:pPr>
            <a:r>
              <a:rPr lang="en-GB" altLang="en-US" sz="2000" smtClean="0"/>
              <a:t>Xenophon </a:t>
            </a:r>
            <a:r>
              <a:rPr lang="en-GB" altLang="en-US" sz="2000" i="1" smtClean="0"/>
              <a:t>Spartan Constitution</a:t>
            </a:r>
            <a:r>
              <a:rPr lang="en-GB" altLang="en-US" sz="2000" smtClean="0"/>
              <a:t> 15.6-7</a:t>
            </a:r>
          </a:p>
          <a:p>
            <a:pPr eaLnBrk="1" hangingPunct="1">
              <a:lnSpc>
                <a:spcPct val="90000"/>
              </a:lnSpc>
            </a:pPr>
            <a:endParaRPr lang="en-GB" altLang="en-US" sz="2000" smtClean="0"/>
          </a:p>
        </p:txBody>
      </p:sp>
      <p:sp>
        <p:nvSpPr>
          <p:cNvPr id="5" name="Text Placeholder 4"/>
          <p:cNvSpPr>
            <a:spLocks noGrp="1"/>
          </p:cNvSpPr>
          <p:nvPr>
            <p:ph type="body" sz="quarter" idx="3"/>
          </p:nvPr>
        </p:nvSpPr>
        <p:spPr/>
        <p:txBody>
          <a:bodyPr/>
          <a:lstStyle/>
          <a:p>
            <a:pPr>
              <a:defRPr/>
            </a:pPr>
            <a:r>
              <a:rPr lang="en-GB" dirty="0" smtClean="0"/>
              <a:t>Powers</a:t>
            </a:r>
            <a:endParaRPr lang="en-GB" dirty="0"/>
          </a:p>
        </p:txBody>
      </p:sp>
      <p:sp>
        <p:nvSpPr>
          <p:cNvPr id="19462" name="Content Placeholder 5"/>
          <p:cNvSpPr>
            <a:spLocks noGrp="1"/>
          </p:cNvSpPr>
          <p:nvPr>
            <p:ph sz="quarter" idx="4"/>
          </p:nvPr>
        </p:nvSpPr>
        <p:spPr/>
        <p:txBody>
          <a:bodyPr/>
          <a:lstStyle/>
          <a:p>
            <a:pPr eaLnBrk="1" hangingPunct="1">
              <a:lnSpc>
                <a:spcPct val="90000"/>
              </a:lnSpc>
            </a:pPr>
            <a:r>
              <a:rPr lang="en-GB" altLang="en-US" sz="2000" smtClean="0"/>
              <a:t>Power to fine anyone</a:t>
            </a:r>
          </a:p>
          <a:p>
            <a:pPr eaLnBrk="1" hangingPunct="1">
              <a:lnSpc>
                <a:spcPct val="90000"/>
              </a:lnSpc>
            </a:pPr>
            <a:r>
              <a:rPr lang="en-GB" altLang="en-US" sz="2000" smtClean="0"/>
              <a:t>Power to end a magistrate’s term of office</a:t>
            </a:r>
          </a:p>
          <a:p>
            <a:pPr eaLnBrk="1" hangingPunct="1">
              <a:lnSpc>
                <a:spcPct val="90000"/>
              </a:lnSpc>
            </a:pPr>
            <a:r>
              <a:rPr lang="en-GB" altLang="en-US" sz="2000" smtClean="0"/>
              <a:t>Power to imprison and try a magistrate. </a:t>
            </a:r>
          </a:p>
          <a:p>
            <a:pPr eaLnBrk="1" hangingPunct="1">
              <a:lnSpc>
                <a:spcPct val="90000"/>
              </a:lnSpc>
            </a:pPr>
            <a:r>
              <a:rPr lang="en-GB" altLang="en-US" sz="2000" smtClean="0"/>
              <a:t>Declare war on the helots every year</a:t>
            </a:r>
          </a:p>
          <a:p>
            <a:pPr eaLnBrk="1" hangingPunct="1">
              <a:lnSpc>
                <a:spcPct val="90000"/>
              </a:lnSpc>
            </a:pPr>
            <a:r>
              <a:rPr lang="en-GB" altLang="en-US" sz="2000" smtClean="0"/>
              <a:t>Could summon the kings and were mediators in disputes between the kings</a:t>
            </a:r>
          </a:p>
          <a:p>
            <a:pPr eaLnBrk="1" hangingPunct="1">
              <a:lnSpc>
                <a:spcPct val="90000"/>
              </a:lnSpc>
            </a:pPr>
            <a:r>
              <a:rPr lang="en-GB" altLang="en-US" sz="2000" smtClean="0"/>
              <a:t>Presided over political trials</a:t>
            </a:r>
          </a:p>
          <a:p>
            <a:pPr eaLnBrk="1" hangingPunct="1">
              <a:lnSpc>
                <a:spcPct val="90000"/>
              </a:lnSpc>
            </a:pPr>
            <a:r>
              <a:rPr lang="en-GB" altLang="en-US" sz="2000" smtClean="0"/>
              <a:t>Negotiated with other states</a:t>
            </a:r>
          </a:p>
          <a:p>
            <a:endParaRPr lang="en-GB" altLang="en-US" sz="200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Kings and Ephors: A balance?</a:t>
            </a:r>
          </a:p>
        </p:txBody>
      </p:sp>
      <p:sp>
        <p:nvSpPr>
          <p:cNvPr id="20483" name="Rectangle 3"/>
          <p:cNvSpPr>
            <a:spLocks noGrp="1" noChangeArrowheads="1"/>
          </p:cNvSpPr>
          <p:nvPr>
            <p:ph idx="1"/>
          </p:nvPr>
        </p:nvSpPr>
        <p:spPr/>
        <p:txBody>
          <a:bodyPr>
            <a:normAutofit fontScale="92500" lnSpcReduction="10000"/>
          </a:bodyPr>
          <a:lstStyle/>
          <a:p>
            <a:pPr eaLnBrk="1" hangingPunct="1"/>
            <a:r>
              <a:rPr lang="en-GB" altLang="en-US" sz="2400" smtClean="0"/>
              <a:t>The ephors had </a:t>
            </a:r>
            <a:r>
              <a:rPr lang="en-GB" altLang="en-US" sz="2400" b="1" smtClean="0"/>
              <a:t>power</a:t>
            </a:r>
            <a:r>
              <a:rPr lang="en-GB" altLang="en-US" sz="2400" smtClean="0"/>
              <a:t> over the kings.</a:t>
            </a:r>
          </a:p>
          <a:p>
            <a:pPr eaLnBrk="1" hangingPunct="1"/>
            <a:r>
              <a:rPr lang="en-GB" altLang="en-US" sz="2400" smtClean="0"/>
              <a:t>They were the main </a:t>
            </a:r>
            <a:r>
              <a:rPr lang="en-GB" altLang="en-US" sz="2400" b="1" smtClean="0"/>
              <a:t>constitutional control </a:t>
            </a:r>
            <a:r>
              <a:rPr lang="en-GB" altLang="en-US" sz="2400" smtClean="0"/>
              <a:t>over the kings. </a:t>
            </a:r>
          </a:p>
          <a:p>
            <a:pPr eaLnBrk="1" hangingPunct="1"/>
            <a:r>
              <a:rPr lang="en-GB" altLang="en-US" sz="2400" smtClean="0"/>
              <a:t>The monthly exchange of oaths was a constant reminder to the kings and the magistrates of the power of the ephors. </a:t>
            </a:r>
          </a:p>
          <a:p>
            <a:pPr eaLnBrk="1" hangingPunct="1"/>
            <a:endParaRPr lang="en-GB" altLang="en-US" sz="2400" smtClean="0"/>
          </a:p>
          <a:p>
            <a:pPr eaLnBrk="1" hangingPunct="1"/>
            <a:r>
              <a:rPr lang="en-GB" altLang="en-US" sz="2400" smtClean="0"/>
              <a:t>The ephors also were accused of </a:t>
            </a:r>
            <a:r>
              <a:rPr lang="en-GB" altLang="en-US" sz="2400" b="1" smtClean="0"/>
              <a:t>corruption</a:t>
            </a:r>
            <a:r>
              <a:rPr lang="en-GB" altLang="en-US" sz="2400" smtClean="0"/>
              <a:t>. Aristotle </a:t>
            </a:r>
            <a:r>
              <a:rPr lang="en-GB" altLang="en-US" sz="2400" i="1" smtClean="0"/>
              <a:t>Politics</a:t>
            </a:r>
            <a:r>
              <a:rPr lang="en-GB" altLang="en-US" sz="2400" smtClean="0"/>
              <a:t> 1270b6-35</a:t>
            </a:r>
          </a:p>
          <a:p>
            <a:pPr eaLnBrk="1" hangingPunct="1"/>
            <a:r>
              <a:rPr lang="en-GB" altLang="en-US" sz="2400" smtClean="0"/>
              <a:t>Aristotle’s main problem with the Ephorate is that the ephors were outside the law.</a:t>
            </a:r>
          </a:p>
          <a:p>
            <a:pPr eaLnBrk="1" hangingPunct="1"/>
            <a:r>
              <a:rPr lang="en-GB" altLang="en-US" sz="2400" smtClean="0"/>
              <a:t>In Greek thinking, the law was a prerequisite of a just government. </a:t>
            </a:r>
          </a:p>
          <a:p>
            <a:pPr eaLnBrk="1" hangingPunct="1"/>
            <a:r>
              <a:rPr lang="en-GB" altLang="en-US" sz="2400" smtClean="0"/>
              <a:t>The powers of the ephors made corruption easy but their office was </a:t>
            </a:r>
            <a:r>
              <a:rPr lang="en-GB" altLang="en-US" sz="2400" b="1" smtClean="0"/>
              <a:t>only for a year</a:t>
            </a:r>
            <a:r>
              <a:rPr lang="en-GB" altLang="en-US" sz="2400" smtClean="0"/>
              <a:t>. </a:t>
            </a:r>
          </a:p>
          <a:p>
            <a:pPr eaLnBrk="1" hangingPunct="1"/>
            <a:endParaRPr lang="en-GB" altLang="en-US" sz="240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Ephors Outside Sparta </a:t>
            </a:r>
          </a:p>
        </p:txBody>
      </p:sp>
      <p:sp>
        <p:nvSpPr>
          <p:cNvPr id="21507" name="Rectangle 3"/>
          <p:cNvSpPr>
            <a:spLocks noGrp="1" noChangeArrowheads="1"/>
          </p:cNvSpPr>
          <p:nvPr>
            <p:ph idx="1"/>
          </p:nvPr>
        </p:nvSpPr>
        <p:spPr>
          <a:xfrm>
            <a:off x="457200" y="1600200"/>
            <a:ext cx="7931150" cy="4525963"/>
          </a:xfrm>
        </p:spPr>
        <p:txBody>
          <a:bodyPr/>
          <a:lstStyle/>
          <a:p>
            <a:pPr eaLnBrk="1" hangingPunct="1"/>
            <a:r>
              <a:rPr lang="en-GB" altLang="en-US" smtClean="0"/>
              <a:t>The Ephorate is found in other Dorian poleis, not only Sparta. </a:t>
            </a:r>
          </a:p>
          <a:p>
            <a:pPr eaLnBrk="1" hangingPunct="1"/>
            <a:r>
              <a:rPr lang="en-GB" altLang="en-US" smtClean="0"/>
              <a:t>Ephors are attested in Thera, Kyrene, Euesperides and Herakleia in Lucania (Italy).</a:t>
            </a:r>
          </a:p>
          <a:p>
            <a:pPr eaLnBrk="1" hangingPunct="1"/>
            <a:endParaRPr lang="en-GB" altLang="en-US"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The Assembly: Powers</a:t>
            </a:r>
          </a:p>
        </p:txBody>
      </p:sp>
      <p:sp>
        <p:nvSpPr>
          <p:cNvPr id="22531" name="Rectangle 3"/>
          <p:cNvSpPr>
            <a:spLocks noGrp="1" noChangeArrowheads="1"/>
          </p:cNvSpPr>
          <p:nvPr>
            <p:ph idx="1"/>
          </p:nvPr>
        </p:nvSpPr>
        <p:spPr/>
        <p:txBody>
          <a:bodyPr/>
          <a:lstStyle/>
          <a:p>
            <a:pPr eaLnBrk="1" hangingPunct="1"/>
            <a:r>
              <a:rPr lang="en-GB" altLang="en-US" sz="2800" b="1" smtClean="0"/>
              <a:t>All homoioi </a:t>
            </a:r>
            <a:r>
              <a:rPr lang="en-GB" altLang="en-US" sz="2800" smtClean="0"/>
              <a:t>could take part in the Assembly.</a:t>
            </a:r>
          </a:p>
          <a:p>
            <a:pPr eaLnBrk="1" hangingPunct="1"/>
            <a:r>
              <a:rPr lang="en-GB" altLang="en-US" sz="2800" smtClean="0"/>
              <a:t>Could decide on </a:t>
            </a:r>
            <a:r>
              <a:rPr lang="en-GB" altLang="en-US" sz="2800" b="1" smtClean="0"/>
              <a:t>new laws.</a:t>
            </a:r>
          </a:p>
          <a:p>
            <a:pPr eaLnBrk="1" hangingPunct="1"/>
            <a:r>
              <a:rPr lang="en-GB" altLang="en-US" sz="2800" smtClean="0"/>
              <a:t>Could decide on matters of </a:t>
            </a:r>
            <a:r>
              <a:rPr lang="en-GB" altLang="en-US" sz="2800" b="1" smtClean="0"/>
              <a:t>Peace and War</a:t>
            </a:r>
            <a:r>
              <a:rPr lang="en-GB" altLang="en-US" sz="2800" smtClean="0"/>
              <a:t>.</a:t>
            </a:r>
          </a:p>
          <a:p>
            <a:pPr eaLnBrk="1" hangingPunct="1"/>
            <a:r>
              <a:rPr lang="en-GB" altLang="en-US" sz="2800" smtClean="0"/>
              <a:t>Could conclude </a:t>
            </a:r>
            <a:r>
              <a:rPr lang="en-GB" altLang="en-US" sz="2800" b="1" smtClean="0"/>
              <a:t>treaties</a:t>
            </a:r>
            <a:r>
              <a:rPr lang="en-GB" altLang="en-US" sz="2800" smtClean="0"/>
              <a:t>. </a:t>
            </a:r>
          </a:p>
          <a:p>
            <a:pPr eaLnBrk="1" hangingPunct="1"/>
            <a:r>
              <a:rPr lang="en-GB" altLang="en-US" sz="2800" b="1" smtClean="0"/>
              <a:t>Elected</a:t>
            </a:r>
            <a:r>
              <a:rPr lang="en-GB" altLang="en-US" sz="2800" smtClean="0"/>
              <a:t> ephors, members of the Gerousia and other magistrates. </a:t>
            </a:r>
          </a:p>
          <a:p>
            <a:pPr eaLnBrk="1" hangingPunct="1"/>
            <a:r>
              <a:rPr lang="en-GB" altLang="en-US" sz="2800" smtClean="0"/>
              <a:t>Could </a:t>
            </a:r>
            <a:r>
              <a:rPr lang="en-GB" altLang="en-US" sz="2800" b="1" smtClean="0"/>
              <a:t>appoint</a:t>
            </a:r>
            <a:r>
              <a:rPr lang="en-GB" altLang="en-US" sz="2800" smtClean="0"/>
              <a:t> military commanders.</a:t>
            </a:r>
          </a:p>
          <a:p>
            <a:pPr eaLnBrk="1" hangingPunct="1"/>
            <a:r>
              <a:rPr lang="en-GB" altLang="en-US" sz="2800" smtClean="0"/>
              <a:t>Could </a:t>
            </a:r>
            <a:r>
              <a:rPr lang="en-GB" altLang="en-US" sz="2800" b="1" smtClean="0"/>
              <a:t>emancipate</a:t>
            </a:r>
            <a:r>
              <a:rPr lang="en-GB" altLang="en-US" sz="2800" smtClean="0"/>
              <a:t> helots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The Assembly: Limitations</a:t>
            </a:r>
          </a:p>
        </p:txBody>
      </p:sp>
      <p:sp>
        <p:nvSpPr>
          <p:cNvPr id="23555" name="Rectangle 3"/>
          <p:cNvSpPr>
            <a:spLocks noGrp="1" noChangeArrowheads="1"/>
          </p:cNvSpPr>
          <p:nvPr>
            <p:ph idx="1"/>
          </p:nvPr>
        </p:nvSpPr>
        <p:spPr/>
        <p:txBody>
          <a:bodyPr/>
          <a:lstStyle/>
          <a:p>
            <a:pPr eaLnBrk="1" hangingPunct="1"/>
            <a:r>
              <a:rPr lang="en-GB" altLang="en-US" smtClean="0"/>
              <a:t>As per the </a:t>
            </a:r>
            <a:r>
              <a:rPr lang="en-GB" altLang="en-US" b="1" smtClean="0"/>
              <a:t>Rhetra</a:t>
            </a:r>
            <a:r>
              <a:rPr lang="en-GB" altLang="en-US" smtClean="0"/>
              <a:t>, the assembly had the power of final decision on any matter. </a:t>
            </a:r>
          </a:p>
          <a:p>
            <a:pPr eaLnBrk="1" hangingPunct="1"/>
            <a:r>
              <a:rPr lang="en-GB" altLang="en-US" smtClean="0"/>
              <a:t>As per the </a:t>
            </a:r>
            <a:r>
              <a:rPr lang="en-GB" altLang="en-US" b="1" smtClean="0"/>
              <a:t>Ammendment of the Rhetra</a:t>
            </a:r>
            <a:r>
              <a:rPr lang="en-GB" altLang="en-US" smtClean="0"/>
              <a:t>, the Gerousia had the right to disregard and rescind any decision of the Assembly judged deleterious to the state. </a:t>
            </a:r>
          </a:p>
          <a:p>
            <a:pPr eaLnBrk="1" hangingPunct="1"/>
            <a:r>
              <a:rPr lang="en-GB" altLang="en-US" smtClean="0"/>
              <a:t>Don’t forget that the assembly in Sparta took decisions by </a:t>
            </a:r>
            <a:r>
              <a:rPr lang="en-GB" altLang="en-US" b="1" smtClean="0"/>
              <a:t>acclamation</a:t>
            </a:r>
            <a:r>
              <a:rPr lang="en-GB" altLang="en-US" smtClean="0"/>
              <a:t>. </a:t>
            </a:r>
            <a:r>
              <a:rPr lang="en-GB" altLang="en-US" sz="2400" smtClean="0"/>
              <a:t>Thucydides 1.87</a:t>
            </a:r>
            <a:endParaRPr lang="en-GB" altLang="en-US"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fontScale="90000"/>
          </a:bodyPr>
          <a:lstStyle/>
          <a:p>
            <a:pPr eaLnBrk="1" hangingPunct="1"/>
            <a:r>
              <a:rPr lang="en-GB" altLang="en-US" dirty="0" smtClean="0"/>
              <a:t>Spartan </a:t>
            </a:r>
            <a:r>
              <a:rPr lang="en-GB" altLang="en-US" dirty="0" smtClean="0"/>
              <a:t>Eunomia (state of good laws)</a:t>
            </a:r>
            <a:endParaRPr lang="en-GB" altLang="en-US" dirty="0" smtClean="0"/>
          </a:p>
        </p:txBody>
      </p:sp>
      <p:sp>
        <p:nvSpPr>
          <p:cNvPr id="24579" name="Rectangle 3"/>
          <p:cNvSpPr>
            <a:spLocks noGrp="1" noChangeArrowheads="1"/>
          </p:cNvSpPr>
          <p:nvPr>
            <p:ph idx="1"/>
          </p:nvPr>
        </p:nvSpPr>
        <p:spPr/>
        <p:txBody>
          <a:bodyPr/>
          <a:lstStyle/>
          <a:p>
            <a:pPr eaLnBrk="1" hangingPunct="1">
              <a:lnSpc>
                <a:spcPct val="80000"/>
              </a:lnSpc>
            </a:pPr>
            <a:r>
              <a:rPr lang="en-GB" altLang="en-US" sz="2400" dirty="0" smtClean="0"/>
              <a:t>But at last a time came when the tyrants of Athens and the far older tyrannies of the rest of Hellas were, with the exception of those in Sicily, once and for all put down by Lacedaemon; for this city, though after the settlement of the </a:t>
            </a:r>
            <a:r>
              <a:rPr lang="en-GB" altLang="en-US" sz="2400" dirty="0" err="1" smtClean="0"/>
              <a:t>Dorians</a:t>
            </a:r>
            <a:r>
              <a:rPr lang="en-GB" altLang="en-US" sz="2400" dirty="0" smtClean="0"/>
              <a:t>, its present inhabitants, it suffered from factions for an unparalleled length of time, still at a very early period obtained good laws, and </a:t>
            </a:r>
            <a:r>
              <a:rPr lang="en-GB" altLang="en-US" sz="2400" b="1" u="sng" dirty="0" smtClean="0"/>
              <a:t>enjoyed a freedom from tyrants which was unbroken</a:t>
            </a:r>
            <a:r>
              <a:rPr lang="en-GB" altLang="en-US" sz="2400" u="sng" dirty="0" smtClean="0"/>
              <a:t>; </a:t>
            </a:r>
            <a:r>
              <a:rPr lang="en-GB" altLang="en-US" sz="2400" b="1" u="sng" dirty="0" smtClean="0"/>
              <a:t>it has possessed the same form of government for more than four hundred years</a:t>
            </a:r>
            <a:r>
              <a:rPr lang="en-GB" altLang="en-US" sz="2400" dirty="0" smtClean="0"/>
              <a:t>, reckoning to the end of the late war, and has thus been in a position to arrange the affairs of the other states. Not many years after the deposition of the tyrants, the battle of Marathon was fought between the Medes and the Athenians. </a:t>
            </a:r>
            <a:r>
              <a:rPr lang="en-GB" altLang="en-US" sz="2400" u="sng" dirty="0" smtClean="0"/>
              <a:t>Thucydides 1.18.1</a:t>
            </a:r>
          </a:p>
          <a:p>
            <a:pPr eaLnBrk="1" hangingPunct="1">
              <a:lnSpc>
                <a:spcPct val="80000"/>
              </a:lnSpc>
            </a:pPr>
            <a:endParaRPr lang="en-GB" altLang="en-US" sz="2400" dirty="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The Ideal of Eunomia</a:t>
            </a:r>
          </a:p>
        </p:txBody>
      </p:sp>
      <p:sp>
        <p:nvSpPr>
          <p:cNvPr id="25603" name="Rectangle 3"/>
          <p:cNvSpPr>
            <a:spLocks noGrp="1" noChangeArrowheads="1"/>
          </p:cNvSpPr>
          <p:nvPr>
            <p:ph idx="1"/>
          </p:nvPr>
        </p:nvSpPr>
        <p:spPr/>
        <p:txBody>
          <a:bodyPr>
            <a:normAutofit lnSpcReduction="10000"/>
          </a:bodyPr>
          <a:lstStyle/>
          <a:p>
            <a:pPr eaLnBrk="1" hangingPunct="1"/>
            <a:r>
              <a:rPr lang="en-GB" altLang="en-US" sz="2400" smtClean="0"/>
              <a:t>For the Greeks eunomia was one of the </a:t>
            </a:r>
            <a:r>
              <a:rPr lang="en-GB" altLang="en-US" sz="2400" b="1" smtClean="0"/>
              <a:t>ideal targets of a constitution. </a:t>
            </a:r>
          </a:p>
          <a:p>
            <a:pPr eaLnBrk="1" hangingPunct="1"/>
            <a:r>
              <a:rPr lang="en-GB" altLang="en-US" sz="2400" smtClean="0"/>
              <a:t>That the Spartans supposedly did not have either tyrants or stasis during the greater part of the archaic and classical periods was one of the </a:t>
            </a:r>
            <a:r>
              <a:rPr lang="en-GB" altLang="en-US" sz="2400" b="1" smtClean="0"/>
              <a:t>main points of pro-Spartan propaganda</a:t>
            </a:r>
            <a:r>
              <a:rPr lang="en-GB" altLang="en-US" sz="2400" smtClean="0"/>
              <a:t>. </a:t>
            </a:r>
          </a:p>
          <a:p>
            <a:pPr eaLnBrk="1" hangingPunct="1"/>
            <a:r>
              <a:rPr lang="en-GB" altLang="en-US" sz="2400" smtClean="0"/>
              <a:t>To the Greeks the Spartan constitution was admirable because it </a:t>
            </a:r>
            <a:r>
              <a:rPr lang="en-GB" altLang="en-US" sz="2400" b="1" smtClean="0"/>
              <a:t>combined elements </a:t>
            </a:r>
            <a:r>
              <a:rPr lang="en-GB" altLang="en-US" sz="2400" smtClean="0"/>
              <a:t>of democracy, oligarchy and monarchy.</a:t>
            </a:r>
          </a:p>
          <a:p>
            <a:pPr eaLnBrk="1" hangingPunct="1"/>
            <a:r>
              <a:rPr lang="en-GB" altLang="en-US" sz="2400" smtClean="0"/>
              <a:t>A constitution of combined elements was called a </a:t>
            </a:r>
            <a:r>
              <a:rPr lang="en-GB" altLang="en-US" sz="2400" b="1" smtClean="0"/>
              <a:t>“mixed” constitution </a:t>
            </a:r>
            <a:r>
              <a:rPr lang="en-GB" altLang="en-US" sz="2400" smtClean="0"/>
              <a:t>and it was considered the most successful of constitutions. </a:t>
            </a:r>
          </a:p>
          <a:p>
            <a:pPr eaLnBrk="1" hangingPunct="1"/>
            <a:r>
              <a:rPr lang="en-GB" altLang="en-US" sz="2400" smtClean="0"/>
              <a:t>Aristotle </a:t>
            </a:r>
            <a:r>
              <a:rPr lang="en-GB" altLang="en-US" sz="2400" i="1" smtClean="0"/>
              <a:t>Politics</a:t>
            </a:r>
            <a:r>
              <a:rPr lang="en-GB" altLang="en-US" sz="2400" smtClean="0"/>
              <a:t> 1294b19ff</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1304</TotalTime>
  <Words>1431</Words>
  <Application>Microsoft Office PowerPoint</Application>
  <PresentationFormat>On-screen Show (4:3)</PresentationFormat>
  <Paragraphs>108</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Franklin Gothic Book</vt:lpstr>
      <vt:lpstr>Perpetua</vt:lpstr>
      <vt:lpstr>Wingdings 2</vt:lpstr>
      <vt:lpstr>Calibri</vt:lpstr>
      <vt:lpstr>Wingdings</vt:lpstr>
      <vt:lpstr>Office Theme</vt:lpstr>
      <vt:lpstr>Sparta</vt:lpstr>
      <vt:lpstr>The main divisions of inhabitants</vt:lpstr>
      <vt:lpstr>The Homoioi</vt:lpstr>
      <vt:lpstr>Homoioi II</vt:lpstr>
      <vt:lpstr>Perioikoi</vt:lpstr>
      <vt:lpstr>Perioikoi II</vt:lpstr>
      <vt:lpstr>Helots</vt:lpstr>
      <vt:lpstr>Spartan Political Organisation</vt:lpstr>
      <vt:lpstr>The Kings</vt:lpstr>
      <vt:lpstr>Kings: Responsibilities and powers</vt:lpstr>
      <vt:lpstr>Kings: Military Responsibilities</vt:lpstr>
      <vt:lpstr>The Gerousia</vt:lpstr>
      <vt:lpstr>The Ephors</vt:lpstr>
      <vt:lpstr>Kings and Ephors: A balance?</vt:lpstr>
      <vt:lpstr>Ephors Outside Sparta </vt:lpstr>
      <vt:lpstr>The Assembly: Powers</vt:lpstr>
      <vt:lpstr>The Assembly: Limitations</vt:lpstr>
      <vt:lpstr>Spartan Eunomia (state of good laws)</vt:lpstr>
      <vt:lpstr>The Ideal of Eunomia</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from Tegea to Mantineia</dc:title>
  <dc:creator>sf003</dc:creator>
  <cp:lastModifiedBy>Administrator</cp:lastModifiedBy>
  <cp:revision>154</cp:revision>
  <dcterms:created xsi:type="dcterms:W3CDTF">2008-01-18T15:38:01Z</dcterms:created>
  <dcterms:modified xsi:type="dcterms:W3CDTF">2016-06-21T11:09:46Z</dcterms:modified>
</cp:coreProperties>
</file>