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B57334-13DD-EC09-8868-22ED2010ADDA}" v="84" dt="2026-05-07T23:25:09.615"/>
    <p1510:client id="{B9601DA2-4D84-7943-AA16-750B5979EF4B}" v="108" dt="2026-05-07T23:11:34.510"/>
    <p1510:client id="{D2E01308-DA5C-9C5D-11F5-3995F6A5E160}" v="56" dt="2026-05-07T20:27:03.7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67C6EF0-816D-7394-1AC7-F7EA4F6BADC7}"/>
              </a:ext>
            </a:extLst>
          </p:cNvPr>
          <p:cNvSpPr txBox="1"/>
          <p:nvPr/>
        </p:nvSpPr>
        <p:spPr>
          <a:xfrm>
            <a:off x="820616" y="1987063"/>
            <a:ext cx="10855568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i="0" dirty="0">
                <a:latin typeface="Times New Roman"/>
                <a:ea typeface="Times New Roman"/>
                <a:cs typeface="Times New Roman"/>
              </a:rPr>
              <a:t>Here’s a structured, </a:t>
            </a:r>
            <a:endParaRPr lang="en-US" dirty="0">
              <a:latin typeface="Aptos" panose="020B0004020202020204"/>
              <a:ea typeface="Times New Roman"/>
              <a:cs typeface="Times New Roman"/>
            </a:endParaRPr>
          </a:p>
          <a:p>
            <a:pPr algn="ctr"/>
            <a:r>
              <a:rPr lang="en-US" sz="4000" i="0" dirty="0">
                <a:latin typeface="Times New Roman"/>
                <a:ea typeface="Times New Roman"/>
                <a:cs typeface="Times New Roman"/>
              </a:rPr>
              <a:t>evidence-informed proposal for a </a:t>
            </a:r>
            <a:r>
              <a:rPr lang="en-US" sz="4000" i="0" dirty="0">
                <a:latin typeface="TimesNewRomanPS-BoldMT"/>
                <a:ea typeface="TimesNewRomanPS-BoldMT"/>
                <a:cs typeface="TimesNewRomanPS-BoldMT"/>
              </a:rPr>
              <a:t>new sustainable physical activity </a:t>
            </a:r>
            <a:r>
              <a:rPr lang="en-US" sz="4000" i="1">
                <a:latin typeface="TimesNewRomanPS-BoldMT"/>
                <a:ea typeface="TimesNewRomanPS-BoldMT"/>
                <a:cs typeface="TimesNewRomanPS-BoldMT"/>
              </a:rPr>
              <a:t>session</a:t>
            </a:r>
            <a:endParaRPr lang="en-US">
              <a:latin typeface="Aptos" panose="020B0004020202020204"/>
              <a:ea typeface="TimesNewRomanPS-BoldMT"/>
              <a:cs typeface="Times New Roman"/>
            </a:endParaRPr>
          </a:p>
          <a:p>
            <a:pPr algn="ctr"/>
            <a:r>
              <a:rPr lang="en-US" sz="4000" i="0" dirty="0">
                <a:latin typeface="Times New Roman"/>
                <a:ea typeface="Times New Roman"/>
                <a:cs typeface="Times New Roman"/>
              </a:rPr>
              <a:t>for </a:t>
            </a:r>
            <a:r>
              <a:rPr lang="en-US" sz="4000" dirty="0">
                <a:latin typeface="Times New Roman"/>
                <a:ea typeface="Times New Roman"/>
                <a:cs typeface="Times New Roman"/>
              </a:rPr>
              <a:t>(</a:t>
            </a:r>
            <a:r>
              <a:rPr lang="en-US" sz="4000" i="0" dirty="0">
                <a:latin typeface="Times New Roman"/>
                <a:ea typeface="Times New Roman"/>
                <a:cs typeface="Times New Roman"/>
              </a:rPr>
              <a:t>7–11 year olds</a:t>
            </a:r>
            <a:r>
              <a:rPr lang="en-US" sz="4000" dirty="0">
                <a:latin typeface="Times New Roman"/>
                <a:ea typeface="Times New Roman"/>
                <a:cs typeface="Times New Roman"/>
              </a:rPr>
              <a:t>)</a:t>
            </a:r>
            <a:r>
              <a:rPr lang="en-US" sz="4000" i="0" dirty="0">
                <a:latin typeface="Times New Roman"/>
                <a:ea typeface="Times New Roman"/>
                <a:cs typeface="Times New Roman"/>
              </a:rPr>
              <a:t> at Ysgol Bae Baglan, </a:t>
            </a:r>
            <a:r>
              <a:rPr lang="en-US" sz="4000" dirty="0">
                <a:latin typeface="Times New Roman"/>
                <a:ea typeface="Times New Roman"/>
                <a:cs typeface="Times New Roman"/>
              </a:rPr>
              <a:t>from its </a:t>
            </a:r>
            <a:r>
              <a:rPr lang="en-US" sz="4000" i="0" dirty="0">
                <a:latin typeface="Times New Roman"/>
                <a:ea typeface="Times New Roman"/>
                <a:cs typeface="Times New Roman"/>
              </a:rPr>
              <a:t>facilities, community context, and long-term impact</a:t>
            </a:r>
            <a:r>
              <a:rPr lang="en-US" sz="4000" dirty="0">
                <a:latin typeface="Times New Roman"/>
                <a:ea typeface="Times New Roman"/>
                <a:cs typeface="Times New Roman"/>
              </a:rPr>
              <a:t> for the growth of kids progressing. </a:t>
            </a:r>
            <a:endParaRPr lang="en-US" sz="4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https://images.openai.com/static-rsc-4/tJsAaxirCajmMvDVDezTBEGJRvt8yU9XxTcmJsvxlX9C4rlPX4Ohj2gBALTd0-GoqJc0tgkPLf90xXoiOmjZxac7MQaNKCy76CFXGPhgwE01gZcnMBObhdKR1hTCo6VIT4ckAbBuuhJFTA8sZdPgQrPQy2n6p0uEzEBCdGNPgyCkwqp8iHwwnJL_vb9FoJSI?purpose=fullsize">
            <a:extLst>
              <a:ext uri="{FF2B5EF4-FFF2-40B4-BE49-F238E27FC236}">
                <a16:creationId xmlns:a16="http://schemas.microsoft.com/office/drawing/2014/main" id="{632ADB9F-955A-3A94-6AB5-7E5CCA59D9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3B04D2-E7FA-3A88-50AF-077585625F37}"/>
              </a:ext>
            </a:extLst>
          </p:cNvPr>
          <p:cNvSpPr txBox="1"/>
          <p:nvPr/>
        </p:nvSpPr>
        <p:spPr>
          <a:xfrm>
            <a:off x="8055485" y="1034026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i="0" u="sng"/>
              <a:t>School &amp; community profile</a:t>
            </a:r>
            <a:endParaRPr lang="en-US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 u="sng"/>
              <a:t>Ysgol Bae Baglan</a:t>
            </a:r>
            <a:r>
              <a:rPr lang="en-US" i="0"/>
              <a:t> is a large 3–16 all-through school serving Port Talbot communities.  </a:t>
            </a:r>
            <a:endParaRPr lang="en-US" i="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/>
              <a:t>A high proportion of pupils come from deprived areas and have additional learning needs.  </a:t>
            </a:r>
            <a:endParaRPr lang="en-US" i="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/>
              <a:t>This means affordability, inclusivity, and engagement are critical.</a:t>
            </a:r>
            <a:endParaRPr lang="en-US" i="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/>
              <a:t>Facilities advantage</a:t>
            </a:r>
            <a:endParaRPr lang="en-US" i="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/>
              <a:t>The school has exceptional infrastructure, including:</a:t>
            </a:r>
            <a:endParaRPr lang="en-US" i="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/>
              <a:t>4G/astro pitches, grass pitches, sports hall, gym, fitness studio</a:t>
            </a:r>
            <a:endParaRPr lang="en-US" i="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0"/>
              <a:t>Sprint track, MUGA, dance/drama studio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1882674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62AB52-35DB-DAB1-F110-18B2E4150771}"/>
              </a:ext>
            </a:extLst>
          </p:cNvPr>
          <p:cNvSpPr txBox="1"/>
          <p:nvPr/>
        </p:nvSpPr>
        <p:spPr>
          <a:xfrm>
            <a:off x="1905" y="1482249"/>
            <a:ext cx="7101089" cy="332066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Session Idea: “Active Explorers Club”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Concept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A </a:t>
            </a:r>
            <a:r>
              <a:rPr lang="en-US" sz="1400" b="1"/>
              <a:t>multi-sport, game-based activity </a:t>
            </a:r>
            <a:r>
              <a:rPr lang="en-US" sz="1400" b="1" err="1"/>
              <a:t>programme</a:t>
            </a:r>
            <a:r>
              <a:rPr lang="en-US" sz="1400" dirty="0"/>
              <a:t> </a:t>
            </a:r>
            <a:r>
              <a:rPr lang="en-US" sz="1400"/>
              <a:t>focused on: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FUN first 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Skill development second 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Competition last 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Session Structure (60 minutes)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Warm-up (10 mins)</a:t>
            </a:r>
            <a:r>
              <a:rPr lang="en-US" sz="1400" dirty="0"/>
              <a:t> 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Tag games, obstacle relays </a:t>
            </a:r>
            <a:endParaRPr lang="en-US" sz="1400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Skill Zones (20 mins)</a:t>
            </a:r>
            <a:br>
              <a:rPr lang="en-US" sz="1400" dirty="0"/>
            </a:br>
            <a:r>
              <a:rPr lang="en-US" sz="1400"/>
              <a:t>Rotating stations: </a:t>
            </a:r>
            <a:endParaRPr lang="en-US" sz="1400" dirty="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Agility (ladders, cones) </a:t>
            </a:r>
            <a:endParaRPr lang="en-US" sz="1400" dirty="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Ball skills (football/basketball) </a:t>
            </a:r>
            <a:endParaRPr lang="en-US" sz="1400" dirty="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Balance &amp; coordination </a:t>
            </a:r>
            <a:endParaRPr lang="en-US" sz="1400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Game Play (20 mins)</a:t>
            </a:r>
            <a:r>
              <a:rPr lang="en-US" sz="1400" dirty="0"/>
              <a:t> 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Small-sided games (3v3, 4v4) </a:t>
            </a:r>
            <a:endParaRPr lang="en-US" sz="1400" dirty="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Adapted rules for inclusion </a:t>
            </a:r>
            <a:endParaRPr lang="en-US" sz="1400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Cool Down &amp; Reflection (10 mins)</a:t>
            </a:r>
            <a:r>
              <a:rPr lang="en-US" sz="1400" dirty="0"/>
              <a:t> 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Stretching </a:t>
            </a:r>
            <a:endParaRPr lang="en-US" sz="1400" dirty="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“What did you enjoy today?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600"/>
          </a:p>
        </p:txBody>
      </p:sp>
      <p:pic>
        <p:nvPicPr>
          <p:cNvPr id="7" name="Picture 6" descr="https://images.openai.com/static-rsc-4/Tmk31LMpPVvtgJ1Wux2EX8FqJVb56MhCBauYAX9z9vIOdK6l3H-_LDDSjl9jJIHRW69NXh_9Ls-N6PXTyBZL0YJTFcgnM2Ky2O3r4mATUFTvYf45Bqo8U6-EDd4G1Glk5caqVniy-2W2ijNF1auCmeE19v8oEksCTrjJ2P50Q8fOj7VU0eUEKcXb7F6p79YE?purpose=fullsize">
            <a:extLst>
              <a:ext uri="{FF2B5EF4-FFF2-40B4-BE49-F238E27FC236}">
                <a16:creationId xmlns:a16="http://schemas.microsoft.com/office/drawing/2014/main" id="{DDCC165A-6E8A-249B-E273-E955B5C902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21" r="2449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76244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26A760-A9DA-7184-9724-90F027A2B9F1}"/>
              </a:ext>
            </a:extLst>
          </p:cNvPr>
          <p:cNvSpPr txBox="1"/>
          <p:nvPr/>
        </p:nvSpPr>
        <p:spPr>
          <a:xfrm>
            <a:off x="411479" y="2688336"/>
            <a:ext cx="4498848" cy="3584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b="1" u="sng"/>
              <a:t>ideas</a:t>
            </a:r>
            <a:r>
              <a:rPr lang="en-US" sz="1100" b="1" u="sng" dirty="0"/>
              <a:t> for Engaging 7–11 Year Olds</a:t>
            </a:r>
            <a:endParaRPr lang="en-US" u="sng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Make it FUN and varied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Use </a:t>
            </a:r>
            <a:r>
              <a:rPr lang="en-US" sz="1100" b="1"/>
              <a:t>themes</a:t>
            </a:r>
            <a:r>
              <a:rPr lang="en-US" sz="1100"/>
              <a:t> (e.g., “Superhero training”, “World Cup day”)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Reward effort, not just winning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Inclusion strategies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Mixed ability groups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Adapted equipment (smaller balls, shorter distances)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Rotate roles (player, leader, referee)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Motivation tools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Sticker/achievement charts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Weekly challenges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Peer leadership opportunities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Social element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Encourage teamwork and friendships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Use group-based tasks rather than individual drills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pic>
        <p:nvPicPr>
          <p:cNvPr id="5" name="Picture 4" descr="https://images.openai.com/static-rsc-4/y7ekgsGilyVsMXzI5frMGGGOPTSOFGualM_jzVrcHvb_HSVSjY2Q-FVhKmxr-D1gYR5-Ye8jdzUpjYFP3ZNW4oyR10y69-SqEA15oEFob89wBl2GFkT0FEp0uEHHt_cdfxOxGruihcr-4fFrOaz2Ap-o8AzSdPxMh8jY4UH3Aq98LWUUQDmzYbHtXZPj_OdA?purpose=fullsize">
            <a:extLst>
              <a:ext uri="{FF2B5EF4-FFF2-40B4-BE49-F238E27FC236}">
                <a16:creationId xmlns:a16="http://schemas.microsoft.com/office/drawing/2014/main" id="{0243EC53-254A-BCA5-51C0-C97A6D715F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21" r="5496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87203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E334CD-086B-DF6C-D83B-7A5E12AA43FD}"/>
              </a:ext>
            </a:extLst>
          </p:cNvPr>
          <p:cNvSpPr txBox="1"/>
          <p:nvPr/>
        </p:nvSpPr>
        <p:spPr>
          <a:xfrm>
            <a:off x="411479" y="2688336"/>
            <a:ext cx="4498848" cy="3584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u="sng"/>
              <a:t>Developing the Session</a:t>
            </a: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Step 1: Planning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Risk assessments (indoor/outdoor use)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Equipment list using existing facilities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Step 2: Pilot </a:t>
            </a:r>
            <a:r>
              <a:rPr lang="en-US" sz="1100" b="1" err="1"/>
              <a:t>Programme</a:t>
            </a:r>
            <a:endParaRPr lang="en-US" sz="11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6-week trial block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Gather feedback from children + parents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Step 3: Staff Training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Coaches trained in: 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Safeguarding 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Child-</a:t>
            </a:r>
            <a:r>
              <a:rPr lang="en-US" sz="1100" err="1"/>
              <a:t>centred</a:t>
            </a:r>
            <a:r>
              <a:rPr lang="en-US" sz="1100"/>
              <a:t> coaching 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Inclusion strategies</a:t>
            </a:r>
          </a:p>
          <a:p>
            <a:pPr marL="4572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/>
              <a:t>Step 4:</a:t>
            </a:r>
          </a:p>
          <a:p>
            <a:pPr marL="228600">
              <a:lnSpc>
                <a:spcPct val="90000"/>
              </a:lnSpc>
            </a:pPr>
            <a:r>
              <a:rPr lang="en-US" sz="1100"/>
              <a:t> Monitoring</a:t>
            </a:r>
            <a:endParaRPr lang="en-US"/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/>
              <a:t>Attendance 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/>
              <a:t>Engagement levels </a:t>
            </a:r>
          </a:p>
          <a:p>
            <a:pPr lvl="1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/>
              <a:t>Skill progression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pic>
        <p:nvPicPr>
          <p:cNvPr id="6" name="Picture 5" descr="Free family fun day at Frogmore Leisure Centre | Hart District Council">
            <a:extLst>
              <a:ext uri="{FF2B5EF4-FFF2-40B4-BE49-F238E27FC236}">
                <a16:creationId xmlns:a16="http://schemas.microsoft.com/office/drawing/2014/main" id="{B0D21BF5-5482-A729-EE51-31DCF39130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7" r="1" b="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76736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18C169-5A52-4425-1B86-DFD9372F31C3}"/>
              </a:ext>
            </a:extLst>
          </p:cNvPr>
          <p:cNvSpPr txBox="1"/>
          <p:nvPr/>
        </p:nvSpPr>
        <p:spPr>
          <a:xfrm>
            <a:off x="411479" y="2688336"/>
            <a:ext cx="4498848" cy="3584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Potential Partners &amp; Funding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Local &amp; National Partners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Sport Wales</a:t>
            </a:r>
            <a:r>
              <a:rPr lang="en-US" sz="1400"/>
              <a:t> – grants for grassroots sport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Neath Port Talbot Council</a:t>
            </a:r>
            <a:r>
              <a:rPr lang="en-US" sz="1400"/>
              <a:t> – community funding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Local sports clubs (football, rugby, athletics)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Primary schools feeding into Ysgol Bae Baglan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Funding Sources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Community sport grants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School facility hire income (already supports sustainability)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Small participant fee (low-cost to remain inclusive)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Sponsorship from local businesses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2" name="Picture 1" descr="Ysgol Bae Baglan - Best Designed Building in Wales - Stride Treglown">
            <a:extLst>
              <a:ext uri="{FF2B5EF4-FFF2-40B4-BE49-F238E27FC236}">
                <a16:creationId xmlns:a16="http://schemas.microsoft.com/office/drawing/2014/main" id="{0EFE5777-CB28-24E4-0512-7BCA1C5FCD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07" r="20875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600863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A5186C-7BDD-F0D8-BA05-C6A05B3AB027}"/>
              </a:ext>
            </a:extLst>
          </p:cNvPr>
          <p:cNvSpPr txBox="1"/>
          <p:nvPr/>
        </p:nvSpPr>
        <p:spPr>
          <a:xfrm>
            <a:off x="411479" y="2688336"/>
            <a:ext cx="4498848" cy="3584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Sustainability Strategy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To ensure long-term success: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Financial sustainability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Blend of funding + small fees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Use existing facilities to reduce costs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Participation sustainability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Keep sessions fun and inclusive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Offer progression pathways (clubs, teams)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Workforce sustainability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Train young leaders (e.g., secondary pupils)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Volunteer pathway → coaching qualifications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/>
              <a:t>Environmental sustainability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Use existing school spaces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Minimal new equipment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/>
              <a:t>Promote walking/cycling to sessions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pic>
        <p:nvPicPr>
          <p:cNvPr id="2" name="Picture 1" descr="Ysgol Bae Baglan (Fees &amp; Reviews) Port Talbot, United Kingdom, Wales ...">
            <a:extLst>
              <a:ext uri="{FF2B5EF4-FFF2-40B4-BE49-F238E27FC236}">
                <a16:creationId xmlns:a16="http://schemas.microsoft.com/office/drawing/2014/main" id="{2AD5E385-62D1-6FC6-E542-4F3F3D0DCD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7" r="-2" b="-2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06630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3BF3C8-B379-CC70-E6C7-F86D2B744616}"/>
              </a:ext>
            </a:extLst>
          </p:cNvPr>
          <p:cNvSpPr txBox="1"/>
          <p:nvPr/>
        </p:nvSpPr>
        <p:spPr>
          <a:xfrm>
            <a:off x="411479" y="2688336"/>
            <a:ext cx="4498848" cy="3584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Key Recommendations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To make the session successful and sustainable: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Focus on fun, not performance</a:t>
            </a:r>
            <a:br>
              <a:rPr lang="en-US" sz="1500"/>
            </a:br>
            <a:r>
              <a:rPr lang="en-US" sz="1500"/>
              <a:t>→ keeps children engaged long-term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Use the school’s excellent facilities creatively</a:t>
            </a:r>
            <a:br>
              <a:rPr lang="en-US" sz="1500"/>
            </a:br>
            <a:r>
              <a:rPr lang="en-US" sz="1500"/>
              <a:t>→ indoor + outdoor variety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Build strong partnerships</a:t>
            </a:r>
            <a:br>
              <a:rPr lang="en-US" sz="1500"/>
            </a:br>
            <a:r>
              <a:rPr lang="en-US" sz="1500"/>
              <a:t>→ funding + expertise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Keep it inclusive and low-cost</a:t>
            </a:r>
            <a:br>
              <a:rPr lang="en-US" sz="1500"/>
            </a:br>
            <a:r>
              <a:rPr lang="en-US" sz="1500"/>
              <a:t>→ accessible to all backgrounds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Monitor and adapt regularly</a:t>
            </a:r>
            <a:br>
              <a:rPr lang="en-US" sz="1500"/>
            </a:br>
            <a:r>
              <a:rPr lang="en-US" sz="1500"/>
              <a:t>→ respond to feedback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/>
              <a:t>Develop pathways</a:t>
            </a:r>
            <a:br>
              <a:rPr lang="en-US" sz="1500"/>
            </a:br>
            <a:r>
              <a:rPr lang="en-US" sz="1500"/>
              <a:t>→ link to clubs and future participation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</p:txBody>
      </p:sp>
      <p:pic>
        <p:nvPicPr>
          <p:cNvPr id="2" name="Picture 1" descr="Ysgol Bae Baglan">
            <a:extLst>
              <a:ext uri="{FF2B5EF4-FFF2-40B4-BE49-F238E27FC236}">
                <a16:creationId xmlns:a16="http://schemas.microsoft.com/office/drawing/2014/main" id="{0C013317-60C0-246E-11C7-93455F9120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989" r="45643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5258604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131716-B219-EF0F-ED29-4809739D154F}"/>
              </a:ext>
            </a:extLst>
          </p:cNvPr>
          <p:cNvSpPr txBox="1"/>
          <p:nvPr/>
        </p:nvSpPr>
        <p:spPr>
          <a:xfrm>
            <a:off x="411479" y="2688336"/>
            <a:ext cx="4498848" cy="35844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By using the outstanding facilities at </a:t>
            </a:r>
            <a:r>
              <a:rPr lang="en-US" b="1"/>
              <a:t>Ysgol Bae Baglan</a:t>
            </a:r>
            <a:r>
              <a:rPr lang="en-US"/>
              <a:t>, combined with a </a:t>
            </a:r>
            <a:r>
              <a:rPr lang="en-US" b="1"/>
              <a:t>fun, inclusive, and multi-sport approach</a:t>
            </a:r>
            <a:r>
              <a:rPr lang="en-US"/>
              <a:t>, the “Active Explorers Club” can: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Increase physical activity levels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Improve health and wellbeing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Build long-term participation in sport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…and most importantly, create a programme that children </a:t>
            </a:r>
            <a:r>
              <a:rPr lang="en-US" b="1"/>
              <a:t>actually want to come back to</a:t>
            </a:r>
            <a:r>
              <a:rPr lang="en-US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2" name="Picture 1" descr="Launch of joint EA and Killylea PS Outdoor Learning resource">
            <a:extLst>
              <a:ext uri="{FF2B5EF4-FFF2-40B4-BE49-F238E27FC236}">
                <a16:creationId xmlns:a16="http://schemas.microsoft.com/office/drawing/2014/main" id="{E3E7DC50-02E8-BC82-6BD5-FEDB7AE103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40" r="12057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31610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114</cp:revision>
  <dcterms:created xsi:type="dcterms:W3CDTF">2026-05-07T20:19:30Z</dcterms:created>
  <dcterms:modified xsi:type="dcterms:W3CDTF">2026-05-08T07:58:05Z</dcterms:modified>
</cp:coreProperties>
</file>