
<file path=[Content_Types].xml><?xml version="1.0" encoding="utf-8"?>
<Types xmlns="http://schemas.openxmlformats.org/package/2006/content-types">
  <Default Extension="emf" ContentType="image/x-emf"/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23"/>
  </p:notesMasterIdLst>
  <p:handoutMasterIdLst>
    <p:handoutMasterId r:id="rId24"/>
  </p:handoutMasterIdLst>
  <p:sldIdLst>
    <p:sldId id="256" r:id="rId5"/>
    <p:sldId id="281" r:id="rId6"/>
    <p:sldId id="379" r:id="rId7"/>
    <p:sldId id="380" r:id="rId8"/>
    <p:sldId id="381" r:id="rId9"/>
    <p:sldId id="382" r:id="rId10"/>
    <p:sldId id="383" r:id="rId11"/>
    <p:sldId id="384" r:id="rId12"/>
    <p:sldId id="350" r:id="rId13"/>
    <p:sldId id="385" r:id="rId14"/>
    <p:sldId id="386" r:id="rId15"/>
    <p:sldId id="387" r:id="rId16"/>
    <p:sldId id="388" r:id="rId17"/>
    <p:sldId id="389" r:id="rId18"/>
    <p:sldId id="390" r:id="rId19"/>
    <p:sldId id="391" r:id="rId20"/>
    <p:sldId id="393" r:id="rId21"/>
    <p:sldId id="394" r:id="rId22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5"/>
      <p:bold r:id="rId26"/>
      <p:italic r:id="rId27"/>
      <p:boldItalic r:id="rId28"/>
    </p:embeddedFont>
    <p:embeddedFont>
      <p:font typeface="Trebuchet MS" panose="020B0603020202020204" pitchFamily="34" charset="0"/>
      <p:regular r:id="rId29"/>
      <p:bold r:id="rId30"/>
      <p:italic r:id="rId31"/>
      <p:boldItalic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aniel Martin" initials="DM" lastIdx="1" clrIdx="0">
    <p:extLst>
      <p:ext uri="{19B8F6BF-5375-455C-9EA6-DF929625EA0E}">
        <p15:presenceInfo xmlns:p15="http://schemas.microsoft.com/office/powerpoint/2012/main" userId="S-1-5-21-809251214-2178901256-4152538893-2730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ACDE092-E812-43DF-81B9-BA5E29B82A15}" v="4" dt="2022-03-02T13:54:44.7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53" autoAdjust="0"/>
    <p:restoredTop sz="84464" autoAdjust="0"/>
  </p:normalViewPr>
  <p:slideViewPr>
    <p:cSldViewPr>
      <p:cViewPr varScale="1">
        <p:scale>
          <a:sx n="89" d="100"/>
          <a:sy n="89" d="100"/>
        </p:scale>
        <p:origin x="417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font" Target="fonts/font2.fntdata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font" Target="fonts/font1.fntdata"/><Relationship Id="rId33" Type="http://schemas.openxmlformats.org/officeDocument/2006/relationships/commentAuthors" Target="commentAuthor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5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handoutMaster" Target="handoutMasters/handoutMaster1.xml"/><Relationship Id="rId32" Type="http://schemas.openxmlformats.org/officeDocument/2006/relationships/font" Target="fonts/font8.fntdata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openxmlformats.org/officeDocument/2006/relationships/font" Target="fonts/font4.fntdata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7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font" Target="fonts/font3.fntdata"/><Relationship Id="rId30" Type="http://schemas.openxmlformats.org/officeDocument/2006/relationships/font" Target="fonts/font6.fntdata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E73659-85DA-0140-B59F-5480FCF18736}" type="datetimeFigureOut">
              <a:rPr lang="en-US" smtClean="0"/>
              <a:t>3/2/2022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63144C-6CAB-B843-8C78-93FA65954F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64291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Thank you for joining us for the sports trauma management module online edition. This will be a whistle stop tour through the content associated with exposure, environment and everything else. This will be in additional session, to a practical session where we look at the application of some of the theoretical principles. </a:t>
            </a:r>
            <a:b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140269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2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Closed femur fracture</a:t>
            </a:r>
            <a:r>
              <a:rPr lang="en-GB" baseline="0" dirty="0"/>
              <a:t> 1.5L loss. Doubled in Open # (class 3 </a:t>
            </a:r>
            <a:r>
              <a:rPr lang="en-GB" baseline="0" dirty="0" err="1"/>
              <a:t>Haemorr</a:t>
            </a:r>
            <a:r>
              <a:rPr lang="en-GB" baseline="0" dirty="0"/>
              <a:t> </a:t>
            </a:r>
            <a:r>
              <a:rPr lang="en-GB" baseline="0" dirty="0" err="1"/>
              <a:t>ShocK</a:t>
            </a:r>
            <a:r>
              <a:rPr lang="en-GB" baseline="0" dirty="0"/>
              <a:t>).  Management as per Circulation.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1380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Closed femur fracture</a:t>
            </a:r>
            <a:r>
              <a:rPr lang="en-GB" baseline="0" dirty="0"/>
              <a:t> 1.5L loss. Doubled in Open # (class 3 </a:t>
            </a:r>
            <a:r>
              <a:rPr lang="en-GB" baseline="0" dirty="0" err="1"/>
              <a:t>Haemorr</a:t>
            </a:r>
            <a:r>
              <a:rPr lang="en-GB" baseline="0" dirty="0"/>
              <a:t> </a:t>
            </a:r>
            <a:r>
              <a:rPr lang="en-GB" baseline="0" dirty="0" err="1"/>
              <a:t>ShocK</a:t>
            </a:r>
            <a:r>
              <a:rPr lang="en-GB" baseline="0" dirty="0"/>
              <a:t>).  Management as per Circulation. Check Radial Pulse.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63013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NOTE: Closed femur fracture</a:t>
            </a:r>
            <a:r>
              <a:rPr lang="en-GB" baseline="0" dirty="0"/>
              <a:t> 1.5L loss. Doubled in Open # (class 3 </a:t>
            </a:r>
            <a:r>
              <a:rPr lang="en-GB" baseline="0" dirty="0" err="1"/>
              <a:t>Haemorr</a:t>
            </a:r>
            <a:r>
              <a:rPr lang="en-GB" baseline="0" dirty="0"/>
              <a:t> </a:t>
            </a:r>
            <a:r>
              <a:rPr lang="en-GB" baseline="0" dirty="0" err="1"/>
              <a:t>ShocK</a:t>
            </a:r>
            <a:r>
              <a:rPr lang="en-GB" baseline="0" dirty="0"/>
              <a:t>).  Management as per Circulation. Check Radial Pulse.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9851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Gunshot – stellar/linear</a:t>
            </a:r>
          </a:p>
          <a:p>
            <a:r>
              <a:rPr lang="en-GB" dirty="0"/>
              <a:t>Indirect and Direct stop of bleeding (indirect</a:t>
            </a:r>
            <a:r>
              <a:rPr lang="en-GB" baseline="0" dirty="0"/>
              <a:t> via arterial sources above problem, or local pressure)</a:t>
            </a:r>
          </a:p>
          <a:p>
            <a:r>
              <a:rPr lang="en-GB" baseline="0" dirty="0"/>
              <a:t>Local anaesthesia is via 23/25G needle, lasts 30-60 </a:t>
            </a:r>
            <a:r>
              <a:rPr lang="en-GB" baseline="0" dirty="0" err="1"/>
              <a:t>mins</a:t>
            </a:r>
            <a:r>
              <a:rPr lang="en-GB" baseline="0" dirty="0"/>
              <a:t> and is blocking nerve</a:t>
            </a:r>
          </a:p>
          <a:p>
            <a:r>
              <a:rPr lang="en-GB" baseline="0" dirty="0"/>
              <a:t>#  impulse transmission..</a:t>
            </a:r>
          </a:p>
          <a:p>
            <a:r>
              <a:rPr lang="en-GB" baseline="0" dirty="0" err="1"/>
              <a:t>Specfic</a:t>
            </a:r>
            <a:r>
              <a:rPr lang="en-GB" baseline="0" dirty="0"/>
              <a:t> areas to avoid – eyes/ears/lips/ forearm</a:t>
            </a:r>
          </a:p>
          <a:p>
            <a:r>
              <a:rPr lang="en-GB" baseline="0" dirty="0"/>
              <a:t>Suturing guide is on the pdfs</a:t>
            </a:r>
          </a:p>
          <a:p>
            <a:r>
              <a:rPr lang="en-GB" baseline="0" dirty="0"/>
              <a:t>Two things to watch in wounds</a:t>
            </a:r>
          </a:p>
          <a:p>
            <a:r>
              <a:rPr lang="en-GB" baseline="0" dirty="0" err="1"/>
              <a:t>Inadine</a:t>
            </a:r>
            <a:r>
              <a:rPr lang="en-GB" baseline="0" dirty="0"/>
              <a:t> dressings – may give anaphylaxis reaction and hyper sensitivity reaction to </a:t>
            </a:r>
            <a:r>
              <a:rPr lang="en-GB" baseline="0" dirty="0" err="1"/>
              <a:t>chlorophenicol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9990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Asthma</a:t>
            </a:r>
            <a:r>
              <a:rPr lang="en-GB" baseline="0" dirty="0"/>
              <a:t> effects 6-13% of population</a:t>
            </a:r>
          </a:p>
          <a:p>
            <a:r>
              <a:rPr lang="en-GB" baseline="0" dirty="0"/>
              <a:t>Exercise induced in 90% within 15mins of exercise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2185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Asthma</a:t>
            </a:r>
            <a:r>
              <a:rPr lang="en-GB" baseline="0" dirty="0"/>
              <a:t> effects 6-13% of population</a:t>
            </a:r>
          </a:p>
          <a:p>
            <a:r>
              <a:rPr lang="en-GB" baseline="0" dirty="0"/>
              <a:t>Exercise induced in 90% within 15mins of exercise</a:t>
            </a:r>
          </a:p>
          <a:p>
            <a:r>
              <a:rPr lang="en-GB" baseline="0" dirty="0"/>
              <a:t>The Steroids – offer a delayed effect?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12056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/>
              <a:t>Neuroglycopenia</a:t>
            </a:r>
            <a:endParaRPr lang="en-GB" dirty="0"/>
          </a:p>
          <a:p>
            <a:r>
              <a:rPr lang="en-GB" dirty="0" err="1"/>
              <a:t>Tachy</a:t>
            </a:r>
            <a:r>
              <a:rPr lang="en-GB" dirty="0"/>
              <a:t> &gt; 100bpm</a:t>
            </a:r>
          </a:p>
          <a:p>
            <a:r>
              <a:rPr lang="en-GB" dirty="0"/>
              <a:t>Low is worse</a:t>
            </a:r>
            <a:r>
              <a:rPr lang="en-GB" baseline="0" dirty="0"/>
              <a:t> than high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Over 2 million people in England are living with diabetes. Many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more have the condition but don’t know it. Type 1 and type 2 are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most common forms. The causes of both types are different,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but both result in too much glucose in the blood.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Type 1 diabetes is caused by the body’s failure to produce insulin.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Insulin is the hormone released by the pancreas to help control sugar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levels in the blood. It is sometimes called juvenile diabetes or </a:t>
            </a:r>
            <a:r>
              <a:rPr lang="en-GB" sz="1200" b="0" i="0" u="none" strike="noStrike" kern="1200" baseline="0" dirty="0" err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earlyonset</a:t>
            </a:r>
            <a:endParaRPr lang="en-GB" sz="1200" b="0" i="0" u="none" strike="noStrike" kern="1200" baseline="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diabetes because it usually appears before the age of 40.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Type 2 diabetes is caused by the body not producing enough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insulin or not using what it produces effectively. It’s the most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common form and accounts for around 90% of all diabetes.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Diabetes can increase the risk of developing other conditions,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such as heart disease. It can be managed effectively and many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people with diabetes lead a healthy, active life.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Hypoglycaemia is fairly common in sport and is due to imbalance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between training and nutrition but influenced by external factors,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such as heat and altitude. It can be prevented by adequate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training and ingesting an appropriate carbohydrate meal but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can be stimulated by eating carbohydrates of a high glycaemic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index (GI) close to the start of exercise. Hypoglycaemia will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usually present as fatigue and the player will cease exercising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but it can impair thermoregulation and predispose to muscle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 tendon injury. It is easily remedied by the administration of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carbohydrate, preferably in the form of glucose.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 a diabetic, especially one who is insulin-dependent,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hypoglycaemia can be much more rapid in onset and lead to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collapse. The early manifestations will often include;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3311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Epilepsy is a condition that causes a person to have repeated fits.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medical term for an epileptic fit is “seizure”.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Epilepsy usually begins during childhood, although it can start at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any age. Around one in every 280 children is affected by epilepsy.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 studies exist to suggest that even contact sports exacerbate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seizures. There is ample evidence to show that exercise reduces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seizure frequency. However, it would seem prudent to consult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with the responsible neurologist of any prospective player with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poorly controlled epilepsy prior to sanctioning participation.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Most fits are self-limiting and require no treatment, except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ensure that the player has an airway, RR and HR (ABC)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 is positioned to avoid injury. If, however, a seizure is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prolonged, respiration should be supported by oxygen, the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possibility of hypoglycaemia considered and thought given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the use of Lorazepam or Diazepam. Lorazepam must be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given intravenously, as can Diazepam but, if injecting the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latter, the emulsion form should be used to prevent venous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thrombophlebitis. The use of Diazepam rectal solution is often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simpler and more practical. All players requiring treatment for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status epilepticus must be transferred to hospital by ambulance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 soon as feasible.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Epilepsy following a head injury indicates the need for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hospitalisation and investigation. Immediate treatment is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unnecessary unless the aforementioned scenario arises.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PLEASE NOTE THE DIFFERENCE BETWEEN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an Epileptic seizure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a concussive convulsion, the latter of which is due to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initial head injury, but can be prolonged if co-existing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hypoxia is present,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hypoxic convulsion (due to an occluded airway in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unconscious player) </a:t>
            </a:r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 NOT ASSUME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that every seizure is an epileptic event unless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player is a known sufferer. The majority of seizures you will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 presented with on the football field are due to either a HI or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hypoxia.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 prolonged seizures medicines maybe required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61961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Epilepsy is a condition that causes a person to have repeated fits.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medical term for an epileptic fit is “seizure”.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Epilepsy usually begins during childhood, although it can start at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any age. Around one in every 280 children is affected by epilepsy.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No studies exist to suggest that even contact sports exacerbate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seizures. There is ample evidence to show that exercise reduces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seizure frequency. However, it would seem prudent to consult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with the responsible neurologist of any prospective player with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poorly controlled epilepsy prior to sanctioning participation.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Most fits are self-limiting and require no treatment, except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ensure that the player has an airway, RR and HR (ABC)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 is positioned to avoid injury. If, however, a seizure is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prolonged, respiration should be supported by oxygen, the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possibility of hypoglycaemia considered and thought given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the use of Lorazepam or Diazepam. Lorazepam must be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given intravenously, as can Diazepam but, if injecting the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latter, the emulsion form should be used to prevent venous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thrombophlebitis. The use of Diazepam rectal solution is often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simpler and more practical. All players requiring treatment for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status epilepticus must be transferred to hospital by ambulance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as soon as feasible.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Epilepsy following a head injury indicates the need for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hospitalisation and investigation. Immediate treatment is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unnecessary unless the aforementioned scenario arises.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PLEASE NOTE THE DIFFERENCE BETWEEN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an Epileptic seizure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a concussive convulsion, the latter of which is due to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initial head injury, but can be prolonged if co-existing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hypoxia is present,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• hypoxic convulsion (due to an occluded airway in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 unconscious player) </a:t>
            </a:r>
            <a:r>
              <a:rPr lang="en-GB" sz="1200" b="1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DO NOT ASSUME </a:t>
            </a:r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that every seizure is an epileptic event unless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player is a known sufferer. The majority of seizures you will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be presented with on the football field are due to either a HI or</a:t>
            </a:r>
          </a:p>
          <a:p>
            <a:r>
              <a:rPr lang="en-GB" sz="1200" b="0" i="0" u="none" strike="noStrike" kern="1200" baseline="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hypoxia.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358183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Cool</a:t>
            </a:r>
            <a:r>
              <a:rPr lang="en-GB" baseline="0" dirty="0"/>
              <a:t> IV fluids can effect the clotting in an acid environment which leads to big problems</a:t>
            </a:r>
          </a:p>
          <a:p>
            <a:r>
              <a:rPr lang="en-GB" dirty="0" err="1"/>
              <a:t>Pyretics</a:t>
            </a:r>
            <a:r>
              <a:rPr lang="en-GB" dirty="0"/>
              <a:t> increase bleeding</a:t>
            </a:r>
            <a:r>
              <a:rPr lang="en-GB" baseline="0" dirty="0"/>
              <a:t> and reduce coagulation.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225407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Cool</a:t>
            </a:r>
            <a:r>
              <a:rPr lang="en-GB" baseline="0" dirty="0"/>
              <a:t> IV fluids can effect the clotting in an acid environment which leads to big problems</a:t>
            </a:r>
          </a:p>
          <a:p>
            <a:r>
              <a:rPr lang="en-GB" dirty="0" err="1"/>
              <a:t>Pyretics</a:t>
            </a:r>
            <a:r>
              <a:rPr lang="en-GB" dirty="0"/>
              <a:t> increase bleeding</a:t>
            </a:r>
            <a:r>
              <a:rPr lang="en-GB" baseline="0" dirty="0"/>
              <a:t> and reduce coagulation.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43978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COPD – o2 reduces RR increases CO2 increases</a:t>
            </a:r>
            <a:r>
              <a:rPr lang="en-GB" baseline="0" dirty="0"/>
              <a:t> acidosis and leads to death.  </a:t>
            </a:r>
          </a:p>
          <a:p>
            <a:pPr marL="171450" indent="-171450">
              <a:buFontTx/>
              <a:buChar char="-"/>
            </a:pPr>
            <a:r>
              <a:rPr lang="en-GB" baseline="0" dirty="0"/>
              <a:t>o2 can be given in COPD patients but it needs to be managed  </a:t>
            </a:r>
          </a:p>
          <a:p>
            <a:pPr marL="0" indent="0">
              <a:buFontTx/>
              <a:buNone/>
            </a:pPr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03342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 alternative to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Entonox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is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Penthox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Methoxyflurane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) this is a licensed and a third anaesthetic and can be used for chest and facial injuries but not had injuries. It provides 25-30mins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analgesia and maybe doubled up to provide 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one hour of analgesia.</a:t>
            </a:r>
            <a:r>
              <a:rPr lang="en-GB" sz="1200" kern="1200" baseline="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 It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can be used abroad. A recent study looking at the effectiveness of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Penthox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versus enter knocks by Porter at owl 2017 showed that there was no difference in outcomes in relation to pain relief.</a:t>
            </a:r>
          </a:p>
          <a:p>
            <a:r>
              <a:rPr lang="en-GB" dirty="0"/>
              <a:t>Blow out fractures in face not good with </a:t>
            </a:r>
            <a:r>
              <a:rPr lang="en-GB" dirty="0" err="1"/>
              <a:t>entenox</a:t>
            </a:r>
            <a:endParaRPr lang="en-GB" dirty="0"/>
          </a:p>
          <a:p>
            <a:r>
              <a:rPr lang="en-GB" dirty="0" err="1"/>
              <a:t>Entenox</a:t>
            </a:r>
            <a:r>
              <a:rPr lang="en-GB" dirty="0"/>
              <a:t> illegal in some countries.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63144C-6CAB-B843-8C78-93FA65954F4F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69871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02/03/2022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g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emf"/><Relationship Id="rId4" Type="http://schemas.openxmlformats.org/officeDocument/2006/relationships/image" Target="../media/image11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996952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bg1"/>
                </a:solidFill>
              </a:rPr>
              <a:t>SHSS6067</a:t>
            </a:r>
            <a:br>
              <a:rPr lang="en-GB" i="1" dirty="0">
                <a:solidFill>
                  <a:schemeClr val="bg1"/>
                </a:solidFill>
              </a:rPr>
            </a:b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Sports Trauma Management </a:t>
            </a:r>
            <a:br>
              <a:rPr lang="en-GB" i="1" dirty="0">
                <a:solidFill>
                  <a:schemeClr val="bg1"/>
                </a:solidFill>
              </a:rPr>
            </a:br>
            <a:r>
              <a:rPr lang="en-GB" i="1" dirty="0">
                <a:solidFill>
                  <a:schemeClr val="bg1"/>
                </a:solidFill>
              </a:rPr>
              <a:t>Exposure, Environment and Everything else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801"/>
    </mc:Choice>
    <mc:Fallback xmlns="">
      <p:transition spd="slow" advTm="5801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476672"/>
            <a:ext cx="6048672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Limb Threatening Injuries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76593" y="1666985"/>
            <a:ext cx="6048672" cy="367240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Closed – clean break, no complications</a:t>
            </a:r>
          </a:p>
          <a:p>
            <a:r>
              <a:rPr lang="en-GB" dirty="0"/>
              <a:t>Open – Skin broken, possible </a:t>
            </a:r>
            <a:r>
              <a:rPr lang="en-GB" dirty="0" err="1"/>
              <a:t>protusion</a:t>
            </a:r>
            <a:r>
              <a:rPr lang="en-GB" dirty="0"/>
              <a:t>, infection risk</a:t>
            </a:r>
          </a:p>
          <a:p>
            <a:r>
              <a:rPr lang="en-GB" dirty="0"/>
              <a:t>Complicated – neurovascular status has been compromised</a:t>
            </a:r>
          </a:p>
          <a:p>
            <a:r>
              <a:rPr lang="en-GB" dirty="0"/>
              <a:t>Green Stick – Bone split not severed. Children.  Not to be missed</a:t>
            </a:r>
          </a:p>
          <a:p>
            <a:r>
              <a:rPr lang="en-GB" dirty="0"/>
              <a:t>Stress # - Repetition. </a:t>
            </a:r>
            <a:r>
              <a:rPr lang="en-GB" dirty="0" err="1"/>
              <a:t>Microfracture</a:t>
            </a:r>
            <a:r>
              <a:rPr lang="en-GB" dirty="0"/>
              <a:t> eventually lead to bone break 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83568" y="4886439"/>
            <a:ext cx="6048672" cy="864096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Complications – haemorrhage, nerve and muscle damage, fat embolism, necrosis and infection.</a:t>
            </a: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69618" y="1062321"/>
            <a:ext cx="6048672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b="1" dirty="0"/>
              <a:t>Fracture (#) Types</a:t>
            </a:r>
          </a:p>
        </p:txBody>
      </p:sp>
    </p:spTree>
    <p:extLst>
      <p:ext uri="{BB962C8B-B14F-4D97-AF65-F5344CB8AC3E}">
        <p14:creationId xmlns:p14="http://schemas.microsoft.com/office/powerpoint/2010/main" val="727826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476672"/>
            <a:ext cx="6048672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Limb Threatening Injuries</a:t>
            </a:r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676593" y="1666985"/>
            <a:ext cx="1735167" cy="5856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Where?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2303748" y="1805283"/>
            <a:ext cx="6048672" cy="109999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Dislocation – Patella, Shoulder, Jaw, Thumb, Finger.</a:t>
            </a:r>
          </a:p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# Dislocations – Ankle, Shoulder, Jaw</a:t>
            </a: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69618" y="1062321"/>
            <a:ext cx="6048672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b="1" dirty="0"/>
              <a:t>Dislocation and # Dislocations </a:t>
            </a: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539552" y="3045217"/>
            <a:ext cx="8253610" cy="8640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Care must be taken and if in doubt dislocations must be dealt like #’s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651800" y="3909313"/>
            <a:ext cx="1735167" cy="102688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Signs and Symptoms</a:t>
            </a:r>
          </a:p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2303748" y="3793722"/>
            <a:ext cx="3420380" cy="150748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rgbClr val="92D050"/>
                </a:solidFill>
              </a:rPr>
              <a:t>Pain</a:t>
            </a:r>
          </a:p>
          <a:p>
            <a:r>
              <a:rPr lang="en-GB" sz="2400" dirty="0">
                <a:solidFill>
                  <a:srgbClr val="92D050"/>
                </a:solidFill>
              </a:rPr>
              <a:t>Loss/ No Movement</a:t>
            </a:r>
          </a:p>
          <a:p>
            <a:r>
              <a:rPr lang="en-GB" sz="2400" dirty="0">
                <a:solidFill>
                  <a:srgbClr val="92D050"/>
                </a:solidFill>
              </a:rPr>
              <a:t>Deformity/ Oedema/</a:t>
            </a:r>
            <a:r>
              <a:rPr lang="en-GB" sz="2400" dirty="0" err="1">
                <a:solidFill>
                  <a:srgbClr val="92D050"/>
                </a:solidFill>
              </a:rPr>
              <a:t>Assymetry</a:t>
            </a:r>
            <a:endParaRPr lang="en-GB" sz="2400" dirty="0">
              <a:solidFill>
                <a:srgbClr val="92D050"/>
              </a:solidFill>
            </a:endParaRPr>
          </a:p>
          <a:p>
            <a:r>
              <a:rPr lang="en-GB" sz="2400" dirty="0">
                <a:solidFill>
                  <a:srgbClr val="92D050"/>
                </a:solidFill>
              </a:rPr>
              <a:t>Shortening of limb</a:t>
            </a:r>
          </a:p>
        </p:txBody>
      </p:sp>
      <p:sp>
        <p:nvSpPr>
          <p:cNvPr id="12" name="Content Placeholder 4"/>
          <p:cNvSpPr txBox="1">
            <a:spLocks/>
          </p:cNvSpPr>
          <p:nvPr/>
        </p:nvSpPr>
        <p:spPr>
          <a:xfrm>
            <a:off x="5107446" y="3851518"/>
            <a:ext cx="3420380" cy="150748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rgbClr val="92D050"/>
                </a:solidFill>
              </a:rPr>
              <a:t>Tenderness</a:t>
            </a:r>
          </a:p>
          <a:p>
            <a:r>
              <a:rPr lang="en-GB" sz="2400" dirty="0">
                <a:solidFill>
                  <a:srgbClr val="92D050"/>
                </a:solidFill>
              </a:rPr>
              <a:t>Crepitus</a:t>
            </a:r>
          </a:p>
          <a:p>
            <a:r>
              <a:rPr lang="en-GB" sz="2400" dirty="0">
                <a:solidFill>
                  <a:srgbClr val="92D050"/>
                </a:solidFill>
              </a:rPr>
              <a:t>Reduced weight bearing</a:t>
            </a:r>
          </a:p>
          <a:p>
            <a:r>
              <a:rPr lang="en-GB" sz="2400" dirty="0" err="1">
                <a:solidFill>
                  <a:srgbClr val="92D050"/>
                </a:solidFill>
              </a:rPr>
              <a:t>Parathesia</a:t>
            </a:r>
            <a:endParaRPr lang="en-GB" sz="24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201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476672"/>
            <a:ext cx="6048672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Limb Threatening Injuries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69618" y="1564257"/>
            <a:ext cx="7700620" cy="109999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Management SABCDE and MILS would detect significant blood loss from a major limb fracture 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69618" y="1062321"/>
            <a:ext cx="6048672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b="1" dirty="0"/>
              <a:t>Management </a:t>
            </a: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669618" y="2412509"/>
            <a:ext cx="8253610" cy="106475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Be aware if distracting injury – Keep MILS in place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If ABC ok, move to D and E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If in doubt, Splint them out!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656152" y="3440523"/>
            <a:ext cx="7516248" cy="671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FFC000"/>
                </a:solidFill>
              </a:rPr>
              <a:t>DON’T MOVE THEM – assess first</a:t>
            </a:r>
          </a:p>
          <a:p>
            <a:pPr marL="0" indent="0">
              <a:buFont typeface="Arial" pitchFamily="34" charset="0"/>
              <a:buNone/>
            </a:pP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611560" y="4112338"/>
            <a:ext cx="4824536" cy="123834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CONSIDER PAIN RELIEF</a:t>
            </a:r>
          </a:p>
          <a:p>
            <a:pPr>
              <a:buFontTx/>
              <a:buChar char="-"/>
            </a:pPr>
            <a:r>
              <a:rPr lang="en-GB" sz="2400" dirty="0" err="1">
                <a:solidFill>
                  <a:srgbClr val="92D050"/>
                </a:solidFill>
              </a:rPr>
              <a:t>Entenox</a:t>
            </a:r>
            <a:r>
              <a:rPr lang="en-GB" sz="2400" dirty="0">
                <a:solidFill>
                  <a:srgbClr val="92D050"/>
                </a:solidFill>
              </a:rPr>
              <a:t> (if no chest/HI)</a:t>
            </a:r>
          </a:p>
          <a:p>
            <a:pPr>
              <a:buFontTx/>
              <a:buChar char="-"/>
            </a:pPr>
            <a:r>
              <a:rPr lang="en-GB" sz="2400" dirty="0" err="1">
                <a:solidFill>
                  <a:srgbClr val="92D050"/>
                </a:solidFill>
              </a:rPr>
              <a:t>Penthrox</a:t>
            </a:r>
            <a:r>
              <a:rPr lang="en-GB" sz="2400" dirty="0">
                <a:solidFill>
                  <a:srgbClr val="92D050"/>
                </a:solidFill>
              </a:rPr>
              <a:t> (if no HI)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92D050"/>
                </a:solidFill>
              </a:rPr>
              <a:t>Oxygen (if no </a:t>
            </a:r>
            <a:r>
              <a:rPr lang="en-GB" sz="2400" dirty="0" err="1">
                <a:solidFill>
                  <a:srgbClr val="92D050"/>
                </a:solidFill>
              </a:rPr>
              <a:t>entenox</a:t>
            </a:r>
            <a:r>
              <a:rPr lang="en-GB" sz="2400" dirty="0">
                <a:solidFill>
                  <a:srgbClr val="92D050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8122092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476672"/>
            <a:ext cx="6048672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Limb Threatening Injuries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69618" y="1602258"/>
            <a:ext cx="7700620" cy="10999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Check </a:t>
            </a:r>
            <a:r>
              <a:rPr lang="en-GB" dirty="0" err="1"/>
              <a:t>NeuroVascular</a:t>
            </a:r>
            <a:r>
              <a:rPr lang="en-GB" dirty="0"/>
              <a:t> (NV) Status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69618" y="1062321"/>
            <a:ext cx="6048672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b="1" dirty="0"/>
              <a:t>Assessment  </a:t>
            </a: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669618" y="2322496"/>
            <a:ext cx="8253610" cy="106475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Pulse checks – </a:t>
            </a:r>
            <a:r>
              <a:rPr lang="en-GB" sz="2400" dirty="0" err="1">
                <a:solidFill>
                  <a:srgbClr val="FF0000"/>
                </a:solidFill>
              </a:rPr>
              <a:t>Tibialis</a:t>
            </a:r>
            <a:r>
              <a:rPr lang="en-GB" sz="2400" dirty="0">
                <a:solidFill>
                  <a:srgbClr val="FF0000"/>
                </a:solidFill>
              </a:rPr>
              <a:t> posterior, Dorsalis </a:t>
            </a:r>
            <a:r>
              <a:rPr lang="en-GB" sz="2400" dirty="0" err="1">
                <a:solidFill>
                  <a:srgbClr val="FF0000"/>
                </a:solidFill>
              </a:rPr>
              <a:t>Pedis</a:t>
            </a:r>
            <a:r>
              <a:rPr lang="en-GB" sz="2400" dirty="0">
                <a:solidFill>
                  <a:srgbClr val="FF0000"/>
                </a:solidFill>
              </a:rPr>
              <a:t> or Femoral</a:t>
            </a:r>
          </a:p>
          <a:p>
            <a:pPr marL="0" indent="0">
              <a:buNone/>
            </a:pPr>
            <a:r>
              <a:rPr lang="en-GB" sz="2400" dirty="0">
                <a:solidFill>
                  <a:schemeClr val="accent4"/>
                </a:solidFill>
              </a:rPr>
              <a:t>Neurology – Light touch and muscle contraction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611560" y="3204591"/>
            <a:ext cx="7516248" cy="184366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dirty="0">
                <a:solidFill>
                  <a:srgbClr val="FFC000"/>
                </a:solidFill>
              </a:rPr>
              <a:t>Support and immobilise affected area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FFC000"/>
                </a:solidFill>
              </a:rPr>
              <a:t>If </a:t>
            </a:r>
            <a:r>
              <a:rPr lang="en-GB" dirty="0" err="1">
                <a:solidFill>
                  <a:srgbClr val="FFC000"/>
                </a:solidFill>
              </a:rPr>
              <a:t>mis</a:t>
            </a:r>
            <a:r>
              <a:rPr lang="en-GB" dirty="0">
                <a:solidFill>
                  <a:srgbClr val="FFC000"/>
                </a:solidFill>
              </a:rPr>
              <a:t>-aligned AND lacking pulse + sensation the limb should be reduced/relocated 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FFC000"/>
                </a:solidFill>
              </a:rPr>
              <a:t>The AIM is to REALIGN</a:t>
            </a:r>
          </a:p>
          <a:p>
            <a:pPr marL="0" indent="0">
              <a:buNone/>
            </a:pPr>
            <a:r>
              <a:rPr lang="en-GB" dirty="0">
                <a:solidFill>
                  <a:srgbClr val="FFC000"/>
                </a:solidFill>
              </a:rPr>
              <a:t>CONSIDER PAIN RELIEF – </a:t>
            </a:r>
            <a:r>
              <a:rPr lang="en-GB" dirty="0" err="1">
                <a:solidFill>
                  <a:srgbClr val="FFC000"/>
                </a:solidFill>
              </a:rPr>
              <a:t>Entenox</a:t>
            </a:r>
            <a:r>
              <a:rPr lang="en-GB" dirty="0">
                <a:solidFill>
                  <a:srgbClr val="FFC000"/>
                </a:solidFill>
              </a:rPr>
              <a:t>/ IV Paracetamol/ IV Tramadol/ Morphine/ Ketamine</a:t>
            </a:r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669618" y="4924857"/>
            <a:ext cx="7142742" cy="67324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RECHECK NV STATUS                     ALWAYS REFER TO ED </a:t>
            </a:r>
          </a:p>
          <a:p>
            <a:pPr marL="0" indent="0">
              <a:buNone/>
            </a:pPr>
            <a:r>
              <a:rPr lang="en-GB" sz="2400" dirty="0" err="1">
                <a:solidFill>
                  <a:srgbClr val="92D050"/>
                </a:solidFill>
              </a:rPr>
              <a:t>Xray</a:t>
            </a:r>
            <a:r>
              <a:rPr lang="en-GB" sz="2400" dirty="0">
                <a:solidFill>
                  <a:srgbClr val="92D050"/>
                </a:solidFill>
              </a:rPr>
              <a:t> confirmation</a:t>
            </a:r>
          </a:p>
        </p:txBody>
      </p:sp>
    </p:spTree>
    <p:extLst>
      <p:ext uri="{BB962C8B-B14F-4D97-AF65-F5344CB8AC3E}">
        <p14:creationId xmlns:p14="http://schemas.microsoft.com/office/powerpoint/2010/main" val="3528433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46423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476672"/>
            <a:ext cx="6048672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Limb Threatening Injuries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69618" y="1602258"/>
            <a:ext cx="7700620" cy="109999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Where?  - Leg and Forearm, occasionally thigh</a:t>
            </a:r>
          </a:p>
          <a:p>
            <a:pPr marL="0" indent="0">
              <a:buNone/>
            </a:pPr>
            <a:r>
              <a:rPr lang="en-GB" dirty="0"/>
              <a:t>- Femur # (bleeding into fascia)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669618" y="1062321"/>
            <a:ext cx="6048672" cy="60466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b="1" dirty="0"/>
              <a:t>Acute Compartment Syndrome  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899592" y="3176669"/>
            <a:ext cx="3830374" cy="122738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FFC000"/>
                </a:solidFill>
              </a:rPr>
              <a:t>Pain </a:t>
            </a:r>
          </a:p>
          <a:p>
            <a:r>
              <a:rPr lang="en-GB" dirty="0">
                <a:solidFill>
                  <a:srgbClr val="FFC000"/>
                </a:solidFill>
              </a:rPr>
              <a:t>Pale/Shiny with Swelling</a:t>
            </a:r>
          </a:p>
          <a:p>
            <a:r>
              <a:rPr lang="en-GB" dirty="0">
                <a:solidFill>
                  <a:srgbClr val="FFC000"/>
                </a:solidFill>
              </a:rPr>
              <a:t>Pain with PROM</a:t>
            </a:r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723439" y="4281484"/>
            <a:ext cx="7646798" cy="40056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MEDICAL EMERGENCY – REFER ED</a:t>
            </a:r>
          </a:p>
        </p:txBody>
      </p:sp>
      <p:sp>
        <p:nvSpPr>
          <p:cNvPr id="12" name="Content Placeholder 4"/>
          <p:cNvSpPr txBox="1">
            <a:spLocks/>
          </p:cNvSpPr>
          <p:nvPr/>
        </p:nvSpPr>
        <p:spPr>
          <a:xfrm>
            <a:off x="767541" y="2630410"/>
            <a:ext cx="3634528" cy="795339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Signs and Symptoms?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4862016" y="3176669"/>
            <a:ext cx="3508221" cy="104442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solidFill>
                  <a:srgbClr val="FFC000"/>
                </a:solidFill>
              </a:rPr>
              <a:t>Parathesia</a:t>
            </a:r>
            <a:r>
              <a:rPr lang="en-GB" dirty="0">
                <a:solidFill>
                  <a:srgbClr val="FFC000"/>
                </a:solidFill>
              </a:rPr>
              <a:t> (LATE)</a:t>
            </a:r>
          </a:p>
          <a:p>
            <a:r>
              <a:rPr lang="en-GB" dirty="0">
                <a:solidFill>
                  <a:srgbClr val="FFC000"/>
                </a:solidFill>
              </a:rPr>
              <a:t>Paresis (LATE)</a:t>
            </a:r>
          </a:p>
          <a:p>
            <a:r>
              <a:rPr lang="en-GB" dirty="0">
                <a:solidFill>
                  <a:srgbClr val="FFC000"/>
                </a:solidFill>
              </a:rPr>
              <a:t>Pulseless (LATE)</a:t>
            </a:r>
          </a:p>
        </p:txBody>
      </p:sp>
      <p:sp>
        <p:nvSpPr>
          <p:cNvPr id="14" name="Content Placeholder 4"/>
          <p:cNvSpPr txBox="1">
            <a:spLocks/>
          </p:cNvSpPr>
          <p:nvPr/>
        </p:nvSpPr>
        <p:spPr>
          <a:xfrm>
            <a:off x="767541" y="4715107"/>
            <a:ext cx="7646798" cy="40056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Complications </a:t>
            </a:r>
          </a:p>
          <a:p>
            <a:pPr marL="0" indent="0">
              <a:buNone/>
            </a:pPr>
            <a:endParaRPr lang="en-GB" sz="2400" dirty="0">
              <a:solidFill>
                <a:srgbClr val="92D050"/>
              </a:solidFill>
            </a:endParaRPr>
          </a:p>
        </p:txBody>
      </p:sp>
      <p:sp>
        <p:nvSpPr>
          <p:cNvPr id="15" name="Content Placeholder 4"/>
          <p:cNvSpPr txBox="1">
            <a:spLocks/>
          </p:cNvSpPr>
          <p:nvPr/>
        </p:nvSpPr>
        <p:spPr>
          <a:xfrm>
            <a:off x="2915815" y="4695504"/>
            <a:ext cx="3546209" cy="117798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92D050"/>
                </a:solidFill>
              </a:rPr>
              <a:t>NV deficit</a:t>
            </a:r>
          </a:p>
          <a:p>
            <a:r>
              <a:rPr lang="en-GB" dirty="0">
                <a:solidFill>
                  <a:srgbClr val="92D050"/>
                </a:solidFill>
              </a:rPr>
              <a:t>Ischaemic comparison</a:t>
            </a:r>
          </a:p>
          <a:p>
            <a:r>
              <a:rPr lang="en-GB" dirty="0">
                <a:solidFill>
                  <a:srgbClr val="92D050"/>
                </a:solidFill>
              </a:rPr>
              <a:t>Infection</a:t>
            </a:r>
          </a:p>
          <a:p>
            <a:endParaRPr lang="en-GB" dirty="0">
              <a:solidFill>
                <a:srgbClr val="92D050"/>
              </a:solidFill>
            </a:endParaRP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6462024" y="4763974"/>
            <a:ext cx="2681976" cy="77381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92D050"/>
                </a:solidFill>
              </a:rPr>
              <a:t>Amputation</a:t>
            </a:r>
          </a:p>
          <a:p>
            <a:r>
              <a:rPr lang="en-GB" dirty="0">
                <a:solidFill>
                  <a:srgbClr val="92D050"/>
                </a:solidFill>
              </a:rPr>
              <a:t>Death</a:t>
            </a:r>
          </a:p>
          <a:p>
            <a:endParaRPr lang="en-GB" dirty="0">
              <a:solidFill>
                <a:srgbClr val="92D050"/>
              </a:solidFill>
            </a:endParaRP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6264766" y="1734067"/>
            <a:ext cx="907046" cy="1638277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1465" t="17699" r="4282" b="8162"/>
          <a:stretch/>
        </p:blipFill>
        <p:spPr>
          <a:xfrm>
            <a:off x="7173195" y="221411"/>
            <a:ext cx="1710377" cy="1380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79885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79712" y="476672"/>
            <a:ext cx="6048672" cy="6046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1" dirty="0"/>
              <a:t>Dislocation Management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741376" y="957624"/>
            <a:ext cx="1949345" cy="42211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Shoulder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Content Placeholder 4"/>
          <p:cNvSpPr txBox="1">
            <a:spLocks/>
          </p:cNvSpPr>
          <p:nvPr/>
        </p:nvSpPr>
        <p:spPr>
          <a:xfrm>
            <a:off x="741376" y="1367486"/>
            <a:ext cx="6048672" cy="88790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b="1" dirty="0"/>
              <a:t>Check axillary nerve sensation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b="1" dirty="0"/>
              <a:t>	</a:t>
            </a:r>
            <a:r>
              <a:rPr lang="en-GB" sz="2800" b="1" dirty="0" err="1"/>
              <a:t>Miltary</a:t>
            </a:r>
            <a:r>
              <a:rPr lang="en-GB" sz="2800" b="1" dirty="0"/>
              <a:t> patch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b="1" dirty="0"/>
              <a:t>Check Radial Pulse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2915815" y="2284250"/>
            <a:ext cx="3254310" cy="157679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>
                <a:solidFill>
                  <a:srgbClr val="FFC000"/>
                </a:solidFill>
              </a:rPr>
              <a:t>Spaso</a:t>
            </a:r>
            <a:r>
              <a:rPr lang="en-GB" dirty="0">
                <a:solidFill>
                  <a:srgbClr val="FFC000"/>
                </a:solidFill>
              </a:rPr>
              <a:t> </a:t>
            </a:r>
          </a:p>
          <a:p>
            <a:r>
              <a:rPr lang="en-GB" dirty="0">
                <a:solidFill>
                  <a:srgbClr val="FFC000"/>
                </a:solidFill>
              </a:rPr>
              <a:t>Kocher</a:t>
            </a:r>
          </a:p>
          <a:p>
            <a:r>
              <a:rPr lang="en-GB" dirty="0">
                <a:solidFill>
                  <a:srgbClr val="FFC000"/>
                </a:solidFill>
              </a:rPr>
              <a:t>Modified </a:t>
            </a:r>
            <a:r>
              <a:rPr lang="en-GB" dirty="0" err="1">
                <a:solidFill>
                  <a:srgbClr val="FFC000"/>
                </a:solidFill>
              </a:rPr>
              <a:t>Milch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</a:rPr>
              <a:t>Stimson</a:t>
            </a:r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723439" y="4077072"/>
            <a:ext cx="3470474" cy="127608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-"/>
            </a:pPr>
            <a:r>
              <a:rPr lang="en-GB" sz="2400" dirty="0">
                <a:solidFill>
                  <a:srgbClr val="FF0000"/>
                </a:solidFill>
              </a:rPr>
              <a:t>Check radial nerve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FF0000"/>
                </a:solidFill>
              </a:rPr>
              <a:t>Check median nerve</a:t>
            </a:r>
          </a:p>
          <a:p>
            <a:pPr>
              <a:buFontTx/>
              <a:buChar char="-"/>
            </a:pPr>
            <a:r>
              <a:rPr lang="en-GB" sz="2400" dirty="0">
                <a:solidFill>
                  <a:srgbClr val="FF0000"/>
                </a:solidFill>
              </a:rPr>
              <a:t>Check ulnar nerve</a:t>
            </a: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759658" y="3594720"/>
            <a:ext cx="1949345" cy="422112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Elbow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723439" y="2242036"/>
            <a:ext cx="1996692" cy="8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dirty="0"/>
              <a:t>Techniques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4129016"/>
            <a:ext cx="2505474" cy="1224136"/>
          </a:xfrm>
          <a:prstGeom prst="rect">
            <a:avLst/>
          </a:prstGeom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8064" y="1073455"/>
            <a:ext cx="1872208" cy="14041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12976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Wound Management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621959" y="975212"/>
            <a:ext cx="8223112" cy="106682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Types – laceration/contusion/puncture/bites/</a:t>
            </a:r>
            <a:r>
              <a:rPr lang="en-GB" b="1" dirty="0" err="1"/>
              <a:t>degloving</a:t>
            </a:r>
            <a:r>
              <a:rPr lang="en-GB" b="1" dirty="0"/>
              <a:t>/abrasion/</a:t>
            </a:r>
          </a:p>
          <a:p>
            <a:pPr marL="0" indent="0">
              <a:buNone/>
            </a:pPr>
            <a:r>
              <a:rPr lang="en-GB" b="1" dirty="0"/>
              <a:t>Gunshot</a:t>
            </a:r>
          </a:p>
          <a:p>
            <a:pPr marL="0" indent="0">
              <a:buNone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NOTE – Infection worse in Legs/Feet then Hand/Arms then Head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593977" y="2356794"/>
            <a:ext cx="7556226" cy="56868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FFC000"/>
                </a:solidFill>
              </a:rPr>
              <a:t>Neurovascular status or Tendon Injury/ Dirty</a:t>
            </a:r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2987824" y="2926746"/>
            <a:ext cx="5256584" cy="9018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STOP BLEEDING/ Check NV status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0000"/>
                </a:solidFill>
              </a:rPr>
              <a:t>Local </a:t>
            </a:r>
            <a:r>
              <a:rPr lang="en-GB" sz="2400" dirty="0" err="1">
                <a:solidFill>
                  <a:srgbClr val="FF0000"/>
                </a:solidFill>
              </a:rPr>
              <a:t>Anaethesia</a:t>
            </a:r>
            <a:r>
              <a:rPr lang="en-GB" sz="2400" dirty="0">
                <a:solidFill>
                  <a:srgbClr val="FF0000"/>
                </a:solidFill>
              </a:rPr>
              <a:t> </a:t>
            </a: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621959" y="2934726"/>
            <a:ext cx="2264385" cy="55431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Management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595611" y="1843438"/>
            <a:ext cx="8174217" cy="8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Question: Is the underlying structure damaged? </a:t>
            </a:r>
          </a:p>
        </p:txBody>
      </p:sp>
      <p:sp>
        <p:nvSpPr>
          <p:cNvPr id="12" name="Content Placeholder 4"/>
          <p:cNvSpPr txBox="1">
            <a:spLocks/>
          </p:cNvSpPr>
          <p:nvPr/>
        </p:nvSpPr>
        <p:spPr>
          <a:xfrm>
            <a:off x="539552" y="3708705"/>
            <a:ext cx="3470474" cy="4874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Cleanse the Wound</a:t>
            </a: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539552" y="4148044"/>
            <a:ext cx="3470474" cy="4874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Close the Wound</a:t>
            </a:r>
          </a:p>
        </p:txBody>
      </p:sp>
      <p:sp>
        <p:nvSpPr>
          <p:cNvPr id="14" name="Content Placeholder 4"/>
          <p:cNvSpPr txBox="1">
            <a:spLocks/>
          </p:cNvSpPr>
          <p:nvPr/>
        </p:nvSpPr>
        <p:spPr>
          <a:xfrm>
            <a:off x="539552" y="4606008"/>
            <a:ext cx="3470474" cy="4874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Give advice </a:t>
            </a:r>
          </a:p>
          <a:p>
            <a:pPr marL="0" indent="0">
              <a:buNone/>
            </a:pPr>
            <a:endParaRPr lang="en-GB" sz="2400" dirty="0">
              <a:solidFill>
                <a:srgbClr val="92D050"/>
              </a:solidFill>
            </a:endParaRPr>
          </a:p>
        </p:txBody>
      </p:sp>
      <p:sp>
        <p:nvSpPr>
          <p:cNvPr id="15" name="Content Placeholder 4"/>
          <p:cNvSpPr txBox="1">
            <a:spLocks/>
          </p:cNvSpPr>
          <p:nvPr/>
        </p:nvSpPr>
        <p:spPr>
          <a:xfrm>
            <a:off x="593977" y="4992218"/>
            <a:ext cx="8136434" cy="81304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FFC000"/>
                </a:solidFill>
              </a:rPr>
              <a:t>DONTs – Close after 6hrs/ infection/ Stab wound/ open #/ specific areas/ peritoneal tissue/ crush injuries 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FFC000"/>
                </a:solidFill>
              </a:rPr>
              <a:t>WATCH for </a:t>
            </a:r>
            <a:r>
              <a:rPr lang="en-GB" sz="2400" dirty="0" err="1">
                <a:solidFill>
                  <a:srgbClr val="FFC000"/>
                </a:solidFill>
              </a:rPr>
              <a:t>Inadine</a:t>
            </a:r>
            <a:r>
              <a:rPr lang="en-GB" sz="2400" dirty="0">
                <a:solidFill>
                  <a:srgbClr val="FFC000"/>
                </a:solidFill>
              </a:rPr>
              <a:t> and Chloramphenicol </a:t>
            </a: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3648136" y="3799055"/>
            <a:ext cx="5087072" cy="487478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SALINE – Solution to Pollution is Dilution</a:t>
            </a:r>
          </a:p>
        </p:txBody>
      </p:sp>
      <p:sp>
        <p:nvSpPr>
          <p:cNvPr id="17" name="Content Placeholder 4"/>
          <p:cNvSpPr txBox="1">
            <a:spLocks/>
          </p:cNvSpPr>
          <p:nvPr/>
        </p:nvSpPr>
        <p:spPr>
          <a:xfrm>
            <a:off x="3174889" y="4110844"/>
            <a:ext cx="5904656" cy="672987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0070C0"/>
                </a:solidFill>
              </a:rPr>
              <a:t>Anatomical &amp; Functional approximation or cover with dressing</a:t>
            </a:r>
          </a:p>
        </p:txBody>
      </p:sp>
      <p:sp>
        <p:nvSpPr>
          <p:cNvPr id="18" name="Content Placeholder 4"/>
          <p:cNvSpPr txBox="1">
            <a:spLocks/>
          </p:cNvSpPr>
          <p:nvPr/>
        </p:nvSpPr>
        <p:spPr>
          <a:xfrm>
            <a:off x="2947482" y="4750550"/>
            <a:ext cx="3470474" cy="487478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- Review – Manage infection risk </a:t>
            </a:r>
          </a:p>
          <a:p>
            <a:pPr marL="0" indent="0">
              <a:buNone/>
            </a:pPr>
            <a:endParaRPr lang="en-GB" sz="2400" dirty="0">
              <a:solidFill>
                <a:srgbClr val="92D050"/>
              </a:solidFill>
            </a:endParaRPr>
          </a:p>
        </p:txBody>
      </p:sp>
      <p:pic>
        <p:nvPicPr>
          <p:cNvPr id="22" name="Picture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8094" y="4635522"/>
            <a:ext cx="1097314" cy="824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3298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2" name="Rectangle 1"/>
          <p:cNvSpPr/>
          <p:nvPr/>
        </p:nvSpPr>
        <p:spPr>
          <a:xfrm>
            <a:off x="899592" y="4437112"/>
            <a:ext cx="2808312" cy="86409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Content Placeholder 4"/>
          <p:cNvSpPr txBox="1">
            <a:spLocks/>
          </p:cNvSpPr>
          <p:nvPr/>
        </p:nvSpPr>
        <p:spPr>
          <a:xfrm>
            <a:off x="4716016" y="651269"/>
            <a:ext cx="3312367" cy="49325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43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0650909"/>
              </p:ext>
            </p:extLst>
          </p:nvPr>
        </p:nvGraphicFramePr>
        <p:xfrm>
          <a:off x="323528" y="484552"/>
          <a:ext cx="8352928" cy="482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23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8038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84309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097251">
                <a:tc>
                  <a:txBody>
                    <a:bodyPr/>
                    <a:lstStyle/>
                    <a:p>
                      <a:r>
                        <a:rPr lang="en-US" dirty="0"/>
                        <a:t>Location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Suture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Removal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41037">
                <a:tc>
                  <a:txBody>
                    <a:bodyPr/>
                    <a:lstStyle/>
                    <a:p>
                      <a:r>
                        <a:rPr lang="en-US" dirty="0"/>
                        <a:t>Scalp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2/0 or 3/0 absorbable or non absorbable glue or staples</a:t>
                      </a:r>
                      <a:r>
                        <a:rPr lang="en-US" baseline="0" dirty="0"/>
                        <a:t>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7/7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80592">
                <a:tc>
                  <a:txBody>
                    <a:bodyPr/>
                    <a:lstStyle/>
                    <a:p>
                      <a:r>
                        <a:rPr lang="en-US" dirty="0"/>
                        <a:t>Trunk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3/0 non-absorbable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7-10/7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80592">
                <a:tc>
                  <a:txBody>
                    <a:bodyPr/>
                    <a:lstStyle/>
                    <a:p>
                      <a:r>
                        <a:rPr lang="en-US" dirty="0"/>
                        <a:t>Limbs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4/0 non-absorbable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7-10/7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80592">
                <a:tc>
                  <a:txBody>
                    <a:bodyPr/>
                    <a:lstStyle/>
                    <a:p>
                      <a:r>
                        <a:rPr lang="en-US" dirty="0"/>
                        <a:t>Hands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5/0 non-absorbable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7-10/7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80592">
                <a:tc>
                  <a:txBody>
                    <a:bodyPr/>
                    <a:lstStyle/>
                    <a:p>
                      <a:r>
                        <a:rPr lang="en-US" dirty="0"/>
                        <a:t>Face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6/0 non-absorbable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3-5/7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80592">
                <a:tc>
                  <a:txBody>
                    <a:bodyPr/>
                    <a:lstStyle/>
                    <a:p>
                      <a:r>
                        <a:rPr lang="en-US" dirty="0"/>
                        <a:t>Lip/Tongue/Mouth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6/0 absorbable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80592">
                <a:tc>
                  <a:txBody>
                    <a:bodyPr/>
                    <a:lstStyle/>
                    <a:p>
                      <a:r>
                        <a:rPr lang="en-US" dirty="0"/>
                        <a:t>Joint surface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3/0 non-absorbable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10-14/7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72501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593977" y="924032"/>
            <a:ext cx="1861809" cy="54875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ASTHMA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2073917" y="2101340"/>
            <a:ext cx="6890571" cy="67463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FFC000"/>
                </a:solidFill>
              </a:rPr>
              <a:t>Episodic, reversible narrowing of airways (Bronchospasm) and excess mucus secretion</a:t>
            </a: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589889" y="1495675"/>
            <a:ext cx="2901991" cy="68702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Signs and Symptoms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3422920" y="1198407"/>
            <a:ext cx="4170728" cy="83653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Wheeze/ Breathlessness/ 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Chest Tightness with cough</a:t>
            </a:r>
          </a:p>
        </p:txBody>
      </p:sp>
      <p:sp>
        <p:nvSpPr>
          <p:cNvPr id="21" name="Content Placeholder 4"/>
          <p:cNvSpPr txBox="1">
            <a:spLocks/>
          </p:cNvSpPr>
          <p:nvPr/>
        </p:nvSpPr>
        <p:spPr>
          <a:xfrm>
            <a:off x="543783" y="2044098"/>
            <a:ext cx="2901991" cy="424684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 err="1"/>
              <a:t>Defintion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3" name="Content Placeholder 4"/>
          <p:cNvSpPr txBox="1">
            <a:spLocks/>
          </p:cNvSpPr>
          <p:nvPr/>
        </p:nvSpPr>
        <p:spPr>
          <a:xfrm>
            <a:off x="497006" y="2815312"/>
            <a:ext cx="2994874" cy="938836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Moderate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Normal speed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PEFR &gt; 50% of predicted</a:t>
            </a:r>
          </a:p>
        </p:txBody>
      </p:sp>
      <p:sp>
        <p:nvSpPr>
          <p:cNvPr id="24" name="Content Placeholder 4"/>
          <p:cNvSpPr txBox="1">
            <a:spLocks/>
          </p:cNvSpPr>
          <p:nvPr/>
        </p:nvSpPr>
        <p:spPr>
          <a:xfrm>
            <a:off x="436178" y="3576500"/>
            <a:ext cx="2994874" cy="1364668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Acute Severe 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Talks in broken sentences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PEFR 33-50% of predicted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-Tachycardia &gt; 110bpm</a:t>
            </a:r>
          </a:p>
          <a:p>
            <a:pPr>
              <a:buFontTx/>
              <a:buChar char="-"/>
            </a:pPr>
            <a:r>
              <a:rPr lang="en-GB" dirty="0" err="1">
                <a:solidFill>
                  <a:schemeClr val="accent6">
                    <a:lumMod val="75000"/>
                  </a:schemeClr>
                </a:solidFill>
              </a:rPr>
              <a:t>Tachypnoea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&gt;25bpm</a:t>
            </a: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3491880" y="2857743"/>
            <a:ext cx="5616624" cy="136466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Life Threatening 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Silent/ Cyanosis/ 92% Sat &lt; PEFR &lt; 33% of predicted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Exhausted/ Confused/ Altered consciousness</a:t>
            </a:r>
          </a:p>
        </p:txBody>
      </p:sp>
    </p:spTree>
    <p:extLst>
      <p:ext uri="{BB962C8B-B14F-4D97-AF65-F5344CB8AC3E}">
        <p14:creationId xmlns:p14="http://schemas.microsoft.com/office/powerpoint/2010/main" val="1978588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593977" y="924032"/>
            <a:ext cx="1861809" cy="54875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ASTHMA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589889" y="1495675"/>
            <a:ext cx="2901991" cy="6870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Management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3220373" y="1676142"/>
            <a:ext cx="4663995" cy="225691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SAFE?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Airway – consider oxygen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Breathing – RR, Auscultation (equality)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Circulation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Disability – AVPU</a:t>
            </a:r>
          </a:p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Environment - Inhaler</a:t>
            </a: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3207870" y="3945313"/>
            <a:ext cx="3897305" cy="1480339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Nebulisers – Salbutamol 5mg Ventolin and </a:t>
            </a:r>
          </a:p>
          <a:p>
            <a:pPr>
              <a:buFontTx/>
              <a:buChar char="-"/>
            </a:pPr>
            <a:r>
              <a:rPr lang="en-GB" sz="2400" dirty="0" err="1">
                <a:solidFill>
                  <a:srgbClr val="92D050"/>
                </a:solidFill>
              </a:rPr>
              <a:t>Ipatropium</a:t>
            </a:r>
            <a:r>
              <a:rPr lang="en-GB" sz="2400" dirty="0">
                <a:solidFill>
                  <a:srgbClr val="92D050"/>
                </a:solidFill>
              </a:rPr>
              <a:t> – 500mg </a:t>
            </a:r>
            <a:r>
              <a:rPr lang="en-GB" sz="2400" dirty="0" err="1">
                <a:solidFill>
                  <a:srgbClr val="92D050"/>
                </a:solidFill>
              </a:rPr>
              <a:t>Atrovent</a:t>
            </a:r>
            <a:endParaRPr lang="en-GB" sz="2400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Steroids –Oral </a:t>
            </a:r>
            <a:r>
              <a:rPr lang="en-GB" sz="2400" dirty="0" err="1">
                <a:solidFill>
                  <a:srgbClr val="92D050"/>
                </a:solidFill>
              </a:rPr>
              <a:t>Prednisilone</a:t>
            </a:r>
            <a:r>
              <a:rPr lang="en-GB" sz="2400" dirty="0">
                <a:solidFill>
                  <a:srgbClr val="92D050"/>
                </a:solidFill>
              </a:rPr>
              <a:t> 40-50mg</a:t>
            </a:r>
          </a:p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- IV 100mg Hydrocortisone</a:t>
            </a:r>
          </a:p>
        </p:txBody>
      </p:sp>
      <p:sp>
        <p:nvSpPr>
          <p:cNvPr id="18" name="Content Placeholder 4"/>
          <p:cNvSpPr txBox="1">
            <a:spLocks/>
          </p:cNvSpPr>
          <p:nvPr/>
        </p:nvSpPr>
        <p:spPr>
          <a:xfrm>
            <a:off x="589889" y="3933056"/>
            <a:ext cx="2490818" cy="9349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Medical Interventions</a:t>
            </a:r>
          </a:p>
          <a:p>
            <a:pPr marL="0" indent="0">
              <a:buNone/>
            </a:pPr>
            <a:endParaRPr lang="en-GB" sz="2400" dirty="0">
              <a:solidFill>
                <a:srgbClr val="92D050"/>
              </a:solidFill>
            </a:endParaRPr>
          </a:p>
        </p:txBody>
      </p:sp>
      <p:sp>
        <p:nvSpPr>
          <p:cNvPr id="23" name="Content Placeholder 4"/>
          <p:cNvSpPr txBox="1">
            <a:spLocks/>
          </p:cNvSpPr>
          <p:nvPr/>
        </p:nvSpPr>
        <p:spPr>
          <a:xfrm>
            <a:off x="589889" y="2385121"/>
            <a:ext cx="2994874" cy="938836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CALL FOR HELP</a:t>
            </a:r>
          </a:p>
          <a:p>
            <a:pPr marL="0" indent="0">
              <a:buNone/>
            </a:pPr>
            <a:r>
              <a:rPr lang="en-GB" dirty="0"/>
              <a:t>Oxygen NBM 100% 15l/min</a:t>
            </a:r>
          </a:p>
        </p:txBody>
      </p:sp>
    </p:spTree>
    <p:extLst>
      <p:ext uri="{BB962C8B-B14F-4D97-AF65-F5344CB8AC3E}">
        <p14:creationId xmlns:p14="http://schemas.microsoft.com/office/powerpoint/2010/main" val="24392709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593977" y="924032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HYPOGLYCAEMIA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583813" y="1421528"/>
            <a:ext cx="2397935" cy="42115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Definition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2411760" y="1346898"/>
            <a:ext cx="5904656" cy="62300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en-GB" sz="2800" dirty="0">
                <a:solidFill>
                  <a:srgbClr val="FF0000"/>
                </a:solidFill>
              </a:rPr>
              <a:t>Plasma Glucose &lt; 2.5mmol/L (BM)</a:t>
            </a: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683568" y="5117416"/>
            <a:ext cx="6004411" cy="33700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solidFill>
                  <a:srgbClr val="92D050"/>
                </a:solidFill>
              </a:rPr>
              <a:t>MANAGEMENT – Re-evaluate and Refer</a:t>
            </a:r>
          </a:p>
        </p:txBody>
      </p:sp>
      <p:sp>
        <p:nvSpPr>
          <p:cNvPr id="23" name="Content Placeholder 4"/>
          <p:cNvSpPr txBox="1">
            <a:spLocks/>
          </p:cNvSpPr>
          <p:nvPr/>
        </p:nvSpPr>
        <p:spPr>
          <a:xfrm>
            <a:off x="612571" y="1842685"/>
            <a:ext cx="2369177" cy="48519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Rapid Onset 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Content Placeholder 4"/>
          <p:cNvSpPr txBox="1">
            <a:spLocks/>
          </p:cNvSpPr>
          <p:nvPr/>
        </p:nvSpPr>
        <p:spPr>
          <a:xfrm>
            <a:off x="683568" y="3125584"/>
            <a:ext cx="6349784" cy="1886961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ABCDEFG – DON’T EVER FORGET GLUCOSE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If conscious</a:t>
            </a:r>
          </a:p>
          <a:p>
            <a:pPr lvl="1"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HYPOSTOP/Sweets (10-20grm in solution)</a:t>
            </a:r>
          </a:p>
          <a:p>
            <a:pPr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If unconscious</a:t>
            </a:r>
          </a:p>
          <a:p>
            <a:pPr lvl="1"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Oxygen</a:t>
            </a:r>
          </a:p>
          <a:p>
            <a:pPr lvl="1"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IM Glucagon 1mg</a:t>
            </a:r>
          </a:p>
          <a:p>
            <a:pPr lvl="1">
              <a:buFontTx/>
              <a:buChar char="-"/>
            </a:pP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IV 5ml/kg 10% dextrose, </a:t>
            </a:r>
            <a:r>
              <a:rPr lang="en-GB" dirty="0" err="1">
                <a:solidFill>
                  <a:schemeClr val="accent6">
                    <a:lumMod val="75000"/>
                  </a:schemeClr>
                </a:solidFill>
              </a:rPr>
              <a:t>Hypostop</a:t>
            </a:r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 or Buccal gel/ sugar/ jam</a:t>
            </a: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2907295" y="1859967"/>
            <a:ext cx="5453385" cy="818355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7030A0"/>
                </a:solidFill>
              </a:rPr>
              <a:t>NEURO – Confusion, Seizure, Aggression, hunger, lethargy, coma</a:t>
            </a: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2913985" y="2537289"/>
            <a:ext cx="5453385" cy="65410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AUTONOMIC – Sweat, Tachycardia, Pallor, Vomit</a:t>
            </a:r>
          </a:p>
        </p:txBody>
      </p:sp>
    </p:spTree>
    <p:extLst>
      <p:ext uri="{BB962C8B-B14F-4D97-AF65-F5344CB8AC3E}">
        <p14:creationId xmlns:p14="http://schemas.microsoft.com/office/powerpoint/2010/main" val="22355913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593977" y="924032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SEIZURES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1187624" y="1539509"/>
            <a:ext cx="2397935" cy="42115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Definition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3050220" y="1121305"/>
            <a:ext cx="5904656" cy="149279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dirty="0"/>
              <a:t>Abnormal, sudden, involuntary muscle clonus caused by:- </a:t>
            </a:r>
            <a:r>
              <a:rPr lang="en-US" sz="2000" i="1" dirty="0"/>
              <a:t>Head injury (immediate or delayed), Intracerebral bleed, </a:t>
            </a:r>
            <a:r>
              <a:rPr lang="en-US" sz="2000" i="1" dirty="0" err="1"/>
              <a:t>Hypoglycaemia</a:t>
            </a:r>
            <a:r>
              <a:rPr lang="en-US" sz="2000" i="1" dirty="0"/>
              <a:t> , Meningitis/ encephalitis, Metabolic disturbance e.g. low sodium, Cerebral </a:t>
            </a:r>
            <a:r>
              <a:rPr lang="en-US" sz="2000" i="1" dirty="0" err="1"/>
              <a:t>Tumour</a:t>
            </a:r>
            <a:r>
              <a:rPr lang="en-US" sz="2000" i="1" dirty="0"/>
              <a:t>, Epilepsy</a:t>
            </a:r>
            <a:r>
              <a:rPr lang="en-US" sz="2000" dirty="0"/>
              <a:t>. </a:t>
            </a:r>
            <a:endParaRPr lang="en-US" sz="3900" dirty="0"/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583353" y="3891565"/>
            <a:ext cx="5140775" cy="17029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rgbClr val="92D050"/>
                </a:solidFill>
              </a:rPr>
              <a:t>SAFE approach (do not restrain) </a:t>
            </a:r>
          </a:p>
          <a:p>
            <a:r>
              <a:rPr lang="en-US" sz="2400" dirty="0">
                <a:solidFill>
                  <a:srgbClr val="92D050"/>
                </a:solidFill>
              </a:rPr>
              <a:t>AIRWAY (Clear, </a:t>
            </a:r>
            <a:r>
              <a:rPr lang="en-US" sz="2400" dirty="0" err="1">
                <a:solidFill>
                  <a:srgbClr val="92D050"/>
                </a:solidFill>
              </a:rPr>
              <a:t>Utilise</a:t>
            </a:r>
            <a:r>
              <a:rPr lang="en-US" sz="2400" dirty="0">
                <a:solidFill>
                  <a:srgbClr val="92D050"/>
                </a:solidFill>
              </a:rPr>
              <a:t> NP if </a:t>
            </a:r>
            <a:r>
              <a:rPr lang="en-US" sz="2400" dirty="0" err="1">
                <a:solidFill>
                  <a:srgbClr val="92D050"/>
                </a:solidFill>
              </a:rPr>
              <a:t>trismus</a:t>
            </a:r>
            <a:r>
              <a:rPr lang="en-US" sz="2400" dirty="0">
                <a:solidFill>
                  <a:srgbClr val="92D050"/>
                </a:solidFill>
              </a:rPr>
              <a:t> and Oxygen via NRBM</a:t>
            </a:r>
            <a:r>
              <a:rPr lang="en-US" sz="2000" dirty="0">
                <a:solidFill>
                  <a:srgbClr val="92D050"/>
                </a:solidFill>
              </a:rPr>
              <a:t> </a:t>
            </a:r>
          </a:p>
          <a:p>
            <a:r>
              <a:rPr lang="en-US" sz="2400" dirty="0">
                <a:solidFill>
                  <a:srgbClr val="92D050"/>
                </a:solidFill>
              </a:rPr>
              <a:t>BREATHING (Recheck)</a:t>
            </a:r>
            <a:endParaRPr lang="en-US" sz="2000" dirty="0">
              <a:solidFill>
                <a:srgbClr val="92D050"/>
              </a:solidFill>
            </a:endParaRPr>
          </a:p>
          <a:p>
            <a:r>
              <a:rPr lang="en-US" sz="2400" dirty="0">
                <a:solidFill>
                  <a:srgbClr val="92D050"/>
                </a:solidFill>
              </a:rPr>
              <a:t>CIRCULATION </a:t>
            </a:r>
          </a:p>
          <a:p>
            <a:r>
              <a:rPr lang="en-US" sz="2400" dirty="0">
                <a:solidFill>
                  <a:srgbClr val="92D050"/>
                </a:solidFill>
              </a:rPr>
              <a:t>DEFG (</a:t>
            </a:r>
            <a:r>
              <a:rPr lang="en-US" sz="2000" dirty="0">
                <a:solidFill>
                  <a:srgbClr val="92D050"/>
                </a:solidFill>
              </a:rPr>
              <a:t>Check BM) </a:t>
            </a:r>
            <a:endParaRPr lang="en-US" sz="3900" dirty="0">
              <a:solidFill>
                <a:srgbClr val="92D050"/>
              </a:solidFill>
            </a:endParaRP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179512" y="2561956"/>
            <a:ext cx="7789384" cy="81835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dirty="0">
                <a:solidFill>
                  <a:srgbClr val="7030A0"/>
                </a:solidFill>
              </a:rPr>
              <a:t>SYMPTOMS – </a:t>
            </a:r>
            <a:r>
              <a:rPr lang="en-GB" sz="2000" dirty="0">
                <a:solidFill>
                  <a:srgbClr val="7030A0"/>
                </a:solidFill>
              </a:rPr>
              <a:t>Preceded by aura (minutes), Generalised or local tonic +/- </a:t>
            </a:r>
            <a:r>
              <a:rPr lang="en-GB" sz="2000" dirty="0" err="1">
                <a:solidFill>
                  <a:srgbClr val="7030A0"/>
                </a:solidFill>
              </a:rPr>
              <a:t>clonic</a:t>
            </a:r>
            <a:r>
              <a:rPr lang="en-GB" sz="2000" dirty="0">
                <a:solidFill>
                  <a:srgbClr val="7030A0"/>
                </a:solidFill>
              </a:rPr>
              <a:t> activity, Urinary +/- faecal incontinence, Tongue biting, Post ictal period (low GCS minutes or hours)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618604" y="3501510"/>
            <a:ext cx="2475169" cy="39252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MANAGEMENT </a:t>
            </a:r>
          </a:p>
        </p:txBody>
      </p:sp>
      <p:sp>
        <p:nvSpPr>
          <p:cNvPr id="14" name="Content Placeholder 4"/>
          <p:cNvSpPr txBox="1">
            <a:spLocks/>
          </p:cNvSpPr>
          <p:nvPr/>
        </p:nvSpPr>
        <p:spPr>
          <a:xfrm>
            <a:off x="5868144" y="3469992"/>
            <a:ext cx="2475169" cy="39252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MEDICINES </a:t>
            </a:r>
          </a:p>
        </p:txBody>
      </p:sp>
      <p:sp>
        <p:nvSpPr>
          <p:cNvPr id="15" name="Content Placeholder 4"/>
          <p:cNvSpPr txBox="1">
            <a:spLocks/>
          </p:cNvSpPr>
          <p:nvPr/>
        </p:nvSpPr>
        <p:spPr>
          <a:xfrm>
            <a:off x="5724128" y="3866910"/>
            <a:ext cx="2990147" cy="170299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>
                <a:solidFill>
                  <a:srgbClr val="92D050"/>
                </a:solidFill>
              </a:rPr>
              <a:t>Rectal or IV Diazepam 10mcgs OR </a:t>
            </a:r>
          </a:p>
          <a:p>
            <a:r>
              <a:rPr lang="en-GB" sz="2400" dirty="0">
                <a:solidFill>
                  <a:srgbClr val="92D050"/>
                </a:solidFill>
              </a:rPr>
              <a:t>IV Midazolam </a:t>
            </a:r>
          </a:p>
          <a:p>
            <a:r>
              <a:rPr lang="en-GB" sz="2400" dirty="0">
                <a:solidFill>
                  <a:srgbClr val="92D050"/>
                </a:solidFill>
              </a:rPr>
              <a:t>But prepare for respiratory depression/arrest with </a:t>
            </a:r>
            <a:r>
              <a:rPr lang="en-GB" sz="2400" dirty="0" err="1">
                <a:solidFill>
                  <a:srgbClr val="92D050"/>
                </a:solidFill>
              </a:rPr>
              <a:t>benzodiazapines</a:t>
            </a:r>
            <a:r>
              <a:rPr lang="en-GB" sz="2400" dirty="0">
                <a:solidFill>
                  <a:srgbClr val="92D050"/>
                </a:solidFill>
              </a:rPr>
              <a:t> </a:t>
            </a:r>
            <a:endParaRPr lang="en-US" sz="4300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0705378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41716" y="1101930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ANAPHYLAXSIS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464211" y="1614902"/>
            <a:ext cx="2397935" cy="36077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Causes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3270659" y="1147064"/>
            <a:ext cx="5684217" cy="50749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900" dirty="0"/>
              <a:t>An immune response “doesn’t work well.”</a:t>
            </a: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2699792" y="3049757"/>
            <a:ext cx="6004411" cy="102731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rgbClr val="92D050"/>
                </a:solidFill>
              </a:rPr>
              <a:t>Protect Airway (</a:t>
            </a:r>
            <a:r>
              <a:rPr lang="en-US" sz="2400" dirty="0" err="1">
                <a:solidFill>
                  <a:srgbClr val="92D050"/>
                </a:solidFill>
              </a:rPr>
              <a:t>inc</a:t>
            </a:r>
            <a:r>
              <a:rPr lang="en-US" sz="2400" dirty="0">
                <a:solidFill>
                  <a:srgbClr val="92D050"/>
                </a:solidFill>
              </a:rPr>
              <a:t> oxygen NRBM</a:t>
            </a:r>
          </a:p>
          <a:p>
            <a:r>
              <a:rPr lang="en-US" sz="2400" dirty="0">
                <a:solidFill>
                  <a:srgbClr val="92D050"/>
                </a:solidFill>
              </a:rPr>
              <a:t>Adrenaline IM 1:1000 Repeated 5mins </a:t>
            </a:r>
          </a:p>
          <a:p>
            <a:r>
              <a:rPr lang="en-US" sz="2400" dirty="0">
                <a:solidFill>
                  <a:srgbClr val="92D050"/>
                </a:solidFill>
              </a:rPr>
              <a:t>Fluid therapy if hypotensive</a:t>
            </a:r>
            <a:endParaRPr lang="en-US" sz="3900" dirty="0">
              <a:solidFill>
                <a:srgbClr val="92D050"/>
              </a:solidFill>
            </a:endParaRP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-19485" y="2093498"/>
            <a:ext cx="8424936" cy="8183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800" dirty="0">
                <a:solidFill>
                  <a:srgbClr val="7030A0"/>
                </a:solidFill>
              </a:rPr>
              <a:t>SIGNS – Airway (Lip/Tongue/</a:t>
            </a:r>
            <a:r>
              <a:rPr lang="en-GB" sz="1800" dirty="0" err="1">
                <a:solidFill>
                  <a:srgbClr val="7030A0"/>
                </a:solidFill>
              </a:rPr>
              <a:t>Larnyx</a:t>
            </a:r>
            <a:r>
              <a:rPr lang="en-GB" sz="1800" dirty="0">
                <a:solidFill>
                  <a:srgbClr val="7030A0"/>
                </a:solidFill>
              </a:rPr>
              <a:t>/</a:t>
            </a:r>
            <a:r>
              <a:rPr lang="en-GB" sz="1800" dirty="0" err="1">
                <a:solidFill>
                  <a:srgbClr val="7030A0"/>
                </a:solidFill>
              </a:rPr>
              <a:t>Pharnyx</a:t>
            </a:r>
            <a:r>
              <a:rPr lang="en-GB" sz="1800" dirty="0">
                <a:solidFill>
                  <a:srgbClr val="7030A0"/>
                </a:solidFill>
              </a:rPr>
              <a:t>/Epiglottis Swelling),Breathing (Wheeze), Circulation (Vasodilation/ Hypotension), Skin (</a:t>
            </a:r>
            <a:r>
              <a:rPr lang="en-GB" sz="1800" dirty="0" err="1">
                <a:solidFill>
                  <a:srgbClr val="7030A0"/>
                </a:solidFill>
              </a:rPr>
              <a:t>angio</a:t>
            </a:r>
            <a:r>
              <a:rPr lang="en-GB" sz="1800" dirty="0">
                <a:solidFill>
                  <a:srgbClr val="7030A0"/>
                </a:solidFill>
              </a:rPr>
              <a:t> oedema, urticarial), GI reaction (nausea, vomit, cramps, </a:t>
            </a:r>
            <a:r>
              <a:rPr lang="en-GB" sz="1800" dirty="0" err="1">
                <a:solidFill>
                  <a:srgbClr val="7030A0"/>
                </a:solidFill>
              </a:rPr>
              <a:t>diahorrea</a:t>
            </a:r>
            <a:r>
              <a:rPr lang="en-GB" sz="1800" dirty="0">
                <a:solidFill>
                  <a:srgbClr val="7030A0"/>
                </a:solidFill>
              </a:rPr>
              <a:t>) </a:t>
            </a: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464211" y="3107826"/>
            <a:ext cx="2475169" cy="39252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MANAGEMENT 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1663178" y="1620619"/>
            <a:ext cx="5684217" cy="507495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900" dirty="0"/>
              <a:t>- Allergens (Drugs/Latex/Peanuts/Insects/Fish)</a:t>
            </a:r>
          </a:p>
        </p:txBody>
      </p:sp>
      <p:sp>
        <p:nvSpPr>
          <p:cNvPr id="11" name="Content Placeholder 4"/>
          <p:cNvSpPr txBox="1">
            <a:spLocks/>
          </p:cNvSpPr>
          <p:nvPr/>
        </p:nvSpPr>
        <p:spPr>
          <a:xfrm>
            <a:off x="464211" y="4018715"/>
            <a:ext cx="2091565" cy="418397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MEDICINES </a:t>
            </a:r>
          </a:p>
        </p:txBody>
      </p:sp>
      <p:sp>
        <p:nvSpPr>
          <p:cNvPr id="12" name="Content Placeholder 4"/>
          <p:cNvSpPr txBox="1">
            <a:spLocks/>
          </p:cNvSpPr>
          <p:nvPr/>
        </p:nvSpPr>
        <p:spPr>
          <a:xfrm>
            <a:off x="2708322" y="4018715"/>
            <a:ext cx="6004411" cy="1137815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rgbClr val="92D050"/>
                </a:solidFill>
              </a:rPr>
              <a:t>5mg Salbutamol Neb, 1mg in 5mls Adrenaline, IV hydrocortisone 200mg and IV </a:t>
            </a:r>
            <a:r>
              <a:rPr lang="en-US" sz="2400" dirty="0" err="1">
                <a:solidFill>
                  <a:srgbClr val="92D050"/>
                </a:solidFill>
              </a:rPr>
              <a:t>Chloraphemicol</a:t>
            </a:r>
            <a:r>
              <a:rPr lang="en-US" sz="2400" dirty="0">
                <a:solidFill>
                  <a:srgbClr val="92D050"/>
                </a:solidFill>
              </a:rPr>
              <a:t> 10mg</a:t>
            </a:r>
          </a:p>
          <a:p>
            <a:r>
              <a:rPr lang="en-US" sz="2400" dirty="0">
                <a:solidFill>
                  <a:srgbClr val="92D050"/>
                </a:solidFill>
              </a:rPr>
              <a:t>Can be Repeated</a:t>
            </a:r>
            <a:endParaRPr lang="en-US" sz="3900" dirty="0">
              <a:solidFill>
                <a:srgbClr val="92D050"/>
              </a:solidFill>
            </a:endParaRPr>
          </a:p>
        </p:txBody>
      </p:sp>
      <p:sp>
        <p:nvSpPr>
          <p:cNvPr id="14" name="Content Placeholder 4"/>
          <p:cNvSpPr txBox="1">
            <a:spLocks/>
          </p:cNvSpPr>
          <p:nvPr/>
        </p:nvSpPr>
        <p:spPr>
          <a:xfrm>
            <a:off x="498710" y="5098083"/>
            <a:ext cx="8045764" cy="684533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Biphasic reaction – Reoccurs &lt; = &gt; the 1</a:t>
            </a:r>
            <a:r>
              <a:rPr lang="en-GB" baseline="30000" dirty="0">
                <a:solidFill>
                  <a:srgbClr val="FF0000"/>
                </a:solidFill>
              </a:rPr>
              <a:t>st</a:t>
            </a:r>
            <a:r>
              <a:rPr lang="en-GB" dirty="0">
                <a:solidFill>
                  <a:srgbClr val="FF0000"/>
                </a:solidFill>
              </a:rPr>
              <a:t> </a:t>
            </a: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Without additional exposure</a:t>
            </a:r>
          </a:p>
        </p:txBody>
      </p:sp>
    </p:spTree>
    <p:extLst>
      <p:ext uri="{BB962C8B-B14F-4D97-AF65-F5344CB8AC3E}">
        <p14:creationId xmlns:p14="http://schemas.microsoft.com/office/powerpoint/2010/main" val="210557582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41716" y="1101930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HEAT ILLNESS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464211" y="1614902"/>
            <a:ext cx="2397935" cy="36077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MINOR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1663178" y="2767768"/>
            <a:ext cx="6004411" cy="1027315"/>
          </a:xfrm>
          <a:prstGeom prst="rect">
            <a:avLst/>
          </a:prstGeom>
        </p:spPr>
        <p:txBody>
          <a:bodyPr vert="horz" lIns="91440" tIns="45720" rIns="91440" bIns="45720" rtlCol="0">
            <a:normAutofit fontScale="5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&gt;40</a:t>
            </a:r>
            <a:r>
              <a:rPr lang="en-US" sz="3900" dirty="0">
                <a:solidFill>
                  <a:srgbClr val="92D050"/>
                </a:solidFill>
                <a:cs typeface="Times New Roman" panose="02020603050405020304" pitchFamily="18" charset="0"/>
              </a:rPr>
              <a:t>℃ confusion/ irritable/ LOC/ Collapse/Seizure/ Extension Posturing/ Tachycardia/ </a:t>
            </a:r>
            <a:r>
              <a:rPr lang="en-US" sz="3900" dirty="0" err="1">
                <a:solidFill>
                  <a:srgbClr val="92D050"/>
                </a:solidFill>
                <a:cs typeface="Times New Roman" panose="02020603050405020304" pitchFamily="18" charset="0"/>
              </a:rPr>
              <a:t>Tachypnoea</a:t>
            </a:r>
            <a:r>
              <a:rPr lang="en-US" sz="3900" dirty="0">
                <a:solidFill>
                  <a:srgbClr val="92D050"/>
                </a:solidFill>
                <a:cs typeface="Times New Roman" panose="02020603050405020304" pitchFamily="18" charset="0"/>
              </a:rPr>
              <a:t>/ Hypotension/ MI </a:t>
            </a:r>
            <a:endParaRPr lang="en-US" sz="3900" dirty="0">
              <a:solidFill>
                <a:srgbClr val="92D050"/>
              </a:solidFill>
            </a:endParaRP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-19485" y="2093498"/>
            <a:ext cx="8424936" cy="8183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800" dirty="0">
                <a:solidFill>
                  <a:srgbClr val="7030A0"/>
                </a:solidFill>
              </a:rPr>
              <a:t>TREATMENT – Remove to Cool</a:t>
            </a:r>
          </a:p>
          <a:p>
            <a:pPr marL="457200" lvl="1" indent="0">
              <a:buNone/>
            </a:pPr>
            <a:r>
              <a:rPr lang="en-GB" sz="1800" dirty="0">
                <a:solidFill>
                  <a:srgbClr val="7030A0"/>
                </a:solidFill>
              </a:rPr>
              <a:t>- Fan and Spray Luke Warm Water – Cool IV Fluids (Cramp) </a:t>
            </a: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464211" y="2900248"/>
            <a:ext cx="2475169" cy="39252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MAJOR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1663178" y="1620619"/>
            <a:ext cx="5684217" cy="507495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900" dirty="0"/>
              <a:t>&lt;40</a:t>
            </a:r>
            <a:r>
              <a:rPr lang="en-US" sz="3900" dirty="0">
                <a:cs typeface="Times New Roman" panose="02020603050405020304" pitchFamily="18" charset="0"/>
              </a:rPr>
              <a:t>℃ temp/cramp/ </a:t>
            </a:r>
            <a:r>
              <a:rPr lang="en-US" sz="3900" dirty="0" err="1">
                <a:cs typeface="Times New Roman" panose="02020603050405020304" pitchFamily="18" charset="0"/>
              </a:rPr>
              <a:t>oedematous</a:t>
            </a:r>
            <a:r>
              <a:rPr lang="en-US" sz="3900" dirty="0">
                <a:cs typeface="Times New Roman" panose="02020603050405020304" pitchFamily="18" charset="0"/>
              </a:rPr>
              <a:t>/ hyperventilation/ </a:t>
            </a:r>
            <a:r>
              <a:rPr lang="en-US" sz="3900" dirty="0" err="1">
                <a:cs typeface="Times New Roman" panose="02020603050405020304" pitchFamily="18" charset="0"/>
              </a:rPr>
              <a:t>carpopedal</a:t>
            </a:r>
            <a:r>
              <a:rPr lang="en-US" sz="3900" dirty="0">
                <a:cs typeface="Times New Roman" panose="02020603050405020304" pitchFamily="18" charset="0"/>
              </a:rPr>
              <a:t> spasm/ syncope </a:t>
            </a:r>
            <a:endParaRPr lang="en-US" sz="3900" dirty="0"/>
          </a:p>
        </p:txBody>
      </p:sp>
      <p:sp>
        <p:nvSpPr>
          <p:cNvPr id="15" name="Content Placeholder 4"/>
          <p:cNvSpPr txBox="1">
            <a:spLocks/>
          </p:cNvSpPr>
          <p:nvPr/>
        </p:nvSpPr>
        <p:spPr>
          <a:xfrm>
            <a:off x="1856187" y="3541645"/>
            <a:ext cx="2461663" cy="7457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600" dirty="0">
                <a:solidFill>
                  <a:srgbClr val="7030A0"/>
                </a:solidFill>
              </a:rPr>
              <a:t>– Cool environment </a:t>
            </a:r>
          </a:p>
          <a:p>
            <a:pPr marL="457200" lvl="1" indent="0">
              <a:buNone/>
            </a:pPr>
            <a:r>
              <a:rPr lang="en-GB" sz="1600" dirty="0">
                <a:solidFill>
                  <a:srgbClr val="7030A0"/>
                </a:solidFill>
              </a:rPr>
              <a:t>- ABCDE Recheck ABC with Oxygen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7030A0"/>
                </a:solidFill>
              </a:rPr>
              <a:t>Cool IV Fluids (with no trauma)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7030A0"/>
                </a:solidFill>
              </a:rPr>
              <a:t>Fan and spray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7030A0"/>
                </a:solidFill>
              </a:rPr>
              <a:t>Ice Blocks</a:t>
            </a:r>
          </a:p>
        </p:txBody>
      </p:sp>
      <p:sp>
        <p:nvSpPr>
          <p:cNvPr id="17" name="Content Placeholder 4"/>
          <p:cNvSpPr txBox="1">
            <a:spLocks/>
          </p:cNvSpPr>
          <p:nvPr/>
        </p:nvSpPr>
        <p:spPr>
          <a:xfrm>
            <a:off x="464211" y="3783153"/>
            <a:ext cx="2475169" cy="39252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TREATMENT</a:t>
            </a:r>
          </a:p>
        </p:txBody>
      </p:sp>
      <p:sp>
        <p:nvSpPr>
          <p:cNvPr id="18" name="Content Placeholder 4"/>
          <p:cNvSpPr txBox="1">
            <a:spLocks/>
          </p:cNvSpPr>
          <p:nvPr/>
        </p:nvSpPr>
        <p:spPr>
          <a:xfrm>
            <a:off x="4226898" y="3681772"/>
            <a:ext cx="4355976" cy="7457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600" dirty="0">
                <a:solidFill>
                  <a:srgbClr val="7030A0"/>
                </a:solidFill>
              </a:rPr>
              <a:t>– Treat rectal/IV Diazepam (seizure)</a:t>
            </a:r>
          </a:p>
          <a:p>
            <a:pPr marL="457200" lvl="1" indent="0">
              <a:buNone/>
            </a:pPr>
            <a:r>
              <a:rPr lang="en-GB" sz="1600" dirty="0">
                <a:solidFill>
                  <a:srgbClr val="7030A0"/>
                </a:solidFill>
              </a:rPr>
              <a:t>- Refer to ED 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7030A0"/>
                </a:solidFill>
              </a:rPr>
              <a:t>Do NOT give anti </a:t>
            </a:r>
            <a:r>
              <a:rPr lang="en-GB" sz="1600" dirty="0" err="1">
                <a:solidFill>
                  <a:srgbClr val="7030A0"/>
                </a:solidFill>
              </a:rPr>
              <a:t>pyretics</a:t>
            </a:r>
            <a:endParaRPr lang="en-GB" sz="1600" dirty="0">
              <a:solidFill>
                <a:srgbClr val="7030A0"/>
              </a:solidFill>
            </a:endParaRP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7030A0"/>
                </a:solidFill>
              </a:rPr>
              <a:t>Increased mortality rate 10%</a:t>
            </a: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2939" y="369404"/>
            <a:ext cx="1909229" cy="1299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52785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Emergencies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41716" y="1101930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HYPOTHERMIA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464211" y="1614902"/>
            <a:ext cx="2397935" cy="36077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CLASSIFICATION</a:t>
            </a:r>
          </a:p>
          <a:p>
            <a:pPr marL="0" indent="0">
              <a:buNone/>
            </a:pP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6" name="Content Placeholder 4"/>
          <p:cNvSpPr txBox="1">
            <a:spLocks/>
          </p:cNvSpPr>
          <p:nvPr/>
        </p:nvSpPr>
        <p:spPr>
          <a:xfrm>
            <a:off x="465467" y="3292769"/>
            <a:ext cx="3314446" cy="2440487"/>
          </a:xfrm>
          <a:prstGeom prst="rect">
            <a:avLst/>
          </a:prstGeom>
        </p:spPr>
        <p:txBody>
          <a:bodyPr vert="horz" lIns="91440" tIns="45720" rIns="91440" bIns="45720" rtlCol="0">
            <a:normAutofit fontScale="4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Remember 4H 4T</a:t>
            </a:r>
          </a:p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ABCDE</a:t>
            </a:r>
          </a:p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Remove patient and wet </a:t>
            </a:r>
            <a:r>
              <a:rPr lang="en-US" sz="3900" dirty="0" err="1">
                <a:solidFill>
                  <a:srgbClr val="92D050"/>
                </a:solidFill>
              </a:rPr>
              <a:t>clothles</a:t>
            </a:r>
            <a:endParaRPr lang="en-US" sz="3900" dirty="0">
              <a:solidFill>
                <a:srgbClr val="92D050"/>
              </a:solidFill>
            </a:endParaRPr>
          </a:p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Dry Skin Gently</a:t>
            </a:r>
          </a:p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High Flow Oxygen</a:t>
            </a:r>
          </a:p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Observation (continue)</a:t>
            </a:r>
          </a:p>
          <a:p>
            <a:pPr marL="0" indent="0">
              <a:buNone/>
            </a:pPr>
            <a:r>
              <a:rPr lang="en-US" sz="3900" dirty="0">
                <a:solidFill>
                  <a:srgbClr val="92D050"/>
                </a:solidFill>
              </a:rPr>
              <a:t>Careful Handling – Airway adjunct may trigger VF</a:t>
            </a:r>
          </a:p>
        </p:txBody>
      </p:sp>
      <p:sp>
        <p:nvSpPr>
          <p:cNvPr id="25" name="Content Placeholder 4"/>
          <p:cNvSpPr txBox="1">
            <a:spLocks/>
          </p:cNvSpPr>
          <p:nvPr/>
        </p:nvSpPr>
        <p:spPr>
          <a:xfrm>
            <a:off x="-19485" y="2093498"/>
            <a:ext cx="8424936" cy="81835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800" dirty="0">
                <a:solidFill>
                  <a:srgbClr val="7030A0"/>
                </a:solidFill>
              </a:rPr>
              <a:t>SYMPTOMS – Shivering, AF/Dysrhythmias/LOC, Bradycardia, </a:t>
            </a:r>
            <a:r>
              <a:rPr lang="en-GB" sz="1800" dirty="0" err="1">
                <a:solidFill>
                  <a:srgbClr val="7030A0"/>
                </a:solidFill>
              </a:rPr>
              <a:t>Bradypnoea</a:t>
            </a:r>
            <a:r>
              <a:rPr lang="en-GB" sz="1800" dirty="0">
                <a:solidFill>
                  <a:srgbClr val="7030A0"/>
                </a:solidFill>
              </a:rPr>
              <a:t>, Hypotension, VF, Asystole.  </a:t>
            </a:r>
          </a:p>
        </p:txBody>
      </p:sp>
      <p:sp>
        <p:nvSpPr>
          <p:cNvPr id="13" name="Content Placeholder 4"/>
          <p:cNvSpPr txBox="1">
            <a:spLocks/>
          </p:cNvSpPr>
          <p:nvPr/>
        </p:nvSpPr>
        <p:spPr>
          <a:xfrm>
            <a:off x="464211" y="2900248"/>
            <a:ext cx="2475169" cy="392521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MANAGEMENT</a:t>
            </a:r>
          </a:p>
        </p:txBody>
      </p:sp>
      <p:sp>
        <p:nvSpPr>
          <p:cNvPr id="10" name="Content Placeholder 4"/>
          <p:cNvSpPr txBox="1">
            <a:spLocks/>
          </p:cNvSpPr>
          <p:nvPr/>
        </p:nvSpPr>
        <p:spPr>
          <a:xfrm>
            <a:off x="2735663" y="1622213"/>
            <a:ext cx="5684217" cy="373154"/>
          </a:xfrm>
          <a:prstGeom prst="rect">
            <a:avLst/>
          </a:prstGeom>
        </p:spPr>
        <p:txBody>
          <a:bodyPr vert="horz" lIns="91440" tIns="45720" rIns="91440" bIns="45720" rtlCol="0">
            <a:normAutofit fontScale="4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3900" dirty="0">
                <a:latin typeface="+mj-lt"/>
              </a:rPr>
              <a:t>Mild 32-35</a:t>
            </a:r>
            <a:r>
              <a:rPr lang="en-US" sz="3900" dirty="0">
                <a:latin typeface="+mj-lt"/>
                <a:cs typeface="Times New Roman" panose="02020603050405020304" pitchFamily="18" charset="0"/>
              </a:rPr>
              <a:t>℃, Moderate 30-32</a:t>
            </a:r>
            <a:r>
              <a:rPr lang="en-US" sz="3900" dirty="0">
                <a:cs typeface="Times New Roman" panose="02020603050405020304" pitchFamily="18" charset="0"/>
              </a:rPr>
              <a:t>℃</a:t>
            </a:r>
            <a:r>
              <a:rPr lang="en-US" sz="3900" dirty="0">
                <a:latin typeface="+mj-lt"/>
              </a:rPr>
              <a:t>, Severe &lt; 30</a:t>
            </a:r>
            <a:r>
              <a:rPr lang="en-US" sz="3900" dirty="0">
                <a:cs typeface="Times New Roman" panose="02020603050405020304" pitchFamily="18" charset="0"/>
              </a:rPr>
              <a:t>℃</a:t>
            </a:r>
            <a:endParaRPr lang="en-US" sz="3900" dirty="0"/>
          </a:p>
          <a:p>
            <a:pPr marL="0" indent="0">
              <a:buNone/>
            </a:pPr>
            <a:endParaRPr lang="en-US" sz="3900" dirty="0"/>
          </a:p>
        </p:txBody>
      </p:sp>
      <p:sp>
        <p:nvSpPr>
          <p:cNvPr id="18" name="Content Placeholder 4"/>
          <p:cNvSpPr txBox="1">
            <a:spLocks/>
          </p:cNvSpPr>
          <p:nvPr/>
        </p:nvSpPr>
        <p:spPr>
          <a:xfrm>
            <a:off x="3134375" y="2895183"/>
            <a:ext cx="2817187" cy="19217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600" dirty="0">
                <a:solidFill>
                  <a:srgbClr val="FF0000"/>
                </a:solidFill>
              </a:rPr>
              <a:t>No Adrenaline </a:t>
            </a:r>
            <a:r>
              <a:rPr lang="en-GB" sz="1600" dirty="0" err="1">
                <a:solidFill>
                  <a:srgbClr val="FF0000"/>
                </a:solidFill>
              </a:rPr>
              <a:t>til</a:t>
            </a:r>
            <a:r>
              <a:rPr lang="en-GB" sz="1600" dirty="0">
                <a:solidFill>
                  <a:srgbClr val="FF0000"/>
                </a:solidFill>
              </a:rPr>
              <a:t> &gt;30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 ℃</a:t>
            </a:r>
          </a:p>
          <a:p>
            <a:pPr marL="457200" lvl="1" indent="0">
              <a:buNone/>
            </a:pP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Apply 3</a:t>
            </a:r>
            <a:r>
              <a:rPr lang="en-US" sz="1600" baseline="30000" dirty="0">
                <a:solidFill>
                  <a:srgbClr val="FF0000"/>
                </a:solidFill>
                <a:cs typeface="Times New Roman" panose="02020603050405020304" pitchFamily="18" charset="0"/>
              </a:rPr>
              <a:t>rd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 / 7</a:t>
            </a:r>
            <a:r>
              <a:rPr lang="en-US" sz="1600" baseline="30000" dirty="0">
                <a:solidFill>
                  <a:srgbClr val="FF0000"/>
                </a:solidFill>
                <a:cs typeface="Times New Roman" panose="02020603050405020304" pitchFamily="18" charset="0"/>
              </a:rPr>
              <a:t>th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 /11</a:t>
            </a:r>
            <a:r>
              <a:rPr lang="en-US" sz="1600" baseline="30000" dirty="0">
                <a:solidFill>
                  <a:srgbClr val="FF0000"/>
                </a:solidFill>
                <a:cs typeface="Times New Roman" panose="02020603050405020304" pitchFamily="18" charset="0"/>
              </a:rPr>
              <a:t>th</a:t>
            </a:r>
          </a:p>
          <a:p>
            <a:pPr marL="457200" lvl="1" indent="0">
              <a:buNone/>
            </a:pPr>
            <a:r>
              <a:rPr lang="en-US" sz="1600" baseline="30000" dirty="0">
                <a:solidFill>
                  <a:srgbClr val="FF0000"/>
                </a:solidFill>
                <a:cs typeface="Times New Roman" panose="02020603050405020304" pitchFamily="18" charset="0"/>
              </a:rPr>
              <a:t>If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 in CA</a:t>
            </a:r>
          </a:p>
          <a:p>
            <a:pPr marL="457200" lvl="1" indent="0">
              <a:buNone/>
            </a:pPr>
            <a:r>
              <a:rPr lang="en-US" sz="1600" baseline="30000" dirty="0">
                <a:solidFill>
                  <a:srgbClr val="FF0000"/>
                </a:solidFill>
                <a:cs typeface="Times New Roman" panose="02020603050405020304" pitchFamily="18" charset="0"/>
              </a:rPr>
              <a:t>	-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 3 shocks &lt; 30 ℃ for VT/VF</a:t>
            </a:r>
          </a:p>
          <a:p>
            <a:pPr marL="457200" lvl="1" indent="0">
              <a:buNone/>
            </a:pPr>
            <a:r>
              <a:rPr lang="en-US" sz="1600" baseline="30000" dirty="0">
                <a:solidFill>
                  <a:srgbClr val="FF0000"/>
                </a:solidFill>
                <a:cs typeface="Times New Roman" panose="02020603050405020304" pitchFamily="18" charset="0"/>
              </a:rPr>
              <a:t>	-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 wait </a:t>
            </a:r>
            <a:r>
              <a:rPr lang="en-US" sz="1600" dirty="0" err="1">
                <a:solidFill>
                  <a:srgbClr val="FF0000"/>
                </a:solidFill>
                <a:cs typeface="Times New Roman" panose="02020603050405020304" pitchFamily="18" charset="0"/>
              </a:rPr>
              <a:t>til</a:t>
            </a:r>
            <a:r>
              <a:rPr lang="en-US" sz="1600" dirty="0">
                <a:solidFill>
                  <a:srgbClr val="FF0000"/>
                </a:solidFill>
                <a:cs typeface="Times New Roman" panose="02020603050405020304" pitchFamily="18" charset="0"/>
              </a:rPr>
              <a:t>&gt; 30 ℃ for further shocks</a:t>
            </a:r>
          </a:p>
          <a:p>
            <a:pPr marL="457200" lvl="1" indent="0">
              <a:buNone/>
            </a:pPr>
            <a:endParaRPr lang="en-US" sz="1600" baseline="30000" dirty="0">
              <a:solidFill>
                <a:srgbClr val="FF0000"/>
              </a:solidFill>
              <a:cs typeface="Times New Roman" panose="02020603050405020304" pitchFamily="18" charset="0"/>
            </a:endParaRPr>
          </a:p>
        </p:txBody>
      </p:sp>
      <p:sp>
        <p:nvSpPr>
          <p:cNvPr id="14" name="Content Placeholder 4"/>
          <p:cNvSpPr txBox="1">
            <a:spLocks/>
          </p:cNvSpPr>
          <p:nvPr/>
        </p:nvSpPr>
        <p:spPr>
          <a:xfrm>
            <a:off x="5895260" y="2632997"/>
            <a:ext cx="2817187" cy="192173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lvl="1" indent="0">
              <a:buNone/>
            </a:pPr>
            <a:r>
              <a:rPr lang="en-GB" sz="1600" dirty="0">
                <a:solidFill>
                  <a:srgbClr val="FFC000"/>
                </a:solidFill>
              </a:rPr>
              <a:t>If pulse and breathing – passive and active external rewarming 30-38</a:t>
            </a:r>
            <a:r>
              <a:rPr lang="en-US" sz="1600" dirty="0">
                <a:solidFill>
                  <a:srgbClr val="FFC000"/>
                </a:solidFill>
                <a:cs typeface="Times New Roman" panose="02020603050405020304" pitchFamily="18" charset="0"/>
              </a:rPr>
              <a:t> ℃</a:t>
            </a:r>
          </a:p>
          <a:p>
            <a:pPr marL="457200" lvl="1" indent="0">
              <a:buNone/>
            </a:pPr>
            <a:r>
              <a:rPr lang="en-GB" sz="1600" dirty="0">
                <a:solidFill>
                  <a:srgbClr val="FFC000"/>
                </a:solidFill>
              </a:rPr>
              <a:t>If &lt; 30</a:t>
            </a:r>
            <a:r>
              <a:rPr lang="en-US" sz="1600" dirty="0">
                <a:solidFill>
                  <a:srgbClr val="FFC000"/>
                </a:solidFill>
                <a:cs typeface="Times New Roman" panose="02020603050405020304" pitchFamily="18" charset="0"/>
              </a:rPr>
              <a:t> ℃</a:t>
            </a:r>
            <a:r>
              <a:rPr lang="en-GB" sz="1600" dirty="0">
                <a:solidFill>
                  <a:srgbClr val="FFC000"/>
                </a:solidFill>
              </a:rPr>
              <a:t> active internal warming can be used: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FFC000"/>
                </a:solidFill>
                <a:cs typeface="Times New Roman" panose="02020603050405020304" pitchFamily="18" charset="0"/>
              </a:rPr>
              <a:t>Warm IV Fluid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FFC000"/>
                </a:solidFill>
                <a:cs typeface="Times New Roman" panose="02020603050405020304" pitchFamily="18" charset="0"/>
              </a:rPr>
              <a:t>Warm oxygen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FFC000"/>
                </a:solidFill>
                <a:cs typeface="Times New Roman" panose="02020603050405020304" pitchFamily="18" charset="0"/>
              </a:rPr>
              <a:t>Peritoneal lavage</a:t>
            </a:r>
          </a:p>
          <a:p>
            <a:pPr lvl="1">
              <a:buFontTx/>
              <a:buChar char="-"/>
            </a:pPr>
            <a:r>
              <a:rPr lang="en-GB" sz="1600" dirty="0">
                <a:solidFill>
                  <a:srgbClr val="FFC000"/>
                </a:solidFill>
                <a:cs typeface="Times New Roman" panose="02020603050405020304" pitchFamily="18" charset="0"/>
              </a:rPr>
              <a:t>Extracorporeal rewarming</a:t>
            </a:r>
            <a:endParaRPr lang="en-US" sz="1600" dirty="0">
              <a:solidFill>
                <a:srgbClr val="FFC000"/>
              </a:solidFill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US" sz="1600" baseline="30000" dirty="0">
              <a:solidFill>
                <a:srgbClr val="FFC000"/>
              </a:solidFill>
              <a:cs typeface="Times New Roman" panose="02020603050405020304" pitchFamily="18" charset="0"/>
            </a:endParaRPr>
          </a:p>
          <a:p>
            <a:pPr marL="457200" lvl="1" indent="0">
              <a:buNone/>
            </a:pPr>
            <a:endParaRPr lang="en-US" sz="1600" baseline="30000" dirty="0">
              <a:solidFill>
                <a:srgbClr val="FFC000"/>
              </a:solidFill>
              <a:cs typeface="Times New Roman" panose="02020603050405020304" pitchFamily="18" charset="0"/>
            </a:endParaRPr>
          </a:p>
        </p:txBody>
      </p:sp>
      <p:sp>
        <p:nvSpPr>
          <p:cNvPr id="21" name="Rounded Rectangle 20"/>
          <p:cNvSpPr/>
          <p:nvPr/>
        </p:nvSpPr>
        <p:spPr>
          <a:xfrm>
            <a:off x="7123880" y="390196"/>
            <a:ext cx="1422847" cy="864955"/>
          </a:xfrm>
          <a:prstGeom prst="roundRect">
            <a:avLst>
              <a:gd name="adj" fmla="val 10000"/>
            </a:avLst>
          </a:prstGeom>
          <a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5000" b="-5000"/>
            </a:stretch>
          </a:blipFill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accent1">
              <a:tint val="5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4168877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Gases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41716" y="1101930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Fire and explosion risk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1323804" y="1471174"/>
            <a:ext cx="6196021" cy="20786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FF0000"/>
                </a:solidFill>
              </a:rPr>
              <a:t>Must be clearly labelled in storage &amp; cars </a:t>
            </a:r>
          </a:p>
          <a:p>
            <a:pPr lvl="1"/>
            <a:r>
              <a:rPr lang="en-GB" sz="1600" dirty="0">
                <a:solidFill>
                  <a:srgbClr val="FF0000"/>
                </a:solidFill>
              </a:rPr>
              <a:t>Cylinder valves should not be lubricated with oil/grease 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8" name="Content Placeholder 4"/>
          <p:cNvSpPr txBox="1">
            <a:spLocks/>
          </p:cNvSpPr>
          <p:nvPr/>
        </p:nvSpPr>
        <p:spPr>
          <a:xfrm>
            <a:off x="1323804" y="2600583"/>
            <a:ext cx="7489991" cy="15704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92D050"/>
                </a:solidFill>
              </a:rPr>
              <a:t>-7</a:t>
            </a:r>
            <a:r>
              <a:rPr lang="en-GB" sz="1600" dirty="0">
                <a:solidFill>
                  <a:srgbClr val="92D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ᵒ</a:t>
            </a:r>
            <a:r>
              <a:rPr lang="en-GB" sz="1600" dirty="0">
                <a:solidFill>
                  <a:srgbClr val="92D050"/>
                </a:solidFill>
              </a:rPr>
              <a:t>C or less leads to liquefaction &amp; separation of gases </a:t>
            </a:r>
          </a:p>
          <a:p>
            <a:pPr lvl="2"/>
            <a:r>
              <a:rPr lang="en-GB" sz="1200" dirty="0">
                <a:solidFill>
                  <a:srgbClr val="92D050"/>
                </a:solidFill>
              </a:rPr>
              <a:t>Stored flat at temperatures below 5</a:t>
            </a:r>
            <a:r>
              <a:rPr lang="en-GB" sz="1200" dirty="0">
                <a:solidFill>
                  <a:srgbClr val="92D05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ᵒ</a:t>
            </a:r>
            <a:r>
              <a:rPr lang="en-GB" sz="1200" dirty="0">
                <a:solidFill>
                  <a:srgbClr val="92D050"/>
                </a:solidFill>
              </a:rPr>
              <a:t>C for 24 hours then invert several times before use </a:t>
            </a:r>
          </a:p>
          <a:p>
            <a:pPr lvl="1"/>
            <a:r>
              <a:rPr lang="en-GB" sz="1600" dirty="0">
                <a:solidFill>
                  <a:srgbClr val="92D050"/>
                </a:solidFill>
              </a:rPr>
              <a:t>Stored in a well ventilated, dry environment with signage</a:t>
            </a:r>
          </a:p>
          <a:p>
            <a:pPr lvl="1"/>
            <a:r>
              <a:rPr lang="en-GB" sz="1600" dirty="0">
                <a:solidFill>
                  <a:srgbClr val="92D050"/>
                </a:solidFill>
              </a:rPr>
              <a:t>Keep away from sources of ignition </a:t>
            </a:r>
          </a:p>
          <a:p>
            <a:pPr lvl="1"/>
            <a:r>
              <a:rPr lang="en-GB" sz="1600" dirty="0">
                <a:solidFill>
                  <a:srgbClr val="92D050"/>
                </a:solidFill>
              </a:rPr>
              <a:t>Do not roll cylinders • Aligned in correct dates of replenishment </a:t>
            </a:r>
          </a:p>
          <a:p>
            <a:pPr lvl="1"/>
            <a:r>
              <a:rPr lang="en-GB" sz="1600" dirty="0">
                <a:solidFill>
                  <a:srgbClr val="92D050"/>
                </a:solidFill>
              </a:rPr>
              <a:t>Replace when ¼ full &amp; carry spare cylinder </a:t>
            </a:r>
            <a:endParaRPr lang="en-US" sz="3900" dirty="0">
              <a:solidFill>
                <a:srgbClr val="92D050"/>
              </a:solid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91102" y="314878"/>
            <a:ext cx="1141699" cy="1139502"/>
          </a:xfrm>
          <a:prstGeom prst="rect">
            <a:avLst/>
          </a:prstGeom>
        </p:spPr>
      </p:pic>
      <p:sp>
        <p:nvSpPr>
          <p:cNvPr id="17" name="Content Placeholder 4"/>
          <p:cNvSpPr txBox="1">
            <a:spLocks/>
          </p:cNvSpPr>
          <p:nvPr/>
        </p:nvSpPr>
        <p:spPr>
          <a:xfrm>
            <a:off x="443384" y="2200631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Storage of medical gases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0" name="Content Placeholder 4"/>
          <p:cNvSpPr txBox="1">
            <a:spLocks/>
          </p:cNvSpPr>
          <p:nvPr/>
        </p:nvSpPr>
        <p:spPr>
          <a:xfrm>
            <a:off x="441716" y="4262472"/>
            <a:ext cx="2419033" cy="416746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Oxygen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Content Placeholder 4"/>
          <p:cNvSpPr txBox="1">
            <a:spLocks/>
          </p:cNvSpPr>
          <p:nvPr/>
        </p:nvSpPr>
        <p:spPr>
          <a:xfrm>
            <a:off x="1323804" y="4390038"/>
            <a:ext cx="4614285" cy="15704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FFC000"/>
                </a:solidFill>
              </a:rPr>
              <a:t>Hypoxia – Brain injury &lt; 5mins</a:t>
            </a: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NRBM – 15L/min with inflated reservoir</a:t>
            </a: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Fogging of mask</a:t>
            </a: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May require BVM</a:t>
            </a:r>
            <a:endParaRPr lang="en-US" sz="3900" dirty="0">
              <a:solidFill>
                <a:srgbClr val="FFC000"/>
              </a:solidFill>
            </a:endParaRPr>
          </a:p>
        </p:txBody>
      </p:sp>
      <p:sp>
        <p:nvSpPr>
          <p:cNvPr id="23" name="Content Placeholder 4"/>
          <p:cNvSpPr txBox="1">
            <a:spLocks/>
          </p:cNvSpPr>
          <p:nvPr/>
        </p:nvSpPr>
        <p:spPr>
          <a:xfrm>
            <a:off x="5868144" y="4362581"/>
            <a:ext cx="2419033" cy="416746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Contraindications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4" name="Content Placeholder 4"/>
          <p:cNvSpPr txBox="1">
            <a:spLocks/>
          </p:cNvSpPr>
          <p:nvPr/>
        </p:nvSpPr>
        <p:spPr>
          <a:xfrm>
            <a:off x="6487751" y="4735207"/>
            <a:ext cx="2308485" cy="5210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FF0000"/>
                </a:solidFill>
              </a:rPr>
              <a:t>COPD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7636" y="3262188"/>
            <a:ext cx="806364" cy="2449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28233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4378" y="5733256"/>
            <a:ext cx="2273448" cy="749176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  <a:ln>
            <a:solidFill>
              <a:schemeClr val="accent1"/>
            </a:solidFill>
          </a:ln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552738" y="331672"/>
            <a:ext cx="5980463" cy="60466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i="1" dirty="0"/>
              <a:t>Medical Gases</a:t>
            </a:r>
          </a:p>
        </p:txBody>
      </p:sp>
      <p:sp>
        <p:nvSpPr>
          <p:cNvPr id="7" name="Content Placeholder 4"/>
          <p:cNvSpPr txBox="1">
            <a:spLocks/>
          </p:cNvSpPr>
          <p:nvPr/>
        </p:nvSpPr>
        <p:spPr>
          <a:xfrm>
            <a:off x="441716" y="1101930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Entonox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9" name="Content Placeholder 4"/>
          <p:cNvSpPr txBox="1">
            <a:spLocks/>
          </p:cNvSpPr>
          <p:nvPr/>
        </p:nvSpPr>
        <p:spPr>
          <a:xfrm>
            <a:off x="2434827" y="1471174"/>
            <a:ext cx="5084998" cy="207863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FF0000"/>
                </a:solidFill>
              </a:rPr>
              <a:t>50% Nitrous Oxide/ 50% Oxygen</a:t>
            </a:r>
          </a:p>
          <a:p>
            <a:pPr lvl="1"/>
            <a:r>
              <a:rPr lang="en-GB" sz="1600" dirty="0">
                <a:solidFill>
                  <a:srgbClr val="FF0000"/>
                </a:solidFill>
              </a:rPr>
              <a:t>Self Administered</a:t>
            </a:r>
          </a:p>
          <a:p>
            <a:pPr lvl="1"/>
            <a:r>
              <a:rPr lang="en-GB" sz="1600" dirty="0">
                <a:solidFill>
                  <a:srgbClr val="FF0000"/>
                </a:solidFill>
              </a:rPr>
              <a:t>Children &lt; 5yrs require spacers</a:t>
            </a:r>
          </a:p>
          <a:p>
            <a:pPr lvl="1"/>
            <a:r>
              <a:rPr lang="en-GB" sz="1600" dirty="0">
                <a:solidFill>
                  <a:srgbClr val="FF0000"/>
                </a:solidFill>
              </a:rPr>
              <a:t>4-5 breaths leads to drowsiness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18" name="Content Placeholder 4"/>
          <p:cNvSpPr txBox="1">
            <a:spLocks/>
          </p:cNvSpPr>
          <p:nvPr/>
        </p:nvSpPr>
        <p:spPr>
          <a:xfrm>
            <a:off x="2434827" y="2670062"/>
            <a:ext cx="6378968" cy="15704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92D050"/>
                </a:solidFill>
              </a:rPr>
              <a:t>34 more </a:t>
            </a:r>
            <a:r>
              <a:rPr lang="en-GB" sz="1600" dirty="0" err="1">
                <a:solidFill>
                  <a:srgbClr val="92D050"/>
                </a:solidFill>
              </a:rPr>
              <a:t>solufble</a:t>
            </a:r>
            <a:r>
              <a:rPr lang="en-GB" sz="1600" dirty="0">
                <a:solidFill>
                  <a:srgbClr val="92D050"/>
                </a:solidFill>
              </a:rPr>
              <a:t> than Nitrogen and oxygen</a:t>
            </a:r>
          </a:p>
          <a:p>
            <a:pPr lvl="1"/>
            <a:r>
              <a:rPr lang="en-GB" sz="1600" dirty="0">
                <a:solidFill>
                  <a:srgbClr val="92D050"/>
                </a:solidFill>
              </a:rPr>
              <a:t>This can lead to pneumothorax, decompression sickness, bowel obstruction, reduced GCS, </a:t>
            </a:r>
            <a:r>
              <a:rPr lang="en-GB" sz="1600" dirty="0" err="1">
                <a:solidFill>
                  <a:srgbClr val="92D050"/>
                </a:solidFill>
              </a:rPr>
              <a:t>MaxiFacial</a:t>
            </a:r>
            <a:r>
              <a:rPr lang="en-GB" sz="1600" dirty="0">
                <a:solidFill>
                  <a:srgbClr val="92D050"/>
                </a:solidFill>
              </a:rPr>
              <a:t> Injuries/ Intoxication</a:t>
            </a:r>
          </a:p>
        </p:txBody>
      </p:sp>
      <p:sp>
        <p:nvSpPr>
          <p:cNvPr id="17" name="Content Placeholder 4"/>
          <p:cNvSpPr txBox="1">
            <a:spLocks/>
          </p:cNvSpPr>
          <p:nvPr/>
        </p:nvSpPr>
        <p:spPr>
          <a:xfrm>
            <a:off x="441715" y="2682201"/>
            <a:ext cx="2618117" cy="63276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/>
              <a:t>Contraindications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22" name="Content Placeholder 4"/>
          <p:cNvSpPr txBox="1">
            <a:spLocks/>
          </p:cNvSpPr>
          <p:nvPr/>
        </p:nvSpPr>
        <p:spPr>
          <a:xfrm>
            <a:off x="2434827" y="3788149"/>
            <a:ext cx="6776588" cy="1570419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1"/>
            <a:r>
              <a:rPr lang="en-GB" sz="1600" dirty="0">
                <a:solidFill>
                  <a:srgbClr val="FFC000"/>
                </a:solidFill>
              </a:rPr>
              <a:t>Alternative to </a:t>
            </a:r>
            <a:r>
              <a:rPr lang="en-GB" sz="1600" dirty="0" err="1">
                <a:solidFill>
                  <a:srgbClr val="FFC000"/>
                </a:solidFill>
              </a:rPr>
              <a:t>Entenox</a:t>
            </a:r>
            <a:endParaRPr lang="en-GB" sz="1600" dirty="0">
              <a:solidFill>
                <a:srgbClr val="FFC000"/>
              </a:solidFill>
            </a:endParaRP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Licenses </a:t>
            </a:r>
            <a:r>
              <a:rPr lang="en-GB" sz="1600" dirty="0" err="1">
                <a:solidFill>
                  <a:srgbClr val="FFC000"/>
                </a:solidFill>
              </a:rPr>
              <a:t>Anaethesic</a:t>
            </a:r>
            <a:r>
              <a:rPr lang="en-GB" sz="1600" dirty="0">
                <a:solidFill>
                  <a:srgbClr val="FFC000"/>
                </a:solidFill>
              </a:rPr>
              <a:t> </a:t>
            </a: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Used for Chest and Facial Injuries but not HI’s</a:t>
            </a: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1hr of analgesia (20-30min use)</a:t>
            </a:r>
          </a:p>
          <a:p>
            <a:pPr lvl="1"/>
            <a:r>
              <a:rPr lang="en-GB" sz="1600" dirty="0">
                <a:solidFill>
                  <a:srgbClr val="FFC000"/>
                </a:solidFill>
              </a:rPr>
              <a:t>Can be used abroad</a:t>
            </a:r>
            <a:endParaRPr lang="en-US" sz="3900" dirty="0">
              <a:solidFill>
                <a:srgbClr val="FFC000"/>
              </a:solidFill>
            </a:endParaRPr>
          </a:p>
        </p:txBody>
      </p:sp>
      <p:sp>
        <p:nvSpPr>
          <p:cNvPr id="14" name="Content Placeholder 4"/>
          <p:cNvSpPr txBox="1">
            <a:spLocks/>
          </p:cNvSpPr>
          <p:nvPr/>
        </p:nvSpPr>
        <p:spPr>
          <a:xfrm>
            <a:off x="441715" y="3714558"/>
            <a:ext cx="2828943" cy="6327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 err="1"/>
              <a:t>Penthrox</a:t>
            </a:r>
            <a:endParaRPr lang="en-GB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6" name="Picture 1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0970" y="4723521"/>
            <a:ext cx="1702571" cy="991259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87458" y="34053"/>
            <a:ext cx="1644344" cy="1644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969010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rebuchet MS">
      <a:majorFont>
        <a:latin typeface="Trebuchet MS" panose="020B0603020202020204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66c22e5-8225-46c3-9abb-23d460e866c8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D29B1840EED65478A1BBBA02491ACC6" ma:contentTypeVersion="14" ma:contentTypeDescription="Create a new document." ma:contentTypeScope="" ma:versionID="e12eccda083f734e567e65c314c06690">
  <xsd:schema xmlns:xsd="http://www.w3.org/2001/XMLSchema" xmlns:xs="http://www.w3.org/2001/XMLSchema" xmlns:p="http://schemas.microsoft.com/office/2006/metadata/properties" xmlns:ns3="e66c22e5-8225-46c3-9abb-23d460e866c8" xmlns:ns4="22c661eb-85a9-4250-880c-d65c82aaab1a" targetNamespace="http://schemas.microsoft.com/office/2006/metadata/properties" ma:root="true" ma:fieldsID="c242ad00e0ef2770a76f664516977ae4" ns3:_="" ns4:_="">
    <xsd:import namespace="e66c22e5-8225-46c3-9abb-23d460e866c8"/>
    <xsd:import namespace="22c661eb-85a9-4250-880c-d65c82aaab1a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  <xsd:element ref="ns4:MediaServiceOCR" minOccurs="0"/>
                <xsd:element ref="ns4:MediaServiceLocation" minOccurs="0"/>
                <xsd:element ref="ns4:MediaServiceGenerationTime" minOccurs="0"/>
                <xsd:element ref="ns4:MediaServiceEventHashCode" minOccurs="0"/>
                <xsd:element ref="ns4:MediaServiceAutoKeyPoints" minOccurs="0"/>
                <xsd:element ref="ns4:MediaServiceKeyPoint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66c22e5-8225-46c3-9abb-23d460e866c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2c661eb-85a9-4250-880c-d65c82aaab1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  <xsd:element name="MediaServiceOCR" ma:index="15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16" nillable="true" ma:displayName="MediaServiceLocation" ma:internalName="MediaServiceLocatio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9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20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22c661eb-85a9-4250-880c-d65c82aaab1a"/>
    <ds:schemaRef ds:uri="http://schemas.openxmlformats.org/package/2006/metadata/core-properties"/>
    <ds:schemaRef ds:uri="http://schemas.microsoft.com/office/2006/documentManagement/types"/>
    <ds:schemaRef ds:uri="http://purl.org/dc/dcmitype/"/>
    <ds:schemaRef ds:uri="e66c22e5-8225-46c3-9abb-23d460e866c8"/>
    <ds:schemaRef ds:uri="http://schemas.microsoft.com/office/2006/metadata/properties"/>
    <ds:schemaRef ds:uri="http://purl.org/dc/terms/"/>
    <ds:schemaRef ds:uri="http://www.w3.org/XML/1998/namespace"/>
    <ds:schemaRef ds:uri="http://schemas.microsoft.com/office/infopath/2007/PartnerControls"/>
    <ds:schemaRef ds:uri="http://purl.org/dc/elements/1.1/"/>
  </ds:schemaRefs>
</ds:datastoreItem>
</file>

<file path=customXml/itemProps3.xml><?xml version="1.0" encoding="utf-8"?>
<ds:datastoreItem xmlns:ds="http://schemas.openxmlformats.org/officeDocument/2006/customXml" ds:itemID="{AD21E4C8-DC7C-468F-BADD-94DC9B2473A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66c22e5-8225-46c3-9abb-23d460e866c8"/>
    <ds:schemaRef ds:uri="22c661eb-85a9-4250-880c-d65c82aaab1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2849</Words>
  <Application>Microsoft Office PowerPoint</Application>
  <PresentationFormat>On-screen Show (4:3)</PresentationFormat>
  <Paragraphs>413</Paragraphs>
  <Slides>18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Trebuchet MS</vt:lpstr>
      <vt:lpstr>Calibri</vt:lpstr>
      <vt:lpstr>Arial</vt:lpstr>
      <vt:lpstr>Times New Roman</vt:lpstr>
      <vt:lpstr>20140311PresentationUWTSDTemplate</vt:lpstr>
      <vt:lpstr>SHSS6067  Sports Trauma Management  Exposure, Environment and Everything else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Daniel Martin</cp:lastModifiedBy>
  <cp:revision>149</cp:revision>
  <dcterms:created xsi:type="dcterms:W3CDTF">2015-04-14T15:21:28Z</dcterms:created>
  <dcterms:modified xsi:type="dcterms:W3CDTF">2022-03-02T13:54:46Z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0x010100AD29B1840EED65478A1BBBA02491ACC6</vt:lpwstr>
  </property>
</Properties>
</file>