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9"/>
  </p:notesMasterIdLst>
  <p:sldIdLst>
    <p:sldId id="256" r:id="rId2"/>
    <p:sldId id="263" r:id="rId3"/>
    <p:sldId id="257" r:id="rId4"/>
    <p:sldId id="264" r:id="rId5"/>
    <p:sldId id="258" r:id="rId6"/>
    <p:sldId id="265" r:id="rId7"/>
    <p:sldId id="267" r:id="rId8"/>
    <p:sldId id="269" r:id="rId9"/>
    <p:sldId id="268" r:id="rId10"/>
    <p:sldId id="270" r:id="rId11"/>
    <p:sldId id="273" r:id="rId12"/>
    <p:sldId id="271" r:id="rId13"/>
    <p:sldId id="272" r:id="rId14"/>
    <p:sldId id="259" r:id="rId15"/>
    <p:sldId id="266" r:id="rId16"/>
    <p:sldId id="260" r:id="rId17"/>
    <p:sldId id="26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82813"/>
  </p:normalViewPr>
  <p:slideViewPr>
    <p:cSldViewPr snapToGrid="0">
      <p:cViewPr varScale="1">
        <p:scale>
          <a:sx n="90" d="100"/>
          <a:sy n="90" d="100"/>
        </p:scale>
        <p:origin x="12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1" Type="http://schemas.openxmlformats.org/officeDocument/2006/relationships/hyperlink" Target="https://www.asa.org.uk/advice-online/weight-control-prescription-only-medicines.html"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asa.org.uk/advice-online/weight-control-prescription-only-medicines.html"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ABBB9C-D1F3-4D34-B468-E014D0DB5E9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C17D8B9-8075-4520-B992-BC8CE16AF29F}">
      <dgm:prSet/>
      <dgm:spPr/>
      <dgm:t>
        <a:bodyPr/>
        <a:lstStyle/>
        <a:p>
          <a:r>
            <a:rPr lang="en-US"/>
            <a:t>Stronger clinical results</a:t>
          </a:r>
        </a:p>
      </dgm:t>
    </dgm:pt>
    <dgm:pt modelId="{CBDB668C-8343-4EAB-9FD6-5EBCA526F531}" type="parTrans" cxnId="{FAF1D179-82E7-473A-B8A7-0683CB579708}">
      <dgm:prSet/>
      <dgm:spPr/>
      <dgm:t>
        <a:bodyPr/>
        <a:lstStyle/>
        <a:p>
          <a:endParaRPr lang="en-US"/>
        </a:p>
      </dgm:t>
    </dgm:pt>
    <dgm:pt modelId="{D1C934D9-F6F9-4859-B1FE-193760C40329}" type="sibTrans" cxnId="{FAF1D179-82E7-473A-B8A7-0683CB579708}">
      <dgm:prSet/>
      <dgm:spPr/>
      <dgm:t>
        <a:bodyPr/>
        <a:lstStyle/>
        <a:p>
          <a:endParaRPr lang="en-US"/>
        </a:p>
      </dgm:t>
    </dgm:pt>
    <dgm:pt modelId="{700A3DF4-CBF3-4B61-85CF-2A8B843CB919}">
      <dgm:prSet/>
      <dgm:spPr/>
      <dgm:t>
        <a:bodyPr/>
        <a:lstStyle/>
        <a:p>
          <a:r>
            <a:rPr lang="en-US"/>
            <a:t>Speed/convenience</a:t>
          </a:r>
        </a:p>
      </dgm:t>
    </dgm:pt>
    <dgm:pt modelId="{FE2C0841-26F9-4C17-9092-6DD8C3080C9C}" type="parTrans" cxnId="{A82658B0-14B5-427A-837A-DB608615FDCB}">
      <dgm:prSet/>
      <dgm:spPr/>
      <dgm:t>
        <a:bodyPr/>
        <a:lstStyle/>
        <a:p>
          <a:endParaRPr lang="en-US"/>
        </a:p>
      </dgm:t>
    </dgm:pt>
    <dgm:pt modelId="{86D0F006-0E3B-4D62-931E-F25D49A71E53}" type="sibTrans" cxnId="{A82658B0-14B5-427A-837A-DB608615FDCB}">
      <dgm:prSet/>
      <dgm:spPr/>
      <dgm:t>
        <a:bodyPr/>
        <a:lstStyle/>
        <a:p>
          <a:endParaRPr lang="en-US"/>
        </a:p>
      </dgm:t>
    </dgm:pt>
    <dgm:pt modelId="{425A55A4-35D6-43D8-AC10-99CD700E6FB0}">
      <dgm:prSet/>
      <dgm:spPr/>
      <dgm:t>
        <a:bodyPr/>
        <a:lstStyle/>
        <a:p>
          <a:r>
            <a:rPr lang="en-US"/>
            <a:t>Social/press coverage</a:t>
          </a:r>
        </a:p>
      </dgm:t>
    </dgm:pt>
    <dgm:pt modelId="{D86C9906-0193-452C-8D60-AA92D7900E72}" type="parTrans" cxnId="{15405A5C-5A85-4583-BCE5-50571D6DB8BF}">
      <dgm:prSet/>
      <dgm:spPr/>
      <dgm:t>
        <a:bodyPr/>
        <a:lstStyle/>
        <a:p>
          <a:endParaRPr lang="en-US"/>
        </a:p>
      </dgm:t>
    </dgm:pt>
    <dgm:pt modelId="{9F5BB06C-647D-4998-BAE8-2CB9B6024DB6}" type="sibTrans" cxnId="{15405A5C-5A85-4583-BCE5-50571D6DB8BF}">
      <dgm:prSet/>
      <dgm:spPr/>
      <dgm:t>
        <a:bodyPr/>
        <a:lstStyle/>
        <a:p>
          <a:endParaRPr lang="en-US"/>
        </a:p>
      </dgm:t>
    </dgm:pt>
    <dgm:pt modelId="{B3EBD0C3-54D1-4238-928A-6836CFF70B04}">
      <dgm:prSet/>
      <dgm:spPr/>
      <dgm:t>
        <a:bodyPr/>
        <a:lstStyle/>
        <a:p>
          <a:r>
            <a:rPr lang="en-US"/>
            <a:t>Previous supply issues with Wegovy</a:t>
          </a:r>
        </a:p>
      </dgm:t>
    </dgm:pt>
    <dgm:pt modelId="{01A6020C-459A-44FD-A0AB-C13AB8A5A5F2}" type="parTrans" cxnId="{1A4FD3BE-9775-48CD-B442-B9570B1A8655}">
      <dgm:prSet/>
      <dgm:spPr/>
      <dgm:t>
        <a:bodyPr/>
        <a:lstStyle/>
        <a:p>
          <a:endParaRPr lang="en-US"/>
        </a:p>
      </dgm:t>
    </dgm:pt>
    <dgm:pt modelId="{2062E969-B8C9-482C-95A7-00BBE3B58DC3}" type="sibTrans" cxnId="{1A4FD3BE-9775-48CD-B442-B9570B1A8655}">
      <dgm:prSet/>
      <dgm:spPr/>
      <dgm:t>
        <a:bodyPr/>
        <a:lstStyle/>
        <a:p>
          <a:endParaRPr lang="en-US"/>
        </a:p>
      </dgm:t>
    </dgm:pt>
    <dgm:pt modelId="{A9BE93DD-B49C-459D-B933-BB700BF164A8}">
      <dgm:prSet/>
      <dgm:spPr/>
      <dgm:t>
        <a:bodyPr/>
        <a:lstStyle/>
        <a:p>
          <a:r>
            <a:rPr lang="en-US"/>
            <a:t>Perception of a "miracle drug"</a:t>
          </a:r>
        </a:p>
      </dgm:t>
    </dgm:pt>
    <dgm:pt modelId="{6A6E5333-518C-4D44-8967-C5518D3D9527}" type="parTrans" cxnId="{3E0AE834-F715-447B-9A5F-518383E5025D}">
      <dgm:prSet/>
      <dgm:spPr/>
      <dgm:t>
        <a:bodyPr/>
        <a:lstStyle/>
        <a:p>
          <a:endParaRPr lang="en-US"/>
        </a:p>
      </dgm:t>
    </dgm:pt>
    <dgm:pt modelId="{FBEFE5C8-55A6-489A-8D5E-D5FB4CD62E79}" type="sibTrans" cxnId="{3E0AE834-F715-447B-9A5F-518383E5025D}">
      <dgm:prSet/>
      <dgm:spPr/>
      <dgm:t>
        <a:bodyPr/>
        <a:lstStyle/>
        <a:p>
          <a:endParaRPr lang="en-US"/>
        </a:p>
      </dgm:t>
    </dgm:pt>
    <dgm:pt modelId="{D22EE910-F0A5-4279-A934-5CD6F5ECED56}">
      <dgm:prSet/>
      <dgm:spPr/>
      <dgm:t>
        <a:bodyPr/>
        <a:lstStyle/>
        <a:p>
          <a:r>
            <a:rPr lang="en-US"/>
            <a:t>Increased private marketing</a:t>
          </a:r>
        </a:p>
      </dgm:t>
    </dgm:pt>
    <dgm:pt modelId="{6322075E-FEAB-4DF9-B529-365356C37C90}" type="parTrans" cxnId="{DB9AD564-7F62-4551-8BC2-0696D3C4BB99}">
      <dgm:prSet/>
      <dgm:spPr/>
      <dgm:t>
        <a:bodyPr/>
        <a:lstStyle/>
        <a:p>
          <a:endParaRPr lang="en-US"/>
        </a:p>
      </dgm:t>
    </dgm:pt>
    <dgm:pt modelId="{2415782A-7AAA-4658-8166-C6FCBBF32679}" type="sibTrans" cxnId="{DB9AD564-7F62-4551-8BC2-0696D3C4BB99}">
      <dgm:prSet/>
      <dgm:spPr/>
      <dgm:t>
        <a:bodyPr/>
        <a:lstStyle/>
        <a:p>
          <a:endParaRPr lang="en-US"/>
        </a:p>
      </dgm:t>
    </dgm:pt>
    <dgm:pt modelId="{D0706838-A4BC-429A-AA0F-A657E08F755C}">
      <dgm:prSet/>
      <dgm:spPr/>
      <dgm:t>
        <a:bodyPr/>
        <a:lstStyle/>
        <a:p>
          <a:r>
            <a:rPr lang="en-US"/>
            <a:t>Desperation after repeated past dieting failures.</a:t>
          </a:r>
        </a:p>
      </dgm:t>
    </dgm:pt>
    <dgm:pt modelId="{EE470F88-08F3-4713-8C5E-E6C35497B78E}" type="parTrans" cxnId="{982C7EB7-834A-4525-9527-98D3F0DA0839}">
      <dgm:prSet/>
      <dgm:spPr/>
      <dgm:t>
        <a:bodyPr/>
        <a:lstStyle/>
        <a:p>
          <a:endParaRPr lang="en-US"/>
        </a:p>
      </dgm:t>
    </dgm:pt>
    <dgm:pt modelId="{E93B8130-DE63-4D3D-AABF-2095FF9C2AB5}" type="sibTrans" cxnId="{982C7EB7-834A-4525-9527-98D3F0DA0839}">
      <dgm:prSet/>
      <dgm:spPr/>
      <dgm:t>
        <a:bodyPr/>
        <a:lstStyle/>
        <a:p>
          <a:endParaRPr lang="en-US"/>
        </a:p>
      </dgm:t>
    </dgm:pt>
    <dgm:pt modelId="{F5556C9B-93DC-3F4F-AB11-C05AC2DD34C2}" type="pres">
      <dgm:prSet presAssocID="{68ABBB9C-D1F3-4D34-B468-E014D0DB5E91}" presName="vert0" presStyleCnt="0">
        <dgm:presLayoutVars>
          <dgm:dir/>
          <dgm:animOne val="branch"/>
          <dgm:animLvl val="lvl"/>
        </dgm:presLayoutVars>
      </dgm:prSet>
      <dgm:spPr/>
    </dgm:pt>
    <dgm:pt modelId="{0BDF8554-C2C9-0748-9AB9-AA4360E16C92}" type="pres">
      <dgm:prSet presAssocID="{7C17D8B9-8075-4520-B992-BC8CE16AF29F}" presName="thickLine" presStyleLbl="alignNode1" presStyleIdx="0" presStyleCnt="7"/>
      <dgm:spPr/>
    </dgm:pt>
    <dgm:pt modelId="{C34EB2A9-5C81-DC49-A9A1-CC0C422E344E}" type="pres">
      <dgm:prSet presAssocID="{7C17D8B9-8075-4520-B992-BC8CE16AF29F}" presName="horz1" presStyleCnt="0"/>
      <dgm:spPr/>
    </dgm:pt>
    <dgm:pt modelId="{5429137A-975C-BB44-A5CD-12A4471A89A0}" type="pres">
      <dgm:prSet presAssocID="{7C17D8B9-8075-4520-B992-BC8CE16AF29F}" presName="tx1" presStyleLbl="revTx" presStyleIdx="0" presStyleCnt="7"/>
      <dgm:spPr/>
    </dgm:pt>
    <dgm:pt modelId="{67584758-35DA-9F49-A44A-D79969AEDBC2}" type="pres">
      <dgm:prSet presAssocID="{7C17D8B9-8075-4520-B992-BC8CE16AF29F}" presName="vert1" presStyleCnt="0"/>
      <dgm:spPr/>
    </dgm:pt>
    <dgm:pt modelId="{1CC9524A-311D-7B48-A116-630BBFF229A7}" type="pres">
      <dgm:prSet presAssocID="{700A3DF4-CBF3-4B61-85CF-2A8B843CB919}" presName="thickLine" presStyleLbl="alignNode1" presStyleIdx="1" presStyleCnt="7"/>
      <dgm:spPr/>
    </dgm:pt>
    <dgm:pt modelId="{62B42B65-1460-5041-9B20-12D452847794}" type="pres">
      <dgm:prSet presAssocID="{700A3DF4-CBF3-4B61-85CF-2A8B843CB919}" presName="horz1" presStyleCnt="0"/>
      <dgm:spPr/>
    </dgm:pt>
    <dgm:pt modelId="{8207C499-D0A9-684F-B320-FEE1E45FD93A}" type="pres">
      <dgm:prSet presAssocID="{700A3DF4-CBF3-4B61-85CF-2A8B843CB919}" presName="tx1" presStyleLbl="revTx" presStyleIdx="1" presStyleCnt="7"/>
      <dgm:spPr/>
    </dgm:pt>
    <dgm:pt modelId="{DB37EB6B-06DF-814D-9594-99EDB5FBA165}" type="pres">
      <dgm:prSet presAssocID="{700A3DF4-CBF3-4B61-85CF-2A8B843CB919}" presName="vert1" presStyleCnt="0"/>
      <dgm:spPr/>
    </dgm:pt>
    <dgm:pt modelId="{FAA480B6-F1F2-4740-8A0E-EAD03E3D435E}" type="pres">
      <dgm:prSet presAssocID="{425A55A4-35D6-43D8-AC10-99CD700E6FB0}" presName="thickLine" presStyleLbl="alignNode1" presStyleIdx="2" presStyleCnt="7"/>
      <dgm:spPr/>
    </dgm:pt>
    <dgm:pt modelId="{FB9AABE6-0386-AC40-8BF5-F4F44CF250E9}" type="pres">
      <dgm:prSet presAssocID="{425A55A4-35D6-43D8-AC10-99CD700E6FB0}" presName="horz1" presStyleCnt="0"/>
      <dgm:spPr/>
    </dgm:pt>
    <dgm:pt modelId="{DCF36AF8-2E8B-0443-9DFC-9E210D097204}" type="pres">
      <dgm:prSet presAssocID="{425A55A4-35D6-43D8-AC10-99CD700E6FB0}" presName="tx1" presStyleLbl="revTx" presStyleIdx="2" presStyleCnt="7"/>
      <dgm:spPr/>
    </dgm:pt>
    <dgm:pt modelId="{C5396242-1C0B-9E41-A7FE-CA4FFB7A01E6}" type="pres">
      <dgm:prSet presAssocID="{425A55A4-35D6-43D8-AC10-99CD700E6FB0}" presName="vert1" presStyleCnt="0"/>
      <dgm:spPr/>
    </dgm:pt>
    <dgm:pt modelId="{3EA960E8-156B-4447-8F75-A16C6A7B1E80}" type="pres">
      <dgm:prSet presAssocID="{B3EBD0C3-54D1-4238-928A-6836CFF70B04}" presName="thickLine" presStyleLbl="alignNode1" presStyleIdx="3" presStyleCnt="7"/>
      <dgm:spPr/>
    </dgm:pt>
    <dgm:pt modelId="{545C707B-A4CE-9D42-AC2B-E19715378D25}" type="pres">
      <dgm:prSet presAssocID="{B3EBD0C3-54D1-4238-928A-6836CFF70B04}" presName="horz1" presStyleCnt="0"/>
      <dgm:spPr/>
    </dgm:pt>
    <dgm:pt modelId="{EA2FE1A1-3E8C-A84B-9A6C-C086FD18C360}" type="pres">
      <dgm:prSet presAssocID="{B3EBD0C3-54D1-4238-928A-6836CFF70B04}" presName="tx1" presStyleLbl="revTx" presStyleIdx="3" presStyleCnt="7"/>
      <dgm:spPr/>
    </dgm:pt>
    <dgm:pt modelId="{0B2A648C-5DC5-8648-A442-60C91D17E43A}" type="pres">
      <dgm:prSet presAssocID="{B3EBD0C3-54D1-4238-928A-6836CFF70B04}" presName="vert1" presStyleCnt="0"/>
      <dgm:spPr/>
    </dgm:pt>
    <dgm:pt modelId="{8ABE65A6-953F-AF41-B4DC-89091388B046}" type="pres">
      <dgm:prSet presAssocID="{A9BE93DD-B49C-459D-B933-BB700BF164A8}" presName="thickLine" presStyleLbl="alignNode1" presStyleIdx="4" presStyleCnt="7"/>
      <dgm:spPr/>
    </dgm:pt>
    <dgm:pt modelId="{907A926B-3544-074E-81B0-1A25F8B3FB48}" type="pres">
      <dgm:prSet presAssocID="{A9BE93DD-B49C-459D-B933-BB700BF164A8}" presName="horz1" presStyleCnt="0"/>
      <dgm:spPr/>
    </dgm:pt>
    <dgm:pt modelId="{5EA38EDC-03B2-C547-871D-791C8E2A0B21}" type="pres">
      <dgm:prSet presAssocID="{A9BE93DD-B49C-459D-B933-BB700BF164A8}" presName="tx1" presStyleLbl="revTx" presStyleIdx="4" presStyleCnt="7"/>
      <dgm:spPr/>
    </dgm:pt>
    <dgm:pt modelId="{B8D4BF23-2D4B-7145-BEAD-3FF5494FA116}" type="pres">
      <dgm:prSet presAssocID="{A9BE93DD-B49C-459D-B933-BB700BF164A8}" presName="vert1" presStyleCnt="0"/>
      <dgm:spPr/>
    </dgm:pt>
    <dgm:pt modelId="{F88B7382-6C58-9046-BBA4-39D9BAFAD831}" type="pres">
      <dgm:prSet presAssocID="{D22EE910-F0A5-4279-A934-5CD6F5ECED56}" presName="thickLine" presStyleLbl="alignNode1" presStyleIdx="5" presStyleCnt="7"/>
      <dgm:spPr/>
    </dgm:pt>
    <dgm:pt modelId="{A6299F1C-9B28-4142-B87F-D05C8FB7D1B5}" type="pres">
      <dgm:prSet presAssocID="{D22EE910-F0A5-4279-A934-5CD6F5ECED56}" presName="horz1" presStyleCnt="0"/>
      <dgm:spPr/>
    </dgm:pt>
    <dgm:pt modelId="{CEB23A0B-2E40-3446-9AF4-A4C3DC19DD33}" type="pres">
      <dgm:prSet presAssocID="{D22EE910-F0A5-4279-A934-5CD6F5ECED56}" presName="tx1" presStyleLbl="revTx" presStyleIdx="5" presStyleCnt="7"/>
      <dgm:spPr/>
    </dgm:pt>
    <dgm:pt modelId="{1BD3E1F4-05E4-DD4F-972C-52C11D7DF182}" type="pres">
      <dgm:prSet presAssocID="{D22EE910-F0A5-4279-A934-5CD6F5ECED56}" presName="vert1" presStyleCnt="0"/>
      <dgm:spPr/>
    </dgm:pt>
    <dgm:pt modelId="{54FD65ED-CC04-DD4C-8CD4-A432E58936C4}" type="pres">
      <dgm:prSet presAssocID="{D0706838-A4BC-429A-AA0F-A657E08F755C}" presName="thickLine" presStyleLbl="alignNode1" presStyleIdx="6" presStyleCnt="7"/>
      <dgm:spPr/>
    </dgm:pt>
    <dgm:pt modelId="{E022B492-E38B-754A-A53C-C026FD3C91EB}" type="pres">
      <dgm:prSet presAssocID="{D0706838-A4BC-429A-AA0F-A657E08F755C}" presName="horz1" presStyleCnt="0"/>
      <dgm:spPr/>
    </dgm:pt>
    <dgm:pt modelId="{FD8D16AE-C033-9C40-98FD-258ACCB2B485}" type="pres">
      <dgm:prSet presAssocID="{D0706838-A4BC-429A-AA0F-A657E08F755C}" presName="tx1" presStyleLbl="revTx" presStyleIdx="6" presStyleCnt="7"/>
      <dgm:spPr/>
    </dgm:pt>
    <dgm:pt modelId="{989B2B62-C27C-044A-B337-D9AC96AD4069}" type="pres">
      <dgm:prSet presAssocID="{D0706838-A4BC-429A-AA0F-A657E08F755C}" presName="vert1" presStyleCnt="0"/>
      <dgm:spPr/>
    </dgm:pt>
  </dgm:ptLst>
  <dgm:cxnLst>
    <dgm:cxn modelId="{3E0AE834-F715-447B-9A5F-518383E5025D}" srcId="{68ABBB9C-D1F3-4D34-B468-E014D0DB5E91}" destId="{A9BE93DD-B49C-459D-B933-BB700BF164A8}" srcOrd="4" destOrd="0" parTransId="{6A6E5333-518C-4D44-8967-C5518D3D9527}" sibTransId="{FBEFE5C8-55A6-489A-8D5E-D5FB4CD62E79}"/>
    <dgm:cxn modelId="{50923948-CDC9-904F-8B10-9EC2A974FFED}" type="presOf" srcId="{A9BE93DD-B49C-459D-B933-BB700BF164A8}" destId="{5EA38EDC-03B2-C547-871D-791C8E2A0B21}" srcOrd="0" destOrd="0" presId="urn:microsoft.com/office/officeart/2008/layout/LinedList"/>
    <dgm:cxn modelId="{3D1A765B-47E4-B849-914A-F0DD2BE29CD4}" type="presOf" srcId="{D22EE910-F0A5-4279-A934-5CD6F5ECED56}" destId="{CEB23A0B-2E40-3446-9AF4-A4C3DC19DD33}" srcOrd="0" destOrd="0" presId="urn:microsoft.com/office/officeart/2008/layout/LinedList"/>
    <dgm:cxn modelId="{15405A5C-5A85-4583-BCE5-50571D6DB8BF}" srcId="{68ABBB9C-D1F3-4D34-B468-E014D0DB5E91}" destId="{425A55A4-35D6-43D8-AC10-99CD700E6FB0}" srcOrd="2" destOrd="0" parTransId="{D86C9906-0193-452C-8D60-AA92D7900E72}" sibTransId="{9F5BB06C-647D-4998-BAE8-2CB9B6024DB6}"/>
    <dgm:cxn modelId="{DB9AD564-7F62-4551-8BC2-0696D3C4BB99}" srcId="{68ABBB9C-D1F3-4D34-B468-E014D0DB5E91}" destId="{D22EE910-F0A5-4279-A934-5CD6F5ECED56}" srcOrd="5" destOrd="0" parTransId="{6322075E-FEAB-4DF9-B529-365356C37C90}" sibTransId="{2415782A-7AAA-4658-8166-C6FCBBF32679}"/>
    <dgm:cxn modelId="{FAF1D179-82E7-473A-B8A7-0683CB579708}" srcId="{68ABBB9C-D1F3-4D34-B468-E014D0DB5E91}" destId="{7C17D8B9-8075-4520-B992-BC8CE16AF29F}" srcOrd="0" destOrd="0" parTransId="{CBDB668C-8343-4EAB-9FD6-5EBCA526F531}" sibTransId="{D1C934D9-F6F9-4859-B1FE-193760C40329}"/>
    <dgm:cxn modelId="{B86EC086-B644-1345-A565-FB7D4289095F}" type="presOf" srcId="{700A3DF4-CBF3-4B61-85CF-2A8B843CB919}" destId="{8207C499-D0A9-684F-B320-FEE1E45FD93A}" srcOrd="0" destOrd="0" presId="urn:microsoft.com/office/officeart/2008/layout/LinedList"/>
    <dgm:cxn modelId="{FEB47D8A-63E5-B84C-98FF-9DB266701C3B}" type="presOf" srcId="{68ABBB9C-D1F3-4D34-B468-E014D0DB5E91}" destId="{F5556C9B-93DC-3F4F-AB11-C05AC2DD34C2}" srcOrd="0" destOrd="0" presId="urn:microsoft.com/office/officeart/2008/layout/LinedList"/>
    <dgm:cxn modelId="{CBC9E89C-5457-964A-AA98-43C1F18ED29F}" type="presOf" srcId="{425A55A4-35D6-43D8-AC10-99CD700E6FB0}" destId="{DCF36AF8-2E8B-0443-9DFC-9E210D097204}" srcOrd="0" destOrd="0" presId="urn:microsoft.com/office/officeart/2008/layout/LinedList"/>
    <dgm:cxn modelId="{A82658B0-14B5-427A-837A-DB608615FDCB}" srcId="{68ABBB9C-D1F3-4D34-B468-E014D0DB5E91}" destId="{700A3DF4-CBF3-4B61-85CF-2A8B843CB919}" srcOrd="1" destOrd="0" parTransId="{FE2C0841-26F9-4C17-9092-6DD8C3080C9C}" sibTransId="{86D0F006-0E3B-4D62-931E-F25D49A71E53}"/>
    <dgm:cxn modelId="{982C7EB7-834A-4525-9527-98D3F0DA0839}" srcId="{68ABBB9C-D1F3-4D34-B468-E014D0DB5E91}" destId="{D0706838-A4BC-429A-AA0F-A657E08F755C}" srcOrd="6" destOrd="0" parTransId="{EE470F88-08F3-4713-8C5E-E6C35497B78E}" sibTransId="{E93B8130-DE63-4D3D-AABF-2095FF9C2AB5}"/>
    <dgm:cxn modelId="{E7B98AB8-BADD-8143-8EB2-BEC4CA9B85CE}" type="presOf" srcId="{D0706838-A4BC-429A-AA0F-A657E08F755C}" destId="{FD8D16AE-C033-9C40-98FD-258ACCB2B485}" srcOrd="0" destOrd="0" presId="urn:microsoft.com/office/officeart/2008/layout/LinedList"/>
    <dgm:cxn modelId="{1A4FD3BE-9775-48CD-B442-B9570B1A8655}" srcId="{68ABBB9C-D1F3-4D34-B468-E014D0DB5E91}" destId="{B3EBD0C3-54D1-4238-928A-6836CFF70B04}" srcOrd="3" destOrd="0" parTransId="{01A6020C-459A-44FD-A0AB-C13AB8A5A5F2}" sibTransId="{2062E969-B8C9-482C-95A7-00BBE3B58DC3}"/>
    <dgm:cxn modelId="{8149E0C5-38DD-4B40-BBFA-33E42A115A40}" type="presOf" srcId="{7C17D8B9-8075-4520-B992-BC8CE16AF29F}" destId="{5429137A-975C-BB44-A5CD-12A4471A89A0}" srcOrd="0" destOrd="0" presId="urn:microsoft.com/office/officeart/2008/layout/LinedList"/>
    <dgm:cxn modelId="{867B58FE-70BA-AB4D-93BB-001F39B032D7}" type="presOf" srcId="{B3EBD0C3-54D1-4238-928A-6836CFF70B04}" destId="{EA2FE1A1-3E8C-A84B-9A6C-C086FD18C360}" srcOrd="0" destOrd="0" presId="urn:microsoft.com/office/officeart/2008/layout/LinedList"/>
    <dgm:cxn modelId="{93F3D791-A6D2-964B-BCCF-C2E8CBFDB3FC}" type="presParOf" srcId="{F5556C9B-93DC-3F4F-AB11-C05AC2DD34C2}" destId="{0BDF8554-C2C9-0748-9AB9-AA4360E16C92}" srcOrd="0" destOrd="0" presId="urn:microsoft.com/office/officeart/2008/layout/LinedList"/>
    <dgm:cxn modelId="{FBE61A07-9192-2048-973D-6EE483E1CCB1}" type="presParOf" srcId="{F5556C9B-93DC-3F4F-AB11-C05AC2DD34C2}" destId="{C34EB2A9-5C81-DC49-A9A1-CC0C422E344E}" srcOrd="1" destOrd="0" presId="urn:microsoft.com/office/officeart/2008/layout/LinedList"/>
    <dgm:cxn modelId="{D062B9FE-D44C-9441-922E-EE480F3EAC5D}" type="presParOf" srcId="{C34EB2A9-5C81-DC49-A9A1-CC0C422E344E}" destId="{5429137A-975C-BB44-A5CD-12A4471A89A0}" srcOrd="0" destOrd="0" presId="urn:microsoft.com/office/officeart/2008/layout/LinedList"/>
    <dgm:cxn modelId="{2894DF26-2663-114B-B0F1-410B2626887A}" type="presParOf" srcId="{C34EB2A9-5C81-DC49-A9A1-CC0C422E344E}" destId="{67584758-35DA-9F49-A44A-D79969AEDBC2}" srcOrd="1" destOrd="0" presId="urn:microsoft.com/office/officeart/2008/layout/LinedList"/>
    <dgm:cxn modelId="{53AF46C2-0F7C-DC40-9C81-DD51E541585A}" type="presParOf" srcId="{F5556C9B-93DC-3F4F-AB11-C05AC2DD34C2}" destId="{1CC9524A-311D-7B48-A116-630BBFF229A7}" srcOrd="2" destOrd="0" presId="urn:microsoft.com/office/officeart/2008/layout/LinedList"/>
    <dgm:cxn modelId="{AD8F8543-EB68-9441-A775-93EECB645824}" type="presParOf" srcId="{F5556C9B-93DC-3F4F-AB11-C05AC2DD34C2}" destId="{62B42B65-1460-5041-9B20-12D452847794}" srcOrd="3" destOrd="0" presId="urn:microsoft.com/office/officeart/2008/layout/LinedList"/>
    <dgm:cxn modelId="{30115654-97C9-0A42-A157-AB402FBC5935}" type="presParOf" srcId="{62B42B65-1460-5041-9B20-12D452847794}" destId="{8207C499-D0A9-684F-B320-FEE1E45FD93A}" srcOrd="0" destOrd="0" presId="urn:microsoft.com/office/officeart/2008/layout/LinedList"/>
    <dgm:cxn modelId="{48657371-745D-824E-9400-697D3FE6DBD9}" type="presParOf" srcId="{62B42B65-1460-5041-9B20-12D452847794}" destId="{DB37EB6B-06DF-814D-9594-99EDB5FBA165}" srcOrd="1" destOrd="0" presId="urn:microsoft.com/office/officeart/2008/layout/LinedList"/>
    <dgm:cxn modelId="{FC345EC5-9D40-0E49-BF79-08C7CFD8AAC4}" type="presParOf" srcId="{F5556C9B-93DC-3F4F-AB11-C05AC2DD34C2}" destId="{FAA480B6-F1F2-4740-8A0E-EAD03E3D435E}" srcOrd="4" destOrd="0" presId="urn:microsoft.com/office/officeart/2008/layout/LinedList"/>
    <dgm:cxn modelId="{0CA708F5-049B-2E45-BB89-E7F771DF846A}" type="presParOf" srcId="{F5556C9B-93DC-3F4F-AB11-C05AC2DD34C2}" destId="{FB9AABE6-0386-AC40-8BF5-F4F44CF250E9}" srcOrd="5" destOrd="0" presId="urn:microsoft.com/office/officeart/2008/layout/LinedList"/>
    <dgm:cxn modelId="{70F1760F-C649-8D48-92F8-21C551383603}" type="presParOf" srcId="{FB9AABE6-0386-AC40-8BF5-F4F44CF250E9}" destId="{DCF36AF8-2E8B-0443-9DFC-9E210D097204}" srcOrd="0" destOrd="0" presId="urn:microsoft.com/office/officeart/2008/layout/LinedList"/>
    <dgm:cxn modelId="{03D0531F-2F1D-5245-A312-4BB1F788AC28}" type="presParOf" srcId="{FB9AABE6-0386-AC40-8BF5-F4F44CF250E9}" destId="{C5396242-1C0B-9E41-A7FE-CA4FFB7A01E6}" srcOrd="1" destOrd="0" presId="urn:microsoft.com/office/officeart/2008/layout/LinedList"/>
    <dgm:cxn modelId="{67990015-A594-5A4E-AFF8-07916F025C39}" type="presParOf" srcId="{F5556C9B-93DC-3F4F-AB11-C05AC2DD34C2}" destId="{3EA960E8-156B-4447-8F75-A16C6A7B1E80}" srcOrd="6" destOrd="0" presId="urn:microsoft.com/office/officeart/2008/layout/LinedList"/>
    <dgm:cxn modelId="{80E84AF0-A0DB-4F45-8D8E-3B5A7ED2956C}" type="presParOf" srcId="{F5556C9B-93DC-3F4F-AB11-C05AC2DD34C2}" destId="{545C707B-A4CE-9D42-AC2B-E19715378D25}" srcOrd="7" destOrd="0" presId="urn:microsoft.com/office/officeart/2008/layout/LinedList"/>
    <dgm:cxn modelId="{B6500C23-995D-0C4B-8583-906DC4549955}" type="presParOf" srcId="{545C707B-A4CE-9D42-AC2B-E19715378D25}" destId="{EA2FE1A1-3E8C-A84B-9A6C-C086FD18C360}" srcOrd="0" destOrd="0" presId="urn:microsoft.com/office/officeart/2008/layout/LinedList"/>
    <dgm:cxn modelId="{340D52F8-6E16-9C4E-B1D6-E2EC4000B9F8}" type="presParOf" srcId="{545C707B-A4CE-9D42-AC2B-E19715378D25}" destId="{0B2A648C-5DC5-8648-A442-60C91D17E43A}" srcOrd="1" destOrd="0" presId="urn:microsoft.com/office/officeart/2008/layout/LinedList"/>
    <dgm:cxn modelId="{2306125C-3F37-EC4E-8B71-4A4B9FB97345}" type="presParOf" srcId="{F5556C9B-93DC-3F4F-AB11-C05AC2DD34C2}" destId="{8ABE65A6-953F-AF41-B4DC-89091388B046}" srcOrd="8" destOrd="0" presId="urn:microsoft.com/office/officeart/2008/layout/LinedList"/>
    <dgm:cxn modelId="{98708CEC-14D6-7B4F-BED6-CAE095225628}" type="presParOf" srcId="{F5556C9B-93DC-3F4F-AB11-C05AC2DD34C2}" destId="{907A926B-3544-074E-81B0-1A25F8B3FB48}" srcOrd="9" destOrd="0" presId="urn:microsoft.com/office/officeart/2008/layout/LinedList"/>
    <dgm:cxn modelId="{597CBA81-021E-5C44-B58E-25605F383A13}" type="presParOf" srcId="{907A926B-3544-074E-81B0-1A25F8B3FB48}" destId="{5EA38EDC-03B2-C547-871D-791C8E2A0B21}" srcOrd="0" destOrd="0" presId="urn:microsoft.com/office/officeart/2008/layout/LinedList"/>
    <dgm:cxn modelId="{2522E7B8-4888-0743-8E1E-ECD94445980A}" type="presParOf" srcId="{907A926B-3544-074E-81B0-1A25F8B3FB48}" destId="{B8D4BF23-2D4B-7145-BEAD-3FF5494FA116}" srcOrd="1" destOrd="0" presId="urn:microsoft.com/office/officeart/2008/layout/LinedList"/>
    <dgm:cxn modelId="{867C2D23-BD3E-A847-83A5-99047BF8784E}" type="presParOf" srcId="{F5556C9B-93DC-3F4F-AB11-C05AC2DD34C2}" destId="{F88B7382-6C58-9046-BBA4-39D9BAFAD831}" srcOrd="10" destOrd="0" presId="urn:microsoft.com/office/officeart/2008/layout/LinedList"/>
    <dgm:cxn modelId="{53F773A3-B182-8B4B-A741-DCE764CEE1FC}" type="presParOf" srcId="{F5556C9B-93DC-3F4F-AB11-C05AC2DD34C2}" destId="{A6299F1C-9B28-4142-B87F-D05C8FB7D1B5}" srcOrd="11" destOrd="0" presId="urn:microsoft.com/office/officeart/2008/layout/LinedList"/>
    <dgm:cxn modelId="{4BA17EF7-2099-1249-8F79-914A9D5DE36E}" type="presParOf" srcId="{A6299F1C-9B28-4142-B87F-D05C8FB7D1B5}" destId="{CEB23A0B-2E40-3446-9AF4-A4C3DC19DD33}" srcOrd="0" destOrd="0" presId="urn:microsoft.com/office/officeart/2008/layout/LinedList"/>
    <dgm:cxn modelId="{71774745-9F15-EC4D-A7D4-010355EB2507}" type="presParOf" srcId="{A6299F1C-9B28-4142-B87F-D05C8FB7D1B5}" destId="{1BD3E1F4-05E4-DD4F-972C-52C11D7DF182}" srcOrd="1" destOrd="0" presId="urn:microsoft.com/office/officeart/2008/layout/LinedList"/>
    <dgm:cxn modelId="{68EC6465-FB58-BF45-B3DC-099351E94D4F}" type="presParOf" srcId="{F5556C9B-93DC-3F4F-AB11-C05AC2DD34C2}" destId="{54FD65ED-CC04-DD4C-8CD4-A432E58936C4}" srcOrd="12" destOrd="0" presId="urn:microsoft.com/office/officeart/2008/layout/LinedList"/>
    <dgm:cxn modelId="{28A80321-E02B-5841-886E-F16E41C237D8}" type="presParOf" srcId="{F5556C9B-93DC-3F4F-AB11-C05AC2DD34C2}" destId="{E022B492-E38B-754A-A53C-C026FD3C91EB}" srcOrd="13" destOrd="0" presId="urn:microsoft.com/office/officeart/2008/layout/LinedList"/>
    <dgm:cxn modelId="{C89E2F10-EB53-B34B-854A-C109331DA372}" type="presParOf" srcId="{E022B492-E38B-754A-A53C-C026FD3C91EB}" destId="{FD8D16AE-C033-9C40-98FD-258ACCB2B485}" srcOrd="0" destOrd="0" presId="urn:microsoft.com/office/officeart/2008/layout/LinedList"/>
    <dgm:cxn modelId="{A9DF3F14-9783-864E-A583-FD17C8476842}" type="presParOf" srcId="{E022B492-E38B-754A-A53C-C026FD3C91EB}" destId="{989B2B62-C27C-044A-B337-D9AC96AD40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129251-75F3-4E6B-A893-1C7F13BE573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AE479DE-29A5-48BF-AE57-2A673E2A7AD6}">
      <dgm:prSet/>
      <dgm:spPr/>
      <dgm:t>
        <a:bodyPr/>
        <a:lstStyle/>
        <a:p>
          <a:r>
            <a:rPr lang="en-US" dirty="0"/>
            <a:t>Are the risks and side effects of Mounjaro well enough understood for such widespread use? </a:t>
          </a:r>
        </a:p>
        <a:p>
          <a:endParaRPr lang="en-US" dirty="0"/>
        </a:p>
        <a:p>
          <a:r>
            <a:rPr lang="en-US" dirty="0"/>
            <a:t>Who should be responsible for monitoring and supporting users: </a:t>
          </a:r>
        </a:p>
      </dgm:t>
    </dgm:pt>
    <dgm:pt modelId="{E29AFEED-38E4-4B4F-A100-74208E3F5C59}" type="parTrans" cxnId="{680082A8-00A6-4AA8-B9EF-F3D8CFEEE3FD}">
      <dgm:prSet/>
      <dgm:spPr/>
      <dgm:t>
        <a:bodyPr/>
        <a:lstStyle/>
        <a:p>
          <a:endParaRPr lang="en-US"/>
        </a:p>
      </dgm:t>
    </dgm:pt>
    <dgm:pt modelId="{EFBDA457-B7DB-4C78-99F0-4E1F71EECDD5}" type="sibTrans" cxnId="{680082A8-00A6-4AA8-B9EF-F3D8CFEEE3FD}">
      <dgm:prSet/>
      <dgm:spPr/>
      <dgm:t>
        <a:bodyPr/>
        <a:lstStyle/>
        <a:p>
          <a:endParaRPr lang="en-US"/>
        </a:p>
      </dgm:t>
    </dgm:pt>
    <dgm:pt modelId="{5D86748B-D0DD-4EFB-95DA-26A422331001}">
      <dgm:prSet/>
      <dgm:spPr/>
      <dgm:t>
        <a:bodyPr/>
        <a:lstStyle/>
        <a:p>
          <a:r>
            <a:rPr lang="en-US"/>
            <a:t>NHS, GPs, pharmacies, or the individuals themselves?</a:t>
          </a:r>
        </a:p>
      </dgm:t>
    </dgm:pt>
    <dgm:pt modelId="{A45C9044-6904-44DD-9998-2377A4B38694}" type="parTrans" cxnId="{AD477183-ADC9-4F4D-8284-C01A7B5FC472}">
      <dgm:prSet/>
      <dgm:spPr/>
      <dgm:t>
        <a:bodyPr/>
        <a:lstStyle/>
        <a:p>
          <a:endParaRPr lang="en-US"/>
        </a:p>
      </dgm:t>
    </dgm:pt>
    <dgm:pt modelId="{642F1DB7-BD2C-49EB-9559-F16287DF6134}" type="sibTrans" cxnId="{AD477183-ADC9-4F4D-8284-C01A7B5FC472}">
      <dgm:prSet/>
      <dgm:spPr/>
      <dgm:t>
        <a:bodyPr/>
        <a:lstStyle/>
        <a:p>
          <a:endParaRPr lang="en-US"/>
        </a:p>
      </dgm:t>
    </dgm:pt>
    <dgm:pt modelId="{E3FC681D-D4B4-5041-AB69-FCBFB7EEC9D6}" type="pres">
      <dgm:prSet presAssocID="{E9129251-75F3-4E6B-A893-1C7F13BE573D}" presName="vert0" presStyleCnt="0">
        <dgm:presLayoutVars>
          <dgm:dir/>
          <dgm:animOne val="branch"/>
          <dgm:animLvl val="lvl"/>
        </dgm:presLayoutVars>
      </dgm:prSet>
      <dgm:spPr/>
    </dgm:pt>
    <dgm:pt modelId="{0D7F2428-9199-7347-BF4D-18B45EE2B2CD}" type="pres">
      <dgm:prSet presAssocID="{FAE479DE-29A5-48BF-AE57-2A673E2A7AD6}" presName="thickLine" presStyleLbl="alignNode1" presStyleIdx="0" presStyleCnt="2"/>
      <dgm:spPr/>
    </dgm:pt>
    <dgm:pt modelId="{92729B4A-563D-D041-8064-96148BEBC97B}" type="pres">
      <dgm:prSet presAssocID="{FAE479DE-29A5-48BF-AE57-2A673E2A7AD6}" presName="horz1" presStyleCnt="0"/>
      <dgm:spPr/>
    </dgm:pt>
    <dgm:pt modelId="{A3601D60-C691-8143-B17B-3A3B979623E2}" type="pres">
      <dgm:prSet presAssocID="{FAE479DE-29A5-48BF-AE57-2A673E2A7AD6}" presName="tx1" presStyleLbl="revTx" presStyleIdx="0" presStyleCnt="2"/>
      <dgm:spPr/>
    </dgm:pt>
    <dgm:pt modelId="{AE261323-B8A5-8E47-8E0D-F61FF0B51570}" type="pres">
      <dgm:prSet presAssocID="{FAE479DE-29A5-48BF-AE57-2A673E2A7AD6}" presName="vert1" presStyleCnt="0"/>
      <dgm:spPr/>
    </dgm:pt>
    <dgm:pt modelId="{0D6D364A-E998-9D43-9597-C04B94F6E20B}" type="pres">
      <dgm:prSet presAssocID="{5D86748B-D0DD-4EFB-95DA-26A422331001}" presName="thickLine" presStyleLbl="alignNode1" presStyleIdx="1" presStyleCnt="2"/>
      <dgm:spPr/>
    </dgm:pt>
    <dgm:pt modelId="{21A5AD38-6C91-7D49-802D-87FCB25D81D2}" type="pres">
      <dgm:prSet presAssocID="{5D86748B-D0DD-4EFB-95DA-26A422331001}" presName="horz1" presStyleCnt="0"/>
      <dgm:spPr/>
    </dgm:pt>
    <dgm:pt modelId="{C82FB438-4284-6A4F-9711-C73B78D175A9}" type="pres">
      <dgm:prSet presAssocID="{5D86748B-D0DD-4EFB-95DA-26A422331001}" presName="tx1" presStyleLbl="revTx" presStyleIdx="1" presStyleCnt="2"/>
      <dgm:spPr/>
    </dgm:pt>
    <dgm:pt modelId="{15325597-AA87-C649-8034-E0B560CF33B7}" type="pres">
      <dgm:prSet presAssocID="{5D86748B-D0DD-4EFB-95DA-26A422331001}" presName="vert1" presStyleCnt="0"/>
      <dgm:spPr/>
    </dgm:pt>
  </dgm:ptLst>
  <dgm:cxnLst>
    <dgm:cxn modelId="{1F07671A-1F9C-B246-A595-19016CECACE4}" type="presOf" srcId="{FAE479DE-29A5-48BF-AE57-2A673E2A7AD6}" destId="{A3601D60-C691-8143-B17B-3A3B979623E2}" srcOrd="0" destOrd="0" presId="urn:microsoft.com/office/officeart/2008/layout/LinedList"/>
    <dgm:cxn modelId="{6CCA9A4B-0622-C545-B882-E5370B0B06F5}" type="presOf" srcId="{5D86748B-D0DD-4EFB-95DA-26A422331001}" destId="{C82FB438-4284-6A4F-9711-C73B78D175A9}" srcOrd="0" destOrd="0" presId="urn:microsoft.com/office/officeart/2008/layout/LinedList"/>
    <dgm:cxn modelId="{AD477183-ADC9-4F4D-8284-C01A7B5FC472}" srcId="{E9129251-75F3-4E6B-A893-1C7F13BE573D}" destId="{5D86748B-D0DD-4EFB-95DA-26A422331001}" srcOrd="1" destOrd="0" parTransId="{A45C9044-6904-44DD-9998-2377A4B38694}" sibTransId="{642F1DB7-BD2C-49EB-9559-F16287DF6134}"/>
    <dgm:cxn modelId="{680082A8-00A6-4AA8-B9EF-F3D8CFEEE3FD}" srcId="{E9129251-75F3-4E6B-A893-1C7F13BE573D}" destId="{FAE479DE-29A5-48BF-AE57-2A673E2A7AD6}" srcOrd="0" destOrd="0" parTransId="{E29AFEED-38E4-4B4F-A100-74208E3F5C59}" sibTransId="{EFBDA457-B7DB-4C78-99F0-4E1F71EECDD5}"/>
    <dgm:cxn modelId="{2F5A3BD3-2624-914E-A74C-5B066F706993}" type="presOf" srcId="{E9129251-75F3-4E6B-A893-1C7F13BE573D}" destId="{E3FC681D-D4B4-5041-AB69-FCBFB7EEC9D6}" srcOrd="0" destOrd="0" presId="urn:microsoft.com/office/officeart/2008/layout/LinedList"/>
    <dgm:cxn modelId="{7CE18C58-0E76-D644-9DE6-938298394E66}" type="presParOf" srcId="{E3FC681D-D4B4-5041-AB69-FCBFB7EEC9D6}" destId="{0D7F2428-9199-7347-BF4D-18B45EE2B2CD}" srcOrd="0" destOrd="0" presId="urn:microsoft.com/office/officeart/2008/layout/LinedList"/>
    <dgm:cxn modelId="{14DEB464-2600-4341-8EEA-615D45E54C46}" type="presParOf" srcId="{E3FC681D-D4B4-5041-AB69-FCBFB7EEC9D6}" destId="{92729B4A-563D-D041-8064-96148BEBC97B}" srcOrd="1" destOrd="0" presId="urn:microsoft.com/office/officeart/2008/layout/LinedList"/>
    <dgm:cxn modelId="{BE8C3E74-1D2F-B345-B007-9264622115EB}" type="presParOf" srcId="{92729B4A-563D-D041-8064-96148BEBC97B}" destId="{A3601D60-C691-8143-B17B-3A3B979623E2}" srcOrd="0" destOrd="0" presId="urn:microsoft.com/office/officeart/2008/layout/LinedList"/>
    <dgm:cxn modelId="{3560845A-EE9D-7D40-9CD0-8932D18D2DB5}" type="presParOf" srcId="{92729B4A-563D-D041-8064-96148BEBC97B}" destId="{AE261323-B8A5-8E47-8E0D-F61FF0B51570}" srcOrd="1" destOrd="0" presId="urn:microsoft.com/office/officeart/2008/layout/LinedList"/>
    <dgm:cxn modelId="{07A58007-D13A-214D-8EEE-8AB55ED8DA80}" type="presParOf" srcId="{E3FC681D-D4B4-5041-AB69-FCBFB7EEC9D6}" destId="{0D6D364A-E998-9D43-9597-C04B94F6E20B}" srcOrd="2" destOrd="0" presId="urn:microsoft.com/office/officeart/2008/layout/LinedList"/>
    <dgm:cxn modelId="{B431AD0D-32F4-7849-AB65-7D4DD7EAA153}" type="presParOf" srcId="{E3FC681D-D4B4-5041-AB69-FCBFB7EEC9D6}" destId="{21A5AD38-6C91-7D49-802D-87FCB25D81D2}" srcOrd="3" destOrd="0" presId="urn:microsoft.com/office/officeart/2008/layout/LinedList"/>
    <dgm:cxn modelId="{E7790473-F75B-ED49-B300-6B65768BD7E4}" type="presParOf" srcId="{21A5AD38-6C91-7D49-802D-87FCB25D81D2}" destId="{C82FB438-4284-6A4F-9711-C73B78D175A9}" srcOrd="0" destOrd="0" presId="urn:microsoft.com/office/officeart/2008/layout/LinedList"/>
    <dgm:cxn modelId="{12342C9B-6FF8-D641-811F-44B2A56058C7}" type="presParOf" srcId="{21A5AD38-6C91-7D49-802D-87FCB25D81D2}" destId="{15325597-AA87-C649-8034-E0B560CF33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116C36-82EE-4404-BD6E-C2FBA549A01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BD8861-B397-4505-8B31-F3E65277FF4C}">
      <dgm:prSet/>
      <dgm:spPr/>
      <dgm:t>
        <a:bodyPr/>
        <a:lstStyle/>
        <a:p>
          <a:r>
            <a:rPr lang="en-GB"/>
            <a:t>Information, influence or advertising?</a:t>
          </a:r>
          <a:endParaRPr lang="en-US"/>
        </a:p>
      </dgm:t>
    </dgm:pt>
    <dgm:pt modelId="{A555BEA4-24A2-4D15-AEC7-6CD5100CBF28}" type="parTrans" cxnId="{4FC1CD90-50EC-4567-9FBC-13E349F80969}">
      <dgm:prSet/>
      <dgm:spPr/>
      <dgm:t>
        <a:bodyPr/>
        <a:lstStyle/>
        <a:p>
          <a:endParaRPr lang="en-US"/>
        </a:p>
      </dgm:t>
    </dgm:pt>
    <dgm:pt modelId="{32DE639F-6FBE-4F14-AD09-474E1FFD913B}" type="sibTrans" cxnId="{4FC1CD90-50EC-4567-9FBC-13E349F80969}">
      <dgm:prSet/>
      <dgm:spPr/>
      <dgm:t>
        <a:bodyPr/>
        <a:lstStyle/>
        <a:p>
          <a:endParaRPr lang="en-US"/>
        </a:p>
      </dgm:t>
    </dgm:pt>
    <dgm:pt modelId="{B849BF5A-7E2C-4472-AF5B-3096599EF84B}">
      <dgm:prSet/>
      <dgm:spPr/>
      <dgm:t>
        <a:bodyPr/>
        <a:lstStyle/>
        <a:p>
          <a:r>
            <a:rPr lang="en-GB"/>
            <a:t>How do we balance informed choice, commercial interests and public protection?</a:t>
          </a:r>
          <a:endParaRPr lang="en-US"/>
        </a:p>
      </dgm:t>
    </dgm:pt>
    <dgm:pt modelId="{19331432-27CE-4579-A67B-26096BAEBB47}" type="parTrans" cxnId="{7082CB9A-17E1-49B5-B32A-3D6AE924B332}">
      <dgm:prSet/>
      <dgm:spPr/>
      <dgm:t>
        <a:bodyPr/>
        <a:lstStyle/>
        <a:p>
          <a:endParaRPr lang="en-US"/>
        </a:p>
      </dgm:t>
    </dgm:pt>
    <dgm:pt modelId="{A6981CFA-2119-4CF4-BBE4-0566A32729D9}" type="sibTrans" cxnId="{7082CB9A-17E1-49B5-B32A-3D6AE924B332}">
      <dgm:prSet/>
      <dgm:spPr/>
      <dgm:t>
        <a:bodyPr/>
        <a:lstStyle/>
        <a:p>
          <a:endParaRPr lang="en-US"/>
        </a:p>
      </dgm:t>
    </dgm:pt>
    <dgm:pt modelId="{C66AAC3D-8723-4FFB-B2C7-E76D9EF09A2D}">
      <dgm:prSet/>
      <dgm:spPr/>
      <dgm:t>
        <a:bodyPr/>
        <a:lstStyle/>
        <a:p>
          <a:r>
            <a:rPr lang="en-GB"/>
            <a:t>What we can examine…</a:t>
          </a:r>
          <a:endParaRPr lang="en-US"/>
        </a:p>
      </dgm:t>
    </dgm:pt>
    <dgm:pt modelId="{9A0BCA78-01EF-484F-ADD0-506B63B27294}" type="parTrans" cxnId="{082B9860-E36A-4767-A430-EF66685A2780}">
      <dgm:prSet/>
      <dgm:spPr/>
      <dgm:t>
        <a:bodyPr/>
        <a:lstStyle/>
        <a:p>
          <a:endParaRPr lang="en-US"/>
        </a:p>
      </dgm:t>
    </dgm:pt>
    <dgm:pt modelId="{62837034-F26E-4040-BA58-0A8166F397A1}" type="sibTrans" cxnId="{082B9860-E36A-4767-A430-EF66685A2780}">
      <dgm:prSet/>
      <dgm:spPr/>
      <dgm:t>
        <a:bodyPr/>
        <a:lstStyle/>
        <a:p>
          <a:endParaRPr lang="en-US"/>
        </a:p>
      </dgm:t>
    </dgm:pt>
    <dgm:pt modelId="{B56C2DDC-A576-4F63-96F9-544D6B8A3E10}">
      <dgm:prSet/>
      <dgm:spPr/>
      <dgm:t>
        <a:bodyPr/>
        <a:lstStyle/>
        <a:p>
          <a:r>
            <a:rPr lang="en-GB"/>
            <a:t>Distinguish clinical evidence, personal testimony and promotional claims.</a:t>
          </a:r>
          <a:endParaRPr lang="en-US"/>
        </a:p>
      </dgm:t>
    </dgm:pt>
    <dgm:pt modelId="{6E1D9135-3C38-4B04-A361-9B2597800805}" type="parTrans" cxnId="{9D64FEB4-3D1B-470F-884B-2A3F8DAD61BC}">
      <dgm:prSet/>
      <dgm:spPr/>
      <dgm:t>
        <a:bodyPr/>
        <a:lstStyle/>
        <a:p>
          <a:endParaRPr lang="en-US"/>
        </a:p>
      </dgm:t>
    </dgm:pt>
    <dgm:pt modelId="{9ACCE941-61F6-4C8A-B4BC-BB4660F3DF28}" type="sibTrans" cxnId="{9D64FEB4-3D1B-470F-884B-2A3F8DAD61BC}">
      <dgm:prSet/>
      <dgm:spPr/>
      <dgm:t>
        <a:bodyPr/>
        <a:lstStyle/>
        <a:p>
          <a:endParaRPr lang="en-US"/>
        </a:p>
      </dgm:t>
    </dgm:pt>
    <dgm:pt modelId="{4CC0F7C8-CE64-4567-865A-411020A79B87}">
      <dgm:prSet/>
      <dgm:spPr/>
      <dgm:t>
        <a:bodyPr/>
        <a:lstStyle/>
        <a:p>
          <a:r>
            <a:rPr lang="en-GB"/>
            <a:t>Explain how influencers and advertising may shape expectations and body-related concerns.</a:t>
          </a:r>
          <a:endParaRPr lang="en-US"/>
        </a:p>
      </dgm:t>
    </dgm:pt>
    <dgm:pt modelId="{ADB8CA0B-31D7-478A-B9B4-7709FDFA6719}" type="parTrans" cxnId="{E9FB1218-9ECE-461C-AC4F-5AE87081E5E4}">
      <dgm:prSet/>
      <dgm:spPr/>
      <dgm:t>
        <a:bodyPr/>
        <a:lstStyle/>
        <a:p>
          <a:endParaRPr lang="en-US"/>
        </a:p>
      </dgm:t>
    </dgm:pt>
    <dgm:pt modelId="{0D1E5F4C-2E09-4E93-8017-2E85AB1F07D9}" type="sibTrans" cxnId="{E9FB1218-9ECE-461C-AC4F-5AE87081E5E4}">
      <dgm:prSet/>
      <dgm:spPr/>
      <dgm:t>
        <a:bodyPr/>
        <a:lstStyle/>
        <a:p>
          <a:endParaRPr lang="en-US"/>
        </a:p>
      </dgm:t>
    </dgm:pt>
    <dgm:pt modelId="{6C202460-633D-417E-BB27-FD264499D737}">
      <dgm:prSet/>
      <dgm:spPr/>
      <dgm:t>
        <a:bodyPr/>
        <a:lstStyle/>
        <a:p>
          <a:r>
            <a:rPr lang="en-GB"/>
            <a:t>Apply biomedical, psychological, commercial and public-health perspectives.</a:t>
          </a:r>
          <a:endParaRPr lang="en-US"/>
        </a:p>
      </dgm:t>
    </dgm:pt>
    <dgm:pt modelId="{54AB698C-9580-49BF-9621-9F6E23375F14}" type="parTrans" cxnId="{802BE350-FDFE-4A04-BAC9-88DB8F8BF17F}">
      <dgm:prSet/>
      <dgm:spPr/>
      <dgm:t>
        <a:bodyPr/>
        <a:lstStyle/>
        <a:p>
          <a:endParaRPr lang="en-US"/>
        </a:p>
      </dgm:t>
    </dgm:pt>
    <dgm:pt modelId="{D7453A30-DA0E-4B7B-A281-94450AF9DDE7}" type="sibTrans" cxnId="{802BE350-FDFE-4A04-BAC9-88DB8F8BF17F}">
      <dgm:prSet/>
      <dgm:spPr/>
      <dgm:t>
        <a:bodyPr/>
        <a:lstStyle/>
        <a:p>
          <a:endParaRPr lang="en-US"/>
        </a:p>
      </dgm:t>
    </dgm:pt>
    <dgm:pt modelId="{1FC0852B-D39A-F14B-97E4-90C49E726FAF}" type="pres">
      <dgm:prSet presAssocID="{D8116C36-82EE-4404-BD6E-C2FBA549A01E}" presName="linear" presStyleCnt="0">
        <dgm:presLayoutVars>
          <dgm:animLvl val="lvl"/>
          <dgm:resizeHandles val="exact"/>
        </dgm:presLayoutVars>
      </dgm:prSet>
      <dgm:spPr/>
    </dgm:pt>
    <dgm:pt modelId="{1E4F734F-CA04-704C-8F53-D91A59B7C94E}" type="pres">
      <dgm:prSet presAssocID="{8CBD8861-B397-4505-8B31-F3E65277FF4C}" presName="parentText" presStyleLbl="node1" presStyleIdx="0" presStyleCnt="6">
        <dgm:presLayoutVars>
          <dgm:chMax val="0"/>
          <dgm:bulletEnabled val="1"/>
        </dgm:presLayoutVars>
      </dgm:prSet>
      <dgm:spPr/>
    </dgm:pt>
    <dgm:pt modelId="{0584975D-DBFE-CB45-BE16-5EB0C44FDF66}" type="pres">
      <dgm:prSet presAssocID="{32DE639F-6FBE-4F14-AD09-474E1FFD913B}" presName="spacer" presStyleCnt="0"/>
      <dgm:spPr/>
    </dgm:pt>
    <dgm:pt modelId="{699EBB7E-2DB5-C244-9C43-CA3046D79055}" type="pres">
      <dgm:prSet presAssocID="{B849BF5A-7E2C-4472-AF5B-3096599EF84B}" presName="parentText" presStyleLbl="node1" presStyleIdx="1" presStyleCnt="6">
        <dgm:presLayoutVars>
          <dgm:chMax val="0"/>
          <dgm:bulletEnabled val="1"/>
        </dgm:presLayoutVars>
      </dgm:prSet>
      <dgm:spPr/>
    </dgm:pt>
    <dgm:pt modelId="{4100473A-F774-1C4B-845A-6DEBB058BF19}" type="pres">
      <dgm:prSet presAssocID="{A6981CFA-2119-4CF4-BBE4-0566A32729D9}" presName="spacer" presStyleCnt="0"/>
      <dgm:spPr/>
    </dgm:pt>
    <dgm:pt modelId="{C1CBBFC6-8B36-544D-8CA7-E2B23764B204}" type="pres">
      <dgm:prSet presAssocID="{C66AAC3D-8723-4FFB-B2C7-E76D9EF09A2D}" presName="parentText" presStyleLbl="node1" presStyleIdx="2" presStyleCnt="6">
        <dgm:presLayoutVars>
          <dgm:chMax val="0"/>
          <dgm:bulletEnabled val="1"/>
        </dgm:presLayoutVars>
      </dgm:prSet>
      <dgm:spPr/>
    </dgm:pt>
    <dgm:pt modelId="{872CBF51-A469-6547-8914-45DFF21518A7}" type="pres">
      <dgm:prSet presAssocID="{62837034-F26E-4040-BA58-0A8166F397A1}" presName="spacer" presStyleCnt="0"/>
      <dgm:spPr/>
    </dgm:pt>
    <dgm:pt modelId="{F9DA73B8-CD14-9842-9DFF-F2D76CEDAD3F}" type="pres">
      <dgm:prSet presAssocID="{B56C2DDC-A576-4F63-96F9-544D6B8A3E10}" presName="parentText" presStyleLbl="node1" presStyleIdx="3" presStyleCnt="6">
        <dgm:presLayoutVars>
          <dgm:chMax val="0"/>
          <dgm:bulletEnabled val="1"/>
        </dgm:presLayoutVars>
      </dgm:prSet>
      <dgm:spPr/>
    </dgm:pt>
    <dgm:pt modelId="{66B9C2ED-088E-4A45-8DA3-855812A6F15C}" type="pres">
      <dgm:prSet presAssocID="{9ACCE941-61F6-4C8A-B4BC-BB4660F3DF28}" presName="spacer" presStyleCnt="0"/>
      <dgm:spPr/>
    </dgm:pt>
    <dgm:pt modelId="{8AE3397A-C492-F94E-B88C-80E933EAA6CD}" type="pres">
      <dgm:prSet presAssocID="{4CC0F7C8-CE64-4567-865A-411020A79B87}" presName="parentText" presStyleLbl="node1" presStyleIdx="4" presStyleCnt="6">
        <dgm:presLayoutVars>
          <dgm:chMax val="0"/>
          <dgm:bulletEnabled val="1"/>
        </dgm:presLayoutVars>
      </dgm:prSet>
      <dgm:spPr/>
    </dgm:pt>
    <dgm:pt modelId="{B908CF1E-5489-FB44-9E91-DCABE3390676}" type="pres">
      <dgm:prSet presAssocID="{0D1E5F4C-2E09-4E93-8017-2E85AB1F07D9}" presName="spacer" presStyleCnt="0"/>
      <dgm:spPr/>
    </dgm:pt>
    <dgm:pt modelId="{B2011506-61C1-DD4E-A496-F50311430108}" type="pres">
      <dgm:prSet presAssocID="{6C202460-633D-417E-BB27-FD264499D737}" presName="parentText" presStyleLbl="node1" presStyleIdx="5" presStyleCnt="6">
        <dgm:presLayoutVars>
          <dgm:chMax val="0"/>
          <dgm:bulletEnabled val="1"/>
        </dgm:presLayoutVars>
      </dgm:prSet>
      <dgm:spPr/>
    </dgm:pt>
  </dgm:ptLst>
  <dgm:cxnLst>
    <dgm:cxn modelId="{E9FB1218-9ECE-461C-AC4F-5AE87081E5E4}" srcId="{D8116C36-82EE-4404-BD6E-C2FBA549A01E}" destId="{4CC0F7C8-CE64-4567-865A-411020A79B87}" srcOrd="4" destOrd="0" parTransId="{ADB8CA0B-31D7-478A-B9B4-7709FDFA6719}" sibTransId="{0D1E5F4C-2E09-4E93-8017-2E85AB1F07D9}"/>
    <dgm:cxn modelId="{802BE350-FDFE-4A04-BAC9-88DB8F8BF17F}" srcId="{D8116C36-82EE-4404-BD6E-C2FBA549A01E}" destId="{6C202460-633D-417E-BB27-FD264499D737}" srcOrd="5" destOrd="0" parTransId="{54AB698C-9580-49BF-9621-9F6E23375F14}" sibTransId="{D7453A30-DA0E-4B7B-A281-94450AF9DDE7}"/>
    <dgm:cxn modelId="{082B9860-E36A-4767-A430-EF66685A2780}" srcId="{D8116C36-82EE-4404-BD6E-C2FBA549A01E}" destId="{C66AAC3D-8723-4FFB-B2C7-E76D9EF09A2D}" srcOrd="2" destOrd="0" parTransId="{9A0BCA78-01EF-484F-ADD0-506B63B27294}" sibTransId="{62837034-F26E-4040-BA58-0A8166F397A1}"/>
    <dgm:cxn modelId="{94AF7C66-2F3C-E444-9BD1-7C6A3B604780}" type="presOf" srcId="{B56C2DDC-A576-4F63-96F9-544D6B8A3E10}" destId="{F9DA73B8-CD14-9842-9DFF-F2D76CEDAD3F}" srcOrd="0" destOrd="0" presId="urn:microsoft.com/office/officeart/2005/8/layout/vList2"/>
    <dgm:cxn modelId="{4FC1CD90-50EC-4567-9FBC-13E349F80969}" srcId="{D8116C36-82EE-4404-BD6E-C2FBA549A01E}" destId="{8CBD8861-B397-4505-8B31-F3E65277FF4C}" srcOrd="0" destOrd="0" parTransId="{A555BEA4-24A2-4D15-AEC7-6CD5100CBF28}" sibTransId="{32DE639F-6FBE-4F14-AD09-474E1FFD913B}"/>
    <dgm:cxn modelId="{7082CB9A-17E1-49B5-B32A-3D6AE924B332}" srcId="{D8116C36-82EE-4404-BD6E-C2FBA549A01E}" destId="{B849BF5A-7E2C-4472-AF5B-3096599EF84B}" srcOrd="1" destOrd="0" parTransId="{19331432-27CE-4579-A67B-26096BAEBB47}" sibTransId="{A6981CFA-2119-4CF4-BBE4-0566A32729D9}"/>
    <dgm:cxn modelId="{D8B217A5-DE12-9347-AACD-37F728E57576}" type="presOf" srcId="{B849BF5A-7E2C-4472-AF5B-3096599EF84B}" destId="{699EBB7E-2DB5-C244-9C43-CA3046D79055}" srcOrd="0" destOrd="0" presId="urn:microsoft.com/office/officeart/2005/8/layout/vList2"/>
    <dgm:cxn modelId="{7FF508AB-34D9-F444-857A-887D770BE721}" type="presOf" srcId="{4CC0F7C8-CE64-4567-865A-411020A79B87}" destId="{8AE3397A-C492-F94E-B88C-80E933EAA6CD}" srcOrd="0" destOrd="0" presId="urn:microsoft.com/office/officeart/2005/8/layout/vList2"/>
    <dgm:cxn modelId="{B5B0ABB3-E9A3-A342-B38D-B0AFC44E99A3}" type="presOf" srcId="{6C202460-633D-417E-BB27-FD264499D737}" destId="{B2011506-61C1-DD4E-A496-F50311430108}" srcOrd="0" destOrd="0" presId="urn:microsoft.com/office/officeart/2005/8/layout/vList2"/>
    <dgm:cxn modelId="{9D64FEB4-3D1B-470F-884B-2A3F8DAD61BC}" srcId="{D8116C36-82EE-4404-BD6E-C2FBA549A01E}" destId="{B56C2DDC-A576-4F63-96F9-544D6B8A3E10}" srcOrd="3" destOrd="0" parTransId="{6E1D9135-3C38-4B04-A361-9B2597800805}" sibTransId="{9ACCE941-61F6-4C8A-B4BC-BB4660F3DF28}"/>
    <dgm:cxn modelId="{DA54E8BA-05BD-234F-AF0C-63BB8B017661}" type="presOf" srcId="{C66AAC3D-8723-4FFB-B2C7-E76D9EF09A2D}" destId="{C1CBBFC6-8B36-544D-8CA7-E2B23764B204}" srcOrd="0" destOrd="0" presId="urn:microsoft.com/office/officeart/2005/8/layout/vList2"/>
    <dgm:cxn modelId="{93601BDE-952A-2644-8167-291A03F7FEE9}" type="presOf" srcId="{8CBD8861-B397-4505-8B31-F3E65277FF4C}" destId="{1E4F734F-CA04-704C-8F53-D91A59B7C94E}" srcOrd="0" destOrd="0" presId="urn:microsoft.com/office/officeart/2005/8/layout/vList2"/>
    <dgm:cxn modelId="{AEA14ADF-C12D-8446-821C-B3EF5EB3DAC2}" type="presOf" srcId="{D8116C36-82EE-4404-BD6E-C2FBA549A01E}" destId="{1FC0852B-D39A-F14B-97E4-90C49E726FAF}" srcOrd="0" destOrd="0" presId="urn:microsoft.com/office/officeart/2005/8/layout/vList2"/>
    <dgm:cxn modelId="{35748E28-3D37-B441-BB8C-CE77D5826EDD}" type="presParOf" srcId="{1FC0852B-D39A-F14B-97E4-90C49E726FAF}" destId="{1E4F734F-CA04-704C-8F53-D91A59B7C94E}" srcOrd="0" destOrd="0" presId="urn:microsoft.com/office/officeart/2005/8/layout/vList2"/>
    <dgm:cxn modelId="{3A1409FE-4854-A447-8A3A-7E0120AB5784}" type="presParOf" srcId="{1FC0852B-D39A-F14B-97E4-90C49E726FAF}" destId="{0584975D-DBFE-CB45-BE16-5EB0C44FDF66}" srcOrd="1" destOrd="0" presId="urn:microsoft.com/office/officeart/2005/8/layout/vList2"/>
    <dgm:cxn modelId="{3D0B4B56-C294-B44D-97E7-97252127463D}" type="presParOf" srcId="{1FC0852B-D39A-F14B-97E4-90C49E726FAF}" destId="{699EBB7E-2DB5-C244-9C43-CA3046D79055}" srcOrd="2" destOrd="0" presId="urn:microsoft.com/office/officeart/2005/8/layout/vList2"/>
    <dgm:cxn modelId="{4345D095-024B-044A-ACB8-7CC95385DB5C}" type="presParOf" srcId="{1FC0852B-D39A-F14B-97E4-90C49E726FAF}" destId="{4100473A-F774-1C4B-845A-6DEBB058BF19}" srcOrd="3" destOrd="0" presId="urn:microsoft.com/office/officeart/2005/8/layout/vList2"/>
    <dgm:cxn modelId="{B9DA569C-9B54-6849-BD8D-466B3C127F1F}" type="presParOf" srcId="{1FC0852B-D39A-F14B-97E4-90C49E726FAF}" destId="{C1CBBFC6-8B36-544D-8CA7-E2B23764B204}" srcOrd="4" destOrd="0" presId="urn:microsoft.com/office/officeart/2005/8/layout/vList2"/>
    <dgm:cxn modelId="{986A7160-7FCC-F043-B05C-36E591C978CF}" type="presParOf" srcId="{1FC0852B-D39A-F14B-97E4-90C49E726FAF}" destId="{872CBF51-A469-6547-8914-45DFF21518A7}" srcOrd="5" destOrd="0" presId="urn:microsoft.com/office/officeart/2005/8/layout/vList2"/>
    <dgm:cxn modelId="{D2308AE6-FF6B-9B4C-9EF1-6D80F8602B8D}" type="presParOf" srcId="{1FC0852B-D39A-F14B-97E4-90C49E726FAF}" destId="{F9DA73B8-CD14-9842-9DFF-F2D76CEDAD3F}" srcOrd="6" destOrd="0" presId="urn:microsoft.com/office/officeart/2005/8/layout/vList2"/>
    <dgm:cxn modelId="{23FC540D-0EC3-684F-B9B8-E636E9459120}" type="presParOf" srcId="{1FC0852B-D39A-F14B-97E4-90C49E726FAF}" destId="{66B9C2ED-088E-4A45-8DA3-855812A6F15C}" srcOrd="7" destOrd="0" presId="urn:microsoft.com/office/officeart/2005/8/layout/vList2"/>
    <dgm:cxn modelId="{5C85F198-5EA1-D64A-992C-A84039AE6C1B}" type="presParOf" srcId="{1FC0852B-D39A-F14B-97E4-90C49E726FAF}" destId="{8AE3397A-C492-F94E-B88C-80E933EAA6CD}" srcOrd="8" destOrd="0" presId="urn:microsoft.com/office/officeart/2005/8/layout/vList2"/>
    <dgm:cxn modelId="{F37AB9A1-7C99-B44A-A72F-24DF5672A1F4}" type="presParOf" srcId="{1FC0852B-D39A-F14B-97E4-90C49E726FAF}" destId="{B908CF1E-5489-FB44-9E91-DCABE3390676}" srcOrd="9" destOrd="0" presId="urn:microsoft.com/office/officeart/2005/8/layout/vList2"/>
    <dgm:cxn modelId="{487CD1A9-0BF2-0640-8F63-24C63CF5CD5E}" type="presParOf" srcId="{1FC0852B-D39A-F14B-97E4-90C49E726FAF}" destId="{B2011506-61C1-DD4E-A496-F5031143010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FA8A52-3BB8-4030-9DC6-09633E53B79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4FB4622-79C0-4B08-B280-BCF0CEE9BE75}">
      <dgm:prSet/>
      <dgm:spPr/>
      <dgm:t>
        <a:bodyPr/>
        <a:lstStyle/>
        <a:p>
          <a:r>
            <a:rPr lang="en-GB"/>
            <a:t>“If an influencer honestly describes how a weight loss injection helped them, that is health education and not advertising.”</a:t>
          </a:r>
          <a:endParaRPr lang="en-US"/>
        </a:p>
      </dgm:t>
    </dgm:pt>
    <dgm:pt modelId="{9C42898D-81B5-4842-A545-D112C6D50C23}" type="parTrans" cxnId="{0AA6F9BD-A71A-475B-B7E5-6D2DAD43BEF5}">
      <dgm:prSet/>
      <dgm:spPr/>
      <dgm:t>
        <a:bodyPr/>
        <a:lstStyle/>
        <a:p>
          <a:endParaRPr lang="en-US"/>
        </a:p>
      </dgm:t>
    </dgm:pt>
    <dgm:pt modelId="{DC7FB5B2-1DFD-419B-8256-2567C8FCDAFD}" type="sibTrans" cxnId="{0AA6F9BD-A71A-475B-B7E5-6D2DAD43BEF5}">
      <dgm:prSet/>
      <dgm:spPr/>
      <dgm:t>
        <a:bodyPr/>
        <a:lstStyle/>
        <a:p>
          <a:endParaRPr lang="en-US"/>
        </a:p>
      </dgm:t>
    </dgm:pt>
    <dgm:pt modelId="{1B315F2C-2725-4F68-B2E9-BE4839623F92}">
      <dgm:prSet/>
      <dgm:spPr/>
      <dgm:t>
        <a:bodyPr/>
        <a:lstStyle/>
        <a:p>
          <a:r>
            <a:rPr lang="en-GB"/>
            <a:t>Does payment (linked posts), referral codes etc influence how you feel. </a:t>
          </a:r>
          <a:endParaRPr lang="en-US"/>
        </a:p>
      </dgm:t>
    </dgm:pt>
    <dgm:pt modelId="{47DE58CA-D175-4DE3-9B46-23B40FE52831}" type="parTrans" cxnId="{4FA4FCFC-122E-4639-A79C-723C17090281}">
      <dgm:prSet/>
      <dgm:spPr/>
      <dgm:t>
        <a:bodyPr/>
        <a:lstStyle/>
        <a:p>
          <a:endParaRPr lang="en-US"/>
        </a:p>
      </dgm:t>
    </dgm:pt>
    <dgm:pt modelId="{4483D41D-54F5-4122-9206-3D7F33EFB245}" type="sibTrans" cxnId="{4FA4FCFC-122E-4639-A79C-723C17090281}">
      <dgm:prSet/>
      <dgm:spPr/>
      <dgm:t>
        <a:bodyPr/>
        <a:lstStyle/>
        <a:p>
          <a:endParaRPr lang="en-US"/>
        </a:p>
      </dgm:t>
    </dgm:pt>
    <dgm:pt modelId="{06C0BAB9-DCAE-44C9-A841-45E6A4E1B96B}">
      <dgm:prSet/>
      <dgm:spPr/>
      <dgm:t>
        <a:bodyPr/>
        <a:lstStyle/>
        <a:p>
          <a:r>
            <a:rPr lang="en-GB">
              <a:hlinkClick xmlns:r="http://schemas.openxmlformats.org/officeDocument/2006/relationships" r:id="rId1"/>
            </a:rPr>
            <a:t>https://www.asa.org.uk/advice-online/weight-control-prescription-only-medicines.html</a:t>
          </a:r>
          <a:endParaRPr lang="en-US"/>
        </a:p>
      </dgm:t>
    </dgm:pt>
    <dgm:pt modelId="{5F5FA7C5-6901-47D1-A5A4-C4DE8053216F}" type="parTrans" cxnId="{DCCD632F-D946-4CA5-8CBB-DEB5B773BF2B}">
      <dgm:prSet/>
      <dgm:spPr/>
      <dgm:t>
        <a:bodyPr/>
        <a:lstStyle/>
        <a:p>
          <a:endParaRPr lang="en-US"/>
        </a:p>
      </dgm:t>
    </dgm:pt>
    <dgm:pt modelId="{5B001544-0D60-4D3E-8D36-D4D732A8175D}" type="sibTrans" cxnId="{DCCD632F-D946-4CA5-8CBB-DEB5B773BF2B}">
      <dgm:prSet/>
      <dgm:spPr/>
      <dgm:t>
        <a:bodyPr/>
        <a:lstStyle/>
        <a:p>
          <a:endParaRPr lang="en-US"/>
        </a:p>
      </dgm:t>
    </dgm:pt>
    <dgm:pt modelId="{2E762BB7-2DB6-8E44-8F88-1BD8F7A4FDF9}" type="pres">
      <dgm:prSet presAssocID="{3CFA8A52-3BB8-4030-9DC6-09633E53B792}" presName="outerComposite" presStyleCnt="0">
        <dgm:presLayoutVars>
          <dgm:chMax val="5"/>
          <dgm:dir/>
          <dgm:resizeHandles val="exact"/>
        </dgm:presLayoutVars>
      </dgm:prSet>
      <dgm:spPr/>
    </dgm:pt>
    <dgm:pt modelId="{503EDA0E-9E3F-E745-98D4-34FBE9D82337}" type="pres">
      <dgm:prSet presAssocID="{3CFA8A52-3BB8-4030-9DC6-09633E53B792}" presName="dummyMaxCanvas" presStyleCnt="0">
        <dgm:presLayoutVars/>
      </dgm:prSet>
      <dgm:spPr/>
    </dgm:pt>
    <dgm:pt modelId="{92B14AA4-A83F-7346-B8CF-E66F855744BD}" type="pres">
      <dgm:prSet presAssocID="{3CFA8A52-3BB8-4030-9DC6-09633E53B792}" presName="ThreeNodes_1" presStyleLbl="node1" presStyleIdx="0" presStyleCnt="3">
        <dgm:presLayoutVars>
          <dgm:bulletEnabled val="1"/>
        </dgm:presLayoutVars>
      </dgm:prSet>
      <dgm:spPr/>
    </dgm:pt>
    <dgm:pt modelId="{93F8AE0A-7244-104C-84B1-9595885D075B}" type="pres">
      <dgm:prSet presAssocID="{3CFA8A52-3BB8-4030-9DC6-09633E53B792}" presName="ThreeNodes_2" presStyleLbl="node1" presStyleIdx="1" presStyleCnt="3">
        <dgm:presLayoutVars>
          <dgm:bulletEnabled val="1"/>
        </dgm:presLayoutVars>
      </dgm:prSet>
      <dgm:spPr/>
    </dgm:pt>
    <dgm:pt modelId="{5518A8C0-BE71-1D4B-83A0-531349A7EA56}" type="pres">
      <dgm:prSet presAssocID="{3CFA8A52-3BB8-4030-9DC6-09633E53B792}" presName="ThreeNodes_3" presStyleLbl="node1" presStyleIdx="2" presStyleCnt="3">
        <dgm:presLayoutVars>
          <dgm:bulletEnabled val="1"/>
        </dgm:presLayoutVars>
      </dgm:prSet>
      <dgm:spPr/>
    </dgm:pt>
    <dgm:pt modelId="{729C86D1-3D1A-5549-B27F-8AD018D512DF}" type="pres">
      <dgm:prSet presAssocID="{3CFA8A52-3BB8-4030-9DC6-09633E53B792}" presName="ThreeConn_1-2" presStyleLbl="fgAccFollowNode1" presStyleIdx="0" presStyleCnt="2">
        <dgm:presLayoutVars>
          <dgm:bulletEnabled val="1"/>
        </dgm:presLayoutVars>
      </dgm:prSet>
      <dgm:spPr/>
    </dgm:pt>
    <dgm:pt modelId="{B951E35F-6D1D-C842-8529-15172A886827}" type="pres">
      <dgm:prSet presAssocID="{3CFA8A52-3BB8-4030-9DC6-09633E53B792}" presName="ThreeConn_2-3" presStyleLbl="fgAccFollowNode1" presStyleIdx="1" presStyleCnt="2">
        <dgm:presLayoutVars>
          <dgm:bulletEnabled val="1"/>
        </dgm:presLayoutVars>
      </dgm:prSet>
      <dgm:spPr/>
    </dgm:pt>
    <dgm:pt modelId="{E5796447-4EEB-9647-BE26-B4C4EFAA5F4E}" type="pres">
      <dgm:prSet presAssocID="{3CFA8A52-3BB8-4030-9DC6-09633E53B792}" presName="ThreeNodes_1_text" presStyleLbl="node1" presStyleIdx="2" presStyleCnt="3">
        <dgm:presLayoutVars>
          <dgm:bulletEnabled val="1"/>
        </dgm:presLayoutVars>
      </dgm:prSet>
      <dgm:spPr/>
    </dgm:pt>
    <dgm:pt modelId="{5AA46D82-E8E2-DC4B-B844-4D753D0E3A05}" type="pres">
      <dgm:prSet presAssocID="{3CFA8A52-3BB8-4030-9DC6-09633E53B792}" presName="ThreeNodes_2_text" presStyleLbl="node1" presStyleIdx="2" presStyleCnt="3">
        <dgm:presLayoutVars>
          <dgm:bulletEnabled val="1"/>
        </dgm:presLayoutVars>
      </dgm:prSet>
      <dgm:spPr/>
    </dgm:pt>
    <dgm:pt modelId="{87844576-CD5B-B347-9593-05556D7F6F02}" type="pres">
      <dgm:prSet presAssocID="{3CFA8A52-3BB8-4030-9DC6-09633E53B792}" presName="ThreeNodes_3_text" presStyleLbl="node1" presStyleIdx="2" presStyleCnt="3">
        <dgm:presLayoutVars>
          <dgm:bulletEnabled val="1"/>
        </dgm:presLayoutVars>
      </dgm:prSet>
      <dgm:spPr/>
    </dgm:pt>
  </dgm:ptLst>
  <dgm:cxnLst>
    <dgm:cxn modelId="{F858A004-D9DC-5C4F-AF70-2E5CD49CC3DB}" type="presOf" srcId="{06C0BAB9-DCAE-44C9-A841-45E6A4E1B96B}" destId="{87844576-CD5B-B347-9593-05556D7F6F02}" srcOrd="1" destOrd="0" presId="urn:microsoft.com/office/officeart/2005/8/layout/vProcess5"/>
    <dgm:cxn modelId="{DCCD632F-D946-4CA5-8CBB-DEB5B773BF2B}" srcId="{3CFA8A52-3BB8-4030-9DC6-09633E53B792}" destId="{06C0BAB9-DCAE-44C9-A841-45E6A4E1B96B}" srcOrd="2" destOrd="0" parTransId="{5F5FA7C5-6901-47D1-A5A4-C4DE8053216F}" sibTransId="{5B001544-0D60-4D3E-8D36-D4D732A8175D}"/>
    <dgm:cxn modelId="{A169EA53-827C-6343-A1FB-87D0456ABAD0}" type="presOf" srcId="{F4FB4622-79C0-4B08-B280-BCF0CEE9BE75}" destId="{92B14AA4-A83F-7346-B8CF-E66F855744BD}" srcOrd="0" destOrd="0" presId="urn:microsoft.com/office/officeart/2005/8/layout/vProcess5"/>
    <dgm:cxn modelId="{50F6D684-28D4-864C-A1A8-421EDE41D5D9}" type="presOf" srcId="{DC7FB5B2-1DFD-419B-8256-2567C8FCDAFD}" destId="{729C86D1-3D1A-5549-B27F-8AD018D512DF}" srcOrd="0" destOrd="0" presId="urn:microsoft.com/office/officeart/2005/8/layout/vProcess5"/>
    <dgm:cxn modelId="{52BC3886-1BAC-C642-9B27-36C8B153B0E9}" type="presOf" srcId="{1B315F2C-2725-4F68-B2E9-BE4839623F92}" destId="{93F8AE0A-7244-104C-84B1-9595885D075B}" srcOrd="0" destOrd="0" presId="urn:microsoft.com/office/officeart/2005/8/layout/vProcess5"/>
    <dgm:cxn modelId="{3C5A2B89-3613-AC4D-A744-6767139A59CC}" type="presOf" srcId="{F4FB4622-79C0-4B08-B280-BCF0CEE9BE75}" destId="{E5796447-4EEB-9647-BE26-B4C4EFAA5F4E}" srcOrd="1" destOrd="0" presId="urn:microsoft.com/office/officeart/2005/8/layout/vProcess5"/>
    <dgm:cxn modelId="{FAB98695-52D8-1045-8A31-7A257F593B12}" type="presOf" srcId="{4483D41D-54F5-4122-9206-3D7F33EFB245}" destId="{B951E35F-6D1D-C842-8529-15172A886827}" srcOrd="0" destOrd="0" presId="urn:microsoft.com/office/officeart/2005/8/layout/vProcess5"/>
    <dgm:cxn modelId="{0AA6F9BD-A71A-475B-B7E5-6D2DAD43BEF5}" srcId="{3CFA8A52-3BB8-4030-9DC6-09633E53B792}" destId="{F4FB4622-79C0-4B08-B280-BCF0CEE9BE75}" srcOrd="0" destOrd="0" parTransId="{9C42898D-81B5-4842-A545-D112C6D50C23}" sibTransId="{DC7FB5B2-1DFD-419B-8256-2567C8FCDAFD}"/>
    <dgm:cxn modelId="{6E40CCC6-DF25-974A-90E2-42FDF81C872B}" type="presOf" srcId="{1B315F2C-2725-4F68-B2E9-BE4839623F92}" destId="{5AA46D82-E8E2-DC4B-B844-4D753D0E3A05}" srcOrd="1" destOrd="0" presId="urn:microsoft.com/office/officeart/2005/8/layout/vProcess5"/>
    <dgm:cxn modelId="{FDC3CFD4-EEE9-0D4E-B726-7EF8658F3F44}" type="presOf" srcId="{3CFA8A52-3BB8-4030-9DC6-09633E53B792}" destId="{2E762BB7-2DB6-8E44-8F88-1BD8F7A4FDF9}" srcOrd="0" destOrd="0" presId="urn:microsoft.com/office/officeart/2005/8/layout/vProcess5"/>
    <dgm:cxn modelId="{B70649D8-C97A-3E44-9200-AA8B0CF4C2F3}" type="presOf" srcId="{06C0BAB9-DCAE-44C9-A841-45E6A4E1B96B}" destId="{5518A8C0-BE71-1D4B-83A0-531349A7EA56}" srcOrd="0" destOrd="0" presId="urn:microsoft.com/office/officeart/2005/8/layout/vProcess5"/>
    <dgm:cxn modelId="{4FA4FCFC-122E-4639-A79C-723C17090281}" srcId="{3CFA8A52-3BB8-4030-9DC6-09633E53B792}" destId="{1B315F2C-2725-4F68-B2E9-BE4839623F92}" srcOrd="1" destOrd="0" parTransId="{47DE58CA-D175-4DE3-9B46-23B40FE52831}" sibTransId="{4483D41D-54F5-4122-9206-3D7F33EFB245}"/>
    <dgm:cxn modelId="{C5432C3D-CDA3-804E-9269-049925CFE464}" type="presParOf" srcId="{2E762BB7-2DB6-8E44-8F88-1BD8F7A4FDF9}" destId="{503EDA0E-9E3F-E745-98D4-34FBE9D82337}" srcOrd="0" destOrd="0" presId="urn:microsoft.com/office/officeart/2005/8/layout/vProcess5"/>
    <dgm:cxn modelId="{31F17A35-C200-2645-918D-3A52D2052A42}" type="presParOf" srcId="{2E762BB7-2DB6-8E44-8F88-1BD8F7A4FDF9}" destId="{92B14AA4-A83F-7346-B8CF-E66F855744BD}" srcOrd="1" destOrd="0" presId="urn:microsoft.com/office/officeart/2005/8/layout/vProcess5"/>
    <dgm:cxn modelId="{B78A7752-E040-704B-AE23-6DFA731B4A37}" type="presParOf" srcId="{2E762BB7-2DB6-8E44-8F88-1BD8F7A4FDF9}" destId="{93F8AE0A-7244-104C-84B1-9595885D075B}" srcOrd="2" destOrd="0" presId="urn:microsoft.com/office/officeart/2005/8/layout/vProcess5"/>
    <dgm:cxn modelId="{43D7CB5C-A4DF-544D-8416-64D54AC961F1}" type="presParOf" srcId="{2E762BB7-2DB6-8E44-8F88-1BD8F7A4FDF9}" destId="{5518A8C0-BE71-1D4B-83A0-531349A7EA56}" srcOrd="3" destOrd="0" presId="urn:microsoft.com/office/officeart/2005/8/layout/vProcess5"/>
    <dgm:cxn modelId="{8447724F-9EB8-2B40-BC98-DACD378394BC}" type="presParOf" srcId="{2E762BB7-2DB6-8E44-8F88-1BD8F7A4FDF9}" destId="{729C86D1-3D1A-5549-B27F-8AD018D512DF}" srcOrd="4" destOrd="0" presId="urn:microsoft.com/office/officeart/2005/8/layout/vProcess5"/>
    <dgm:cxn modelId="{FF403D7F-8301-C147-9B5B-974F98167A66}" type="presParOf" srcId="{2E762BB7-2DB6-8E44-8F88-1BD8F7A4FDF9}" destId="{B951E35F-6D1D-C842-8529-15172A886827}" srcOrd="5" destOrd="0" presId="urn:microsoft.com/office/officeart/2005/8/layout/vProcess5"/>
    <dgm:cxn modelId="{90B15F5D-8E97-AA42-ACED-67ED3380A8EE}" type="presParOf" srcId="{2E762BB7-2DB6-8E44-8F88-1BD8F7A4FDF9}" destId="{E5796447-4EEB-9647-BE26-B4C4EFAA5F4E}" srcOrd="6" destOrd="0" presId="urn:microsoft.com/office/officeart/2005/8/layout/vProcess5"/>
    <dgm:cxn modelId="{48A6FB70-C50D-604D-9D4B-D11763ED2C1B}" type="presParOf" srcId="{2E762BB7-2DB6-8E44-8F88-1BD8F7A4FDF9}" destId="{5AA46D82-E8E2-DC4B-B844-4D753D0E3A05}" srcOrd="7" destOrd="0" presId="urn:microsoft.com/office/officeart/2005/8/layout/vProcess5"/>
    <dgm:cxn modelId="{5969BF5A-5660-2346-91F0-D3E4D69C0568}" type="presParOf" srcId="{2E762BB7-2DB6-8E44-8F88-1BD8F7A4FDF9}" destId="{87844576-CD5B-B347-9593-05556D7F6F0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EF137D-C1B3-418C-8D58-0495A62E78B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B86E080-D9DF-4F95-96B7-C6EC5362EF46}">
      <dgm:prSet/>
      <dgm:spPr/>
      <dgm:t>
        <a:bodyPr/>
        <a:lstStyle/>
        <a:p>
          <a:r>
            <a:rPr lang="en-GB"/>
            <a:t>BIOMEDICAL: Eligibility, benefit–risk balance, assessment and monitoring.</a:t>
          </a:r>
          <a:endParaRPr lang="en-US"/>
        </a:p>
      </dgm:t>
    </dgm:pt>
    <dgm:pt modelId="{561E0664-67F1-49BC-9202-9DD632F71979}" type="parTrans" cxnId="{CE143423-A510-4AF4-9FF9-FC3A6D9DE20E}">
      <dgm:prSet/>
      <dgm:spPr/>
      <dgm:t>
        <a:bodyPr/>
        <a:lstStyle/>
        <a:p>
          <a:endParaRPr lang="en-US"/>
        </a:p>
      </dgm:t>
    </dgm:pt>
    <dgm:pt modelId="{C565199C-3A4D-4989-A826-240209106EB0}" type="sibTrans" cxnId="{CE143423-A510-4AF4-9FF9-FC3A6D9DE20E}">
      <dgm:prSet/>
      <dgm:spPr/>
      <dgm:t>
        <a:bodyPr/>
        <a:lstStyle/>
        <a:p>
          <a:endParaRPr lang="en-US"/>
        </a:p>
      </dgm:t>
    </dgm:pt>
    <dgm:pt modelId="{B7A6027C-FE2B-4555-BB57-60858B39AF0D}">
      <dgm:prSet/>
      <dgm:spPr/>
      <dgm:t>
        <a:bodyPr/>
        <a:lstStyle/>
        <a:p>
          <a:r>
            <a:rPr lang="en-GB"/>
            <a:t>PSYCHOLOGICAL / LIVED EXPERIENCE: Autonomy, shame, comparison, confidence and support.</a:t>
          </a:r>
          <a:endParaRPr lang="en-US"/>
        </a:p>
      </dgm:t>
    </dgm:pt>
    <dgm:pt modelId="{FBDA5F28-0DF4-4C62-A9F1-517FBC1ECDEC}" type="parTrans" cxnId="{18711299-A444-4407-BA14-8B8FBF688F80}">
      <dgm:prSet/>
      <dgm:spPr/>
      <dgm:t>
        <a:bodyPr/>
        <a:lstStyle/>
        <a:p>
          <a:endParaRPr lang="en-US"/>
        </a:p>
      </dgm:t>
    </dgm:pt>
    <dgm:pt modelId="{8D7B89CA-4A74-4E99-B105-A8160C3CC86A}" type="sibTrans" cxnId="{18711299-A444-4407-BA14-8B8FBF688F80}">
      <dgm:prSet/>
      <dgm:spPr/>
      <dgm:t>
        <a:bodyPr/>
        <a:lstStyle/>
        <a:p>
          <a:endParaRPr lang="en-US"/>
        </a:p>
      </dgm:t>
    </dgm:pt>
    <dgm:pt modelId="{6705D995-3222-4A28-80DF-64973805BC40}">
      <dgm:prSet/>
      <dgm:spPr/>
      <dgm:t>
        <a:bodyPr/>
        <a:lstStyle/>
        <a:p>
          <a:r>
            <a:rPr lang="en-GB"/>
            <a:t>COMMERCIAL DETERMINANTS: Affiliate incentives, provider profits, platform systems and power.</a:t>
          </a:r>
          <a:endParaRPr lang="en-US"/>
        </a:p>
      </dgm:t>
    </dgm:pt>
    <dgm:pt modelId="{5BA78B25-E962-4804-B6AE-5A328E54EFD8}" type="parTrans" cxnId="{B75D5144-457D-4B6D-A491-48C0B4258043}">
      <dgm:prSet/>
      <dgm:spPr/>
      <dgm:t>
        <a:bodyPr/>
        <a:lstStyle/>
        <a:p>
          <a:endParaRPr lang="en-US"/>
        </a:p>
      </dgm:t>
    </dgm:pt>
    <dgm:pt modelId="{11B589F0-65AF-4678-8EFC-D223A45E74B6}" type="sibTrans" cxnId="{B75D5144-457D-4B6D-A491-48C0B4258043}">
      <dgm:prSet/>
      <dgm:spPr/>
      <dgm:t>
        <a:bodyPr/>
        <a:lstStyle/>
        <a:p>
          <a:endParaRPr lang="en-US"/>
        </a:p>
      </dgm:t>
    </dgm:pt>
    <dgm:pt modelId="{FE659AA2-2E76-4DB8-B8E9-91241CB43772}">
      <dgm:prSet/>
      <dgm:spPr/>
      <dgm:t>
        <a:bodyPr/>
        <a:lstStyle/>
        <a:p>
          <a:r>
            <a:rPr lang="en-GB"/>
            <a:t>PUBLIC HEALTH / EQUITY: Affordability, access, health literacy and unequal exposure to harms.</a:t>
          </a:r>
          <a:endParaRPr lang="en-US"/>
        </a:p>
      </dgm:t>
    </dgm:pt>
    <dgm:pt modelId="{AE6C3FCF-73CA-4541-A6E8-DC4463CAA888}" type="parTrans" cxnId="{211AB055-8D97-40C9-8578-966D1237FE2C}">
      <dgm:prSet/>
      <dgm:spPr/>
      <dgm:t>
        <a:bodyPr/>
        <a:lstStyle/>
        <a:p>
          <a:endParaRPr lang="en-US"/>
        </a:p>
      </dgm:t>
    </dgm:pt>
    <dgm:pt modelId="{2319C916-ECA1-4992-9B15-6BA07F232E22}" type="sibTrans" cxnId="{211AB055-8D97-40C9-8578-966D1237FE2C}">
      <dgm:prSet/>
      <dgm:spPr/>
      <dgm:t>
        <a:bodyPr/>
        <a:lstStyle/>
        <a:p>
          <a:endParaRPr lang="en-US"/>
        </a:p>
      </dgm:t>
    </dgm:pt>
    <dgm:pt modelId="{9852B031-2599-BF4C-A52A-CF6A1C754798}" type="pres">
      <dgm:prSet presAssocID="{58EF137D-C1B3-418C-8D58-0495A62E78BE}" presName="linear" presStyleCnt="0">
        <dgm:presLayoutVars>
          <dgm:animLvl val="lvl"/>
          <dgm:resizeHandles val="exact"/>
        </dgm:presLayoutVars>
      </dgm:prSet>
      <dgm:spPr/>
    </dgm:pt>
    <dgm:pt modelId="{5114403A-9F8C-184F-BBEE-F70548667AB7}" type="pres">
      <dgm:prSet presAssocID="{AB86E080-D9DF-4F95-96B7-C6EC5362EF46}" presName="parentText" presStyleLbl="node1" presStyleIdx="0" presStyleCnt="4">
        <dgm:presLayoutVars>
          <dgm:chMax val="0"/>
          <dgm:bulletEnabled val="1"/>
        </dgm:presLayoutVars>
      </dgm:prSet>
      <dgm:spPr/>
    </dgm:pt>
    <dgm:pt modelId="{ADE5ED4D-A4B2-2B44-930D-6AD824FF2510}" type="pres">
      <dgm:prSet presAssocID="{C565199C-3A4D-4989-A826-240209106EB0}" presName="spacer" presStyleCnt="0"/>
      <dgm:spPr/>
    </dgm:pt>
    <dgm:pt modelId="{02CD7C99-302B-0F48-A1AC-9BF68E0AB716}" type="pres">
      <dgm:prSet presAssocID="{B7A6027C-FE2B-4555-BB57-60858B39AF0D}" presName="parentText" presStyleLbl="node1" presStyleIdx="1" presStyleCnt="4">
        <dgm:presLayoutVars>
          <dgm:chMax val="0"/>
          <dgm:bulletEnabled val="1"/>
        </dgm:presLayoutVars>
      </dgm:prSet>
      <dgm:spPr/>
    </dgm:pt>
    <dgm:pt modelId="{2ED6698B-C083-644C-B9B5-E54BD24D21E2}" type="pres">
      <dgm:prSet presAssocID="{8D7B89CA-4A74-4E99-B105-A8160C3CC86A}" presName="spacer" presStyleCnt="0"/>
      <dgm:spPr/>
    </dgm:pt>
    <dgm:pt modelId="{DDD8A27D-8D41-7E4B-AA47-F361985B8989}" type="pres">
      <dgm:prSet presAssocID="{6705D995-3222-4A28-80DF-64973805BC40}" presName="parentText" presStyleLbl="node1" presStyleIdx="2" presStyleCnt="4">
        <dgm:presLayoutVars>
          <dgm:chMax val="0"/>
          <dgm:bulletEnabled val="1"/>
        </dgm:presLayoutVars>
      </dgm:prSet>
      <dgm:spPr/>
    </dgm:pt>
    <dgm:pt modelId="{F1CDCE39-C2CF-C24A-BF1A-4D53EB3BAF9E}" type="pres">
      <dgm:prSet presAssocID="{11B589F0-65AF-4678-8EFC-D223A45E74B6}" presName="spacer" presStyleCnt="0"/>
      <dgm:spPr/>
    </dgm:pt>
    <dgm:pt modelId="{C67D00DA-7430-FA47-AF34-60904DA454BA}" type="pres">
      <dgm:prSet presAssocID="{FE659AA2-2E76-4DB8-B8E9-91241CB43772}" presName="parentText" presStyleLbl="node1" presStyleIdx="3" presStyleCnt="4">
        <dgm:presLayoutVars>
          <dgm:chMax val="0"/>
          <dgm:bulletEnabled val="1"/>
        </dgm:presLayoutVars>
      </dgm:prSet>
      <dgm:spPr/>
    </dgm:pt>
  </dgm:ptLst>
  <dgm:cxnLst>
    <dgm:cxn modelId="{CE143423-A510-4AF4-9FF9-FC3A6D9DE20E}" srcId="{58EF137D-C1B3-418C-8D58-0495A62E78BE}" destId="{AB86E080-D9DF-4F95-96B7-C6EC5362EF46}" srcOrd="0" destOrd="0" parTransId="{561E0664-67F1-49BC-9202-9DD632F71979}" sibTransId="{C565199C-3A4D-4989-A826-240209106EB0}"/>
    <dgm:cxn modelId="{B75D5144-457D-4B6D-A491-48C0B4258043}" srcId="{58EF137D-C1B3-418C-8D58-0495A62E78BE}" destId="{6705D995-3222-4A28-80DF-64973805BC40}" srcOrd="2" destOrd="0" parTransId="{5BA78B25-E962-4804-B6AE-5A328E54EFD8}" sibTransId="{11B589F0-65AF-4678-8EFC-D223A45E74B6}"/>
    <dgm:cxn modelId="{79C0FA4A-3D11-8345-944A-CC465FCE87A6}" type="presOf" srcId="{6705D995-3222-4A28-80DF-64973805BC40}" destId="{DDD8A27D-8D41-7E4B-AA47-F361985B8989}" srcOrd="0" destOrd="0" presId="urn:microsoft.com/office/officeart/2005/8/layout/vList2"/>
    <dgm:cxn modelId="{D0F39A4F-7B21-A94A-867E-3DDB05CEFC37}" type="presOf" srcId="{AB86E080-D9DF-4F95-96B7-C6EC5362EF46}" destId="{5114403A-9F8C-184F-BBEE-F70548667AB7}" srcOrd="0" destOrd="0" presId="urn:microsoft.com/office/officeart/2005/8/layout/vList2"/>
    <dgm:cxn modelId="{211AB055-8D97-40C9-8578-966D1237FE2C}" srcId="{58EF137D-C1B3-418C-8D58-0495A62E78BE}" destId="{FE659AA2-2E76-4DB8-B8E9-91241CB43772}" srcOrd="3" destOrd="0" parTransId="{AE6C3FCF-73CA-4541-A6E8-DC4463CAA888}" sibTransId="{2319C916-ECA1-4992-9B15-6BA07F232E22}"/>
    <dgm:cxn modelId="{18711299-A444-4407-BA14-8B8FBF688F80}" srcId="{58EF137D-C1B3-418C-8D58-0495A62E78BE}" destId="{B7A6027C-FE2B-4555-BB57-60858B39AF0D}" srcOrd="1" destOrd="0" parTransId="{FBDA5F28-0DF4-4C62-A9F1-517FBC1ECDEC}" sibTransId="{8D7B89CA-4A74-4E99-B105-A8160C3CC86A}"/>
    <dgm:cxn modelId="{A8DB7AA3-F5AF-6041-B487-B8B80D05B6AA}" type="presOf" srcId="{B7A6027C-FE2B-4555-BB57-60858B39AF0D}" destId="{02CD7C99-302B-0F48-A1AC-9BF68E0AB716}" srcOrd="0" destOrd="0" presId="urn:microsoft.com/office/officeart/2005/8/layout/vList2"/>
    <dgm:cxn modelId="{2C506CAA-05D6-874D-BE8B-14AEA9CC453F}" type="presOf" srcId="{FE659AA2-2E76-4DB8-B8E9-91241CB43772}" destId="{C67D00DA-7430-FA47-AF34-60904DA454BA}" srcOrd="0" destOrd="0" presId="urn:microsoft.com/office/officeart/2005/8/layout/vList2"/>
    <dgm:cxn modelId="{9287B6E5-5C32-6C47-85EE-CF5041B2621A}" type="presOf" srcId="{58EF137D-C1B3-418C-8D58-0495A62E78BE}" destId="{9852B031-2599-BF4C-A52A-CF6A1C754798}" srcOrd="0" destOrd="0" presId="urn:microsoft.com/office/officeart/2005/8/layout/vList2"/>
    <dgm:cxn modelId="{569C7F37-CE2E-F042-8BC9-2B14E3DAF669}" type="presParOf" srcId="{9852B031-2599-BF4C-A52A-CF6A1C754798}" destId="{5114403A-9F8C-184F-BBEE-F70548667AB7}" srcOrd="0" destOrd="0" presId="urn:microsoft.com/office/officeart/2005/8/layout/vList2"/>
    <dgm:cxn modelId="{2513DAEA-D11C-6641-A700-C311433FF162}" type="presParOf" srcId="{9852B031-2599-BF4C-A52A-CF6A1C754798}" destId="{ADE5ED4D-A4B2-2B44-930D-6AD824FF2510}" srcOrd="1" destOrd="0" presId="urn:microsoft.com/office/officeart/2005/8/layout/vList2"/>
    <dgm:cxn modelId="{04359283-F91D-974E-A77F-726E90A4D864}" type="presParOf" srcId="{9852B031-2599-BF4C-A52A-CF6A1C754798}" destId="{02CD7C99-302B-0F48-A1AC-9BF68E0AB716}" srcOrd="2" destOrd="0" presId="urn:microsoft.com/office/officeart/2005/8/layout/vList2"/>
    <dgm:cxn modelId="{84F74DC5-EECD-D045-9E03-E5243B79DF47}" type="presParOf" srcId="{9852B031-2599-BF4C-A52A-CF6A1C754798}" destId="{2ED6698B-C083-644C-B9B5-E54BD24D21E2}" srcOrd="3" destOrd="0" presId="urn:microsoft.com/office/officeart/2005/8/layout/vList2"/>
    <dgm:cxn modelId="{D676948F-3A55-A748-AC14-981BC79F062F}" type="presParOf" srcId="{9852B031-2599-BF4C-A52A-CF6A1C754798}" destId="{DDD8A27D-8D41-7E4B-AA47-F361985B8989}" srcOrd="4" destOrd="0" presId="urn:microsoft.com/office/officeart/2005/8/layout/vList2"/>
    <dgm:cxn modelId="{3A6DE58D-F846-5545-AEF5-BFBB1F1148E9}" type="presParOf" srcId="{9852B031-2599-BF4C-A52A-CF6A1C754798}" destId="{F1CDCE39-C2CF-C24A-BF1A-4D53EB3BAF9E}" srcOrd="5" destOrd="0" presId="urn:microsoft.com/office/officeart/2005/8/layout/vList2"/>
    <dgm:cxn modelId="{1DC21925-0282-4D46-8D32-9DF6C8F29A2C}" type="presParOf" srcId="{9852B031-2599-BF4C-A52A-CF6A1C754798}" destId="{C67D00DA-7430-FA47-AF34-60904DA454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8B291C-C36B-4EB5-860E-8E56E3DAA00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516574C-E91B-4FDA-A645-4E64C534E4CA}">
      <dgm:prSet/>
      <dgm:spPr/>
      <dgm:t>
        <a:bodyPr/>
        <a:lstStyle/>
        <a:p>
          <a:r>
            <a:rPr lang="en-GB"/>
            <a:t>Effective treatment ≠ acceptable marketing.</a:t>
          </a:r>
          <a:endParaRPr lang="en-US"/>
        </a:p>
      </dgm:t>
    </dgm:pt>
    <dgm:pt modelId="{41F61AB9-A9B0-4015-9CA9-E8D8A1DDA5D8}" type="parTrans" cxnId="{C51ED85B-966A-47ED-B417-9804A96A206B}">
      <dgm:prSet/>
      <dgm:spPr/>
      <dgm:t>
        <a:bodyPr/>
        <a:lstStyle/>
        <a:p>
          <a:endParaRPr lang="en-US"/>
        </a:p>
      </dgm:t>
    </dgm:pt>
    <dgm:pt modelId="{3B64BCDA-C8DA-48F8-A19B-AA0B34846B17}" type="sibTrans" cxnId="{C51ED85B-966A-47ED-B417-9804A96A206B}">
      <dgm:prSet/>
      <dgm:spPr/>
      <dgm:t>
        <a:bodyPr/>
        <a:lstStyle/>
        <a:p>
          <a:endParaRPr lang="en-US"/>
        </a:p>
      </dgm:t>
    </dgm:pt>
    <dgm:pt modelId="{33AE02BF-967B-45CB-A97F-BFE44E0F2306}">
      <dgm:prSet/>
      <dgm:spPr/>
      <dgm:t>
        <a:bodyPr/>
        <a:lstStyle/>
        <a:p>
          <a:r>
            <a:rPr lang="en-GB"/>
            <a:t>Personal testimony ≠ evidence of typical outcomes.</a:t>
          </a:r>
          <a:endParaRPr lang="en-US"/>
        </a:p>
      </dgm:t>
    </dgm:pt>
    <dgm:pt modelId="{775B6940-91FA-44EA-ACB0-23F83DDC34D1}" type="parTrans" cxnId="{7C44F8BA-3338-4A1F-9090-027E20DF8487}">
      <dgm:prSet/>
      <dgm:spPr/>
      <dgm:t>
        <a:bodyPr/>
        <a:lstStyle/>
        <a:p>
          <a:endParaRPr lang="en-US"/>
        </a:p>
      </dgm:t>
    </dgm:pt>
    <dgm:pt modelId="{DF17A254-3A3B-4A8D-8F11-B31BC003BA61}" type="sibTrans" cxnId="{7C44F8BA-3338-4A1F-9090-027E20DF8487}">
      <dgm:prSet/>
      <dgm:spPr/>
      <dgm:t>
        <a:bodyPr/>
        <a:lstStyle/>
        <a:p>
          <a:endParaRPr lang="en-US"/>
        </a:p>
      </dgm:t>
    </dgm:pt>
    <dgm:pt modelId="{1F228305-EF17-4B03-A0A9-6F91A740325F}">
      <dgm:prSet/>
      <dgm:spPr/>
      <dgm:t>
        <a:bodyPr/>
        <a:lstStyle/>
        <a:p>
          <a:r>
            <a:rPr lang="en-GB"/>
            <a:t>Advertising disclosure ≠ permission to advertise.</a:t>
          </a:r>
          <a:endParaRPr lang="en-US"/>
        </a:p>
      </dgm:t>
    </dgm:pt>
    <dgm:pt modelId="{4F40A20E-7D32-4D41-8D3E-B3685849EF7F}" type="parTrans" cxnId="{1470B044-2822-4679-8B1B-6AF043213376}">
      <dgm:prSet/>
      <dgm:spPr/>
      <dgm:t>
        <a:bodyPr/>
        <a:lstStyle/>
        <a:p>
          <a:endParaRPr lang="en-US"/>
        </a:p>
      </dgm:t>
    </dgm:pt>
    <dgm:pt modelId="{F6BBBF5D-0A8C-4599-9A00-339CA66F7256}" type="sibTrans" cxnId="{1470B044-2822-4679-8B1B-6AF043213376}">
      <dgm:prSet/>
      <dgm:spPr/>
      <dgm:t>
        <a:bodyPr/>
        <a:lstStyle/>
        <a:p>
          <a:endParaRPr lang="en-US"/>
        </a:p>
      </dgm:t>
    </dgm:pt>
    <dgm:pt modelId="{A6D5525A-1351-4D88-9F4A-FEB972A2581D}">
      <dgm:prSet/>
      <dgm:spPr/>
      <dgm:t>
        <a:bodyPr/>
        <a:lstStyle/>
        <a:p>
          <a:r>
            <a:rPr lang="en-GB"/>
            <a:t>Content exposure ≠ proven behavioural effect.</a:t>
          </a:r>
          <a:endParaRPr lang="en-US"/>
        </a:p>
      </dgm:t>
    </dgm:pt>
    <dgm:pt modelId="{ACAF1A37-4D26-46FF-8BC3-479CF9D50097}" type="parTrans" cxnId="{75C2CD7B-9D14-4344-9944-4674AFDCD580}">
      <dgm:prSet/>
      <dgm:spPr/>
      <dgm:t>
        <a:bodyPr/>
        <a:lstStyle/>
        <a:p>
          <a:endParaRPr lang="en-US"/>
        </a:p>
      </dgm:t>
    </dgm:pt>
    <dgm:pt modelId="{D1BCB89F-CA30-46EB-83B1-0F8D5A93E374}" type="sibTrans" cxnId="{75C2CD7B-9D14-4344-9944-4674AFDCD580}">
      <dgm:prSet/>
      <dgm:spPr/>
      <dgm:t>
        <a:bodyPr/>
        <a:lstStyle/>
        <a:p>
          <a:endParaRPr lang="en-US"/>
        </a:p>
      </dgm:t>
    </dgm:pt>
    <dgm:pt modelId="{574EBE1B-4DB5-4424-8A89-58FDC1F4371B}">
      <dgm:prSet/>
      <dgm:spPr/>
      <dgm:t>
        <a:bodyPr/>
        <a:lstStyle/>
        <a:p>
          <a:r>
            <a:rPr lang="en-GB"/>
            <a:t>Critiquing the promotion of products ≠ criticising patients or their bodies.</a:t>
          </a:r>
          <a:endParaRPr lang="en-US"/>
        </a:p>
      </dgm:t>
    </dgm:pt>
    <dgm:pt modelId="{F172E523-634B-4200-8558-9C9D99814C06}" type="parTrans" cxnId="{83056E38-5037-41F3-ADBE-C7ED67094077}">
      <dgm:prSet/>
      <dgm:spPr/>
      <dgm:t>
        <a:bodyPr/>
        <a:lstStyle/>
        <a:p>
          <a:endParaRPr lang="en-US"/>
        </a:p>
      </dgm:t>
    </dgm:pt>
    <dgm:pt modelId="{98C02C45-8AD3-448B-9102-FC54733DFE27}" type="sibTrans" cxnId="{83056E38-5037-41F3-ADBE-C7ED67094077}">
      <dgm:prSet/>
      <dgm:spPr/>
      <dgm:t>
        <a:bodyPr/>
        <a:lstStyle/>
        <a:p>
          <a:endParaRPr lang="en-US"/>
        </a:p>
      </dgm:t>
    </dgm:pt>
    <dgm:pt modelId="{1D790009-8A67-B141-B22E-8F4AACCB8325}" type="pres">
      <dgm:prSet presAssocID="{D88B291C-C36B-4EB5-860E-8E56E3DAA006}" presName="vert0" presStyleCnt="0">
        <dgm:presLayoutVars>
          <dgm:dir/>
          <dgm:animOne val="branch"/>
          <dgm:animLvl val="lvl"/>
        </dgm:presLayoutVars>
      </dgm:prSet>
      <dgm:spPr/>
    </dgm:pt>
    <dgm:pt modelId="{AC9D5E12-8071-CF4F-BA3A-E8D79227CC7D}" type="pres">
      <dgm:prSet presAssocID="{B516574C-E91B-4FDA-A645-4E64C534E4CA}" presName="thickLine" presStyleLbl="alignNode1" presStyleIdx="0" presStyleCnt="5"/>
      <dgm:spPr/>
    </dgm:pt>
    <dgm:pt modelId="{7CAE610E-8906-A24E-A0DA-881B4A201B11}" type="pres">
      <dgm:prSet presAssocID="{B516574C-E91B-4FDA-A645-4E64C534E4CA}" presName="horz1" presStyleCnt="0"/>
      <dgm:spPr/>
    </dgm:pt>
    <dgm:pt modelId="{6D8C1C62-5EAE-1B40-B3DE-F42E1147A7BA}" type="pres">
      <dgm:prSet presAssocID="{B516574C-E91B-4FDA-A645-4E64C534E4CA}" presName="tx1" presStyleLbl="revTx" presStyleIdx="0" presStyleCnt="5"/>
      <dgm:spPr/>
    </dgm:pt>
    <dgm:pt modelId="{9D9E6C30-0EE9-9C4C-80EF-A58EEB10BB80}" type="pres">
      <dgm:prSet presAssocID="{B516574C-E91B-4FDA-A645-4E64C534E4CA}" presName="vert1" presStyleCnt="0"/>
      <dgm:spPr/>
    </dgm:pt>
    <dgm:pt modelId="{9E57CD3A-73D5-C249-86E4-E42CD9D94C21}" type="pres">
      <dgm:prSet presAssocID="{33AE02BF-967B-45CB-A97F-BFE44E0F2306}" presName="thickLine" presStyleLbl="alignNode1" presStyleIdx="1" presStyleCnt="5"/>
      <dgm:spPr/>
    </dgm:pt>
    <dgm:pt modelId="{47C46AC8-F4BF-BF4D-8BA4-016DD59AEEC9}" type="pres">
      <dgm:prSet presAssocID="{33AE02BF-967B-45CB-A97F-BFE44E0F2306}" presName="horz1" presStyleCnt="0"/>
      <dgm:spPr/>
    </dgm:pt>
    <dgm:pt modelId="{CC29C8BB-4238-6B4F-93E0-296A4B438FFD}" type="pres">
      <dgm:prSet presAssocID="{33AE02BF-967B-45CB-A97F-BFE44E0F2306}" presName="tx1" presStyleLbl="revTx" presStyleIdx="1" presStyleCnt="5"/>
      <dgm:spPr/>
    </dgm:pt>
    <dgm:pt modelId="{1650184B-CFC8-9A4A-B779-A8AE08309DEF}" type="pres">
      <dgm:prSet presAssocID="{33AE02BF-967B-45CB-A97F-BFE44E0F2306}" presName="vert1" presStyleCnt="0"/>
      <dgm:spPr/>
    </dgm:pt>
    <dgm:pt modelId="{D2543AA7-1DD9-F149-B1BF-5CDC14EF9CCF}" type="pres">
      <dgm:prSet presAssocID="{1F228305-EF17-4B03-A0A9-6F91A740325F}" presName="thickLine" presStyleLbl="alignNode1" presStyleIdx="2" presStyleCnt="5"/>
      <dgm:spPr/>
    </dgm:pt>
    <dgm:pt modelId="{B1EE4416-FB1A-4C45-A42C-74D12AE1EA25}" type="pres">
      <dgm:prSet presAssocID="{1F228305-EF17-4B03-A0A9-6F91A740325F}" presName="horz1" presStyleCnt="0"/>
      <dgm:spPr/>
    </dgm:pt>
    <dgm:pt modelId="{004C4430-A09B-014C-A3E4-41DF904BD12C}" type="pres">
      <dgm:prSet presAssocID="{1F228305-EF17-4B03-A0A9-6F91A740325F}" presName="tx1" presStyleLbl="revTx" presStyleIdx="2" presStyleCnt="5"/>
      <dgm:spPr/>
    </dgm:pt>
    <dgm:pt modelId="{5969A36E-A273-3044-83FD-28E3EA82007C}" type="pres">
      <dgm:prSet presAssocID="{1F228305-EF17-4B03-A0A9-6F91A740325F}" presName="vert1" presStyleCnt="0"/>
      <dgm:spPr/>
    </dgm:pt>
    <dgm:pt modelId="{716D11EF-3CCD-3942-AD69-691218576318}" type="pres">
      <dgm:prSet presAssocID="{A6D5525A-1351-4D88-9F4A-FEB972A2581D}" presName="thickLine" presStyleLbl="alignNode1" presStyleIdx="3" presStyleCnt="5"/>
      <dgm:spPr/>
    </dgm:pt>
    <dgm:pt modelId="{3D9F6B42-5E82-FB47-8DAB-6EFE5F2F6354}" type="pres">
      <dgm:prSet presAssocID="{A6D5525A-1351-4D88-9F4A-FEB972A2581D}" presName="horz1" presStyleCnt="0"/>
      <dgm:spPr/>
    </dgm:pt>
    <dgm:pt modelId="{3AFEC639-6768-F542-88DD-E56661CC4447}" type="pres">
      <dgm:prSet presAssocID="{A6D5525A-1351-4D88-9F4A-FEB972A2581D}" presName="tx1" presStyleLbl="revTx" presStyleIdx="3" presStyleCnt="5"/>
      <dgm:spPr/>
    </dgm:pt>
    <dgm:pt modelId="{69FA2840-5702-3F40-B1FC-44FA4BA45C81}" type="pres">
      <dgm:prSet presAssocID="{A6D5525A-1351-4D88-9F4A-FEB972A2581D}" presName="vert1" presStyleCnt="0"/>
      <dgm:spPr/>
    </dgm:pt>
    <dgm:pt modelId="{FF637F88-1111-9741-A4FC-ABA831C99F66}" type="pres">
      <dgm:prSet presAssocID="{574EBE1B-4DB5-4424-8A89-58FDC1F4371B}" presName="thickLine" presStyleLbl="alignNode1" presStyleIdx="4" presStyleCnt="5"/>
      <dgm:spPr/>
    </dgm:pt>
    <dgm:pt modelId="{BF2B2DDC-3895-C04C-8993-2C5EBEED0AAD}" type="pres">
      <dgm:prSet presAssocID="{574EBE1B-4DB5-4424-8A89-58FDC1F4371B}" presName="horz1" presStyleCnt="0"/>
      <dgm:spPr/>
    </dgm:pt>
    <dgm:pt modelId="{585036FF-0011-CF48-85E5-764FCE6DB903}" type="pres">
      <dgm:prSet presAssocID="{574EBE1B-4DB5-4424-8A89-58FDC1F4371B}" presName="tx1" presStyleLbl="revTx" presStyleIdx="4" presStyleCnt="5"/>
      <dgm:spPr/>
    </dgm:pt>
    <dgm:pt modelId="{699052D5-BBCA-0E4A-B864-E7F73FC20784}" type="pres">
      <dgm:prSet presAssocID="{574EBE1B-4DB5-4424-8A89-58FDC1F4371B}" presName="vert1" presStyleCnt="0"/>
      <dgm:spPr/>
    </dgm:pt>
  </dgm:ptLst>
  <dgm:cxnLst>
    <dgm:cxn modelId="{347C2137-E664-934A-8A1E-DD7D5FFD3936}" type="presOf" srcId="{B516574C-E91B-4FDA-A645-4E64C534E4CA}" destId="{6D8C1C62-5EAE-1B40-B3DE-F42E1147A7BA}" srcOrd="0" destOrd="0" presId="urn:microsoft.com/office/officeart/2008/layout/LinedList"/>
    <dgm:cxn modelId="{83056E38-5037-41F3-ADBE-C7ED67094077}" srcId="{D88B291C-C36B-4EB5-860E-8E56E3DAA006}" destId="{574EBE1B-4DB5-4424-8A89-58FDC1F4371B}" srcOrd="4" destOrd="0" parTransId="{F172E523-634B-4200-8558-9C9D99814C06}" sibTransId="{98C02C45-8AD3-448B-9102-FC54733DFE27}"/>
    <dgm:cxn modelId="{6C6BFA3D-6BBC-DB4C-A0E1-F165A6D596F3}" type="presOf" srcId="{33AE02BF-967B-45CB-A97F-BFE44E0F2306}" destId="{CC29C8BB-4238-6B4F-93E0-296A4B438FFD}" srcOrd="0" destOrd="0" presId="urn:microsoft.com/office/officeart/2008/layout/LinedList"/>
    <dgm:cxn modelId="{1AA69C44-DA74-324F-8F30-1B284E230794}" type="presOf" srcId="{D88B291C-C36B-4EB5-860E-8E56E3DAA006}" destId="{1D790009-8A67-B141-B22E-8F4AACCB8325}" srcOrd="0" destOrd="0" presId="urn:microsoft.com/office/officeart/2008/layout/LinedList"/>
    <dgm:cxn modelId="{1470B044-2822-4679-8B1B-6AF043213376}" srcId="{D88B291C-C36B-4EB5-860E-8E56E3DAA006}" destId="{1F228305-EF17-4B03-A0A9-6F91A740325F}" srcOrd="2" destOrd="0" parTransId="{4F40A20E-7D32-4D41-8D3E-B3685849EF7F}" sibTransId="{F6BBBF5D-0A8C-4599-9A00-339CA66F7256}"/>
    <dgm:cxn modelId="{E719E14B-DA49-934E-8236-353882F8C19F}" type="presOf" srcId="{A6D5525A-1351-4D88-9F4A-FEB972A2581D}" destId="{3AFEC639-6768-F542-88DD-E56661CC4447}" srcOrd="0" destOrd="0" presId="urn:microsoft.com/office/officeart/2008/layout/LinedList"/>
    <dgm:cxn modelId="{C51ED85B-966A-47ED-B417-9804A96A206B}" srcId="{D88B291C-C36B-4EB5-860E-8E56E3DAA006}" destId="{B516574C-E91B-4FDA-A645-4E64C534E4CA}" srcOrd="0" destOrd="0" parTransId="{41F61AB9-A9B0-4015-9CA9-E8D8A1DDA5D8}" sibTransId="{3B64BCDA-C8DA-48F8-A19B-AA0B34846B17}"/>
    <dgm:cxn modelId="{75C2CD7B-9D14-4344-9944-4674AFDCD580}" srcId="{D88B291C-C36B-4EB5-860E-8E56E3DAA006}" destId="{A6D5525A-1351-4D88-9F4A-FEB972A2581D}" srcOrd="3" destOrd="0" parTransId="{ACAF1A37-4D26-46FF-8BC3-479CF9D50097}" sibTransId="{D1BCB89F-CA30-46EB-83B1-0F8D5A93E374}"/>
    <dgm:cxn modelId="{FC67FAA8-B2E1-2A4D-91E5-F366179060E1}" type="presOf" srcId="{574EBE1B-4DB5-4424-8A89-58FDC1F4371B}" destId="{585036FF-0011-CF48-85E5-764FCE6DB903}" srcOrd="0" destOrd="0" presId="urn:microsoft.com/office/officeart/2008/layout/LinedList"/>
    <dgm:cxn modelId="{7C44F8BA-3338-4A1F-9090-027E20DF8487}" srcId="{D88B291C-C36B-4EB5-860E-8E56E3DAA006}" destId="{33AE02BF-967B-45CB-A97F-BFE44E0F2306}" srcOrd="1" destOrd="0" parTransId="{775B6940-91FA-44EA-ACB0-23F83DDC34D1}" sibTransId="{DF17A254-3A3B-4A8D-8F11-B31BC003BA61}"/>
    <dgm:cxn modelId="{2FD0B0F6-8F13-EB43-BBE4-F86699199A69}" type="presOf" srcId="{1F228305-EF17-4B03-A0A9-6F91A740325F}" destId="{004C4430-A09B-014C-A3E4-41DF904BD12C}" srcOrd="0" destOrd="0" presId="urn:microsoft.com/office/officeart/2008/layout/LinedList"/>
    <dgm:cxn modelId="{9FCE5AC1-9738-A84E-9E70-D382CE7408C6}" type="presParOf" srcId="{1D790009-8A67-B141-B22E-8F4AACCB8325}" destId="{AC9D5E12-8071-CF4F-BA3A-E8D79227CC7D}" srcOrd="0" destOrd="0" presId="urn:microsoft.com/office/officeart/2008/layout/LinedList"/>
    <dgm:cxn modelId="{3DB2788D-6DE4-FA43-A850-0BEE9957F72F}" type="presParOf" srcId="{1D790009-8A67-B141-B22E-8F4AACCB8325}" destId="{7CAE610E-8906-A24E-A0DA-881B4A201B11}" srcOrd="1" destOrd="0" presId="urn:microsoft.com/office/officeart/2008/layout/LinedList"/>
    <dgm:cxn modelId="{0D2932B3-B804-914A-A9FC-A21A0F6E4BEC}" type="presParOf" srcId="{7CAE610E-8906-A24E-A0DA-881B4A201B11}" destId="{6D8C1C62-5EAE-1B40-B3DE-F42E1147A7BA}" srcOrd="0" destOrd="0" presId="urn:microsoft.com/office/officeart/2008/layout/LinedList"/>
    <dgm:cxn modelId="{95844B72-AE30-E847-BE36-6F82D6B80EB3}" type="presParOf" srcId="{7CAE610E-8906-A24E-A0DA-881B4A201B11}" destId="{9D9E6C30-0EE9-9C4C-80EF-A58EEB10BB80}" srcOrd="1" destOrd="0" presId="urn:microsoft.com/office/officeart/2008/layout/LinedList"/>
    <dgm:cxn modelId="{6B989A87-A6F0-3945-BF3D-F85519C407A1}" type="presParOf" srcId="{1D790009-8A67-B141-B22E-8F4AACCB8325}" destId="{9E57CD3A-73D5-C249-86E4-E42CD9D94C21}" srcOrd="2" destOrd="0" presId="urn:microsoft.com/office/officeart/2008/layout/LinedList"/>
    <dgm:cxn modelId="{D699C632-07DE-B04C-947C-2E428D0EBAAC}" type="presParOf" srcId="{1D790009-8A67-B141-B22E-8F4AACCB8325}" destId="{47C46AC8-F4BF-BF4D-8BA4-016DD59AEEC9}" srcOrd="3" destOrd="0" presId="urn:microsoft.com/office/officeart/2008/layout/LinedList"/>
    <dgm:cxn modelId="{CF79A17F-6247-B648-981B-DB39F8FE89F9}" type="presParOf" srcId="{47C46AC8-F4BF-BF4D-8BA4-016DD59AEEC9}" destId="{CC29C8BB-4238-6B4F-93E0-296A4B438FFD}" srcOrd="0" destOrd="0" presId="urn:microsoft.com/office/officeart/2008/layout/LinedList"/>
    <dgm:cxn modelId="{874719CD-E3FF-8D43-A7FB-443C17588BBA}" type="presParOf" srcId="{47C46AC8-F4BF-BF4D-8BA4-016DD59AEEC9}" destId="{1650184B-CFC8-9A4A-B779-A8AE08309DEF}" srcOrd="1" destOrd="0" presId="urn:microsoft.com/office/officeart/2008/layout/LinedList"/>
    <dgm:cxn modelId="{A72ECCB8-E3E7-034B-876B-29F51731D301}" type="presParOf" srcId="{1D790009-8A67-B141-B22E-8F4AACCB8325}" destId="{D2543AA7-1DD9-F149-B1BF-5CDC14EF9CCF}" srcOrd="4" destOrd="0" presId="urn:microsoft.com/office/officeart/2008/layout/LinedList"/>
    <dgm:cxn modelId="{77986CCF-DDA8-6D4F-A818-F34C7451A121}" type="presParOf" srcId="{1D790009-8A67-B141-B22E-8F4AACCB8325}" destId="{B1EE4416-FB1A-4C45-A42C-74D12AE1EA25}" srcOrd="5" destOrd="0" presId="urn:microsoft.com/office/officeart/2008/layout/LinedList"/>
    <dgm:cxn modelId="{6ACFF93A-815F-2B4B-A229-37FEE019D489}" type="presParOf" srcId="{B1EE4416-FB1A-4C45-A42C-74D12AE1EA25}" destId="{004C4430-A09B-014C-A3E4-41DF904BD12C}" srcOrd="0" destOrd="0" presId="urn:microsoft.com/office/officeart/2008/layout/LinedList"/>
    <dgm:cxn modelId="{84387C01-015C-A543-B4BE-9F5C0F43C751}" type="presParOf" srcId="{B1EE4416-FB1A-4C45-A42C-74D12AE1EA25}" destId="{5969A36E-A273-3044-83FD-28E3EA82007C}" srcOrd="1" destOrd="0" presId="urn:microsoft.com/office/officeart/2008/layout/LinedList"/>
    <dgm:cxn modelId="{1CF2529F-5151-BD45-B1B8-5B529A9AFEBA}" type="presParOf" srcId="{1D790009-8A67-B141-B22E-8F4AACCB8325}" destId="{716D11EF-3CCD-3942-AD69-691218576318}" srcOrd="6" destOrd="0" presId="urn:microsoft.com/office/officeart/2008/layout/LinedList"/>
    <dgm:cxn modelId="{5B8C217A-896E-8142-AB1C-237AEBFF9C13}" type="presParOf" srcId="{1D790009-8A67-B141-B22E-8F4AACCB8325}" destId="{3D9F6B42-5E82-FB47-8DAB-6EFE5F2F6354}" srcOrd="7" destOrd="0" presId="urn:microsoft.com/office/officeart/2008/layout/LinedList"/>
    <dgm:cxn modelId="{B86BA27A-6A77-D240-837D-3C718C109387}" type="presParOf" srcId="{3D9F6B42-5E82-FB47-8DAB-6EFE5F2F6354}" destId="{3AFEC639-6768-F542-88DD-E56661CC4447}" srcOrd="0" destOrd="0" presId="urn:microsoft.com/office/officeart/2008/layout/LinedList"/>
    <dgm:cxn modelId="{5EF7C02F-EF00-C244-8043-62A831AFB4EF}" type="presParOf" srcId="{3D9F6B42-5E82-FB47-8DAB-6EFE5F2F6354}" destId="{69FA2840-5702-3F40-B1FC-44FA4BA45C81}" srcOrd="1" destOrd="0" presId="urn:microsoft.com/office/officeart/2008/layout/LinedList"/>
    <dgm:cxn modelId="{C29A47D0-BE2D-FB4E-BFD9-4159D2D07500}" type="presParOf" srcId="{1D790009-8A67-B141-B22E-8F4AACCB8325}" destId="{FF637F88-1111-9741-A4FC-ABA831C99F66}" srcOrd="8" destOrd="0" presId="urn:microsoft.com/office/officeart/2008/layout/LinedList"/>
    <dgm:cxn modelId="{DC2ED198-082C-2840-A892-156FBD77EAD6}" type="presParOf" srcId="{1D790009-8A67-B141-B22E-8F4AACCB8325}" destId="{BF2B2DDC-3895-C04C-8993-2C5EBEED0AAD}" srcOrd="9" destOrd="0" presId="urn:microsoft.com/office/officeart/2008/layout/LinedList"/>
    <dgm:cxn modelId="{9BDE8D40-5ADB-DA49-B4E5-97F9E1DC9E14}" type="presParOf" srcId="{BF2B2DDC-3895-C04C-8993-2C5EBEED0AAD}" destId="{585036FF-0011-CF48-85E5-764FCE6DB903}" srcOrd="0" destOrd="0" presId="urn:microsoft.com/office/officeart/2008/layout/LinedList"/>
    <dgm:cxn modelId="{26D47B9A-202F-F64A-B40A-8213D7C27518}" type="presParOf" srcId="{BF2B2DDC-3895-C04C-8993-2C5EBEED0AAD}" destId="{699052D5-BBCA-0E4A-B864-E7F73FC207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2DE17A-D1AE-4499-AC4E-E47E448AB350}"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C75B1A07-5A9D-416A-B86B-2D2AD760C5CB}">
      <dgm:prSet/>
      <dgm:spPr/>
      <dgm:t>
        <a:bodyPr/>
        <a:lstStyle/>
        <a:p>
          <a:r>
            <a:rPr lang="en-US"/>
            <a:t>Tight regulation prevents harm/misuse</a:t>
          </a:r>
        </a:p>
      </dgm:t>
    </dgm:pt>
    <dgm:pt modelId="{2C631499-4DFF-4929-8FF3-BCD3D9077902}" type="parTrans" cxnId="{8AE412C5-83E6-4B36-B6C6-96A7D604C8CC}">
      <dgm:prSet/>
      <dgm:spPr/>
      <dgm:t>
        <a:bodyPr/>
        <a:lstStyle/>
        <a:p>
          <a:endParaRPr lang="en-US"/>
        </a:p>
      </dgm:t>
    </dgm:pt>
    <dgm:pt modelId="{3726D3B2-D1F5-4FF4-ACF5-69F79930CFD5}" type="sibTrans" cxnId="{8AE412C5-83E6-4B36-B6C6-96A7D604C8CC}">
      <dgm:prSet/>
      <dgm:spPr/>
      <dgm:t>
        <a:bodyPr/>
        <a:lstStyle/>
        <a:p>
          <a:endParaRPr lang="en-US"/>
        </a:p>
      </dgm:t>
    </dgm:pt>
    <dgm:pt modelId="{E77FAE78-BAE3-44EA-9FAC-C3A00A86A248}">
      <dgm:prSet/>
      <dgm:spPr/>
      <dgm:t>
        <a:bodyPr/>
        <a:lstStyle/>
        <a:p>
          <a:r>
            <a:rPr lang="en-US"/>
            <a:t>Wider access could help more people but risks side effects and inequity </a:t>
          </a:r>
        </a:p>
      </dgm:t>
    </dgm:pt>
    <dgm:pt modelId="{69A3846B-7844-4A9B-8BD3-99CEA97A6ECB}" type="parTrans" cxnId="{BECBC741-0C06-4289-9497-A7C12760D8AC}">
      <dgm:prSet/>
      <dgm:spPr/>
      <dgm:t>
        <a:bodyPr/>
        <a:lstStyle/>
        <a:p>
          <a:endParaRPr lang="en-US"/>
        </a:p>
      </dgm:t>
    </dgm:pt>
    <dgm:pt modelId="{5400A269-5D92-4D3F-998A-0F892D757438}" type="sibTrans" cxnId="{BECBC741-0C06-4289-9497-A7C12760D8AC}">
      <dgm:prSet/>
      <dgm:spPr/>
      <dgm:t>
        <a:bodyPr/>
        <a:lstStyle/>
        <a:p>
          <a:endParaRPr lang="en-US"/>
        </a:p>
      </dgm:t>
    </dgm:pt>
    <dgm:pt modelId="{C1E89B08-778A-42C4-AD0A-9AD63CF21DD6}">
      <dgm:prSet/>
      <dgm:spPr/>
      <dgm:t>
        <a:bodyPr/>
        <a:lstStyle/>
        <a:p>
          <a:r>
            <a:rPr lang="en-US"/>
            <a:t>Requires balancing autonomy, harm prevention, and NHS resources</a:t>
          </a:r>
        </a:p>
      </dgm:t>
    </dgm:pt>
    <dgm:pt modelId="{891BEDCD-8D02-4F88-8146-349C0D78C9CE}" type="parTrans" cxnId="{886B9DCA-63EE-4E5F-A0FC-F6EC7BD8A564}">
      <dgm:prSet/>
      <dgm:spPr/>
      <dgm:t>
        <a:bodyPr/>
        <a:lstStyle/>
        <a:p>
          <a:endParaRPr lang="en-US"/>
        </a:p>
      </dgm:t>
    </dgm:pt>
    <dgm:pt modelId="{E916526D-F0A9-47FF-8673-B1A29FA96572}" type="sibTrans" cxnId="{886B9DCA-63EE-4E5F-A0FC-F6EC7BD8A564}">
      <dgm:prSet/>
      <dgm:spPr/>
      <dgm:t>
        <a:bodyPr/>
        <a:lstStyle/>
        <a:p>
          <a:endParaRPr lang="en-US"/>
        </a:p>
      </dgm:t>
    </dgm:pt>
    <dgm:pt modelId="{3DF7193D-9C41-4802-9837-BF5B99D68192}">
      <dgm:prSet/>
      <dgm:spPr/>
      <dgm:t>
        <a:bodyPr/>
        <a:lstStyle/>
        <a:p>
          <a:r>
            <a:rPr lang="en-US"/>
            <a:t>Society’s responsibility for tackling obesity versus individual risks</a:t>
          </a:r>
        </a:p>
      </dgm:t>
    </dgm:pt>
    <dgm:pt modelId="{B101DE9D-20BA-4041-AD36-9B802DF40941}" type="parTrans" cxnId="{F442145C-ED64-4920-A35B-4961951A42F4}">
      <dgm:prSet/>
      <dgm:spPr/>
      <dgm:t>
        <a:bodyPr/>
        <a:lstStyle/>
        <a:p>
          <a:endParaRPr lang="en-US"/>
        </a:p>
      </dgm:t>
    </dgm:pt>
    <dgm:pt modelId="{CE4AF826-F560-4B3A-B731-2D651CDC593F}" type="sibTrans" cxnId="{F442145C-ED64-4920-A35B-4961951A42F4}">
      <dgm:prSet/>
      <dgm:spPr/>
      <dgm:t>
        <a:bodyPr/>
        <a:lstStyle/>
        <a:p>
          <a:endParaRPr lang="en-US"/>
        </a:p>
      </dgm:t>
    </dgm:pt>
    <dgm:pt modelId="{E172487E-F5C9-E04F-B88C-D13EB15868A5}" type="pres">
      <dgm:prSet presAssocID="{522DE17A-D1AE-4499-AC4E-E47E448AB350}" presName="matrix" presStyleCnt="0">
        <dgm:presLayoutVars>
          <dgm:chMax val="1"/>
          <dgm:dir/>
          <dgm:resizeHandles val="exact"/>
        </dgm:presLayoutVars>
      </dgm:prSet>
      <dgm:spPr/>
    </dgm:pt>
    <dgm:pt modelId="{84CA5869-6195-9C43-A1ED-8736C468F9EB}" type="pres">
      <dgm:prSet presAssocID="{522DE17A-D1AE-4499-AC4E-E47E448AB350}" presName="diamond" presStyleLbl="bgShp" presStyleIdx="0" presStyleCnt="1"/>
      <dgm:spPr/>
    </dgm:pt>
    <dgm:pt modelId="{99FCB43D-4875-D74F-AF05-78A6D30889D4}" type="pres">
      <dgm:prSet presAssocID="{522DE17A-D1AE-4499-AC4E-E47E448AB350}" presName="quad1" presStyleLbl="node1" presStyleIdx="0" presStyleCnt="4">
        <dgm:presLayoutVars>
          <dgm:chMax val="0"/>
          <dgm:chPref val="0"/>
          <dgm:bulletEnabled val="1"/>
        </dgm:presLayoutVars>
      </dgm:prSet>
      <dgm:spPr/>
    </dgm:pt>
    <dgm:pt modelId="{6F2A803C-5155-454C-B3BD-02A0DFF1607F}" type="pres">
      <dgm:prSet presAssocID="{522DE17A-D1AE-4499-AC4E-E47E448AB350}" presName="quad2" presStyleLbl="node1" presStyleIdx="1" presStyleCnt="4">
        <dgm:presLayoutVars>
          <dgm:chMax val="0"/>
          <dgm:chPref val="0"/>
          <dgm:bulletEnabled val="1"/>
        </dgm:presLayoutVars>
      </dgm:prSet>
      <dgm:spPr/>
    </dgm:pt>
    <dgm:pt modelId="{EB6C4331-62FE-AA43-8F87-E908797AE588}" type="pres">
      <dgm:prSet presAssocID="{522DE17A-D1AE-4499-AC4E-E47E448AB350}" presName="quad3" presStyleLbl="node1" presStyleIdx="2" presStyleCnt="4">
        <dgm:presLayoutVars>
          <dgm:chMax val="0"/>
          <dgm:chPref val="0"/>
          <dgm:bulletEnabled val="1"/>
        </dgm:presLayoutVars>
      </dgm:prSet>
      <dgm:spPr/>
    </dgm:pt>
    <dgm:pt modelId="{081DF377-CBAD-2D4A-8694-366B24ECBB37}" type="pres">
      <dgm:prSet presAssocID="{522DE17A-D1AE-4499-AC4E-E47E448AB350}" presName="quad4" presStyleLbl="node1" presStyleIdx="3" presStyleCnt="4">
        <dgm:presLayoutVars>
          <dgm:chMax val="0"/>
          <dgm:chPref val="0"/>
          <dgm:bulletEnabled val="1"/>
        </dgm:presLayoutVars>
      </dgm:prSet>
      <dgm:spPr/>
    </dgm:pt>
  </dgm:ptLst>
  <dgm:cxnLst>
    <dgm:cxn modelId="{83B0B11C-66D3-F84A-8E00-A77BE7174E00}" type="presOf" srcId="{E77FAE78-BAE3-44EA-9FAC-C3A00A86A248}" destId="{6F2A803C-5155-454C-B3BD-02A0DFF1607F}" srcOrd="0" destOrd="0" presId="urn:microsoft.com/office/officeart/2005/8/layout/matrix3"/>
    <dgm:cxn modelId="{BECBC741-0C06-4289-9497-A7C12760D8AC}" srcId="{522DE17A-D1AE-4499-AC4E-E47E448AB350}" destId="{E77FAE78-BAE3-44EA-9FAC-C3A00A86A248}" srcOrd="1" destOrd="0" parTransId="{69A3846B-7844-4A9B-8BD3-99CEA97A6ECB}" sibTransId="{5400A269-5D92-4D3F-998A-0F892D757438}"/>
    <dgm:cxn modelId="{F442145C-ED64-4920-A35B-4961951A42F4}" srcId="{522DE17A-D1AE-4499-AC4E-E47E448AB350}" destId="{3DF7193D-9C41-4802-9837-BF5B99D68192}" srcOrd="3" destOrd="0" parTransId="{B101DE9D-20BA-4041-AD36-9B802DF40941}" sibTransId="{CE4AF826-F560-4B3A-B731-2D651CDC593F}"/>
    <dgm:cxn modelId="{45EBD671-D866-8B4C-B427-58F0D490EF38}" type="presOf" srcId="{3DF7193D-9C41-4802-9837-BF5B99D68192}" destId="{081DF377-CBAD-2D4A-8694-366B24ECBB37}" srcOrd="0" destOrd="0" presId="urn:microsoft.com/office/officeart/2005/8/layout/matrix3"/>
    <dgm:cxn modelId="{81FA5F7A-3E7F-254D-8C57-A6AA1DDA79F6}" type="presOf" srcId="{C75B1A07-5A9D-416A-B86B-2D2AD760C5CB}" destId="{99FCB43D-4875-D74F-AF05-78A6D30889D4}" srcOrd="0" destOrd="0" presId="urn:microsoft.com/office/officeart/2005/8/layout/matrix3"/>
    <dgm:cxn modelId="{8AE412C5-83E6-4B36-B6C6-96A7D604C8CC}" srcId="{522DE17A-D1AE-4499-AC4E-E47E448AB350}" destId="{C75B1A07-5A9D-416A-B86B-2D2AD760C5CB}" srcOrd="0" destOrd="0" parTransId="{2C631499-4DFF-4929-8FF3-BCD3D9077902}" sibTransId="{3726D3B2-D1F5-4FF4-ACF5-69F79930CFD5}"/>
    <dgm:cxn modelId="{886B9DCA-63EE-4E5F-A0FC-F6EC7BD8A564}" srcId="{522DE17A-D1AE-4499-AC4E-E47E448AB350}" destId="{C1E89B08-778A-42C4-AD0A-9AD63CF21DD6}" srcOrd="2" destOrd="0" parTransId="{891BEDCD-8D02-4F88-8146-349C0D78C9CE}" sibTransId="{E916526D-F0A9-47FF-8673-B1A29FA96572}"/>
    <dgm:cxn modelId="{D1E42BDC-5368-2648-8D41-33178E0FDC3B}" type="presOf" srcId="{522DE17A-D1AE-4499-AC4E-E47E448AB350}" destId="{E172487E-F5C9-E04F-B88C-D13EB15868A5}" srcOrd="0" destOrd="0" presId="urn:microsoft.com/office/officeart/2005/8/layout/matrix3"/>
    <dgm:cxn modelId="{EB6FA1EE-D974-AC4B-A35B-5C1AAE9D26FA}" type="presOf" srcId="{C1E89B08-778A-42C4-AD0A-9AD63CF21DD6}" destId="{EB6C4331-62FE-AA43-8F87-E908797AE588}" srcOrd="0" destOrd="0" presId="urn:microsoft.com/office/officeart/2005/8/layout/matrix3"/>
    <dgm:cxn modelId="{C9F6AC15-F531-004A-98F5-E719F57E1A20}" type="presParOf" srcId="{E172487E-F5C9-E04F-B88C-D13EB15868A5}" destId="{84CA5869-6195-9C43-A1ED-8736C468F9EB}" srcOrd="0" destOrd="0" presId="urn:microsoft.com/office/officeart/2005/8/layout/matrix3"/>
    <dgm:cxn modelId="{A50BAE3D-D41C-8D49-BA68-3D7A72F82240}" type="presParOf" srcId="{E172487E-F5C9-E04F-B88C-D13EB15868A5}" destId="{99FCB43D-4875-D74F-AF05-78A6D30889D4}" srcOrd="1" destOrd="0" presId="urn:microsoft.com/office/officeart/2005/8/layout/matrix3"/>
    <dgm:cxn modelId="{ECBBFECC-9B0D-E74F-B683-E8A1C66AD507}" type="presParOf" srcId="{E172487E-F5C9-E04F-B88C-D13EB15868A5}" destId="{6F2A803C-5155-454C-B3BD-02A0DFF1607F}" srcOrd="2" destOrd="0" presId="urn:microsoft.com/office/officeart/2005/8/layout/matrix3"/>
    <dgm:cxn modelId="{357E6EF7-6F64-1248-BEFA-D7151A6763B4}" type="presParOf" srcId="{E172487E-F5C9-E04F-B88C-D13EB15868A5}" destId="{EB6C4331-62FE-AA43-8F87-E908797AE588}" srcOrd="3" destOrd="0" presId="urn:microsoft.com/office/officeart/2005/8/layout/matrix3"/>
    <dgm:cxn modelId="{616555E9-C0E0-8947-8EFC-8BBB834BC554}" type="presParOf" srcId="{E172487E-F5C9-E04F-B88C-D13EB15868A5}" destId="{081DF377-CBAD-2D4A-8694-366B24ECBB3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F8554-C2C9-0748-9AB9-AA4360E16C92}">
      <dsp:nvSpPr>
        <dsp:cNvPr id="0" name=""/>
        <dsp:cNvSpPr/>
      </dsp:nvSpPr>
      <dsp:spPr>
        <a:xfrm>
          <a:off x="0" y="625"/>
          <a:ext cx="53430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29137A-975C-BB44-A5CD-12A4471A89A0}">
      <dsp:nvSpPr>
        <dsp:cNvPr id="0" name=""/>
        <dsp:cNvSpPr/>
      </dsp:nvSpPr>
      <dsp:spPr>
        <a:xfrm>
          <a:off x="0" y="625"/>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Stronger clinical results</a:t>
          </a:r>
        </a:p>
      </dsp:txBody>
      <dsp:txXfrm>
        <a:off x="0" y="625"/>
        <a:ext cx="5343082" cy="731479"/>
      </dsp:txXfrm>
    </dsp:sp>
    <dsp:sp modelId="{1CC9524A-311D-7B48-A116-630BBFF229A7}">
      <dsp:nvSpPr>
        <dsp:cNvPr id="0" name=""/>
        <dsp:cNvSpPr/>
      </dsp:nvSpPr>
      <dsp:spPr>
        <a:xfrm>
          <a:off x="0" y="732104"/>
          <a:ext cx="53430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7C499-D0A9-684F-B320-FEE1E45FD93A}">
      <dsp:nvSpPr>
        <dsp:cNvPr id="0" name=""/>
        <dsp:cNvSpPr/>
      </dsp:nvSpPr>
      <dsp:spPr>
        <a:xfrm>
          <a:off x="0" y="732104"/>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Speed/convenience</a:t>
          </a:r>
        </a:p>
      </dsp:txBody>
      <dsp:txXfrm>
        <a:off x="0" y="732104"/>
        <a:ext cx="5343082" cy="731479"/>
      </dsp:txXfrm>
    </dsp:sp>
    <dsp:sp modelId="{FAA480B6-F1F2-4740-8A0E-EAD03E3D435E}">
      <dsp:nvSpPr>
        <dsp:cNvPr id="0" name=""/>
        <dsp:cNvSpPr/>
      </dsp:nvSpPr>
      <dsp:spPr>
        <a:xfrm>
          <a:off x="0" y="1463583"/>
          <a:ext cx="534308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36AF8-2E8B-0443-9DFC-9E210D097204}">
      <dsp:nvSpPr>
        <dsp:cNvPr id="0" name=""/>
        <dsp:cNvSpPr/>
      </dsp:nvSpPr>
      <dsp:spPr>
        <a:xfrm>
          <a:off x="0" y="1463583"/>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Social/press coverage</a:t>
          </a:r>
        </a:p>
      </dsp:txBody>
      <dsp:txXfrm>
        <a:off x="0" y="1463583"/>
        <a:ext cx="5343082" cy="731479"/>
      </dsp:txXfrm>
    </dsp:sp>
    <dsp:sp modelId="{3EA960E8-156B-4447-8F75-A16C6A7B1E80}">
      <dsp:nvSpPr>
        <dsp:cNvPr id="0" name=""/>
        <dsp:cNvSpPr/>
      </dsp:nvSpPr>
      <dsp:spPr>
        <a:xfrm>
          <a:off x="0" y="2195063"/>
          <a:ext cx="534308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FE1A1-3E8C-A84B-9A6C-C086FD18C360}">
      <dsp:nvSpPr>
        <dsp:cNvPr id="0" name=""/>
        <dsp:cNvSpPr/>
      </dsp:nvSpPr>
      <dsp:spPr>
        <a:xfrm>
          <a:off x="0" y="2195063"/>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Previous supply issues with Wegovy</a:t>
          </a:r>
        </a:p>
      </dsp:txBody>
      <dsp:txXfrm>
        <a:off x="0" y="2195063"/>
        <a:ext cx="5343082" cy="731479"/>
      </dsp:txXfrm>
    </dsp:sp>
    <dsp:sp modelId="{8ABE65A6-953F-AF41-B4DC-89091388B046}">
      <dsp:nvSpPr>
        <dsp:cNvPr id="0" name=""/>
        <dsp:cNvSpPr/>
      </dsp:nvSpPr>
      <dsp:spPr>
        <a:xfrm>
          <a:off x="0" y="2926542"/>
          <a:ext cx="534308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38EDC-03B2-C547-871D-791C8E2A0B21}">
      <dsp:nvSpPr>
        <dsp:cNvPr id="0" name=""/>
        <dsp:cNvSpPr/>
      </dsp:nvSpPr>
      <dsp:spPr>
        <a:xfrm>
          <a:off x="0" y="2926542"/>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Perception of a "miracle drug"</a:t>
          </a:r>
        </a:p>
      </dsp:txBody>
      <dsp:txXfrm>
        <a:off x="0" y="2926542"/>
        <a:ext cx="5343082" cy="731479"/>
      </dsp:txXfrm>
    </dsp:sp>
    <dsp:sp modelId="{F88B7382-6C58-9046-BBA4-39D9BAFAD831}">
      <dsp:nvSpPr>
        <dsp:cNvPr id="0" name=""/>
        <dsp:cNvSpPr/>
      </dsp:nvSpPr>
      <dsp:spPr>
        <a:xfrm>
          <a:off x="0" y="3658022"/>
          <a:ext cx="53430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23A0B-2E40-3446-9AF4-A4C3DC19DD33}">
      <dsp:nvSpPr>
        <dsp:cNvPr id="0" name=""/>
        <dsp:cNvSpPr/>
      </dsp:nvSpPr>
      <dsp:spPr>
        <a:xfrm>
          <a:off x="0" y="3658022"/>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Increased private marketing</a:t>
          </a:r>
        </a:p>
      </dsp:txBody>
      <dsp:txXfrm>
        <a:off x="0" y="3658022"/>
        <a:ext cx="5343082" cy="731479"/>
      </dsp:txXfrm>
    </dsp:sp>
    <dsp:sp modelId="{54FD65ED-CC04-DD4C-8CD4-A432E58936C4}">
      <dsp:nvSpPr>
        <dsp:cNvPr id="0" name=""/>
        <dsp:cNvSpPr/>
      </dsp:nvSpPr>
      <dsp:spPr>
        <a:xfrm>
          <a:off x="0" y="4389501"/>
          <a:ext cx="53430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8D16AE-C033-9C40-98FD-258ACCB2B485}">
      <dsp:nvSpPr>
        <dsp:cNvPr id="0" name=""/>
        <dsp:cNvSpPr/>
      </dsp:nvSpPr>
      <dsp:spPr>
        <a:xfrm>
          <a:off x="0" y="4389501"/>
          <a:ext cx="5343082" cy="731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Desperation after repeated past dieting failures.</a:t>
          </a:r>
        </a:p>
      </dsp:txBody>
      <dsp:txXfrm>
        <a:off x="0" y="4389501"/>
        <a:ext cx="5343082" cy="731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F2428-9199-7347-BF4D-18B45EE2B2CD}">
      <dsp:nvSpPr>
        <dsp:cNvPr id="0" name=""/>
        <dsp:cNvSpPr/>
      </dsp:nvSpPr>
      <dsp:spPr>
        <a:xfrm>
          <a:off x="0" y="0"/>
          <a:ext cx="53430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601D60-C691-8143-B17B-3A3B979623E2}">
      <dsp:nvSpPr>
        <dsp:cNvPr id="0" name=""/>
        <dsp:cNvSpPr/>
      </dsp:nvSpPr>
      <dsp:spPr>
        <a:xfrm>
          <a:off x="0" y="0"/>
          <a:ext cx="5343082" cy="2560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Are the risks and side effects of Mounjaro well enough understood for such widespread use? </a:t>
          </a:r>
        </a:p>
        <a:p>
          <a:pPr marL="0" lvl="0" indent="0" algn="l" defTabSz="1155700">
            <a:lnSpc>
              <a:spcPct val="90000"/>
            </a:lnSpc>
            <a:spcBef>
              <a:spcPct val="0"/>
            </a:spcBef>
            <a:spcAft>
              <a:spcPct val="35000"/>
            </a:spcAft>
            <a:buNone/>
          </a:pPr>
          <a:endParaRPr lang="en-US" sz="2600" kern="1200" dirty="0"/>
        </a:p>
        <a:p>
          <a:pPr marL="0" lvl="0" indent="0" algn="l" defTabSz="1155700">
            <a:lnSpc>
              <a:spcPct val="90000"/>
            </a:lnSpc>
            <a:spcBef>
              <a:spcPct val="0"/>
            </a:spcBef>
            <a:spcAft>
              <a:spcPct val="35000"/>
            </a:spcAft>
            <a:buNone/>
          </a:pPr>
          <a:r>
            <a:rPr lang="en-US" sz="2600" kern="1200" dirty="0"/>
            <a:t>Who should be responsible for monitoring and supporting users: </a:t>
          </a:r>
        </a:p>
      </dsp:txBody>
      <dsp:txXfrm>
        <a:off x="0" y="0"/>
        <a:ext cx="5343082" cy="2560802"/>
      </dsp:txXfrm>
    </dsp:sp>
    <dsp:sp modelId="{0D6D364A-E998-9D43-9597-C04B94F6E20B}">
      <dsp:nvSpPr>
        <dsp:cNvPr id="0" name=""/>
        <dsp:cNvSpPr/>
      </dsp:nvSpPr>
      <dsp:spPr>
        <a:xfrm>
          <a:off x="0" y="2560802"/>
          <a:ext cx="534308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2FB438-4284-6A4F-9711-C73B78D175A9}">
      <dsp:nvSpPr>
        <dsp:cNvPr id="0" name=""/>
        <dsp:cNvSpPr/>
      </dsp:nvSpPr>
      <dsp:spPr>
        <a:xfrm>
          <a:off x="0" y="2560802"/>
          <a:ext cx="5343082" cy="2560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NHS, GPs, pharmacies, or the individuals themselves?</a:t>
          </a:r>
        </a:p>
      </dsp:txBody>
      <dsp:txXfrm>
        <a:off x="0" y="2560802"/>
        <a:ext cx="5343082" cy="2560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F734F-CA04-704C-8F53-D91A59B7C94E}">
      <dsp:nvSpPr>
        <dsp:cNvPr id="0" name=""/>
        <dsp:cNvSpPr/>
      </dsp:nvSpPr>
      <dsp:spPr>
        <a:xfrm>
          <a:off x="0" y="24963"/>
          <a:ext cx="5210615" cy="7414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Information, influence or advertising?</a:t>
          </a:r>
          <a:endParaRPr lang="en-US" sz="2000" kern="1200"/>
        </a:p>
      </dsp:txBody>
      <dsp:txXfrm>
        <a:off x="36196" y="61159"/>
        <a:ext cx="5138223" cy="669095"/>
      </dsp:txXfrm>
    </dsp:sp>
    <dsp:sp modelId="{699EBB7E-2DB5-C244-9C43-CA3046D79055}">
      <dsp:nvSpPr>
        <dsp:cNvPr id="0" name=""/>
        <dsp:cNvSpPr/>
      </dsp:nvSpPr>
      <dsp:spPr>
        <a:xfrm>
          <a:off x="0" y="824051"/>
          <a:ext cx="5210615" cy="741487"/>
        </a:xfrm>
        <a:prstGeom prst="roundRect">
          <a:avLst/>
        </a:prstGeom>
        <a:solidFill>
          <a:schemeClr val="accent2">
            <a:hueOff val="-4103320"/>
            <a:satOff val="305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do we balance informed choice, commercial interests and public protection?</a:t>
          </a:r>
          <a:endParaRPr lang="en-US" sz="2000" kern="1200"/>
        </a:p>
      </dsp:txBody>
      <dsp:txXfrm>
        <a:off x="36196" y="860247"/>
        <a:ext cx="5138223" cy="669095"/>
      </dsp:txXfrm>
    </dsp:sp>
    <dsp:sp modelId="{C1CBBFC6-8B36-544D-8CA7-E2B23764B204}">
      <dsp:nvSpPr>
        <dsp:cNvPr id="0" name=""/>
        <dsp:cNvSpPr/>
      </dsp:nvSpPr>
      <dsp:spPr>
        <a:xfrm>
          <a:off x="0" y="1623138"/>
          <a:ext cx="5210615" cy="741487"/>
        </a:xfrm>
        <a:prstGeom prst="roundRect">
          <a:avLst/>
        </a:prstGeom>
        <a:solidFill>
          <a:schemeClr val="accent2">
            <a:hueOff val="-8206640"/>
            <a:satOff val="610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we can examine…</a:t>
          </a:r>
          <a:endParaRPr lang="en-US" sz="2000" kern="1200"/>
        </a:p>
      </dsp:txBody>
      <dsp:txXfrm>
        <a:off x="36196" y="1659334"/>
        <a:ext cx="5138223" cy="669095"/>
      </dsp:txXfrm>
    </dsp:sp>
    <dsp:sp modelId="{F9DA73B8-CD14-9842-9DFF-F2D76CEDAD3F}">
      <dsp:nvSpPr>
        <dsp:cNvPr id="0" name=""/>
        <dsp:cNvSpPr/>
      </dsp:nvSpPr>
      <dsp:spPr>
        <a:xfrm>
          <a:off x="0" y="2422226"/>
          <a:ext cx="5210615" cy="741487"/>
        </a:xfrm>
        <a:prstGeom prst="roundRect">
          <a:avLst/>
        </a:prstGeom>
        <a:solidFill>
          <a:schemeClr val="accent2">
            <a:hueOff val="-12309960"/>
            <a:satOff val="9153"/>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Distinguish clinical evidence, personal testimony and promotional claims.</a:t>
          </a:r>
          <a:endParaRPr lang="en-US" sz="2000" kern="1200"/>
        </a:p>
      </dsp:txBody>
      <dsp:txXfrm>
        <a:off x="36196" y="2458422"/>
        <a:ext cx="5138223" cy="669095"/>
      </dsp:txXfrm>
    </dsp:sp>
    <dsp:sp modelId="{8AE3397A-C492-F94E-B88C-80E933EAA6CD}">
      <dsp:nvSpPr>
        <dsp:cNvPr id="0" name=""/>
        <dsp:cNvSpPr/>
      </dsp:nvSpPr>
      <dsp:spPr>
        <a:xfrm>
          <a:off x="0" y="3221313"/>
          <a:ext cx="5210615" cy="741487"/>
        </a:xfrm>
        <a:prstGeom prst="roundRect">
          <a:avLst/>
        </a:prstGeom>
        <a:solidFill>
          <a:schemeClr val="accent2">
            <a:hueOff val="-16413279"/>
            <a:satOff val="12204"/>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Explain how influencers and advertising may shape expectations and body-related concerns.</a:t>
          </a:r>
          <a:endParaRPr lang="en-US" sz="2000" kern="1200"/>
        </a:p>
      </dsp:txBody>
      <dsp:txXfrm>
        <a:off x="36196" y="3257509"/>
        <a:ext cx="5138223" cy="669095"/>
      </dsp:txXfrm>
    </dsp:sp>
    <dsp:sp modelId="{B2011506-61C1-DD4E-A496-F50311430108}">
      <dsp:nvSpPr>
        <dsp:cNvPr id="0" name=""/>
        <dsp:cNvSpPr/>
      </dsp:nvSpPr>
      <dsp:spPr>
        <a:xfrm>
          <a:off x="0" y="4020401"/>
          <a:ext cx="5210615" cy="741487"/>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Apply biomedical, psychological, commercial and public-health perspectives.</a:t>
          </a:r>
          <a:endParaRPr lang="en-US" sz="2000" kern="1200"/>
        </a:p>
      </dsp:txBody>
      <dsp:txXfrm>
        <a:off x="36196" y="4056597"/>
        <a:ext cx="5138223" cy="669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14AA4-A83F-7346-B8CF-E66F855744BD}">
      <dsp:nvSpPr>
        <dsp:cNvPr id="0" name=""/>
        <dsp:cNvSpPr/>
      </dsp:nvSpPr>
      <dsp:spPr>
        <a:xfrm>
          <a:off x="0" y="0"/>
          <a:ext cx="4429023" cy="14360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an influencer honestly describes how a weight loss injection helped them, that is health education and not advertising.”</a:t>
          </a:r>
          <a:endParaRPr lang="en-US" sz="1700" kern="1200"/>
        </a:p>
      </dsp:txBody>
      <dsp:txXfrm>
        <a:off x="42061" y="42061"/>
        <a:ext cx="2879406" cy="1351933"/>
      </dsp:txXfrm>
    </dsp:sp>
    <dsp:sp modelId="{93F8AE0A-7244-104C-84B1-9595885D075B}">
      <dsp:nvSpPr>
        <dsp:cNvPr id="0" name=""/>
        <dsp:cNvSpPr/>
      </dsp:nvSpPr>
      <dsp:spPr>
        <a:xfrm>
          <a:off x="390796" y="1675398"/>
          <a:ext cx="4429023" cy="1436055"/>
        </a:xfrm>
        <a:prstGeom prst="roundRect">
          <a:avLst>
            <a:gd name="adj" fmla="val 10000"/>
          </a:avLst>
        </a:prstGeom>
        <a:solidFill>
          <a:schemeClr val="accent2">
            <a:hueOff val="-10258300"/>
            <a:satOff val="762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Does payment (linked posts), referral codes etc influence how you feel. </a:t>
          </a:r>
          <a:endParaRPr lang="en-US" sz="1700" kern="1200"/>
        </a:p>
      </dsp:txBody>
      <dsp:txXfrm>
        <a:off x="432857" y="1717459"/>
        <a:ext cx="3020669" cy="1351933"/>
      </dsp:txXfrm>
    </dsp:sp>
    <dsp:sp modelId="{5518A8C0-BE71-1D4B-83A0-531349A7EA56}">
      <dsp:nvSpPr>
        <dsp:cNvPr id="0" name=""/>
        <dsp:cNvSpPr/>
      </dsp:nvSpPr>
      <dsp:spPr>
        <a:xfrm>
          <a:off x="781592" y="3350796"/>
          <a:ext cx="4429023" cy="1436055"/>
        </a:xfrm>
        <a:prstGeom prst="roundRect">
          <a:avLst>
            <a:gd name="adj" fmla="val 10000"/>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hlinkClick xmlns:r="http://schemas.openxmlformats.org/officeDocument/2006/relationships" r:id="rId1"/>
            </a:rPr>
            <a:t>https://www.asa.org.uk/advice-online/weight-control-prescription-only-medicines.html</a:t>
          </a:r>
          <a:endParaRPr lang="en-US" sz="1700" kern="1200"/>
        </a:p>
      </dsp:txBody>
      <dsp:txXfrm>
        <a:off x="823653" y="3392857"/>
        <a:ext cx="3020669" cy="1351933"/>
      </dsp:txXfrm>
    </dsp:sp>
    <dsp:sp modelId="{729C86D1-3D1A-5549-B27F-8AD018D512DF}">
      <dsp:nvSpPr>
        <dsp:cNvPr id="0" name=""/>
        <dsp:cNvSpPr/>
      </dsp:nvSpPr>
      <dsp:spPr>
        <a:xfrm>
          <a:off x="3495587" y="1089008"/>
          <a:ext cx="933436" cy="9334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05610" y="1089008"/>
        <a:ext cx="513390" cy="702411"/>
      </dsp:txXfrm>
    </dsp:sp>
    <dsp:sp modelId="{B951E35F-6D1D-C842-8529-15172A886827}">
      <dsp:nvSpPr>
        <dsp:cNvPr id="0" name=""/>
        <dsp:cNvSpPr/>
      </dsp:nvSpPr>
      <dsp:spPr>
        <a:xfrm>
          <a:off x="3886383" y="2754833"/>
          <a:ext cx="933436" cy="933436"/>
        </a:xfrm>
        <a:prstGeom prst="downArrow">
          <a:avLst>
            <a:gd name="adj1" fmla="val 55000"/>
            <a:gd name="adj2" fmla="val 45000"/>
          </a:avLst>
        </a:prstGeom>
        <a:solidFill>
          <a:schemeClr val="accent2">
            <a:tint val="40000"/>
            <a:alpha val="90000"/>
            <a:hueOff val="-20659301"/>
            <a:satOff val="12025"/>
            <a:lumOff val="672"/>
            <a:alphaOff val="0"/>
          </a:schemeClr>
        </a:solidFill>
        <a:ln w="12700" cap="flat" cmpd="sng" algn="ctr">
          <a:solidFill>
            <a:schemeClr val="accent2">
              <a:tint val="40000"/>
              <a:alpha val="90000"/>
              <a:hueOff val="-20659301"/>
              <a:satOff val="12025"/>
              <a:lumOff val="6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96406" y="2754833"/>
        <a:ext cx="513390" cy="7024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4403A-9F8C-184F-BBEE-F70548667AB7}">
      <dsp:nvSpPr>
        <dsp:cNvPr id="0" name=""/>
        <dsp:cNvSpPr/>
      </dsp:nvSpPr>
      <dsp:spPr>
        <a:xfrm>
          <a:off x="0" y="33265"/>
          <a:ext cx="5210615" cy="1132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BIOMEDICAL: Eligibility, benefit–risk balance, assessment and monitoring.</a:t>
          </a:r>
          <a:endParaRPr lang="en-US" sz="2200" kern="1200"/>
        </a:p>
      </dsp:txBody>
      <dsp:txXfrm>
        <a:off x="55287" y="88552"/>
        <a:ext cx="5100041" cy="1021986"/>
      </dsp:txXfrm>
    </dsp:sp>
    <dsp:sp modelId="{02CD7C99-302B-0F48-A1AC-9BF68E0AB716}">
      <dsp:nvSpPr>
        <dsp:cNvPr id="0" name=""/>
        <dsp:cNvSpPr/>
      </dsp:nvSpPr>
      <dsp:spPr>
        <a:xfrm>
          <a:off x="0" y="1229185"/>
          <a:ext cx="5210615" cy="1132560"/>
        </a:xfrm>
        <a:prstGeom prst="roundRect">
          <a:avLst/>
        </a:prstGeom>
        <a:solidFill>
          <a:schemeClr val="accent2">
            <a:hueOff val="-6838867"/>
            <a:satOff val="508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PSYCHOLOGICAL / LIVED EXPERIENCE: Autonomy, shame, comparison, confidence and support.</a:t>
          </a:r>
          <a:endParaRPr lang="en-US" sz="2200" kern="1200"/>
        </a:p>
      </dsp:txBody>
      <dsp:txXfrm>
        <a:off x="55287" y="1284472"/>
        <a:ext cx="5100041" cy="1021986"/>
      </dsp:txXfrm>
    </dsp:sp>
    <dsp:sp modelId="{DDD8A27D-8D41-7E4B-AA47-F361985B8989}">
      <dsp:nvSpPr>
        <dsp:cNvPr id="0" name=""/>
        <dsp:cNvSpPr/>
      </dsp:nvSpPr>
      <dsp:spPr>
        <a:xfrm>
          <a:off x="0" y="2425106"/>
          <a:ext cx="5210615" cy="1132560"/>
        </a:xfrm>
        <a:prstGeom prst="roundRect">
          <a:avLst/>
        </a:prstGeom>
        <a:solidFill>
          <a:schemeClr val="accent2">
            <a:hueOff val="-13677733"/>
            <a:satOff val="10170"/>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COMMERCIAL DETERMINANTS: Affiliate incentives, provider profits, platform systems and power.</a:t>
          </a:r>
          <a:endParaRPr lang="en-US" sz="2200" kern="1200"/>
        </a:p>
      </dsp:txBody>
      <dsp:txXfrm>
        <a:off x="55287" y="2480393"/>
        <a:ext cx="5100041" cy="1021986"/>
      </dsp:txXfrm>
    </dsp:sp>
    <dsp:sp modelId="{C67D00DA-7430-FA47-AF34-60904DA454BA}">
      <dsp:nvSpPr>
        <dsp:cNvPr id="0" name=""/>
        <dsp:cNvSpPr/>
      </dsp:nvSpPr>
      <dsp:spPr>
        <a:xfrm>
          <a:off x="0" y="3621026"/>
          <a:ext cx="5210615" cy="1132560"/>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 HEALTH / EQUITY: Affordability, access, health literacy and unequal exposure to harms.</a:t>
          </a:r>
          <a:endParaRPr lang="en-US" sz="2200" kern="1200"/>
        </a:p>
      </dsp:txBody>
      <dsp:txXfrm>
        <a:off x="55287" y="3676313"/>
        <a:ext cx="5100041" cy="10219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D5E12-8071-CF4F-BA3A-E8D79227CC7D}">
      <dsp:nvSpPr>
        <dsp:cNvPr id="0" name=""/>
        <dsp:cNvSpPr/>
      </dsp:nvSpPr>
      <dsp:spPr>
        <a:xfrm>
          <a:off x="0" y="625"/>
          <a:ext cx="534308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C1C62-5EAE-1B40-B3DE-F42E1147A7BA}">
      <dsp:nvSpPr>
        <dsp:cNvPr id="0" name=""/>
        <dsp:cNvSpPr/>
      </dsp:nvSpPr>
      <dsp:spPr>
        <a:xfrm>
          <a:off x="0" y="625"/>
          <a:ext cx="5343082" cy="1024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Effective treatment ≠ acceptable marketing.</a:t>
          </a:r>
          <a:endParaRPr lang="en-US" sz="2700" kern="1200"/>
        </a:p>
      </dsp:txBody>
      <dsp:txXfrm>
        <a:off x="0" y="625"/>
        <a:ext cx="5343082" cy="1024071"/>
      </dsp:txXfrm>
    </dsp:sp>
    <dsp:sp modelId="{9E57CD3A-73D5-C249-86E4-E42CD9D94C21}">
      <dsp:nvSpPr>
        <dsp:cNvPr id="0" name=""/>
        <dsp:cNvSpPr/>
      </dsp:nvSpPr>
      <dsp:spPr>
        <a:xfrm>
          <a:off x="0" y="1024696"/>
          <a:ext cx="5343082" cy="0"/>
        </a:xfrm>
        <a:prstGeom prst="line">
          <a:avLst/>
        </a:prstGeom>
        <a:solidFill>
          <a:schemeClr val="accent5">
            <a:hueOff val="-214754"/>
            <a:satOff val="-930"/>
            <a:lumOff val="-2549"/>
            <a:alphaOff val="0"/>
          </a:schemeClr>
        </a:solidFill>
        <a:ln w="12700" cap="flat" cmpd="sng" algn="ctr">
          <a:solidFill>
            <a:schemeClr val="accent5">
              <a:hueOff val="-214754"/>
              <a:satOff val="-930"/>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9C8BB-4238-6B4F-93E0-296A4B438FFD}">
      <dsp:nvSpPr>
        <dsp:cNvPr id="0" name=""/>
        <dsp:cNvSpPr/>
      </dsp:nvSpPr>
      <dsp:spPr>
        <a:xfrm>
          <a:off x="0" y="1024696"/>
          <a:ext cx="5343082" cy="1024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Personal testimony ≠ evidence of typical outcomes.</a:t>
          </a:r>
          <a:endParaRPr lang="en-US" sz="2700" kern="1200"/>
        </a:p>
      </dsp:txBody>
      <dsp:txXfrm>
        <a:off x="0" y="1024696"/>
        <a:ext cx="5343082" cy="1024071"/>
      </dsp:txXfrm>
    </dsp:sp>
    <dsp:sp modelId="{D2543AA7-1DD9-F149-B1BF-5CDC14EF9CCF}">
      <dsp:nvSpPr>
        <dsp:cNvPr id="0" name=""/>
        <dsp:cNvSpPr/>
      </dsp:nvSpPr>
      <dsp:spPr>
        <a:xfrm>
          <a:off x="0" y="2048767"/>
          <a:ext cx="5343082" cy="0"/>
        </a:xfrm>
        <a:prstGeom prst="line">
          <a:avLst/>
        </a:prstGeom>
        <a:solidFill>
          <a:schemeClr val="accent5">
            <a:hueOff val="-429508"/>
            <a:satOff val="-1861"/>
            <a:lumOff val="-5098"/>
            <a:alphaOff val="0"/>
          </a:schemeClr>
        </a:solidFill>
        <a:ln w="12700" cap="flat" cmpd="sng" algn="ctr">
          <a:solidFill>
            <a:schemeClr val="accent5">
              <a:hueOff val="-429508"/>
              <a:satOff val="-1861"/>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C4430-A09B-014C-A3E4-41DF904BD12C}">
      <dsp:nvSpPr>
        <dsp:cNvPr id="0" name=""/>
        <dsp:cNvSpPr/>
      </dsp:nvSpPr>
      <dsp:spPr>
        <a:xfrm>
          <a:off x="0" y="2048767"/>
          <a:ext cx="5343082" cy="1024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Advertising disclosure ≠ permission to advertise.</a:t>
          </a:r>
          <a:endParaRPr lang="en-US" sz="2700" kern="1200"/>
        </a:p>
      </dsp:txBody>
      <dsp:txXfrm>
        <a:off x="0" y="2048767"/>
        <a:ext cx="5343082" cy="1024071"/>
      </dsp:txXfrm>
    </dsp:sp>
    <dsp:sp modelId="{716D11EF-3CCD-3942-AD69-691218576318}">
      <dsp:nvSpPr>
        <dsp:cNvPr id="0" name=""/>
        <dsp:cNvSpPr/>
      </dsp:nvSpPr>
      <dsp:spPr>
        <a:xfrm>
          <a:off x="0" y="3072838"/>
          <a:ext cx="5343082" cy="0"/>
        </a:xfrm>
        <a:prstGeom prst="line">
          <a:avLst/>
        </a:prstGeom>
        <a:solidFill>
          <a:schemeClr val="accent5">
            <a:hueOff val="-644261"/>
            <a:satOff val="-2791"/>
            <a:lumOff val="-7647"/>
            <a:alphaOff val="0"/>
          </a:schemeClr>
        </a:solidFill>
        <a:ln w="12700" cap="flat" cmpd="sng" algn="ctr">
          <a:solidFill>
            <a:schemeClr val="accent5">
              <a:hueOff val="-644261"/>
              <a:satOff val="-2791"/>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EC639-6768-F542-88DD-E56661CC4447}">
      <dsp:nvSpPr>
        <dsp:cNvPr id="0" name=""/>
        <dsp:cNvSpPr/>
      </dsp:nvSpPr>
      <dsp:spPr>
        <a:xfrm>
          <a:off x="0" y="3072838"/>
          <a:ext cx="5343082" cy="1024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Content exposure ≠ proven behavioural effect.</a:t>
          </a:r>
          <a:endParaRPr lang="en-US" sz="2700" kern="1200"/>
        </a:p>
      </dsp:txBody>
      <dsp:txXfrm>
        <a:off x="0" y="3072838"/>
        <a:ext cx="5343082" cy="1024071"/>
      </dsp:txXfrm>
    </dsp:sp>
    <dsp:sp modelId="{FF637F88-1111-9741-A4FC-ABA831C99F66}">
      <dsp:nvSpPr>
        <dsp:cNvPr id="0" name=""/>
        <dsp:cNvSpPr/>
      </dsp:nvSpPr>
      <dsp:spPr>
        <a:xfrm>
          <a:off x="0" y="4096909"/>
          <a:ext cx="5343082" cy="0"/>
        </a:xfrm>
        <a:prstGeom prst="line">
          <a:avLst/>
        </a:prstGeom>
        <a:solidFill>
          <a:schemeClr val="accent5">
            <a:hueOff val="-859015"/>
            <a:satOff val="-3722"/>
            <a:lumOff val="-10196"/>
            <a:alphaOff val="0"/>
          </a:schemeClr>
        </a:solidFill>
        <a:ln w="12700" cap="flat" cmpd="sng" algn="ctr">
          <a:solidFill>
            <a:schemeClr val="accent5">
              <a:hueOff val="-859015"/>
              <a:satOff val="-3722"/>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036FF-0011-CF48-85E5-764FCE6DB903}">
      <dsp:nvSpPr>
        <dsp:cNvPr id="0" name=""/>
        <dsp:cNvSpPr/>
      </dsp:nvSpPr>
      <dsp:spPr>
        <a:xfrm>
          <a:off x="0" y="4096909"/>
          <a:ext cx="5343082" cy="1024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Critiquing the promotion of products ≠ criticising patients or their bodies.</a:t>
          </a:r>
          <a:endParaRPr lang="en-US" sz="2700" kern="1200"/>
        </a:p>
      </dsp:txBody>
      <dsp:txXfrm>
        <a:off x="0" y="4096909"/>
        <a:ext cx="5343082" cy="10240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A5869-6195-9C43-A1ED-8736C468F9EB}">
      <dsp:nvSpPr>
        <dsp:cNvPr id="0" name=""/>
        <dsp:cNvSpPr/>
      </dsp:nvSpPr>
      <dsp:spPr>
        <a:xfrm>
          <a:off x="110738" y="0"/>
          <a:ext cx="5121606" cy="512160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FCB43D-4875-D74F-AF05-78A6D30889D4}">
      <dsp:nvSpPr>
        <dsp:cNvPr id="0" name=""/>
        <dsp:cNvSpPr/>
      </dsp:nvSpPr>
      <dsp:spPr>
        <a:xfrm>
          <a:off x="597291" y="486552"/>
          <a:ext cx="1997426" cy="1997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Tight regulation prevents harm/misuse</a:t>
          </a:r>
        </a:p>
      </dsp:txBody>
      <dsp:txXfrm>
        <a:off x="694797" y="584058"/>
        <a:ext cx="1802414" cy="1802414"/>
      </dsp:txXfrm>
    </dsp:sp>
    <dsp:sp modelId="{6F2A803C-5155-454C-B3BD-02A0DFF1607F}">
      <dsp:nvSpPr>
        <dsp:cNvPr id="0" name=""/>
        <dsp:cNvSpPr/>
      </dsp:nvSpPr>
      <dsp:spPr>
        <a:xfrm>
          <a:off x="2748365" y="486552"/>
          <a:ext cx="1997426" cy="1997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Wider access could help more people but risks side effects and inequity </a:t>
          </a:r>
        </a:p>
      </dsp:txBody>
      <dsp:txXfrm>
        <a:off x="2845871" y="584058"/>
        <a:ext cx="1802414" cy="1802414"/>
      </dsp:txXfrm>
    </dsp:sp>
    <dsp:sp modelId="{EB6C4331-62FE-AA43-8F87-E908797AE588}">
      <dsp:nvSpPr>
        <dsp:cNvPr id="0" name=""/>
        <dsp:cNvSpPr/>
      </dsp:nvSpPr>
      <dsp:spPr>
        <a:xfrm>
          <a:off x="597291" y="2637627"/>
          <a:ext cx="1997426" cy="1997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Requires balancing autonomy, harm prevention, and NHS resources</a:t>
          </a:r>
        </a:p>
      </dsp:txBody>
      <dsp:txXfrm>
        <a:off x="694797" y="2735133"/>
        <a:ext cx="1802414" cy="1802414"/>
      </dsp:txXfrm>
    </dsp:sp>
    <dsp:sp modelId="{081DF377-CBAD-2D4A-8694-366B24ECBB37}">
      <dsp:nvSpPr>
        <dsp:cNvPr id="0" name=""/>
        <dsp:cNvSpPr/>
      </dsp:nvSpPr>
      <dsp:spPr>
        <a:xfrm>
          <a:off x="2748365" y="2637627"/>
          <a:ext cx="1997426" cy="1997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Society’s responsibility for tackling obesity versus individual risks</a:t>
          </a:r>
        </a:p>
      </dsp:txBody>
      <dsp:txXfrm>
        <a:off x="2845871" y="2735133"/>
        <a:ext cx="1802414" cy="18024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34D48B-74D4-DE4A-B73E-D0C8079E7D0E}" type="datetimeFigureOut">
              <a:rPr lang="en-US" smtClean="0"/>
              <a:t>10/21/26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FA3053-A89E-C149-A9EC-0A8A3517B2A9}" type="slidenum">
              <a:rPr lang="en-US" smtClean="0"/>
              <a:t>‹#›</a:t>
            </a:fld>
            <a:endParaRPr lang="en-US"/>
          </a:p>
        </p:txBody>
      </p:sp>
    </p:spTree>
    <p:extLst>
      <p:ext uri="{BB962C8B-B14F-4D97-AF65-F5344CB8AC3E}">
        <p14:creationId xmlns:p14="http://schemas.microsoft.com/office/powerpoint/2010/main" val="802862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Health framed through confidence and transformation.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Persuasion: identification, social proof, emotional appeal, discount, convenience.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Missing: medicine/indication, eligibility, typical outcomes and uncertainty, harms, monitoring, duration/costs, alternatives, conflicts.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 is disclosure, not permission to advertise.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True claims can still mislead through omissions and framing. </a:t>
            </a:r>
          </a:p>
          <a:p>
            <a:endParaRPr lang="en-US" dirty="0"/>
          </a:p>
        </p:txBody>
      </p:sp>
      <p:sp>
        <p:nvSpPr>
          <p:cNvPr id="4" name="Slide Number Placeholder 3"/>
          <p:cNvSpPr>
            <a:spLocks noGrp="1"/>
          </p:cNvSpPr>
          <p:nvPr>
            <p:ph type="sldNum" sz="quarter" idx="5"/>
          </p:nvPr>
        </p:nvSpPr>
        <p:spPr/>
        <p:txBody>
          <a:bodyPr/>
          <a:lstStyle/>
          <a:p>
            <a:fld id="{AFFA3053-A89E-C149-A9EC-0A8A3517B2A9}" type="slidenum">
              <a:rPr lang="en-US" smtClean="0"/>
              <a:t>10</a:t>
            </a:fld>
            <a:endParaRPr lang="en-US"/>
          </a:p>
        </p:txBody>
      </p:sp>
    </p:spTree>
    <p:extLst>
      <p:ext uri="{BB962C8B-B14F-4D97-AF65-F5344CB8AC3E}">
        <p14:creationId xmlns:p14="http://schemas.microsoft.com/office/powerpoint/2010/main" val="873395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44591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3993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4932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44061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72681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65509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06779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33810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03250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77477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10366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10/21/26</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838066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hf.org.uk/informationsupport/heart-matters-magazine/news/behind-the-headlines/mounjaro-vs-wegovy" TargetMode="External"/><Relationship Id="rId2" Type="http://schemas.openxmlformats.org/officeDocument/2006/relationships/hyperlink" Target="https://www.bbc.co.uk/news/articles/c981044pgvyo"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books/NBK585056/" TargetMode="External"/><Relationship Id="rId2" Type="http://schemas.openxmlformats.org/officeDocument/2006/relationships/hyperlink" Target="https://www.webmd.com/obesity/mounjaro-side-effects" TargetMode="External"/><Relationship Id="rId1" Type="http://schemas.openxmlformats.org/officeDocument/2006/relationships/slideLayout" Target="../slideLayouts/slideLayout2.xml"/><Relationship Id="rId4" Type="http://schemas.openxmlformats.org/officeDocument/2006/relationships/hyperlink" Target="https://www.bbc.co.uk/news/videos/cx2q1d6xp54o"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mj.com/content/390/bmj.r1855" TargetMode="External"/><Relationship Id="rId2" Type="http://schemas.openxmlformats.org/officeDocument/2006/relationships/hyperlink" Target="https://www.bbc.co.uk/news/articles/c981044pgvyo" TargetMode="External"/><Relationship Id="rId1" Type="http://schemas.openxmlformats.org/officeDocument/2006/relationships/slideLayout" Target="../slideLayouts/slideLayout2.xml"/><Relationship Id="rId6" Type="http://schemas.openxmlformats.org/officeDocument/2006/relationships/hyperlink" Target="https://www.youtube.com/watch?v=6koYvd9mRCE" TargetMode="External"/><Relationship Id="rId5" Type="http://schemas.openxmlformats.org/officeDocument/2006/relationships/hyperlink" Target="https://pmc.ncbi.nlm.nih.gov/articles/PMC9915969/" TargetMode="External"/><Relationship Id="rId4" Type="http://schemas.openxmlformats.org/officeDocument/2006/relationships/hyperlink" Target="https://www.bhf.org.uk/informationsupport/heart-matters-magazine/news/behind-the-headlines/mounjaro-vs-wegov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riangular abstract background">
            <a:extLst>
              <a:ext uri="{FF2B5EF4-FFF2-40B4-BE49-F238E27FC236}">
                <a16:creationId xmlns:a16="http://schemas.microsoft.com/office/drawing/2014/main" id="{590991AD-C8E7-3D54-3541-12FC7A5BFDAA}"/>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23"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E1D7E-B447-C7B8-7612-5CFF55D3AB0B}"/>
              </a:ext>
            </a:extLst>
          </p:cNvPr>
          <p:cNvSpPr>
            <a:spLocks noGrp="1"/>
          </p:cNvSpPr>
          <p:nvPr>
            <p:ph type="ctrTitle"/>
          </p:nvPr>
        </p:nvSpPr>
        <p:spPr>
          <a:xfrm>
            <a:off x="1048561" y="1066800"/>
            <a:ext cx="3931320" cy="2267193"/>
          </a:xfrm>
        </p:spPr>
        <p:txBody>
          <a:bodyPr>
            <a:normAutofit/>
          </a:bodyPr>
          <a:lstStyle/>
          <a:p>
            <a:pPr>
              <a:lnSpc>
                <a:spcPct val="100000"/>
              </a:lnSpc>
            </a:pPr>
            <a:r>
              <a:rPr lang="en-US" sz="2000" b="1" dirty="0"/>
              <a:t>Discussion Session: </a:t>
            </a:r>
            <a:br>
              <a:rPr lang="en-US" sz="2000" b="1" dirty="0"/>
            </a:br>
            <a:r>
              <a:rPr lang="en-US" sz="2000" b="1" dirty="0"/>
              <a:t>The Popularity, Use, and Safety of Weight loss medication</a:t>
            </a:r>
            <a:br>
              <a:rPr lang="en-GB" sz="2000" dirty="0"/>
            </a:br>
            <a:endParaRPr lang="en-US" sz="2000" dirty="0"/>
          </a:p>
        </p:txBody>
      </p:sp>
      <p:sp>
        <p:nvSpPr>
          <p:cNvPr id="3" name="Subtitle 2">
            <a:extLst>
              <a:ext uri="{FF2B5EF4-FFF2-40B4-BE49-F238E27FC236}">
                <a16:creationId xmlns:a16="http://schemas.microsoft.com/office/drawing/2014/main" id="{7CB225FF-A3A5-240D-924E-C560F012BA59}"/>
              </a:ext>
            </a:extLst>
          </p:cNvPr>
          <p:cNvSpPr>
            <a:spLocks noGrp="1"/>
          </p:cNvSpPr>
          <p:nvPr>
            <p:ph type="subTitle" idx="1"/>
          </p:nvPr>
        </p:nvSpPr>
        <p:spPr>
          <a:xfrm>
            <a:off x="1048561" y="4327781"/>
            <a:ext cx="3931321" cy="1033669"/>
          </a:xfrm>
        </p:spPr>
        <p:txBody>
          <a:bodyPr anchor="t">
            <a:normAutofit/>
          </a:bodyPr>
          <a:lstStyle/>
          <a:p>
            <a:r>
              <a:rPr lang="en-US"/>
              <a:t>Week 4 – Thursday </a:t>
            </a:r>
          </a:p>
        </p:txBody>
      </p:sp>
      <p:grpSp>
        <p:nvGrpSpPr>
          <p:cNvPr id="25" name="Group 24">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6" name="Rectangle 25">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4463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FC079-ACF6-FF26-118B-58F5BAA1D1A7}"/>
              </a:ext>
            </a:extLst>
          </p:cNvPr>
          <p:cNvSpPr>
            <a:spLocks noGrp="1"/>
          </p:cNvSpPr>
          <p:nvPr>
            <p:ph type="title"/>
          </p:nvPr>
        </p:nvSpPr>
        <p:spPr/>
        <p:txBody>
          <a:bodyPr/>
          <a:lstStyle/>
          <a:p>
            <a:r>
              <a:rPr lang="en-US" b="1"/>
              <a:t>1. Introduction </a:t>
            </a:r>
            <a:endParaRPr lang="en-US" dirty="0"/>
          </a:p>
        </p:txBody>
      </p:sp>
      <p:sp>
        <p:nvSpPr>
          <p:cNvPr id="3" name="Content Placeholder 2">
            <a:extLst>
              <a:ext uri="{FF2B5EF4-FFF2-40B4-BE49-F238E27FC236}">
                <a16:creationId xmlns:a16="http://schemas.microsoft.com/office/drawing/2014/main" id="{2D9AADA7-E3F3-9454-9D35-A6BD7CDC9BBB}"/>
              </a:ext>
            </a:extLst>
          </p:cNvPr>
          <p:cNvSpPr>
            <a:spLocks noGrp="1"/>
          </p:cNvSpPr>
          <p:nvPr>
            <p:ph idx="1"/>
          </p:nvPr>
        </p:nvSpPr>
        <p:spPr/>
        <p:txBody>
          <a:bodyPr>
            <a:normAutofit fontScale="92500" lnSpcReduction="20000"/>
          </a:bodyPr>
          <a:lstStyle/>
          <a:p>
            <a:r>
              <a:rPr lang="en-US" dirty="0"/>
              <a:t>What is Mounjaro (tirzepatide)?</a:t>
            </a:r>
            <a:endParaRPr lang="en-GB" dirty="0"/>
          </a:p>
          <a:p>
            <a:pPr lvl="0"/>
            <a:r>
              <a:rPr lang="en-US" dirty="0"/>
              <a:t>Why are GLP-1 drugs so prominent in 2026? </a:t>
            </a:r>
          </a:p>
          <a:p>
            <a:pPr lvl="0"/>
            <a:endParaRPr lang="en-US" dirty="0"/>
          </a:p>
          <a:p>
            <a:pPr lvl="0"/>
            <a:r>
              <a:rPr lang="en-US" dirty="0"/>
              <a:t>Current </a:t>
            </a:r>
            <a:r>
              <a:rPr lang="en-US" dirty="0" err="1"/>
              <a:t>sitaution</a:t>
            </a:r>
            <a:r>
              <a:rPr lang="en-US" dirty="0"/>
              <a:t>: </a:t>
            </a:r>
          </a:p>
          <a:p>
            <a:pPr lvl="0"/>
            <a:r>
              <a:rPr lang="en-US" dirty="0"/>
              <a:t>weight-loss injections, NHS/private split.</a:t>
            </a:r>
            <a:endParaRPr lang="en-GB" dirty="0"/>
          </a:p>
          <a:p>
            <a:pPr lvl="0"/>
            <a:r>
              <a:rPr lang="en-US" dirty="0"/>
              <a:t>Popularity, how it's used, safety, and policy/ethical issues.</a:t>
            </a:r>
            <a:endParaRPr lang="en-GB" dirty="0"/>
          </a:p>
          <a:p>
            <a:endParaRPr lang="en-US" b="1" dirty="0"/>
          </a:p>
          <a:p>
            <a:r>
              <a:rPr lang="en-US" b="1" dirty="0"/>
              <a:t>Resource:</a:t>
            </a:r>
            <a:endParaRPr lang="en-GB" dirty="0"/>
          </a:p>
          <a:p>
            <a:pPr lvl="0"/>
            <a:r>
              <a:rPr lang="en-US" dirty="0">
                <a:hlinkClick r:id="rId2"/>
              </a:rPr>
              <a:t>1. BBC News: How do weight loss drugs like Mounjaro and Wegovy work?</a:t>
            </a:r>
            <a:endParaRPr lang="en-GB" dirty="0"/>
          </a:p>
          <a:p>
            <a:pPr lvl="0"/>
            <a:r>
              <a:rPr lang="en-US" dirty="0">
                <a:hlinkClick r:id="rId3"/>
              </a:rPr>
              <a:t>2. BHF: Mounjaro vs Wegovy</a:t>
            </a:r>
            <a:endParaRPr lang="en-GB" dirty="0"/>
          </a:p>
          <a:p>
            <a:endParaRPr lang="en-US" dirty="0"/>
          </a:p>
        </p:txBody>
      </p:sp>
    </p:spTree>
    <p:extLst>
      <p:ext uri="{BB962C8B-B14F-4D97-AF65-F5344CB8AC3E}">
        <p14:creationId xmlns:p14="http://schemas.microsoft.com/office/powerpoint/2010/main" val="4163609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ses in an area">
            <a:extLst>
              <a:ext uri="{FF2B5EF4-FFF2-40B4-BE49-F238E27FC236}">
                <a16:creationId xmlns:a16="http://schemas.microsoft.com/office/drawing/2014/main" id="{5A980065-E696-32F4-5A5C-E9306DC2D079}"/>
              </a:ext>
            </a:extLst>
          </p:cNvPr>
          <p:cNvPicPr>
            <a:picLocks noChangeAspect="1"/>
          </p:cNvPicPr>
          <p:nvPr/>
        </p:nvPicPr>
        <p:blipFill>
          <a:blip r:embed="rId2">
            <a:alphaModFix amt="41000"/>
          </a:blip>
          <a:srcRect l="15641" r="25151" b="1"/>
          <a:stretch>
            <a:fillRect/>
          </a:stretch>
        </p:blipFill>
        <p:spPr>
          <a:xfrm>
            <a:off x="20" y="10"/>
            <a:ext cx="6095981" cy="6872504"/>
          </a:xfrm>
          <a:prstGeom prst="rect">
            <a:avLst/>
          </a:prstGeom>
        </p:spPr>
      </p:pic>
      <p:sp>
        <p:nvSpPr>
          <p:cNvPr id="2" name="Title 1">
            <a:extLst>
              <a:ext uri="{FF2B5EF4-FFF2-40B4-BE49-F238E27FC236}">
                <a16:creationId xmlns:a16="http://schemas.microsoft.com/office/drawing/2014/main" id="{E7374D7D-0D21-EB30-75F9-27CAA4E7298A}"/>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US" b="1">
                <a:solidFill>
                  <a:schemeClr val="bg1"/>
                </a:solidFill>
              </a:rPr>
              <a:t>Popularity and Usage Patterns </a:t>
            </a:r>
            <a:endParaRPr lang="en-US">
              <a:solidFill>
                <a:schemeClr val="bg1"/>
              </a:solidFill>
            </a:endParaRPr>
          </a:p>
        </p:txBody>
      </p:sp>
      <p:sp>
        <p:nvSpPr>
          <p:cNvPr id="3" name="Content Placeholder 2">
            <a:extLst>
              <a:ext uri="{FF2B5EF4-FFF2-40B4-BE49-F238E27FC236}">
                <a16:creationId xmlns:a16="http://schemas.microsoft.com/office/drawing/2014/main" id="{5A979920-58FC-5440-A8F2-90185499E170}"/>
              </a:ext>
            </a:extLst>
          </p:cNvPr>
          <p:cNvSpPr>
            <a:spLocks noGrp="1"/>
          </p:cNvSpPr>
          <p:nvPr>
            <p:ph idx="1"/>
          </p:nvPr>
        </p:nvSpPr>
        <p:spPr>
          <a:xfrm>
            <a:off x="7124700" y="1028700"/>
            <a:ext cx="4038600" cy="4542641"/>
          </a:xfrm>
        </p:spPr>
        <p:txBody>
          <a:bodyPr>
            <a:normAutofit/>
          </a:bodyPr>
          <a:lstStyle/>
          <a:p>
            <a:pPr lvl="0" algn="ctr">
              <a:lnSpc>
                <a:spcPct val="100000"/>
              </a:lnSpc>
            </a:pPr>
            <a:r>
              <a:rPr lang="en-US" sz="1600"/>
              <a:t>Trends and statistics: Over 500,000 private users in the UK by 2025, dominant in 40 to 59 age group, majority women, urban concentration, much higher uptake privately than via NHS.</a:t>
            </a:r>
            <a:endParaRPr lang="en-US" sz="1600" baseline="30000"/>
          </a:p>
          <a:p>
            <a:pPr lvl="0" algn="ctr">
              <a:lnSpc>
                <a:spcPct val="100000"/>
              </a:lnSpc>
            </a:pPr>
            <a:endParaRPr lang="en-GB" sz="1600"/>
          </a:p>
          <a:p>
            <a:pPr lvl="0" algn="ctr">
              <a:lnSpc>
                <a:spcPct val="100000"/>
              </a:lnSpc>
            </a:pPr>
            <a:r>
              <a:rPr lang="en-US" sz="1600"/>
              <a:t>NHS access: Strict eligibility vs. wider private access; why many seek private treatment.</a:t>
            </a:r>
          </a:p>
          <a:p>
            <a:pPr lvl="0" algn="ctr">
              <a:lnSpc>
                <a:spcPct val="100000"/>
              </a:lnSpc>
            </a:pPr>
            <a:r>
              <a:rPr lang="en-US" sz="1600"/>
              <a:t>What drives popularity vs. other weight-loss drugs (e.g., dual receptor, efficacy)?</a:t>
            </a:r>
          </a:p>
          <a:p>
            <a:pPr algn="ctr">
              <a:lnSpc>
                <a:spcPct val="100000"/>
              </a:lnSpc>
            </a:pPr>
            <a:endParaRPr lang="en-US" sz="1600" b="1"/>
          </a:p>
          <a:p>
            <a:pPr algn="ctr">
              <a:lnSpc>
                <a:spcPct val="100000"/>
              </a:lnSpc>
            </a:pPr>
            <a:r>
              <a:rPr lang="en-US" sz="1600" b="1"/>
              <a:t>Question:</a:t>
            </a:r>
            <a:endParaRPr lang="en-GB" sz="1600"/>
          </a:p>
          <a:p>
            <a:pPr lvl="0" algn="ctr">
              <a:lnSpc>
                <a:spcPct val="100000"/>
              </a:lnSpc>
            </a:pPr>
            <a:r>
              <a:rPr lang="en-US" sz="1600"/>
              <a:t>What do you think are the main factors driving so many people to use Mounjaro for weight loss instead of older approaches such as diet, exercise, or even other drugs like Wegovy?</a:t>
            </a:r>
            <a:endParaRPr lang="en-GB" sz="1600"/>
          </a:p>
          <a:p>
            <a:pPr lvl="0" algn="ctr">
              <a:lnSpc>
                <a:spcPct val="100000"/>
              </a:lnSpc>
            </a:pPr>
            <a:endParaRPr lang="en-GB" sz="1600"/>
          </a:p>
          <a:p>
            <a:pPr algn="ctr">
              <a:lnSpc>
                <a:spcPct val="100000"/>
              </a:lnSpc>
            </a:pPr>
            <a:endParaRPr lang="en-US" sz="1600"/>
          </a:p>
        </p:txBody>
      </p:sp>
      <p:grpSp>
        <p:nvGrpSpPr>
          <p:cNvPr id="31" name="Group 30">
            <a:extLst>
              <a:ext uri="{FF2B5EF4-FFF2-40B4-BE49-F238E27FC236}">
                <a16:creationId xmlns:a16="http://schemas.microsoft.com/office/drawing/2014/main" id="{D653FA49-39A3-4265-8670-1CC425A6E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5850470"/>
            <a:ext cx="867485" cy="115439"/>
            <a:chOff x="8910933" y="1861308"/>
            <a:chExt cx="867485" cy="115439"/>
          </a:xfrm>
        </p:grpSpPr>
        <p:sp>
          <p:nvSpPr>
            <p:cNvPr id="32" name="Rectangle 31">
              <a:extLst>
                <a:ext uri="{FF2B5EF4-FFF2-40B4-BE49-F238E27FC236}">
                  <a16:creationId xmlns:a16="http://schemas.microsoft.com/office/drawing/2014/main" id="{4DC43A9D-6FE6-4C0D-8F62-BE6F97205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3" name="Straight Connector 32">
              <a:extLst>
                <a:ext uri="{FF2B5EF4-FFF2-40B4-BE49-F238E27FC236}">
                  <a16:creationId xmlns:a16="http://schemas.microsoft.com/office/drawing/2014/main" id="{2A21C79E-831C-44CF-B6A5-1677130A9C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1E9E6F4-D7E6-42EA-9D33-18D653D15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3047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08B2C-9564-1C21-8919-2BE53D4D9DB6}"/>
              </a:ext>
            </a:extLst>
          </p:cNvPr>
          <p:cNvSpPr>
            <a:spLocks noGrp="1"/>
          </p:cNvSpPr>
          <p:nvPr>
            <p:ph type="title"/>
          </p:nvPr>
        </p:nvSpPr>
        <p:spPr>
          <a:xfrm>
            <a:off x="1028700" y="1028700"/>
            <a:ext cx="4038600" cy="4800600"/>
          </a:xfrm>
        </p:spPr>
        <p:txBody>
          <a:bodyPr anchor="ctr">
            <a:normAutofit/>
          </a:bodyPr>
          <a:lstStyle/>
          <a:p>
            <a:pPr algn="ctr"/>
            <a:r>
              <a:rPr lang="en-US" dirty="0"/>
              <a:t>Potential reasons:</a:t>
            </a:r>
            <a:endParaRPr lang="en-US"/>
          </a:p>
        </p:txBody>
      </p:sp>
      <p:graphicFrame>
        <p:nvGraphicFramePr>
          <p:cNvPr id="5" name="Content Placeholder 2">
            <a:extLst>
              <a:ext uri="{FF2B5EF4-FFF2-40B4-BE49-F238E27FC236}">
                <a16:creationId xmlns:a16="http://schemas.microsoft.com/office/drawing/2014/main" id="{D44F7E92-78E1-B096-8127-2E62DB1C93A5}"/>
              </a:ext>
            </a:extLst>
          </p:cNvPr>
          <p:cNvGraphicFramePr>
            <a:graphicFrameLocks noGrp="1"/>
          </p:cNvGraphicFramePr>
          <p:nvPr>
            <p:ph idx="1"/>
            <p:extLst>
              <p:ext uri="{D42A27DB-BD31-4B8C-83A1-F6EECF244321}">
                <p14:modId xmlns:p14="http://schemas.microsoft.com/office/powerpoint/2010/main" val="2392154191"/>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070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C82AB-E2E5-1EA2-E04C-9374AAE041D1}"/>
              </a:ext>
            </a:extLst>
          </p:cNvPr>
          <p:cNvSpPr>
            <a:spLocks noGrp="1"/>
          </p:cNvSpPr>
          <p:nvPr>
            <p:ph type="title"/>
          </p:nvPr>
        </p:nvSpPr>
        <p:spPr>
          <a:xfrm>
            <a:off x="1028700" y="1028700"/>
            <a:ext cx="4038600" cy="4800600"/>
          </a:xfrm>
        </p:spPr>
        <p:txBody>
          <a:bodyPr anchor="ctr">
            <a:normAutofit/>
          </a:bodyPr>
          <a:lstStyle/>
          <a:p>
            <a:pPr algn="ctr"/>
            <a:r>
              <a:rPr lang="en-US" b="1" dirty="0"/>
              <a:t>Question:</a:t>
            </a:r>
            <a:endParaRPr lang="en-US"/>
          </a:p>
        </p:txBody>
      </p:sp>
      <p:graphicFrame>
        <p:nvGraphicFramePr>
          <p:cNvPr id="5" name="Content Placeholder 2">
            <a:extLst>
              <a:ext uri="{FF2B5EF4-FFF2-40B4-BE49-F238E27FC236}">
                <a16:creationId xmlns:a16="http://schemas.microsoft.com/office/drawing/2014/main" id="{6B5FE147-84FB-0973-D27A-E37F8C60DBC9}"/>
              </a:ext>
            </a:extLst>
          </p:cNvPr>
          <p:cNvGraphicFramePr>
            <a:graphicFrameLocks noGrp="1"/>
          </p:cNvGraphicFramePr>
          <p:nvPr>
            <p:ph idx="1"/>
            <p:extLst>
              <p:ext uri="{D42A27DB-BD31-4B8C-83A1-F6EECF244321}">
                <p14:modId xmlns:p14="http://schemas.microsoft.com/office/powerpoint/2010/main" val="133432503"/>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258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079A0-B7B2-E203-58D5-029F7B79DB98}"/>
              </a:ext>
            </a:extLst>
          </p:cNvPr>
          <p:cNvSpPr>
            <a:spLocks noGrp="1"/>
          </p:cNvSpPr>
          <p:nvPr>
            <p:ph type="title"/>
          </p:nvPr>
        </p:nvSpPr>
        <p:spPr>
          <a:xfrm>
            <a:off x="1028700" y="1132973"/>
            <a:ext cx="10134600" cy="1288489"/>
          </a:xfrm>
        </p:spPr>
        <p:txBody>
          <a:bodyPr>
            <a:normAutofit fontScale="90000"/>
          </a:bodyPr>
          <a:lstStyle/>
          <a:p>
            <a:r>
              <a:rPr lang="en-US" dirty="0"/>
              <a:t>Are the risks and side effects of  weight loss medications well enough understood for such widespread use? Who should be responsible for monitoring and supporting users: NHS, GPs, pharmacies, or the individuals themselves?</a:t>
            </a:r>
          </a:p>
        </p:txBody>
      </p:sp>
      <p:sp>
        <p:nvSpPr>
          <p:cNvPr id="3" name="Content Placeholder 2">
            <a:extLst>
              <a:ext uri="{FF2B5EF4-FFF2-40B4-BE49-F238E27FC236}">
                <a16:creationId xmlns:a16="http://schemas.microsoft.com/office/drawing/2014/main" id="{CE892643-64F9-3787-72CC-A3594506FEFF}"/>
              </a:ext>
            </a:extLst>
          </p:cNvPr>
          <p:cNvSpPr>
            <a:spLocks noGrp="1"/>
          </p:cNvSpPr>
          <p:nvPr>
            <p:ph idx="1"/>
          </p:nvPr>
        </p:nvSpPr>
        <p:spPr>
          <a:xfrm>
            <a:off x="1028700" y="2679261"/>
            <a:ext cx="10134600" cy="3969342"/>
          </a:xfrm>
        </p:spPr>
        <p:txBody>
          <a:bodyPr>
            <a:normAutofit fontScale="92500" lnSpcReduction="10000"/>
          </a:bodyPr>
          <a:lstStyle/>
          <a:p>
            <a:pPr marL="342900" indent="-342900">
              <a:buFont typeface="Arial" panose="020B0604020202020204" pitchFamily="34" charset="0"/>
              <a:buChar char="•"/>
            </a:pPr>
            <a:r>
              <a:rPr lang="en-US" dirty="0"/>
              <a:t>Risks are still emerging</a:t>
            </a:r>
          </a:p>
          <a:p>
            <a:pPr marL="342900" indent="-342900">
              <a:buFont typeface="Arial" panose="020B0604020202020204" pitchFamily="34" charset="0"/>
              <a:buChar char="•"/>
            </a:pPr>
            <a:r>
              <a:rPr lang="en-US" dirty="0"/>
              <a:t>Medical supervision is crucial</a:t>
            </a:r>
          </a:p>
          <a:p>
            <a:pPr marL="342900" indent="-342900">
              <a:buFont typeface="Arial" panose="020B0604020202020204" pitchFamily="34" charset="0"/>
              <a:buChar char="•"/>
            </a:pPr>
            <a:r>
              <a:rPr lang="en-US" dirty="0"/>
              <a:t>Current system (private and NHS split) makes support patchy</a:t>
            </a:r>
          </a:p>
          <a:p>
            <a:pPr marL="342900" indent="-342900">
              <a:buFont typeface="Arial" panose="020B0604020202020204" pitchFamily="34" charset="0"/>
              <a:buChar char="•"/>
            </a:pPr>
            <a:r>
              <a:rPr lang="en-US" dirty="0"/>
              <a:t>More resources needed for education and follow-up</a:t>
            </a:r>
          </a:p>
          <a:p>
            <a:pPr marL="342900" indent="-342900">
              <a:buFont typeface="Arial" panose="020B0604020202020204" pitchFamily="34" charset="0"/>
              <a:buChar char="•"/>
            </a:pPr>
            <a:r>
              <a:rPr lang="en-US" dirty="0"/>
              <a:t>Individuals should not go it alone</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r>
              <a:rPr lang="en-GB" dirty="0">
                <a:hlinkClick r:id="rId2"/>
              </a:rPr>
              <a:t>https://www.webmd.com/obesity/mounjaro-side-effects</a:t>
            </a:r>
            <a:endParaRPr lang="en-US" dirty="0"/>
          </a:p>
          <a:p>
            <a:pPr marL="342900" indent="-342900">
              <a:buFont typeface="Arial" panose="020B0604020202020204" pitchFamily="34" charset="0"/>
              <a:buChar char="•"/>
            </a:pPr>
            <a:r>
              <a:rPr lang="en-US" dirty="0">
                <a:hlinkClick r:id="rId3"/>
              </a:rPr>
              <a:t>https://www.ncbi.nlm.nih.gov/books/NBK585056/</a:t>
            </a:r>
            <a:r>
              <a:rPr lang="en-US" dirty="0"/>
              <a:t> </a:t>
            </a:r>
            <a:r>
              <a:rPr lang="en-GB" dirty="0" err="1"/>
              <a:t>Tirzepatide</a:t>
            </a:r>
            <a:endParaRPr lang="en-US" dirty="0"/>
          </a:p>
          <a:p>
            <a:pPr marL="342900" indent="-342900">
              <a:buFont typeface="Arial" panose="020B0604020202020204" pitchFamily="34" charset="0"/>
              <a:buChar char="•"/>
            </a:pPr>
            <a:r>
              <a:rPr lang="en-GB" dirty="0">
                <a:hlinkClick r:id="rId4"/>
              </a:rPr>
              <a:t>https://www.bbc.co.uk/news/videos/cx2q1d6xp54o</a:t>
            </a:r>
            <a:r>
              <a:rPr lang="en-GB" dirty="0"/>
              <a:t> Are weight-loss jabs worth the side effects?</a:t>
            </a:r>
          </a:p>
          <a:p>
            <a:pPr marL="342900" indent="-342900">
              <a:buFont typeface="Arial" panose="020B0604020202020204" pitchFamily="34" charset="0"/>
              <a:buChar char="•"/>
            </a:pPr>
            <a:endParaRPr lang="en-GB" dirty="0"/>
          </a:p>
          <a:p>
            <a:endParaRPr lang="en-US" dirty="0"/>
          </a:p>
        </p:txBody>
      </p:sp>
    </p:spTree>
    <p:extLst>
      <p:ext uri="{BB962C8B-B14F-4D97-AF65-F5344CB8AC3E}">
        <p14:creationId xmlns:p14="http://schemas.microsoft.com/office/powerpoint/2010/main" val="819033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133C44B-B0B5-B02E-8691-C085A29B2662}"/>
              </a:ext>
            </a:extLst>
          </p:cNvPr>
          <p:cNvSpPr>
            <a:spLocks noGrp="1"/>
          </p:cNvSpPr>
          <p:nvPr>
            <p:ph type="title"/>
          </p:nvPr>
        </p:nvSpPr>
        <p:spPr>
          <a:xfrm>
            <a:off x="1424940" y="1653540"/>
            <a:ext cx="3246119" cy="2608006"/>
          </a:xfrm>
        </p:spPr>
        <p:txBody>
          <a:bodyPr anchor="ctr">
            <a:normAutofit/>
          </a:bodyPr>
          <a:lstStyle/>
          <a:p>
            <a:pPr algn="ctr"/>
            <a:r>
              <a:rPr lang="en-GB" dirty="0"/>
              <a:t>Social media &amp; weight-loss injections</a:t>
            </a:r>
            <a:br>
              <a:rPr lang="en-GB" dirty="0"/>
            </a:br>
            <a:endParaRPr lang="en-US"/>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51092E1-576E-5417-4C7B-D9874F20B78B}"/>
              </a:ext>
            </a:extLst>
          </p:cNvPr>
          <p:cNvGraphicFramePr>
            <a:graphicFrameLocks noGrp="1"/>
          </p:cNvGraphicFramePr>
          <p:nvPr>
            <p:ph idx="1"/>
            <p:extLst>
              <p:ext uri="{D42A27DB-BD31-4B8C-83A1-F6EECF244321}">
                <p14:modId xmlns:p14="http://schemas.microsoft.com/office/powerpoint/2010/main" val="2349658521"/>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410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3A09D97-0928-171F-B051-A14F0A2CF8D1}"/>
              </a:ext>
            </a:extLst>
          </p:cNvPr>
          <p:cNvSpPr>
            <a:spLocks noGrp="1"/>
          </p:cNvSpPr>
          <p:nvPr>
            <p:ph type="title"/>
          </p:nvPr>
        </p:nvSpPr>
        <p:spPr>
          <a:xfrm>
            <a:off x="1424940" y="1653540"/>
            <a:ext cx="3246119" cy="2608006"/>
          </a:xfrm>
        </p:spPr>
        <p:txBody>
          <a:bodyPr anchor="ctr">
            <a:normAutofit/>
          </a:bodyPr>
          <a:lstStyle/>
          <a:p>
            <a:pPr algn="ctr"/>
            <a:r>
              <a:rPr lang="en-GB"/>
              <a:t>Education or advertising?</a:t>
            </a:r>
            <a:endParaRPr lang="en-US"/>
          </a:p>
        </p:txBody>
      </p:sp>
      <p:grpSp>
        <p:nvGrpSpPr>
          <p:cNvPr id="22" name="Group 21">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23" name="Straight Connector 22">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25" name="Content Placeholder 2">
            <a:extLst>
              <a:ext uri="{FF2B5EF4-FFF2-40B4-BE49-F238E27FC236}">
                <a16:creationId xmlns:a16="http://schemas.microsoft.com/office/drawing/2014/main" id="{853D949C-EA36-84AC-0BF5-B82B5147F029}"/>
              </a:ext>
            </a:extLst>
          </p:cNvPr>
          <p:cNvGraphicFramePr>
            <a:graphicFrameLocks noGrp="1"/>
          </p:cNvGraphicFramePr>
          <p:nvPr>
            <p:ph idx="1"/>
            <p:extLst>
              <p:ext uri="{D42A27DB-BD31-4B8C-83A1-F6EECF244321}">
                <p14:modId xmlns:p14="http://schemas.microsoft.com/office/powerpoint/2010/main" val="1051758778"/>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098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973B1-6A30-4B1B-44FF-D0E918C80351}"/>
              </a:ext>
            </a:extLst>
          </p:cNvPr>
          <p:cNvSpPr>
            <a:spLocks noGrp="1"/>
          </p:cNvSpPr>
          <p:nvPr>
            <p:ph type="title"/>
          </p:nvPr>
        </p:nvSpPr>
        <p:spPr>
          <a:xfrm>
            <a:off x="942203" y="192559"/>
            <a:ext cx="10134600" cy="1288489"/>
          </a:xfrm>
        </p:spPr>
        <p:txBody>
          <a:bodyPr/>
          <a:lstStyle/>
          <a:p>
            <a:r>
              <a:rPr lang="en-GB" dirty="0"/>
              <a:t>UK advertising: disclosure ≠ permission</a:t>
            </a:r>
            <a:endParaRPr lang="en-US" dirty="0"/>
          </a:p>
        </p:txBody>
      </p:sp>
      <p:sp>
        <p:nvSpPr>
          <p:cNvPr id="3" name="Content Placeholder 2">
            <a:extLst>
              <a:ext uri="{FF2B5EF4-FFF2-40B4-BE49-F238E27FC236}">
                <a16:creationId xmlns:a16="http://schemas.microsoft.com/office/drawing/2014/main" id="{84E88F09-EC1C-29A8-C287-32BB349FD280}"/>
              </a:ext>
            </a:extLst>
          </p:cNvPr>
          <p:cNvSpPr>
            <a:spLocks noGrp="1"/>
          </p:cNvSpPr>
          <p:nvPr>
            <p:ph idx="1"/>
          </p:nvPr>
        </p:nvSpPr>
        <p:spPr/>
        <p:txBody>
          <a:bodyPr>
            <a:normAutofit fontScale="92500" lnSpcReduction="10000"/>
          </a:bodyPr>
          <a:lstStyle/>
          <a:p>
            <a:pPr>
              <a:spcAft>
                <a:spcPts val="1700"/>
              </a:spcAft>
              <a:defRPr sz="2200">
                <a:solidFill>
                  <a:srgbClr val="35465A"/>
                </a:solidFill>
              </a:defRPr>
            </a:pPr>
            <a:r>
              <a:rPr lang="en-GB" dirty="0">
                <a:solidFill>
                  <a:schemeClr val="tx1">
                    <a:lumMod val="95000"/>
                    <a:lumOff val="5000"/>
                  </a:schemeClr>
                </a:solidFill>
              </a:rPr>
              <a:t>Prescription-only medicines cannot be advertised to the public.</a:t>
            </a:r>
          </a:p>
          <a:p>
            <a:pPr>
              <a:spcAft>
                <a:spcPts val="1700"/>
              </a:spcAft>
              <a:defRPr sz="2200">
                <a:solidFill>
                  <a:srgbClr val="35465A"/>
                </a:solidFill>
              </a:defRPr>
            </a:pPr>
            <a:r>
              <a:rPr lang="en-GB" dirty="0">
                <a:solidFill>
                  <a:schemeClr val="tx1">
                    <a:lumMod val="95000"/>
                    <a:lumOff val="5000"/>
                  </a:schemeClr>
                </a:solidFill>
              </a:rPr>
              <a:t>This can include promotional influencer posts and affiliate content.</a:t>
            </a:r>
          </a:p>
          <a:p>
            <a:pPr>
              <a:spcAft>
                <a:spcPts val="1700"/>
              </a:spcAft>
              <a:defRPr sz="2200">
                <a:solidFill>
                  <a:srgbClr val="35465A"/>
                </a:solidFill>
              </a:defRPr>
            </a:pPr>
            <a:r>
              <a:rPr lang="en-GB" dirty="0">
                <a:solidFill>
                  <a:schemeClr val="tx1">
                    <a:lumMod val="95000"/>
                    <a:lumOff val="5000"/>
                  </a:schemeClr>
                </a:solidFill>
              </a:rPr>
              <a:t>Indirect references, imagery and linked pages can matter—not just brand names.</a:t>
            </a:r>
          </a:p>
          <a:p>
            <a:pPr>
              <a:spcAft>
                <a:spcPts val="1700"/>
              </a:spcAft>
              <a:defRPr sz="2200">
                <a:solidFill>
                  <a:srgbClr val="35465A"/>
                </a:solidFill>
              </a:defRPr>
            </a:pPr>
            <a:r>
              <a:rPr lang="en-GB" dirty="0">
                <a:solidFill>
                  <a:schemeClr val="tx1">
                    <a:lumMod val="95000"/>
                    <a:lumOff val="5000"/>
                  </a:schemeClr>
                </a:solidFill>
              </a:rPr>
              <a:t>“#ad” does not make prohibited prescription-medicine advertising permissible.</a:t>
            </a:r>
          </a:p>
          <a:p>
            <a:pPr>
              <a:spcAft>
                <a:spcPts val="1700"/>
              </a:spcAft>
              <a:defRPr sz="2200">
                <a:solidFill>
                  <a:srgbClr val="35465A"/>
                </a:solidFill>
              </a:defRPr>
            </a:pPr>
            <a:endParaRPr lang="en-GB" dirty="0">
              <a:solidFill>
                <a:schemeClr val="tx1">
                  <a:lumMod val="95000"/>
                  <a:lumOff val="5000"/>
                </a:schemeClr>
              </a:solidFill>
            </a:endParaRPr>
          </a:p>
          <a:p>
            <a:pPr>
              <a:spcAft>
                <a:spcPts val="1700"/>
              </a:spcAft>
              <a:defRPr sz="2200">
                <a:solidFill>
                  <a:srgbClr val="35465A"/>
                </a:solidFill>
              </a:defRPr>
            </a:pPr>
            <a:r>
              <a:rPr lang="en-GB" dirty="0">
                <a:solidFill>
                  <a:schemeClr val="tx1">
                    <a:lumMod val="95000"/>
                    <a:lumOff val="5000"/>
                  </a:schemeClr>
                </a:solidFill>
              </a:rPr>
              <a:t>Discuss: How could a useful treatment be marketed inappropriately?</a:t>
            </a:r>
          </a:p>
          <a:p>
            <a:endParaRPr lang="en-US" dirty="0"/>
          </a:p>
        </p:txBody>
      </p:sp>
    </p:spTree>
    <p:extLst>
      <p:ext uri="{BB962C8B-B14F-4D97-AF65-F5344CB8AC3E}">
        <p14:creationId xmlns:p14="http://schemas.microsoft.com/office/powerpoint/2010/main" val="1922354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B3E76-8923-D0FC-8FB5-61F51E9D0983}"/>
              </a:ext>
            </a:extLst>
          </p:cNvPr>
          <p:cNvSpPr>
            <a:spLocks noGrp="1"/>
          </p:cNvSpPr>
          <p:nvPr>
            <p:ph type="title"/>
          </p:nvPr>
        </p:nvSpPr>
        <p:spPr>
          <a:xfrm>
            <a:off x="1028700" y="-289353"/>
            <a:ext cx="10134600" cy="1288489"/>
          </a:xfrm>
        </p:spPr>
        <p:txBody>
          <a:bodyPr/>
          <a:lstStyle/>
          <a:p>
            <a:r>
              <a:rPr lang="en-US" dirty="0"/>
              <a:t>Influencer posts…</a:t>
            </a:r>
          </a:p>
        </p:txBody>
      </p:sp>
      <p:sp>
        <p:nvSpPr>
          <p:cNvPr id="3" name="Content Placeholder 2">
            <a:extLst>
              <a:ext uri="{FF2B5EF4-FFF2-40B4-BE49-F238E27FC236}">
                <a16:creationId xmlns:a16="http://schemas.microsoft.com/office/drawing/2014/main" id="{5AD46AD2-EE64-E2FE-601D-E5DD4CB017C3}"/>
              </a:ext>
            </a:extLst>
          </p:cNvPr>
          <p:cNvSpPr>
            <a:spLocks noGrp="1"/>
          </p:cNvSpPr>
          <p:nvPr>
            <p:ph idx="1"/>
          </p:nvPr>
        </p:nvSpPr>
        <p:spPr>
          <a:xfrm>
            <a:off x="1028700" y="1260389"/>
            <a:ext cx="10134600" cy="4870856"/>
          </a:xfrm>
        </p:spPr>
        <p:txBody>
          <a:bodyPr>
            <a:normAutofit fontScale="92500" lnSpcReduction="20000"/>
          </a:bodyPr>
          <a:lstStyle/>
          <a:p>
            <a:pPr>
              <a:spcAft>
                <a:spcPts val="1700"/>
              </a:spcAft>
              <a:defRPr sz="2500">
                <a:solidFill>
                  <a:srgbClr val="35465A"/>
                </a:solidFill>
              </a:defRPr>
            </a:pPr>
            <a:r>
              <a:rPr lang="en-GB" dirty="0">
                <a:solidFill>
                  <a:schemeClr val="tx1">
                    <a:lumMod val="95000"/>
                    <a:lumOff val="5000"/>
                  </a:schemeClr>
                </a:solidFill>
              </a:rPr>
              <a:t>“I finally feel like myself again! Three months ago I started my weekly weight-loss injection through </a:t>
            </a:r>
            <a:r>
              <a:rPr lang="en-GB" dirty="0" err="1">
                <a:solidFill>
                  <a:schemeClr val="tx1">
                    <a:lumMod val="95000"/>
                    <a:lumOff val="5000"/>
                  </a:schemeClr>
                </a:solidFill>
              </a:rPr>
              <a:t>ShapeWell</a:t>
            </a:r>
            <a:r>
              <a:rPr lang="en-GB" dirty="0">
                <a:solidFill>
                  <a:schemeClr val="tx1">
                    <a:lumMod val="95000"/>
                    <a:lumOff val="5000"/>
                  </a:schemeClr>
                </a:solidFill>
              </a:rPr>
              <a:t> Online. No more fighting cravings, just confidence. Everyone keeps asking how I did it! Use my code MAYA20 for 20% off your first order. Their quick online assessment makes it so easy. #ad #</a:t>
            </a:r>
            <a:r>
              <a:rPr lang="en-GB" dirty="0" err="1">
                <a:solidFill>
                  <a:schemeClr val="tx1">
                    <a:lumMod val="95000"/>
                    <a:lumOff val="5000"/>
                  </a:schemeClr>
                </a:solidFill>
              </a:rPr>
              <a:t>NewMe</a:t>
            </a:r>
            <a:r>
              <a:rPr lang="en-GB" dirty="0">
                <a:solidFill>
                  <a:schemeClr val="tx1">
                    <a:lumMod val="95000"/>
                    <a:lumOff val="5000"/>
                  </a:schemeClr>
                </a:solidFill>
              </a:rPr>
              <a:t>”</a:t>
            </a:r>
          </a:p>
          <a:p>
            <a:pPr>
              <a:spcAft>
                <a:spcPts val="1700"/>
              </a:spcAft>
              <a:defRPr sz="2500">
                <a:solidFill>
                  <a:srgbClr val="35465A"/>
                </a:solidFill>
              </a:defRPr>
            </a:pPr>
            <a:r>
              <a:rPr lang="en-GB" dirty="0">
                <a:solidFill>
                  <a:schemeClr val="tx1">
                    <a:lumMod val="95000"/>
                    <a:lumOff val="5000"/>
                  </a:schemeClr>
                </a:solidFill>
              </a:rPr>
              <a:t>Questions:</a:t>
            </a:r>
          </a:p>
          <a:p>
            <a:pPr>
              <a:spcAft>
                <a:spcPts val="1700"/>
              </a:spcAft>
              <a:defRPr sz="2400">
                <a:solidFill>
                  <a:srgbClr val="35465A"/>
                </a:solidFill>
              </a:defRPr>
            </a:pPr>
            <a:r>
              <a:rPr lang="en-GB" dirty="0">
                <a:solidFill>
                  <a:schemeClr val="tx1">
                    <a:lumMod val="95000"/>
                    <a:lumOff val="5000"/>
                  </a:schemeClr>
                </a:solidFill>
              </a:rPr>
              <a:t>1. What understanding of health does this post promote?</a:t>
            </a:r>
          </a:p>
          <a:p>
            <a:pPr>
              <a:spcAft>
                <a:spcPts val="1700"/>
              </a:spcAft>
              <a:defRPr sz="2400">
                <a:solidFill>
                  <a:srgbClr val="35465A"/>
                </a:solidFill>
              </a:defRPr>
            </a:pPr>
            <a:r>
              <a:rPr lang="en-GB" dirty="0">
                <a:solidFill>
                  <a:schemeClr val="tx1">
                    <a:lumMod val="95000"/>
                    <a:lumOff val="5000"/>
                  </a:schemeClr>
                </a:solidFill>
              </a:rPr>
              <a:t>2. What persuasive techniques are used?</a:t>
            </a:r>
          </a:p>
          <a:p>
            <a:pPr>
              <a:spcAft>
                <a:spcPts val="1700"/>
              </a:spcAft>
              <a:defRPr sz="2400">
                <a:solidFill>
                  <a:srgbClr val="35465A"/>
                </a:solidFill>
              </a:defRPr>
            </a:pPr>
            <a:r>
              <a:rPr lang="en-GB" dirty="0">
                <a:solidFill>
                  <a:schemeClr val="tx1">
                    <a:lumMod val="95000"/>
                    <a:lumOff val="5000"/>
                  </a:schemeClr>
                </a:solidFill>
              </a:rPr>
              <a:t>3. What information is missing for an informed decision?</a:t>
            </a:r>
          </a:p>
          <a:p>
            <a:pPr>
              <a:spcAft>
                <a:spcPts val="1700"/>
              </a:spcAft>
              <a:defRPr sz="2400">
                <a:solidFill>
                  <a:srgbClr val="35465A"/>
                </a:solidFill>
              </a:defRPr>
            </a:pPr>
            <a:r>
              <a:rPr lang="en-GB" dirty="0">
                <a:solidFill>
                  <a:schemeClr val="tx1">
                    <a:lumMod val="95000"/>
                    <a:lumOff val="5000"/>
                  </a:schemeClr>
                </a:solidFill>
              </a:rPr>
              <a:t>4. What regulatory and ethical concerns arise?</a:t>
            </a:r>
          </a:p>
          <a:p>
            <a:pPr>
              <a:spcAft>
                <a:spcPts val="1700"/>
              </a:spcAft>
              <a:defRPr sz="2500">
                <a:solidFill>
                  <a:srgbClr val="35465A"/>
                </a:solidFill>
              </a:defRPr>
            </a:pPr>
            <a:endParaRPr lang="en-GB" dirty="0">
              <a:solidFill>
                <a:schemeClr val="tx1">
                  <a:lumMod val="95000"/>
                  <a:lumOff val="5000"/>
                </a:schemeClr>
              </a:solidFill>
            </a:endParaRPr>
          </a:p>
          <a:p>
            <a:endParaRPr lang="en-US" dirty="0"/>
          </a:p>
        </p:txBody>
      </p:sp>
    </p:spTree>
    <p:extLst>
      <p:ext uri="{BB962C8B-B14F-4D97-AF65-F5344CB8AC3E}">
        <p14:creationId xmlns:p14="http://schemas.microsoft.com/office/powerpoint/2010/main" val="52689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3BA3-C24D-D799-CF78-036CBB0903B1}"/>
              </a:ext>
            </a:extLst>
          </p:cNvPr>
          <p:cNvSpPr>
            <a:spLocks noGrp="1"/>
          </p:cNvSpPr>
          <p:nvPr>
            <p:ph type="title"/>
          </p:nvPr>
        </p:nvSpPr>
        <p:spPr/>
        <p:txBody>
          <a:bodyPr/>
          <a:lstStyle/>
          <a:p>
            <a:r>
              <a:rPr lang="en-US" dirty="0"/>
              <a:t>Influencers….</a:t>
            </a:r>
          </a:p>
        </p:txBody>
      </p:sp>
      <p:sp>
        <p:nvSpPr>
          <p:cNvPr id="3" name="Content Placeholder 2">
            <a:extLst>
              <a:ext uri="{FF2B5EF4-FFF2-40B4-BE49-F238E27FC236}">
                <a16:creationId xmlns:a16="http://schemas.microsoft.com/office/drawing/2014/main" id="{A46312C5-3394-3BE1-AE8B-0AF2347207BD}"/>
              </a:ext>
            </a:extLst>
          </p:cNvPr>
          <p:cNvSpPr>
            <a:spLocks noGrp="1"/>
          </p:cNvSpPr>
          <p:nvPr>
            <p:ph idx="1"/>
          </p:nvPr>
        </p:nvSpPr>
        <p:spPr/>
        <p:txBody>
          <a:bodyPr/>
          <a:lstStyle/>
          <a:p>
            <a:r>
              <a:rPr lang="en-US" dirty="0"/>
              <a:t>e.g. </a:t>
            </a:r>
            <a:r>
              <a:rPr lang="en-US" dirty="0" err="1"/>
              <a:t>itsmolliesworld</a:t>
            </a:r>
            <a:r>
              <a:rPr lang="en-US" dirty="0"/>
              <a:t> (Instagram)</a:t>
            </a:r>
          </a:p>
        </p:txBody>
      </p:sp>
    </p:spTree>
    <p:extLst>
      <p:ext uri="{BB962C8B-B14F-4D97-AF65-F5344CB8AC3E}">
        <p14:creationId xmlns:p14="http://schemas.microsoft.com/office/powerpoint/2010/main" val="2190734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BB1CA6-84EB-D1C9-D0F2-68916CBC86AC}"/>
              </a:ext>
            </a:extLst>
          </p:cNvPr>
          <p:cNvSpPr>
            <a:spLocks noGrp="1"/>
          </p:cNvSpPr>
          <p:nvPr>
            <p:ph type="title"/>
          </p:nvPr>
        </p:nvSpPr>
        <p:spPr>
          <a:xfrm>
            <a:off x="1424940" y="1653540"/>
            <a:ext cx="3246119" cy="2608006"/>
          </a:xfrm>
        </p:spPr>
        <p:txBody>
          <a:bodyPr anchor="ctr">
            <a:normAutofit/>
          </a:bodyPr>
          <a:lstStyle/>
          <a:p>
            <a:pPr algn="ctr"/>
            <a:r>
              <a:rPr lang="en-US" dirty="0"/>
              <a:t>Different Perspectives</a:t>
            </a:r>
            <a:endParaRPr lang="en-US"/>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1B0FBEFA-1032-5B75-DE21-86DB0D781341}"/>
              </a:ext>
            </a:extLst>
          </p:cNvPr>
          <p:cNvGraphicFramePr>
            <a:graphicFrameLocks noGrp="1"/>
          </p:cNvGraphicFramePr>
          <p:nvPr>
            <p:ph idx="1"/>
            <p:extLst>
              <p:ext uri="{D42A27DB-BD31-4B8C-83A1-F6EECF244321}">
                <p14:modId xmlns:p14="http://schemas.microsoft.com/office/powerpoint/2010/main" val="3357805490"/>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999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9D5B1-D682-A5C0-470E-FFC0647D71CA}"/>
              </a:ext>
            </a:extLst>
          </p:cNvPr>
          <p:cNvSpPr>
            <a:spLocks noGrp="1"/>
          </p:cNvSpPr>
          <p:nvPr>
            <p:ph type="title"/>
          </p:nvPr>
        </p:nvSpPr>
        <p:spPr>
          <a:xfrm>
            <a:off x="1028700" y="1028700"/>
            <a:ext cx="4038600" cy="4800600"/>
          </a:xfrm>
        </p:spPr>
        <p:txBody>
          <a:bodyPr anchor="ctr">
            <a:normAutofit/>
          </a:bodyPr>
          <a:lstStyle/>
          <a:p>
            <a:pPr algn="ctr"/>
            <a:r>
              <a:rPr lang="en-US" dirty="0"/>
              <a:t>Things to consider…</a:t>
            </a:r>
            <a:endParaRPr lang="en-US"/>
          </a:p>
        </p:txBody>
      </p:sp>
      <p:graphicFrame>
        <p:nvGraphicFramePr>
          <p:cNvPr id="5" name="Content Placeholder 2">
            <a:extLst>
              <a:ext uri="{FF2B5EF4-FFF2-40B4-BE49-F238E27FC236}">
                <a16:creationId xmlns:a16="http://schemas.microsoft.com/office/drawing/2014/main" id="{247E2901-6B8E-C8E3-9F58-21E38FDDE229}"/>
              </a:ext>
            </a:extLst>
          </p:cNvPr>
          <p:cNvGraphicFramePr>
            <a:graphicFrameLocks noGrp="1"/>
          </p:cNvGraphicFramePr>
          <p:nvPr>
            <p:ph idx="1"/>
            <p:extLst>
              <p:ext uri="{D42A27DB-BD31-4B8C-83A1-F6EECF244321}">
                <p14:modId xmlns:p14="http://schemas.microsoft.com/office/powerpoint/2010/main" val="1463493686"/>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2282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1987-6AF3-AB97-C9B0-9311BDEC932C}"/>
              </a:ext>
            </a:extLst>
          </p:cNvPr>
          <p:cNvSpPr>
            <a:spLocks noGrp="1"/>
          </p:cNvSpPr>
          <p:nvPr>
            <p:ph type="title"/>
          </p:nvPr>
        </p:nvSpPr>
        <p:spPr>
          <a:xfrm>
            <a:off x="1067432" y="-61232"/>
            <a:ext cx="5465148" cy="1288884"/>
          </a:xfrm>
        </p:spPr>
        <p:txBody>
          <a:bodyPr anchor="b">
            <a:normAutofit/>
          </a:bodyPr>
          <a:lstStyle/>
          <a:p>
            <a:pPr algn="ctr"/>
            <a:r>
              <a:rPr lang="en-US" b="1" dirty="0"/>
              <a:t>Policy, Ethics, and Safety in Practice </a:t>
            </a:r>
            <a:endParaRPr lang="en-US" dirty="0"/>
          </a:p>
        </p:txBody>
      </p:sp>
      <p:sp>
        <p:nvSpPr>
          <p:cNvPr id="3" name="Content Placeholder 2">
            <a:extLst>
              <a:ext uri="{FF2B5EF4-FFF2-40B4-BE49-F238E27FC236}">
                <a16:creationId xmlns:a16="http://schemas.microsoft.com/office/drawing/2014/main" id="{EEAD4E9D-1447-F1DF-4A65-6ED95AD62957}"/>
              </a:ext>
            </a:extLst>
          </p:cNvPr>
          <p:cNvSpPr>
            <a:spLocks noGrp="1"/>
          </p:cNvSpPr>
          <p:nvPr>
            <p:ph idx="1"/>
          </p:nvPr>
        </p:nvSpPr>
        <p:spPr>
          <a:xfrm>
            <a:off x="303134" y="1058065"/>
            <a:ext cx="6850505" cy="5119051"/>
          </a:xfrm>
        </p:spPr>
        <p:txBody>
          <a:bodyPr>
            <a:normAutofit fontScale="92500" lnSpcReduction="10000"/>
          </a:bodyPr>
          <a:lstStyle/>
          <a:p>
            <a:pPr algn="ctr">
              <a:lnSpc>
                <a:spcPct val="100000"/>
              </a:lnSpc>
            </a:pPr>
            <a:endParaRPr lang="en-GB" sz="1100" dirty="0"/>
          </a:p>
          <a:p>
            <a:pPr lvl="0" algn="ctr">
              <a:lnSpc>
                <a:spcPct val="100000"/>
              </a:lnSpc>
            </a:pPr>
            <a:r>
              <a:rPr lang="en-US" dirty="0"/>
              <a:t>NHS guidelines have strict criteria, focus on patients at highest risk (severe obesity plus comorbidities).</a:t>
            </a:r>
            <a:endParaRPr lang="en-GB" dirty="0"/>
          </a:p>
          <a:p>
            <a:pPr lvl="0" algn="ctr">
              <a:lnSpc>
                <a:spcPct val="100000"/>
              </a:lnSpc>
            </a:pPr>
            <a:r>
              <a:rPr lang="en-US" dirty="0"/>
              <a:t>Private use much higher, creating access, equity, and safety issues.</a:t>
            </a:r>
          </a:p>
          <a:p>
            <a:pPr lvl="0" algn="ctr">
              <a:lnSpc>
                <a:spcPct val="100000"/>
              </a:lnSpc>
            </a:pPr>
            <a:endParaRPr lang="en-GB" dirty="0"/>
          </a:p>
          <a:p>
            <a:pPr lvl="0" algn="ctr">
              <a:lnSpc>
                <a:spcPct val="100000"/>
              </a:lnSpc>
            </a:pPr>
            <a:r>
              <a:rPr lang="en-US" dirty="0"/>
              <a:t>Cost and possible health inequality = price hikes, limited NHS rollout, people left out.</a:t>
            </a:r>
          </a:p>
          <a:p>
            <a:pPr lvl="0" algn="ctr">
              <a:lnSpc>
                <a:spcPct val="100000"/>
              </a:lnSpc>
            </a:pPr>
            <a:r>
              <a:rPr lang="en-US" dirty="0"/>
              <a:t>Should weight-loss jabs be a universal offering, and what societal implications might that have?</a:t>
            </a:r>
            <a:endParaRPr lang="en-GB" dirty="0"/>
          </a:p>
          <a:p>
            <a:pPr algn="ctr">
              <a:lnSpc>
                <a:spcPct val="100000"/>
              </a:lnSpc>
            </a:pPr>
            <a:endParaRPr lang="en-US" b="1" dirty="0"/>
          </a:p>
          <a:p>
            <a:pPr algn="ctr">
              <a:lnSpc>
                <a:spcPct val="100000"/>
              </a:lnSpc>
            </a:pPr>
            <a:r>
              <a:rPr lang="en-US" b="1" dirty="0"/>
              <a:t>Discussion Question:</a:t>
            </a:r>
            <a:endParaRPr lang="en-GB" dirty="0"/>
          </a:p>
          <a:p>
            <a:pPr lvl="0" algn="ctr">
              <a:lnSpc>
                <a:spcPct val="100000"/>
              </a:lnSpc>
            </a:pPr>
            <a:r>
              <a:rPr lang="en-US" dirty="0"/>
              <a:t>Should GLP1’s be more tightly regulated, or should it be easier to access? </a:t>
            </a:r>
          </a:p>
          <a:p>
            <a:pPr lvl="0" algn="ctr">
              <a:lnSpc>
                <a:spcPct val="100000"/>
              </a:lnSpc>
            </a:pPr>
            <a:r>
              <a:rPr lang="en-US" dirty="0"/>
              <a:t>What are the ethical considerations with widening or restricting its use?</a:t>
            </a:r>
            <a:endParaRPr lang="en-GB" dirty="0"/>
          </a:p>
          <a:p>
            <a:pPr algn="ctr">
              <a:lnSpc>
                <a:spcPct val="100000"/>
              </a:lnSpc>
            </a:pPr>
            <a:endParaRPr lang="en-US" sz="1100" dirty="0"/>
          </a:p>
        </p:txBody>
      </p:sp>
      <p:pic>
        <p:nvPicPr>
          <p:cNvPr id="22" name="Picture 21" descr="Close-up unopened pill packets">
            <a:extLst>
              <a:ext uri="{FF2B5EF4-FFF2-40B4-BE49-F238E27FC236}">
                <a16:creationId xmlns:a16="http://schemas.microsoft.com/office/drawing/2014/main" id="{287531EE-5F03-BB1C-9EC7-2C3E0D877780}"/>
              </a:ext>
            </a:extLst>
          </p:cNvPr>
          <p:cNvPicPr>
            <a:picLocks noChangeAspect="1"/>
          </p:cNvPicPr>
          <p:nvPr/>
        </p:nvPicPr>
        <p:blipFill>
          <a:blip r:embed="rId2">
            <a:alphaModFix/>
          </a:blip>
          <a:srcRect l="31109" r="25057"/>
          <a:stretch>
            <a:fillRect/>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37456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0A827-CAD1-F7B4-BFFB-803DB7F90AE3}"/>
              </a:ext>
            </a:extLst>
          </p:cNvPr>
          <p:cNvSpPr>
            <a:spLocks noGrp="1"/>
          </p:cNvSpPr>
          <p:nvPr>
            <p:ph type="title"/>
          </p:nvPr>
        </p:nvSpPr>
        <p:spPr>
          <a:xfrm>
            <a:off x="1028700" y="1028700"/>
            <a:ext cx="4038600" cy="4800600"/>
          </a:xfrm>
        </p:spPr>
        <p:txBody>
          <a:bodyPr anchor="ctr">
            <a:normAutofit/>
          </a:bodyPr>
          <a:lstStyle/>
          <a:p>
            <a:pPr algn="ctr"/>
            <a:r>
              <a:rPr lang="en-US" dirty="0"/>
              <a:t>Should GLP1’s be more tightly regulated, or should it be easier to access? </a:t>
            </a:r>
            <a:br>
              <a:rPr lang="en-US" dirty="0"/>
            </a:br>
            <a:r>
              <a:rPr lang="en-US" dirty="0"/>
              <a:t>What are the ethical considerations with widening or restricting its use?</a:t>
            </a:r>
            <a:endParaRPr lang="en-US"/>
          </a:p>
        </p:txBody>
      </p:sp>
      <p:graphicFrame>
        <p:nvGraphicFramePr>
          <p:cNvPr id="5" name="Content Placeholder 2">
            <a:extLst>
              <a:ext uri="{FF2B5EF4-FFF2-40B4-BE49-F238E27FC236}">
                <a16:creationId xmlns:a16="http://schemas.microsoft.com/office/drawing/2014/main" id="{1832290B-8632-98F1-9FA6-A01F8E6292EC}"/>
              </a:ext>
            </a:extLst>
          </p:cNvPr>
          <p:cNvGraphicFramePr>
            <a:graphicFrameLocks noGrp="1"/>
          </p:cNvGraphicFramePr>
          <p:nvPr>
            <p:ph idx="1"/>
            <p:extLst>
              <p:ext uri="{D42A27DB-BD31-4B8C-83A1-F6EECF244321}">
                <p14:modId xmlns:p14="http://schemas.microsoft.com/office/powerpoint/2010/main" val="1238971517"/>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615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C0168-21EA-EC12-E2AB-E0BAA424AA4C}"/>
              </a:ext>
            </a:extLst>
          </p:cNvPr>
          <p:cNvSpPr>
            <a:spLocks noGrp="1"/>
          </p:cNvSpPr>
          <p:nvPr>
            <p:ph type="title"/>
          </p:nvPr>
        </p:nvSpPr>
        <p:spPr>
          <a:xfrm>
            <a:off x="995813" y="-564929"/>
            <a:ext cx="5465148" cy="1288884"/>
          </a:xfrm>
        </p:spPr>
        <p:txBody>
          <a:bodyPr anchor="b">
            <a:normAutofit/>
          </a:bodyPr>
          <a:lstStyle/>
          <a:p>
            <a:pPr algn="ctr"/>
            <a:r>
              <a:rPr lang="en-US" dirty="0"/>
              <a:t>Questions…</a:t>
            </a:r>
          </a:p>
        </p:txBody>
      </p:sp>
      <p:sp>
        <p:nvSpPr>
          <p:cNvPr id="3" name="Content Placeholder 2">
            <a:extLst>
              <a:ext uri="{FF2B5EF4-FFF2-40B4-BE49-F238E27FC236}">
                <a16:creationId xmlns:a16="http://schemas.microsoft.com/office/drawing/2014/main" id="{B3D0906E-8C76-C548-94A3-D6D68B4873CB}"/>
              </a:ext>
            </a:extLst>
          </p:cNvPr>
          <p:cNvSpPr>
            <a:spLocks noGrp="1"/>
          </p:cNvSpPr>
          <p:nvPr>
            <p:ph idx="1"/>
          </p:nvPr>
        </p:nvSpPr>
        <p:spPr>
          <a:xfrm>
            <a:off x="294807" y="1392914"/>
            <a:ext cx="7030386" cy="4901069"/>
          </a:xfrm>
        </p:spPr>
        <p:txBody>
          <a:bodyPr>
            <a:normAutofit/>
          </a:bodyPr>
          <a:lstStyle/>
          <a:p>
            <a:pPr algn="ctr">
              <a:lnSpc>
                <a:spcPct val="100000"/>
              </a:lnSpc>
            </a:pPr>
            <a:r>
              <a:rPr lang="en-US" dirty="0"/>
              <a:t>Is the growing use of weight loss medication a step forward for public health or a cause for concern?</a:t>
            </a:r>
          </a:p>
          <a:p>
            <a:pPr algn="ctr">
              <a:lnSpc>
                <a:spcPct val="100000"/>
              </a:lnSpc>
            </a:pPr>
            <a:endParaRPr lang="en-US" dirty="0"/>
          </a:p>
          <a:p>
            <a:pPr algn="ctr">
              <a:lnSpc>
                <a:spcPct val="100000"/>
              </a:lnSpc>
            </a:pPr>
            <a:r>
              <a:rPr lang="en-US" dirty="0"/>
              <a:t>New oral weight loss medication - Oral GLP-1 receptor agonists (</a:t>
            </a:r>
            <a:r>
              <a:rPr lang="en-US" dirty="0" err="1"/>
              <a:t>Orforglipon</a:t>
            </a:r>
            <a:r>
              <a:rPr lang="en-US" dirty="0"/>
              <a:t> – FDA approved April 2026) and others in phase 3 of trials </a:t>
            </a:r>
          </a:p>
          <a:p>
            <a:pPr algn="ctr">
              <a:lnSpc>
                <a:spcPct val="100000"/>
              </a:lnSpc>
            </a:pPr>
            <a:endParaRPr lang="en-US" dirty="0"/>
          </a:p>
          <a:p>
            <a:pPr algn="ctr">
              <a:lnSpc>
                <a:spcPct val="100000"/>
              </a:lnSpc>
            </a:pPr>
            <a:r>
              <a:rPr lang="en-US" dirty="0"/>
              <a:t>In UK available on private prescription (MHRA approved 10</a:t>
            </a:r>
            <a:r>
              <a:rPr lang="en-US" baseline="30000" dirty="0"/>
              <a:t>th</a:t>
            </a:r>
            <a:r>
              <a:rPr lang="en-US" dirty="0"/>
              <a:t> August 26) – Wegovy tablet approved June also available privately. </a:t>
            </a:r>
          </a:p>
          <a:p>
            <a:pPr algn="ctr">
              <a:lnSpc>
                <a:spcPct val="100000"/>
              </a:lnSpc>
            </a:pPr>
            <a:endParaRPr lang="en-US" dirty="0"/>
          </a:p>
          <a:p>
            <a:pPr algn="ctr">
              <a:lnSpc>
                <a:spcPct val="100000"/>
              </a:lnSpc>
            </a:pPr>
            <a:r>
              <a:rPr lang="en-GB" dirty="0"/>
              <a:t>MHRA = regulator of medicines, medical devices and blood components for transfusion in the UK</a:t>
            </a:r>
          </a:p>
          <a:p>
            <a:pPr algn="ctr">
              <a:lnSpc>
                <a:spcPct val="100000"/>
              </a:lnSpc>
            </a:pPr>
            <a:endParaRPr lang="en-US" sz="1400" dirty="0"/>
          </a:p>
        </p:txBody>
      </p:sp>
      <p:pic>
        <p:nvPicPr>
          <p:cNvPr id="5" name="Picture 4" descr="Capsules and pills inside a glass bowl">
            <a:extLst>
              <a:ext uri="{FF2B5EF4-FFF2-40B4-BE49-F238E27FC236}">
                <a16:creationId xmlns:a16="http://schemas.microsoft.com/office/drawing/2014/main" id="{3F5719C9-3E4F-BD88-7481-47E2A501AD86}"/>
              </a:ext>
            </a:extLst>
          </p:cNvPr>
          <p:cNvPicPr>
            <a:picLocks noChangeAspect="1"/>
          </p:cNvPicPr>
          <p:nvPr/>
        </p:nvPicPr>
        <p:blipFill>
          <a:blip r:embed="rId2">
            <a:alphaModFix/>
          </a:blip>
          <a:srcRect r="50000"/>
          <a:stretch>
            <a:fillRect/>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23594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9EF21-32B9-FCFE-71F6-61F1CF68FB63}"/>
              </a:ext>
            </a:extLst>
          </p:cNvPr>
          <p:cNvSpPr>
            <a:spLocks noGrp="1"/>
          </p:cNvSpPr>
          <p:nvPr>
            <p:ph type="title"/>
          </p:nvPr>
        </p:nvSpPr>
        <p:spPr>
          <a:xfrm>
            <a:off x="1124952" y="-178468"/>
            <a:ext cx="10134600" cy="1288489"/>
          </a:xfrm>
        </p:spPr>
        <p:txBody>
          <a:bodyPr/>
          <a:lstStyle/>
          <a:p>
            <a:r>
              <a:rPr lang="en-US" dirty="0"/>
              <a:t>Additional resources:</a:t>
            </a:r>
          </a:p>
        </p:txBody>
      </p:sp>
      <p:sp>
        <p:nvSpPr>
          <p:cNvPr id="3" name="Content Placeholder 2">
            <a:extLst>
              <a:ext uri="{FF2B5EF4-FFF2-40B4-BE49-F238E27FC236}">
                <a16:creationId xmlns:a16="http://schemas.microsoft.com/office/drawing/2014/main" id="{E1C70411-4CE5-8C89-444E-06D2CD599A31}"/>
              </a:ext>
            </a:extLst>
          </p:cNvPr>
          <p:cNvSpPr>
            <a:spLocks noGrp="1"/>
          </p:cNvSpPr>
          <p:nvPr>
            <p:ph idx="1"/>
          </p:nvPr>
        </p:nvSpPr>
        <p:spPr>
          <a:xfrm>
            <a:off x="1028700" y="962526"/>
            <a:ext cx="10134600" cy="5269832"/>
          </a:xfrm>
        </p:spPr>
        <p:txBody>
          <a:bodyPr>
            <a:normAutofit fontScale="77500" lnSpcReduction="20000"/>
          </a:bodyPr>
          <a:lstStyle/>
          <a:p>
            <a:endParaRPr lang="en-GB" b="1" dirty="0"/>
          </a:p>
          <a:p>
            <a:r>
              <a:rPr lang="en-GB" b="1" dirty="0"/>
              <a:t>How do weight-loss drugs like </a:t>
            </a:r>
            <a:r>
              <a:rPr lang="en-GB" b="1" dirty="0" err="1"/>
              <a:t>Mounjaro</a:t>
            </a:r>
            <a:r>
              <a:rPr lang="en-GB" b="1" dirty="0"/>
              <a:t> and </a:t>
            </a:r>
            <a:r>
              <a:rPr lang="en-GB" b="1" dirty="0" err="1"/>
              <a:t>Wegovy</a:t>
            </a:r>
            <a:r>
              <a:rPr lang="en-GB" b="1" dirty="0"/>
              <a:t> work?</a:t>
            </a:r>
            <a:endParaRPr lang="en-GB" b="1" dirty="0">
              <a:hlinkClick r:id="rId2"/>
            </a:endParaRPr>
          </a:p>
          <a:p>
            <a:r>
              <a:rPr lang="en-GB" dirty="0">
                <a:hlinkClick r:id="rId2"/>
              </a:rPr>
              <a:t>https://www.bbc.co.uk/news/articles/c981044pgvyo</a:t>
            </a:r>
            <a:endParaRPr lang="en-GB" dirty="0"/>
          </a:p>
          <a:p>
            <a:endParaRPr lang="en-GB" b="1" dirty="0"/>
          </a:p>
          <a:p>
            <a:r>
              <a:rPr lang="en-GB" b="1" dirty="0" err="1"/>
              <a:t>Mounjaro</a:t>
            </a:r>
            <a:r>
              <a:rPr lang="en-GB" b="1" dirty="0"/>
              <a:t>: Less than half of England has NHS access to jab months after roll-out, distressing patients and GPs</a:t>
            </a:r>
            <a:endParaRPr lang="en-US" dirty="0"/>
          </a:p>
          <a:p>
            <a:r>
              <a:rPr lang="en-US" dirty="0">
                <a:hlinkClick r:id="rId3"/>
              </a:rPr>
              <a:t>https://www.bmj.com/content/390/bmj.r1855</a:t>
            </a:r>
            <a:endParaRPr lang="en-US" dirty="0"/>
          </a:p>
          <a:p>
            <a:endParaRPr lang="en-US" dirty="0"/>
          </a:p>
          <a:p>
            <a:r>
              <a:rPr lang="en-GB" b="1" dirty="0" err="1"/>
              <a:t>Mounjaro</a:t>
            </a:r>
            <a:r>
              <a:rPr lang="en-GB" b="1" dirty="0"/>
              <a:t> vs </a:t>
            </a:r>
            <a:r>
              <a:rPr lang="en-GB" b="1" dirty="0" err="1"/>
              <a:t>Wegovy</a:t>
            </a:r>
            <a:r>
              <a:rPr lang="en-GB" b="1" dirty="0"/>
              <a:t>: which is better for weight loss?</a:t>
            </a:r>
          </a:p>
          <a:p>
            <a:r>
              <a:rPr lang="en-US" dirty="0">
                <a:hlinkClick r:id="rId4"/>
              </a:rPr>
              <a:t>https://www.bhf.org.uk/informationsupport/heart-matters-magazine/news/behind-the-headlines/mounjaro-vs-wegovy</a:t>
            </a:r>
            <a:endParaRPr lang="en-US" dirty="0"/>
          </a:p>
          <a:p>
            <a:endParaRPr lang="en-US" dirty="0"/>
          </a:p>
          <a:p>
            <a:r>
              <a:rPr lang="en-GB" b="1" dirty="0"/>
              <a:t>Adverse Events Related to </a:t>
            </a:r>
            <a:r>
              <a:rPr lang="en-GB" b="1" dirty="0" err="1"/>
              <a:t>Tirzepatide</a:t>
            </a:r>
            <a:endParaRPr lang="en-GB" b="1" dirty="0"/>
          </a:p>
          <a:p>
            <a:r>
              <a:rPr lang="en-US" dirty="0">
                <a:hlinkClick r:id="rId5"/>
              </a:rPr>
              <a:t>https://pmc.ncbi.nlm.nih.gov/articles/PMC9915969/</a:t>
            </a:r>
            <a:endParaRPr lang="en-US" dirty="0"/>
          </a:p>
          <a:p>
            <a:endParaRPr lang="en-US" dirty="0"/>
          </a:p>
          <a:p>
            <a:r>
              <a:rPr lang="en-GB" b="1" dirty="0"/>
              <a:t>Doctor: Painful side effects while using Ozempic, </a:t>
            </a:r>
            <a:r>
              <a:rPr lang="en-GB" b="1" dirty="0" err="1"/>
              <a:t>Mounjaro</a:t>
            </a:r>
            <a:r>
              <a:rPr lang="en-GB" b="1" dirty="0"/>
              <a:t> are normal</a:t>
            </a:r>
            <a:endParaRPr lang="en-US" dirty="0"/>
          </a:p>
          <a:p>
            <a:r>
              <a:rPr lang="en-US" dirty="0">
                <a:hlinkClick r:id="rId6"/>
              </a:rPr>
              <a:t>https://www.youtube.com/watch?v=6koYvd9mRCE</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2802867514"/>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TotalTime>
  <Words>1255</Words>
  <Application>Microsoft Macintosh PowerPoint</Application>
  <PresentationFormat>Widescreen</PresentationFormat>
  <Paragraphs>129</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Arial</vt:lpstr>
      <vt:lpstr>Bembo</vt:lpstr>
      <vt:lpstr>AdornVTI</vt:lpstr>
      <vt:lpstr>Discussion Session:  The Popularity, Use, and Safety of Weight loss medication </vt:lpstr>
      <vt:lpstr>1. Introduction </vt:lpstr>
      <vt:lpstr>Popularity and Usage Patterns </vt:lpstr>
      <vt:lpstr>Potential reasons:</vt:lpstr>
      <vt:lpstr>Question:</vt:lpstr>
      <vt:lpstr>Are the risks and side effects of  weight loss medications well enough understood for such widespread use? Who should be responsible for monitoring and supporting users: NHS, GPs, pharmacies, or the individuals themselves?</vt:lpstr>
      <vt:lpstr>Social media &amp; weight-loss injections </vt:lpstr>
      <vt:lpstr>Education or advertising?</vt:lpstr>
      <vt:lpstr>UK advertising: disclosure ≠ permission</vt:lpstr>
      <vt:lpstr>Influencer posts…</vt:lpstr>
      <vt:lpstr>Influencers….</vt:lpstr>
      <vt:lpstr>Different Perspectives</vt:lpstr>
      <vt:lpstr>Things to consider…</vt:lpstr>
      <vt:lpstr>Policy, Ethics, and Safety in Practice </vt:lpstr>
      <vt:lpstr>Should GLP1’s be more tightly regulated, or should it be easier to access?  What are the ethical considerations with widening or restricting its use?</vt:lpstr>
      <vt:lpstr>Questions…</vt:lpstr>
      <vt:lpstr>Additional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6</cp:revision>
  <dcterms:created xsi:type="dcterms:W3CDTF">2025-10-13T21:34:00Z</dcterms:created>
  <dcterms:modified xsi:type="dcterms:W3CDTF">2026-10-21T16:55:54Z</dcterms:modified>
</cp:coreProperties>
</file>