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79" r:id="rId3"/>
    <p:sldId id="283" r:id="rId4"/>
    <p:sldId id="284" r:id="rId5"/>
    <p:sldId id="288" r:id="rId6"/>
    <p:sldId id="289" r:id="rId7"/>
    <p:sldId id="281" r:id="rId8"/>
    <p:sldId id="282" r:id="rId9"/>
    <p:sldId id="263" r:id="rId10"/>
    <p:sldId id="262" r:id="rId11"/>
    <p:sldId id="258" r:id="rId12"/>
    <p:sldId id="290" r:id="rId13"/>
    <p:sldId id="260" r:id="rId14"/>
    <p:sldId id="261" r:id="rId15"/>
    <p:sldId id="293" r:id="rId16"/>
    <p:sldId id="269" r:id="rId17"/>
    <p:sldId id="291" r:id="rId18"/>
    <p:sldId id="265" r:id="rId19"/>
    <p:sldId id="266" r:id="rId20"/>
    <p:sldId id="267" r:id="rId21"/>
    <p:sldId id="292" r:id="rId22"/>
    <p:sldId id="294" r:id="rId23"/>
    <p:sldId id="295" r:id="rId24"/>
    <p:sldId id="272" r:id="rId25"/>
    <p:sldId id="273" r:id="rId26"/>
    <p:sldId id="274" r:id="rId27"/>
    <p:sldId id="296" r:id="rId28"/>
    <p:sldId id="297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0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80979-603E-4EA6-A7DD-E75D82889B2F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FB72A1-A8C3-4AE4-A6A8-3A7719C43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961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309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5823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Notoriety of Kirkby</a:t>
            </a:r>
            <a:r>
              <a:rPr lang="en-GB" baseline="0" dirty="0"/>
              <a:t> partly architectural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5572B-ECF5-420E-AFFF-4F7015DEACD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048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Braddocks</a:t>
            </a:r>
            <a:r>
              <a:rPr lang="en-GB" dirty="0"/>
              <a:t>, Labour LCC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5572B-ECF5-420E-AFFF-4F7015DEACD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0422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85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6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56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289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590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082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893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677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346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028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1686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707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016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63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380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716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140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130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5347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785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7748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3031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48853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FB72A1-A8C3-4AE4-A6A8-3A7719C4391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3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69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95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27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27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02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32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886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54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137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06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09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95F7A-12F1-4E2C-A203-66E1B98D0D3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08A6F-EEC8-4BFE-9994-C315542B5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1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dkSUl-ci3Q" TargetMode="Externa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DcwaiUxKClk" TargetMode="Externa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hyperlink" Target="https://www.dailymotion.com/video/x2wp6t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hyperlink" Target="https://www.youtube.com/watch?v=aObZJN9zDtA&amp;index=6&amp;list=PLTPjdFH5QwW7jt2hGFbQffHhI0-regBpw&amp;t=0s" TargetMode="External"/><Relationship Id="rId4" Type="http://schemas.openxmlformats.org/officeDocument/2006/relationships/hyperlink" Target="https://www.facebook.com/TheWayISeeLiverpool/videos/1787003361585853/?v=1787003361585853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VsNjVWRN80" TargetMode="Externa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motion.com/video/x2pryjv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hillsborough.independent.gov.uk/report/Section-1/summary/page-14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0627" y="3063139"/>
            <a:ext cx="2612573" cy="2579507"/>
          </a:xfrm>
          <a:prstGeom prst="rect">
            <a:avLst/>
          </a:prstGeom>
          <a:solidFill>
            <a:schemeClr val="bg1"/>
          </a:solidFill>
        </p:spPr>
        <p:txBody>
          <a:bodyPr wrap="square" lIns="180000" tIns="180000" rIns="180000" bIns="180000" rtlCol="0">
            <a:spAutoFit/>
          </a:bodyPr>
          <a:lstStyle/>
          <a:p>
            <a:pPr lvl="0"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Hours 1–2 – It Took a Riot: </a:t>
            </a:r>
            <a:r>
              <a:rPr lang="en-GB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Toxteth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 1981 and ‘Social Thatcherism’ 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25142" y="0"/>
            <a:ext cx="7124699" cy="732848"/>
          </a:xfrm>
          <a:prstGeom prst="rect">
            <a:avLst/>
          </a:prstGeom>
          <a:solidFill>
            <a:schemeClr val="bg1"/>
          </a:solidFill>
        </p:spPr>
        <p:txBody>
          <a:bodyPr wrap="square" lIns="180000" tIns="180000" rIns="180000" bIns="180000" rtlCol="0">
            <a:spAutoFit/>
          </a:bodyPr>
          <a:lstStyle/>
          <a:p>
            <a:pPr lvl="0" algn="r"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Week 3 Tuesday: Liverpool in the 1980s</a:t>
            </a:r>
          </a:p>
        </p:txBody>
      </p:sp>
    </p:spTree>
    <p:extLst>
      <p:ext uri="{BB962C8B-B14F-4D97-AF65-F5344CB8AC3E}">
        <p14:creationId xmlns:p14="http://schemas.microsoft.com/office/powerpoint/2010/main" val="2867100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97894"/>
            <a:ext cx="12191291" cy="394880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64129" y="5577114"/>
            <a:ext cx="3742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/>
              <a:t>The Times, </a:t>
            </a:r>
            <a:r>
              <a:rPr lang="en-GB" dirty="0"/>
              <a:t>27 October 1985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9318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9796" y="-1"/>
            <a:ext cx="4842204" cy="32195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394675" y="0"/>
            <a:ext cx="2267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View of Quarry Green Heights blocks from Oak Tower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623" y="2756079"/>
            <a:ext cx="6119297" cy="41019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731008" y="2830178"/>
            <a:ext cx="34144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View of Mercer Heights blocks, Northwood </a:t>
            </a:r>
            <a:r>
              <a:rPr lang="en-US" dirty="0" err="1"/>
              <a:t>Kirkby</a:t>
            </a:r>
            <a:r>
              <a:rPr lang="en-US" dirty="0"/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25" y="0"/>
            <a:ext cx="2364990" cy="354542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9796" y="2830178"/>
            <a:ext cx="4842205" cy="3995552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145422" y="4451431"/>
            <a:ext cx="120437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Conway Street, Everton prior to 1960s demolition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2867335" y="179028"/>
            <a:ext cx="26517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 Black" panose="020B0A04020102020204" pitchFamily="34" charset="0"/>
              </a:rPr>
              <a:t>Post-War Modernism in Liverpool</a:t>
            </a:r>
            <a:endParaRPr lang="en-US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631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351" y="4549375"/>
            <a:ext cx="4819650" cy="2305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81355" y="0"/>
            <a:ext cx="11408276" cy="436366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329587" y="124550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Graeme </a:t>
            </a:r>
            <a:r>
              <a:rPr lang="en-GB" dirty="0" err="1"/>
              <a:t>Shankland</a:t>
            </a:r>
            <a:r>
              <a:rPr lang="en-GB" dirty="0"/>
              <a:t> plan for inner Liverpool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2203" y="385389"/>
            <a:ext cx="3509798" cy="416398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4155" y="3621370"/>
            <a:ext cx="2820592" cy="323663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0448" y="3353712"/>
            <a:ext cx="4454603" cy="3504288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-40448" y="6273304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‘The </a:t>
            </a:r>
            <a:r>
              <a:rPr lang="en-GB" dirty="0" err="1"/>
              <a:t>Braddocks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974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432" y="0"/>
            <a:ext cx="3883567" cy="38563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1002" cy="38563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097" y="0"/>
            <a:ext cx="3616335" cy="24458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2" y="3668756"/>
            <a:ext cx="12192001" cy="3466243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just"/>
            <a:r>
              <a:rPr lang="en-GB" b="1" dirty="0">
                <a:latin typeface="Arial Black" panose="020B0A04020102020204" pitchFamily="34" charset="0"/>
              </a:rPr>
              <a:t>“A great deal of money has been spent on inner city regeneration for a very long time now. I think the fact is that we just haven't spent it properly … </a:t>
            </a:r>
            <a:r>
              <a:rPr lang="en-GB" dirty="0">
                <a:latin typeface="Arial Black" panose="020B0A04020102020204" pitchFamily="34" charset="0"/>
              </a:rPr>
              <a:t>Just let me take Liverpool as an example</a:t>
            </a:r>
            <a:r>
              <a:rPr lang="en-GB" b="1" dirty="0">
                <a:latin typeface="Arial Black" panose="020B0A04020102020204" pitchFamily="34" charset="0"/>
              </a:rPr>
              <a:t>. I opened a big new comprehensive there when I was Secretary of State for Education, </a:t>
            </a:r>
            <a:r>
              <a:rPr lang="en-GB" b="1" dirty="0" err="1">
                <a:latin typeface="Arial Black" panose="020B0A04020102020204" pitchFamily="34" charset="0"/>
              </a:rPr>
              <a:t>Netherley</a:t>
            </a:r>
            <a:r>
              <a:rPr lang="en-GB" b="1" dirty="0">
                <a:latin typeface="Arial Black" panose="020B0A04020102020204" pitchFamily="34" charset="0"/>
              </a:rPr>
              <a:t> Comprehensive. Big new school, excellent equipment, excellent Headmaster, next door to an enormous big new housing estate on which enormous sums had been spent</a:t>
            </a:r>
            <a:r>
              <a:rPr lang="en-GB" dirty="0">
                <a:latin typeface="Arial Black" panose="020B0A04020102020204" pitchFamily="34" charset="0"/>
              </a:rPr>
              <a:t>. I understand that people don't like living on that estate. </a:t>
            </a:r>
            <a:r>
              <a:rPr lang="en-GB" b="1" u="sng" dirty="0">
                <a:solidFill>
                  <a:srgbClr val="7030A0"/>
                </a:solidFill>
                <a:latin typeface="Arial Black" panose="020B0A04020102020204" pitchFamily="34" charset="0"/>
              </a:rPr>
              <a:t>Built by architects of course, but not the sort of houses that they would like to live in</a:t>
            </a:r>
            <a:r>
              <a:rPr lang="en-GB" dirty="0">
                <a:latin typeface="Arial Black" panose="020B0A04020102020204" pitchFamily="34" charset="0"/>
              </a:rPr>
              <a:t>. I understand that school is less than full. I think only two-thirds of pupils. It wasn't the lack of money being poured in we just didn't get it right and we haven't got the kind of housing right.”</a:t>
            </a:r>
          </a:p>
          <a:p>
            <a:pPr algn="r"/>
            <a:r>
              <a:rPr lang="en-GB" sz="1600" b="1" dirty="0"/>
              <a:t>- </a:t>
            </a:r>
            <a:r>
              <a:rPr lang="en-GB" sz="1600" dirty="0"/>
              <a:t>Margaret Thatcher  interview for BBC Radio 2 </a:t>
            </a:r>
            <a:r>
              <a:rPr lang="en-GB" sz="1600" i="1" dirty="0"/>
              <a:t>Jimmy Young Programme</a:t>
            </a:r>
            <a:r>
              <a:rPr lang="en-GB" sz="1600" dirty="0"/>
              <a:t>, September 9 1981</a:t>
            </a:r>
            <a:endParaRPr lang="en-GB" b="1" dirty="0"/>
          </a:p>
        </p:txBody>
      </p:sp>
      <p:sp>
        <p:nvSpPr>
          <p:cNvPr id="6" name="Rectangle 5"/>
          <p:cNvSpPr/>
          <p:nvPr/>
        </p:nvSpPr>
        <p:spPr>
          <a:xfrm>
            <a:off x="5801239" y="2422047"/>
            <a:ext cx="22894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Then-Education Secretary Margaret Thatcher opening </a:t>
            </a:r>
            <a:r>
              <a:rPr lang="en-US" sz="1600" dirty="0" err="1"/>
              <a:t>Netherley</a:t>
            </a:r>
            <a:r>
              <a:rPr lang="en-US" sz="1600" dirty="0"/>
              <a:t> Comprehensive School, 1971</a:t>
            </a:r>
          </a:p>
        </p:txBody>
      </p:sp>
      <p:sp>
        <p:nvSpPr>
          <p:cNvPr id="7" name="Rectangle 6"/>
          <p:cNvSpPr/>
          <p:nvPr/>
        </p:nvSpPr>
        <p:spPr>
          <a:xfrm>
            <a:off x="4850466" y="236252"/>
            <a:ext cx="19015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Netherley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016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432" y="0"/>
            <a:ext cx="3883567" cy="38563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61002" cy="385638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097" y="0"/>
            <a:ext cx="3616335" cy="24458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2" y="3668756"/>
            <a:ext cx="12192001" cy="3435465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US" sz="1600" dirty="0">
                <a:latin typeface="Arial Black" panose="020B0A04020102020204" pitchFamily="34" charset="0"/>
              </a:rPr>
              <a:t>“As I was going round Liverpool I just said to the person driving: “Stop the car!” because there was really a block of flats which looked appalling. I do not know how much they had spent on it, but they had not spent it well. I went around another one. I opened a </a:t>
            </a:r>
            <a:r>
              <a:rPr lang="en-US" sz="1600" dirty="0" err="1">
                <a:latin typeface="Arial Black" panose="020B0A04020102020204" pitchFamily="34" charset="0"/>
              </a:rPr>
              <a:t>Netherley</a:t>
            </a:r>
            <a:r>
              <a:rPr lang="en-US" sz="1600" dirty="0">
                <a:latin typeface="Arial Black" panose="020B0A04020102020204" pitchFamily="34" charset="0"/>
              </a:rPr>
              <a:t> Comprehensive School, a new big one …   and it had enormous blocks of flats and houses around. I went round last time I was in Liverpool. They were boarded up. People did not like them. A lot of money has been badly spent because it has 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not been spent in a way which creates a community </a:t>
            </a:r>
            <a:r>
              <a:rPr lang="en-US" sz="1600" dirty="0">
                <a:latin typeface="Arial Black" panose="020B0A04020102020204" pitchFamily="34" charset="0"/>
              </a:rPr>
              <a:t>… </a:t>
            </a:r>
            <a:r>
              <a:rPr lang="en-US" sz="1600" i="1" u="sng" dirty="0">
                <a:solidFill>
                  <a:srgbClr val="7030A0"/>
                </a:solidFill>
                <a:latin typeface="Arial Black" panose="020B0A04020102020204" pitchFamily="34" charset="0"/>
              </a:rPr>
              <a:t>They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 took long </a:t>
            </a:r>
            <a:r>
              <a:rPr lang="en-US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streets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 of houses where people knew one another, as if they turned them up into </a:t>
            </a:r>
            <a:r>
              <a:rPr lang="en-US" sz="16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blocks of flats </a:t>
            </a:r>
            <a:r>
              <a:rPr lang="en-US" sz="1600" dirty="0">
                <a:solidFill>
                  <a:srgbClr val="7030A0"/>
                </a:solidFill>
                <a:latin typeface="Arial Black" panose="020B0A04020102020204" pitchFamily="34" charset="0"/>
              </a:rPr>
              <a:t>and expected people still to have the same relationship</a:t>
            </a:r>
            <a:r>
              <a:rPr lang="en-US" sz="1600" dirty="0">
                <a:latin typeface="Arial Black" panose="020B0A04020102020204" pitchFamily="34" charset="0"/>
              </a:rPr>
              <a:t>. It is not only the money you spend. Such a lot has been spent, but … in a way which creates new problems, because it did not have regard to the feelings of people for whom those things were being provided.”</a:t>
            </a:r>
            <a:r>
              <a:rPr lang="en-US" sz="1600" b="1" dirty="0">
                <a:latin typeface="Arial Black" panose="020B0A04020102020204" pitchFamily="34" charset="0"/>
              </a:rPr>
              <a:t> </a:t>
            </a:r>
          </a:p>
          <a:p>
            <a:pPr marL="285750" indent="-285750" algn="r">
              <a:buFontTx/>
              <a:buChar char="-"/>
            </a:pPr>
            <a:r>
              <a:rPr lang="en-US" sz="1600" dirty="0"/>
              <a:t>Margaret Thatcher, TV Interview for Granada Television, April 21 1986</a:t>
            </a:r>
            <a:endParaRPr lang="en-US" sz="1600" b="1" dirty="0">
              <a:latin typeface="Arial Black" panose="020B0A040201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850466" y="236252"/>
            <a:ext cx="19015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/>
              <a:t>Netherley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801239" y="2422047"/>
            <a:ext cx="228946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Then-Education Secretary Margaret Thatcher opening </a:t>
            </a:r>
            <a:r>
              <a:rPr lang="en-US" sz="1600" dirty="0" err="1"/>
              <a:t>Netherley</a:t>
            </a:r>
            <a:r>
              <a:rPr lang="en-US" sz="1600" dirty="0"/>
              <a:t> Comprehensive School, 1971</a:t>
            </a:r>
          </a:p>
        </p:txBody>
      </p:sp>
    </p:spTree>
    <p:extLst>
      <p:ext uri="{BB962C8B-B14F-4D97-AF65-F5344CB8AC3E}">
        <p14:creationId xmlns:p14="http://schemas.microsoft.com/office/powerpoint/2010/main" val="452500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3187"/>
            <a:ext cx="8171576" cy="421481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143" y="3376882"/>
            <a:ext cx="6748857" cy="348111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58021" y="5117441"/>
            <a:ext cx="2946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Thatcher inspecting Barratt housing development at Dulwich Gate, London, where she bought a home; Sir Lawrie Barratt (1927–2012)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3109" y="0"/>
            <a:ext cx="4778891" cy="33768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t="-1" r="54605" b="-5034"/>
          <a:stretch/>
        </p:blipFill>
        <p:spPr>
          <a:xfrm>
            <a:off x="-34531" y="4318000"/>
            <a:ext cx="2053831" cy="24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849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dkSUl-ci3Q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28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DcwaiUxKClk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9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293429" cy="3829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125" y="1371600"/>
            <a:ext cx="585787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831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833" y="655863"/>
            <a:ext cx="3478775" cy="528773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346122" y="463451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https://www.facebook.com/TheWayISeeLiverpool/videos/1787003361585853/?v=1787003361585853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https://www.youtube.com/watch?v=aObZJN9zDtA&amp;index=6&amp;list=PLTPjdFH5QwW7jt2hGFbQffHhI0-regBpw&amp;t=0s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8134" y="2771774"/>
            <a:ext cx="5456465" cy="3601267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346122" y="2125444"/>
            <a:ext cx="45394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https://www.dailymotion.com/video/x2wp6t4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675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205904" cy="4610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00" y="2362200"/>
            <a:ext cx="599440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18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8550" y="1"/>
            <a:ext cx="8553450" cy="4808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62300"/>
            <a:ext cx="49276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810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VsNjVWRN8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722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91450" y="5564360"/>
            <a:ext cx="30861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https://www.dailymotion.com/video/x2pryjv</a:t>
            </a:r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14741"/>
            <a:ext cx="5857875" cy="39052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44221" y="47441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Ga'", "Ba'" and "</a:t>
            </a:r>
            <a:r>
              <a:rPr lang="en-GB" dirty="0" err="1"/>
              <a:t>Te</a:t>
            </a:r>
            <a:r>
              <a:rPr lang="en-GB" dirty="0"/>
              <a:t>'" (Gary, Barry and Terry) played by Gary </a:t>
            </a:r>
            <a:r>
              <a:rPr lang="en-GB" dirty="0" err="1"/>
              <a:t>Bleasdale</a:t>
            </a:r>
            <a:r>
              <a:rPr lang="en-GB" dirty="0"/>
              <a:t>, Harry Enfield and Joe </a:t>
            </a:r>
            <a:r>
              <a:rPr lang="en-GB" dirty="0" err="1"/>
              <a:t>McGann</a:t>
            </a:r>
            <a:r>
              <a:rPr lang="en-GB" dirty="0"/>
              <a:t>/Mark </a:t>
            </a:r>
            <a:r>
              <a:rPr lang="en-GB" dirty="0" err="1"/>
              <a:t>Moraghan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8720" y="514741"/>
            <a:ext cx="595328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027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171" y="-15537"/>
            <a:ext cx="9136179" cy="54870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1" y="-15537"/>
            <a:ext cx="2808172" cy="7652004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endParaRPr lang="en-GB" u="sng" dirty="0">
              <a:solidFill>
                <a:srgbClr val="FF0000"/>
              </a:solidFill>
            </a:endParaRPr>
          </a:p>
          <a:p>
            <a:r>
              <a:rPr lang="en-GB" u="sng" dirty="0">
                <a:solidFill>
                  <a:srgbClr val="FF0000"/>
                </a:solidFill>
              </a:rPr>
              <a:t>Liverpool F.C. honours in 1980s</a:t>
            </a:r>
          </a:p>
          <a:p>
            <a:r>
              <a:rPr lang="en-GB" dirty="0">
                <a:solidFill>
                  <a:srgbClr val="FF0000"/>
                </a:solidFill>
              </a:rPr>
              <a:t>First Division champions: 1979–80, 1981–82, 1982–83, 1983–84, 1985–86, 1987–88, 1989–90; runners-up 1984–85, 1986–87, 1988–89</a:t>
            </a:r>
          </a:p>
          <a:p>
            <a:r>
              <a:rPr lang="en-GB" dirty="0">
                <a:solidFill>
                  <a:srgbClr val="FF0000"/>
                </a:solidFill>
              </a:rPr>
              <a:t>FA Cup winners: 1986, 1989; runners-up 1988</a:t>
            </a:r>
          </a:p>
          <a:p>
            <a:r>
              <a:rPr lang="en-GB" dirty="0">
                <a:solidFill>
                  <a:srgbClr val="FF0000"/>
                </a:solidFill>
              </a:rPr>
              <a:t>League Cup winners: 1981, 1982, 1983, 1984; runners-up 1987</a:t>
            </a:r>
          </a:p>
          <a:p>
            <a:r>
              <a:rPr lang="en-GB" dirty="0">
                <a:solidFill>
                  <a:srgbClr val="FF0000"/>
                </a:solidFill>
              </a:rPr>
              <a:t>European Cup winners: 1981, 1984; runners-up 1985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 flipH="1">
            <a:off x="2971800" y="4972049"/>
            <a:ext cx="9220200" cy="2112026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r"/>
            <a:endParaRPr lang="en-GB" u="sng" dirty="0">
              <a:solidFill>
                <a:srgbClr val="FF0000"/>
              </a:solidFill>
            </a:endParaRPr>
          </a:p>
          <a:p>
            <a:pPr algn="r"/>
            <a:r>
              <a:rPr lang="en-GB" u="sng" dirty="0">
                <a:solidFill>
                  <a:srgbClr val="002060"/>
                </a:solidFill>
              </a:rPr>
              <a:t>Everton FC honours in 1980s:</a:t>
            </a:r>
          </a:p>
          <a:p>
            <a:pPr algn="r"/>
            <a:r>
              <a:rPr lang="en-GB" dirty="0">
                <a:solidFill>
                  <a:srgbClr val="002060"/>
                </a:solidFill>
              </a:rPr>
              <a:t>First Division champions 1984–85, 1986–87; runners-up 1985–86</a:t>
            </a:r>
          </a:p>
          <a:p>
            <a:pPr algn="r"/>
            <a:r>
              <a:rPr lang="en-GB" dirty="0">
                <a:solidFill>
                  <a:srgbClr val="002060"/>
                </a:solidFill>
              </a:rPr>
              <a:t>FA Cup Winners: 1984; runners-up 1985, 1986, 1989</a:t>
            </a:r>
          </a:p>
          <a:p>
            <a:pPr algn="r"/>
            <a:r>
              <a:rPr lang="en-GB" dirty="0">
                <a:solidFill>
                  <a:srgbClr val="002060"/>
                </a:solidFill>
              </a:rPr>
              <a:t>League Cup runners-up: 1984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4373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414" y="1038904"/>
            <a:ext cx="10112830" cy="568846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 err="1">
                <a:latin typeface="Arial Black" panose="020B0A04020102020204" pitchFamily="34" charset="0"/>
              </a:rPr>
              <a:t>Heysel</a:t>
            </a:r>
            <a:r>
              <a:rPr lang="en-GB" b="1" dirty="0">
                <a:latin typeface="Arial Black" panose="020B0A04020102020204" pitchFamily="34" charset="0"/>
              </a:rPr>
              <a:t> Disaster, May 1985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10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3643"/>
            <a:ext cx="5159830" cy="68816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3051" y="2326056"/>
            <a:ext cx="6838950" cy="4531944"/>
          </a:xfrm>
          <a:prstGeom prst="rect">
            <a:avLst/>
          </a:prstGeom>
        </p:spPr>
      </p:pic>
      <p:sp>
        <p:nvSpPr>
          <p:cNvPr id="4" name="Title 2"/>
          <p:cNvSpPr txBox="1">
            <a:spLocks/>
          </p:cNvSpPr>
          <p:nvPr/>
        </p:nvSpPr>
        <p:spPr>
          <a:xfrm>
            <a:off x="6324600" y="171450"/>
            <a:ext cx="5029200" cy="115411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Arial Black" panose="020B0A04020102020204" pitchFamily="34" charset="0"/>
              </a:rPr>
              <a:t>Hillsborough Disaster, April 1989</a:t>
            </a:r>
          </a:p>
        </p:txBody>
      </p:sp>
    </p:spTree>
    <p:extLst>
      <p:ext uri="{BB962C8B-B14F-4D97-AF65-F5344CB8AC3E}">
        <p14:creationId xmlns:p14="http://schemas.microsoft.com/office/powerpoint/2010/main" val="30827219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3352" y="0"/>
            <a:ext cx="5488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474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5952" y="-34698"/>
            <a:ext cx="5064527" cy="689269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094" y="0"/>
            <a:ext cx="50693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4384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71499" y="1325564"/>
            <a:ext cx="11029951" cy="5360986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US" dirty="0"/>
              <a:t>In the days after the disaster the media, particularly the press, published allegations and counter-allegations apportioning blame. This came to a head on 19 April when a number of newspapers, </a:t>
            </a:r>
            <a:r>
              <a:rPr lang="en-US" i="1" dirty="0"/>
              <a:t>The Sun</a:t>
            </a:r>
            <a:r>
              <a:rPr lang="en-US" dirty="0"/>
              <a:t> being the most prominent, reported serious allegations about the </a:t>
            </a:r>
            <a:r>
              <a:rPr lang="en-US" dirty="0" err="1"/>
              <a:t>behaviour</a:t>
            </a:r>
            <a:r>
              <a:rPr lang="en-US" dirty="0"/>
              <a:t> of Liverpool fans before and during the unfolding tragedy. </a:t>
            </a:r>
          </a:p>
          <a:p>
            <a:pPr marL="45720" indent="0">
              <a:buNone/>
            </a:pPr>
            <a:r>
              <a:rPr lang="en-US" dirty="0"/>
              <a:t>	The documents disclosed to the Panel show that the origin of these serious allegations was a local Sheffield press agency informed by several South Yorkshire Police (SYP) officers, an SYP Police Federation </a:t>
            </a:r>
            <a:r>
              <a:rPr lang="en-US" dirty="0" err="1"/>
              <a:t>spokeperson</a:t>
            </a:r>
            <a:r>
              <a:rPr lang="en-US" dirty="0"/>
              <a:t> and a local MP. </a:t>
            </a:r>
          </a:p>
          <a:p>
            <a:pPr marL="45720" indent="0">
              <a:buNone/>
            </a:pPr>
            <a:r>
              <a:rPr lang="en-US" dirty="0"/>
              <a:t>	They also demonstrate how the SYP Police Federation, supported informally by the SYP Chief Constable, sought to develop and </a:t>
            </a:r>
            <a:r>
              <a:rPr lang="en-US" dirty="0" err="1"/>
              <a:t>publicise</a:t>
            </a:r>
            <a:r>
              <a:rPr lang="en-US" dirty="0"/>
              <a:t> a version of events that focused on several police officers' allegations of drunkenness, </a:t>
            </a:r>
            <a:r>
              <a:rPr lang="en-US" dirty="0" err="1"/>
              <a:t>ticketlessness</a:t>
            </a:r>
            <a:r>
              <a:rPr lang="en-US" dirty="0"/>
              <a:t> and violence among a large number of Liverpool fans. This extended beyond the media to Parliament.</a:t>
            </a:r>
          </a:p>
          <a:p>
            <a:pPr marL="45720" indent="0">
              <a:buNone/>
            </a:pPr>
            <a:r>
              <a:rPr lang="en-US" dirty="0"/>
              <a:t>	Yet, from the mass of documents, television and CCTV coverage disclosed to the Panel there is no evidence to support these allegations other than a few isolated examples of aggressive or verbally abusive </a:t>
            </a:r>
            <a:r>
              <a:rPr lang="en-US" dirty="0" err="1"/>
              <a:t>behaviour</a:t>
            </a:r>
            <a:r>
              <a:rPr lang="en-US" dirty="0"/>
              <a:t> clearly reflecting frustration and desperation</a:t>
            </a:r>
          </a:p>
          <a:p>
            <a:pPr marL="45720" indent="0">
              <a:buNone/>
            </a:pPr>
            <a:endParaRPr lang="en-GB" dirty="0"/>
          </a:p>
          <a:p>
            <a:pPr algn="r">
              <a:buFontTx/>
              <a:buChar char="-"/>
            </a:pPr>
            <a:r>
              <a:rPr lang="en-GB" dirty="0"/>
              <a:t>Hillsborough Independent Panel </a:t>
            </a:r>
            <a:r>
              <a:rPr lang="en-US" dirty="0">
                <a:hlinkClick r:id="rId3"/>
              </a:rPr>
              <a:t>http://hillsborough.independent.gov.uk/report/Section-1/summary/page-14/</a:t>
            </a: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 marL="45720" indent="0">
              <a:buNone/>
            </a:pPr>
            <a:endParaRPr lang="en-US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855461" y="0"/>
            <a:ext cx="10515600" cy="1325563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Hillsborough disaster, April 1989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101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73695" y="0"/>
            <a:ext cx="5844609" cy="699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3444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4149" y="1566670"/>
            <a:ext cx="6147632" cy="48430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Riots in Brixton, London, April 1981 (top)</a:t>
            </a:r>
          </a:p>
          <a:p>
            <a:endParaRPr lang="en-GB" dirty="0"/>
          </a:p>
          <a:p>
            <a:r>
              <a:rPr lang="en-GB" dirty="0"/>
              <a:t>Riots in </a:t>
            </a:r>
            <a:r>
              <a:rPr lang="en-GB" dirty="0" err="1"/>
              <a:t>Handsworth</a:t>
            </a:r>
            <a:r>
              <a:rPr lang="en-GB" dirty="0"/>
              <a:t>, Birmingham; </a:t>
            </a:r>
            <a:r>
              <a:rPr lang="en-GB" dirty="0" err="1"/>
              <a:t>Toxteth</a:t>
            </a:r>
            <a:r>
              <a:rPr lang="en-GB" dirty="0"/>
              <a:t>, Liverpool (pictured bottom); </a:t>
            </a:r>
            <a:r>
              <a:rPr lang="en-GB" dirty="0" err="1"/>
              <a:t>Chapeltown</a:t>
            </a:r>
            <a:r>
              <a:rPr lang="en-GB" dirty="0"/>
              <a:t>, Leeds; Moss Side, Manchester and elsewhere, July 1981</a:t>
            </a:r>
            <a:endParaRPr lang="en-US" dirty="0"/>
          </a:p>
          <a:p>
            <a:endParaRPr lang="en-GB" dirty="0"/>
          </a:p>
          <a:p>
            <a:r>
              <a:rPr lang="en-GB" dirty="0"/>
              <a:t>Common features: areas with high black population; grievances against policing and ‘sus’ laws in particular</a:t>
            </a:r>
          </a:p>
          <a:p>
            <a:endParaRPr lang="en-GB" dirty="0"/>
          </a:p>
          <a:p>
            <a:r>
              <a:rPr lang="en-GB" dirty="0"/>
              <a:t>The riots – AKA ‘uprising’ – key episode in black British history (and urban folk memory)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7999" y="0"/>
            <a:ext cx="10515600" cy="1325563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Urban ‘riots’ 1981</a:t>
            </a:r>
            <a:endParaRPr lang="en-US" dirty="0">
              <a:latin typeface="Arial Black" panose="020B0A040201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681" y="3052480"/>
            <a:ext cx="5997320" cy="35983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b="16162"/>
          <a:stretch/>
        </p:blipFill>
        <p:spPr>
          <a:xfrm>
            <a:off x="6154497" y="153974"/>
            <a:ext cx="6037504" cy="265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29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33917" y="4408327"/>
            <a:ext cx="4988859" cy="2462667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508000" y="1719070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+mj-lt"/>
              </a:rPr>
              <a:t>Responding to the riots, Thatcher agreed to her Environment Secretary Michael Heseltine’s request to spent a period of time embedded in Liverpool to assess the problems in </a:t>
            </a:r>
            <a:r>
              <a:rPr lang="en-GB" dirty="0" err="1">
                <a:solidFill>
                  <a:schemeClr val="tx1"/>
                </a:solidFill>
                <a:latin typeface="+mj-lt"/>
              </a:rPr>
              <a:t>Toxteth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 and the city more generally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Report submitted to cabinet, August 13 1981 (National Archives: PREM 19/577</a:t>
            </a:r>
            <a:r>
              <a:rPr lang="en-GB" dirty="0"/>
              <a:t>),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9472" y="1553135"/>
            <a:ext cx="5470712" cy="32824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2327" y="3972239"/>
            <a:ext cx="4116761" cy="273111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>
                <a:latin typeface="Arial Black" panose="020B0A04020102020204" pitchFamily="34" charset="0"/>
              </a:rPr>
              <a:t>Explaining the Riots: Heseltine Report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5932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dirty="0">
                <a:latin typeface="Arial Black" panose="020B0A04020102020204" pitchFamily="34" charset="0"/>
              </a:rPr>
              <a:t>Explaining the Riots: Heseltine Report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453090" y="1973785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Report submitted to cabinet, August 13 1981</a:t>
            </a:r>
          </a:p>
          <a:p>
            <a:pPr marL="45720" indent="0">
              <a:buNone/>
            </a:pPr>
            <a:endParaRPr lang="en-GB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How does Heseltine explain the riots in his report?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What causes does he identify?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How does he characterise the situation in </a:t>
            </a:r>
            <a:r>
              <a:rPr lang="en-GB" b="1" dirty="0" err="1">
                <a:solidFill>
                  <a:schemeClr val="tx1"/>
                </a:solidFill>
                <a:latin typeface="Arial Black" panose="020B0A04020102020204" pitchFamily="34" charset="0"/>
              </a:rPr>
              <a:t>Toxteth</a:t>
            </a: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 and Liverpool? 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What proposals does he make for remedial measures? 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4088" y="1606923"/>
            <a:ext cx="5715000" cy="3429000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3141" y="4395333"/>
            <a:ext cx="4988859" cy="246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1410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>
          <a:xfrm>
            <a:off x="508000" y="1719070"/>
            <a:ext cx="5341472" cy="48430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1"/>
                </a:solidFill>
                <a:latin typeface="Arial Black" panose="020B0A04020102020204" pitchFamily="34" charset="0"/>
              </a:rPr>
              <a:t>Cabinet papers dated August 11, September 4,</a:t>
            </a: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What different views are expressed about the riots in the papers?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How do Heseltine’s explanations differ from those of Thatcher, Geoffrey Howe and others?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What sort of response were Heseltine’s suggested proposals for Liverpool met with?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8705" y="1608884"/>
            <a:ext cx="5015170" cy="3043798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latin typeface="Arial Black" panose="020B0A04020102020204" pitchFamily="34" charset="0"/>
              </a:rPr>
              <a:t>Explaining the Riots: </a:t>
            </a:r>
          </a:p>
          <a:p>
            <a:pPr algn="ctr"/>
            <a:r>
              <a:rPr lang="en-GB" dirty="0">
                <a:latin typeface="Arial Black" panose="020B0A04020102020204" pitchFamily="34" charset="0"/>
              </a:rPr>
              <a:t>Cabinet Responses</a:t>
            </a:r>
            <a:endParaRPr lang="en-US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7156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1200" y="111125"/>
            <a:ext cx="10515600" cy="1325563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Explaining the Riots: </a:t>
            </a:r>
            <a:br>
              <a:rPr lang="en-GB" dirty="0">
                <a:latin typeface="Arial Black" panose="020B0A04020102020204" pitchFamily="34" charset="0"/>
              </a:rPr>
            </a:br>
            <a:r>
              <a:rPr lang="en-GB" i="1" dirty="0">
                <a:latin typeface="Arial Black" panose="020B0A04020102020204" pitchFamily="34" charset="0"/>
              </a:rPr>
              <a:t>Downing Street Years </a:t>
            </a:r>
            <a:r>
              <a:rPr lang="en-GB" dirty="0">
                <a:latin typeface="Arial Black" panose="020B0A04020102020204" pitchFamily="34" charset="0"/>
              </a:rPr>
              <a:t>(1993</a:t>
            </a:r>
            <a:r>
              <a:rPr lang="en-GB" dirty="0"/>
              <a:t>)</a:t>
            </a:r>
            <a:endParaRPr lang="en-US" i="1" dirty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547218" y="2014905"/>
            <a:ext cx="7049247" cy="48430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 pitchFamily="18" charset="2"/>
              <a:buChar char=""/>
              <a:defRPr sz="2000" kern="1200" spc="1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8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6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 pitchFamily="2" charset="2"/>
              <a:buChar char="§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" pitchFamily="2" charset="2"/>
              <a:buChar char="§"/>
              <a:defRPr sz="1300" kern="1200" spc="1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" pitchFamily="2" charset="2"/>
              <a:buChar char="§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Margaret Thatcher, 'The Urban Riots of 1981,' </a:t>
            </a:r>
            <a:r>
              <a:rPr lang="en-US" i="1" dirty="0">
                <a:solidFill>
                  <a:schemeClr val="tx1"/>
                </a:solidFill>
                <a:latin typeface="Arial Black" panose="020B0A04020102020204" pitchFamily="34" charset="0"/>
              </a:rPr>
              <a:t>The Downing Street Years </a:t>
            </a: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(London: HarperCollins, 1995 [1993]), pp. 143-147</a:t>
            </a:r>
          </a:p>
          <a:p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How does Thatcher reflect on the riots in her memoirs? </a:t>
            </a:r>
          </a:p>
          <a:p>
            <a:pPr marL="45720" indent="0">
              <a:buNone/>
            </a:pPr>
            <a:endParaRPr lang="en-GB" b="1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marL="45720" indent="0">
              <a:buNone/>
            </a:pPr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What explanations does she offer? And how do they compare/contrast from those that were voiced in 1981?</a:t>
            </a:r>
          </a:p>
          <a:p>
            <a:pPr marL="45720" indent="0">
              <a:buNone/>
            </a:pPr>
            <a:endParaRPr 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3081" y="1620890"/>
            <a:ext cx="3244103" cy="504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708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627623"/>
            <a:ext cx="3484305" cy="241617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B050"/>
                </a:solidFill>
                <a:latin typeface="Arial Black" panose="020B0A04020102020204" pitchFamily="34" charset="0"/>
              </a:rPr>
              <a:t>HESELTINE</a:t>
            </a:r>
            <a:r>
              <a:rPr lang="en-GB" dirty="0"/>
              <a:t> vs. </a:t>
            </a:r>
            <a: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  <a:t>THATCHER and HOWE</a:t>
            </a:r>
            <a:br>
              <a:rPr lang="en-GB" dirty="0">
                <a:solidFill>
                  <a:srgbClr val="002060"/>
                </a:solidFill>
                <a:latin typeface="Arial Black" panose="020B0A04020102020204" pitchFamily="34" charset="0"/>
              </a:rPr>
            </a:br>
            <a:endParaRPr lang="en-GB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2790825"/>
            <a:ext cx="11607800" cy="38766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502920" indent="-457200"/>
            <a:r>
              <a:rPr lang="en-GB" b="1" dirty="0">
                <a:latin typeface="Arial Black" panose="020B0A04020102020204" pitchFamily="34" charset="0"/>
              </a:rPr>
              <a:t>How does Heseltine and Thatcher/Howe explain the riots respectively? What causes do they identify?</a:t>
            </a:r>
          </a:p>
          <a:p>
            <a:pPr marL="502920" indent="-457200"/>
            <a:r>
              <a:rPr lang="en-GB" b="1" dirty="0">
                <a:latin typeface="Arial Black" panose="020B0A04020102020204" pitchFamily="34" charset="0"/>
              </a:rPr>
              <a:t>How they respectively characterise the situation in </a:t>
            </a:r>
            <a:r>
              <a:rPr lang="en-GB" b="1" dirty="0" err="1">
                <a:latin typeface="Arial Black" panose="020B0A04020102020204" pitchFamily="34" charset="0"/>
              </a:rPr>
              <a:t>Toxteth</a:t>
            </a:r>
            <a:r>
              <a:rPr lang="en-GB" b="1" dirty="0">
                <a:latin typeface="Arial Black" panose="020B0A04020102020204" pitchFamily="34" charset="0"/>
              </a:rPr>
              <a:t> and Liverpool?</a:t>
            </a:r>
          </a:p>
          <a:p>
            <a:pPr marL="502920" indent="-457200"/>
            <a:r>
              <a:rPr lang="en-GB" b="1" dirty="0">
                <a:latin typeface="Arial Black" panose="020B0A04020102020204" pitchFamily="34" charset="0"/>
              </a:rPr>
              <a:t>What proposals are made for remedial measures?</a:t>
            </a:r>
          </a:p>
          <a:p>
            <a:pPr marL="502920" indent="-457200"/>
            <a:r>
              <a:rPr lang="en-GB" b="1" dirty="0">
                <a:latin typeface="Arial Black" panose="020B0A04020102020204" pitchFamily="34" charset="0"/>
              </a:rPr>
              <a:t>What insights might the sources provide about Thatcherism and the Conservative Party in the 1980s? </a:t>
            </a:r>
          </a:p>
          <a:p>
            <a:pPr algn="ctr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7505" y="0"/>
            <a:ext cx="5015170" cy="3043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04257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1331</Words>
  <Application>Microsoft Office PowerPoint</Application>
  <PresentationFormat>Widescreen</PresentationFormat>
  <Paragraphs>126</Paragraphs>
  <Slides>28</Slides>
  <Notes>28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Arial Black</vt:lpstr>
      <vt:lpstr>Calibri</vt:lpstr>
      <vt:lpstr>Calibri Light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Heysel Disaster, May 1985</vt:lpstr>
      <vt:lpstr>PowerPoint Presentation</vt:lpstr>
      <vt:lpstr>PowerPoint Presentation</vt:lpstr>
      <vt:lpstr>PowerPoint Presentation</vt:lpstr>
      <vt:lpstr>Hillsborough disaster, April 1989</vt:lpstr>
      <vt:lpstr>PowerPoint Presentation</vt:lpstr>
      <vt:lpstr>Urban ‘riots’ 1981</vt:lpstr>
      <vt:lpstr>PowerPoint Presentation</vt:lpstr>
      <vt:lpstr>Explaining the Riots: Heseltine Report</vt:lpstr>
      <vt:lpstr>PowerPoint Presentation</vt:lpstr>
      <vt:lpstr>Explaining the Riots:  Downing Street Years (1993)</vt:lpstr>
      <vt:lpstr>HESELTINE vs. THATCHER and HOWE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Lester Mason</cp:lastModifiedBy>
  <cp:revision>18</cp:revision>
  <cp:lastPrinted>2019-02-25T19:17:12Z</cp:lastPrinted>
  <dcterms:created xsi:type="dcterms:W3CDTF">2019-02-25T13:59:44Z</dcterms:created>
  <dcterms:modified xsi:type="dcterms:W3CDTF">2024-11-19T11:41:53Z</dcterms:modified>
</cp:coreProperties>
</file>