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7"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6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3200400"/>
            <a:ext cx="7543800" cy="1524000"/>
          </a:xfrm>
        </p:spPr>
        <p:txBody>
          <a:bodyPr>
            <a:noAutofit/>
          </a:bodyPr>
          <a:lstStyle>
            <a:lvl1pPr>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762000" y="4724400"/>
            <a:ext cx="6858000" cy="990600"/>
          </a:xfrm>
        </p:spPr>
        <p:txBody>
          <a:bodyPr anchor="t" anchorCtr="0">
            <a:normAutofit/>
          </a:bodyPr>
          <a:lstStyle>
            <a:lvl1pPr marL="0" indent="0" algn="l">
              <a:buNone/>
              <a:defRPr sz="2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Rectangle 6"/>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2000" y="3276600"/>
            <a:ext cx="7543800" cy="1676400"/>
          </a:xfrm>
        </p:spPr>
        <p:txBody>
          <a:bodyPr anchor="b" anchorCtr="0"/>
          <a:lstStyle>
            <a:lvl1pPr algn="l">
              <a:defRPr sz="54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62000" y="4953000"/>
            <a:ext cx="6858000" cy="914400"/>
          </a:xfrm>
        </p:spPr>
        <p:txBody>
          <a:bodyPr anchor="t" anchorCtr="0">
            <a:normAutofit/>
          </a:bodyPr>
          <a:lstStyle>
            <a:lvl1pPr marL="0" indent="0">
              <a:buNone/>
              <a:defRPr sz="2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8" name="Rectangle 7"/>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7620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7589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589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1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cxnSp>
        <p:nvCxnSpPr>
          <p:cNvPr id="11" name="Straight Connector 10"/>
          <p:cNvCxnSpPr/>
          <p:nvPr/>
        </p:nvCxnSpPr>
        <p:spPr>
          <a:xfrm>
            <a:off x="7589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6451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4572000"/>
            <a:ext cx="6784848" cy="1600200"/>
          </a:xfrm>
        </p:spPr>
        <p:txBody>
          <a:bodyPr anchor="b">
            <a:normAutofit/>
          </a:bodyPr>
          <a:lstStyle>
            <a:lvl1pPr algn="l">
              <a:defRPr sz="5400" b="0"/>
            </a:lvl1pPr>
          </a:lstStyle>
          <a:p>
            <a:r>
              <a:rPr lang="en-US" smtClean="0"/>
              <a:t>Click to edit Master title style</a:t>
            </a:r>
            <a:endParaRPr lang="en-US"/>
          </a:p>
        </p:txBody>
      </p:sp>
      <p:sp>
        <p:nvSpPr>
          <p:cNvPr id="3" name="Content Placeholder 2"/>
          <p:cNvSpPr>
            <a:spLocks noGrp="1"/>
          </p:cNvSpPr>
          <p:nvPr>
            <p:ph idx="1"/>
          </p:nvPr>
        </p:nvSpPr>
        <p:spPr>
          <a:xfrm>
            <a:off x="3710866" y="457200"/>
            <a:ext cx="4594934" cy="4114799"/>
          </a:xfrm>
        </p:spPr>
        <p:txBody>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2001" y="457200"/>
            <a:ext cx="2673657" cy="4114800"/>
          </a:xfrm>
        </p:spPr>
        <p:txBody>
          <a:bodyPr>
            <a:normAutofit/>
          </a:bodyPr>
          <a:lstStyle>
            <a:lvl1pPr marL="0" indent="0">
              <a:buNone/>
              <a:defRPr sz="21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cxnSp>
        <p:nvCxnSpPr>
          <p:cNvPr id="10" name="Straight Connector 9"/>
          <p:cNvCxnSpPr/>
          <p:nvPr/>
        </p:nvCxnSpPr>
        <p:spPr>
          <a:xfrm rot="5400000">
            <a:off x="1677194" y="2514600"/>
            <a:ext cx="3810000" cy="1588"/>
          </a:xfrm>
          <a:prstGeom prst="line">
            <a:avLst/>
          </a:prstGeom>
          <a:ln>
            <a:solidFill>
              <a:schemeClr val="tx2">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4572000"/>
            <a:ext cx="6784848" cy="1600200"/>
          </a:xfrm>
        </p:spPr>
        <p:txBody>
          <a:bodyPr anchor="b">
            <a:normAutofit/>
          </a:bodyPr>
          <a:lstStyle>
            <a:lvl1pPr algn="l">
              <a:defRPr sz="5400" b="0"/>
            </a:lvl1pPr>
          </a:lstStyle>
          <a:p>
            <a:r>
              <a:rPr lang="en-US" smtClean="0"/>
              <a:t>Click to edit Master title style</a:t>
            </a:r>
            <a:endParaRPr lang="en-US" dirty="0"/>
          </a:p>
        </p:txBody>
      </p:sp>
      <p:sp>
        <p:nvSpPr>
          <p:cNvPr id="3" name="Picture Placeholder 2"/>
          <p:cNvSpPr>
            <a:spLocks noGrp="1"/>
          </p:cNvSpPr>
          <p:nvPr>
            <p:ph type="pic" idx="1"/>
          </p:nvPr>
        </p:nvSpPr>
        <p:spPr>
          <a:xfrm>
            <a:off x="777240" y="457200"/>
            <a:ext cx="7543800" cy="2895600"/>
          </a:xfrm>
          <a:ln w="6350">
            <a:solidFill>
              <a:schemeClr val="tx2"/>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850392" y="3505200"/>
            <a:ext cx="7391400" cy="804862"/>
          </a:xfrm>
        </p:spPr>
        <p:txBody>
          <a:bodyPr anchor="t" anchorCtr="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4400" y="685800"/>
            <a:ext cx="7239000" cy="38862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2000" y="685801"/>
            <a:ext cx="1828800" cy="5410199"/>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90800" y="685801"/>
            <a:ext cx="5715000" cy="48768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2000" y="4572000"/>
            <a:ext cx="6781800" cy="16002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2000" y="685800"/>
            <a:ext cx="7543800" cy="3886200"/>
          </a:xfrm>
          <a:prstGeom prst="rect">
            <a:avLst/>
          </a:prstGeom>
        </p:spPr>
        <p:txBody>
          <a:bodyPr vert="horz" lIns="91440" tIns="45720" rIns="91440" bIns="45720" rtlCol="0" anchor="ctr" anchorCtr="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48400" y="6208776"/>
            <a:ext cx="2133600" cy="365125"/>
          </a:xfrm>
          <a:prstGeom prst="rect">
            <a:avLst/>
          </a:prstGeom>
        </p:spPr>
        <p:txBody>
          <a:bodyPr vert="horz" lIns="91440" tIns="45720" rIns="91440" bIns="45720" rtlCol="0" anchor="ctr"/>
          <a:lstStyle>
            <a:lvl1pPr algn="r">
              <a:defRPr sz="1200" b="1">
                <a:solidFill>
                  <a:schemeClr val="tx2">
                    <a:lumMod val="90000"/>
                    <a:lumOff val="10000"/>
                  </a:schemeClr>
                </a:solidFill>
                <a:latin typeface="+mn-lt"/>
              </a:defRPr>
            </a:lvl1pPr>
          </a:lstStyle>
          <a:p>
            <a:fld id="{1D8BD707-D9CF-40AE-B4C6-C98DA3205C09}" type="datetimeFigureOut">
              <a:rPr lang="en-US" smtClean="0"/>
              <a:pPr/>
              <a:t>11/8/2021</a:t>
            </a:fld>
            <a:endParaRPr lang="en-US"/>
          </a:p>
        </p:txBody>
      </p:sp>
      <p:sp>
        <p:nvSpPr>
          <p:cNvPr id="5" name="Footer Placeholder 4"/>
          <p:cNvSpPr>
            <a:spLocks noGrp="1"/>
          </p:cNvSpPr>
          <p:nvPr>
            <p:ph type="ftr" sz="quarter" idx="3"/>
          </p:nvPr>
        </p:nvSpPr>
        <p:spPr>
          <a:xfrm>
            <a:off x="761999" y="6208776"/>
            <a:ext cx="4873869" cy="365125"/>
          </a:xfrm>
          <a:prstGeom prst="rect">
            <a:avLst/>
          </a:prstGeom>
        </p:spPr>
        <p:txBody>
          <a:bodyPr vert="horz" lIns="91440" tIns="45720" rIns="91440" bIns="45720" rtlCol="0" anchor="ctr"/>
          <a:lstStyle>
            <a:lvl1pPr algn="l">
              <a:defRPr sz="1200" b="1">
                <a:solidFill>
                  <a:schemeClr val="tx2">
                    <a:lumMod val="90000"/>
                    <a:lumOff val="10000"/>
                  </a:schemeClr>
                </a:solidFill>
              </a:defRPr>
            </a:lvl1pPr>
          </a:lstStyle>
          <a:p>
            <a:endParaRPr lang="en-US"/>
          </a:p>
        </p:txBody>
      </p:sp>
      <p:sp>
        <p:nvSpPr>
          <p:cNvPr id="6" name="Slide Number Placeholder 5"/>
          <p:cNvSpPr>
            <a:spLocks noGrp="1"/>
          </p:cNvSpPr>
          <p:nvPr>
            <p:ph type="sldNum" sz="quarter" idx="4"/>
          </p:nvPr>
        </p:nvSpPr>
        <p:spPr>
          <a:xfrm>
            <a:off x="7620000" y="5687568"/>
            <a:ext cx="762000" cy="365125"/>
          </a:xfrm>
          <a:prstGeom prst="rect">
            <a:avLst/>
          </a:prstGeom>
        </p:spPr>
        <p:txBody>
          <a:bodyPr vert="horz" lIns="91440" tIns="45720" rIns="91440" bIns="45720" rtlCol="0" anchor="ctr"/>
          <a:lstStyle>
            <a:lvl1pPr algn="r">
              <a:defRPr sz="2400">
                <a:solidFill>
                  <a:schemeClr val="tx1">
                    <a:lumMod val="85000"/>
                    <a:lumOff val="15000"/>
                  </a:schemeClr>
                </a:solidFill>
                <a:latin typeface="+mj-lt"/>
              </a:defRPr>
            </a:lvl1pPr>
          </a:lstStyle>
          <a:p>
            <a:fld id="{B6F15528-21DE-4FAA-801E-634DDDAF4B2B}" type="slidenum">
              <a:rPr lang="en-US" smtClean="0"/>
              <a:pPr/>
              <a:t>‹#›</a:t>
            </a:fld>
            <a:endParaRPr lang="en-US"/>
          </a:p>
        </p:txBody>
      </p:sp>
      <p:sp>
        <p:nvSpPr>
          <p:cNvPr id="8" name="Rectangle 7"/>
          <p:cNvSpPr/>
          <p:nvPr/>
        </p:nvSpPr>
        <p:spPr>
          <a:xfrm>
            <a:off x="777240" y="0"/>
            <a:ext cx="7543800" cy="381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perkbox.com/uk/resources/library/2020-workplace-stress-survey"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762000"/>
            <a:ext cx="7543800" cy="1524000"/>
          </a:xfrm>
        </p:spPr>
        <p:txBody>
          <a:bodyPr/>
          <a:lstStyle/>
          <a:p>
            <a:pPr algn="ctr"/>
            <a:r>
              <a:rPr lang="en-US" sz="5400" dirty="0" smtClean="0">
                <a:solidFill>
                  <a:schemeClr val="bg1"/>
                </a:solidFill>
              </a:rPr>
              <a:t>PROBLEM SOLVING AND DECISION MAKING</a:t>
            </a:r>
            <a:endParaRPr lang="en-US" sz="5400" dirty="0">
              <a:solidFill>
                <a:schemeClr val="bg1"/>
              </a:solidFill>
            </a:endParaRPr>
          </a:p>
        </p:txBody>
      </p:sp>
      <p:sp>
        <p:nvSpPr>
          <p:cNvPr id="3" name="Subtitle 2"/>
          <p:cNvSpPr>
            <a:spLocks noGrp="1"/>
          </p:cNvSpPr>
          <p:nvPr>
            <p:ph type="subTitle" idx="1"/>
          </p:nvPr>
        </p:nvSpPr>
        <p:spPr>
          <a:xfrm>
            <a:off x="727364" y="4343400"/>
            <a:ext cx="3920836" cy="1447800"/>
          </a:xfrm>
        </p:spPr>
        <p:txBody>
          <a:bodyPr>
            <a:normAutofit/>
          </a:bodyPr>
          <a:lstStyle/>
          <a:p>
            <a:r>
              <a:rPr lang="en-US" sz="1600" dirty="0" smtClean="0"/>
              <a:t>STUDENT NAME</a:t>
            </a:r>
            <a:r>
              <a:rPr lang="en-US" sz="1600" dirty="0" smtClean="0"/>
              <a:t>: Bianca-</a:t>
            </a:r>
            <a:r>
              <a:rPr lang="en-US" sz="1600" dirty="0" err="1" smtClean="0"/>
              <a:t>Iriam</a:t>
            </a:r>
            <a:r>
              <a:rPr lang="en-US" sz="1600" dirty="0" smtClean="0"/>
              <a:t> </a:t>
            </a:r>
            <a:r>
              <a:rPr lang="en-US" sz="1600" dirty="0" err="1" smtClean="0"/>
              <a:t>Caltea</a:t>
            </a:r>
            <a:endParaRPr lang="en-US" sz="1600" dirty="0" smtClean="0"/>
          </a:p>
          <a:p>
            <a:r>
              <a:rPr lang="en-US" sz="1600" dirty="0" smtClean="0"/>
              <a:t>STUDENT ID: 2025318</a:t>
            </a:r>
          </a:p>
          <a:p>
            <a:r>
              <a:rPr lang="en-US" sz="1600" dirty="0" smtClean="0"/>
              <a:t>MODULE ID: BMSW 4004</a:t>
            </a:r>
          </a:p>
          <a:p>
            <a:r>
              <a:rPr lang="en-US" sz="1600" dirty="0" smtClean="0"/>
              <a:t>LECTURER NAME: </a:t>
            </a:r>
            <a:r>
              <a:rPr lang="en-US" sz="1600" dirty="0" err="1" smtClean="0"/>
              <a:t>Chijioke</a:t>
            </a:r>
            <a:r>
              <a:rPr lang="en-US" sz="1600" dirty="0" smtClean="0"/>
              <a:t> </a:t>
            </a:r>
            <a:r>
              <a:rPr lang="en-US" sz="1600" dirty="0" err="1" smtClean="0"/>
              <a:t>Uba</a:t>
            </a:r>
            <a:endParaRPr lang="en-US" sz="1600" dirty="0"/>
          </a:p>
        </p:txBody>
      </p:sp>
    </p:spTree>
    <p:extLst>
      <p:ext uri="{BB962C8B-B14F-4D97-AF65-F5344CB8AC3E}">
        <p14:creationId xmlns:p14="http://schemas.microsoft.com/office/powerpoint/2010/main" val="37668781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38400" y="152400"/>
            <a:ext cx="6705600" cy="707886"/>
          </a:xfrm>
          <a:prstGeom prst="rect">
            <a:avLst/>
          </a:prstGeom>
          <a:solidFill>
            <a:schemeClr val="tx1"/>
          </a:solidFill>
        </p:spPr>
        <p:txBody>
          <a:bodyPr wrap="square" rtlCol="0">
            <a:spAutoFit/>
          </a:bodyPr>
          <a:lstStyle/>
          <a:p>
            <a:pPr algn="ctr"/>
            <a:r>
              <a:rPr lang="en-US" sz="4000" dirty="0" smtClean="0">
                <a:solidFill>
                  <a:schemeClr val="bg1"/>
                </a:solidFill>
                <a:latin typeface="Algerian" pitchFamily="82" charset="0"/>
              </a:rPr>
              <a:t>outline</a:t>
            </a:r>
            <a:endParaRPr lang="en-US" sz="4000" dirty="0">
              <a:solidFill>
                <a:schemeClr val="bg1"/>
              </a:solidFill>
              <a:latin typeface="Algerian" pitchFamily="82" charset="0"/>
            </a:endParaRPr>
          </a:p>
        </p:txBody>
      </p:sp>
      <p:sp>
        <p:nvSpPr>
          <p:cNvPr id="5" name="TextBox 4"/>
          <p:cNvSpPr txBox="1"/>
          <p:nvPr/>
        </p:nvSpPr>
        <p:spPr>
          <a:xfrm>
            <a:off x="1979" y="1676400"/>
            <a:ext cx="6854184" cy="2585323"/>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pPr marL="285750" indent="-285750">
              <a:buFont typeface="Arial" pitchFamily="34" charset="0"/>
              <a:buChar char="•"/>
            </a:pPr>
            <a:r>
              <a:rPr lang="en-US" dirty="0" smtClean="0">
                <a:latin typeface="Arial Black" pitchFamily="34" charset="0"/>
              </a:rPr>
              <a:t>NATURE OF WORK-RELATED STRESS.</a:t>
            </a:r>
          </a:p>
          <a:p>
            <a:endParaRPr lang="en-US" dirty="0" smtClean="0">
              <a:latin typeface="Arial Black" pitchFamily="34" charset="0"/>
            </a:endParaRPr>
          </a:p>
          <a:p>
            <a:pPr marL="285750" indent="-285750">
              <a:buFont typeface="Arial" pitchFamily="34" charset="0"/>
              <a:buChar char="•"/>
            </a:pPr>
            <a:r>
              <a:rPr lang="en-US" dirty="0" smtClean="0">
                <a:latin typeface="Arial Black" pitchFamily="34" charset="0"/>
              </a:rPr>
              <a:t>IMPACT OF WORK-RELATED STRESS.</a:t>
            </a:r>
          </a:p>
          <a:p>
            <a:endParaRPr lang="en-US" dirty="0" smtClean="0">
              <a:latin typeface="Arial Black" pitchFamily="34" charset="0"/>
            </a:endParaRPr>
          </a:p>
          <a:p>
            <a:pPr marL="285750" indent="-285750">
              <a:buFont typeface="Arial" pitchFamily="34" charset="0"/>
              <a:buChar char="•"/>
            </a:pPr>
            <a:r>
              <a:rPr lang="en-US" dirty="0" smtClean="0">
                <a:latin typeface="Arial Black" pitchFamily="34" charset="0"/>
              </a:rPr>
              <a:t>CAUSE &amp; EFFECT ANAYSIS (</a:t>
            </a:r>
            <a:r>
              <a:rPr lang="en-US" dirty="0" smtClean="0">
                <a:latin typeface="Arial" pitchFamily="34" charset="0"/>
                <a:cs typeface="Arial" pitchFamily="34" charset="0"/>
              </a:rPr>
              <a:t>FISHBONE DIAGRAM</a:t>
            </a:r>
            <a:r>
              <a:rPr lang="en-US" dirty="0" smtClean="0">
                <a:latin typeface="Arial Black" pitchFamily="34" charset="0"/>
              </a:rPr>
              <a:t>).</a:t>
            </a:r>
          </a:p>
          <a:p>
            <a:endParaRPr lang="en-US" dirty="0" smtClean="0">
              <a:latin typeface="Arial Black" pitchFamily="34" charset="0"/>
            </a:endParaRPr>
          </a:p>
          <a:p>
            <a:pPr marL="285750" indent="-285750">
              <a:buFont typeface="Arial" pitchFamily="34" charset="0"/>
              <a:buChar char="•"/>
            </a:pPr>
            <a:r>
              <a:rPr lang="en-US" dirty="0" smtClean="0">
                <a:latin typeface="Arial Black" pitchFamily="34" charset="0"/>
              </a:rPr>
              <a:t>PESTLE ANALYSIS.</a:t>
            </a:r>
          </a:p>
          <a:p>
            <a:endParaRPr lang="en-US" dirty="0" smtClean="0">
              <a:latin typeface="Arial Black" pitchFamily="34" charset="0"/>
            </a:endParaRPr>
          </a:p>
          <a:p>
            <a:pPr marL="285750" indent="-285750">
              <a:buFont typeface="Arial" pitchFamily="34" charset="0"/>
              <a:buChar char="•"/>
            </a:pPr>
            <a:r>
              <a:rPr lang="en-US" dirty="0" smtClean="0">
                <a:latin typeface="Arial Black" pitchFamily="34" charset="0"/>
              </a:rPr>
              <a:t>EVALUATION OF ALTERNATIVES (</a:t>
            </a:r>
            <a:r>
              <a:rPr lang="en-US" dirty="0" smtClean="0">
                <a:latin typeface="Arial" pitchFamily="34" charset="0"/>
                <a:cs typeface="Arial" pitchFamily="34" charset="0"/>
              </a:rPr>
              <a:t>GRID ANALYSIS</a:t>
            </a:r>
            <a:r>
              <a:rPr lang="en-US" dirty="0" smtClean="0">
                <a:latin typeface="Arial Black" pitchFamily="34" charset="0"/>
              </a:rPr>
              <a:t>).</a:t>
            </a:r>
          </a:p>
        </p:txBody>
      </p:sp>
    </p:spTree>
    <p:extLst>
      <p:ext uri="{BB962C8B-B14F-4D97-AF65-F5344CB8AC3E}">
        <p14:creationId xmlns:p14="http://schemas.microsoft.com/office/powerpoint/2010/main" val="2599520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76400" y="152400"/>
            <a:ext cx="7467600" cy="584775"/>
          </a:xfrm>
          <a:prstGeom prst="rect">
            <a:avLst/>
          </a:prstGeom>
          <a:solidFill>
            <a:schemeClr val="tx1"/>
          </a:solidFill>
        </p:spPr>
        <p:txBody>
          <a:bodyPr wrap="square" rtlCol="0">
            <a:spAutoFit/>
          </a:bodyPr>
          <a:lstStyle/>
          <a:p>
            <a:pPr algn="ctr"/>
            <a:r>
              <a:rPr lang="en-US" sz="3200" dirty="0" smtClean="0">
                <a:solidFill>
                  <a:schemeClr val="bg1"/>
                </a:solidFill>
                <a:latin typeface="Algerian" pitchFamily="82" charset="0"/>
              </a:rPr>
              <a:t>NATURE </a:t>
            </a:r>
            <a:r>
              <a:rPr lang="en-US" sz="3200" dirty="0">
                <a:solidFill>
                  <a:schemeClr val="bg1"/>
                </a:solidFill>
                <a:latin typeface="Algerian" pitchFamily="82" charset="0"/>
              </a:rPr>
              <a:t>OF WORK-RELATED STRESS</a:t>
            </a:r>
            <a:r>
              <a:rPr lang="en-US" sz="3200" dirty="0" smtClean="0">
                <a:solidFill>
                  <a:schemeClr val="bg1"/>
                </a:solidFill>
                <a:latin typeface="Algerian" pitchFamily="82" charset="0"/>
              </a:rPr>
              <a:t>.</a:t>
            </a:r>
            <a:endParaRPr lang="en-US" sz="3200" dirty="0">
              <a:solidFill>
                <a:schemeClr val="bg1"/>
              </a:solidFill>
              <a:latin typeface="Algerian" pitchFamily="82" charset="0"/>
            </a:endParaRPr>
          </a:p>
        </p:txBody>
      </p:sp>
      <p:sp>
        <p:nvSpPr>
          <p:cNvPr id="5" name="TextBox 4"/>
          <p:cNvSpPr txBox="1"/>
          <p:nvPr/>
        </p:nvSpPr>
        <p:spPr>
          <a:xfrm>
            <a:off x="-18803" y="1219200"/>
            <a:ext cx="8596745" cy="553997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smtClean="0">
              <a:latin typeface="Arial Black" pitchFamily="34" charset="0"/>
            </a:endParaRPr>
          </a:p>
          <a:p>
            <a:pPr marL="285750" indent="-285750">
              <a:buFont typeface="Arial" pitchFamily="34" charset="0"/>
              <a:buChar char="•"/>
            </a:pPr>
            <a:r>
              <a:rPr lang="en-US" sz="2000" dirty="0">
                <a:latin typeface="Arial Black" pitchFamily="34" charset="0"/>
              </a:rPr>
              <a:t> </a:t>
            </a:r>
            <a:r>
              <a:rPr lang="en-US" sz="2000" dirty="0" smtClean="0"/>
              <a:t>In UK, work related stress become more worse after the break out of pandemic conditions.</a:t>
            </a:r>
          </a:p>
          <a:p>
            <a:endParaRPr lang="en-US" sz="2000" dirty="0" smtClean="0"/>
          </a:p>
          <a:p>
            <a:pPr marL="285750" indent="-285750">
              <a:buFont typeface="Arial" pitchFamily="34" charset="0"/>
              <a:buChar char="•"/>
            </a:pPr>
            <a:r>
              <a:rPr lang="en-US" sz="2000" dirty="0" smtClean="0"/>
              <a:t>Generation </a:t>
            </a:r>
            <a:r>
              <a:rPr lang="en-US" sz="2000" dirty="0" smtClean="0"/>
              <a:t>Z </a:t>
            </a:r>
            <a:r>
              <a:rPr lang="en-US" sz="2000" dirty="0" smtClean="0"/>
              <a:t>is more </a:t>
            </a:r>
            <a:r>
              <a:rPr lang="en-US" sz="2000" dirty="0" smtClean="0"/>
              <a:t>affected </a:t>
            </a:r>
            <a:r>
              <a:rPr lang="en-US" sz="2000" dirty="0" smtClean="0"/>
              <a:t>with work related stress in UK.</a:t>
            </a:r>
          </a:p>
          <a:p>
            <a:pPr marL="285750" indent="-285750">
              <a:buFont typeface="Arial" pitchFamily="34" charset="0"/>
              <a:buChar char="•"/>
            </a:pPr>
            <a:endParaRPr lang="en-US" sz="2000" dirty="0"/>
          </a:p>
          <a:p>
            <a:pPr marL="285750" indent="-285750">
              <a:buFont typeface="Arial" pitchFamily="34" charset="0"/>
              <a:buChar char="•"/>
            </a:pPr>
            <a:r>
              <a:rPr lang="en-US" sz="2000" dirty="0" smtClean="0"/>
              <a:t>Employees </a:t>
            </a:r>
            <a:r>
              <a:rPr lang="en-US" sz="2000" dirty="0"/>
              <a:t>feel depression and anxiety </a:t>
            </a:r>
            <a:r>
              <a:rPr lang="en-US" sz="2000" dirty="0" smtClean="0"/>
              <a:t>when they do not  meet </a:t>
            </a:r>
            <a:r>
              <a:rPr lang="en-US" sz="2000" dirty="0"/>
              <a:t>the challenges of their working environment</a:t>
            </a:r>
            <a:r>
              <a:rPr lang="en-US" sz="2000" dirty="0" smtClean="0"/>
              <a:t>.</a:t>
            </a:r>
          </a:p>
          <a:p>
            <a:pPr marL="285750" indent="-285750">
              <a:buFont typeface="Arial" pitchFamily="34" charset="0"/>
              <a:buChar char="•"/>
            </a:pPr>
            <a:endParaRPr lang="en-US" sz="2000" dirty="0"/>
          </a:p>
          <a:p>
            <a:pPr marL="285750" indent="-285750">
              <a:buFont typeface="Arial" pitchFamily="34" charset="0"/>
              <a:buChar char="•"/>
            </a:pPr>
            <a:r>
              <a:rPr lang="en-US" sz="2000" dirty="0" smtClean="0"/>
              <a:t> </a:t>
            </a:r>
            <a:r>
              <a:rPr lang="en-US" sz="2000" dirty="0"/>
              <a:t>P</a:t>
            </a:r>
            <a:r>
              <a:rPr lang="en-US" sz="2000" dirty="0" smtClean="0"/>
              <a:t>ressure </a:t>
            </a:r>
            <a:r>
              <a:rPr lang="en-US" sz="2000" dirty="0"/>
              <a:t>on the </a:t>
            </a:r>
            <a:r>
              <a:rPr lang="en-US" sz="2000" dirty="0" smtClean="0"/>
              <a:t>employees is </a:t>
            </a:r>
            <a:r>
              <a:rPr lang="en-US" sz="2000" dirty="0"/>
              <a:t>due to the demand of work and they cannot cope with it with their </a:t>
            </a:r>
            <a:r>
              <a:rPr lang="en-US" sz="2000" dirty="0" smtClean="0"/>
              <a:t>abilities.</a:t>
            </a:r>
          </a:p>
          <a:p>
            <a:pPr marL="285750" indent="-285750">
              <a:buFont typeface="Arial" pitchFamily="34" charset="0"/>
              <a:buChar char="•"/>
            </a:pPr>
            <a:endParaRPr lang="en-US" sz="2000" dirty="0"/>
          </a:p>
          <a:p>
            <a:pPr marL="285750" indent="-285750">
              <a:buFont typeface="Arial" pitchFamily="34" charset="0"/>
              <a:buChar char="•"/>
            </a:pPr>
            <a:r>
              <a:rPr lang="en-US" sz="2000" dirty="0" smtClean="0"/>
              <a:t> </a:t>
            </a:r>
            <a:r>
              <a:rPr lang="en-US" sz="2000" dirty="0"/>
              <a:t>Financial stress also generates work-related </a:t>
            </a:r>
            <a:r>
              <a:rPr lang="en-US" sz="2000" dirty="0" smtClean="0"/>
              <a:t>stress.</a:t>
            </a:r>
            <a:endParaRPr lang="en-US" sz="2000" dirty="0"/>
          </a:p>
          <a:p>
            <a:pPr marL="285750" indent="-285750">
              <a:buFont typeface="Arial" pitchFamily="34" charset="0"/>
              <a:buChar char="•"/>
            </a:pPr>
            <a:endParaRPr lang="en-US" sz="2000" dirty="0" smtClean="0"/>
          </a:p>
          <a:p>
            <a:pPr marL="285750" indent="-285750">
              <a:buFont typeface="Arial" pitchFamily="34" charset="0"/>
              <a:buChar char="•"/>
            </a:pPr>
            <a:r>
              <a:rPr lang="en-US" sz="2000" dirty="0" smtClean="0"/>
              <a:t>In an organization, </a:t>
            </a:r>
            <a:r>
              <a:rPr lang="en-US" sz="2000" dirty="0"/>
              <a:t>e</a:t>
            </a:r>
            <a:r>
              <a:rPr lang="en-US" sz="2000" dirty="0" smtClean="0"/>
              <a:t>mployees feel frustrated </a:t>
            </a:r>
            <a:r>
              <a:rPr lang="en-US" sz="2000" dirty="0"/>
              <a:t>from their environment and show anger in customer dealings</a:t>
            </a:r>
            <a:r>
              <a:rPr lang="en-US" dirty="0"/>
              <a:t>.</a:t>
            </a:r>
          </a:p>
          <a:p>
            <a:pPr marL="285750" indent="-285750">
              <a:buFont typeface="Arial" pitchFamily="34" charset="0"/>
              <a:buChar char="•"/>
            </a:pPr>
            <a:endParaRPr lang="en-US" dirty="0" smtClean="0"/>
          </a:p>
          <a:p>
            <a:endParaRPr lang="en-US" dirty="0" smtClean="0"/>
          </a:p>
        </p:txBody>
      </p:sp>
    </p:spTree>
    <p:extLst>
      <p:ext uri="{BB962C8B-B14F-4D97-AF65-F5344CB8AC3E}">
        <p14:creationId xmlns:p14="http://schemas.microsoft.com/office/powerpoint/2010/main" val="23823363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676400" y="152400"/>
            <a:ext cx="7467600" cy="584775"/>
          </a:xfrm>
          <a:prstGeom prst="rect">
            <a:avLst/>
          </a:prstGeom>
          <a:solidFill>
            <a:schemeClr val="tx1"/>
          </a:solidFill>
        </p:spPr>
        <p:txBody>
          <a:bodyPr wrap="square" rtlCol="0">
            <a:spAutoFit/>
          </a:bodyPr>
          <a:lstStyle/>
          <a:p>
            <a:pPr algn="ctr"/>
            <a:r>
              <a:rPr lang="en-US" sz="3200" dirty="0" smtClean="0">
                <a:solidFill>
                  <a:schemeClr val="bg1"/>
                </a:solidFill>
                <a:latin typeface="Algerian" pitchFamily="82" charset="0"/>
              </a:rPr>
              <a:t>IMPACT WORK-RELATED </a:t>
            </a:r>
            <a:r>
              <a:rPr lang="en-US" sz="3200" dirty="0">
                <a:solidFill>
                  <a:schemeClr val="bg1"/>
                </a:solidFill>
                <a:latin typeface="Algerian" pitchFamily="82" charset="0"/>
              </a:rPr>
              <a:t>STRESS</a:t>
            </a:r>
            <a:r>
              <a:rPr lang="en-US" sz="3200" dirty="0" smtClean="0">
                <a:solidFill>
                  <a:schemeClr val="bg1"/>
                </a:solidFill>
                <a:latin typeface="Algerian" pitchFamily="82" charset="0"/>
              </a:rPr>
              <a:t>.</a:t>
            </a:r>
            <a:endParaRPr lang="en-US" sz="3200" dirty="0">
              <a:solidFill>
                <a:schemeClr val="bg1"/>
              </a:solidFill>
              <a:latin typeface="Algerian" pitchFamily="82" charset="0"/>
            </a:endParaRPr>
          </a:p>
        </p:txBody>
      </p:sp>
      <p:sp>
        <p:nvSpPr>
          <p:cNvPr id="6" name="TextBox 5"/>
          <p:cNvSpPr txBox="1"/>
          <p:nvPr/>
        </p:nvSpPr>
        <p:spPr>
          <a:xfrm>
            <a:off x="-18803" y="1219200"/>
            <a:ext cx="8596745" cy="397031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buFont typeface="Arial" pitchFamily="34" charset="0"/>
              <a:buChar char="•"/>
            </a:pPr>
            <a:r>
              <a:rPr lang="en-US" dirty="0" smtClean="0"/>
              <a:t>Work-related </a:t>
            </a:r>
            <a:r>
              <a:rPr lang="en-US" dirty="0"/>
              <a:t>stress considers a silent killer because it kills the employees' productivity, creativity, and health</a:t>
            </a:r>
            <a:r>
              <a:rPr lang="en-US" dirty="0" smtClean="0"/>
              <a:t>.</a:t>
            </a:r>
          </a:p>
          <a:p>
            <a:endParaRPr lang="en-US" dirty="0" smtClean="0"/>
          </a:p>
          <a:p>
            <a:pPr marL="285750" indent="-285750">
              <a:buFont typeface="Arial" pitchFamily="34" charset="0"/>
              <a:buChar char="•"/>
            </a:pPr>
            <a:r>
              <a:rPr lang="en-US" dirty="0" smtClean="0"/>
              <a:t> </a:t>
            </a:r>
            <a:r>
              <a:rPr lang="en-US" dirty="0"/>
              <a:t>It estimates that the UK is bearing an expenditure of approximately over 14.7 billion US dollars on healthcare, in which 10 billion US dollars link with the cost generated through stressed patients. </a:t>
            </a:r>
          </a:p>
          <a:p>
            <a:pPr marL="285750" indent="-285750">
              <a:buFont typeface="Arial" pitchFamily="34" charset="0"/>
              <a:buChar char="•"/>
            </a:pPr>
            <a:endParaRPr lang="en-US" dirty="0" smtClean="0"/>
          </a:p>
          <a:p>
            <a:pPr marL="285750" indent="-285750">
              <a:buFont typeface="Arial" pitchFamily="34" charset="0"/>
              <a:buChar char="•"/>
            </a:pPr>
            <a:r>
              <a:rPr lang="en-US" dirty="0" smtClean="0"/>
              <a:t>In </a:t>
            </a:r>
            <a:r>
              <a:rPr lang="en-US" dirty="0"/>
              <a:t>the UK, employees can not feel happy in their workplaces. They feel alone and distracted and prefer to stay at home, which reflects their unpunctual behavior. </a:t>
            </a:r>
            <a:endParaRPr lang="en-US" dirty="0" smtClean="0"/>
          </a:p>
          <a:p>
            <a:endParaRPr lang="en-US" dirty="0" smtClean="0"/>
          </a:p>
          <a:p>
            <a:pPr marL="285750" indent="-285750">
              <a:buFont typeface="Arial" pitchFamily="34" charset="0"/>
              <a:buChar char="•"/>
            </a:pPr>
            <a:r>
              <a:rPr lang="en-US" dirty="0" smtClean="0"/>
              <a:t>In </a:t>
            </a:r>
            <a:r>
              <a:rPr lang="en-US" dirty="0"/>
              <a:t>customer interaction, they show poor behavior, which affects their performance</a:t>
            </a:r>
            <a:r>
              <a:rPr lang="en-US" dirty="0" smtClean="0"/>
              <a:t>.</a:t>
            </a:r>
          </a:p>
          <a:p>
            <a:pPr marL="285750" indent="-285750">
              <a:buFont typeface="Arial" pitchFamily="34" charset="0"/>
              <a:buChar char="•"/>
            </a:pPr>
            <a:endParaRPr lang="en-US" dirty="0"/>
          </a:p>
          <a:p>
            <a:pPr marL="285750" indent="-285750">
              <a:buFont typeface="Arial" pitchFamily="34" charset="0"/>
              <a:buChar char="•"/>
            </a:pPr>
            <a:r>
              <a:rPr lang="en-US" dirty="0" smtClean="0"/>
              <a:t> </a:t>
            </a:r>
            <a:r>
              <a:rPr lang="en-US" dirty="0"/>
              <a:t>In the organizations of the UK, the impact of work-related stress reports in the form of low productivity, more complaints, accidents and high turnover rate of employees.</a:t>
            </a:r>
          </a:p>
        </p:txBody>
      </p:sp>
    </p:spTree>
    <p:extLst>
      <p:ext uri="{BB962C8B-B14F-4D97-AF65-F5344CB8AC3E}">
        <p14:creationId xmlns:p14="http://schemas.microsoft.com/office/powerpoint/2010/main" val="3217253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562600" y="705983"/>
            <a:ext cx="2988960" cy="36933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en-US" dirty="0" smtClean="0">
                <a:latin typeface="Arial Black" pitchFamily="34" charset="0"/>
              </a:rPr>
              <a:t>(FISHBONE DIAGRAM)</a:t>
            </a:r>
          </a:p>
        </p:txBody>
      </p:sp>
      <p:sp>
        <p:nvSpPr>
          <p:cNvPr id="5" name="TextBox 4"/>
          <p:cNvSpPr txBox="1"/>
          <p:nvPr/>
        </p:nvSpPr>
        <p:spPr>
          <a:xfrm>
            <a:off x="1676400" y="152400"/>
            <a:ext cx="7467600" cy="584775"/>
          </a:xfrm>
          <a:prstGeom prst="rect">
            <a:avLst/>
          </a:prstGeom>
          <a:solidFill>
            <a:schemeClr val="tx1"/>
          </a:solidFill>
        </p:spPr>
        <p:txBody>
          <a:bodyPr wrap="square" rtlCol="0">
            <a:spAutoFit/>
          </a:bodyPr>
          <a:lstStyle/>
          <a:p>
            <a:pPr algn="ctr"/>
            <a:r>
              <a:rPr lang="en-US" sz="3200" dirty="0" smtClean="0">
                <a:solidFill>
                  <a:schemeClr val="bg1"/>
                </a:solidFill>
                <a:latin typeface="Algerian" pitchFamily="82" charset="0"/>
              </a:rPr>
              <a:t>CAUSE </a:t>
            </a:r>
            <a:r>
              <a:rPr lang="en-US" sz="3200" dirty="0">
                <a:solidFill>
                  <a:schemeClr val="bg1"/>
                </a:solidFill>
                <a:latin typeface="Algerian" pitchFamily="82" charset="0"/>
              </a:rPr>
              <a:t>&amp; EFFECT </a:t>
            </a:r>
            <a:r>
              <a:rPr lang="en-US" sz="3200" dirty="0" smtClean="0">
                <a:solidFill>
                  <a:schemeClr val="bg1"/>
                </a:solidFill>
                <a:latin typeface="Algerian" pitchFamily="82" charset="0"/>
              </a:rPr>
              <a:t>ANAYSIS</a:t>
            </a:r>
            <a:endParaRPr lang="en-US" sz="3200" dirty="0">
              <a:solidFill>
                <a:schemeClr val="bg1"/>
              </a:solidFill>
              <a:latin typeface="Algerian" pitchFamily="82" charset="0"/>
            </a:endParaRPr>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5013" t="24078" r="24493" b="28961"/>
          <a:stretch/>
        </p:blipFill>
        <p:spPr bwMode="auto">
          <a:xfrm>
            <a:off x="533400" y="1600200"/>
            <a:ext cx="801816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712466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79" y="1676400"/>
            <a:ext cx="1415772" cy="286232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endParaRPr lang="en-US" dirty="0" smtClean="0">
              <a:latin typeface="Arial Black" pitchFamily="34" charset="0"/>
            </a:endParaRPr>
          </a:p>
          <a:p>
            <a:r>
              <a:rPr lang="en-US" dirty="0" smtClean="0">
                <a:latin typeface="Arial Black" pitchFamily="34" charset="0"/>
              </a:rPr>
              <a:t>CAUSES:</a:t>
            </a:r>
          </a:p>
          <a:p>
            <a:pPr marL="285750" indent="-285750">
              <a:buFont typeface="Arial" pitchFamily="34" charset="0"/>
              <a:buChar char="•"/>
            </a:pPr>
            <a:endParaRPr lang="en-US" dirty="0">
              <a:latin typeface="Arial Black" pitchFamily="34" charset="0"/>
            </a:endParaRPr>
          </a:p>
          <a:p>
            <a:pPr marL="285750" indent="-285750">
              <a:buFont typeface="Arial" pitchFamily="34" charset="0"/>
              <a:buChar char="•"/>
            </a:pPr>
            <a:endParaRPr lang="en-US" dirty="0" smtClean="0">
              <a:latin typeface="Arial Black" pitchFamily="34" charset="0"/>
            </a:endParaRPr>
          </a:p>
          <a:p>
            <a:r>
              <a:rPr lang="en-US" dirty="0" smtClean="0">
                <a:latin typeface="Arial Black" pitchFamily="34" charset="0"/>
              </a:rPr>
              <a:t>EFFECTS:</a:t>
            </a:r>
          </a:p>
          <a:p>
            <a:endParaRPr lang="en-US" dirty="0">
              <a:latin typeface="Arial Black" pitchFamily="34" charset="0"/>
            </a:endParaRPr>
          </a:p>
          <a:p>
            <a:endParaRPr lang="en-US" dirty="0" smtClean="0">
              <a:latin typeface="Arial Black" pitchFamily="34" charset="0"/>
            </a:endParaRPr>
          </a:p>
          <a:p>
            <a:endParaRPr lang="en-US" dirty="0">
              <a:latin typeface="Arial Black" pitchFamily="34" charset="0"/>
            </a:endParaRPr>
          </a:p>
          <a:p>
            <a:endParaRPr lang="en-US" smtClean="0">
              <a:latin typeface="Arial Black" pitchFamily="34" charset="0"/>
            </a:endParaRPr>
          </a:p>
          <a:p>
            <a:endParaRPr lang="en-US" dirty="0" smtClean="0">
              <a:latin typeface="Arial Black" pitchFamily="34" charset="0"/>
            </a:endParaRPr>
          </a:p>
        </p:txBody>
      </p:sp>
      <p:sp>
        <p:nvSpPr>
          <p:cNvPr id="6" name="TextBox 5"/>
          <p:cNvSpPr txBox="1"/>
          <p:nvPr/>
        </p:nvSpPr>
        <p:spPr>
          <a:xfrm>
            <a:off x="1676400" y="152400"/>
            <a:ext cx="7467600" cy="584775"/>
          </a:xfrm>
          <a:prstGeom prst="rect">
            <a:avLst/>
          </a:prstGeom>
          <a:solidFill>
            <a:schemeClr val="tx1"/>
          </a:solidFill>
        </p:spPr>
        <p:txBody>
          <a:bodyPr wrap="square" rtlCol="0">
            <a:spAutoFit/>
          </a:bodyPr>
          <a:lstStyle/>
          <a:p>
            <a:pPr algn="ctr"/>
            <a:r>
              <a:rPr lang="en-US" sz="3200" dirty="0" smtClean="0">
                <a:solidFill>
                  <a:schemeClr val="bg1"/>
                </a:solidFill>
                <a:latin typeface="Algerian" pitchFamily="82" charset="0"/>
              </a:rPr>
              <a:t>CAUSE </a:t>
            </a:r>
            <a:r>
              <a:rPr lang="en-US" sz="3200" dirty="0">
                <a:solidFill>
                  <a:schemeClr val="bg1"/>
                </a:solidFill>
                <a:latin typeface="Algerian" pitchFamily="82" charset="0"/>
              </a:rPr>
              <a:t>&amp; EFFECT </a:t>
            </a:r>
            <a:r>
              <a:rPr lang="en-US" sz="3200" dirty="0" smtClean="0">
                <a:solidFill>
                  <a:schemeClr val="bg1"/>
                </a:solidFill>
                <a:latin typeface="Algerian" pitchFamily="82" charset="0"/>
              </a:rPr>
              <a:t>ANAYSIS</a:t>
            </a:r>
            <a:endParaRPr lang="en-US" sz="3200" dirty="0">
              <a:solidFill>
                <a:schemeClr val="bg1"/>
              </a:solidFill>
              <a:latin typeface="Algerian" pitchFamily="82" charset="0"/>
            </a:endParaRPr>
          </a:p>
        </p:txBody>
      </p:sp>
      <p:sp>
        <p:nvSpPr>
          <p:cNvPr id="5" name="TextBox 4"/>
          <p:cNvSpPr txBox="1"/>
          <p:nvPr/>
        </p:nvSpPr>
        <p:spPr>
          <a:xfrm>
            <a:off x="1978" y="1676400"/>
            <a:ext cx="6779821" cy="452431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smtClean="0">
                <a:latin typeface="Arial Black" pitchFamily="34" charset="0"/>
              </a:rPr>
              <a:t>Causes:</a:t>
            </a:r>
          </a:p>
          <a:p>
            <a:pPr marL="285750" indent="-285750">
              <a:buFont typeface="Arial" pitchFamily="34" charset="0"/>
              <a:buChar char="•"/>
            </a:pPr>
            <a:endParaRPr lang="en-US" dirty="0">
              <a:latin typeface="Arial Black" pitchFamily="34" charset="0"/>
            </a:endParaRPr>
          </a:p>
          <a:p>
            <a:pPr marL="285750" indent="-285750">
              <a:buFont typeface="Arial" pitchFamily="34" charset="0"/>
              <a:buChar char="•"/>
            </a:pPr>
            <a:r>
              <a:rPr lang="en-US" b="1" dirty="0"/>
              <a:t>Work-related politics</a:t>
            </a:r>
            <a:endParaRPr lang="en-US" dirty="0"/>
          </a:p>
          <a:p>
            <a:endParaRPr lang="en-US" dirty="0" smtClean="0">
              <a:latin typeface="Arial Black" pitchFamily="34" charset="0"/>
            </a:endParaRPr>
          </a:p>
          <a:p>
            <a:pPr marL="285750" indent="-285750">
              <a:buFont typeface="Arial" pitchFamily="34" charset="0"/>
              <a:buChar char="•"/>
            </a:pPr>
            <a:r>
              <a:rPr lang="en-US" b="1" dirty="0"/>
              <a:t>The pressure of own performance	</a:t>
            </a:r>
            <a:endParaRPr lang="en-US" dirty="0"/>
          </a:p>
          <a:p>
            <a:pPr marL="285750" indent="-285750">
              <a:buFont typeface="Arial" pitchFamily="34" charset="0"/>
              <a:buChar char="•"/>
            </a:pPr>
            <a:endParaRPr lang="en-US" dirty="0">
              <a:latin typeface="Arial Black" pitchFamily="34" charset="0"/>
            </a:endParaRPr>
          </a:p>
          <a:p>
            <a:pPr marL="285750" indent="-285750">
              <a:buFont typeface="Arial" pitchFamily="34" charset="0"/>
              <a:buChar char="•"/>
            </a:pPr>
            <a:r>
              <a:rPr lang="en-US" b="1" dirty="0"/>
              <a:t>Customer </a:t>
            </a:r>
            <a:r>
              <a:rPr lang="en-US" b="1" dirty="0" smtClean="0"/>
              <a:t>Services</a:t>
            </a:r>
          </a:p>
          <a:p>
            <a:pPr marL="285750" indent="-285750">
              <a:buFont typeface="Arial" pitchFamily="34" charset="0"/>
              <a:buChar char="•"/>
            </a:pPr>
            <a:endParaRPr lang="en-US" dirty="0" smtClean="0">
              <a:latin typeface="Arial Black" pitchFamily="34" charset="0"/>
            </a:endParaRPr>
          </a:p>
          <a:p>
            <a:pPr marL="285750" indent="-285750">
              <a:buFont typeface="Arial" pitchFamily="34" charset="0"/>
              <a:buChar char="•"/>
            </a:pPr>
            <a:r>
              <a:rPr lang="en-US" b="1" dirty="0"/>
              <a:t>Senior Management</a:t>
            </a:r>
            <a:endParaRPr lang="en-US" dirty="0"/>
          </a:p>
          <a:p>
            <a:endParaRPr lang="en-US" dirty="0" smtClean="0">
              <a:latin typeface="Arial Black" pitchFamily="34" charset="0"/>
            </a:endParaRPr>
          </a:p>
          <a:p>
            <a:r>
              <a:rPr lang="en-US" dirty="0" smtClean="0">
                <a:latin typeface="Arial Black" pitchFamily="34" charset="0"/>
              </a:rPr>
              <a:t>Effects: </a:t>
            </a:r>
          </a:p>
          <a:p>
            <a:pPr marL="285750" indent="-285750">
              <a:buFont typeface="Arial" pitchFamily="34" charset="0"/>
              <a:buChar char="•"/>
            </a:pPr>
            <a:r>
              <a:rPr lang="en-US" b="1" dirty="0" smtClean="0"/>
              <a:t>Medical </a:t>
            </a:r>
            <a:r>
              <a:rPr lang="en-US" b="1" dirty="0"/>
              <a:t>Health</a:t>
            </a:r>
            <a:endParaRPr lang="en-US" dirty="0"/>
          </a:p>
          <a:p>
            <a:pPr marL="285750" indent="-285750">
              <a:buFont typeface="Arial" pitchFamily="34" charset="0"/>
              <a:buChar char="•"/>
            </a:pPr>
            <a:r>
              <a:rPr lang="en-US" b="1" dirty="0" smtClean="0"/>
              <a:t>Behavior</a:t>
            </a:r>
            <a:endParaRPr lang="en-US" dirty="0"/>
          </a:p>
          <a:p>
            <a:pPr marL="285750" indent="-285750">
              <a:buFont typeface="Arial" pitchFamily="34" charset="0"/>
              <a:buChar char="•"/>
            </a:pPr>
            <a:r>
              <a:rPr lang="en-US" b="1" dirty="0"/>
              <a:t>Emotions</a:t>
            </a:r>
            <a:endParaRPr lang="en-US" dirty="0"/>
          </a:p>
          <a:p>
            <a:pPr marL="285750" indent="-285750">
              <a:buFont typeface="Arial" pitchFamily="34" charset="0"/>
              <a:buChar char="•"/>
            </a:pPr>
            <a:r>
              <a:rPr lang="en-US" b="1" dirty="0"/>
              <a:t>Working of organization</a:t>
            </a:r>
            <a:endParaRPr lang="en-US" dirty="0"/>
          </a:p>
          <a:p>
            <a:pPr marL="285750" indent="-285750">
              <a:buFont typeface="Arial" pitchFamily="34" charset="0"/>
              <a:buChar char="•"/>
            </a:pPr>
            <a:endParaRPr lang="en-US" dirty="0" smtClean="0">
              <a:latin typeface="Arial Black" pitchFamily="34" charset="0"/>
            </a:endParaRPr>
          </a:p>
        </p:txBody>
      </p:sp>
    </p:spTree>
    <p:extLst>
      <p:ext uri="{BB962C8B-B14F-4D97-AF65-F5344CB8AC3E}">
        <p14:creationId xmlns:p14="http://schemas.microsoft.com/office/powerpoint/2010/main" val="238483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79" y="1676400"/>
            <a:ext cx="9142021" cy="480131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b="1" dirty="0"/>
              <a:t>Political:</a:t>
            </a:r>
            <a:endParaRPr lang="en-US" dirty="0"/>
          </a:p>
          <a:p>
            <a:pPr marL="285750" indent="-285750">
              <a:buFont typeface="Arial" pitchFamily="34" charset="0"/>
              <a:buChar char="•"/>
            </a:pPr>
            <a:r>
              <a:rPr lang="en-US" dirty="0"/>
              <a:t>The UK government sets many laws </a:t>
            </a:r>
            <a:r>
              <a:rPr lang="en-US" dirty="0" smtClean="0"/>
              <a:t>to </a:t>
            </a:r>
            <a:r>
              <a:rPr lang="en-US" dirty="0"/>
              <a:t>support employees' rights to work in their places peacefully</a:t>
            </a:r>
            <a:r>
              <a:rPr lang="en-US" dirty="0" smtClean="0"/>
              <a:t>.</a:t>
            </a:r>
          </a:p>
          <a:p>
            <a:pPr marL="285750" indent="-285750">
              <a:buFont typeface="Arial" pitchFamily="34" charset="0"/>
              <a:buChar char="•"/>
            </a:pPr>
            <a:r>
              <a:rPr lang="en-US" dirty="0" smtClean="0"/>
              <a:t>Many </a:t>
            </a:r>
            <a:r>
              <a:rPr lang="en-US" dirty="0"/>
              <a:t>labor laws also protect the rights of lower-level employees</a:t>
            </a:r>
            <a:r>
              <a:rPr lang="en-US" dirty="0" smtClean="0"/>
              <a:t>.</a:t>
            </a:r>
          </a:p>
          <a:p>
            <a:pPr marL="285750" indent="-285750">
              <a:buFont typeface="Arial" pitchFamily="34" charset="0"/>
              <a:buChar char="•"/>
            </a:pPr>
            <a:r>
              <a:rPr lang="en-US" dirty="0" smtClean="0"/>
              <a:t>In </a:t>
            </a:r>
            <a:r>
              <a:rPr lang="en-US" dirty="0"/>
              <a:t>organizations, some unions work for the benefit of employees. </a:t>
            </a:r>
            <a:endParaRPr lang="en-US" dirty="0" smtClean="0"/>
          </a:p>
          <a:p>
            <a:r>
              <a:rPr lang="en-US" b="1" dirty="0" smtClean="0"/>
              <a:t>Economical</a:t>
            </a:r>
            <a:endParaRPr lang="en-US" dirty="0"/>
          </a:p>
          <a:p>
            <a:pPr marL="285750" indent="-285750">
              <a:buFont typeface="Arial" pitchFamily="34" charset="0"/>
              <a:buChar char="•"/>
            </a:pPr>
            <a:r>
              <a:rPr lang="en-US" dirty="0"/>
              <a:t>The outbreak of pandemic affects the whole world and also disturbs the economic conditions of the UK</a:t>
            </a:r>
            <a:r>
              <a:rPr lang="en-US" dirty="0" smtClean="0"/>
              <a:t>.</a:t>
            </a:r>
          </a:p>
          <a:p>
            <a:pPr marL="285750" indent="-285750">
              <a:buFont typeface="Arial" pitchFamily="34" charset="0"/>
              <a:buChar char="•"/>
            </a:pPr>
            <a:r>
              <a:rPr lang="en-US" dirty="0" smtClean="0"/>
              <a:t>The </a:t>
            </a:r>
            <a:r>
              <a:rPr lang="en-US" dirty="0"/>
              <a:t>rate of unemployment increases along with the rate of inflation and </a:t>
            </a:r>
            <a:r>
              <a:rPr lang="en-US" dirty="0" smtClean="0"/>
              <a:t>interest.</a:t>
            </a:r>
          </a:p>
          <a:p>
            <a:pPr marL="285750" indent="-285750">
              <a:buFont typeface="Arial" pitchFamily="34" charset="0"/>
              <a:buChar char="•"/>
            </a:pPr>
            <a:r>
              <a:rPr lang="en-US" dirty="0" smtClean="0"/>
              <a:t>The profit ratio of organizations decreased, so they started downsizing.</a:t>
            </a:r>
          </a:p>
          <a:p>
            <a:r>
              <a:rPr lang="en-US" b="1" dirty="0" smtClean="0"/>
              <a:t>Social</a:t>
            </a:r>
            <a:endParaRPr lang="en-US" dirty="0"/>
          </a:p>
          <a:p>
            <a:pPr marL="285750" indent="-285750">
              <a:buFont typeface="Arial" pitchFamily="34" charset="0"/>
              <a:buChar char="•"/>
            </a:pPr>
            <a:r>
              <a:rPr lang="en-US" dirty="0"/>
              <a:t>Mental illness also disturbs social life as its </a:t>
            </a:r>
            <a:r>
              <a:rPr lang="en-US" dirty="0" smtClean="0"/>
              <a:t>behavior </a:t>
            </a:r>
            <a:r>
              <a:rPr lang="en-US" dirty="0"/>
              <a:t>affects the people around their surroundings</a:t>
            </a:r>
            <a:r>
              <a:rPr lang="en-US" dirty="0" smtClean="0"/>
              <a:t>.</a:t>
            </a:r>
          </a:p>
          <a:p>
            <a:pPr marL="285750" indent="-285750">
              <a:buFont typeface="Arial" pitchFamily="34" charset="0"/>
              <a:buChar char="•"/>
            </a:pPr>
            <a:r>
              <a:rPr lang="en-US" dirty="0" smtClean="0"/>
              <a:t> </a:t>
            </a:r>
            <a:r>
              <a:rPr lang="en-US" dirty="0"/>
              <a:t>In the UK, work politics disturb the relation of employee and employer. People who face a toxic environment in their workplace also misbehave with their peers and family</a:t>
            </a:r>
            <a:r>
              <a:rPr lang="en-US" dirty="0" smtClean="0"/>
              <a:t>.</a:t>
            </a:r>
          </a:p>
          <a:p>
            <a:pPr marL="285750" indent="-285750">
              <a:buFont typeface="Arial" pitchFamily="34" charset="0"/>
              <a:buChar char="•"/>
            </a:pPr>
            <a:r>
              <a:rPr lang="en-US" dirty="0" smtClean="0"/>
              <a:t>Social </a:t>
            </a:r>
            <a:r>
              <a:rPr lang="en-US" dirty="0"/>
              <a:t>distancing also develops many mental illnesses in employees.</a:t>
            </a:r>
          </a:p>
          <a:p>
            <a:pPr marL="285750" indent="-285750">
              <a:buFont typeface="Arial" pitchFamily="34" charset="0"/>
              <a:buChar char="•"/>
            </a:pPr>
            <a:endParaRPr lang="en-US" dirty="0" smtClean="0">
              <a:latin typeface="Arial Black" pitchFamily="34" charset="0"/>
            </a:endParaRPr>
          </a:p>
        </p:txBody>
      </p:sp>
      <p:sp>
        <p:nvSpPr>
          <p:cNvPr id="5" name="TextBox 4"/>
          <p:cNvSpPr txBox="1"/>
          <p:nvPr/>
        </p:nvSpPr>
        <p:spPr>
          <a:xfrm>
            <a:off x="1676400" y="152400"/>
            <a:ext cx="7467600" cy="584775"/>
          </a:xfrm>
          <a:prstGeom prst="rect">
            <a:avLst/>
          </a:prstGeom>
          <a:solidFill>
            <a:schemeClr val="tx1"/>
          </a:solidFill>
        </p:spPr>
        <p:txBody>
          <a:bodyPr wrap="square" rtlCol="0">
            <a:spAutoFit/>
          </a:bodyPr>
          <a:lstStyle/>
          <a:p>
            <a:pPr algn="ctr"/>
            <a:r>
              <a:rPr lang="en-US" sz="3200" dirty="0" smtClean="0">
                <a:solidFill>
                  <a:schemeClr val="bg1"/>
                </a:solidFill>
                <a:latin typeface="Algerian" pitchFamily="82" charset="0"/>
              </a:rPr>
              <a:t>PESTLE ANAYSIS</a:t>
            </a:r>
            <a:endParaRPr lang="en-US" sz="3200" dirty="0">
              <a:solidFill>
                <a:schemeClr val="bg1"/>
              </a:solidFill>
              <a:latin typeface="Algerian" pitchFamily="82" charset="0"/>
            </a:endParaRPr>
          </a:p>
        </p:txBody>
      </p:sp>
    </p:spTree>
    <p:extLst>
      <p:ext uri="{BB962C8B-B14F-4D97-AF65-F5344CB8AC3E}">
        <p14:creationId xmlns:p14="http://schemas.microsoft.com/office/powerpoint/2010/main" val="3710620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79" y="1676400"/>
            <a:ext cx="8913421" cy="480131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b="1" dirty="0"/>
              <a:t>Technological</a:t>
            </a:r>
            <a:endParaRPr lang="en-US" dirty="0"/>
          </a:p>
          <a:p>
            <a:pPr marL="285750" indent="-285750">
              <a:buFont typeface="Arial" pitchFamily="34" charset="0"/>
              <a:buChar char="•"/>
            </a:pPr>
            <a:r>
              <a:rPr lang="en-US" dirty="0"/>
              <a:t>In 2020, all the innovation stopped in the business sector. </a:t>
            </a:r>
            <a:endParaRPr lang="en-US" dirty="0" smtClean="0"/>
          </a:p>
          <a:p>
            <a:pPr marL="285750" indent="-285750">
              <a:buFont typeface="Arial" pitchFamily="34" charset="0"/>
              <a:buChar char="•"/>
            </a:pPr>
            <a:r>
              <a:rPr lang="en-US" dirty="0" smtClean="0"/>
              <a:t>There </a:t>
            </a:r>
            <a:r>
              <a:rPr lang="en-US" dirty="0"/>
              <a:t>was a complete shutdown which affected the productivity of organizations</a:t>
            </a:r>
            <a:r>
              <a:rPr lang="en-US" dirty="0" smtClean="0"/>
              <a:t>.</a:t>
            </a:r>
          </a:p>
          <a:p>
            <a:pPr marL="285750" indent="-285750">
              <a:buFont typeface="Arial" pitchFamily="34" charset="0"/>
              <a:buChar char="•"/>
            </a:pPr>
            <a:r>
              <a:rPr lang="en-US" dirty="0" smtClean="0"/>
              <a:t>Sales </a:t>
            </a:r>
            <a:r>
              <a:rPr lang="en-US" dirty="0"/>
              <a:t>and profit margins decrease, which ultimately affects the pay scales of employees. </a:t>
            </a:r>
            <a:endParaRPr lang="en-US" dirty="0" smtClean="0"/>
          </a:p>
          <a:p>
            <a:pPr marL="285750" indent="-285750">
              <a:buFont typeface="Arial" pitchFamily="34" charset="0"/>
              <a:buChar char="•"/>
            </a:pPr>
            <a:r>
              <a:rPr lang="en-US" dirty="0" smtClean="0"/>
              <a:t>The </a:t>
            </a:r>
            <a:r>
              <a:rPr lang="en-US" dirty="0"/>
              <a:t>buying power of employees decreases which makes them tense. </a:t>
            </a:r>
          </a:p>
          <a:p>
            <a:r>
              <a:rPr lang="en-US" b="1" dirty="0" smtClean="0"/>
              <a:t>Legal</a:t>
            </a:r>
            <a:endParaRPr lang="en-US" dirty="0"/>
          </a:p>
          <a:p>
            <a:pPr marL="285750" indent="-285750">
              <a:buFont typeface="Arial" pitchFamily="34" charset="0"/>
              <a:buChar char="•"/>
            </a:pPr>
            <a:r>
              <a:rPr lang="en-US" dirty="0"/>
              <a:t>In the UK, packages were announced for the jobless people and budgets were also given to the organizations to retain their low pay employees</a:t>
            </a:r>
            <a:r>
              <a:rPr lang="en-US" dirty="0" smtClean="0"/>
              <a:t>.</a:t>
            </a:r>
          </a:p>
          <a:p>
            <a:pPr marL="285750" indent="-285750">
              <a:buFont typeface="Arial" pitchFamily="34" charset="0"/>
              <a:buChar char="•"/>
            </a:pPr>
            <a:r>
              <a:rPr lang="en-US" dirty="0" smtClean="0"/>
              <a:t> </a:t>
            </a:r>
            <a:r>
              <a:rPr lang="en-US" dirty="0"/>
              <a:t>All these legislations support the economic condition of the UK, along with the financial crises faced by people. </a:t>
            </a:r>
            <a:endParaRPr lang="en-US" dirty="0" smtClean="0"/>
          </a:p>
          <a:p>
            <a:pPr marL="285750" indent="-285750">
              <a:buFont typeface="Arial" pitchFamily="34" charset="0"/>
              <a:buChar char="•"/>
            </a:pPr>
            <a:r>
              <a:rPr lang="en-US" dirty="0" smtClean="0"/>
              <a:t>Organizations </a:t>
            </a:r>
            <a:r>
              <a:rPr lang="en-US" dirty="0"/>
              <a:t>also feel relief as it helps them to pay their workers so that they retain their employees.</a:t>
            </a:r>
          </a:p>
          <a:p>
            <a:r>
              <a:rPr lang="en-US" b="1" dirty="0"/>
              <a:t>Environmental</a:t>
            </a:r>
            <a:endParaRPr lang="en-US" dirty="0"/>
          </a:p>
          <a:p>
            <a:pPr marL="285750" indent="-285750">
              <a:buFont typeface="Arial" pitchFamily="34" charset="0"/>
              <a:buChar char="•"/>
            </a:pPr>
            <a:r>
              <a:rPr lang="en-US" dirty="0"/>
              <a:t>In the UK, organizations external environment was significantly disturbing in 2020. </a:t>
            </a:r>
            <a:endParaRPr lang="en-US" dirty="0" smtClean="0"/>
          </a:p>
          <a:p>
            <a:pPr marL="285750" indent="-285750">
              <a:buFont typeface="Arial" pitchFamily="34" charset="0"/>
              <a:buChar char="•"/>
            </a:pPr>
            <a:r>
              <a:rPr lang="en-US" dirty="0" smtClean="0"/>
              <a:t>There </a:t>
            </a:r>
            <a:r>
              <a:rPr lang="en-US" dirty="0"/>
              <a:t>was a complete shutdown in some industries, and the employees associated with such industries were at home.</a:t>
            </a:r>
          </a:p>
          <a:p>
            <a:pPr marL="285750" indent="-285750">
              <a:buFont typeface="Arial" pitchFamily="34" charset="0"/>
              <a:buChar char="•"/>
            </a:pPr>
            <a:endParaRPr lang="en-US" dirty="0" smtClean="0">
              <a:latin typeface="Arial Black" pitchFamily="34" charset="0"/>
            </a:endParaRPr>
          </a:p>
        </p:txBody>
      </p:sp>
      <p:sp>
        <p:nvSpPr>
          <p:cNvPr id="5" name="TextBox 4"/>
          <p:cNvSpPr txBox="1"/>
          <p:nvPr/>
        </p:nvSpPr>
        <p:spPr>
          <a:xfrm>
            <a:off x="1676400" y="152400"/>
            <a:ext cx="7467600" cy="584775"/>
          </a:xfrm>
          <a:prstGeom prst="rect">
            <a:avLst/>
          </a:prstGeom>
          <a:solidFill>
            <a:schemeClr val="tx1"/>
          </a:solidFill>
        </p:spPr>
        <p:txBody>
          <a:bodyPr wrap="square" rtlCol="0">
            <a:spAutoFit/>
          </a:bodyPr>
          <a:lstStyle/>
          <a:p>
            <a:pPr algn="ctr"/>
            <a:r>
              <a:rPr lang="en-US" sz="3200" dirty="0" smtClean="0">
                <a:solidFill>
                  <a:schemeClr val="bg1"/>
                </a:solidFill>
                <a:latin typeface="Algerian" pitchFamily="82" charset="0"/>
              </a:rPr>
              <a:t>PESTLE ANAYSIS</a:t>
            </a:r>
            <a:endParaRPr lang="en-US" sz="3200" dirty="0">
              <a:solidFill>
                <a:schemeClr val="bg1"/>
              </a:solidFill>
              <a:latin typeface="Algerian" pitchFamily="82" charset="0"/>
            </a:endParaRPr>
          </a:p>
        </p:txBody>
      </p:sp>
    </p:spTree>
    <p:extLst>
      <p:ext uri="{BB962C8B-B14F-4D97-AF65-F5344CB8AC3E}">
        <p14:creationId xmlns:p14="http://schemas.microsoft.com/office/powerpoint/2010/main" val="3157449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1465" y="990600"/>
            <a:ext cx="8913421" cy="517064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buFont typeface="Arial" pitchFamily="34" charset="0"/>
              <a:buChar char="•"/>
            </a:pPr>
            <a:r>
              <a:rPr lang="en-US" sz="2400" dirty="0" smtClean="0"/>
              <a:t>Support </a:t>
            </a:r>
            <a:r>
              <a:rPr lang="en-US" sz="2400" dirty="0"/>
              <a:t>and encourage </a:t>
            </a:r>
            <a:r>
              <a:rPr lang="en-US" sz="2400" dirty="0" smtClean="0"/>
              <a:t>discussions.</a:t>
            </a:r>
          </a:p>
          <a:p>
            <a:pPr marL="285750" indent="-285750">
              <a:buFont typeface="Arial" pitchFamily="34" charset="0"/>
              <a:buChar char="•"/>
            </a:pPr>
            <a:endParaRPr lang="en-US" sz="2400" dirty="0" smtClean="0"/>
          </a:p>
          <a:p>
            <a:pPr marL="285750" indent="-285750">
              <a:buFont typeface="Arial" pitchFamily="34" charset="0"/>
              <a:buChar char="•"/>
            </a:pPr>
            <a:r>
              <a:rPr lang="en-US" sz="2400" dirty="0" smtClean="0"/>
              <a:t>Adopt </a:t>
            </a:r>
            <a:r>
              <a:rPr lang="en-US" sz="2400" dirty="0"/>
              <a:t>healthy </a:t>
            </a:r>
            <a:r>
              <a:rPr lang="en-US" sz="2400" dirty="0" smtClean="0"/>
              <a:t>methods.</a:t>
            </a:r>
          </a:p>
          <a:p>
            <a:pPr marL="285750" indent="-285750">
              <a:buFont typeface="Arial" pitchFamily="34" charset="0"/>
              <a:buChar char="•"/>
            </a:pPr>
            <a:endParaRPr lang="en-US" sz="2400" dirty="0" smtClean="0"/>
          </a:p>
          <a:p>
            <a:pPr marL="285750" indent="-285750">
              <a:buFont typeface="Arial" pitchFamily="34" charset="0"/>
              <a:buChar char="•"/>
            </a:pPr>
            <a:r>
              <a:rPr lang="en-US" sz="2400" dirty="0" smtClean="0"/>
              <a:t>Discourage </a:t>
            </a:r>
            <a:r>
              <a:rPr lang="en-US" sz="2400" dirty="0"/>
              <a:t>work </a:t>
            </a:r>
            <a:r>
              <a:rPr lang="en-US" sz="2400" dirty="0" smtClean="0"/>
              <a:t>politics.</a:t>
            </a:r>
          </a:p>
          <a:p>
            <a:pPr marL="285750" indent="-285750">
              <a:buFont typeface="Arial" pitchFamily="34" charset="0"/>
              <a:buChar char="•"/>
            </a:pPr>
            <a:endParaRPr lang="en-US" sz="2400" dirty="0"/>
          </a:p>
          <a:p>
            <a:pPr marL="285750" indent="-285750">
              <a:buFont typeface="Arial" pitchFamily="34" charset="0"/>
              <a:buChar char="•"/>
            </a:pPr>
            <a:r>
              <a:rPr lang="en-US" sz="2400" dirty="0" smtClean="0"/>
              <a:t>Counseling </a:t>
            </a:r>
            <a:r>
              <a:rPr lang="en-US" sz="2400" dirty="0"/>
              <a:t>or </a:t>
            </a:r>
            <a:r>
              <a:rPr lang="en-US" sz="2400" dirty="0" smtClean="0"/>
              <a:t>mentoring.</a:t>
            </a:r>
          </a:p>
          <a:p>
            <a:endParaRPr lang="en-US" sz="2400" dirty="0"/>
          </a:p>
          <a:p>
            <a:pPr marL="285750" indent="-285750">
              <a:buFont typeface="Arial" pitchFamily="34" charset="0"/>
              <a:buChar char="•"/>
            </a:pPr>
            <a:r>
              <a:rPr lang="en-US" sz="2400" dirty="0" smtClean="0"/>
              <a:t>Encourage </a:t>
            </a:r>
            <a:r>
              <a:rPr lang="en-US" sz="2400" dirty="0"/>
              <a:t>short break </a:t>
            </a:r>
            <a:r>
              <a:rPr lang="en-US" sz="2400" dirty="0" smtClean="0"/>
              <a:t>times.</a:t>
            </a:r>
          </a:p>
          <a:p>
            <a:endParaRPr lang="en-US" sz="2400" dirty="0"/>
          </a:p>
          <a:p>
            <a:pPr marL="285750" indent="-285750">
              <a:buFont typeface="Arial" pitchFamily="34" charset="0"/>
              <a:buChar char="•"/>
            </a:pPr>
            <a:r>
              <a:rPr lang="en-US" sz="2400" dirty="0" smtClean="0"/>
              <a:t>Make </a:t>
            </a:r>
            <a:r>
              <a:rPr lang="en-US" sz="2400" dirty="0"/>
              <a:t>flexible </a:t>
            </a:r>
            <a:r>
              <a:rPr lang="en-US" sz="2400" dirty="0" smtClean="0"/>
              <a:t>schedules.</a:t>
            </a:r>
          </a:p>
          <a:p>
            <a:endParaRPr lang="en-US" sz="2400" dirty="0"/>
          </a:p>
          <a:p>
            <a:pPr marL="285750" indent="-285750">
              <a:buFont typeface="Arial" pitchFamily="34" charset="0"/>
              <a:buChar char="•"/>
            </a:pPr>
            <a:r>
              <a:rPr lang="en-US" sz="2400" dirty="0" smtClean="0"/>
              <a:t>Bring </a:t>
            </a:r>
            <a:r>
              <a:rPr lang="en-US" sz="2400" dirty="0"/>
              <a:t>segmentations and </a:t>
            </a:r>
            <a:r>
              <a:rPr lang="en-US" sz="2400" dirty="0" smtClean="0"/>
              <a:t>diversification.</a:t>
            </a:r>
          </a:p>
          <a:p>
            <a:r>
              <a:rPr lang="en-US" dirty="0" smtClean="0">
                <a:latin typeface="Arial Black" pitchFamily="34" charset="0"/>
              </a:rPr>
              <a:t> </a:t>
            </a:r>
          </a:p>
        </p:txBody>
      </p:sp>
      <p:sp>
        <p:nvSpPr>
          <p:cNvPr id="5" name="TextBox 4"/>
          <p:cNvSpPr txBox="1"/>
          <p:nvPr/>
        </p:nvSpPr>
        <p:spPr>
          <a:xfrm>
            <a:off x="1676400" y="152400"/>
            <a:ext cx="7467600" cy="584775"/>
          </a:xfrm>
          <a:prstGeom prst="rect">
            <a:avLst/>
          </a:prstGeom>
          <a:solidFill>
            <a:schemeClr val="tx1"/>
          </a:solidFill>
        </p:spPr>
        <p:txBody>
          <a:bodyPr wrap="square" rtlCol="0">
            <a:spAutoFit/>
          </a:bodyPr>
          <a:lstStyle/>
          <a:p>
            <a:pPr algn="ctr"/>
            <a:r>
              <a:rPr lang="en-US" sz="3200" dirty="0" smtClean="0">
                <a:solidFill>
                  <a:schemeClr val="bg1"/>
                </a:solidFill>
                <a:latin typeface="Algerian" pitchFamily="82" charset="0"/>
              </a:rPr>
              <a:t>EVALUATION </a:t>
            </a:r>
            <a:r>
              <a:rPr lang="en-US" sz="3200" dirty="0">
                <a:solidFill>
                  <a:schemeClr val="bg1"/>
                </a:solidFill>
                <a:latin typeface="Algerian" pitchFamily="82" charset="0"/>
              </a:rPr>
              <a:t>OF </a:t>
            </a:r>
            <a:r>
              <a:rPr lang="en-US" sz="3200" dirty="0" smtClean="0">
                <a:solidFill>
                  <a:schemeClr val="bg1"/>
                </a:solidFill>
                <a:latin typeface="Algerian" pitchFamily="82" charset="0"/>
              </a:rPr>
              <a:t>ALTERNATIVES</a:t>
            </a:r>
            <a:endParaRPr lang="en-US" sz="3200" dirty="0">
              <a:solidFill>
                <a:schemeClr val="bg1"/>
              </a:solidFill>
              <a:latin typeface="Algerian" pitchFamily="82" charset="0"/>
            </a:endParaRPr>
          </a:p>
        </p:txBody>
      </p:sp>
    </p:spTree>
    <p:extLst>
      <p:ext uri="{BB962C8B-B14F-4D97-AF65-F5344CB8AC3E}">
        <p14:creationId xmlns:p14="http://schemas.microsoft.com/office/powerpoint/2010/main" val="5798859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2400" y="997527"/>
            <a:ext cx="8534400" cy="5355312"/>
          </a:xfrm>
          <a:prstGeom prst="rect">
            <a:avLst/>
          </a:prstGeom>
          <a:noFill/>
        </p:spPr>
        <p:txBody>
          <a:bodyPr wrap="square" rtlCol="0">
            <a:spAutoFit/>
          </a:bodyPr>
          <a:lstStyle/>
          <a:p>
            <a:r>
              <a:rPr lang="en-US" dirty="0"/>
              <a:t>References</a:t>
            </a:r>
            <a:r>
              <a:rPr lang="en-US" dirty="0" smtClean="0"/>
              <a:t>:</a:t>
            </a:r>
          </a:p>
          <a:p>
            <a:endParaRPr lang="en-US" dirty="0"/>
          </a:p>
          <a:p>
            <a:pPr marL="285750" lvl="0" indent="-285750">
              <a:buFont typeface="Arial" pitchFamily="34" charset="0"/>
              <a:buChar char="•"/>
            </a:pPr>
            <a:r>
              <a:rPr lang="en-US" dirty="0"/>
              <a:t>The 2020 UK workplace stress survey | </a:t>
            </a:r>
            <a:r>
              <a:rPr lang="en-US" dirty="0" err="1"/>
              <a:t>Perkbox</a:t>
            </a:r>
            <a:r>
              <a:rPr lang="en-US" dirty="0"/>
              <a:t>. </a:t>
            </a:r>
            <a:r>
              <a:rPr lang="en-US" dirty="0" err="1"/>
              <a:t>Perkbox</a:t>
            </a:r>
            <a:r>
              <a:rPr lang="en-US" dirty="0"/>
              <a:t>. (2021). Retrieved 6 November 2021, from </a:t>
            </a:r>
            <a:r>
              <a:rPr lang="en-US" u="sng" dirty="0">
                <a:hlinkClick r:id="rId2"/>
              </a:rPr>
              <a:t>https://</a:t>
            </a:r>
            <a:r>
              <a:rPr lang="en-US" u="sng" dirty="0" smtClean="0">
                <a:hlinkClick r:id="rId2"/>
              </a:rPr>
              <a:t>www.perkbox.com/uk/resources/library/2020-workplace-stress-survey</a:t>
            </a:r>
            <a:endParaRPr lang="en-US" dirty="0"/>
          </a:p>
          <a:p>
            <a:pPr marL="285750" lvl="0" indent="-285750">
              <a:buFont typeface="Arial" pitchFamily="34" charset="0"/>
              <a:buChar char="•"/>
            </a:pPr>
            <a:r>
              <a:rPr lang="en-US" dirty="0" smtClean="0"/>
              <a:t>Work-related </a:t>
            </a:r>
            <a:r>
              <a:rPr lang="en-US" dirty="0"/>
              <a:t>stress, risk management and Management Standards. (2004), 18(2), 89-90. </a:t>
            </a:r>
            <a:endParaRPr lang="en-US" dirty="0" smtClean="0"/>
          </a:p>
          <a:p>
            <a:pPr marL="285750" lvl="0" indent="-285750">
              <a:buFont typeface="Arial" pitchFamily="34" charset="0"/>
              <a:buChar char="•"/>
            </a:pPr>
            <a:r>
              <a:rPr lang="en-US" dirty="0" smtClean="0"/>
              <a:t>Cox</a:t>
            </a:r>
            <a:r>
              <a:rPr lang="en-US" dirty="0"/>
              <a:t>, T., &amp; Griffiths, A. (1995). Guidance for UK employers on managing work-related stress. Work &amp; Stress, 9(1), 1-3. </a:t>
            </a:r>
            <a:endParaRPr lang="en-US" dirty="0" smtClean="0"/>
          </a:p>
          <a:p>
            <a:pPr marL="285750" lvl="0" indent="-285750">
              <a:buFont typeface="Arial" pitchFamily="34" charset="0"/>
              <a:buChar char="•"/>
            </a:pPr>
            <a:r>
              <a:rPr lang="en-US" dirty="0" smtClean="0"/>
              <a:t>Mustard</a:t>
            </a:r>
            <a:r>
              <a:rPr lang="en-US" dirty="0"/>
              <a:t>, C. (2004). Work-related stress in the UK: a new, ‘Management Standards’ approach. Work &amp; Stress, 18(2), </a:t>
            </a:r>
            <a:r>
              <a:rPr lang="en-US" dirty="0" smtClean="0"/>
              <a:t>140-141.</a:t>
            </a:r>
          </a:p>
          <a:p>
            <a:pPr marL="285750" lvl="0" indent="-285750">
              <a:buFont typeface="Arial" pitchFamily="34" charset="0"/>
              <a:buChar char="•"/>
            </a:pPr>
            <a:r>
              <a:rPr lang="en-US" dirty="0" err="1" smtClean="0"/>
              <a:t>Hyytiäinen</a:t>
            </a:r>
            <a:r>
              <a:rPr lang="en-US" dirty="0"/>
              <a:t>, K., &amp; </a:t>
            </a:r>
            <a:r>
              <a:rPr lang="en-US" dirty="0" err="1"/>
              <a:t>Uutela</a:t>
            </a:r>
            <a:r>
              <a:rPr lang="en-US" dirty="0"/>
              <a:t>, A. (1991). Work factors related to stress and recurrent low back pain among Finnish planners and workers. Work &amp; Stress, 5(3), 197-204. </a:t>
            </a:r>
            <a:endParaRPr lang="en-US" dirty="0" smtClean="0"/>
          </a:p>
          <a:p>
            <a:pPr marL="285750" lvl="0" indent="-285750">
              <a:buFont typeface="Arial" pitchFamily="34" charset="0"/>
              <a:buChar char="•"/>
            </a:pPr>
            <a:r>
              <a:rPr lang="en-US" dirty="0" smtClean="0"/>
              <a:t>Griffiths</a:t>
            </a:r>
            <a:r>
              <a:rPr lang="en-US" dirty="0"/>
              <a:t>, A. (1998). Work-related illness in Great Britain. Work &amp; Stress, 12(1), 1-5. </a:t>
            </a:r>
          </a:p>
          <a:p>
            <a:pPr lvl="0"/>
            <a:r>
              <a:rPr lang="en-US" dirty="0"/>
              <a:t>ox, S., Cox, T., &amp; Pryce, J. (2000). Work-related reproductive health: A review. Work &amp; Stress, 14(2</a:t>
            </a:r>
            <a:r>
              <a:rPr lang="en-US"/>
              <a:t>), </a:t>
            </a:r>
            <a:r>
              <a:rPr lang="en-US" smtClean="0"/>
              <a:t>171-180.</a:t>
            </a:r>
          </a:p>
          <a:p>
            <a:pPr lvl="0"/>
            <a:r>
              <a:rPr lang="en-US" smtClean="0"/>
              <a:t>ausen</a:t>
            </a:r>
            <a:r>
              <a:rPr lang="en-US" dirty="0"/>
              <a:t>, </a:t>
            </a:r>
            <a:r>
              <a:rPr lang="en-US" dirty="0" smtClean="0"/>
              <a:t>T</a:t>
            </a:r>
            <a:r>
              <a:rPr lang="en-US" dirty="0"/>
              <a:t>., &amp; Borg, V. (2010). Do positive work-related states mediate the association between psychosocial work characteristics and turnover? A longitudinal analysis. International Journal Of Stress Management, 17(4), 308-324.</a:t>
            </a:r>
          </a:p>
        </p:txBody>
      </p:sp>
    </p:spTree>
    <p:extLst>
      <p:ext uri="{BB962C8B-B14F-4D97-AF65-F5344CB8AC3E}">
        <p14:creationId xmlns:p14="http://schemas.microsoft.com/office/powerpoint/2010/main" val="4056628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THANK YOU</a:t>
            </a:r>
            <a:endParaRPr lang="en-US" dirty="0"/>
          </a:p>
        </p:txBody>
      </p:sp>
    </p:spTree>
    <p:extLst>
      <p:ext uri="{BB962C8B-B14F-4D97-AF65-F5344CB8AC3E}">
        <p14:creationId xmlns:p14="http://schemas.microsoft.com/office/powerpoint/2010/main" val="12474148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ewsPrint">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NewsPrint">
      <a:majorFont>
        <a:latin typeface="Impact"/>
        <a:ea typeface=""/>
        <a:cs typeface=""/>
        <a:font script="Jpan" typeface="HGP創英角ｺﾞｼｯｸUB"/>
        <a:font script="Hang" typeface="HY견고딕"/>
        <a:font script="Hans" typeface="微软雅黑"/>
        <a:font script="Hant" typeface="微軟正黑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NewsPrint">
      <a:fillStyleLst>
        <a:solidFill>
          <a:schemeClr val="phClr"/>
        </a:solidFill>
        <a:gradFill rotWithShape="1">
          <a:gsLst>
            <a:gs pos="0">
              <a:schemeClr val="phClr">
                <a:tint val="37000"/>
                <a:hueMod val="100000"/>
                <a:satMod val="200000"/>
                <a:lumMod val="88000"/>
              </a:schemeClr>
            </a:gs>
            <a:gs pos="100000">
              <a:schemeClr val="phClr">
                <a:tint val="53000"/>
                <a:shade val="100000"/>
                <a:hueMod val="100000"/>
                <a:satMod val="350000"/>
                <a:lumMod val="79000"/>
              </a:schemeClr>
            </a:gs>
          </a:gsLst>
          <a:lin ang="5400000" scaled="1"/>
        </a:gradFill>
        <a:gradFill rotWithShape="1">
          <a:gsLst>
            <a:gs pos="0">
              <a:schemeClr val="phClr">
                <a:tint val="83000"/>
                <a:shade val="100000"/>
                <a:alpha val="100000"/>
                <a:hueMod val="100000"/>
                <a:satMod val="220000"/>
                <a:lumMod val="90000"/>
              </a:schemeClr>
            </a:gs>
            <a:gs pos="76000">
              <a:schemeClr val="phClr">
                <a:shade val="100000"/>
              </a:schemeClr>
            </a:gs>
            <a:gs pos="100000">
              <a:schemeClr val="phClr">
                <a:shade val="93000"/>
                <a:alpha val="100000"/>
                <a:satMod val="100000"/>
                <a:lumMod val="93000"/>
              </a:schemeClr>
            </a:gs>
          </a:gsLst>
          <a:path path="circle">
            <a:fillToRect l="15000" t="15000" r="100000" b="100000"/>
          </a:path>
        </a:gradFill>
      </a:fillStyleLst>
      <a:lnStyleLst>
        <a:ln w="15875" cap="flat" cmpd="sng" algn="ctr">
          <a:solidFill>
            <a:schemeClr val="phClr"/>
          </a:solidFill>
          <a:prstDash val="solid"/>
        </a:ln>
        <a:ln w="22225" cap="flat" cmpd="sng" algn="ctr">
          <a:solidFill>
            <a:schemeClr val="phClr"/>
          </a:solidFill>
          <a:prstDash val="solid"/>
        </a:ln>
        <a:ln w="34925" cap="flat" cmpd="sng" algn="ctr">
          <a:solidFill>
            <a:schemeClr val="phClr"/>
          </a:solidFill>
          <a:prstDash val="solid"/>
        </a:ln>
      </a:lnStyleLst>
      <a:effectStyleLst>
        <a:effectStyle>
          <a:effectLst>
            <a:outerShdw blurRad="50800" dist="12700" dir="5280000" rotWithShape="0">
              <a:srgbClr val="000000">
                <a:alpha val="40000"/>
              </a:srgbClr>
            </a:outerShdw>
          </a:effectLst>
        </a:effectStyle>
        <a:effectStyle>
          <a:effectLst>
            <a:outerShdw blurRad="38100" dist="38100" dir="5400000" rotWithShape="0">
              <a:srgbClr val="000000">
                <a:alpha val="35000"/>
              </a:srgbClr>
            </a:outerShdw>
          </a:effectLst>
        </a:effectStyle>
        <a:effectStyle>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phClr"/>
            </a:contourClr>
          </a:sp3d>
        </a:effectStyle>
      </a:effectStyleLst>
      <a:bgFillStyleLst>
        <a:solidFill>
          <a:schemeClr val="phClr"/>
        </a:solidFill>
        <a:gradFill rotWithShape="1">
          <a:gsLst>
            <a:gs pos="0">
              <a:schemeClr val="phClr">
                <a:tint val="93000"/>
              </a:schemeClr>
            </a:gs>
            <a:gs pos="100000">
              <a:schemeClr val="phClr">
                <a:shade val="55000"/>
              </a:schemeClr>
            </a:gs>
          </a:gsLst>
          <a:lin ang="5400000" scaled="1"/>
        </a:gradFill>
        <a:blipFill rotWithShape="1">
          <a:blip xmlns:r="http://schemas.openxmlformats.org/officeDocument/2006/relationships" r:embed="rId1">
            <a:duotone>
              <a:schemeClr val="phClr">
                <a:shade val="20000"/>
                <a:satMod val="350000"/>
                <a:lumMod val="125000"/>
              </a:schemeClr>
              <a:schemeClr val="phClr">
                <a:tint val="90000"/>
                <a:satMod val="25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Newsprint</Template>
  <TotalTime>314</TotalTime>
  <Words>880</Words>
  <Application>Microsoft Office PowerPoint</Application>
  <PresentationFormat>On-screen Show (4:3)</PresentationFormat>
  <Paragraphs>116</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Algerian</vt:lpstr>
      <vt:lpstr>Arial</vt:lpstr>
      <vt:lpstr>Arial Black</vt:lpstr>
      <vt:lpstr>Impact</vt:lpstr>
      <vt:lpstr>Times New Roman</vt:lpstr>
      <vt:lpstr>NewsPrint</vt:lpstr>
      <vt:lpstr>PROBLEM SOLVING AND DECISION MAKING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dc:creator>
  <cp:lastModifiedBy>Bianca</cp:lastModifiedBy>
  <cp:revision>24</cp:revision>
  <dcterms:created xsi:type="dcterms:W3CDTF">2006-08-16T00:00:00Z</dcterms:created>
  <dcterms:modified xsi:type="dcterms:W3CDTF">2021-11-08T09:08:24Z</dcterms:modified>
</cp:coreProperties>
</file>