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tiff" ContentType="image/tiff"/>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5" r:id="rId1"/>
  </p:sldMasterIdLst>
  <p:notesMasterIdLst>
    <p:notesMasterId r:id="rId41"/>
  </p:notesMasterIdLst>
  <p:sldIdLst>
    <p:sldId id="279" r:id="rId2"/>
    <p:sldId id="311" r:id="rId3"/>
    <p:sldId id="273" r:id="rId4"/>
    <p:sldId id="283" r:id="rId5"/>
    <p:sldId id="292" r:id="rId6"/>
    <p:sldId id="281" r:id="rId7"/>
    <p:sldId id="259" r:id="rId8"/>
    <p:sldId id="285" r:id="rId9"/>
    <p:sldId id="340" r:id="rId10"/>
    <p:sldId id="330" r:id="rId11"/>
    <p:sldId id="331" r:id="rId12"/>
    <p:sldId id="332" r:id="rId13"/>
    <p:sldId id="333" r:id="rId14"/>
    <p:sldId id="334" r:id="rId15"/>
    <p:sldId id="335" r:id="rId16"/>
    <p:sldId id="341" r:id="rId17"/>
    <p:sldId id="280" r:id="rId18"/>
    <p:sldId id="287" r:id="rId19"/>
    <p:sldId id="336" r:id="rId20"/>
    <p:sldId id="286" r:id="rId21"/>
    <p:sldId id="293" r:id="rId22"/>
    <p:sldId id="294" r:id="rId23"/>
    <p:sldId id="295" r:id="rId24"/>
    <p:sldId id="312" r:id="rId25"/>
    <p:sldId id="313" r:id="rId26"/>
    <p:sldId id="314" r:id="rId27"/>
    <p:sldId id="315" r:id="rId28"/>
    <p:sldId id="343" r:id="rId29"/>
    <p:sldId id="337" r:id="rId30"/>
    <p:sldId id="338" r:id="rId31"/>
    <p:sldId id="339" r:id="rId32"/>
    <p:sldId id="284" r:id="rId33"/>
    <p:sldId id="298" r:id="rId34"/>
    <p:sldId id="299" r:id="rId35"/>
    <p:sldId id="300" r:id="rId36"/>
    <p:sldId id="301" r:id="rId37"/>
    <p:sldId id="302" r:id="rId38"/>
    <p:sldId id="303" r:id="rId39"/>
    <p:sldId id="304" r:id="rId4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0000"/>
    <a:srgbClr val="0000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autoAdjust="0"/>
    <p:restoredTop sz="93427" autoAdjust="0"/>
  </p:normalViewPr>
  <p:slideViewPr>
    <p:cSldViewPr>
      <p:cViewPr>
        <p:scale>
          <a:sx n="75" d="100"/>
          <a:sy n="75" d="100"/>
        </p:scale>
        <p:origin x="-122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60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5734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5734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5735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5735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9823A127-92B6-4D2E-BBEB-CAAABD2D3586}"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a:ln/>
        </p:spPr>
      </p:sp>
      <p:sp>
        <p:nvSpPr>
          <p:cNvPr id="16386" name="Notes Placeholder 2"/>
          <p:cNvSpPr>
            <a:spLocks noGrp="1"/>
          </p:cNvSpPr>
          <p:nvPr>
            <p:ph type="body" idx="1"/>
          </p:nvPr>
        </p:nvSpPr>
        <p:spPr>
          <a:noFill/>
          <a:ln/>
        </p:spPr>
        <p:txBody>
          <a:bodyPr/>
          <a:lstStyle/>
          <a:p>
            <a:pPr eaLnBrk="1" hangingPunct="1"/>
            <a:endParaRPr lang="en-US" smtClean="0"/>
          </a:p>
        </p:txBody>
      </p:sp>
      <p:sp>
        <p:nvSpPr>
          <p:cNvPr id="16387" name="Slide Number Placeholder 3"/>
          <p:cNvSpPr>
            <a:spLocks noGrp="1"/>
          </p:cNvSpPr>
          <p:nvPr>
            <p:ph type="sldNum" sz="quarter" idx="5"/>
          </p:nvPr>
        </p:nvSpPr>
        <p:spPr>
          <a:noFill/>
        </p:spPr>
        <p:txBody>
          <a:bodyPr/>
          <a:lstStyle/>
          <a:p>
            <a:fld id="{23321C03-F02D-4DF0-9A03-98EA977B9686}" type="slidenum">
              <a:rPr lang="en-US" smtClean="0"/>
              <a:pPr/>
              <a:t>1</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9823A127-92B6-4D2E-BBEB-CAAABD2D3586}" type="slidenum">
              <a:rPr lang="en-US" smtClean="0"/>
              <a:pPr>
                <a:defRPr/>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pPr eaLnBrk="1" hangingPunct="1"/>
            <a:endParaRPr lang="en-US" smtClean="0"/>
          </a:p>
        </p:txBody>
      </p:sp>
      <p:sp>
        <p:nvSpPr>
          <p:cNvPr id="18435" name="Slide Number Placeholder 3"/>
          <p:cNvSpPr>
            <a:spLocks noGrp="1"/>
          </p:cNvSpPr>
          <p:nvPr>
            <p:ph type="sldNum" sz="quarter" idx="5"/>
          </p:nvPr>
        </p:nvSpPr>
        <p:spPr>
          <a:noFill/>
        </p:spPr>
        <p:txBody>
          <a:bodyPr/>
          <a:lstStyle/>
          <a:p>
            <a:fld id="{CEFD1809-186F-4ED0-8060-15645DC38421}" type="slidenum">
              <a:rPr lang="en-US" smtClean="0"/>
              <a:pPr/>
              <a:t>3</a:t>
            </a:fld>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ln/>
        </p:spPr>
      </p:sp>
      <p:sp>
        <p:nvSpPr>
          <p:cNvPr id="30722" name="Notes Placeholder 2"/>
          <p:cNvSpPr>
            <a:spLocks noGrp="1"/>
          </p:cNvSpPr>
          <p:nvPr>
            <p:ph type="body" idx="1"/>
          </p:nvPr>
        </p:nvSpPr>
        <p:spPr>
          <a:noFill/>
          <a:ln/>
        </p:spPr>
        <p:txBody>
          <a:bodyPr/>
          <a:lstStyle/>
          <a:p>
            <a:pPr eaLnBrk="1" hangingPunct="1"/>
            <a:endParaRPr lang="en-US" smtClean="0"/>
          </a:p>
        </p:txBody>
      </p:sp>
      <p:sp>
        <p:nvSpPr>
          <p:cNvPr id="30723" name="Slide Number Placeholder 3"/>
          <p:cNvSpPr>
            <a:spLocks noGrp="1"/>
          </p:cNvSpPr>
          <p:nvPr>
            <p:ph type="sldNum" sz="quarter" idx="5"/>
          </p:nvPr>
        </p:nvSpPr>
        <p:spPr>
          <a:noFill/>
        </p:spPr>
        <p:txBody>
          <a:bodyPr/>
          <a:lstStyle/>
          <a:p>
            <a:fld id="{DA01658D-80F5-40F2-8AC0-8579F0F0A8D1}" type="slidenum">
              <a:rPr lang="en-US" smtClean="0"/>
              <a:pPr/>
              <a:t>4</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2FACCE66-3052-44C0-8FCE-DD5C60D1FEB4}" type="slidenum">
              <a:rPr lang="en-US" smtClean="0"/>
              <a:pPr/>
              <a:t>5</a:t>
            </a:fld>
            <a:endParaRPr lang="en-US" smtClean="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a:ln/>
        </p:spPr>
      </p:sp>
      <p:sp>
        <p:nvSpPr>
          <p:cNvPr id="20482" name="Notes Placeholder 2"/>
          <p:cNvSpPr>
            <a:spLocks noGrp="1"/>
          </p:cNvSpPr>
          <p:nvPr>
            <p:ph type="body" idx="1"/>
          </p:nvPr>
        </p:nvSpPr>
        <p:spPr>
          <a:noFill/>
          <a:ln/>
        </p:spPr>
        <p:txBody>
          <a:bodyPr/>
          <a:lstStyle/>
          <a:p>
            <a:pPr eaLnBrk="1" hangingPunct="1"/>
            <a:endParaRPr lang="en-US" smtClean="0"/>
          </a:p>
        </p:txBody>
      </p:sp>
      <p:sp>
        <p:nvSpPr>
          <p:cNvPr id="20483" name="Slide Number Placeholder 3"/>
          <p:cNvSpPr>
            <a:spLocks noGrp="1"/>
          </p:cNvSpPr>
          <p:nvPr>
            <p:ph type="sldNum" sz="quarter" idx="5"/>
          </p:nvPr>
        </p:nvSpPr>
        <p:spPr>
          <a:noFill/>
        </p:spPr>
        <p:txBody>
          <a:bodyPr/>
          <a:lstStyle/>
          <a:p>
            <a:fld id="{9BC549A1-2CEF-469D-85D7-B3DE315374C9}"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a:ln/>
        </p:spPr>
      </p:sp>
      <p:sp>
        <p:nvSpPr>
          <p:cNvPr id="22530" name="Notes Placeholder 2"/>
          <p:cNvSpPr>
            <a:spLocks noGrp="1"/>
          </p:cNvSpPr>
          <p:nvPr>
            <p:ph type="body" idx="1"/>
          </p:nvPr>
        </p:nvSpPr>
        <p:spPr>
          <a:noFill/>
          <a:ln/>
        </p:spPr>
        <p:txBody>
          <a:bodyPr/>
          <a:lstStyle/>
          <a:p>
            <a:pPr eaLnBrk="1" hangingPunct="1"/>
            <a:endParaRPr lang="en-US" smtClean="0"/>
          </a:p>
        </p:txBody>
      </p:sp>
      <p:sp>
        <p:nvSpPr>
          <p:cNvPr id="22531" name="Slide Number Placeholder 3"/>
          <p:cNvSpPr>
            <a:spLocks noGrp="1"/>
          </p:cNvSpPr>
          <p:nvPr>
            <p:ph type="sldNum" sz="quarter" idx="5"/>
          </p:nvPr>
        </p:nvSpPr>
        <p:spPr>
          <a:noFill/>
        </p:spPr>
        <p:txBody>
          <a:bodyPr/>
          <a:lstStyle/>
          <a:p>
            <a:fld id="{8170A678-2A8C-4CBE-B463-116716F899BF}" type="slidenum">
              <a:rPr lang="en-US" smtClean="0"/>
              <a:pPr/>
              <a:t>7</a:t>
            </a:fld>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a:ln/>
        </p:spPr>
      </p:sp>
      <p:sp>
        <p:nvSpPr>
          <p:cNvPr id="24578" name="Notes Placeholder 2"/>
          <p:cNvSpPr>
            <a:spLocks noGrp="1"/>
          </p:cNvSpPr>
          <p:nvPr>
            <p:ph type="body" idx="1"/>
          </p:nvPr>
        </p:nvSpPr>
        <p:spPr>
          <a:noFill/>
          <a:ln/>
        </p:spPr>
        <p:txBody>
          <a:bodyPr/>
          <a:lstStyle/>
          <a:p>
            <a:pPr eaLnBrk="1" hangingPunct="1"/>
            <a:endParaRPr lang="en-US" smtClean="0"/>
          </a:p>
        </p:txBody>
      </p:sp>
      <p:sp>
        <p:nvSpPr>
          <p:cNvPr id="24579" name="Slide Number Placeholder 3"/>
          <p:cNvSpPr>
            <a:spLocks noGrp="1"/>
          </p:cNvSpPr>
          <p:nvPr>
            <p:ph type="sldNum" sz="quarter" idx="5"/>
          </p:nvPr>
        </p:nvSpPr>
        <p:spPr>
          <a:noFill/>
        </p:spPr>
        <p:txBody>
          <a:bodyPr/>
          <a:lstStyle/>
          <a:p>
            <a:fld id="{CE2C0019-B1DE-49C7-8B46-382B2C208207}" type="slidenum">
              <a:rPr lang="en-US" smtClean="0"/>
              <a:pPr/>
              <a:t>8</a:t>
            </a:fld>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0F589013-C35C-4594-A7B6-E5C05DAA4181}" type="slidenum">
              <a:rPr lang="en-GB"/>
              <a:pPr/>
              <a:t>10</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61F02AE-CC34-4CD1-B3E7-D1D2101ABD3E}" type="slidenum">
              <a:rPr lang="en-GB"/>
              <a:pPr/>
              <a:t>11</a:t>
            </a:fld>
            <a:endParaRPr lang="en-GB"/>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E2E15592-B25A-4149-8CCE-1EA06478FB81}" type="slidenum">
              <a:rPr lang="en-GB"/>
              <a:pPr/>
              <a:t>12</a:t>
            </a:fld>
            <a:endParaRPr lang="en-GB"/>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62BD9EC8-F66F-4534-9EA4-17E10B2D4C2D}" type="slidenum">
              <a:rPr lang="en-GB"/>
              <a:pPr/>
              <a:t>13</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6FED3E68-0D61-4569-9019-F6BDA5A2FB82}" type="slidenum">
              <a:rPr lang="en-GB"/>
              <a:pPr/>
              <a:t>14</a:t>
            </a:fld>
            <a:endParaRPr lang="en-GB"/>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AFA59E8-646C-44E2-827C-EFA01275FEDC}" type="slidenum">
              <a:rPr lang="en-GB"/>
              <a:pPr/>
              <a:t>15</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a:ln/>
        </p:spPr>
      </p:sp>
      <p:sp>
        <p:nvSpPr>
          <p:cNvPr id="28674" name="Notes Placeholder 2"/>
          <p:cNvSpPr>
            <a:spLocks noGrp="1"/>
          </p:cNvSpPr>
          <p:nvPr>
            <p:ph type="body" idx="1"/>
          </p:nvPr>
        </p:nvSpPr>
        <p:spPr>
          <a:noFill/>
          <a:ln/>
        </p:spPr>
        <p:txBody>
          <a:bodyPr/>
          <a:lstStyle/>
          <a:p>
            <a:pPr eaLnBrk="1" hangingPunct="1"/>
            <a:endParaRPr lang="en-US" smtClean="0"/>
          </a:p>
        </p:txBody>
      </p:sp>
      <p:sp>
        <p:nvSpPr>
          <p:cNvPr id="28675" name="Slide Number Placeholder 3"/>
          <p:cNvSpPr>
            <a:spLocks noGrp="1"/>
          </p:cNvSpPr>
          <p:nvPr>
            <p:ph type="sldNum" sz="quarter" idx="5"/>
          </p:nvPr>
        </p:nvSpPr>
        <p:spPr>
          <a:noFill/>
        </p:spPr>
        <p:txBody>
          <a:bodyPr/>
          <a:lstStyle/>
          <a:p>
            <a:fld id="{F19784A2-87F1-49B8-A4F6-54DEE6396ADA}" type="slidenum">
              <a:rPr lang="en-US" smtClean="0"/>
              <a:pPr/>
              <a:t>17</a:t>
            </a:fld>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D60C8049-3987-4F5D-9B92-BA598B95FFFD}" type="slidenum">
              <a:rPr lang="en-US" smtClean="0"/>
              <a:pPr/>
              <a:t>18</a:t>
            </a:fld>
            <a:endParaRPr lang="en-US" smtClean="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p:spPr>
        <p:txBody>
          <a:bodyPr/>
          <a:lstStyle/>
          <a:p>
            <a:fld id="{8B026900-13D3-4C1E-A02D-AC822F682CDA}" type="slidenum">
              <a:rPr lang="en-US" smtClean="0"/>
              <a:pPr/>
              <a:t>20</a:t>
            </a:fld>
            <a:endParaRPr lang="en-US" smtClean="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759071F4-4741-4364-90EE-851F0849473E}" type="slidenum">
              <a:rPr lang="en-US" smtClean="0"/>
              <a:pPr/>
              <a:t>21</a:t>
            </a:fld>
            <a:endParaRPr lang="en-US" smtClean="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p:spPr>
        <p:txBody>
          <a:bodyPr/>
          <a:lstStyle/>
          <a:p>
            <a:fld id="{7D3FC95C-D781-42EA-897C-B5428836F104}" type="slidenum">
              <a:rPr lang="en-US" smtClean="0"/>
              <a:pPr/>
              <a:t>22</a:t>
            </a:fld>
            <a:endParaRPr lang="en-US" smtClean="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E2BB596C-B3AC-4E3F-BAD6-0716A4022E37}" type="slidenum">
              <a:rPr lang="en-US" smtClean="0"/>
              <a:pPr/>
              <a:t>23</a:t>
            </a:fld>
            <a:endParaRPr lang="en-US" smtClean="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EF0500A1-EB84-485C-801D-83E0AA6543F2}" type="slidenum">
              <a:rPr lang="en-GB"/>
              <a:pPr/>
              <a:t>24</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0CC8BE60-D941-4AB1-AB1F-BC25967136EC}" type="slidenum">
              <a:rPr lang="en-GB"/>
              <a:pPr/>
              <a:t>25</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pPr eaLnBrk="1" hangingPunct="1"/>
            <a:endParaRPr lang="en-US" smtClean="0"/>
          </a:p>
        </p:txBody>
      </p:sp>
      <p:sp>
        <p:nvSpPr>
          <p:cNvPr id="33796" name="Slide Number Placeholder 3"/>
          <p:cNvSpPr>
            <a:spLocks noGrp="1"/>
          </p:cNvSpPr>
          <p:nvPr>
            <p:ph type="sldNum" sz="quarter" idx="5"/>
          </p:nvPr>
        </p:nvSpPr>
        <p:spPr>
          <a:noFill/>
        </p:spPr>
        <p:txBody>
          <a:bodyPr/>
          <a:lstStyle/>
          <a:p>
            <a:fld id="{E804C33C-A6E7-44F0-AC71-978CA9811BCF}" type="slidenum">
              <a:rPr lang="en-GB"/>
              <a:pPr/>
              <a:t>26</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68E6C4EE-EF72-423C-A643-FFFE81E1BBE5}" type="slidenum">
              <a:rPr lang="en-GB"/>
              <a:pPr/>
              <a:t>27</a:t>
            </a:fld>
            <a:endParaRPr lang="en-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0758B6FC-2DA7-4EB1-A819-06210260060A}" type="slidenum">
              <a:rPr lang="en-GB"/>
              <a:pPr/>
              <a:t>29</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1739433B-CC06-4CE6-9AAC-774EB06FB41E}" type="slidenum">
              <a:rPr lang="en-GB"/>
              <a:pPr/>
              <a:t>30</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a:ln/>
        </p:spPr>
      </p:sp>
      <p:sp>
        <p:nvSpPr>
          <p:cNvPr id="26626" name="Notes Placeholder 2"/>
          <p:cNvSpPr>
            <a:spLocks noGrp="1"/>
          </p:cNvSpPr>
          <p:nvPr>
            <p:ph type="body" idx="1"/>
          </p:nvPr>
        </p:nvSpPr>
        <p:spPr>
          <a:noFill/>
          <a:ln/>
        </p:spPr>
        <p:txBody>
          <a:bodyPr/>
          <a:lstStyle/>
          <a:p>
            <a:pPr eaLnBrk="1" hangingPunct="1"/>
            <a:endParaRPr lang="en-US" smtClean="0"/>
          </a:p>
        </p:txBody>
      </p:sp>
      <p:sp>
        <p:nvSpPr>
          <p:cNvPr id="26627" name="Slide Number Placeholder 3"/>
          <p:cNvSpPr>
            <a:spLocks noGrp="1"/>
          </p:cNvSpPr>
          <p:nvPr>
            <p:ph type="sldNum" sz="quarter" idx="5"/>
          </p:nvPr>
        </p:nvSpPr>
        <p:spPr>
          <a:noFill/>
        </p:spPr>
        <p:txBody>
          <a:bodyPr/>
          <a:lstStyle/>
          <a:p>
            <a:fld id="{5022F370-E1EF-46F3-B964-E99DD85ACCF7}" type="slidenum">
              <a:rPr lang="en-US" smtClean="0"/>
              <a:pPr/>
              <a:t>31</a:t>
            </a:fld>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p:spPr>
        <p:txBody>
          <a:bodyPr/>
          <a:lstStyle/>
          <a:p>
            <a:pPr eaLnBrk="1" hangingPunct="1"/>
            <a:endParaRPr lang="en-US" smtClean="0"/>
          </a:p>
        </p:txBody>
      </p:sp>
      <p:sp>
        <p:nvSpPr>
          <p:cNvPr id="32771" name="Slide Number Placeholder 3"/>
          <p:cNvSpPr>
            <a:spLocks noGrp="1"/>
          </p:cNvSpPr>
          <p:nvPr>
            <p:ph type="sldNum" sz="quarter" idx="5"/>
          </p:nvPr>
        </p:nvSpPr>
        <p:spPr>
          <a:noFill/>
        </p:spPr>
        <p:txBody>
          <a:bodyPr/>
          <a:lstStyle/>
          <a:p>
            <a:fld id="{BF90795B-A281-4956-9C63-99BBA7389E13}" type="slidenum">
              <a:rPr lang="en-US" smtClean="0"/>
              <a:pPr/>
              <a:t>32</a:t>
            </a:fld>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0CC713-551A-49DA-8923-77F18AB9C1FE}" type="slidenum">
              <a:rPr lang="en-US"/>
              <a:pPr/>
              <a:t>33</a:t>
            </a:fld>
            <a:endParaRPr lang="en-US"/>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pPr>
              <a:buFontTx/>
              <a:buChar char="•"/>
            </a:pPr>
            <a:r>
              <a:rPr lang="en-US">
                <a:latin typeface="Helvetica" pitchFamily="8" charset="0"/>
              </a:rPr>
              <a:t>Climate is defined as the weather averaged over a long period of time. </a:t>
            </a:r>
          </a:p>
          <a:p>
            <a:pPr lvl="2">
              <a:buFontTx/>
              <a:buChar char="•"/>
            </a:pPr>
            <a:r>
              <a:rPr lang="en-US">
                <a:latin typeface="Helvetica" pitchFamily="8" charset="0"/>
              </a:rPr>
              <a:t>The standard averaging period is 30 years but other periods may be used depending on the purpose. Climate also includes statistics other than the average, such as the magnitudes of day-to-day or year-to-year variations.</a:t>
            </a:r>
          </a:p>
          <a:p>
            <a:pPr>
              <a:buFontTx/>
              <a:buChar char="•"/>
            </a:pPr>
            <a:r>
              <a:rPr lang="en-US">
                <a:latin typeface="Helvetica" pitchFamily="8" charset="0"/>
              </a:rPr>
              <a:t>Therefore, c</a:t>
            </a:r>
            <a:r>
              <a:rPr lang="en-US" b="1"/>
              <a:t>limate</a:t>
            </a:r>
            <a:r>
              <a:rPr lang="en-US">
                <a:latin typeface="Helvetica" pitchFamily="8" charset="0"/>
              </a:rPr>
              <a:t> is </a:t>
            </a:r>
            <a:r>
              <a:rPr lang="en-US">
                <a:latin typeface="Arial"/>
              </a:rPr>
              <a:t>“</a:t>
            </a:r>
            <a:r>
              <a:rPr lang="en-US">
                <a:latin typeface="Helvetica" pitchFamily="8" charset="0"/>
              </a:rPr>
              <a:t>the average and variations of weather over long periods of time</a:t>
            </a:r>
            <a:r>
              <a:rPr lang="en-US">
                <a:latin typeface="Arial"/>
              </a:rPr>
              <a:t>”</a:t>
            </a:r>
            <a:r>
              <a:rPr lang="en-US">
                <a:latin typeface="Helvetica" pitchFamily="8" charset="0"/>
              </a:rPr>
              <a:t>.</a:t>
            </a:r>
          </a:p>
          <a:p>
            <a:pPr>
              <a:buFontTx/>
              <a:buChar char="•"/>
            </a:pPr>
            <a:endParaRPr lang="en-US">
              <a:latin typeface="Helvetica" pitchFamily="8" charset="0"/>
            </a:endParaRPr>
          </a:p>
          <a:p>
            <a:pPr>
              <a:buFontTx/>
              <a:buChar char="•"/>
            </a:pPr>
            <a:r>
              <a:rPr lang="en-US">
                <a:latin typeface="Helvetica" pitchFamily="8" charset="0"/>
              </a:rPr>
              <a:t>Different </a:t>
            </a:r>
            <a:r>
              <a:rPr lang="en-US">
                <a:latin typeface="Arial"/>
              </a:rPr>
              <a:t>“</a:t>
            </a:r>
            <a:r>
              <a:rPr lang="en-US">
                <a:latin typeface="Helvetica" pitchFamily="8" charset="0"/>
              </a:rPr>
              <a:t>Climate Zones</a:t>
            </a:r>
            <a:r>
              <a:rPr lang="en-US">
                <a:latin typeface="Arial"/>
              </a:rPr>
              <a:t>”</a:t>
            </a:r>
            <a:r>
              <a:rPr lang="en-US">
                <a:latin typeface="Helvetica" pitchFamily="8" charset="0"/>
              </a:rPr>
              <a:t> such as tropical, temperate or polar can be defined using parameters such as temperature and rainfall.</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4FFDDA-A06D-4C3F-A529-C5D89EDA9A33}" type="slidenum">
              <a:rPr lang="en-US"/>
              <a:pPr/>
              <a:t>34</a:t>
            </a:fld>
            <a:endParaRPr lang="en-US"/>
          </a:p>
        </p:txBody>
      </p:sp>
      <p:sp>
        <p:nvSpPr>
          <p:cNvPr id="24578" name="Rectangle 1026"/>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4579" name="Rectangle 1027"/>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pPr>
              <a:buFontTx/>
              <a:buChar char="•"/>
            </a:pPr>
            <a:r>
              <a:rPr lang="en-US" b="1"/>
              <a:t>“Weather”</a:t>
            </a:r>
            <a:r>
              <a:rPr lang="en-US">
                <a:latin typeface="Helvetica" pitchFamily="8" charset="0"/>
              </a:rPr>
              <a:t> is the set of all </a:t>
            </a:r>
            <a:r>
              <a:rPr lang="en-US">
                <a:solidFill>
                  <a:srgbClr val="002BB8"/>
                </a:solidFill>
                <a:latin typeface="Helvetica" pitchFamily="8" charset="0"/>
              </a:rPr>
              <a:t>phenomena</a:t>
            </a:r>
            <a:r>
              <a:rPr lang="en-US">
                <a:latin typeface="Helvetica" pitchFamily="8" charset="0"/>
              </a:rPr>
              <a:t> in a given </a:t>
            </a:r>
            <a:r>
              <a:rPr lang="en-US">
                <a:solidFill>
                  <a:srgbClr val="002BB8"/>
                </a:solidFill>
                <a:latin typeface="Helvetica" pitchFamily="8" charset="0"/>
              </a:rPr>
              <a:t>atmosphere</a:t>
            </a:r>
            <a:r>
              <a:rPr lang="en-US">
                <a:latin typeface="Helvetica" pitchFamily="8" charset="0"/>
              </a:rPr>
              <a:t> at a given </a:t>
            </a:r>
            <a:r>
              <a:rPr lang="en-US">
                <a:solidFill>
                  <a:srgbClr val="002BB8"/>
                </a:solidFill>
                <a:latin typeface="Helvetica" pitchFamily="8" charset="0"/>
              </a:rPr>
              <a:t>time</a:t>
            </a:r>
            <a:r>
              <a:rPr lang="en-US">
                <a:latin typeface="Helvetica" pitchFamily="8" charset="0"/>
              </a:rPr>
              <a:t>. </a:t>
            </a:r>
          </a:p>
          <a:p>
            <a:pPr>
              <a:buFontTx/>
              <a:buChar char="•"/>
            </a:pPr>
            <a:r>
              <a:rPr lang="en-US">
                <a:latin typeface="Helvetica" pitchFamily="8" charset="0"/>
              </a:rPr>
              <a:t>The term usually refers to the activity of these phenomena over short periods (hours or days), as opposed to the term </a:t>
            </a:r>
            <a:r>
              <a:rPr lang="en-US">
                <a:solidFill>
                  <a:srgbClr val="002BB8"/>
                </a:solidFill>
                <a:latin typeface="Helvetica" pitchFamily="8" charset="0"/>
              </a:rPr>
              <a:t>climate</a:t>
            </a:r>
            <a:r>
              <a:rPr lang="en-US">
                <a:latin typeface="Helvetica" pitchFamily="8" charset="0"/>
              </a:rPr>
              <a:t>, which refers to the average atmospheric conditions over longer periods of time. When used without qualification, "weather" is understood to be the weather of </a:t>
            </a:r>
            <a:r>
              <a:rPr lang="en-US">
                <a:solidFill>
                  <a:srgbClr val="002BB8"/>
                </a:solidFill>
                <a:latin typeface="Helvetica" pitchFamily="8" charset="0"/>
              </a:rPr>
              <a:t>Earth</a:t>
            </a:r>
            <a:r>
              <a:rPr lang="en-US">
                <a:latin typeface="Helvetica" pitchFamily="8" charset="0"/>
              </a:rPr>
              <a:t>.</a:t>
            </a:r>
          </a:p>
          <a:p>
            <a:pPr>
              <a:buFontTx/>
              <a:buChar char="•"/>
            </a:pPr>
            <a:r>
              <a:rPr lang="en-US">
                <a:latin typeface="Helvetica" pitchFamily="8" charset="0"/>
              </a:rPr>
              <a:t>On </a:t>
            </a:r>
            <a:r>
              <a:rPr lang="en-US">
                <a:solidFill>
                  <a:srgbClr val="002BB8"/>
                </a:solidFill>
                <a:latin typeface="Helvetica" pitchFamily="8" charset="0"/>
              </a:rPr>
              <a:t>Earth</a:t>
            </a:r>
            <a:r>
              <a:rPr lang="en-US">
                <a:latin typeface="Helvetica" pitchFamily="8" charset="0"/>
              </a:rPr>
              <a:t>, common </a:t>
            </a:r>
            <a:r>
              <a:rPr lang="en-US">
                <a:solidFill>
                  <a:srgbClr val="5A3696"/>
                </a:solidFill>
                <a:latin typeface="Helvetica" pitchFamily="8" charset="0"/>
              </a:rPr>
              <a:t>weather phenomena</a:t>
            </a:r>
            <a:r>
              <a:rPr lang="en-US">
                <a:latin typeface="Helvetica" pitchFamily="8" charset="0"/>
              </a:rPr>
              <a:t> include such things as </a:t>
            </a:r>
            <a:r>
              <a:rPr lang="en-US">
                <a:solidFill>
                  <a:srgbClr val="002BB8"/>
                </a:solidFill>
                <a:latin typeface="Helvetica" pitchFamily="8" charset="0"/>
              </a:rPr>
              <a:t>wind</a:t>
            </a:r>
            <a:r>
              <a:rPr lang="en-US">
                <a:latin typeface="Helvetica" pitchFamily="8" charset="0"/>
              </a:rPr>
              <a:t>, </a:t>
            </a:r>
            <a:r>
              <a:rPr lang="en-US">
                <a:solidFill>
                  <a:srgbClr val="002BB8"/>
                </a:solidFill>
                <a:latin typeface="Helvetica" pitchFamily="8" charset="0"/>
              </a:rPr>
              <a:t>cloud</a:t>
            </a:r>
            <a:r>
              <a:rPr lang="en-US">
                <a:latin typeface="Helvetica" pitchFamily="8" charset="0"/>
              </a:rPr>
              <a:t>, </a:t>
            </a:r>
            <a:r>
              <a:rPr lang="en-US">
                <a:solidFill>
                  <a:srgbClr val="002BB8"/>
                </a:solidFill>
                <a:latin typeface="Helvetica" pitchFamily="8" charset="0"/>
              </a:rPr>
              <a:t>rain</a:t>
            </a:r>
            <a:r>
              <a:rPr lang="en-US">
                <a:latin typeface="Helvetica" pitchFamily="8" charset="0"/>
              </a:rPr>
              <a:t>, </a:t>
            </a:r>
            <a:r>
              <a:rPr lang="en-US">
                <a:solidFill>
                  <a:srgbClr val="002BB8"/>
                </a:solidFill>
                <a:latin typeface="Helvetica" pitchFamily="8" charset="0"/>
              </a:rPr>
              <a:t>snow</a:t>
            </a:r>
            <a:r>
              <a:rPr lang="en-US">
                <a:latin typeface="Helvetica" pitchFamily="8" charset="0"/>
              </a:rPr>
              <a:t>, </a:t>
            </a:r>
            <a:r>
              <a:rPr lang="en-US">
                <a:solidFill>
                  <a:srgbClr val="002BB8"/>
                </a:solidFill>
                <a:latin typeface="Helvetica" pitchFamily="8" charset="0"/>
              </a:rPr>
              <a:t>fog</a:t>
            </a:r>
            <a:r>
              <a:rPr lang="en-US">
                <a:latin typeface="Helvetica" pitchFamily="8" charset="0"/>
              </a:rPr>
              <a:t> and </a:t>
            </a:r>
            <a:r>
              <a:rPr lang="en-US">
                <a:solidFill>
                  <a:srgbClr val="002BB8"/>
                </a:solidFill>
                <a:latin typeface="Helvetica" pitchFamily="8" charset="0"/>
              </a:rPr>
              <a:t>dust storms</a:t>
            </a:r>
            <a:r>
              <a:rPr lang="en-US">
                <a:latin typeface="Helvetica" pitchFamily="8" charset="0"/>
              </a:rPr>
              <a:t>. Less common events include </a:t>
            </a:r>
            <a:r>
              <a:rPr lang="en-US">
                <a:solidFill>
                  <a:srgbClr val="002BB8"/>
                </a:solidFill>
                <a:latin typeface="Helvetica" pitchFamily="8" charset="0"/>
              </a:rPr>
              <a:t>natural disasters</a:t>
            </a:r>
            <a:r>
              <a:rPr lang="en-US">
                <a:latin typeface="Helvetica" pitchFamily="8" charset="0"/>
              </a:rPr>
              <a:t> such as </a:t>
            </a:r>
            <a:r>
              <a:rPr lang="en-US">
                <a:solidFill>
                  <a:srgbClr val="002BB8"/>
                </a:solidFill>
                <a:latin typeface="Helvetica" pitchFamily="8" charset="0"/>
              </a:rPr>
              <a:t>cyclones</a:t>
            </a:r>
            <a:r>
              <a:rPr lang="en-US">
                <a:latin typeface="Helvetica" pitchFamily="8" charset="0"/>
              </a:rPr>
              <a:t> and </a:t>
            </a:r>
            <a:r>
              <a:rPr lang="en-US">
                <a:solidFill>
                  <a:srgbClr val="002BB8"/>
                </a:solidFill>
                <a:latin typeface="Helvetica" pitchFamily="8" charset="0"/>
              </a:rPr>
              <a:t>ice storms</a:t>
            </a:r>
            <a:r>
              <a:rPr lang="en-US">
                <a:latin typeface="Helvetica" pitchFamily="8" charset="0"/>
              </a:rPr>
              <a:t>. </a:t>
            </a:r>
          </a:p>
          <a:p>
            <a:pPr>
              <a:buFontTx/>
              <a:buChar char="•"/>
            </a:pPr>
            <a:endParaRPr lang="en-US">
              <a:latin typeface="Helvetica" pitchFamily="8" charset="0"/>
            </a:endParaRPr>
          </a:p>
          <a:p>
            <a:pPr>
              <a:buFontTx/>
              <a:buChar char="•"/>
            </a:pPr>
            <a:r>
              <a:rPr lang="en-US">
                <a:latin typeface="Helvetica" pitchFamily="8" charset="0"/>
              </a:rPr>
              <a:t>Almost all familiar weather phenomena occur in the </a:t>
            </a:r>
            <a:r>
              <a:rPr lang="en-US">
                <a:solidFill>
                  <a:srgbClr val="002BB8"/>
                </a:solidFill>
                <a:latin typeface="Helvetica" pitchFamily="8" charset="0"/>
              </a:rPr>
              <a:t>troposphere</a:t>
            </a:r>
            <a:r>
              <a:rPr lang="en-US">
                <a:latin typeface="Helvetica" pitchFamily="8" charset="0"/>
              </a:rPr>
              <a:t> (the lower part of the atmosphere - see figure on left). Weather does occur in the </a:t>
            </a:r>
            <a:r>
              <a:rPr lang="en-US">
                <a:solidFill>
                  <a:srgbClr val="002BB8"/>
                </a:solidFill>
                <a:latin typeface="Helvetica" pitchFamily="8" charset="0"/>
              </a:rPr>
              <a:t>stratosphere</a:t>
            </a:r>
            <a:r>
              <a:rPr lang="en-US">
                <a:latin typeface="Helvetica" pitchFamily="8" charset="0"/>
              </a:rPr>
              <a:t> and can affect weather lower down in the troposphere, but the exact mechanisms are poorly understood.</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35</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36</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37</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38</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round/>
            <a:headEnd/>
            <a:tailEnd/>
          </a:ln>
        </p:spPr>
        <p:txBody>
          <a:bodyPr/>
          <a:lstStyle/>
          <a:p>
            <a:pPr>
              <a:defRPr/>
            </a:pPr>
            <a:endParaRPr lang="en-GB"/>
          </a:p>
        </p:txBody>
      </p:sp>
      <p:sp>
        <p:nvSpPr>
          <p:cNvPr id="48130"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r>
              <a:rPr lang="en-US"/>
              <a:t>Click to edit Master title style</a:t>
            </a:r>
          </a:p>
        </p:txBody>
      </p:sp>
      <p:sp>
        <p:nvSpPr>
          <p:cNvPr id="48131"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5" name="Rectangle 5"/>
          <p:cNvSpPr>
            <a:spLocks noGrp="1" noChangeArrowheads="1"/>
          </p:cNvSpPr>
          <p:nvPr>
            <p:ph type="ftr" sz="quarter" idx="10"/>
          </p:nvPr>
        </p:nvSpPr>
        <p:spPr/>
        <p:txBody>
          <a:bodyPr/>
          <a:lstStyle>
            <a:lvl1pPr>
              <a:defRPr/>
            </a:lvl1pPr>
          </a:lstStyle>
          <a:p>
            <a:pPr>
              <a:defRPr/>
            </a:pPr>
            <a:endParaRPr lang="en-US"/>
          </a:p>
        </p:txBody>
      </p:sp>
      <p:sp>
        <p:nvSpPr>
          <p:cNvPr id="6" name="Rectangle 6"/>
          <p:cNvSpPr>
            <a:spLocks noGrp="1" noChangeArrowheads="1"/>
          </p:cNvSpPr>
          <p:nvPr>
            <p:ph type="sldNum" sz="quarter" idx="11"/>
          </p:nvPr>
        </p:nvSpPr>
        <p:spPr/>
        <p:txBody>
          <a:bodyPr/>
          <a:lstStyle>
            <a:lvl1pPr>
              <a:defRPr/>
            </a:lvl1pPr>
          </a:lstStyle>
          <a:p>
            <a:pPr>
              <a:defRPr/>
            </a:pPr>
            <a:fld id="{BF4A93A0-4F1B-4F7D-9FCC-88D5368C823C}" type="slidenum">
              <a:rPr lang="en-US"/>
              <a:pPr>
                <a:defRPr/>
              </a:pPr>
              <a:t>‹#›</a:t>
            </a:fld>
            <a:endParaRPr lang="en-US"/>
          </a:p>
        </p:txBody>
      </p:sp>
      <p:sp>
        <p:nvSpPr>
          <p:cNvPr id="7" name="Rectangle 7"/>
          <p:cNvSpPr>
            <a:spLocks noGrp="1" noChangeArrowheads="1"/>
          </p:cNvSpPr>
          <p:nvPr>
            <p:ph type="dt" sz="quarter" idx="12"/>
          </p:nvPr>
        </p:nvSpPr>
        <p:spPr/>
        <p:txBody>
          <a:bodyPr/>
          <a:lstStyle>
            <a:lvl1pPr>
              <a:defRPr/>
            </a:lvl1pPr>
          </a:lstStyle>
          <a:p>
            <a:pPr>
              <a:defRPr/>
            </a:pP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60627D6-72CB-4846-873B-D0ED02855AE1}"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75675DD-5244-4493-9960-7C96066CC833}"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14F79F1-97CF-4893-829E-FF9019FC62FA}"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F0109E4-9AE5-48EC-AF40-144E1351BD2B}"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2CA11FAE-9A69-4B91-A074-B9F732302C60}"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4327E061-BEC5-4656-9B1A-AAAEEE375EED}"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944E4CD-8E77-4024-A778-6CBEDAFA806B}"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E3EFE00-FBCE-4A41-BD39-25BF6C0037F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70E0A49-6484-4231-811F-6B0BDFDE9D9A}"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F23B910-C944-4D4E-A2BC-F423D1B95528}"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386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CAA5108-9D86-4FB8-91DB-351238E14D0E}"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554CAD64-842E-4928-869A-40AD2439E647}"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EED9E84-3A7B-42B3-A024-459161377480}"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bwMode="auto">
          <a:xfrm>
            <a:off x="457200" y="292100"/>
            <a:ext cx="8229600" cy="13843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7107" name="Rectangle 3"/>
          <p:cNvSpPr>
            <a:spLocks noGrp="1" noChangeArrowheads="1"/>
          </p:cNvSpPr>
          <p:nvPr>
            <p:ph type="body" idx="1"/>
          </p:nvPr>
        </p:nvSpPr>
        <p:spPr bwMode="auto">
          <a:xfrm>
            <a:off x="457200" y="19050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710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endParaRPr lang="en-US"/>
          </a:p>
        </p:txBody>
      </p:sp>
      <p:sp>
        <p:nvSpPr>
          <p:cNvPr id="4710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en-US"/>
          </a:p>
        </p:txBody>
      </p:sp>
      <p:sp>
        <p:nvSpPr>
          <p:cNvPr id="4711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6B6ADC06-ED5C-4C16-8059-7F1ED201E85F}"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668"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 id="2147483669" r:id="rId13"/>
    <p:sldLayoutId id="2147483670" r:id="rId14"/>
  </p:sldLayoutIdLst>
  <p:txStyles>
    <p:titleStyle>
      <a:lvl1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Font typeface="Tahoma" pitchFamily="34" charset="0"/>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Font typeface="Tahoma" pitchFamily="34" charset="0"/>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1.tif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6.jpeg"/><Relationship Id="rId7"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30.jpeg"/><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33.jpeg"/></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3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4"/>
          <p:cNvSpPr>
            <a:spLocks noGrp="1" noChangeArrowheads="1"/>
          </p:cNvSpPr>
          <p:nvPr>
            <p:ph type="ctrTitle"/>
          </p:nvPr>
        </p:nvSpPr>
        <p:spPr>
          <a:xfrm>
            <a:off x="250825" y="2285107"/>
            <a:ext cx="8642350" cy="1431925"/>
          </a:xfrm>
        </p:spPr>
        <p:txBody>
          <a:bodyPr/>
          <a:lstStyle/>
          <a:p>
            <a:pPr eaLnBrk="1" hangingPunct="1"/>
            <a:r>
              <a:rPr lang="en-GB" sz="3600" b="1" dirty="0" smtClean="0">
                <a:solidFill>
                  <a:srgbClr val="000000"/>
                </a:solidFill>
                <a:effectLst/>
                <a:latin typeface="Calibri" pitchFamily="34" charset="0"/>
              </a:rPr>
              <a:t>THEMES AND CONCEPTS: RECONSTRUCTING PAST ENVIRONMENTS</a:t>
            </a:r>
            <a:endParaRPr lang="en-US" sz="3600" b="1" dirty="0" smtClean="0">
              <a:solidFill>
                <a:srgbClr val="000000"/>
              </a:solidFill>
              <a:effectLst/>
              <a:latin typeface="Calibri" pitchFamily="34" charset="0"/>
            </a:endParaRPr>
          </a:p>
        </p:txBody>
      </p:sp>
      <p:pic>
        <p:nvPicPr>
          <p:cNvPr id="15362" name="Picture 7" descr="cover1"/>
          <p:cNvPicPr>
            <a:picLocks noChangeAspect="1" noChangeArrowheads="1"/>
          </p:cNvPicPr>
          <p:nvPr/>
        </p:nvPicPr>
        <p:blipFill>
          <a:blip r:embed="rId3" cstate="print"/>
          <a:srcRect/>
          <a:stretch>
            <a:fillRect/>
          </a:stretch>
        </p:blipFill>
        <p:spPr bwMode="auto">
          <a:xfrm>
            <a:off x="179388" y="333375"/>
            <a:ext cx="4032250" cy="2266950"/>
          </a:xfrm>
          <a:prstGeom prst="rect">
            <a:avLst/>
          </a:prstGeom>
          <a:noFill/>
          <a:ln w="9525">
            <a:noFill/>
            <a:miter lim="800000"/>
            <a:headEnd/>
            <a:tailEnd/>
          </a:ln>
        </p:spPr>
      </p:pic>
      <p:pic>
        <p:nvPicPr>
          <p:cNvPr id="15363" name="Picture 8" descr="comp_acc_chas3"/>
          <p:cNvPicPr>
            <a:picLocks noChangeAspect="1" noChangeArrowheads="1"/>
          </p:cNvPicPr>
          <p:nvPr/>
        </p:nvPicPr>
        <p:blipFill>
          <a:blip r:embed="rId4" cstate="print"/>
          <a:srcRect/>
          <a:stretch>
            <a:fillRect/>
          </a:stretch>
        </p:blipFill>
        <p:spPr bwMode="auto">
          <a:xfrm>
            <a:off x="4284663" y="3789363"/>
            <a:ext cx="4670425" cy="28717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6" descr="Sluggan_section_3"/>
          <p:cNvPicPr>
            <a:picLocks noChangeAspect="1" noChangeArrowheads="1"/>
          </p:cNvPicPr>
          <p:nvPr/>
        </p:nvPicPr>
        <p:blipFill>
          <a:blip r:embed="rId3" cstate="print"/>
          <a:srcRect/>
          <a:stretch>
            <a:fillRect/>
          </a:stretch>
        </p:blipFill>
        <p:spPr bwMode="auto">
          <a:xfrm>
            <a:off x="250825" y="2492375"/>
            <a:ext cx="2963863" cy="3455988"/>
          </a:xfrm>
          <a:prstGeom prst="rect">
            <a:avLst/>
          </a:prstGeom>
          <a:noFill/>
          <a:ln w="9525">
            <a:noFill/>
            <a:miter lim="800000"/>
            <a:headEnd/>
            <a:tailEnd/>
          </a:ln>
        </p:spPr>
      </p:pic>
      <p:pic>
        <p:nvPicPr>
          <p:cNvPr id="5" name="Picture 7" descr="larson"/>
          <p:cNvPicPr>
            <a:picLocks noChangeAspect="1" noChangeArrowheads="1"/>
          </p:cNvPicPr>
          <p:nvPr/>
        </p:nvPicPr>
        <p:blipFill>
          <a:blip r:embed="rId4" cstate="print"/>
          <a:srcRect/>
          <a:stretch>
            <a:fillRect/>
          </a:stretch>
        </p:blipFill>
        <p:spPr bwMode="auto">
          <a:xfrm>
            <a:off x="3995738" y="2781300"/>
            <a:ext cx="4394200" cy="2751138"/>
          </a:xfrm>
          <a:prstGeom prst="rect">
            <a:avLst/>
          </a:prstGeom>
          <a:noFill/>
          <a:ln w="9525">
            <a:noFill/>
            <a:miter lim="800000"/>
            <a:headEnd/>
            <a:tailEnd/>
          </a:ln>
        </p:spPr>
      </p:pic>
      <p:sp>
        <p:nvSpPr>
          <p:cNvPr id="6" name="Line 8"/>
          <p:cNvSpPr>
            <a:spLocks noChangeShapeType="1"/>
          </p:cNvSpPr>
          <p:nvPr/>
        </p:nvSpPr>
        <p:spPr bwMode="auto">
          <a:xfrm>
            <a:off x="3132138" y="5013325"/>
            <a:ext cx="1368425" cy="0"/>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8313" y="692150"/>
            <a:ext cx="8229600" cy="1384300"/>
          </a:xfrm>
        </p:spPr>
        <p:txBody>
          <a:bodyPr/>
          <a:lstStyle/>
          <a:p>
            <a:pPr eaLnBrk="1" hangingPunct="1">
              <a:defRPr/>
            </a:pPr>
            <a:r>
              <a:rPr lang="en-GB" sz="4000" b="1" dirty="0">
                <a:solidFill>
                  <a:srgbClr val="000000"/>
                </a:solidFill>
                <a:effectLst/>
                <a:latin typeface="Calibri" pitchFamily="34" charset="0"/>
              </a:rPr>
              <a:t>Why is it important to understand something about the environment and landscape?</a:t>
            </a:r>
            <a:r>
              <a:rPr lang="en-GB" sz="4000" b="1" dirty="0">
                <a:solidFill>
                  <a:srgbClr val="000000"/>
                </a:solidFill>
                <a:effectLst>
                  <a:outerShdw blurRad="38100" dist="38100" dir="2700000" algn="tl">
                    <a:srgbClr val="FFFFFF"/>
                  </a:outerShdw>
                </a:effectLst>
                <a:latin typeface="Times New Roman" pitchFamily="18" charset="0"/>
              </a:rPr>
              <a:t/>
            </a:r>
            <a:br>
              <a:rPr lang="en-GB" sz="4000" b="1" dirty="0">
                <a:solidFill>
                  <a:srgbClr val="000000"/>
                </a:solidFill>
                <a:effectLst>
                  <a:outerShdw blurRad="38100" dist="38100" dir="2700000" algn="tl">
                    <a:srgbClr val="FFFFFF"/>
                  </a:outerShdw>
                </a:effectLst>
                <a:latin typeface="Times New Roman" pitchFamily="18" charset="0"/>
              </a:rPr>
            </a:br>
            <a:endParaRPr lang="en-US" sz="4000" b="1" dirty="0">
              <a:solidFill>
                <a:srgbClr val="000000"/>
              </a:solidFill>
              <a:effectLst>
                <a:outerShdw blurRad="38100" dist="38100" dir="2700000" algn="tl">
                  <a:srgbClr val="FFFFFF"/>
                </a:outerShdw>
              </a:effectLst>
              <a:latin typeface="Times New Roman" pitchFamily="18" charset="0"/>
            </a:endParaRPr>
          </a:p>
        </p:txBody>
      </p:sp>
      <p:sp>
        <p:nvSpPr>
          <p:cNvPr id="30723" name="Rectangle 3"/>
          <p:cNvSpPr>
            <a:spLocks noGrp="1" noChangeArrowheads="1"/>
          </p:cNvSpPr>
          <p:nvPr>
            <p:ph type="body" idx="1"/>
          </p:nvPr>
        </p:nvSpPr>
        <p:spPr/>
        <p:txBody>
          <a:bodyPr/>
          <a:lstStyle/>
          <a:p>
            <a:pPr eaLnBrk="1" hangingPunct="1">
              <a:lnSpc>
                <a:spcPct val="90000"/>
              </a:lnSpc>
              <a:buFontTx/>
              <a:buNone/>
              <a:defRPr/>
            </a:pPr>
            <a:endParaRPr lang="en-GB" sz="2400" b="1" dirty="0">
              <a:solidFill>
                <a:srgbClr val="000000"/>
              </a:solidFill>
              <a:effectLst>
                <a:outerShdw blurRad="38100" dist="38100" dir="2700000" algn="tl">
                  <a:srgbClr val="FFFFFF"/>
                </a:outerShdw>
              </a:effectLst>
              <a:latin typeface="Times New Roman" pitchFamily="18" charset="0"/>
            </a:endParaRPr>
          </a:p>
          <a:p>
            <a:pPr eaLnBrk="1" hangingPunct="1">
              <a:lnSpc>
                <a:spcPct val="90000"/>
              </a:lnSpc>
              <a:defRPr/>
            </a:pPr>
            <a:r>
              <a:rPr lang="en-GB" sz="2400" b="1" dirty="0">
                <a:solidFill>
                  <a:srgbClr val="000000"/>
                </a:solidFill>
                <a:effectLst/>
                <a:latin typeface="Calibri" pitchFamily="34" charset="0"/>
              </a:rPr>
              <a:t>Because people live in that environment and it impacts on their way of life.</a:t>
            </a:r>
          </a:p>
          <a:p>
            <a:pPr eaLnBrk="1" hangingPunct="1">
              <a:lnSpc>
                <a:spcPct val="90000"/>
              </a:lnSpc>
              <a:defRPr/>
            </a:pPr>
            <a:r>
              <a:rPr lang="en-GB" sz="2400" b="1" dirty="0">
                <a:solidFill>
                  <a:srgbClr val="000000"/>
                </a:solidFill>
                <a:effectLst/>
                <a:latin typeface="Calibri" pitchFamily="34" charset="0"/>
              </a:rPr>
              <a:t>People rely on the environment to supply them with resources.</a:t>
            </a:r>
          </a:p>
          <a:p>
            <a:pPr eaLnBrk="1" hangingPunct="1">
              <a:lnSpc>
                <a:spcPct val="90000"/>
              </a:lnSpc>
              <a:defRPr/>
            </a:pPr>
            <a:r>
              <a:rPr lang="en-GB" sz="2400" b="1" dirty="0">
                <a:solidFill>
                  <a:srgbClr val="000000"/>
                </a:solidFill>
                <a:effectLst/>
                <a:latin typeface="Calibri" pitchFamily="34" charset="0"/>
              </a:rPr>
              <a:t>Because changes in the environment have the ability to cause major changes to peoples life style.</a:t>
            </a:r>
          </a:p>
          <a:p>
            <a:pPr eaLnBrk="1" hangingPunct="1">
              <a:lnSpc>
                <a:spcPct val="90000"/>
              </a:lnSpc>
              <a:defRPr/>
            </a:pPr>
            <a:r>
              <a:rPr lang="en-GB" sz="2400" b="1" dirty="0">
                <a:solidFill>
                  <a:srgbClr val="000000"/>
                </a:solidFill>
                <a:effectLst/>
                <a:latin typeface="Calibri" pitchFamily="34" charset="0"/>
              </a:rPr>
              <a:t>Because landscape has a recreational importance to people.</a:t>
            </a:r>
          </a:p>
          <a:p>
            <a:pPr eaLnBrk="1" hangingPunct="1">
              <a:lnSpc>
                <a:spcPct val="90000"/>
              </a:lnSpc>
              <a:defRPr/>
            </a:pPr>
            <a:r>
              <a:rPr lang="en-GB" sz="2400" b="1" dirty="0">
                <a:solidFill>
                  <a:srgbClr val="000000"/>
                </a:solidFill>
                <a:effectLst/>
                <a:latin typeface="Calibri" pitchFamily="34" charset="0"/>
              </a:rPr>
              <a:t>Because the landscape has a ‘spiritual’ significance to people.</a:t>
            </a:r>
          </a:p>
          <a:p>
            <a:pPr eaLnBrk="1" hangingPunct="1">
              <a:lnSpc>
                <a:spcPct val="90000"/>
              </a:lnSpc>
              <a:buFontTx/>
              <a:buNone/>
              <a:defRPr/>
            </a:pPr>
            <a:endParaRPr lang="en-GB" sz="2400" b="1" dirty="0">
              <a:solidFill>
                <a:srgbClr val="000000"/>
              </a:solidFill>
              <a:effectLst/>
              <a:latin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468313" y="692150"/>
            <a:ext cx="8229600" cy="1384300"/>
          </a:xfrm>
        </p:spPr>
        <p:txBody>
          <a:bodyPr/>
          <a:lstStyle/>
          <a:p>
            <a:pPr eaLnBrk="1" hangingPunct="1"/>
            <a:r>
              <a:rPr lang="en-GB" sz="4000" dirty="0" smtClean="0">
                <a:solidFill>
                  <a:srgbClr val="000000"/>
                </a:solidFill>
                <a:effectLst/>
                <a:latin typeface="Calibri" pitchFamily="34" charset="0"/>
              </a:rPr>
              <a:t>Important to our understanding of human settlement, past events and diet</a:t>
            </a:r>
            <a:r>
              <a:rPr lang="en-GB" sz="4000" dirty="0" smtClean="0">
                <a:solidFill>
                  <a:srgbClr val="000000"/>
                </a:solidFill>
                <a:effectLst/>
              </a:rPr>
              <a:t/>
            </a:r>
            <a:br>
              <a:rPr lang="en-GB" sz="4000" dirty="0" smtClean="0">
                <a:solidFill>
                  <a:srgbClr val="000000"/>
                </a:solidFill>
                <a:effectLst/>
              </a:rPr>
            </a:br>
            <a:endParaRPr lang="en-US" sz="4000" dirty="0" smtClean="0">
              <a:solidFill>
                <a:srgbClr val="000000"/>
              </a:solidFill>
              <a:effectLst/>
            </a:endParaRPr>
          </a:p>
        </p:txBody>
      </p:sp>
      <p:pic>
        <p:nvPicPr>
          <p:cNvPr id="29698" name="Picture 4" descr="Thermopylae_map_480bc"/>
          <p:cNvPicPr>
            <a:picLocks noChangeAspect="1" noChangeArrowheads="1"/>
          </p:cNvPicPr>
          <p:nvPr/>
        </p:nvPicPr>
        <p:blipFill>
          <a:blip r:embed="rId3" cstate="print"/>
          <a:srcRect/>
          <a:stretch>
            <a:fillRect/>
          </a:stretch>
        </p:blipFill>
        <p:spPr bwMode="auto">
          <a:xfrm>
            <a:off x="971550" y="2133600"/>
            <a:ext cx="5162550" cy="3971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467544" y="-171400"/>
            <a:ext cx="8229600" cy="1384300"/>
          </a:xfrm>
        </p:spPr>
        <p:txBody>
          <a:bodyPr/>
          <a:lstStyle/>
          <a:p>
            <a:pPr eaLnBrk="1" hangingPunct="1"/>
            <a:r>
              <a:rPr lang="en-GB" sz="3200" b="1" dirty="0" smtClean="0">
                <a:solidFill>
                  <a:srgbClr val="000000"/>
                </a:solidFill>
                <a:effectLst/>
                <a:latin typeface="Calibri" pitchFamily="34" charset="0"/>
              </a:rPr>
              <a:t>Fields of environmental archaeology</a:t>
            </a:r>
          </a:p>
        </p:txBody>
      </p:sp>
      <p:pic>
        <p:nvPicPr>
          <p:cNvPr id="35842" name="Picture 3" descr="Slide6"/>
          <p:cNvPicPr>
            <a:picLocks noGrp="1" noChangeAspect="1" noChangeArrowheads="1"/>
          </p:cNvPicPr>
          <p:nvPr>
            <p:ph idx="1"/>
          </p:nvPr>
        </p:nvPicPr>
        <p:blipFill>
          <a:blip r:embed="rId3" cstate="print"/>
          <a:srcRect/>
          <a:stretch>
            <a:fillRect/>
          </a:stretch>
        </p:blipFill>
        <p:spPr>
          <a:xfrm>
            <a:off x="144017" y="845175"/>
            <a:ext cx="8820471" cy="6014907"/>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Landscapes of the past are:</a:t>
            </a:r>
            <a:endParaRPr lang="en-US" b="1" dirty="0" smtClean="0">
              <a:solidFill>
                <a:srgbClr val="000000"/>
              </a:solidFill>
              <a:effectLst/>
              <a:latin typeface="Calibri" pitchFamily="34" charset="0"/>
            </a:endParaRPr>
          </a:p>
        </p:txBody>
      </p:sp>
      <p:sp>
        <p:nvSpPr>
          <p:cNvPr id="19458" name="Rectangle 3"/>
          <p:cNvSpPr>
            <a:spLocks noGrp="1" noChangeArrowheads="1"/>
          </p:cNvSpPr>
          <p:nvPr>
            <p:ph type="body" idx="1"/>
          </p:nvPr>
        </p:nvSpPr>
        <p:spPr/>
        <p:txBody>
          <a:bodyPr/>
          <a:lstStyle/>
          <a:p>
            <a:pPr eaLnBrk="1" hangingPunct="1"/>
            <a:r>
              <a:rPr lang="en-GB" dirty="0" smtClean="0">
                <a:solidFill>
                  <a:srgbClr val="000000"/>
                </a:solidFill>
                <a:effectLst/>
                <a:latin typeface="Calibri" pitchFamily="34" charset="0"/>
              </a:rPr>
              <a:t>Very different</a:t>
            </a:r>
          </a:p>
          <a:p>
            <a:pPr eaLnBrk="1" hangingPunct="1"/>
            <a:r>
              <a:rPr lang="en-GB" dirty="0" smtClean="0">
                <a:solidFill>
                  <a:srgbClr val="000000"/>
                </a:solidFill>
                <a:effectLst/>
                <a:latin typeface="Calibri" pitchFamily="34" charset="0"/>
              </a:rPr>
              <a:t>Every changing</a:t>
            </a:r>
          </a:p>
          <a:p>
            <a:pPr eaLnBrk="1" hangingPunct="1"/>
            <a:r>
              <a:rPr lang="en-GB" dirty="0" smtClean="0">
                <a:solidFill>
                  <a:srgbClr val="000000"/>
                </a:solidFill>
                <a:effectLst/>
                <a:latin typeface="Calibri" pitchFamily="34" charset="0"/>
              </a:rPr>
              <a:t>Important to our understanding of human settlement and diet</a:t>
            </a:r>
          </a:p>
          <a:p>
            <a:pPr eaLnBrk="1" hangingPunct="1"/>
            <a:r>
              <a:rPr lang="en-GB" dirty="0" smtClean="0">
                <a:solidFill>
                  <a:srgbClr val="000000"/>
                </a:solidFill>
                <a:effectLst/>
                <a:latin typeface="Calibri" pitchFamily="34" charset="0"/>
              </a:rPr>
              <a:t>A guide to the future</a:t>
            </a:r>
            <a:endParaRPr lang="en-US" dirty="0" smtClean="0">
              <a:solidFill>
                <a:srgbClr val="000000"/>
              </a:solidFill>
              <a:effectLst/>
              <a:latin typeface="Calibri"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p:cNvPicPr>
            <a:picLocks noChangeAspect="1" noChangeArrowheads="1"/>
          </p:cNvPicPr>
          <p:nvPr/>
        </p:nvPicPr>
        <p:blipFill>
          <a:blip r:embed="rId3" cstate="print"/>
          <a:srcRect/>
          <a:stretch>
            <a:fillRect/>
          </a:stretch>
        </p:blipFill>
        <p:spPr bwMode="auto">
          <a:xfrm>
            <a:off x="250825" y="188913"/>
            <a:ext cx="3887788" cy="3060700"/>
          </a:xfrm>
          <a:prstGeom prst="rect">
            <a:avLst/>
          </a:prstGeom>
          <a:noFill/>
          <a:ln w="9525">
            <a:noFill/>
            <a:miter lim="800000"/>
            <a:headEnd/>
            <a:tailEnd/>
          </a:ln>
        </p:spPr>
      </p:pic>
      <p:sp>
        <p:nvSpPr>
          <p:cNvPr id="21506" name="Text Box 3"/>
          <p:cNvSpPr txBox="1">
            <a:spLocks noChangeArrowheads="1"/>
          </p:cNvSpPr>
          <p:nvPr/>
        </p:nvSpPr>
        <p:spPr bwMode="auto">
          <a:xfrm>
            <a:off x="4716463" y="1506538"/>
            <a:ext cx="2900362" cy="519112"/>
          </a:xfrm>
          <a:prstGeom prst="rect">
            <a:avLst/>
          </a:prstGeom>
          <a:noFill/>
          <a:ln w="9525">
            <a:noFill/>
            <a:miter lim="800000"/>
            <a:headEnd/>
            <a:tailEnd/>
          </a:ln>
        </p:spPr>
        <p:txBody>
          <a:bodyPr wrap="none">
            <a:spAutoFit/>
          </a:bodyPr>
          <a:lstStyle/>
          <a:p>
            <a:pPr eaLnBrk="0" hangingPunct="0"/>
            <a:r>
              <a:rPr lang="en-US" sz="2800" b="1" dirty="0">
                <a:solidFill>
                  <a:srgbClr val="000000"/>
                </a:solidFill>
                <a:latin typeface="Calibri" pitchFamily="34" charset="0"/>
              </a:rPr>
              <a:t>Different wildlife!</a:t>
            </a:r>
          </a:p>
        </p:txBody>
      </p:sp>
      <p:pic>
        <p:nvPicPr>
          <p:cNvPr id="21507" name="Picture 4" descr="43990FE4"/>
          <p:cNvPicPr>
            <a:picLocks noChangeAspect="1" noChangeArrowheads="1"/>
          </p:cNvPicPr>
          <p:nvPr/>
        </p:nvPicPr>
        <p:blipFill>
          <a:blip r:embed="rId4" cstate="print"/>
          <a:srcRect/>
          <a:stretch>
            <a:fillRect/>
          </a:stretch>
        </p:blipFill>
        <p:spPr bwMode="auto">
          <a:xfrm>
            <a:off x="3995738" y="3500438"/>
            <a:ext cx="4773612" cy="3157537"/>
          </a:xfrm>
          <a:prstGeom prst="rect">
            <a:avLst/>
          </a:prstGeom>
          <a:noFill/>
          <a:ln w="9525">
            <a:noFill/>
            <a:miter lim="800000"/>
            <a:headEnd/>
            <a:tailEnd/>
          </a:ln>
        </p:spPr>
      </p:pic>
      <p:sp>
        <p:nvSpPr>
          <p:cNvPr id="21508" name="Text Box 5"/>
          <p:cNvSpPr txBox="1">
            <a:spLocks noChangeArrowheads="1"/>
          </p:cNvSpPr>
          <p:nvPr/>
        </p:nvSpPr>
        <p:spPr bwMode="auto">
          <a:xfrm>
            <a:off x="250825" y="3284538"/>
            <a:ext cx="2944204" cy="369332"/>
          </a:xfrm>
          <a:prstGeom prst="rect">
            <a:avLst/>
          </a:prstGeom>
          <a:noFill/>
          <a:ln w="9525">
            <a:noFill/>
            <a:miter lim="800000"/>
            <a:headEnd/>
            <a:tailEnd/>
          </a:ln>
        </p:spPr>
        <p:txBody>
          <a:bodyPr wrap="none">
            <a:spAutoFit/>
          </a:bodyPr>
          <a:lstStyle/>
          <a:p>
            <a:r>
              <a:rPr lang="en-GB" dirty="0" err="1">
                <a:solidFill>
                  <a:srgbClr val="000000"/>
                </a:solidFill>
                <a:latin typeface="Calibri" pitchFamily="34" charset="0"/>
              </a:rPr>
              <a:t>Aberaeron</a:t>
            </a:r>
            <a:r>
              <a:rPr lang="en-GB" dirty="0">
                <a:solidFill>
                  <a:srgbClr val="000000"/>
                </a:solidFill>
                <a:latin typeface="Calibri" pitchFamily="34" charset="0"/>
              </a:rPr>
              <a:t>, 15,000 years ago!</a:t>
            </a:r>
            <a:endParaRPr lang="en-US" dirty="0">
              <a:solidFill>
                <a:srgbClr val="000000"/>
              </a:solidFill>
              <a:latin typeface="Calibri" pitchFamily="34" charset="0"/>
            </a:endParaRPr>
          </a:p>
        </p:txBody>
      </p:sp>
      <p:sp>
        <p:nvSpPr>
          <p:cNvPr id="21509" name="Text Box 6"/>
          <p:cNvSpPr txBox="1">
            <a:spLocks noChangeArrowheads="1"/>
          </p:cNvSpPr>
          <p:nvPr/>
        </p:nvSpPr>
        <p:spPr bwMode="auto">
          <a:xfrm>
            <a:off x="4787900" y="3141663"/>
            <a:ext cx="3582519" cy="369332"/>
          </a:xfrm>
          <a:prstGeom prst="rect">
            <a:avLst/>
          </a:prstGeom>
          <a:noFill/>
          <a:ln w="9525">
            <a:noFill/>
            <a:miter lim="800000"/>
            <a:headEnd/>
            <a:tailEnd/>
          </a:ln>
        </p:spPr>
        <p:txBody>
          <a:bodyPr wrap="none">
            <a:spAutoFit/>
          </a:bodyPr>
          <a:lstStyle/>
          <a:p>
            <a:r>
              <a:rPr lang="en-GB" dirty="0">
                <a:solidFill>
                  <a:srgbClr val="000000"/>
                </a:solidFill>
                <a:latin typeface="Calibri" pitchFamily="34" charset="0"/>
              </a:rPr>
              <a:t>Trafalgar Square, 125,000 years ago!</a:t>
            </a:r>
            <a:endParaRPr lang="en-US"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4" descr="earlythames"/>
          <p:cNvPicPr>
            <a:picLocks noChangeAspect="1" noChangeArrowheads="1"/>
          </p:cNvPicPr>
          <p:nvPr/>
        </p:nvPicPr>
        <p:blipFill>
          <a:blip r:embed="rId3" cstate="print"/>
          <a:srcRect/>
          <a:stretch>
            <a:fillRect/>
          </a:stretch>
        </p:blipFill>
        <p:spPr bwMode="auto">
          <a:xfrm>
            <a:off x="179388" y="2205038"/>
            <a:ext cx="4495800" cy="3454400"/>
          </a:xfrm>
          <a:prstGeom prst="rect">
            <a:avLst/>
          </a:prstGeom>
          <a:noFill/>
          <a:ln w="9525">
            <a:noFill/>
            <a:miter lim="800000"/>
            <a:headEnd/>
            <a:tailEnd/>
          </a:ln>
        </p:spPr>
      </p:pic>
      <p:pic>
        <p:nvPicPr>
          <p:cNvPr id="23554" name="Picture 5" descr="No 4A"/>
          <p:cNvPicPr>
            <a:picLocks noChangeAspect="1" noChangeArrowheads="1"/>
          </p:cNvPicPr>
          <p:nvPr/>
        </p:nvPicPr>
        <p:blipFill>
          <a:blip r:embed="rId4" cstate="print"/>
          <a:srcRect/>
          <a:stretch>
            <a:fillRect/>
          </a:stretch>
        </p:blipFill>
        <p:spPr bwMode="auto">
          <a:xfrm>
            <a:off x="4859338" y="2060575"/>
            <a:ext cx="4038600" cy="3722688"/>
          </a:xfrm>
          <a:prstGeom prst="rect">
            <a:avLst/>
          </a:prstGeom>
          <a:noFill/>
          <a:ln w="9525">
            <a:noFill/>
            <a:miter lim="800000"/>
            <a:headEnd/>
            <a:tailEnd/>
          </a:ln>
        </p:spPr>
      </p:pic>
      <p:sp>
        <p:nvSpPr>
          <p:cNvPr id="23555" name="Text Box 6"/>
          <p:cNvSpPr txBox="1">
            <a:spLocks noChangeArrowheads="1"/>
          </p:cNvSpPr>
          <p:nvPr/>
        </p:nvSpPr>
        <p:spPr bwMode="auto">
          <a:xfrm>
            <a:off x="808038" y="777875"/>
            <a:ext cx="6781921" cy="1200329"/>
          </a:xfrm>
          <a:prstGeom prst="rect">
            <a:avLst/>
          </a:prstGeom>
          <a:noFill/>
          <a:ln w="9525">
            <a:noFill/>
            <a:miter lim="800000"/>
            <a:headEnd/>
            <a:tailEnd/>
          </a:ln>
        </p:spPr>
        <p:txBody>
          <a:bodyPr wrap="none">
            <a:spAutoFit/>
          </a:bodyPr>
          <a:lstStyle/>
          <a:p>
            <a:r>
              <a:rPr lang="en-GB" sz="2400" b="1" dirty="0">
                <a:solidFill>
                  <a:srgbClr val="000000"/>
                </a:solidFill>
                <a:latin typeface="Calibri" pitchFamily="34" charset="0"/>
              </a:rPr>
              <a:t>Our landscape during the Cromerian (c.500,000 </a:t>
            </a:r>
          </a:p>
          <a:p>
            <a:r>
              <a:rPr lang="en-GB" sz="2400" b="1" dirty="0">
                <a:solidFill>
                  <a:srgbClr val="000000"/>
                </a:solidFill>
                <a:latin typeface="Calibri" pitchFamily="34" charset="0"/>
              </a:rPr>
              <a:t>years ago) was very different to that of the modern </a:t>
            </a:r>
          </a:p>
          <a:p>
            <a:r>
              <a:rPr lang="en-GB" sz="2400" b="1" dirty="0">
                <a:solidFill>
                  <a:srgbClr val="000000"/>
                </a:solidFill>
                <a:latin typeface="Calibri" pitchFamily="34" charset="0"/>
              </a:rPr>
              <a:t>British landscape</a:t>
            </a:r>
            <a:endParaRPr lang="en-US" sz="2400" b="1"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ollendiag.jpg"/>
          <p:cNvPicPr>
            <a:picLocks noChangeAspect="1"/>
          </p:cNvPicPr>
          <p:nvPr/>
        </p:nvPicPr>
        <p:blipFill>
          <a:blip r:embed="rId2" cstate="print"/>
          <a:stretch>
            <a:fillRect/>
          </a:stretch>
        </p:blipFill>
        <p:spPr>
          <a:xfrm>
            <a:off x="1397000" y="933450"/>
            <a:ext cx="6350000" cy="49911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defRPr/>
            </a:pPr>
            <a:r>
              <a:rPr lang="en-GB" smtClean="0">
                <a:solidFill>
                  <a:srgbClr val="FF0000"/>
                </a:solidFill>
              </a:rPr>
              <a:t>Arctic open tundra landscape</a:t>
            </a:r>
          </a:p>
        </p:txBody>
      </p:sp>
      <p:sp>
        <p:nvSpPr>
          <p:cNvPr id="61443" name="Rectangle 3"/>
          <p:cNvSpPr>
            <a:spLocks noGrp="1" noChangeArrowheads="1"/>
          </p:cNvSpPr>
          <p:nvPr>
            <p:ph type="body" idx="1"/>
          </p:nvPr>
        </p:nvSpPr>
        <p:spPr/>
        <p:txBody>
          <a:bodyPr/>
          <a:lstStyle/>
          <a:p>
            <a:pPr eaLnBrk="1" hangingPunct="1">
              <a:defRPr/>
            </a:pPr>
            <a:endParaRPr lang="en-US" smtClean="0"/>
          </a:p>
        </p:txBody>
      </p:sp>
      <p:pic>
        <p:nvPicPr>
          <p:cNvPr id="16388" name="Picture 4" descr="791FE123"/>
          <p:cNvPicPr>
            <a:picLocks noChangeAspect="1" noChangeArrowheads="1"/>
          </p:cNvPicPr>
          <p:nvPr/>
        </p:nvPicPr>
        <p:blipFill>
          <a:blip r:embed="rId3" cstate="print"/>
          <a:srcRect/>
          <a:stretch>
            <a:fillRect/>
          </a:stretch>
        </p:blipFill>
        <p:spPr bwMode="auto">
          <a:xfrm>
            <a:off x="1187450" y="2420938"/>
            <a:ext cx="6869113" cy="29956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defRPr/>
            </a:pPr>
            <a:r>
              <a:rPr lang="en-GB" smtClean="0">
                <a:solidFill>
                  <a:srgbClr val="FF0000"/>
                </a:solidFill>
              </a:rPr>
              <a:t>Subarctic semi-open birch forest</a:t>
            </a:r>
          </a:p>
        </p:txBody>
      </p:sp>
      <p:sp>
        <p:nvSpPr>
          <p:cNvPr id="62467" name="Rectangle 3"/>
          <p:cNvSpPr>
            <a:spLocks noGrp="1" noChangeArrowheads="1"/>
          </p:cNvSpPr>
          <p:nvPr>
            <p:ph type="body" idx="1"/>
          </p:nvPr>
        </p:nvSpPr>
        <p:spPr/>
        <p:txBody>
          <a:bodyPr/>
          <a:lstStyle/>
          <a:p>
            <a:pPr eaLnBrk="1" hangingPunct="1">
              <a:defRPr/>
            </a:pPr>
            <a:endParaRPr lang="en-US" smtClean="0"/>
          </a:p>
        </p:txBody>
      </p:sp>
      <p:pic>
        <p:nvPicPr>
          <p:cNvPr id="17412" name="Picture 4" descr="CFB59A29"/>
          <p:cNvPicPr>
            <a:picLocks noChangeAspect="1" noChangeArrowheads="1"/>
          </p:cNvPicPr>
          <p:nvPr/>
        </p:nvPicPr>
        <p:blipFill>
          <a:blip r:embed="rId3" cstate="print"/>
          <a:srcRect/>
          <a:stretch>
            <a:fillRect/>
          </a:stretch>
        </p:blipFill>
        <p:spPr bwMode="auto">
          <a:xfrm>
            <a:off x="1042988" y="1989138"/>
            <a:ext cx="6516687" cy="3311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defRPr/>
            </a:pPr>
            <a:r>
              <a:rPr lang="en-GB" smtClean="0">
                <a:solidFill>
                  <a:srgbClr val="FF0000"/>
                </a:solidFill>
              </a:rPr>
              <a:t>Boreal spruce/pine forest</a:t>
            </a:r>
          </a:p>
        </p:txBody>
      </p:sp>
      <p:sp>
        <p:nvSpPr>
          <p:cNvPr id="63491" name="Rectangle 3"/>
          <p:cNvSpPr>
            <a:spLocks noGrp="1" noChangeArrowheads="1"/>
          </p:cNvSpPr>
          <p:nvPr>
            <p:ph type="body" idx="1"/>
          </p:nvPr>
        </p:nvSpPr>
        <p:spPr/>
        <p:txBody>
          <a:bodyPr/>
          <a:lstStyle/>
          <a:p>
            <a:pPr eaLnBrk="1" hangingPunct="1">
              <a:defRPr/>
            </a:pPr>
            <a:endParaRPr lang="en-US" smtClean="0"/>
          </a:p>
        </p:txBody>
      </p:sp>
      <p:pic>
        <p:nvPicPr>
          <p:cNvPr id="18436" name="Picture 4" descr="CA5AE71F"/>
          <p:cNvPicPr>
            <a:picLocks noChangeAspect="1" noChangeArrowheads="1"/>
          </p:cNvPicPr>
          <p:nvPr/>
        </p:nvPicPr>
        <p:blipFill>
          <a:blip r:embed="rId3" cstate="print"/>
          <a:srcRect/>
          <a:stretch>
            <a:fillRect/>
          </a:stretch>
        </p:blipFill>
        <p:spPr bwMode="auto">
          <a:xfrm>
            <a:off x="900113" y="1700213"/>
            <a:ext cx="7092950" cy="48244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defRPr/>
            </a:pPr>
            <a:r>
              <a:rPr lang="en-GB" sz="4000" smtClean="0">
                <a:solidFill>
                  <a:srgbClr val="FF0000"/>
                </a:solidFill>
              </a:rPr>
              <a:t>Typical NW European ‘ice age’ landscape</a:t>
            </a:r>
          </a:p>
        </p:txBody>
      </p:sp>
      <p:sp>
        <p:nvSpPr>
          <p:cNvPr id="64515" name="Rectangle 3"/>
          <p:cNvSpPr>
            <a:spLocks noGrp="1" noChangeArrowheads="1"/>
          </p:cNvSpPr>
          <p:nvPr>
            <p:ph type="body" idx="1"/>
          </p:nvPr>
        </p:nvSpPr>
        <p:spPr/>
        <p:txBody>
          <a:bodyPr/>
          <a:lstStyle/>
          <a:p>
            <a:pPr eaLnBrk="1" hangingPunct="1">
              <a:defRPr/>
            </a:pPr>
            <a:endParaRPr lang="en-US" smtClean="0"/>
          </a:p>
        </p:txBody>
      </p:sp>
      <p:pic>
        <p:nvPicPr>
          <p:cNvPr id="19460" name="Picture 4" descr="C3C37457"/>
          <p:cNvPicPr>
            <a:picLocks noChangeAspect="1" noChangeArrowheads="1"/>
          </p:cNvPicPr>
          <p:nvPr/>
        </p:nvPicPr>
        <p:blipFill>
          <a:blip r:embed="rId3" cstate="print"/>
          <a:srcRect/>
          <a:stretch>
            <a:fillRect/>
          </a:stretch>
        </p:blipFill>
        <p:spPr bwMode="auto">
          <a:xfrm>
            <a:off x="701675" y="2060575"/>
            <a:ext cx="7470775" cy="24145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defRPr/>
            </a:pPr>
            <a:r>
              <a:rPr lang="en-GB" smtClean="0">
                <a:solidFill>
                  <a:srgbClr val="FF0000"/>
                </a:solidFill>
              </a:rPr>
              <a:t>Europe 17-20ka B.P.</a:t>
            </a:r>
          </a:p>
        </p:txBody>
      </p:sp>
      <p:sp>
        <p:nvSpPr>
          <p:cNvPr id="65539" name="Rectangle 3"/>
          <p:cNvSpPr>
            <a:spLocks noGrp="1" noChangeArrowheads="1"/>
          </p:cNvSpPr>
          <p:nvPr>
            <p:ph type="body" idx="1"/>
          </p:nvPr>
        </p:nvSpPr>
        <p:spPr/>
        <p:txBody>
          <a:bodyPr/>
          <a:lstStyle/>
          <a:p>
            <a:pPr eaLnBrk="1" hangingPunct="1">
              <a:defRPr/>
            </a:pPr>
            <a:endParaRPr lang="en-US" smtClean="0"/>
          </a:p>
        </p:txBody>
      </p:sp>
      <p:pic>
        <p:nvPicPr>
          <p:cNvPr id="20484" name="Picture 4" descr="68CE88A1"/>
          <p:cNvPicPr>
            <a:picLocks noChangeAspect="1" noChangeArrowheads="1"/>
          </p:cNvPicPr>
          <p:nvPr/>
        </p:nvPicPr>
        <p:blipFill>
          <a:blip r:embed="rId3" cstate="print"/>
          <a:srcRect/>
          <a:stretch>
            <a:fillRect/>
          </a:stretch>
        </p:blipFill>
        <p:spPr bwMode="auto">
          <a:xfrm>
            <a:off x="2051050" y="1698625"/>
            <a:ext cx="4535488"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Rectangle 5"/>
          <p:cNvSpPr>
            <a:spLocks noGrp="1" noChangeArrowheads="1"/>
          </p:cNvSpPr>
          <p:nvPr>
            <p:ph type="title"/>
          </p:nvPr>
        </p:nvSpPr>
        <p:spPr/>
        <p:txBody>
          <a:bodyPr/>
          <a:lstStyle/>
          <a:p>
            <a:pPr eaLnBrk="1" hangingPunct="1">
              <a:defRPr/>
            </a:pPr>
            <a:r>
              <a:rPr lang="en-GB" sz="4000" smtClean="0">
                <a:solidFill>
                  <a:srgbClr val="FF0000"/>
                </a:solidFill>
              </a:rPr>
              <a:t>Europe during the last interglacial, 125ka B.P.</a:t>
            </a:r>
          </a:p>
        </p:txBody>
      </p:sp>
      <p:pic>
        <p:nvPicPr>
          <p:cNvPr id="23555" name="Picture 4" descr="BF4BAEDB"/>
          <p:cNvPicPr>
            <a:picLocks noGrp="1" noChangeAspect="1" noChangeArrowheads="1"/>
          </p:cNvPicPr>
          <p:nvPr>
            <p:ph idx="1"/>
          </p:nvPr>
        </p:nvPicPr>
        <p:blipFill>
          <a:blip r:embed="rId3" cstate="print"/>
          <a:srcRect/>
          <a:stretch>
            <a:fillRect/>
          </a:stretch>
        </p:blipFill>
        <p:spPr>
          <a:xfrm>
            <a:off x="1565275" y="1905000"/>
            <a:ext cx="6011863" cy="4114800"/>
          </a:xfr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py of Untitled 3.jpg"/>
          <p:cNvPicPr>
            <a:picLocks noChangeAspect="1"/>
          </p:cNvPicPr>
          <p:nvPr/>
        </p:nvPicPr>
        <p:blipFill>
          <a:blip r:embed="rId2" cstate="print"/>
          <a:srcRect l="5698" t="6013" r="1521" b="3729"/>
          <a:stretch>
            <a:fillRect/>
          </a:stretch>
        </p:blipFill>
        <p:spPr>
          <a:xfrm>
            <a:off x="179512" y="764704"/>
            <a:ext cx="8784976" cy="568863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4" descr="P3160029"/>
          <p:cNvPicPr>
            <a:picLocks noChangeAspect="1" noChangeArrowheads="1"/>
          </p:cNvPicPr>
          <p:nvPr/>
        </p:nvPicPr>
        <p:blipFill>
          <a:blip r:embed="rId3" cstate="print"/>
          <a:srcRect/>
          <a:stretch>
            <a:fillRect/>
          </a:stretch>
        </p:blipFill>
        <p:spPr bwMode="auto">
          <a:xfrm>
            <a:off x="468313" y="333375"/>
            <a:ext cx="8135937" cy="6086475"/>
          </a:xfrm>
          <a:prstGeom prst="rect">
            <a:avLst/>
          </a:prstGeom>
          <a:noFill/>
          <a:ln w="9525">
            <a:noFill/>
            <a:miter lim="800000"/>
            <a:headEnd/>
            <a:tailEnd/>
          </a:ln>
        </p:spPr>
      </p:pic>
      <p:pic>
        <p:nvPicPr>
          <p:cNvPr id="27650" name="Picture 5" descr="barbados"/>
          <p:cNvPicPr>
            <a:picLocks noChangeAspect="1" noChangeArrowheads="1"/>
          </p:cNvPicPr>
          <p:nvPr/>
        </p:nvPicPr>
        <p:blipFill>
          <a:blip r:embed="rId4" cstate="print"/>
          <a:srcRect/>
          <a:stretch>
            <a:fillRect/>
          </a:stretch>
        </p:blipFill>
        <p:spPr bwMode="auto">
          <a:xfrm>
            <a:off x="5940425" y="3716338"/>
            <a:ext cx="1954213" cy="2219325"/>
          </a:xfrm>
          <a:prstGeom prst="rect">
            <a:avLst/>
          </a:prstGeom>
          <a:noFill/>
          <a:ln w="9525">
            <a:noFill/>
            <a:miter lim="800000"/>
            <a:headEnd/>
            <a:tailEnd/>
          </a:ln>
        </p:spPr>
      </p:pic>
      <p:sp>
        <p:nvSpPr>
          <p:cNvPr id="27651" name="Text Box 6"/>
          <p:cNvSpPr txBox="1">
            <a:spLocks noChangeArrowheads="1"/>
          </p:cNvSpPr>
          <p:nvPr/>
        </p:nvSpPr>
        <p:spPr bwMode="auto">
          <a:xfrm>
            <a:off x="808038" y="635000"/>
            <a:ext cx="1734257" cy="369332"/>
          </a:xfrm>
          <a:prstGeom prst="rect">
            <a:avLst/>
          </a:prstGeom>
          <a:noFill/>
          <a:ln w="9525">
            <a:noFill/>
            <a:miter lim="800000"/>
            <a:headEnd/>
            <a:tailEnd/>
          </a:ln>
        </p:spPr>
        <p:txBody>
          <a:bodyPr wrap="none">
            <a:spAutoFit/>
          </a:bodyPr>
          <a:lstStyle/>
          <a:p>
            <a:r>
              <a:rPr lang="en-GB" dirty="0">
                <a:solidFill>
                  <a:srgbClr val="000000"/>
                </a:solidFill>
                <a:latin typeface="Calibri" pitchFamily="34" charset="0"/>
              </a:rPr>
              <a:t>Sea level change</a:t>
            </a:r>
            <a:endParaRPr lang="en-US"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Questions to address</a:t>
            </a:r>
          </a:p>
        </p:txBody>
      </p:sp>
      <p:sp>
        <p:nvSpPr>
          <p:cNvPr id="59395" name="Rectangle 3"/>
          <p:cNvSpPr>
            <a:spLocks noGrp="1" noChangeArrowheads="1"/>
          </p:cNvSpPr>
          <p:nvPr>
            <p:ph type="body" idx="1"/>
          </p:nvPr>
        </p:nvSpPr>
        <p:spPr/>
        <p:txBody>
          <a:bodyPr/>
          <a:lstStyle/>
          <a:p>
            <a:pPr eaLnBrk="1" hangingPunct="1">
              <a:defRPr/>
            </a:pPr>
            <a:r>
              <a:rPr lang="en-GB" sz="2800" dirty="0">
                <a:solidFill>
                  <a:srgbClr val="000000"/>
                </a:solidFill>
                <a:effectLst/>
                <a:latin typeface="Calibri" pitchFamily="34" charset="0"/>
              </a:rPr>
              <a:t>What was the environment like?</a:t>
            </a:r>
          </a:p>
          <a:p>
            <a:pPr eaLnBrk="1" hangingPunct="1">
              <a:defRPr/>
            </a:pPr>
            <a:r>
              <a:rPr lang="en-GB" sz="2800" dirty="0">
                <a:solidFill>
                  <a:srgbClr val="000000"/>
                </a:solidFill>
                <a:effectLst/>
                <a:latin typeface="Calibri" pitchFamily="34" charset="0"/>
              </a:rPr>
              <a:t>How did the environment change over time?</a:t>
            </a:r>
          </a:p>
          <a:p>
            <a:pPr eaLnBrk="1" hangingPunct="1">
              <a:defRPr/>
            </a:pPr>
            <a:r>
              <a:rPr lang="en-GB" sz="2800" dirty="0">
                <a:solidFill>
                  <a:srgbClr val="000000"/>
                </a:solidFill>
                <a:effectLst/>
                <a:latin typeface="Calibri" pitchFamily="34" charset="0"/>
              </a:rPr>
              <a:t>How quickly do the environment change?</a:t>
            </a:r>
          </a:p>
          <a:p>
            <a:pPr eaLnBrk="1" hangingPunct="1">
              <a:defRPr/>
            </a:pPr>
            <a:r>
              <a:rPr lang="en-GB" sz="2800" dirty="0">
                <a:solidFill>
                  <a:srgbClr val="000000"/>
                </a:solidFill>
                <a:effectLst/>
                <a:latin typeface="Calibri" pitchFamily="34" charset="0"/>
              </a:rPr>
              <a:t>What were people using in the environment?</a:t>
            </a:r>
          </a:p>
          <a:p>
            <a:pPr eaLnBrk="1" hangingPunct="1">
              <a:defRPr/>
            </a:pPr>
            <a:r>
              <a:rPr lang="en-GB" sz="2800" dirty="0">
                <a:solidFill>
                  <a:srgbClr val="000000"/>
                </a:solidFill>
                <a:effectLst/>
                <a:latin typeface="Calibri" pitchFamily="34" charset="0"/>
              </a:rPr>
              <a:t>How were people using the environment?</a:t>
            </a:r>
          </a:p>
          <a:p>
            <a:pPr eaLnBrk="1" hangingPunct="1">
              <a:defRPr/>
            </a:pPr>
            <a:r>
              <a:rPr lang="en-GB" sz="2800" dirty="0">
                <a:solidFill>
                  <a:srgbClr val="000000"/>
                </a:solidFill>
                <a:effectLst/>
                <a:latin typeface="Calibri" pitchFamily="34" charset="0"/>
              </a:rPr>
              <a:t>What impact were the people having on the environment?</a:t>
            </a:r>
          </a:p>
          <a:p>
            <a:pPr eaLnBrk="1" hangingPunct="1">
              <a:defRPr/>
            </a:pPr>
            <a:r>
              <a:rPr lang="en-GB" sz="2800" dirty="0">
                <a:solidFill>
                  <a:srgbClr val="000000"/>
                </a:solidFill>
                <a:effectLst/>
                <a:latin typeface="Calibri" pitchFamily="34" charset="0"/>
              </a:rPr>
              <a:t>What impact did the environment have on the</a:t>
            </a:r>
            <a:r>
              <a:rPr lang="en-GB" sz="2800" dirty="0">
                <a:solidFill>
                  <a:srgbClr val="000000"/>
                </a:solidFill>
                <a:effectLst>
                  <a:outerShdw blurRad="38100" dist="38100" dir="2700000" algn="tl">
                    <a:srgbClr val="FFFFFF"/>
                  </a:outerShdw>
                </a:effectLst>
                <a:latin typeface="Calibri" pitchFamily="34" charset="0"/>
              </a:rPr>
              <a:t> </a:t>
            </a:r>
            <a:r>
              <a:rPr lang="en-GB" sz="2800" dirty="0">
                <a:solidFill>
                  <a:srgbClr val="000000"/>
                </a:solidFill>
                <a:effectLst/>
                <a:latin typeface="Calibri" pitchFamily="34" charset="0"/>
              </a:rPr>
              <a:t>people of the past?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7744" y="2708920"/>
            <a:ext cx="4761239" cy="461665"/>
          </a:xfrm>
          <a:prstGeom prst="rect">
            <a:avLst/>
          </a:prstGeom>
          <a:noFill/>
        </p:spPr>
        <p:txBody>
          <a:bodyPr wrap="none" rtlCol="0">
            <a:spAutoFit/>
          </a:bodyPr>
          <a:lstStyle/>
          <a:p>
            <a:pPr algn="ctr"/>
            <a:r>
              <a:rPr lang="en-GB" sz="2400" b="1" dirty="0" smtClean="0">
                <a:solidFill>
                  <a:srgbClr val="000000"/>
                </a:solidFill>
              </a:rPr>
              <a:t>What is the evidence we use?</a:t>
            </a:r>
            <a:endParaRPr lang="en-GB" sz="2400" b="1" dirty="0">
              <a:solidFill>
                <a:srgbClr val="000000"/>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GB" sz="3200" b="1" dirty="0" smtClean="0">
                <a:solidFill>
                  <a:srgbClr val="000000"/>
                </a:solidFill>
                <a:effectLst/>
                <a:latin typeface="Calibri" pitchFamily="34" charset="0"/>
              </a:rPr>
              <a:t>But how do we address these questions?</a:t>
            </a:r>
            <a:br>
              <a:rPr lang="en-GB" sz="3200" b="1" dirty="0" smtClean="0">
                <a:solidFill>
                  <a:srgbClr val="000000"/>
                </a:solidFill>
                <a:effectLst/>
                <a:latin typeface="Calibri" pitchFamily="34" charset="0"/>
              </a:rPr>
            </a:br>
            <a:r>
              <a:rPr lang="en-GB" sz="3200" b="1" dirty="0" smtClean="0">
                <a:solidFill>
                  <a:srgbClr val="000000"/>
                </a:solidFill>
                <a:effectLst/>
                <a:latin typeface="Calibri" pitchFamily="34" charset="0"/>
              </a:rPr>
              <a:t>Sources of evidence include:</a:t>
            </a:r>
          </a:p>
        </p:txBody>
      </p:sp>
      <p:sp>
        <p:nvSpPr>
          <p:cNvPr id="37890" name="Rectangle 3"/>
          <p:cNvSpPr>
            <a:spLocks noGrp="1" noChangeArrowheads="1"/>
          </p:cNvSpPr>
          <p:nvPr>
            <p:ph type="body" idx="1"/>
          </p:nvPr>
        </p:nvSpPr>
        <p:spPr>
          <a:xfrm>
            <a:off x="395288" y="2276475"/>
            <a:ext cx="8229600" cy="4114800"/>
          </a:xfrm>
        </p:spPr>
        <p:txBody>
          <a:bodyPr/>
          <a:lstStyle/>
          <a:p>
            <a:pPr eaLnBrk="1" hangingPunct="1"/>
            <a:r>
              <a:rPr lang="en-GB" b="1" dirty="0" smtClean="0">
                <a:solidFill>
                  <a:srgbClr val="000000"/>
                </a:solidFill>
                <a:effectLst/>
                <a:latin typeface="Calibri" pitchFamily="34" charset="0"/>
              </a:rPr>
              <a:t>Plants</a:t>
            </a:r>
          </a:p>
          <a:p>
            <a:pPr eaLnBrk="1" hangingPunct="1"/>
            <a:r>
              <a:rPr lang="en-GB" b="1" dirty="0" smtClean="0">
                <a:solidFill>
                  <a:srgbClr val="000000"/>
                </a:solidFill>
                <a:effectLst/>
                <a:latin typeface="Calibri" pitchFamily="34" charset="0"/>
              </a:rPr>
              <a:t>Animals</a:t>
            </a:r>
          </a:p>
          <a:p>
            <a:pPr eaLnBrk="1" hangingPunct="1"/>
            <a:r>
              <a:rPr lang="en-GB" b="1" dirty="0" smtClean="0">
                <a:solidFill>
                  <a:srgbClr val="000000"/>
                </a:solidFill>
                <a:effectLst/>
                <a:latin typeface="Calibri" pitchFamily="34" charset="0"/>
              </a:rPr>
              <a:t>Rocks and sediments</a:t>
            </a:r>
          </a:p>
          <a:p>
            <a:pPr eaLnBrk="1" hangingPunct="1"/>
            <a:r>
              <a:rPr lang="en-GB" b="1" dirty="0" smtClean="0">
                <a:solidFill>
                  <a:srgbClr val="000000"/>
                </a:solidFill>
                <a:effectLst/>
                <a:latin typeface="Calibri" pitchFamily="34" charset="0"/>
              </a:rPr>
              <a:t>Soils</a:t>
            </a:r>
          </a:p>
          <a:p>
            <a:pPr eaLnBrk="1" hangingPunct="1"/>
            <a:r>
              <a:rPr lang="en-GB" b="1" dirty="0" smtClean="0">
                <a:solidFill>
                  <a:srgbClr val="000000"/>
                </a:solidFill>
                <a:effectLst/>
                <a:latin typeface="Calibri" pitchFamily="34" charset="0"/>
              </a:rPr>
              <a:t>Chemistry</a:t>
            </a:r>
          </a:p>
        </p:txBody>
      </p:sp>
      <p:pic>
        <p:nvPicPr>
          <p:cNvPr id="37891" name="Picture 4" descr="fossilinsects"/>
          <p:cNvPicPr>
            <a:picLocks noChangeAspect="1" noChangeArrowheads="1"/>
          </p:cNvPicPr>
          <p:nvPr/>
        </p:nvPicPr>
        <p:blipFill>
          <a:blip r:embed="rId3" cstate="print"/>
          <a:srcRect/>
          <a:stretch>
            <a:fillRect/>
          </a:stretch>
        </p:blipFill>
        <p:spPr bwMode="auto">
          <a:xfrm>
            <a:off x="2916238" y="1844675"/>
            <a:ext cx="1892300" cy="1238250"/>
          </a:xfrm>
          <a:prstGeom prst="rect">
            <a:avLst/>
          </a:prstGeom>
          <a:noFill/>
          <a:ln w="9525">
            <a:noFill/>
            <a:miter lim="800000"/>
            <a:headEnd/>
            <a:tailEnd/>
          </a:ln>
        </p:spPr>
      </p:pic>
      <p:pic>
        <p:nvPicPr>
          <p:cNvPr id="37892" name="Picture 5" descr="sprucepollen"/>
          <p:cNvPicPr>
            <a:picLocks noChangeAspect="1" noChangeArrowheads="1"/>
          </p:cNvPicPr>
          <p:nvPr/>
        </p:nvPicPr>
        <p:blipFill>
          <a:blip r:embed="rId4" cstate="print"/>
          <a:srcRect/>
          <a:stretch>
            <a:fillRect/>
          </a:stretch>
        </p:blipFill>
        <p:spPr bwMode="auto">
          <a:xfrm>
            <a:off x="3059113" y="4508500"/>
            <a:ext cx="2222500" cy="1828800"/>
          </a:xfrm>
          <a:prstGeom prst="rect">
            <a:avLst/>
          </a:prstGeom>
          <a:noFill/>
          <a:ln w="9525">
            <a:noFill/>
            <a:miter lim="800000"/>
            <a:headEnd/>
            <a:tailEnd/>
          </a:ln>
        </p:spPr>
      </p:pic>
      <p:pic>
        <p:nvPicPr>
          <p:cNvPr id="37893" name="Picture 6" descr="mtrapbld1"/>
          <p:cNvPicPr>
            <a:picLocks noChangeAspect="1" noChangeArrowheads="1"/>
          </p:cNvPicPr>
          <p:nvPr/>
        </p:nvPicPr>
        <p:blipFill>
          <a:blip r:embed="rId5" cstate="print"/>
          <a:srcRect/>
          <a:stretch>
            <a:fillRect/>
          </a:stretch>
        </p:blipFill>
        <p:spPr bwMode="auto">
          <a:xfrm>
            <a:off x="6011863" y="4581525"/>
            <a:ext cx="2559050" cy="1770063"/>
          </a:xfrm>
          <a:prstGeom prst="rect">
            <a:avLst/>
          </a:prstGeom>
          <a:noFill/>
          <a:ln w="9525">
            <a:noFill/>
            <a:miter lim="800000"/>
            <a:headEnd/>
            <a:tailEnd/>
          </a:ln>
        </p:spPr>
      </p:pic>
      <p:pic>
        <p:nvPicPr>
          <p:cNvPr id="37894" name="Picture 7" descr="Wooly Rhino BMNH"/>
          <p:cNvPicPr>
            <a:picLocks noChangeAspect="1" noChangeArrowheads="1"/>
          </p:cNvPicPr>
          <p:nvPr/>
        </p:nvPicPr>
        <p:blipFill>
          <a:blip r:embed="rId6" cstate="print"/>
          <a:srcRect/>
          <a:stretch>
            <a:fillRect/>
          </a:stretch>
        </p:blipFill>
        <p:spPr bwMode="auto">
          <a:xfrm>
            <a:off x="5508625" y="1773238"/>
            <a:ext cx="3359150" cy="25193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Biological data</a:t>
            </a:r>
          </a:p>
        </p:txBody>
      </p:sp>
      <p:sp>
        <p:nvSpPr>
          <p:cNvPr id="39938" name="Rectangle 3"/>
          <p:cNvSpPr>
            <a:spLocks noGrp="1" noChangeArrowheads="1"/>
          </p:cNvSpPr>
          <p:nvPr>
            <p:ph type="body" sz="half" idx="1"/>
          </p:nvPr>
        </p:nvSpPr>
        <p:spPr/>
        <p:txBody>
          <a:bodyPr/>
          <a:lstStyle/>
          <a:p>
            <a:pPr eaLnBrk="1" hangingPunct="1"/>
            <a:r>
              <a:rPr lang="en-GB" b="1" dirty="0" smtClean="0">
                <a:solidFill>
                  <a:srgbClr val="000000"/>
                </a:solidFill>
                <a:effectLst/>
                <a:latin typeface="Calibri" pitchFamily="34" charset="0"/>
              </a:rPr>
              <a:t>Pollen</a:t>
            </a:r>
          </a:p>
          <a:p>
            <a:pPr eaLnBrk="1" hangingPunct="1"/>
            <a:r>
              <a:rPr lang="en-GB" b="1" dirty="0" smtClean="0">
                <a:solidFill>
                  <a:srgbClr val="000000"/>
                </a:solidFill>
                <a:effectLst/>
                <a:latin typeface="Calibri" pitchFamily="34" charset="0"/>
              </a:rPr>
              <a:t>Plant macrofossils</a:t>
            </a:r>
          </a:p>
          <a:p>
            <a:pPr eaLnBrk="1" hangingPunct="1"/>
            <a:r>
              <a:rPr lang="en-GB" b="1" dirty="0" smtClean="0">
                <a:solidFill>
                  <a:srgbClr val="000000"/>
                </a:solidFill>
                <a:effectLst/>
                <a:latin typeface="Calibri" pitchFamily="34" charset="0"/>
              </a:rPr>
              <a:t>Diatoms</a:t>
            </a:r>
          </a:p>
        </p:txBody>
      </p:sp>
      <p:sp>
        <p:nvSpPr>
          <p:cNvPr id="39939" name="Rectangle 4"/>
          <p:cNvSpPr>
            <a:spLocks noGrp="1" noChangeArrowheads="1"/>
          </p:cNvSpPr>
          <p:nvPr>
            <p:ph type="body" sz="half" idx="2"/>
          </p:nvPr>
        </p:nvSpPr>
        <p:spPr/>
        <p:txBody>
          <a:bodyPr/>
          <a:lstStyle/>
          <a:p>
            <a:pPr eaLnBrk="1" hangingPunct="1"/>
            <a:r>
              <a:rPr lang="en-GB" b="1" dirty="0" smtClean="0">
                <a:solidFill>
                  <a:srgbClr val="000000"/>
                </a:solidFill>
                <a:effectLst/>
                <a:latin typeface="Calibri" pitchFamily="34" charset="0"/>
              </a:rPr>
              <a:t>Vertebrates</a:t>
            </a:r>
          </a:p>
          <a:p>
            <a:pPr eaLnBrk="1" hangingPunct="1"/>
            <a:r>
              <a:rPr lang="en-GB" b="1" dirty="0" smtClean="0">
                <a:solidFill>
                  <a:srgbClr val="000000"/>
                </a:solidFill>
                <a:effectLst/>
                <a:latin typeface="Calibri" pitchFamily="34" charset="0"/>
              </a:rPr>
              <a:t>Molluscs</a:t>
            </a:r>
          </a:p>
          <a:p>
            <a:pPr eaLnBrk="1" hangingPunct="1"/>
            <a:r>
              <a:rPr lang="en-GB" b="1" dirty="0" smtClean="0">
                <a:solidFill>
                  <a:srgbClr val="000000"/>
                </a:solidFill>
                <a:effectLst/>
                <a:latin typeface="Calibri" pitchFamily="34" charset="0"/>
              </a:rPr>
              <a:t>Insects</a:t>
            </a:r>
          </a:p>
          <a:p>
            <a:pPr eaLnBrk="1" hangingPunct="1"/>
            <a:r>
              <a:rPr lang="en-GB" b="1" dirty="0" smtClean="0">
                <a:solidFill>
                  <a:srgbClr val="000000"/>
                </a:solidFill>
                <a:effectLst/>
                <a:latin typeface="Calibri" pitchFamily="34" charset="0"/>
              </a:rPr>
              <a:t>Ostracods</a:t>
            </a:r>
          </a:p>
          <a:p>
            <a:pPr eaLnBrk="1" hangingPunct="1"/>
            <a:r>
              <a:rPr lang="en-GB" b="1" dirty="0" smtClean="0">
                <a:solidFill>
                  <a:srgbClr val="000000"/>
                </a:solidFill>
                <a:effectLst/>
                <a:latin typeface="Calibri" pitchFamily="34" charset="0"/>
              </a:rPr>
              <a:t>Foraminifera</a:t>
            </a:r>
          </a:p>
          <a:p>
            <a:pPr eaLnBrk="1" hangingPunct="1"/>
            <a:r>
              <a:rPr lang="en-GB" b="1" dirty="0" smtClean="0">
                <a:solidFill>
                  <a:srgbClr val="000000"/>
                </a:solidFill>
                <a:effectLst/>
                <a:latin typeface="Calibri" pitchFamily="34" charset="0"/>
              </a:rPr>
              <a:t>Insects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 descr="diatom"/>
          <p:cNvPicPr>
            <a:picLocks noChangeAspect="1" noChangeArrowheads="1"/>
          </p:cNvPicPr>
          <p:nvPr/>
        </p:nvPicPr>
        <p:blipFill>
          <a:blip r:embed="rId3" cstate="print"/>
          <a:srcRect/>
          <a:stretch>
            <a:fillRect/>
          </a:stretch>
        </p:blipFill>
        <p:spPr bwMode="auto">
          <a:xfrm>
            <a:off x="3419475" y="4221163"/>
            <a:ext cx="1428750" cy="2109787"/>
          </a:xfrm>
          <a:prstGeom prst="rect">
            <a:avLst/>
          </a:prstGeom>
          <a:noFill/>
          <a:ln w="9525">
            <a:noFill/>
            <a:miter lim="800000"/>
            <a:headEnd/>
            <a:tailEnd/>
          </a:ln>
        </p:spPr>
      </p:pic>
      <p:pic>
        <p:nvPicPr>
          <p:cNvPr id="41986" name="Picture 3" descr="Elph-exc"/>
          <p:cNvPicPr>
            <a:picLocks noChangeAspect="1" noChangeArrowheads="1"/>
          </p:cNvPicPr>
          <p:nvPr/>
        </p:nvPicPr>
        <p:blipFill>
          <a:blip r:embed="rId4" cstate="print"/>
          <a:srcRect/>
          <a:stretch>
            <a:fillRect/>
          </a:stretch>
        </p:blipFill>
        <p:spPr bwMode="auto">
          <a:xfrm>
            <a:off x="611188" y="620713"/>
            <a:ext cx="2105025" cy="2447925"/>
          </a:xfrm>
          <a:prstGeom prst="rect">
            <a:avLst/>
          </a:prstGeom>
          <a:noFill/>
          <a:ln w="9525">
            <a:noFill/>
            <a:miter lim="800000"/>
            <a:headEnd/>
            <a:tailEnd/>
          </a:ln>
        </p:spPr>
      </p:pic>
      <p:pic>
        <p:nvPicPr>
          <p:cNvPr id="41987" name="Picture 4" descr="fossilinsects"/>
          <p:cNvPicPr>
            <a:picLocks noChangeAspect="1" noChangeArrowheads="1"/>
          </p:cNvPicPr>
          <p:nvPr/>
        </p:nvPicPr>
        <p:blipFill>
          <a:blip r:embed="rId5" cstate="print"/>
          <a:srcRect/>
          <a:stretch>
            <a:fillRect/>
          </a:stretch>
        </p:blipFill>
        <p:spPr bwMode="auto">
          <a:xfrm>
            <a:off x="3203575" y="549275"/>
            <a:ext cx="1892300" cy="1238250"/>
          </a:xfrm>
          <a:prstGeom prst="rect">
            <a:avLst/>
          </a:prstGeom>
          <a:noFill/>
          <a:ln w="9525">
            <a:noFill/>
            <a:miter lim="800000"/>
            <a:headEnd/>
            <a:tailEnd/>
          </a:ln>
        </p:spPr>
      </p:pic>
      <p:pic>
        <p:nvPicPr>
          <p:cNvPr id="41988" name="Picture 5" descr="sprucepollen"/>
          <p:cNvPicPr>
            <a:picLocks noChangeAspect="1" noChangeArrowheads="1"/>
          </p:cNvPicPr>
          <p:nvPr/>
        </p:nvPicPr>
        <p:blipFill>
          <a:blip r:embed="rId6" cstate="print"/>
          <a:srcRect/>
          <a:stretch>
            <a:fillRect/>
          </a:stretch>
        </p:blipFill>
        <p:spPr bwMode="auto">
          <a:xfrm>
            <a:off x="611188" y="3860800"/>
            <a:ext cx="2222500" cy="1828800"/>
          </a:xfrm>
          <a:prstGeom prst="rect">
            <a:avLst/>
          </a:prstGeom>
          <a:noFill/>
          <a:ln w="9525">
            <a:noFill/>
            <a:miter lim="800000"/>
            <a:headEnd/>
            <a:tailEnd/>
          </a:ln>
        </p:spPr>
      </p:pic>
      <p:pic>
        <p:nvPicPr>
          <p:cNvPr id="41989" name="Picture 6" descr="mtrapbld1"/>
          <p:cNvPicPr>
            <a:picLocks noChangeAspect="1" noChangeArrowheads="1"/>
          </p:cNvPicPr>
          <p:nvPr/>
        </p:nvPicPr>
        <p:blipFill>
          <a:blip r:embed="rId7" cstate="print"/>
          <a:srcRect/>
          <a:stretch>
            <a:fillRect/>
          </a:stretch>
        </p:blipFill>
        <p:spPr bwMode="auto">
          <a:xfrm>
            <a:off x="6156325" y="4652963"/>
            <a:ext cx="2559050" cy="1770062"/>
          </a:xfrm>
          <a:prstGeom prst="rect">
            <a:avLst/>
          </a:prstGeom>
          <a:noFill/>
          <a:ln w="9525">
            <a:noFill/>
            <a:miter lim="800000"/>
            <a:headEnd/>
            <a:tailEnd/>
          </a:ln>
        </p:spPr>
      </p:pic>
      <p:pic>
        <p:nvPicPr>
          <p:cNvPr id="41990" name="Picture 7" descr="Wooly Rhino BMNH"/>
          <p:cNvPicPr>
            <a:picLocks noChangeAspect="1" noChangeArrowheads="1"/>
          </p:cNvPicPr>
          <p:nvPr/>
        </p:nvPicPr>
        <p:blipFill>
          <a:blip r:embed="rId8" cstate="print"/>
          <a:srcRect/>
          <a:stretch>
            <a:fillRect/>
          </a:stretch>
        </p:blipFill>
        <p:spPr bwMode="auto">
          <a:xfrm>
            <a:off x="5219700" y="1773238"/>
            <a:ext cx="3359150" cy="2519362"/>
          </a:xfrm>
          <a:prstGeom prst="rect">
            <a:avLst/>
          </a:prstGeom>
          <a:noFill/>
          <a:ln w="9525">
            <a:noFill/>
            <a:miter lim="800000"/>
            <a:headEnd/>
            <a:tailEnd/>
          </a:ln>
        </p:spPr>
      </p:pic>
      <p:sp>
        <p:nvSpPr>
          <p:cNvPr id="41991" name="Text Box 8"/>
          <p:cNvSpPr txBox="1">
            <a:spLocks noChangeArrowheads="1"/>
          </p:cNvSpPr>
          <p:nvPr/>
        </p:nvSpPr>
        <p:spPr bwMode="auto">
          <a:xfrm>
            <a:off x="5364163" y="549275"/>
            <a:ext cx="3225800" cy="701675"/>
          </a:xfrm>
          <a:prstGeom prst="rect">
            <a:avLst/>
          </a:prstGeom>
          <a:noFill/>
          <a:ln w="9525">
            <a:noFill/>
            <a:miter lim="800000"/>
            <a:headEnd/>
            <a:tailEnd/>
          </a:ln>
        </p:spPr>
        <p:txBody>
          <a:bodyPr wrap="none">
            <a:spAutoFit/>
          </a:bodyPr>
          <a:lstStyle/>
          <a:p>
            <a:r>
              <a:rPr lang="en-GB" sz="2000" b="1" dirty="0">
                <a:solidFill>
                  <a:srgbClr val="000000"/>
                </a:solidFill>
                <a:latin typeface="Calibri" pitchFamily="34" charset="0"/>
              </a:rPr>
              <a:t>A range of different types of </a:t>
            </a:r>
          </a:p>
          <a:p>
            <a:r>
              <a:rPr lang="en-GB" sz="2000" b="1" dirty="0">
                <a:solidFill>
                  <a:srgbClr val="000000"/>
                </a:solidFill>
                <a:latin typeface="Calibri" pitchFamily="34" charset="0"/>
              </a:rPr>
              <a:t>biological material</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GB" sz="3600" b="1" dirty="0" smtClean="0">
                <a:solidFill>
                  <a:srgbClr val="000000"/>
                </a:solidFill>
                <a:effectLst/>
                <a:latin typeface="Calibri" pitchFamily="34" charset="0"/>
              </a:rPr>
              <a:t>Non-biological evidence</a:t>
            </a:r>
          </a:p>
        </p:txBody>
      </p:sp>
      <p:pic>
        <p:nvPicPr>
          <p:cNvPr id="44034" name="Picture 3" descr="Untitled 3"/>
          <p:cNvPicPr>
            <a:picLocks noGrp="1" noChangeAspect="1" noChangeArrowheads="1"/>
          </p:cNvPicPr>
          <p:nvPr>
            <p:ph sz="half" idx="1"/>
          </p:nvPr>
        </p:nvPicPr>
        <p:blipFill>
          <a:blip r:embed="rId3" cstate="print"/>
          <a:srcRect/>
          <a:stretch>
            <a:fillRect/>
          </a:stretch>
        </p:blipFill>
        <p:spPr>
          <a:xfrm>
            <a:off x="323850" y="1916113"/>
            <a:ext cx="2955925" cy="1966912"/>
          </a:xfrm>
        </p:spPr>
      </p:pic>
      <p:pic>
        <p:nvPicPr>
          <p:cNvPr id="44035" name="Picture 4" descr="Picture2"/>
          <p:cNvPicPr>
            <a:picLocks noGrp="1" noChangeAspect="1" noChangeArrowheads="1"/>
          </p:cNvPicPr>
          <p:nvPr>
            <p:ph sz="quarter" idx="2"/>
          </p:nvPr>
        </p:nvPicPr>
        <p:blipFill>
          <a:blip r:embed="rId4" cstate="print"/>
          <a:srcRect/>
          <a:stretch>
            <a:fillRect/>
          </a:stretch>
        </p:blipFill>
        <p:spPr>
          <a:xfrm>
            <a:off x="5030788" y="1905000"/>
            <a:ext cx="3271837" cy="1987550"/>
          </a:xfrm>
        </p:spPr>
      </p:pic>
      <p:pic>
        <p:nvPicPr>
          <p:cNvPr id="44036" name="Picture 5" descr="Untitled 130"/>
          <p:cNvPicPr>
            <a:picLocks noGrp="1" noChangeAspect="1" noChangeArrowheads="1"/>
          </p:cNvPicPr>
          <p:nvPr>
            <p:ph sz="quarter" idx="3"/>
          </p:nvPr>
        </p:nvPicPr>
        <p:blipFill>
          <a:blip r:embed="rId5" cstate="print"/>
          <a:srcRect/>
          <a:stretch>
            <a:fillRect/>
          </a:stretch>
        </p:blipFill>
        <p:spPr>
          <a:xfrm>
            <a:off x="2843213" y="4149725"/>
            <a:ext cx="3546475" cy="2360613"/>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defRPr/>
            </a:pPr>
            <a:r>
              <a:rPr lang="en-GB" sz="4000" dirty="0" smtClean="0">
                <a:solidFill>
                  <a:srgbClr val="000000"/>
                </a:solidFill>
                <a:effectLst/>
                <a:latin typeface="Calibri" pitchFamily="34" charset="0"/>
              </a:rPr>
              <a:t>How do we investigate past environments?</a:t>
            </a:r>
          </a:p>
        </p:txBody>
      </p:sp>
      <p:sp>
        <p:nvSpPr>
          <p:cNvPr id="31747" name="Rectangle 3"/>
          <p:cNvSpPr>
            <a:spLocks noGrp="1" noChangeArrowheads="1"/>
          </p:cNvSpPr>
          <p:nvPr>
            <p:ph type="body" idx="1"/>
          </p:nvPr>
        </p:nvSpPr>
        <p:spPr/>
        <p:txBody>
          <a:bodyPr/>
          <a:lstStyle/>
          <a:p>
            <a:pPr eaLnBrk="1" hangingPunct="1">
              <a:defRPr/>
            </a:pPr>
            <a:r>
              <a:rPr lang="en-GB" dirty="0" smtClean="0">
                <a:solidFill>
                  <a:srgbClr val="000000"/>
                </a:solidFill>
                <a:effectLst/>
                <a:latin typeface="Calibri" pitchFamily="34" charset="0"/>
              </a:rPr>
              <a:t>Collection of samples</a:t>
            </a:r>
          </a:p>
          <a:p>
            <a:pPr eaLnBrk="1" hangingPunct="1">
              <a:defRPr/>
            </a:pPr>
            <a:r>
              <a:rPr lang="en-GB" dirty="0" smtClean="0">
                <a:solidFill>
                  <a:srgbClr val="000000"/>
                </a:solidFill>
                <a:effectLst/>
                <a:latin typeface="Calibri" pitchFamily="34" charset="0"/>
              </a:rPr>
              <a:t>Processing of sample</a:t>
            </a:r>
          </a:p>
          <a:p>
            <a:pPr eaLnBrk="1" hangingPunct="1">
              <a:defRPr/>
            </a:pPr>
            <a:r>
              <a:rPr lang="en-GB" dirty="0" smtClean="0">
                <a:solidFill>
                  <a:srgbClr val="000000"/>
                </a:solidFill>
                <a:effectLst/>
                <a:latin typeface="Calibri" pitchFamily="34" charset="0"/>
              </a:rPr>
              <a:t>Identification of material</a:t>
            </a:r>
          </a:p>
          <a:p>
            <a:pPr eaLnBrk="1" hangingPunct="1">
              <a:defRPr/>
            </a:pPr>
            <a:r>
              <a:rPr lang="en-GB" dirty="0" smtClean="0">
                <a:solidFill>
                  <a:srgbClr val="000000"/>
                </a:solidFill>
                <a:effectLst/>
                <a:latin typeface="Calibri" pitchFamily="34" charset="0"/>
              </a:rPr>
              <a:t>Interpretation of results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6" name="Rectangle 8"/>
          <p:cNvSpPr>
            <a:spLocks noGrp="1" noChangeArrowheads="1"/>
          </p:cNvSpPr>
          <p:nvPr>
            <p:ph type="title"/>
          </p:nvPr>
        </p:nvSpPr>
        <p:spPr/>
        <p:txBody>
          <a:bodyPr/>
          <a:lstStyle/>
          <a:p>
            <a:pPr eaLnBrk="1" hangingPunct="1">
              <a:defRPr/>
            </a:pPr>
            <a:r>
              <a:rPr lang="en-GB" dirty="0" smtClean="0">
                <a:solidFill>
                  <a:srgbClr val="000000"/>
                </a:solidFill>
                <a:effectLst/>
                <a:latin typeface="Calibri" pitchFamily="34" charset="0"/>
              </a:rPr>
              <a:t>Sample collection</a:t>
            </a:r>
          </a:p>
        </p:txBody>
      </p:sp>
      <p:pic>
        <p:nvPicPr>
          <p:cNvPr id="7171" name="Picture 4" descr="Augering at Buckland"/>
          <p:cNvPicPr>
            <a:picLocks noGrp="1" noChangeAspect="1" noChangeArrowheads="1"/>
          </p:cNvPicPr>
          <p:nvPr>
            <p:ph sz="half" idx="1"/>
          </p:nvPr>
        </p:nvPicPr>
        <p:blipFill>
          <a:blip r:embed="rId3" cstate="print"/>
          <a:srcRect/>
          <a:stretch>
            <a:fillRect/>
          </a:stretch>
        </p:blipFill>
        <p:spPr>
          <a:xfrm>
            <a:off x="973138" y="1600200"/>
            <a:ext cx="3006725" cy="4530725"/>
          </a:xfrm>
          <a:noFill/>
        </p:spPr>
      </p:pic>
      <p:pic>
        <p:nvPicPr>
          <p:cNvPr id="7172" name="Picture 7" descr="Picture2"/>
          <p:cNvPicPr>
            <a:picLocks noGrp="1" noChangeAspect="1" noChangeArrowheads="1"/>
          </p:cNvPicPr>
          <p:nvPr>
            <p:ph sz="half" idx="2"/>
          </p:nvPr>
        </p:nvPicPr>
        <p:blipFill>
          <a:blip r:embed="rId4" cstate="print"/>
          <a:srcRect/>
          <a:stretch>
            <a:fillRect/>
          </a:stretch>
        </p:blipFill>
        <p:spPr>
          <a:xfrm>
            <a:off x="4356100" y="2782888"/>
            <a:ext cx="3463925" cy="2316162"/>
          </a:xfr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Content Placeholder 4" descr="215904322_fbee8d147f.jpg"/>
          <p:cNvPicPr>
            <a:picLocks noGrp="1" noChangeAspect="1"/>
          </p:cNvPicPr>
          <p:nvPr>
            <p:ph sz="half" idx="1"/>
          </p:nvPr>
        </p:nvPicPr>
        <p:blipFill>
          <a:blip r:embed="rId3" cstate="print"/>
          <a:srcRect/>
          <a:stretch>
            <a:fillRect/>
          </a:stretch>
        </p:blipFill>
        <p:spPr>
          <a:xfrm>
            <a:off x="900113" y="1600200"/>
            <a:ext cx="3152775" cy="4530725"/>
          </a:xfrm>
        </p:spPr>
      </p:pic>
      <p:sp>
        <p:nvSpPr>
          <p:cNvPr id="4" name="Content Placeholder 3"/>
          <p:cNvSpPr>
            <a:spLocks noGrp="1"/>
          </p:cNvSpPr>
          <p:nvPr>
            <p:ph sz="half" idx="2"/>
          </p:nvPr>
        </p:nvSpPr>
        <p:spPr/>
        <p:txBody>
          <a:bodyPr/>
          <a:lstStyle/>
          <a:p>
            <a:pPr eaLnBrk="1" hangingPunct="1">
              <a:defRPr/>
            </a:pPr>
            <a:endParaRPr lang="en-GB" smtClean="0"/>
          </a:p>
        </p:txBody>
      </p:sp>
      <p:pic>
        <p:nvPicPr>
          <p:cNvPr id="8196" name="Picture 2" descr="http://farm1.static.flickr.com/95/215904320_abd3f28a8f.jpg"/>
          <p:cNvPicPr>
            <a:picLocks noChangeAspect="1" noChangeArrowheads="1"/>
          </p:cNvPicPr>
          <p:nvPr/>
        </p:nvPicPr>
        <p:blipFill>
          <a:blip r:embed="rId4" cstate="print"/>
          <a:srcRect/>
          <a:stretch>
            <a:fillRect/>
          </a:stretch>
        </p:blipFill>
        <p:spPr bwMode="auto">
          <a:xfrm>
            <a:off x="5072063" y="1214438"/>
            <a:ext cx="3171825" cy="4762500"/>
          </a:xfrm>
          <a:prstGeom prst="rect">
            <a:avLst/>
          </a:prstGeom>
          <a:noFill/>
          <a:ln w="9525">
            <a:noFill/>
            <a:miter lim="800000"/>
            <a:headEnd/>
            <a:tailEnd/>
          </a:ln>
        </p:spPr>
      </p:pic>
      <p:sp>
        <p:nvSpPr>
          <p:cNvPr id="7" name="Rectangle 2"/>
          <p:cNvSpPr>
            <a:spLocks noGrp="1" noChangeArrowheads="1"/>
          </p:cNvSpPr>
          <p:nvPr>
            <p:ph type="title"/>
          </p:nvPr>
        </p:nvSpPr>
        <p:spPr/>
        <p:txBody>
          <a:bodyPr/>
          <a:lstStyle/>
          <a:p>
            <a:pPr eaLnBrk="1" hangingPunct="1">
              <a:defRPr/>
            </a:pPr>
            <a:r>
              <a:rPr lang="en-GB" dirty="0" smtClean="0">
                <a:solidFill>
                  <a:srgbClr val="000000"/>
                </a:solidFill>
                <a:effectLst/>
                <a:latin typeface="Calibri" pitchFamily="34" charset="0"/>
              </a:rPr>
              <a:t>Sample processing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defRPr/>
            </a:pPr>
            <a:r>
              <a:rPr lang="en-GB" dirty="0" smtClean="0">
                <a:solidFill>
                  <a:srgbClr val="000000"/>
                </a:solidFill>
                <a:effectLst/>
                <a:latin typeface="Calibri" pitchFamily="34" charset="0"/>
              </a:rPr>
              <a:t>Identification of material</a:t>
            </a:r>
          </a:p>
        </p:txBody>
      </p:sp>
      <p:pic>
        <p:nvPicPr>
          <p:cNvPr id="9219" name="Picture 4" descr="AnimalBone_las468_200px"/>
          <p:cNvPicPr>
            <a:picLocks noGrp="1" noChangeAspect="1" noChangeArrowheads="1"/>
          </p:cNvPicPr>
          <p:nvPr>
            <p:ph idx="1"/>
          </p:nvPr>
        </p:nvPicPr>
        <p:blipFill>
          <a:blip r:embed="rId3" cstate="print"/>
          <a:srcRect/>
          <a:stretch>
            <a:fillRect/>
          </a:stretch>
        </p:blipFill>
        <p:spPr>
          <a:xfrm>
            <a:off x="2411413" y="1916113"/>
            <a:ext cx="3024187" cy="3027362"/>
          </a:xfr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395536" y="2204864"/>
            <a:ext cx="8388424" cy="1500187"/>
          </a:xfrm>
        </p:spPr>
        <p:txBody>
          <a:bodyPr/>
          <a:lstStyle/>
          <a:p>
            <a:r>
              <a:rPr lang="en-GB" sz="3200" b="1" dirty="0" smtClean="0">
                <a:solidFill>
                  <a:srgbClr val="000000"/>
                </a:solidFill>
                <a:effectLst/>
              </a:rPr>
              <a:t>A yard stick for environmental change</a:t>
            </a:r>
            <a:endParaRPr lang="en-GB" sz="3200" b="1" dirty="0">
              <a:solidFill>
                <a:srgbClr val="000000"/>
              </a:solidFill>
              <a:effectLst/>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mtClean="0">
                <a:solidFill>
                  <a:srgbClr val="FF0000"/>
                </a:solidFill>
              </a:rPr>
              <a:t>Oxygen Isotopes</a:t>
            </a:r>
          </a:p>
        </p:txBody>
      </p:sp>
      <p:sp>
        <p:nvSpPr>
          <p:cNvPr id="39939" name="Rectangle 3"/>
          <p:cNvSpPr>
            <a:spLocks noGrp="1" noChangeArrowheads="1"/>
          </p:cNvSpPr>
          <p:nvPr>
            <p:ph type="body" sz="half" idx="2"/>
          </p:nvPr>
        </p:nvSpPr>
        <p:spPr/>
        <p:txBody>
          <a:bodyPr/>
          <a:lstStyle/>
          <a:p>
            <a:pPr eaLnBrk="1" hangingPunct="1">
              <a:buFontTx/>
              <a:buNone/>
              <a:defRPr/>
            </a:pPr>
            <a:r>
              <a:rPr lang="en-GB" sz="2800" smtClean="0"/>
              <a:t>Water with light </a:t>
            </a:r>
            <a:r>
              <a:rPr lang="en-GB" sz="2800" baseline="30000" smtClean="0"/>
              <a:t>16</a:t>
            </a:r>
            <a:r>
              <a:rPr lang="en-GB" sz="2800" smtClean="0"/>
              <a:t>O is more easily evaporated therefore during glacial periods water is enriched in </a:t>
            </a:r>
            <a:r>
              <a:rPr lang="en-GB" sz="2800" baseline="30000" smtClean="0"/>
              <a:t>18</a:t>
            </a:r>
            <a:r>
              <a:rPr lang="en-GB" sz="2800" smtClean="0"/>
              <a:t>O </a:t>
            </a:r>
          </a:p>
          <a:p>
            <a:pPr eaLnBrk="1" hangingPunct="1">
              <a:defRPr/>
            </a:pPr>
            <a:endParaRPr lang="en-GB" sz="2800" smtClean="0"/>
          </a:p>
        </p:txBody>
      </p:sp>
      <p:pic>
        <p:nvPicPr>
          <p:cNvPr id="6148" name="Picture 4"/>
          <p:cNvPicPr>
            <a:picLocks noGrp="1" noChangeAspect="1" noChangeArrowheads="1"/>
          </p:cNvPicPr>
          <p:nvPr>
            <p:ph sz="half" idx="1"/>
          </p:nvPr>
        </p:nvPicPr>
        <p:blipFill>
          <a:blip r:embed="rId3" cstate="print"/>
          <a:srcRect/>
          <a:stretch>
            <a:fillRect/>
          </a:stretch>
        </p:blipFill>
        <p:spPr>
          <a:xfrm>
            <a:off x="604838" y="1557338"/>
            <a:ext cx="3736975" cy="4608512"/>
          </a:xfr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5" name="Rectangle 7"/>
          <p:cNvSpPr>
            <a:spLocks noGrp="1" noChangeArrowheads="1"/>
          </p:cNvSpPr>
          <p:nvPr>
            <p:ph type="title"/>
          </p:nvPr>
        </p:nvSpPr>
        <p:spPr/>
        <p:txBody>
          <a:bodyPr/>
          <a:lstStyle/>
          <a:p>
            <a:pPr eaLnBrk="1" hangingPunct="1">
              <a:defRPr/>
            </a:pPr>
            <a:endParaRPr lang="en-US" smtClean="0"/>
          </a:p>
        </p:txBody>
      </p:sp>
      <p:pic>
        <p:nvPicPr>
          <p:cNvPr id="7171" name="Picture 4"/>
          <p:cNvPicPr>
            <a:picLocks noGrp="1" noChangeAspect="1" noChangeArrowheads="1"/>
          </p:cNvPicPr>
          <p:nvPr>
            <p:ph sz="half" idx="1"/>
          </p:nvPr>
        </p:nvPicPr>
        <p:blipFill>
          <a:blip r:embed="rId3" cstate="print"/>
          <a:srcRect/>
          <a:stretch>
            <a:fillRect/>
          </a:stretch>
        </p:blipFill>
        <p:spPr>
          <a:xfrm>
            <a:off x="250825" y="1700213"/>
            <a:ext cx="3852863" cy="4752975"/>
          </a:xfrm>
          <a:noFill/>
        </p:spPr>
      </p:pic>
      <p:sp>
        <p:nvSpPr>
          <p:cNvPr id="27656" name="Rectangle 8"/>
          <p:cNvSpPr>
            <a:spLocks noGrp="1" noChangeArrowheads="1"/>
          </p:cNvSpPr>
          <p:nvPr>
            <p:ph type="body" sz="half" idx="2"/>
          </p:nvPr>
        </p:nvSpPr>
        <p:spPr>
          <a:xfrm>
            <a:off x="4645025" y="1905000"/>
            <a:ext cx="4041775" cy="4114800"/>
          </a:xfrm>
        </p:spPr>
        <p:txBody>
          <a:bodyPr/>
          <a:lstStyle/>
          <a:p>
            <a:pPr eaLnBrk="1" hangingPunct="1">
              <a:defRPr/>
            </a:pPr>
            <a:r>
              <a:rPr lang="en-GB" sz="2800" smtClean="0"/>
              <a:t>Warm stages are complex</a:t>
            </a:r>
          </a:p>
          <a:p>
            <a:pPr eaLnBrk="1" hangingPunct="1">
              <a:defRPr/>
            </a:pPr>
            <a:r>
              <a:rPr lang="en-GB" sz="2800" smtClean="0"/>
              <a:t>A number of warm peaks can be seen in Stage 5</a:t>
            </a:r>
          </a:p>
        </p:txBody>
      </p:sp>
      <p:sp>
        <p:nvSpPr>
          <p:cNvPr id="7173" name="Rectangle 9"/>
          <p:cNvSpPr>
            <a:spLocks noChangeArrowheads="1"/>
          </p:cNvSpPr>
          <p:nvPr/>
        </p:nvSpPr>
        <p:spPr bwMode="auto">
          <a:xfrm>
            <a:off x="1042988" y="4508500"/>
            <a:ext cx="2952750" cy="1441450"/>
          </a:xfrm>
          <a:prstGeom prst="rect">
            <a:avLst/>
          </a:prstGeom>
          <a:solidFill>
            <a:srgbClr val="FF0000">
              <a:alpha val="16862"/>
            </a:srgbClr>
          </a:solidFill>
          <a:ln w="9525">
            <a:solidFill>
              <a:schemeClr val="tx1"/>
            </a:solidFill>
            <a:miter lim="800000"/>
            <a:headEnd/>
            <a:tailEnd/>
          </a:ln>
        </p:spPr>
        <p:txBody>
          <a:bodyPr wrap="none" anchor="ctr"/>
          <a:lstStyle/>
          <a:p>
            <a:endParaRPr lang="en-US"/>
          </a:p>
        </p:txBody>
      </p:sp>
      <p:sp>
        <p:nvSpPr>
          <p:cNvPr id="7174" name="Rectangle 10"/>
          <p:cNvSpPr>
            <a:spLocks noChangeArrowheads="1"/>
          </p:cNvSpPr>
          <p:nvPr/>
        </p:nvSpPr>
        <p:spPr bwMode="auto">
          <a:xfrm>
            <a:off x="1042988" y="2492375"/>
            <a:ext cx="2881312" cy="215900"/>
          </a:xfrm>
          <a:prstGeom prst="rect">
            <a:avLst/>
          </a:prstGeom>
          <a:solidFill>
            <a:srgbClr val="FF0000">
              <a:alpha val="16862"/>
            </a:srgbClr>
          </a:solidFill>
          <a:ln w="9525">
            <a:solidFill>
              <a:schemeClr val="tx1"/>
            </a:solidFill>
            <a:miter lim="800000"/>
            <a:headEnd/>
            <a:tailEnd/>
          </a:ln>
        </p:spPr>
        <p:txBody>
          <a:bodyPr wrap="none" anchor="ctr"/>
          <a:lstStyle/>
          <a:p>
            <a:endParaRPr lang="en-US"/>
          </a:p>
        </p:txBody>
      </p:sp>
      <p:sp>
        <p:nvSpPr>
          <p:cNvPr id="7175" name="Line 11"/>
          <p:cNvSpPr>
            <a:spLocks noChangeShapeType="1"/>
          </p:cNvSpPr>
          <p:nvPr/>
        </p:nvSpPr>
        <p:spPr bwMode="auto">
          <a:xfrm flipH="1">
            <a:off x="2987675" y="2349500"/>
            <a:ext cx="1728788" cy="2735263"/>
          </a:xfrm>
          <a:prstGeom prst="line">
            <a:avLst/>
          </a:prstGeom>
          <a:noFill/>
          <a:ln w="28575">
            <a:solidFill>
              <a:srgbClr val="00001A"/>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4" descr="Specmap"/>
          <p:cNvPicPr>
            <a:picLocks noChangeAspect="1" noChangeArrowheads="1"/>
          </p:cNvPicPr>
          <p:nvPr/>
        </p:nvPicPr>
        <p:blipFill>
          <a:blip r:embed="rId3" cstate="print"/>
          <a:srcRect/>
          <a:stretch>
            <a:fillRect/>
          </a:stretch>
        </p:blipFill>
        <p:spPr bwMode="auto">
          <a:xfrm>
            <a:off x="107950" y="981075"/>
            <a:ext cx="1476375" cy="5472113"/>
          </a:xfrm>
          <a:prstGeom prst="rect">
            <a:avLst/>
          </a:prstGeom>
          <a:noFill/>
          <a:ln w="9525">
            <a:noFill/>
            <a:miter lim="800000"/>
            <a:headEnd/>
            <a:tailEnd/>
          </a:ln>
        </p:spPr>
      </p:pic>
      <p:sp>
        <p:nvSpPr>
          <p:cNvPr id="52229" name="Rectangle 5"/>
          <p:cNvSpPr>
            <a:spLocks noRot="1" noChangeArrowheads="1"/>
          </p:cNvSpPr>
          <p:nvPr/>
        </p:nvSpPr>
        <p:spPr bwMode="auto">
          <a:xfrm>
            <a:off x="2268538" y="1412875"/>
            <a:ext cx="4194175" cy="4498975"/>
          </a:xfrm>
          <a:prstGeom prst="rect">
            <a:avLst/>
          </a:prstGeom>
          <a:noFill/>
          <a:ln w="9525">
            <a:noFill/>
            <a:miter lim="800000"/>
            <a:headEnd/>
            <a:tailEnd/>
          </a:ln>
          <a:effectLst/>
        </p:spPr>
        <p:txBody>
          <a:bodyPr/>
          <a:lstStyle/>
          <a:p>
            <a:pPr marL="342900" indent="-342900">
              <a:lnSpc>
                <a:spcPct val="90000"/>
              </a:lnSpc>
              <a:spcBef>
                <a:spcPct val="20000"/>
              </a:spcBef>
              <a:buClr>
                <a:schemeClr val="hlink"/>
              </a:buClr>
              <a:buSzPct val="120000"/>
              <a:buFontTx/>
              <a:buChar char="•"/>
              <a:defRPr/>
            </a:pPr>
            <a:r>
              <a:rPr lang="en-GB" sz="2400" dirty="0">
                <a:solidFill>
                  <a:srgbClr val="FF0000"/>
                </a:solidFill>
                <a:effectLst>
                  <a:outerShdw blurRad="38100" dist="38100" dir="2700000" algn="tl">
                    <a:srgbClr val="000000"/>
                  </a:outerShdw>
                </a:effectLst>
                <a:latin typeface="Calibri" pitchFamily="34" charset="0"/>
              </a:rPr>
              <a:t>Peaks (odd numbers) equate to warm periods and high sea level events</a:t>
            </a: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r>
              <a:rPr lang="en-GB" sz="2400" dirty="0">
                <a:solidFill>
                  <a:schemeClr val="hlink"/>
                </a:solidFill>
                <a:effectLst>
                  <a:outerShdw blurRad="38100" dist="38100" dir="2700000" algn="tl">
                    <a:srgbClr val="000000"/>
                  </a:outerShdw>
                </a:effectLst>
                <a:latin typeface="Calibri" pitchFamily="34" charset="0"/>
              </a:rPr>
              <a:t>Troughs (even numbers) equate to cold periods</a:t>
            </a:r>
          </a:p>
        </p:txBody>
      </p:sp>
      <p:sp>
        <p:nvSpPr>
          <p:cNvPr id="25603" name="Line 6"/>
          <p:cNvSpPr>
            <a:spLocks noChangeShapeType="1"/>
          </p:cNvSpPr>
          <p:nvPr/>
        </p:nvSpPr>
        <p:spPr bwMode="auto">
          <a:xfrm flipH="1" flipV="1">
            <a:off x="1476375" y="1412875"/>
            <a:ext cx="936625" cy="71438"/>
          </a:xfrm>
          <a:prstGeom prst="line">
            <a:avLst/>
          </a:prstGeom>
          <a:noFill/>
          <a:ln w="9525">
            <a:solidFill>
              <a:srgbClr val="FF0000"/>
            </a:solidFill>
            <a:round/>
            <a:headEnd/>
            <a:tailEnd type="triangle" w="med" len="med"/>
          </a:ln>
        </p:spPr>
        <p:txBody>
          <a:bodyPr/>
          <a:lstStyle/>
          <a:p>
            <a:endParaRPr lang="en-US"/>
          </a:p>
        </p:txBody>
      </p:sp>
      <p:sp>
        <p:nvSpPr>
          <p:cNvPr id="25604" name="Line 7"/>
          <p:cNvSpPr>
            <a:spLocks noChangeShapeType="1"/>
          </p:cNvSpPr>
          <p:nvPr/>
        </p:nvSpPr>
        <p:spPr bwMode="auto">
          <a:xfrm flipH="1" flipV="1">
            <a:off x="1547813" y="1773238"/>
            <a:ext cx="865187" cy="0"/>
          </a:xfrm>
          <a:prstGeom prst="line">
            <a:avLst/>
          </a:prstGeom>
          <a:noFill/>
          <a:ln w="9525">
            <a:solidFill>
              <a:srgbClr val="FF0000"/>
            </a:solidFill>
            <a:round/>
            <a:headEnd/>
            <a:tailEnd type="triangle" w="med" len="med"/>
          </a:ln>
        </p:spPr>
        <p:txBody>
          <a:bodyPr/>
          <a:lstStyle/>
          <a:p>
            <a:endParaRPr lang="en-US"/>
          </a:p>
        </p:txBody>
      </p:sp>
      <p:sp>
        <p:nvSpPr>
          <p:cNvPr id="25605" name="Line 8"/>
          <p:cNvSpPr>
            <a:spLocks noChangeShapeType="1"/>
          </p:cNvSpPr>
          <p:nvPr/>
        </p:nvSpPr>
        <p:spPr bwMode="auto">
          <a:xfrm flipH="1" flipV="1">
            <a:off x="684213" y="1412875"/>
            <a:ext cx="1800225" cy="2663825"/>
          </a:xfrm>
          <a:prstGeom prst="line">
            <a:avLst/>
          </a:prstGeom>
          <a:noFill/>
          <a:ln w="9525">
            <a:solidFill>
              <a:srgbClr val="0000CC"/>
            </a:solidFill>
            <a:round/>
            <a:headEnd/>
            <a:tailEnd type="triangle" w="med" len="med"/>
          </a:ln>
        </p:spPr>
        <p:txBody>
          <a:bodyPr/>
          <a:lstStyle/>
          <a:p>
            <a:endParaRPr lang="en-US"/>
          </a:p>
        </p:txBody>
      </p:sp>
      <p:sp>
        <p:nvSpPr>
          <p:cNvPr id="25606" name="Line 9"/>
          <p:cNvSpPr>
            <a:spLocks noChangeShapeType="1"/>
          </p:cNvSpPr>
          <p:nvPr/>
        </p:nvSpPr>
        <p:spPr bwMode="auto">
          <a:xfrm flipH="1" flipV="1">
            <a:off x="684213" y="1989138"/>
            <a:ext cx="1728787" cy="2592387"/>
          </a:xfrm>
          <a:prstGeom prst="line">
            <a:avLst/>
          </a:prstGeom>
          <a:noFill/>
          <a:ln w="9525">
            <a:solidFill>
              <a:srgbClr val="0000CC"/>
            </a:solidFill>
            <a:round/>
            <a:headEnd/>
            <a:tailEnd type="triangle" w="med" len="med"/>
          </a:ln>
        </p:spPr>
        <p:txBody>
          <a:bodyPr/>
          <a:lstStyle/>
          <a:p>
            <a:endParaRPr lang="en-US"/>
          </a:p>
        </p:txBody>
      </p:sp>
      <p:sp>
        <p:nvSpPr>
          <p:cNvPr id="25607" name="Text Box 10"/>
          <p:cNvSpPr txBox="1">
            <a:spLocks noChangeArrowheads="1"/>
          </p:cNvSpPr>
          <p:nvPr/>
        </p:nvSpPr>
        <p:spPr bwMode="auto">
          <a:xfrm>
            <a:off x="2751138" y="273050"/>
            <a:ext cx="1946751" cy="461665"/>
          </a:xfrm>
          <a:prstGeom prst="rect">
            <a:avLst/>
          </a:prstGeom>
          <a:noFill/>
          <a:ln w="9525">
            <a:noFill/>
            <a:miter lim="800000"/>
            <a:headEnd/>
            <a:tailEnd/>
          </a:ln>
        </p:spPr>
        <p:txBody>
          <a:bodyPr wrap="none">
            <a:spAutoFit/>
          </a:bodyPr>
          <a:lstStyle/>
          <a:p>
            <a:r>
              <a:rPr lang="en-GB" sz="2400" b="1" dirty="0">
                <a:solidFill>
                  <a:srgbClr val="000000"/>
                </a:solidFill>
                <a:latin typeface="Calibri" pitchFamily="34" charset="0"/>
              </a:rPr>
              <a:t>Ever changing</a:t>
            </a:r>
            <a:endParaRPr lang="en-US" sz="2400" b="1" dirty="0">
              <a:solidFill>
                <a:srgbClr val="000000"/>
              </a:solidFill>
              <a:latin typeface="Calibri" pitchFamily="34" charset="0"/>
            </a:endParaRPr>
          </a:p>
        </p:txBody>
      </p:sp>
      <p:pic>
        <p:nvPicPr>
          <p:cNvPr id="25608" name="Picture 11" descr="BF4BAEDB"/>
          <p:cNvPicPr>
            <a:picLocks noChangeAspect="1" noChangeArrowheads="1"/>
          </p:cNvPicPr>
          <p:nvPr/>
        </p:nvPicPr>
        <p:blipFill>
          <a:blip r:embed="rId4" cstate="print"/>
          <a:srcRect/>
          <a:stretch>
            <a:fillRect/>
          </a:stretch>
        </p:blipFill>
        <p:spPr bwMode="auto">
          <a:xfrm>
            <a:off x="6300788" y="1125538"/>
            <a:ext cx="2400300" cy="1701800"/>
          </a:xfrm>
          <a:prstGeom prst="rect">
            <a:avLst/>
          </a:prstGeom>
          <a:noFill/>
          <a:ln w="9525">
            <a:noFill/>
            <a:miter lim="800000"/>
            <a:headEnd/>
            <a:tailEnd/>
          </a:ln>
        </p:spPr>
      </p:pic>
      <p:pic>
        <p:nvPicPr>
          <p:cNvPr id="25609" name="Picture 12" descr="68CE88A1"/>
          <p:cNvPicPr>
            <a:picLocks noChangeAspect="1" noChangeArrowheads="1"/>
          </p:cNvPicPr>
          <p:nvPr/>
        </p:nvPicPr>
        <p:blipFill>
          <a:blip r:embed="rId5" cstate="print"/>
          <a:srcRect/>
          <a:stretch>
            <a:fillRect/>
          </a:stretch>
        </p:blipFill>
        <p:spPr bwMode="auto">
          <a:xfrm>
            <a:off x="6300788" y="3644900"/>
            <a:ext cx="2374900" cy="19161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250825" y="0"/>
            <a:ext cx="8229600" cy="1384300"/>
          </a:xfrm>
        </p:spPr>
        <p:txBody>
          <a:bodyPr/>
          <a:lstStyle/>
          <a:p>
            <a:pPr eaLnBrk="1" hangingPunct="1"/>
            <a:r>
              <a:rPr lang="en-GB" sz="4000" dirty="0" smtClean="0">
                <a:solidFill>
                  <a:srgbClr val="000000"/>
                </a:solidFill>
                <a:effectLst/>
                <a:latin typeface="Calibri" pitchFamily="34" charset="0"/>
              </a:rPr>
              <a:t>An understanding of the past may provide a guide for the future</a:t>
            </a:r>
            <a:endParaRPr lang="en-US" sz="4000" dirty="0" smtClean="0">
              <a:solidFill>
                <a:srgbClr val="000000"/>
              </a:solidFill>
              <a:effectLst/>
              <a:latin typeface="Calibri" pitchFamily="34" charset="0"/>
            </a:endParaRPr>
          </a:p>
        </p:txBody>
      </p:sp>
      <p:sp>
        <p:nvSpPr>
          <p:cNvPr id="54275" name="Rectangle 3"/>
          <p:cNvSpPr>
            <a:spLocks noGrp="1" noChangeArrowheads="1"/>
          </p:cNvSpPr>
          <p:nvPr>
            <p:ph type="body" idx="1"/>
          </p:nvPr>
        </p:nvSpPr>
        <p:spPr/>
        <p:txBody>
          <a:bodyPr/>
          <a:lstStyle/>
          <a:p>
            <a:pPr eaLnBrk="1" hangingPunct="1">
              <a:defRPr/>
            </a:pPr>
            <a:endParaRPr lang="en-US"/>
          </a:p>
        </p:txBody>
      </p:sp>
      <p:sp>
        <p:nvSpPr>
          <p:cNvPr id="54276" name="Rectangle 4"/>
          <p:cNvSpPr>
            <a:spLocks noChangeArrowheads="1"/>
          </p:cNvSpPr>
          <p:nvPr/>
        </p:nvSpPr>
        <p:spPr bwMode="auto">
          <a:xfrm>
            <a:off x="0" y="5473700"/>
            <a:ext cx="8229600" cy="1384300"/>
          </a:xfrm>
          <a:prstGeom prst="rect">
            <a:avLst/>
          </a:prstGeom>
          <a:noFill/>
          <a:ln w="9525">
            <a:noFill/>
            <a:miter lim="800000"/>
            <a:headEnd/>
            <a:tailEnd/>
          </a:ln>
          <a:effectLst/>
        </p:spPr>
        <p:txBody>
          <a:bodyPr anchor="ctr"/>
          <a:lstStyle/>
          <a:p>
            <a:pPr>
              <a:defRPr/>
            </a:pPr>
            <a:r>
              <a:rPr lang="en-GB" sz="4400" dirty="0">
                <a:solidFill>
                  <a:srgbClr val="000000"/>
                </a:solidFill>
                <a:latin typeface="Calibri" pitchFamily="34" charset="0"/>
              </a:rPr>
              <a:t>Ocean and ice cores</a:t>
            </a:r>
          </a:p>
        </p:txBody>
      </p:sp>
      <p:pic>
        <p:nvPicPr>
          <p:cNvPr id="31748" name="Picture 5" descr="Fig_5"/>
          <p:cNvPicPr>
            <a:picLocks noChangeAspect="1" noChangeArrowheads="1"/>
          </p:cNvPicPr>
          <p:nvPr/>
        </p:nvPicPr>
        <p:blipFill>
          <a:blip r:embed="rId3" cstate="print"/>
          <a:srcRect/>
          <a:stretch>
            <a:fillRect/>
          </a:stretch>
        </p:blipFill>
        <p:spPr bwMode="auto">
          <a:xfrm>
            <a:off x="5829300" y="1628775"/>
            <a:ext cx="2919413" cy="2189163"/>
          </a:xfrm>
          <a:prstGeom prst="rect">
            <a:avLst/>
          </a:prstGeom>
          <a:noFill/>
          <a:ln w="9525">
            <a:noFill/>
            <a:miter lim="800000"/>
            <a:headEnd/>
            <a:tailEnd/>
          </a:ln>
        </p:spPr>
      </p:pic>
      <p:pic>
        <p:nvPicPr>
          <p:cNvPr id="31749" name="Picture 6" descr="Fig_5"/>
          <p:cNvPicPr>
            <a:picLocks noChangeAspect="1" noChangeArrowheads="1"/>
          </p:cNvPicPr>
          <p:nvPr/>
        </p:nvPicPr>
        <p:blipFill>
          <a:blip r:embed="rId4" cstate="print"/>
          <a:srcRect/>
          <a:stretch>
            <a:fillRect/>
          </a:stretch>
        </p:blipFill>
        <p:spPr bwMode="auto">
          <a:xfrm>
            <a:off x="5918200" y="3983038"/>
            <a:ext cx="2736850" cy="2189162"/>
          </a:xfrm>
          <a:prstGeom prst="rect">
            <a:avLst/>
          </a:prstGeom>
          <a:noFill/>
          <a:ln w="9525">
            <a:noFill/>
            <a:miter lim="800000"/>
            <a:headEnd/>
            <a:tailEnd/>
          </a:ln>
        </p:spPr>
      </p:pic>
      <p:pic>
        <p:nvPicPr>
          <p:cNvPr id="31750" name="Picture 7" descr="Fig_5"/>
          <p:cNvPicPr>
            <a:picLocks noChangeAspect="1" noChangeArrowheads="1"/>
          </p:cNvPicPr>
          <p:nvPr/>
        </p:nvPicPr>
        <p:blipFill>
          <a:blip r:embed="rId5" cstate="print"/>
          <a:srcRect/>
          <a:stretch>
            <a:fillRect/>
          </a:stretch>
        </p:blipFill>
        <p:spPr bwMode="auto">
          <a:xfrm>
            <a:off x="5292725" y="1484313"/>
            <a:ext cx="214313" cy="5024437"/>
          </a:xfrm>
          <a:prstGeom prst="rect">
            <a:avLst/>
          </a:prstGeom>
          <a:noFill/>
          <a:ln w="9525">
            <a:noFill/>
            <a:miter lim="800000"/>
            <a:headEnd/>
            <a:tailEnd/>
          </a:ln>
        </p:spPr>
      </p:pic>
      <p:pic>
        <p:nvPicPr>
          <p:cNvPr id="31751" name="Picture 8" descr="CORE_ALL"/>
          <p:cNvPicPr>
            <a:picLocks noChangeAspect="1" noChangeArrowheads="1"/>
          </p:cNvPicPr>
          <p:nvPr/>
        </p:nvPicPr>
        <p:blipFill>
          <a:blip r:embed="rId6" cstate="print"/>
          <a:srcRect/>
          <a:stretch>
            <a:fillRect/>
          </a:stretch>
        </p:blipFill>
        <p:spPr bwMode="auto">
          <a:xfrm>
            <a:off x="971550" y="1557338"/>
            <a:ext cx="3225800" cy="4352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dirty="0">
                <a:solidFill>
                  <a:srgbClr val="000000"/>
                </a:solidFill>
                <a:effectLst/>
                <a:latin typeface="Calibri" pitchFamily="34" charset="0"/>
              </a:rPr>
              <a:t>What is Climate?</a:t>
            </a:r>
          </a:p>
        </p:txBody>
      </p:sp>
      <p:sp>
        <p:nvSpPr>
          <p:cNvPr id="11267" name="Rectangle 3"/>
          <p:cNvSpPr>
            <a:spLocks noGrp="1" noChangeArrowheads="1"/>
          </p:cNvSpPr>
          <p:nvPr>
            <p:ph type="body" idx="1"/>
          </p:nvPr>
        </p:nvSpPr>
        <p:spPr>
          <a:xfrm>
            <a:off x="228600" y="1905000"/>
            <a:ext cx="8915400" cy="1524000"/>
          </a:xfrm>
        </p:spPr>
        <p:txBody>
          <a:bodyPr/>
          <a:lstStyle/>
          <a:p>
            <a:r>
              <a:rPr lang="en-US" dirty="0">
                <a:solidFill>
                  <a:srgbClr val="000000"/>
                </a:solidFill>
                <a:effectLst/>
                <a:latin typeface="Calibri" pitchFamily="34" charset="0"/>
              </a:rPr>
              <a:t>Climate = the average and variations of weather over a long period of time (~30 years)</a:t>
            </a:r>
          </a:p>
        </p:txBody>
      </p:sp>
      <p:pic>
        <p:nvPicPr>
          <p:cNvPr id="11269" name="Picture 5" descr="The_Earth_seen_from_Apollo_17"/>
          <p:cNvPicPr>
            <a:picLocks noChangeAspect="1" noChangeArrowheads="1"/>
          </p:cNvPicPr>
          <p:nvPr/>
        </p:nvPicPr>
        <p:blipFill>
          <a:blip r:embed="rId3" cstate="print"/>
          <a:srcRect/>
          <a:stretch>
            <a:fillRect/>
          </a:stretch>
        </p:blipFill>
        <p:spPr bwMode="auto">
          <a:xfrm>
            <a:off x="179512" y="3717032"/>
            <a:ext cx="2436813" cy="2438400"/>
          </a:xfrm>
          <a:prstGeom prst="rect">
            <a:avLst/>
          </a:prstGeom>
          <a:noFill/>
        </p:spPr>
      </p:pic>
      <p:pic>
        <p:nvPicPr>
          <p:cNvPr id="11270" name="Picture 6" descr="Atmospheric_Water_Vapor_Mean"/>
          <p:cNvPicPr>
            <a:picLocks noChangeAspect="1" noChangeArrowheads="1"/>
          </p:cNvPicPr>
          <p:nvPr/>
        </p:nvPicPr>
        <p:blipFill>
          <a:blip r:embed="rId4" cstate="print"/>
          <a:srcRect/>
          <a:stretch>
            <a:fillRect/>
          </a:stretch>
        </p:blipFill>
        <p:spPr bwMode="auto">
          <a:xfrm>
            <a:off x="2819400" y="3276600"/>
            <a:ext cx="5721350" cy="3013075"/>
          </a:xfrm>
          <a:prstGeom prst="rect">
            <a:avLst/>
          </a:prstGeom>
          <a:noFill/>
        </p:spPr>
      </p:pic>
      <p:sp>
        <p:nvSpPr>
          <p:cNvPr id="11272" name="Text Box 8"/>
          <p:cNvSpPr txBox="1">
            <a:spLocks noChangeArrowheads="1"/>
          </p:cNvSpPr>
          <p:nvPr/>
        </p:nvSpPr>
        <p:spPr bwMode="auto">
          <a:xfrm>
            <a:off x="2743200" y="6324600"/>
            <a:ext cx="5791200" cy="366713"/>
          </a:xfrm>
          <a:prstGeom prst="rect">
            <a:avLst/>
          </a:prstGeom>
          <a:noFill/>
          <a:ln w="9525">
            <a:noFill/>
            <a:miter lim="800000"/>
            <a:headEnd/>
            <a:tailEnd/>
          </a:ln>
        </p:spPr>
        <p:txBody>
          <a:bodyPr>
            <a:spAutoFit/>
          </a:bodyPr>
          <a:lstStyle/>
          <a:p>
            <a:pPr>
              <a:spcBef>
                <a:spcPct val="50000"/>
              </a:spcBef>
            </a:pPr>
            <a:r>
              <a:rPr lang="en-US" sz="1800" dirty="0">
                <a:latin typeface="Calibri" pitchFamily="34" charset="0"/>
              </a:rPr>
              <a:t>Above: Global average for atmospheric water vapor.</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a:xfrm>
            <a:off x="1187624" y="260648"/>
            <a:ext cx="7772400" cy="1143000"/>
          </a:xfrm>
        </p:spPr>
        <p:txBody>
          <a:bodyPr/>
          <a:lstStyle/>
          <a:p>
            <a:r>
              <a:rPr lang="en-US" dirty="0">
                <a:solidFill>
                  <a:srgbClr val="000000"/>
                </a:solidFill>
                <a:effectLst/>
                <a:latin typeface="Calibri" pitchFamily="34" charset="0"/>
              </a:rPr>
              <a:t>What is Weather?</a:t>
            </a:r>
          </a:p>
        </p:txBody>
      </p:sp>
      <p:sp>
        <p:nvSpPr>
          <p:cNvPr id="23555" name="Rectangle 1027"/>
          <p:cNvSpPr>
            <a:spLocks noGrp="1" noChangeArrowheads="1"/>
          </p:cNvSpPr>
          <p:nvPr>
            <p:ph type="body" idx="1"/>
          </p:nvPr>
        </p:nvSpPr>
        <p:spPr>
          <a:xfrm>
            <a:off x="1676400" y="2133600"/>
            <a:ext cx="7162800" cy="1752600"/>
          </a:xfrm>
        </p:spPr>
        <p:txBody>
          <a:bodyPr/>
          <a:lstStyle/>
          <a:p>
            <a:r>
              <a:rPr lang="en-US" dirty="0">
                <a:solidFill>
                  <a:srgbClr val="000000"/>
                </a:solidFill>
                <a:effectLst/>
                <a:latin typeface="Calibri" pitchFamily="34" charset="0"/>
              </a:rPr>
              <a:t>Weather = all natural </a:t>
            </a:r>
            <a:r>
              <a:rPr lang="en-US" dirty="0" err="1">
                <a:solidFill>
                  <a:srgbClr val="000000"/>
                </a:solidFill>
                <a:effectLst/>
                <a:latin typeface="Calibri" pitchFamily="34" charset="0"/>
              </a:rPr>
              <a:t>phenonmena</a:t>
            </a:r>
            <a:r>
              <a:rPr lang="en-US" dirty="0">
                <a:solidFill>
                  <a:srgbClr val="000000"/>
                </a:solidFill>
                <a:effectLst/>
                <a:latin typeface="Calibri" pitchFamily="34" charset="0"/>
              </a:rPr>
              <a:t> within the atmosphere at a given time (hours to days)</a:t>
            </a:r>
          </a:p>
        </p:txBody>
      </p:sp>
      <p:pic>
        <p:nvPicPr>
          <p:cNvPr id="23557" name="Picture 1029" descr="102px-Atmosphere_layers"/>
          <p:cNvPicPr>
            <a:picLocks noChangeAspect="1" noChangeArrowheads="1"/>
          </p:cNvPicPr>
          <p:nvPr/>
        </p:nvPicPr>
        <p:blipFill>
          <a:blip r:embed="rId3" cstate="print"/>
          <a:srcRect/>
          <a:stretch>
            <a:fillRect/>
          </a:stretch>
        </p:blipFill>
        <p:spPr bwMode="auto">
          <a:xfrm>
            <a:off x="179512" y="1052736"/>
            <a:ext cx="914400" cy="5380038"/>
          </a:xfrm>
          <a:prstGeom prst="rect">
            <a:avLst/>
          </a:prstGeom>
          <a:noFill/>
        </p:spPr>
      </p:pic>
      <p:pic>
        <p:nvPicPr>
          <p:cNvPr id="23559" name="Picture 1031" descr="Raindrops"/>
          <p:cNvPicPr>
            <a:picLocks noChangeAspect="1" noChangeArrowheads="1"/>
          </p:cNvPicPr>
          <p:nvPr/>
        </p:nvPicPr>
        <p:blipFill>
          <a:blip r:embed="rId4" cstate="print"/>
          <a:srcRect/>
          <a:stretch>
            <a:fillRect/>
          </a:stretch>
        </p:blipFill>
        <p:spPr bwMode="auto">
          <a:xfrm>
            <a:off x="6629400" y="4914900"/>
            <a:ext cx="2312988" cy="1733550"/>
          </a:xfrm>
          <a:prstGeom prst="rect">
            <a:avLst/>
          </a:prstGeom>
          <a:noFill/>
        </p:spPr>
      </p:pic>
      <p:pic>
        <p:nvPicPr>
          <p:cNvPr id="23560" name="Picture 1032" descr="snowflake"/>
          <p:cNvPicPr>
            <a:picLocks noChangeAspect="1" noChangeArrowheads="1"/>
          </p:cNvPicPr>
          <p:nvPr/>
        </p:nvPicPr>
        <p:blipFill>
          <a:blip r:embed="rId5" cstate="print"/>
          <a:srcRect/>
          <a:stretch>
            <a:fillRect/>
          </a:stretch>
        </p:blipFill>
        <p:spPr bwMode="auto">
          <a:xfrm>
            <a:off x="7391400" y="873125"/>
            <a:ext cx="1371600" cy="1271588"/>
          </a:xfrm>
          <a:prstGeom prst="rect">
            <a:avLst/>
          </a:prstGeom>
          <a:noFill/>
        </p:spPr>
      </p:pic>
      <p:pic>
        <p:nvPicPr>
          <p:cNvPr id="23561" name="Picture 1033" descr="wind-snow"/>
          <p:cNvPicPr>
            <a:picLocks noChangeAspect="1" noChangeArrowheads="1"/>
          </p:cNvPicPr>
          <p:nvPr/>
        </p:nvPicPr>
        <p:blipFill>
          <a:blip r:embed="rId6" cstate="print"/>
          <a:srcRect/>
          <a:stretch>
            <a:fillRect/>
          </a:stretch>
        </p:blipFill>
        <p:spPr bwMode="auto">
          <a:xfrm>
            <a:off x="3876675" y="3733800"/>
            <a:ext cx="3590925" cy="1920875"/>
          </a:xfrm>
          <a:prstGeom prst="rect">
            <a:avLst/>
          </a:prstGeom>
          <a:noFill/>
        </p:spPr>
      </p:pic>
      <p:pic>
        <p:nvPicPr>
          <p:cNvPr id="23562" name="Picture 1034" descr="Lightning"/>
          <p:cNvPicPr>
            <a:picLocks noChangeAspect="1" noChangeArrowheads="1"/>
          </p:cNvPicPr>
          <p:nvPr/>
        </p:nvPicPr>
        <p:blipFill>
          <a:blip r:embed="rId7" cstate="print"/>
          <a:srcRect/>
          <a:stretch>
            <a:fillRect/>
          </a:stretch>
        </p:blipFill>
        <p:spPr bwMode="auto">
          <a:xfrm>
            <a:off x="1804988" y="3733800"/>
            <a:ext cx="1928812" cy="2895600"/>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ctrTitle" idx="4294967295"/>
          </p:nvPr>
        </p:nvSpPr>
        <p:spPr>
          <a:xfrm>
            <a:off x="395288" y="404813"/>
            <a:ext cx="7773987" cy="4349750"/>
          </a:xfrm>
        </p:spPr>
        <p:txBody>
          <a:bodyPr/>
          <a:lstStyle/>
          <a:p>
            <a:pPr algn="l"/>
            <a:r>
              <a:rPr lang="en-GB" sz="3600" dirty="0">
                <a:solidFill>
                  <a:srgbClr val="000000"/>
                </a:solidFill>
                <a:effectLst/>
                <a:latin typeface="Calibri" pitchFamily="34" charset="0"/>
              </a:rPr>
              <a:t>Landscapes are formed of a number of elements that interact at both the physical and the interpretative level.</a:t>
            </a:r>
            <a:br>
              <a:rPr lang="en-GB" sz="3600" dirty="0">
                <a:solidFill>
                  <a:srgbClr val="000000"/>
                </a:solidFill>
                <a:effectLst/>
                <a:latin typeface="Calibri" pitchFamily="34" charset="0"/>
              </a:rPr>
            </a:br>
            <a:r>
              <a:rPr lang="en-GB" sz="1500" dirty="0"/>
              <a:t/>
            </a:r>
            <a:br>
              <a:rPr lang="en-GB" sz="1500" dirty="0"/>
            </a:br>
            <a:r>
              <a:rPr lang="en-GB" sz="1500" dirty="0"/>
              <a:t>	</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half" idx="1"/>
          </p:nvPr>
        </p:nvSpPr>
        <p:spPr>
          <a:xfrm>
            <a:off x="250825" y="1196975"/>
            <a:ext cx="4038600" cy="4530725"/>
          </a:xfrm>
        </p:spPr>
        <p:txBody>
          <a:bodyPr/>
          <a:lstStyle/>
          <a:p>
            <a:pPr>
              <a:lnSpc>
                <a:spcPct val="80000"/>
              </a:lnSpc>
            </a:pPr>
            <a:r>
              <a:rPr lang="en-GB" sz="2000" dirty="0">
                <a:solidFill>
                  <a:srgbClr val="000000"/>
                </a:solidFill>
                <a:effectLst/>
                <a:latin typeface="Calibri" pitchFamily="34" charset="0"/>
              </a:rPr>
              <a:t>Modern landscapes are formed from the aggregate of properties derived from past processes and landscapes.  In order for us to understand modern landscapes and perceive ancient landscapes we must isolate different elements to determine origin of features.</a:t>
            </a:r>
          </a:p>
          <a:p>
            <a:pPr>
              <a:lnSpc>
                <a:spcPct val="80000"/>
              </a:lnSpc>
              <a:buFont typeface="Wingdings" pitchFamily="2" charset="2"/>
              <a:buNone/>
            </a:pPr>
            <a:endParaRPr lang="en-GB" sz="2000" dirty="0">
              <a:solidFill>
                <a:srgbClr val="000000"/>
              </a:solidFill>
              <a:effectLst/>
              <a:latin typeface="Calibri" pitchFamily="34" charset="0"/>
            </a:endParaRPr>
          </a:p>
          <a:p>
            <a:pPr>
              <a:lnSpc>
                <a:spcPct val="80000"/>
              </a:lnSpc>
            </a:pPr>
            <a:r>
              <a:rPr lang="en-GB" sz="2000" dirty="0">
                <a:solidFill>
                  <a:srgbClr val="000000"/>
                </a:solidFill>
                <a:effectLst/>
                <a:latin typeface="Calibri" pitchFamily="34" charset="0"/>
              </a:rPr>
              <a:t>Landscapes are cumulative, they consist of a sum of their parts but are more than that because of the interaction between the sum of their parts.  If this is so how can we fully understand them if we are recreating them from a part of the sum of their parts.</a:t>
            </a:r>
          </a:p>
          <a:p>
            <a:pPr>
              <a:lnSpc>
                <a:spcPct val="80000"/>
              </a:lnSpc>
              <a:buFont typeface="Wingdings" pitchFamily="2" charset="2"/>
              <a:buNone/>
            </a:pPr>
            <a:r>
              <a:rPr lang="en-GB" sz="2000" dirty="0"/>
              <a:t/>
            </a:r>
            <a:br>
              <a:rPr lang="en-GB" sz="2000" dirty="0"/>
            </a:br>
            <a:endParaRPr lang="en-GB" sz="2000" dirty="0"/>
          </a:p>
        </p:txBody>
      </p:sp>
      <p:pic>
        <p:nvPicPr>
          <p:cNvPr id="26628" name="Picture 4" descr="Downland view from Trundle"/>
          <p:cNvPicPr>
            <a:picLocks noGrp="1" noChangeAspect="1" noChangeArrowheads="1"/>
          </p:cNvPicPr>
          <p:nvPr>
            <p:ph sz="half" idx="2"/>
          </p:nvPr>
        </p:nvPicPr>
        <p:blipFill>
          <a:blip r:embed="rId3" cstate="print"/>
          <a:srcRect/>
          <a:stretch>
            <a:fillRect/>
          </a:stretch>
        </p:blipFill>
        <p:spPr>
          <a:xfrm>
            <a:off x="4648200" y="2351088"/>
            <a:ext cx="4038600" cy="3028950"/>
          </a:xfrm>
          <a:noFill/>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Rectangle 5"/>
          <p:cNvSpPr>
            <a:spLocks noGrp="1" noChangeArrowheads="1"/>
          </p:cNvSpPr>
          <p:nvPr>
            <p:ph type="title"/>
          </p:nvPr>
        </p:nvSpPr>
        <p:spPr/>
        <p:txBody>
          <a:bodyPr/>
          <a:lstStyle/>
          <a:p>
            <a:endParaRPr lang="en-US"/>
          </a:p>
        </p:txBody>
      </p:sp>
      <p:sp>
        <p:nvSpPr>
          <p:cNvPr id="27651" name="Rectangle 3"/>
          <p:cNvSpPr>
            <a:spLocks noGrp="1" noChangeArrowheads="1"/>
          </p:cNvSpPr>
          <p:nvPr>
            <p:ph type="body" sz="half" idx="1"/>
          </p:nvPr>
        </p:nvSpPr>
        <p:spPr/>
        <p:txBody>
          <a:bodyPr/>
          <a:lstStyle/>
          <a:p>
            <a:pPr>
              <a:lnSpc>
                <a:spcPct val="80000"/>
              </a:lnSpc>
            </a:pPr>
            <a:r>
              <a:rPr lang="en-GB" sz="1600" dirty="0">
                <a:solidFill>
                  <a:srgbClr val="000000"/>
                </a:solidFill>
                <a:effectLst/>
                <a:latin typeface="Calibri" pitchFamily="34" charset="0"/>
              </a:rPr>
              <a:t>If we are to understand landscapes we must understand the different elements in the landscape.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How do we know what the ‘natural environment or landscape’ was like?  What does this term mean to different people?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Part of our investigation of the past landscape is dependant on the principle of </a:t>
            </a:r>
            <a:r>
              <a:rPr lang="en-GB" sz="1600" dirty="0" err="1">
                <a:solidFill>
                  <a:srgbClr val="000000"/>
                </a:solidFill>
                <a:effectLst/>
                <a:latin typeface="Calibri" pitchFamily="34" charset="0"/>
              </a:rPr>
              <a:t>uniformitarianism</a:t>
            </a:r>
            <a:r>
              <a:rPr lang="en-GB" sz="1600" dirty="0">
                <a:solidFill>
                  <a:srgbClr val="000000"/>
                </a:solidFill>
                <a:effectLst/>
                <a:latin typeface="Calibri" pitchFamily="34" charset="0"/>
              </a:rPr>
              <a:t> i.e. ‘the present is the key to the past’.  However this is only part of the investigation,  others would claim that such principles cannot be applied to the human view of the past.</a:t>
            </a:r>
          </a:p>
          <a:p>
            <a:pPr>
              <a:lnSpc>
                <a:spcPct val="80000"/>
              </a:lnSpc>
              <a:buFont typeface="Wingdings" pitchFamily="2" charset="2"/>
              <a:buNone/>
            </a:pPr>
            <a:r>
              <a:rPr lang="en-GB" sz="1600" dirty="0"/>
              <a:t/>
            </a:r>
            <a:br>
              <a:rPr lang="en-GB" sz="1600" dirty="0"/>
            </a:br>
            <a:endParaRPr lang="en-GB" sz="1600" dirty="0"/>
          </a:p>
        </p:txBody>
      </p:sp>
      <p:pic>
        <p:nvPicPr>
          <p:cNvPr id="27652" name="Picture 4" descr="Pictured"/>
          <p:cNvPicPr>
            <a:picLocks noGrp="1" noChangeAspect="1" noChangeArrowheads="1"/>
          </p:cNvPicPr>
          <p:nvPr>
            <p:ph sz="half" idx="2"/>
          </p:nvPr>
        </p:nvPicPr>
        <p:blipFill>
          <a:blip r:embed="rId3" cstate="print"/>
          <a:srcRect/>
          <a:stretch>
            <a:fillRect/>
          </a:stretch>
        </p:blipFill>
        <p:spPr>
          <a:xfrm>
            <a:off x="4643438" y="2060575"/>
            <a:ext cx="4038600" cy="2743200"/>
          </a:xfrm>
          <a:noFill/>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en-US"/>
          </a:p>
        </p:txBody>
      </p:sp>
      <p:sp>
        <p:nvSpPr>
          <p:cNvPr id="28675" name="Rectangle 3"/>
          <p:cNvSpPr>
            <a:spLocks noGrp="1" noChangeArrowheads="1"/>
          </p:cNvSpPr>
          <p:nvPr>
            <p:ph type="body" idx="1"/>
          </p:nvPr>
        </p:nvSpPr>
        <p:spPr>
          <a:xfrm>
            <a:off x="395288" y="2133600"/>
            <a:ext cx="4619625" cy="4530725"/>
          </a:xfrm>
        </p:spPr>
        <p:txBody>
          <a:bodyPr/>
          <a:lstStyle/>
          <a:p>
            <a:pPr>
              <a:lnSpc>
                <a:spcPct val="80000"/>
              </a:lnSpc>
            </a:pPr>
            <a:r>
              <a:rPr lang="en-GB" sz="2000" dirty="0">
                <a:solidFill>
                  <a:srgbClr val="000000"/>
                </a:solidFill>
                <a:effectLst/>
                <a:latin typeface="Calibri" pitchFamily="34" charset="0"/>
              </a:rPr>
              <a:t>We can think about understanding past landscapes as a series of palimpsest or maps of overlays onto the base map.  Each overlay maps different elements or contains information on different elements.</a:t>
            </a:r>
          </a:p>
          <a:p>
            <a:pPr>
              <a:lnSpc>
                <a:spcPct val="80000"/>
              </a:lnSpc>
              <a:buFont typeface="Wingdings" pitchFamily="2" charset="2"/>
              <a:buNone/>
            </a:pPr>
            <a:endParaRPr lang="en-GB" sz="2000" dirty="0">
              <a:solidFill>
                <a:srgbClr val="000000"/>
              </a:solidFill>
              <a:effectLst/>
              <a:latin typeface="Calibri" pitchFamily="34" charset="0"/>
            </a:endParaRPr>
          </a:p>
          <a:p>
            <a:pPr>
              <a:lnSpc>
                <a:spcPct val="80000"/>
              </a:lnSpc>
            </a:pPr>
            <a:r>
              <a:rPr lang="en-GB" sz="2000" dirty="0">
                <a:solidFill>
                  <a:srgbClr val="000000"/>
                </a:solidFill>
                <a:effectLst/>
                <a:latin typeface="Calibri" pitchFamily="34" charset="0"/>
              </a:rPr>
              <a:t>This is very much like how a GIS (Geographical Information System) program works.</a:t>
            </a:r>
          </a:p>
          <a:p>
            <a:pPr>
              <a:lnSpc>
                <a:spcPct val="80000"/>
              </a:lnSpc>
              <a:buFont typeface="Wingdings" pitchFamily="2" charset="2"/>
              <a:buNone/>
            </a:pPr>
            <a:r>
              <a:rPr lang="en-GB" sz="2000" dirty="0"/>
              <a:t/>
            </a:r>
            <a:br>
              <a:rPr lang="en-GB" sz="2000" dirty="0"/>
            </a:br>
            <a:endParaRPr lang="en-GB" sz="2000" dirty="0"/>
          </a:p>
        </p:txBody>
      </p:sp>
      <p:grpSp>
        <p:nvGrpSpPr>
          <p:cNvPr id="2" name="Group 27"/>
          <p:cNvGrpSpPr>
            <a:grpSpLocks/>
          </p:cNvGrpSpPr>
          <p:nvPr/>
        </p:nvGrpSpPr>
        <p:grpSpPr bwMode="auto">
          <a:xfrm>
            <a:off x="5867400" y="1916113"/>
            <a:ext cx="3097213" cy="4319587"/>
            <a:chOff x="2880" y="1344"/>
            <a:chExt cx="1951" cy="2721"/>
          </a:xfrm>
        </p:grpSpPr>
        <p:grpSp>
          <p:nvGrpSpPr>
            <p:cNvPr id="3" name="Group 12"/>
            <p:cNvGrpSpPr>
              <a:grpSpLocks/>
            </p:cNvGrpSpPr>
            <p:nvPr/>
          </p:nvGrpSpPr>
          <p:grpSpPr bwMode="auto">
            <a:xfrm>
              <a:off x="2880" y="3521"/>
              <a:ext cx="1724" cy="544"/>
              <a:chOff x="2925" y="3294"/>
              <a:chExt cx="1724" cy="544"/>
            </a:xfrm>
          </p:grpSpPr>
          <p:sp>
            <p:nvSpPr>
              <p:cNvPr id="28679" name="AutoShape 7"/>
              <p:cNvSpPr>
                <a:spLocks noChangeArrowheads="1"/>
              </p:cNvSpPr>
              <p:nvPr/>
            </p:nvSpPr>
            <p:spPr bwMode="auto">
              <a:xfrm>
                <a:off x="2925" y="3294"/>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3" name="Freeform 11"/>
              <p:cNvSpPr>
                <a:spLocks/>
              </p:cNvSpPr>
              <p:nvPr/>
            </p:nvSpPr>
            <p:spPr bwMode="auto">
              <a:xfrm>
                <a:off x="3016" y="3430"/>
                <a:ext cx="1179" cy="408"/>
              </a:xfrm>
              <a:custGeom>
                <a:avLst/>
                <a:gdLst/>
                <a:ahLst/>
                <a:cxnLst>
                  <a:cxn ang="0">
                    <a:pos x="182" y="272"/>
                  </a:cxn>
                  <a:cxn ang="0">
                    <a:pos x="318" y="45"/>
                  </a:cxn>
                  <a:cxn ang="0">
                    <a:pos x="544" y="0"/>
                  </a:cxn>
                  <a:cxn ang="0">
                    <a:pos x="907" y="136"/>
                  </a:cxn>
                  <a:cxn ang="0">
                    <a:pos x="1134" y="318"/>
                  </a:cxn>
                  <a:cxn ang="0">
                    <a:pos x="1179" y="408"/>
                  </a:cxn>
                  <a:cxn ang="0">
                    <a:pos x="0" y="408"/>
                  </a:cxn>
                  <a:cxn ang="0">
                    <a:pos x="182" y="272"/>
                  </a:cxn>
                </a:cxnLst>
                <a:rect l="0" t="0" r="r" b="b"/>
                <a:pathLst>
                  <a:path w="1179" h="408">
                    <a:moveTo>
                      <a:pt x="182" y="272"/>
                    </a:moveTo>
                    <a:lnTo>
                      <a:pt x="318" y="45"/>
                    </a:lnTo>
                    <a:lnTo>
                      <a:pt x="544" y="0"/>
                    </a:lnTo>
                    <a:lnTo>
                      <a:pt x="907" y="136"/>
                    </a:lnTo>
                    <a:lnTo>
                      <a:pt x="1134" y="318"/>
                    </a:lnTo>
                    <a:lnTo>
                      <a:pt x="1179" y="408"/>
                    </a:lnTo>
                    <a:lnTo>
                      <a:pt x="0" y="408"/>
                    </a:lnTo>
                    <a:lnTo>
                      <a:pt x="182" y="272"/>
                    </a:lnTo>
                    <a:close/>
                  </a:path>
                </a:pathLst>
              </a:custGeom>
              <a:solidFill>
                <a:schemeClr val="folHlink"/>
              </a:solidFill>
              <a:ln w="9525">
                <a:solidFill>
                  <a:schemeClr val="tx1"/>
                </a:solidFill>
                <a:round/>
                <a:headEnd/>
                <a:tailEnd/>
              </a:ln>
              <a:effectLst/>
            </p:spPr>
            <p:txBody>
              <a:bodyPr/>
              <a:lstStyle/>
              <a:p>
                <a:endParaRPr lang="en-GB"/>
              </a:p>
            </p:txBody>
          </p:sp>
        </p:grpSp>
        <p:grpSp>
          <p:nvGrpSpPr>
            <p:cNvPr id="4" name="Group 17"/>
            <p:cNvGrpSpPr>
              <a:grpSpLocks/>
            </p:cNvGrpSpPr>
            <p:nvPr/>
          </p:nvGrpSpPr>
          <p:grpSpPr bwMode="auto">
            <a:xfrm>
              <a:off x="2925" y="2886"/>
              <a:ext cx="1724" cy="544"/>
              <a:chOff x="884" y="3203"/>
              <a:chExt cx="1724" cy="544"/>
            </a:xfrm>
          </p:grpSpPr>
          <p:sp>
            <p:nvSpPr>
              <p:cNvPr id="28678" name="AutoShape 6"/>
              <p:cNvSpPr>
                <a:spLocks noChangeArrowheads="1"/>
              </p:cNvSpPr>
              <p:nvPr/>
            </p:nvSpPr>
            <p:spPr bwMode="auto">
              <a:xfrm>
                <a:off x="884" y="3203"/>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5" name="Freeform 13"/>
              <p:cNvSpPr>
                <a:spLocks/>
              </p:cNvSpPr>
              <p:nvPr/>
            </p:nvSpPr>
            <p:spPr bwMode="auto">
              <a:xfrm>
                <a:off x="975" y="3506"/>
                <a:ext cx="1406" cy="166"/>
              </a:xfrm>
              <a:custGeom>
                <a:avLst/>
                <a:gdLst/>
                <a:ahLst/>
                <a:cxnLst>
                  <a:cxn ang="0">
                    <a:pos x="0" y="106"/>
                  </a:cxn>
                  <a:cxn ang="0">
                    <a:pos x="272" y="15"/>
                  </a:cxn>
                  <a:cxn ang="0">
                    <a:pos x="499" y="106"/>
                  </a:cxn>
                  <a:cxn ang="0">
                    <a:pos x="816" y="151"/>
                  </a:cxn>
                  <a:cxn ang="0">
                    <a:pos x="1179" y="15"/>
                  </a:cxn>
                  <a:cxn ang="0">
                    <a:pos x="1406" y="60"/>
                  </a:cxn>
                </a:cxnLst>
                <a:rect l="0" t="0" r="r" b="b"/>
                <a:pathLst>
                  <a:path w="1406" h="166">
                    <a:moveTo>
                      <a:pt x="0" y="106"/>
                    </a:moveTo>
                    <a:cubicBezTo>
                      <a:pt x="94" y="60"/>
                      <a:pt x="189" y="15"/>
                      <a:pt x="272" y="15"/>
                    </a:cubicBezTo>
                    <a:cubicBezTo>
                      <a:pt x="355" y="15"/>
                      <a:pt x="408" y="83"/>
                      <a:pt x="499" y="106"/>
                    </a:cubicBezTo>
                    <a:cubicBezTo>
                      <a:pt x="590" y="129"/>
                      <a:pt x="703" y="166"/>
                      <a:pt x="816" y="151"/>
                    </a:cubicBezTo>
                    <a:cubicBezTo>
                      <a:pt x="929" y="136"/>
                      <a:pt x="1081" y="30"/>
                      <a:pt x="1179" y="15"/>
                    </a:cubicBezTo>
                    <a:cubicBezTo>
                      <a:pt x="1277" y="0"/>
                      <a:pt x="1341" y="30"/>
                      <a:pt x="1406" y="60"/>
                    </a:cubicBezTo>
                  </a:path>
                </a:pathLst>
              </a:custGeom>
              <a:noFill/>
              <a:ln w="9525" cap="flat">
                <a:solidFill>
                  <a:schemeClr val="tx1"/>
                </a:solidFill>
                <a:prstDash val="dash"/>
                <a:round/>
                <a:headEnd/>
                <a:tailEnd/>
              </a:ln>
              <a:effectLst/>
            </p:spPr>
            <p:txBody>
              <a:bodyPr/>
              <a:lstStyle/>
              <a:p>
                <a:endParaRPr lang="en-GB"/>
              </a:p>
            </p:txBody>
          </p:sp>
          <p:sp>
            <p:nvSpPr>
              <p:cNvPr id="28687" name="Freeform 15"/>
              <p:cNvSpPr>
                <a:spLocks/>
              </p:cNvSpPr>
              <p:nvPr/>
            </p:nvSpPr>
            <p:spPr bwMode="auto">
              <a:xfrm>
                <a:off x="1111" y="3203"/>
                <a:ext cx="1315" cy="302"/>
              </a:xfrm>
              <a:custGeom>
                <a:avLst/>
                <a:gdLst/>
                <a:ahLst/>
                <a:cxnLst>
                  <a:cxn ang="0">
                    <a:pos x="0" y="227"/>
                  </a:cxn>
                  <a:cxn ang="0">
                    <a:pos x="363" y="136"/>
                  </a:cxn>
                  <a:cxn ang="0">
                    <a:pos x="544" y="272"/>
                  </a:cxn>
                  <a:cxn ang="0">
                    <a:pos x="771" y="272"/>
                  </a:cxn>
                  <a:cxn ang="0">
                    <a:pos x="1089" y="91"/>
                  </a:cxn>
                  <a:cxn ang="0">
                    <a:pos x="1315" y="0"/>
                  </a:cxn>
                </a:cxnLst>
                <a:rect l="0" t="0" r="r" b="b"/>
                <a:pathLst>
                  <a:path w="1315" h="302">
                    <a:moveTo>
                      <a:pt x="0" y="227"/>
                    </a:moveTo>
                    <a:cubicBezTo>
                      <a:pt x="136" y="177"/>
                      <a:pt x="272" y="128"/>
                      <a:pt x="363" y="136"/>
                    </a:cubicBezTo>
                    <a:cubicBezTo>
                      <a:pt x="454" y="144"/>
                      <a:pt x="476" y="249"/>
                      <a:pt x="544" y="272"/>
                    </a:cubicBezTo>
                    <a:cubicBezTo>
                      <a:pt x="612" y="295"/>
                      <a:pt x="680" y="302"/>
                      <a:pt x="771" y="272"/>
                    </a:cubicBezTo>
                    <a:cubicBezTo>
                      <a:pt x="862" y="242"/>
                      <a:pt x="998" y="136"/>
                      <a:pt x="1089" y="91"/>
                    </a:cubicBezTo>
                    <a:cubicBezTo>
                      <a:pt x="1180" y="46"/>
                      <a:pt x="1247" y="23"/>
                      <a:pt x="1315" y="0"/>
                    </a:cubicBezTo>
                  </a:path>
                </a:pathLst>
              </a:custGeom>
              <a:noFill/>
              <a:ln w="9525" cap="flat">
                <a:solidFill>
                  <a:schemeClr val="tx1"/>
                </a:solidFill>
                <a:prstDash val="dash"/>
                <a:round/>
                <a:headEnd/>
                <a:tailEnd/>
              </a:ln>
              <a:effectLst/>
            </p:spPr>
            <p:txBody>
              <a:bodyPr/>
              <a:lstStyle/>
              <a:p>
                <a:endParaRPr lang="en-GB"/>
              </a:p>
            </p:txBody>
          </p:sp>
          <p:sp>
            <p:nvSpPr>
              <p:cNvPr id="28688" name="Freeform 16"/>
              <p:cNvSpPr>
                <a:spLocks/>
              </p:cNvSpPr>
              <p:nvPr/>
            </p:nvSpPr>
            <p:spPr bwMode="auto">
              <a:xfrm>
                <a:off x="1156" y="3203"/>
                <a:ext cx="953" cy="205"/>
              </a:xfrm>
              <a:custGeom>
                <a:avLst/>
                <a:gdLst/>
                <a:ahLst/>
                <a:cxnLst>
                  <a:cxn ang="0">
                    <a:pos x="0" y="91"/>
                  </a:cxn>
                  <a:cxn ang="0">
                    <a:pos x="182" y="46"/>
                  </a:cxn>
                  <a:cxn ang="0">
                    <a:pos x="454" y="136"/>
                  </a:cxn>
                  <a:cxn ang="0">
                    <a:pos x="681" y="182"/>
                  </a:cxn>
                  <a:cxn ang="0">
                    <a:pos x="953" y="0"/>
                  </a:cxn>
                </a:cxnLst>
                <a:rect l="0" t="0" r="r" b="b"/>
                <a:pathLst>
                  <a:path w="953" h="205">
                    <a:moveTo>
                      <a:pt x="0" y="91"/>
                    </a:moveTo>
                    <a:cubicBezTo>
                      <a:pt x="53" y="65"/>
                      <a:pt x="106" y="39"/>
                      <a:pt x="182" y="46"/>
                    </a:cubicBezTo>
                    <a:cubicBezTo>
                      <a:pt x="258" y="53"/>
                      <a:pt x="371" y="113"/>
                      <a:pt x="454" y="136"/>
                    </a:cubicBezTo>
                    <a:cubicBezTo>
                      <a:pt x="537" y="159"/>
                      <a:pt x="598" y="205"/>
                      <a:pt x="681" y="182"/>
                    </a:cubicBezTo>
                    <a:cubicBezTo>
                      <a:pt x="764" y="159"/>
                      <a:pt x="858" y="79"/>
                      <a:pt x="953" y="0"/>
                    </a:cubicBezTo>
                  </a:path>
                </a:pathLst>
              </a:custGeom>
              <a:noFill/>
              <a:ln w="9525" cap="flat">
                <a:solidFill>
                  <a:schemeClr val="tx1"/>
                </a:solidFill>
                <a:prstDash val="dash"/>
                <a:round/>
                <a:headEnd/>
                <a:tailEnd/>
              </a:ln>
              <a:effectLst/>
            </p:spPr>
            <p:txBody>
              <a:bodyPr/>
              <a:lstStyle/>
              <a:p>
                <a:endParaRPr lang="en-GB"/>
              </a:p>
            </p:txBody>
          </p:sp>
        </p:grpSp>
        <p:grpSp>
          <p:nvGrpSpPr>
            <p:cNvPr id="5" name="Group 21"/>
            <p:cNvGrpSpPr>
              <a:grpSpLocks/>
            </p:cNvGrpSpPr>
            <p:nvPr/>
          </p:nvGrpSpPr>
          <p:grpSpPr bwMode="auto">
            <a:xfrm>
              <a:off x="3107" y="1344"/>
              <a:ext cx="1724" cy="544"/>
              <a:chOff x="3560" y="1298"/>
              <a:chExt cx="1724" cy="544"/>
            </a:xfrm>
          </p:grpSpPr>
          <p:sp>
            <p:nvSpPr>
              <p:cNvPr id="28676" name="AutoShape 4"/>
              <p:cNvSpPr>
                <a:spLocks noChangeArrowheads="1"/>
              </p:cNvSpPr>
              <p:nvPr/>
            </p:nvSpPr>
            <p:spPr bwMode="auto">
              <a:xfrm>
                <a:off x="3560" y="1298"/>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91" name="Line 19"/>
              <p:cNvSpPr>
                <a:spLocks noChangeShapeType="1"/>
              </p:cNvSpPr>
              <p:nvPr/>
            </p:nvSpPr>
            <p:spPr bwMode="auto">
              <a:xfrm flipV="1">
                <a:off x="3742" y="1298"/>
                <a:ext cx="1406" cy="272"/>
              </a:xfrm>
              <a:prstGeom prst="line">
                <a:avLst/>
              </a:prstGeom>
              <a:noFill/>
              <a:ln w="38100" cmpd="dbl">
                <a:solidFill>
                  <a:srgbClr val="FF0000"/>
                </a:solidFill>
                <a:round/>
                <a:headEnd/>
                <a:tailEnd/>
              </a:ln>
              <a:effectLst/>
            </p:spPr>
            <p:txBody>
              <a:bodyPr/>
              <a:lstStyle/>
              <a:p>
                <a:endParaRPr lang="en-GB"/>
              </a:p>
            </p:txBody>
          </p:sp>
          <p:sp>
            <p:nvSpPr>
              <p:cNvPr id="28692" name="Line 20"/>
              <p:cNvSpPr>
                <a:spLocks noChangeShapeType="1"/>
              </p:cNvSpPr>
              <p:nvPr/>
            </p:nvSpPr>
            <p:spPr bwMode="auto">
              <a:xfrm>
                <a:off x="4422" y="1434"/>
                <a:ext cx="363" cy="408"/>
              </a:xfrm>
              <a:prstGeom prst="line">
                <a:avLst/>
              </a:prstGeom>
              <a:noFill/>
              <a:ln w="38100" cmpd="dbl">
                <a:solidFill>
                  <a:srgbClr val="FF0000"/>
                </a:solidFill>
                <a:round/>
                <a:headEnd/>
                <a:tailEnd/>
              </a:ln>
              <a:effectLst/>
            </p:spPr>
            <p:txBody>
              <a:bodyPr/>
              <a:lstStyle/>
              <a:p>
                <a:endParaRPr lang="en-GB"/>
              </a:p>
            </p:txBody>
          </p:sp>
        </p:grpSp>
        <p:grpSp>
          <p:nvGrpSpPr>
            <p:cNvPr id="6" name="Group 23"/>
            <p:cNvGrpSpPr>
              <a:grpSpLocks/>
            </p:cNvGrpSpPr>
            <p:nvPr/>
          </p:nvGrpSpPr>
          <p:grpSpPr bwMode="auto">
            <a:xfrm>
              <a:off x="3016" y="2205"/>
              <a:ext cx="1724" cy="545"/>
              <a:chOff x="3560" y="2205"/>
              <a:chExt cx="1724" cy="545"/>
            </a:xfrm>
          </p:grpSpPr>
          <p:sp>
            <p:nvSpPr>
              <p:cNvPr id="28680" name="AutoShape 8"/>
              <p:cNvSpPr>
                <a:spLocks noChangeArrowheads="1"/>
              </p:cNvSpPr>
              <p:nvPr/>
            </p:nvSpPr>
            <p:spPr bwMode="auto">
              <a:xfrm>
                <a:off x="3560" y="2205"/>
                <a:ext cx="1724" cy="544"/>
              </a:xfrm>
              <a:prstGeom prst="flowChartInputOutput">
                <a:avLst/>
              </a:prstGeom>
              <a:noFill/>
              <a:ln w="9525">
                <a:solidFill>
                  <a:schemeClr val="tx1"/>
                </a:solidFill>
                <a:miter lim="800000"/>
                <a:headEnd/>
                <a:tailEnd/>
              </a:ln>
              <a:effectLst/>
            </p:spPr>
            <p:txBody>
              <a:bodyPr wrap="none" anchor="ctr"/>
              <a:lstStyle/>
              <a:p>
                <a:endParaRPr lang="en-GB"/>
              </a:p>
            </p:txBody>
          </p:sp>
          <p:sp>
            <p:nvSpPr>
              <p:cNvPr id="28694" name="Freeform 22"/>
              <p:cNvSpPr>
                <a:spLocks/>
              </p:cNvSpPr>
              <p:nvPr/>
            </p:nvSpPr>
            <p:spPr bwMode="auto">
              <a:xfrm>
                <a:off x="4195" y="2205"/>
                <a:ext cx="242" cy="545"/>
              </a:xfrm>
              <a:custGeom>
                <a:avLst/>
                <a:gdLst/>
                <a:ahLst/>
                <a:cxnLst>
                  <a:cxn ang="0">
                    <a:pos x="0" y="545"/>
                  </a:cxn>
                  <a:cxn ang="0">
                    <a:pos x="137" y="409"/>
                  </a:cxn>
                  <a:cxn ang="0">
                    <a:pos x="227" y="227"/>
                  </a:cxn>
                  <a:cxn ang="0">
                    <a:pos x="46" y="0"/>
                  </a:cxn>
                </a:cxnLst>
                <a:rect l="0" t="0" r="r" b="b"/>
                <a:pathLst>
                  <a:path w="242" h="545">
                    <a:moveTo>
                      <a:pt x="0" y="545"/>
                    </a:moveTo>
                    <a:cubicBezTo>
                      <a:pt x="49" y="503"/>
                      <a:pt x="99" y="462"/>
                      <a:pt x="137" y="409"/>
                    </a:cubicBezTo>
                    <a:cubicBezTo>
                      <a:pt x="175" y="356"/>
                      <a:pt x="242" y="295"/>
                      <a:pt x="227" y="227"/>
                    </a:cubicBezTo>
                    <a:cubicBezTo>
                      <a:pt x="212" y="159"/>
                      <a:pt x="129" y="79"/>
                      <a:pt x="46" y="0"/>
                    </a:cubicBezTo>
                  </a:path>
                </a:pathLst>
              </a:custGeom>
              <a:noFill/>
              <a:ln w="38100" cmpd="sng">
                <a:solidFill>
                  <a:srgbClr val="0000FF"/>
                </a:solidFill>
                <a:round/>
                <a:headEnd type="none" w="med" len="med"/>
                <a:tailEnd type="triangle" w="med" len="med"/>
              </a:ln>
              <a:effectLst/>
            </p:spPr>
            <p:txBody>
              <a:bodyPr/>
              <a:lstStyle/>
              <a:p>
                <a:endParaRPr lang="en-GB"/>
              </a:p>
            </p:txBody>
          </p:sp>
        </p:grpSp>
        <p:sp>
          <p:nvSpPr>
            <p:cNvPr id="28696" name="Line 24"/>
            <p:cNvSpPr>
              <a:spLocks noChangeShapeType="1"/>
            </p:cNvSpPr>
            <p:nvPr/>
          </p:nvSpPr>
          <p:spPr bwMode="auto">
            <a:xfrm flipV="1">
              <a:off x="2880" y="1888"/>
              <a:ext cx="227" cy="2177"/>
            </a:xfrm>
            <a:prstGeom prst="line">
              <a:avLst/>
            </a:prstGeom>
            <a:noFill/>
            <a:ln w="9525">
              <a:solidFill>
                <a:schemeClr val="tx1"/>
              </a:solidFill>
              <a:round/>
              <a:headEnd/>
              <a:tailEnd/>
            </a:ln>
            <a:effectLst/>
          </p:spPr>
          <p:txBody>
            <a:bodyPr/>
            <a:lstStyle/>
            <a:p>
              <a:endParaRPr lang="en-GB"/>
            </a:p>
          </p:txBody>
        </p:sp>
        <p:sp>
          <p:nvSpPr>
            <p:cNvPr id="28697" name="Line 25"/>
            <p:cNvSpPr>
              <a:spLocks noChangeShapeType="1"/>
            </p:cNvSpPr>
            <p:nvPr/>
          </p:nvSpPr>
          <p:spPr bwMode="auto">
            <a:xfrm flipV="1">
              <a:off x="4241" y="1842"/>
              <a:ext cx="272" cy="2223"/>
            </a:xfrm>
            <a:prstGeom prst="line">
              <a:avLst/>
            </a:prstGeom>
            <a:noFill/>
            <a:ln w="9525">
              <a:solidFill>
                <a:schemeClr val="tx1"/>
              </a:solidFill>
              <a:round/>
              <a:headEnd/>
              <a:tailEnd/>
            </a:ln>
            <a:effectLst/>
          </p:spPr>
          <p:txBody>
            <a:bodyPr/>
            <a:lstStyle/>
            <a:p>
              <a:endParaRPr lang="en-GB"/>
            </a:p>
          </p:txBody>
        </p:sp>
        <p:sp>
          <p:nvSpPr>
            <p:cNvPr id="28698" name="Line 26"/>
            <p:cNvSpPr>
              <a:spLocks noChangeShapeType="1"/>
            </p:cNvSpPr>
            <p:nvPr/>
          </p:nvSpPr>
          <p:spPr bwMode="auto">
            <a:xfrm flipH="1">
              <a:off x="4604" y="1344"/>
              <a:ext cx="226" cy="2177"/>
            </a:xfrm>
            <a:prstGeom prst="line">
              <a:avLst/>
            </a:prstGeom>
            <a:noFill/>
            <a:ln w="9525">
              <a:solidFill>
                <a:schemeClr val="tx1"/>
              </a:solidFill>
              <a:round/>
              <a:headEnd/>
              <a:tailEnd/>
            </a:ln>
            <a:effectLst/>
          </p:spPr>
          <p:txBody>
            <a:bodyPr/>
            <a:lstStyle/>
            <a:p>
              <a:endParaRPr lang="en-GB"/>
            </a:p>
          </p:txBody>
        </p:sp>
      </p:grpSp>
      <p:sp>
        <p:nvSpPr>
          <p:cNvPr id="28700" name="Text Box 28"/>
          <p:cNvSpPr txBox="1">
            <a:spLocks noChangeArrowheads="1"/>
          </p:cNvSpPr>
          <p:nvPr/>
        </p:nvSpPr>
        <p:spPr bwMode="auto">
          <a:xfrm>
            <a:off x="5003800" y="2060575"/>
            <a:ext cx="1712913" cy="4133850"/>
          </a:xfrm>
          <a:prstGeom prst="rect">
            <a:avLst/>
          </a:prstGeom>
          <a:noFill/>
          <a:ln w="9525">
            <a:noFill/>
            <a:miter lim="800000"/>
            <a:headEnd/>
            <a:tailEnd/>
          </a:ln>
          <a:effectLst/>
        </p:spPr>
        <p:txBody>
          <a:bodyPr>
            <a:spAutoFit/>
          </a:bodyPr>
          <a:lstStyle/>
          <a:p>
            <a:r>
              <a:rPr lang="en-GB" sz="1400" b="1"/>
              <a:t>Human activity</a:t>
            </a:r>
          </a:p>
          <a:p>
            <a:endParaRPr lang="en-GB" sz="1400" b="1"/>
          </a:p>
          <a:p>
            <a:endParaRPr lang="en-GB" sz="1400" b="1"/>
          </a:p>
          <a:p>
            <a:endParaRPr lang="en-GB" sz="1400" b="1"/>
          </a:p>
          <a:p>
            <a:endParaRPr lang="en-GB" sz="1400" b="1"/>
          </a:p>
          <a:p>
            <a:endParaRPr lang="en-GB" sz="1400" b="1"/>
          </a:p>
          <a:p>
            <a:endParaRPr lang="en-GB" sz="1400" b="1"/>
          </a:p>
          <a:p>
            <a:r>
              <a:rPr lang="en-GB" sz="1400" b="1"/>
              <a:t>Rivers</a:t>
            </a:r>
          </a:p>
          <a:p>
            <a:endParaRPr lang="en-GB" sz="1400" b="1"/>
          </a:p>
          <a:p>
            <a:endParaRPr lang="en-GB" sz="1400" b="1"/>
          </a:p>
          <a:p>
            <a:endParaRPr lang="en-GB" sz="1400" b="1"/>
          </a:p>
          <a:p>
            <a:endParaRPr lang="en-GB" sz="1400" b="1"/>
          </a:p>
          <a:p>
            <a:r>
              <a:rPr lang="en-GB" sz="1400" b="1"/>
              <a:t>Contours</a:t>
            </a:r>
          </a:p>
          <a:p>
            <a:endParaRPr lang="en-GB" sz="1400" b="1"/>
          </a:p>
          <a:p>
            <a:endParaRPr lang="en-GB" sz="1400" b="1"/>
          </a:p>
          <a:p>
            <a:endParaRPr lang="en-GB" sz="1400" b="1"/>
          </a:p>
          <a:p>
            <a:endParaRPr lang="en-GB" sz="1400" b="1"/>
          </a:p>
          <a:p>
            <a:endParaRPr lang="en-GB" sz="1400" b="1"/>
          </a:p>
          <a:p>
            <a:r>
              <a:rPr lang="en-GB" sz="1400" b="1"/>
              <a:t>Geology</a:t>
            </a:r>
          </a:p>
        </p:txBody>
      </p:sp>
      <p:sp>
        <p:nvSpPr>
          <p:cNvPr id="28701" name="Rectangle 29"/>
          <p:cNvSpPr>
            <a:spLocks noChangeArrowheads="1"/>
          </p:cNvSpPr>
          <p:nvPr/>
        </p:nvSpPr>
        <p:spPr bwMode="auto">
          <a:xfrm>
            <a:off x="5003800" y="1557338"/>
            <a:ext cx="4140200" cy="4824412"/>
          </a:xfrm>
          <a:prstGeom prst="rect">
            <a:avLst/>
          </a:prstGeom>
          <a:no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endParaRPr lang="en-US"/>
          </a:p>
        </p:txBody>
      </p:sp>
      <p:sp>
        <p:nvSpPr>
          <p:cNvPr id="29699" name="Rectangle 3"/>
          <p:cNvSpPr>
            <a:spLocks noGrp="1" noChangeArrowheads="1"/>
          </p:cNvSpPr>
          <p:nvPr>
            <p:ph type="body" idx="1"/>
          </p:nvPr>
        </p:nvSpPr>
        <p:spPr/>
        <p:txBody>
          <a:bodyPr/>
          <a:lstStyle/>
          <a:p>
            <a:pPr>
              <a:lnSpc>
                <a:spcPct val="80000"/>
              </a:lnSpc>
              <a:buFont typeface="Wingdings" pitchFamily="2" charset="2"/>
              <a:buNone/>
            </a:pPr>
            <a:r>
              <a:rPr lang="en-GB" sz="1800" dirty="0">
                <a:solidFill>
                  <a:srgbClr val="000000"/>
                </a:solidFill>
                <a:effectLst/>
                <a:latin typeface="Calibri" pitchFamily="34" charset="0"/>
              </a:rPr>
              <a:t>Types of information that can be used to reconstruct landscapes: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Physical geological data on bedrock types and underlying bedrock structures.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Physical information on superficial sediments and soil types.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Vegetation and associated animal life.</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Archaeological remains.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These material information classes need to be viewed through models providing information on climate change, human subsistence, human behaviour and human beliefs.</a:t>
            </a:r>
          </a:p>
          <a:p>
            <a:pPr>
              <a:lnSpc>
                <a:spcPct val="80000"/>
              </a:lnSpc>
              <a:buFont typeface="Wingdings" pitchFamily="2" charset="2"/>
              <a:buNone/>
            </a:pPr>
            <a:r>
              <a:rPr lang="en-GB" sz="1800" dirty="0"/>
              <a:t/>
            </a:r>
            <a:br>
              <a:rPr lang="en-GB" sz="1800" dirty="0"/>
            </a:br>
            <a:endParaRPr lang="en-GB" sz="18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Template>
  <TotalTime>751</TotalTime>
  <Words>1064</Words>
  <Application>Microsoft Office PowerPoint</Application>
  <PresentationFormat>On-screen Show (4:3)</PresentationFormat>
  <Paragraphs>174</Paragraphs>
  <Slides>39</Slides>
  <Notes>35</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Ocean</vt:lpstr>
      <vt:lpstr>THEMES AND CONCEPTS: RECONSTRUCTING PAST ENVIRONMENTS</vt:lpstr>
      <vt:lpstr>Slide 2</vt:lpstr>
      <vt:lpstr>Why is it important to understand something about the environment and landscape? </vt:lpstr>
      <vt:lpstr>Important to our understanding of human settlement, past events and diet </vt:lpstr>
      <vt:lpstr>Fields of environmental archaeology</vt:lpstr>
      <vt:lpstr>Landscapes of the past are:</vt:lpstr>
      <vt:lpstr>Slide 7</vt:lpstr>
      <vt:lpstr>Slide 8</vt:lpstr>
      <vt:lpstr>Slide 9</vt:lpstr>
      <vt:lpstr>Arctic open tundra landscape</vt:lpstr>
      <vt:lpstr>Subarctic semi-open birch forest</vt:lpstr>
      <vt:lpstr>Boreal spruce/pine forest</vt:lpstr>
      <vt:lpstr>Typical NW European ‘ice age’ landscape</vt:lpstr>
      <vt:lpstr>Europe 17-20ka B.P.</vt:lpstr>
      <vt:lpstr>Europe during the last interglacial, 125ka B.P.</vt:lpstr>
      <vt:lpstr>Slide 16</vt:lpstr>
      <vt:lpstr>Slide 17</vt:lpstr>
      <vt:lpstr>Questions to address</vt:lpstr>
      <vt:lpstr>Slide 19</vt:lpstr>
      <vt:lpstr>But how do we address these questions? Sources of evidence include:</vt:lpstr>
      <vt:lpstr>Biological data</vt:lpstr>
      <vt:lpstr>Slide 22</vt:lpstr>
      <vt:lpstr>Non-biological evidence</vt:lpstr>
      <vt:lpstr>How do we investigate past environments?</vt:lpstr>
      <vt:lpstr>Sample collection</vt:lpstr>
      <vt:lpstr>Sample processing</vt:lpstr>
      <vt:lpstr>Identification of material</vt:lpstr>
      <vt:lpstr>Slide 28</vt:lpstr>
      <vt:lpstr>Oxygen Isotopes</vt:lpstr>
      <vt:lpstr>Slide 30</vt:lpstr>
      <vt:lpstr>Slide 31</vt:lpstr>
      <vt:lpstr>An understanding of the past may provide a guide for the future</vt:lpstr>
      <vt:lpstr>What is Climate?</vt:lpstr>
      <vt:lpstr>What is Weather?</vt:lpstr>
      <vt:lpstr>Landscapes are formed of a number of elements that interact at both the physical and the interpretative level.   </vt:lpstr>
      <vt:lpstr>Slide 36</vt:lpstr>
      <vt:lpstr>Slide 37</vt:lpstr>
      <vt:lpstr>Slide 38</vt:lpstr>
      <vt:lpstr>Slide 39</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SR014</dc:creator>
  <cp:lastModifiedBy>sr014</cp:lastModifiedBy>
  <cp:revision>25</cp:revision>
  <dcterms:created xsi:type="dcterms:W3CDTF">2005-01-05T10:30:23Z</dcterms:created>
  <dcterms:modified xsi:type="dcterms:W3CDTF">2012-10-01T09:10:07Z</dcterms:modified>
</cp:coreProperties>
</file>