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7A4F6E-B67E-5ADF-C736-D2B40F07ED76}" v="18" dt="2025-10-03T05:54:44.2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79" d="100"/>
          <a:sy n="79" d="100"/>
        </p:scale>
        <p:origin x="72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yam Hafiz (2419344)" userId="S::2419344@student.uwtsd.ac.uk::d7479525-593f-47ee-b8df-0ed88c209f81" providerId="AD" clId="Web-{147A4F6E-B67E-5ADF-C736-D2B40F07ED76}"/>
    <pc:docChg chg="modSld">
      <pc:chgData name="Maryam Hafiz (2419344)" userId="S::2419344@student.uwtsd.ac.uk::d7479525-593f-47ee-b8df-0ed88c209f81" providerId="AD" clId="Web-{147A4F6E-B67E-5ADF-C736-D2B40F07ED76}" dt="2025-10-03T05:54:44.297" v="17" actId="20577"/>
      <pc:docMkLst>
        <pc:docMk/>
      </pc:docMkLst>
      <pc:sldChg chg="modSp">
        <pc:chgData name="Maryam Hafiz (2419344)" userId="S::2419344@student.uwtsd.ac.uk::d7479525-593f-47ee-b8df-0ed88c209f81" providerId="AD" clId="Web-{147A4F6E-B67E-5ADF-C736-D2B40F07ED76}" dt="2025-10-03T05:54:44.297" v="17" actId="20577"/>
        <pc:sldMkLst>
          <pc:docMk/>
          <pc:sldMk cId="1866742829" sldId="256"/>
        </pc:sldMkLst>
        <pc:spChg chg="mod">
          <ac:chgData name="Maryam Hafiz (2419344)" userId="S::2419344@student.uwtsd.ac.uk::d7479525-593f-47ee-b8df-0ed88c209f81" providerId="AD" clId="Web-{147A4F6E-B67E-5ADF-C736-D2B40F07ED76}" dt="2025-10-03T05:54:44.297" v="17" actId="20577"/>
          <ac:spMkLst>
            <pc:docMk/>
            <pc:sldMk cId="1866742829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0EE3D-7DC3-4D4E-8AD2-9B6D6F6A0D0D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30F26-2A99-47CA-992D-79212FE82F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65816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0EE3D-7DC3-4D4E-8AD2-9B6D6F6A0D0D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30F26-2A99-47CA-992D-79212FE82F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065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0EE3D-7DC3-4D4E-8AD2-9B6D6F6A0D0D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30F26-2A99-47CA-992D-79212FE82F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4915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0EE3D-7DC3-4D4E-8AD2-9B6D6F6A0D0D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30F26-2A99-47CA-992D-79212FE82F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4140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0EE3D-7DC3-4D4E-8AD2-9B6D6F6A0D0D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30F26-2A99-47CA-992D-79212FE82F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345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0EE3D-7DC3-4D4E-8AD2-9B6D6F6A0D0D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30F26-2A99-47CA-992D-79212FE82F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388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0EE3D-7DC3-4D4E-8AD2-9B6D6F6A0D0D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30F26-2A99-47CA-992D-79212FE82F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499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0EE3D-7DC3-4D4E-8AD2-9B6D6F6A0D0D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30F26-2A99-47CA-992D-79212FE82F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3882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0EE3D-7DC3-4D4E-8AD2-9B6D6F6A0D0D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30F26-2A99-47CA-992D-79212FE82F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080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0EE3D-7DC3-4D4E-8AD2-9B6D6F6A0D0D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30F26-2A99-47CA-992D-79212FE82F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3213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0EE3D-7DC3-4D4E-8AD2-9B6D6F6A0D0D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30F26-2A99-47CA-992D-79212FE82F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578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70EE3D-7DC3-4D4E-8AD2-9B6D6F6A0D0D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B30F26-2A99-47CA-992D-79212FE82F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2965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0326" y="1122363"/>
            <a:ext cx="6255143" cy="2387600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Understanding Early Childhood Development: Application of Vygotsky’s Sociocultural Theory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0326" y="3509963"/>
            <a:ext cx="6255143" cy="1655762"/>
          </a:xfrm>
          <a:solidFill>
            <a:schemeClr val="accent2">
              <a:lumMod val="60000"/>
              <a:lumOff val="40000"/>
            </a:schemeClr>
          </a:solidFill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/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Module: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Psychology in Health and Social Care (LCHS4010)</a:t>
            </a:r>
          </a:p>
          <a:p>
            <a:r>
              <a:rPr lang="en-US" dirty="0">
                <a:latin typeface="Arial"/>
                <a:cs typeface="Arial"/>
              </a:rPr>
              <a:t> Student name: Maryam hafiz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/>
                <a:cs typeface="Arial"/>
              </a:rPr>
              <a:t>ID:2419344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0070" y="795338"/>
            <a:ext cx="5020012" cy="542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67428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838200" y="1962167"/>
            <a:ext cx="6857326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Scenario: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Amira, 3 years old, new to nursery — shows separation anxiety, limited speech, difficulty joining group play.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Aim: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 Vygotsky’s sociocultural lens to explain Amira’s needs and propose social-learning interventions.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Why Vygotsky: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Emphasizes language, social interaction and scaffolding — directly relevant to Amira’s speech and group-play challenges (Sarmiento-Campos, 2022; Skene et al., 2022).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Focus: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Apply ZPD and scaffolding to design practical nursery strategies that build communication and peer engagement (Frankenberg et al., 2023; Chen et al., 2022).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19207" y="0"/>
            <a:ext cx="4172793" cy="572916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925515" y="5932485"/>
            <a:ext cx="26137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(Anderson, 2024)</a:t>
            </a:r>
          </a:p>
        </p:txBody>
      </p:sp>
    </p:spTree>
    <p:extLst>
      <p:ext uri="{BB962C8B-B14F-4D97-AF65-F5344CB8AC3E}">
        <p14:creationId xmlns:p14="http://schemas.microsoft.com/office/powerpoint/2010/main" val="12073294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Introduction to Vygotsky’s Sociocultural Theory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838200" y="1447040"/>
            <a:ext cx="6412264" cy="5016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Lev Vygotsky (1896–1934):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Pioneer of sociocultural approach.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Core idea: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Children learn best through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social interaction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shared activities (Sarmiento-Campos, 2022).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Zone of Proximal Development (ZPD):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difference between independent ability and what can be achieved with support (Miller et al., 2022).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Scaffolding: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guided support from adults or peers, gradually withdrawn as skills grow (Frankenberg et al., 2023).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Language: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central tool for thinking, self-regulation, and communication (Fernyhough, 2021).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Relevance today: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Strong influence on modern early years practice — guided play, peer learning, and collaborative classrooms (Skene et al., 2022).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2237" y="2187037"/>
            <a:ext cx="4458712" cy="306655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9022619" y="5632057"/>
            <a:ext cx="2209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(Brazier, 2025)</a:t>
            </a:r>
          </a:p>
        </p:txBody>
      </p:sp>
    </p:spTree>
    <p:extLst>
      <p:ext uri="{BB962C8B-B14F-4D97-AF65-F5344CB8AC3E}">
        <p14:creationId xmlns:p14="http://schemas.microsoft.com/office/powerpoint/2010/main" val="2335882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315589" y="-801110"/>
            <a:ext cx="5083175" cy="1440382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How It Works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4402067" y="-184640"/>
            <a:ext cx="3018329" cy="823912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Why It Is Relevant</a:t>
            </a:r>
          </a:p>
        </p:txBody>
      </p:sp>
      <p:sp>
        <p:nvSpPr>
          <p:cNvPr id="10" name="Rectangle 1"/>
          <p:cNvSpPr>
            <a:spLocks noGrp="1" noChangeArrowheads="1"/>
          </p:cNvSpPr>
          <p:nvPr>
            <p:ph sz="half" idx="2"/>
          </p:nvPr>
        </p:nvSpPr>
        <p:spPr bwMode="auto">
          <a:xfrm>
            <a:off x="0" y="800457"/>
            <a:ext cx="3756488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Learning begins in </a:t>
            </a: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social interaction, then becomes internalized (Miller et al., 2022).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Adults/peers give scaffolding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to extend skills, gradually reducing support (Frankenberg et al., 2023).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Collaborative play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and dialogue build problem-solving, confidence, and communication (Skene et al., 2022).</a:t>
            </a:r>
          </a:p>
        </p:txBody>
      </p:sp>
      <p:sp>
        <p:nvSpPr>
          <p:cNvPr id="11" name="Rectangle 2"/>
          <p:cNvSpPr>
            <a:spLocks noGrp="1" noChangeArrowheads="1"/>
          </p:cNvSpPr>
          <p:nvPr>
            <p:ph sz="quarter" idx="4"/>
          </p:nvPr>
        </p:nvSpPr>
        <p:spPr bwMode="auto">
          <a:xfrm>
            <a:off x="4304962" y="1109684"/>
            <a:ext cx="3548803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Helps explain Amira’s </a:t>
            </a: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speech delay and group play difficulties.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Shows how guided interaction can promote language, social skills, and learning (Sarmiento-Campos, 2022).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Directly informs nursery strategies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such as guided play and peer learning (Frankenberg et al., 2023).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507090" y="227316"/>
            <a:ext cx="368491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Biological &amp; Environmental Factors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Biological: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brain development and temperament affect readiness to engage (Kozulin, 2022).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Environmental: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quality of teaching, peer support, and cultural context shape opportunities (Fernyhough, 2021).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Interaction: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progress results from both natural abilities and rich social input (Miller et al., 2022).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3" y="3171787"/>
            <a:ext cx="10535829" cy="3035532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5211271" y="6351023"/>
            <a:ext cx="16588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(Wang, 2025)</a:t>
            </a:r>
          </a:p>
        </p:txBody>
      </p:sp>
    </p:spTree>
    <p:extLst>
      <p:ext uri="{BB962C8B-B14F-4D97-AF65-F5344CB8AC3E}">
        <p14:creationId xmlns:p14="http://schemas.microsoft.com/office/powerpoint/2010/main" val="36804147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933" y="-408647"/>
            <a:ext cx="7096715" cy="1842160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Relevance to Early Childhood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56850" y="1942088"/>
            <a:ext cx="4598538" cy="3918962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Language growth: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Guided interaction builds vocabulary and self-expression (Fernyhough, 2021).</a:t>
            </a: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Social skills: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Scaffolding in group play fosters cooperation, empathy, and confidence (Skene et al., 2022).</a:t>
            </a: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Cognitive development: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Problem-solving supported through ZPD improves reasoning (Miller et al., 2022).</a:t>
            </a: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School readiness: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Early scaffolding predicts later learning success (Frankenberg et al., 2023).</a:t>
            </a: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Emotional security: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Supportive adult guidance reduces anxiety in new environments (Sarmiento-Campos, 2022).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39" y="1433513"/>
            <a:ext cx="6117578" cy="471643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451887" y="6336064"/>
            <a:ext cx="2451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(ANUP, 2021)</a:t>
            </a:r>
          </a:p>
        </p:txBody>
      </p:sp>
    </p:spTree>
    <p:extLst>
      <p:ext uri="{BB962C8B-B14F-4D97-AF65-F5344CB8AC3E}">
        <p14:creationId xmlns:p14="http://schemas.microsoft.com/office/powerpoint/2010/main" val="12753724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Application of Vygotsky’s Theory to Amira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82746" y="1534683"/>
            <a:ext cx="2730388" cy="206210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Limited Speech: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Amira needs scaffolding in her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ZPD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to expand vocabulary; adult modelling and peer dialogue can support language growth (Fernyhough, 2021; Skene et al., 2022).</a:t>
            </a:r>
          </a:p>
        </p:txBody>
      </p:sp>
      <p:sp>
        <p:nvSpPr>
          <p:cNvPr id="8" name="Rectangle 7"/>
          <p:cNvSpPr/>
          <p:nvPr/>
        </p:nvSpPr>
        <p:spPr>
          <a:xfrm>
            <a:off x="4094570" y="1806351"/>
            <a:ext cx="3510595" cy="132343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Group Play Difficulties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Avoidance reflects lack of confidence; guided play and peer scaffolding can build social skills (Frankenberg et al., 2023).</a:t>
            </a:r>
          </a:p>
        </p:txBody>
      </p:sp>
      <p:sp>
        <p:nvSpPr>
          <p:cNvPr id="10" name="Right Arrow 9"/>
          <p:cNvSpPr/>
          <p:nvPr/>
        </p:nvSpPr>
        <p:spPr>
          <a:xfrm>
            <a:off x="3269182" y="2128205"/>
            <a:ext cx="623087" cy="3398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ight Arrow 10"/>
          <p:cNvSpPr/>
          <p:nvPr/>
        </p:nvSpPr>
        <p:spPr>
          <a:xfrm>
            <a:off x="7881642" y="2146076"/>
            <a:ext cx="793020" cy="32199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8951139" y="1824362"/>
            <a:ext cx="3002145" cy="132343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Separation Anxiety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Social routines and familiar adult presence provide security, enabling participation (Sarmiento-Campos, 2022).</a:t>
            </a:r>
          </a:p>
        </p:txBody>
      </p:sp>
      <p:sp>
        <p:nvSpPr>
          <p:cNvPr id="15" name="Up-Down Arrow 14"/>
          <p:cNvSpPr/>
          <p:nvPr/>
        </p:nvSpPr>
        <p:spPr>
          <a:xfrm>
            <a:off x="5494492" y="3673784"/>
            <a:ext cx="509798" cy="825388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3665692" y="5081798"/>
            <a:ext cx="5543044" cy="83099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Overall Need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Consistent scaffolding, gradual social integration, and enriched language environment to support emotional, social, and cognitive growth (Miller et al., 2022).</a:t>
            </a:r>
          </a:p>
        </p:txBody>
      </p:sp>
    </p:spTree>
    <p:extLst>
      <p:ext uri="{BB962C8B-B14F-4D97-AF65-F5344CB8AC3E}">
        <p14:creationId xmlns:p14="http://schemas.microsoft.com/office/powerpoint/2010/main" val="22552953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Applying Vygotsky’s Sociocultural Theory (ZPD &amp; Scaffolding) to Amira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1603617"/>
              </p:ext>
            </p:extLst>
          </p:nvPr>
        </p:nvGraphicFramePr>
        <p:xfrm>
          <a:off x="687822" y="1825625"/>
          <a:ext cx="10665980" cy="4469339"/>
        </p:xfrm>
        <a:graphic>
          <a:graphicData uri="http://schemas.openxmlformats.org/drawingml/2006/table">
            <a:tbl>
              <a:tblPr/>
              <a:tblGrid>
                <a:gridCol w="26664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664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6649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66649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12864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Amira’s Challenge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286" marR="61286" marT="30643" marB="306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ZPD Target (What she could achieve with support)</a:t>
                      </a:r>
                      <a:endParaRPr lang="en-US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286" marR="61286" marT="30643" marB="306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Scaffolding Strategies (How nursery can help)</a:t>
                      </a:r>
                      <a:endParaRPr lang="en-US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286" marR="61286" marT="30643" marB="306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Link to Vygotsky</a:t>
                      </a:r>
                      <a:endParaRPr lang="en-US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286" marR="61286" marT="30643" marB="306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80583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Speech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286" marR="61286" marT="30643" marB="306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short sentences in daily conversation</a:t>
                      </a:r>
                    </a:p>
                  </a:txBody>
                  <a:tcPr marL="61286" marR="61286" marT="30643" marB="306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 Adults model and expand her words • Open-ended questions • Use of picture cards and songs</a:t>
                      </a:r>
                    </a:p>
                  </a:txBody>
                  <a:tcPr marL="61286" marR="61286" marT="30643" marB="306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Language as cultural tool</a:t>
                      </a: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speech develops through guided interaction (Fernyhough, 2021)</a:t>
                      </a:r>
                    </a:p>
                  </a:txBody>
                  <a:tcPr marL="61286" marR="61286" marT="30643" marB="306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96724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Avoids Group Play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286" marR="61286" marT="30643" marB="306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Join small-group activities with peers</a:t>
                      </a:r>
                    </a:p>
                  </a:txBody>
                  <a:tcPr marL="61286" marR="61286" marT="30643" marB="306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 Guided play with adult present • Pair with a confident peer • Turn-taking games</a:t>
                      </a:r>
                    </a:p>
                  </a:txBody>
                  <a:tcPr marL="61286" marR="61286" marT="30643" marB="306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interaction in ZPD</a:t>
                      </a:r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learning begins with others, then internalised (Skene et al., 2022)</a:t>
                      </a:r>
                    </a:p>
                  </a:txBody>
                  <a:tcPr marL="61286" marR="61286" marT="30643" marB="306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64442">
                <a:tc>
                  <a:txBody>
                    <a:bodyPr/>
                    <a:lstStyle/>
                    <a:p>
                      <a:r>
                        <a:rPr lang="en-US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Separation Anxiety</a:t>
                      </a:r>
                      <a:endParaRPr lang="en-US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286" marR="61286" marT="30643" marB="306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Enter classroom calmly and join routines</a:t>
                      </a:r>
                    </a:p>
                  </a:txBody>
                  <a:tcPr marL="61286" marR="61286" marT="30643" marB="306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 Consistent key worker for security • Predictable goodbye rituals • Comfort objects and visual schedule</a:t>
                      </a:r>
                    </a:p>
                  </a:txBody>
                  <a:tcPr marL="61286" marR="61286" marT="30643" marB="306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Scaffolding emotional participation</a:t>
                      </a: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adult support enables transition into social activity (Sarmiento-Campos, 2022)</a:t>
                      </a:r>
                    </a:p>
                  </a:txBody>
                  <a:tcPr marL="61286" marR="61286" marT="30643" marB="306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96724">
                <a:tc>
                  <a:txBody>
                    <a:bodyPr/>
                    <a:lstStyle/>
                    <a:p>
                      <a:r>
                        <a:rPr lang="en-US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Confidence in Tasks</a:t>
                      </a:r>
                      <a:endParaRPr lang="en-US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286" marR="61286" marT="30643" marB="306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Attempt puzzles and role-play with minimal adult help</a:t>
                      </a:r>
                    </a:p>
                  </a:txBody>
                  <a:tcPr marL="61286" marR="61286" marT="30643" marB="306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 Step-by-step guidance • Praise small achievements • Gradual withdrawal of help</a:t>
                      </a:r>
                    </a:p>
                  </a:txBody>
                  <a:tcPr marL="61286" marR="61286" marT="30643" marB="306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ZPD &amp; scaffolding</a:t>
                      </a: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adults adjust support as independence increases (Miller et al., 2022)</a:t>
                      </a:r>
                    </a:p>
                  </a:txBody>
                  <a:tcPr marL="61286" marR="61286" marT="30643" marB="306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4143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0568" y="220598"/>
            <a:ext cx="10515600" cy="848680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Practical Strategies &amp; Interventions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41006" y="1545579"/>
            <a:ext cx="3644282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Language Modelling: Adults expand on Amira’s words, ask open-ended questions (Fernyhough, 2021).</a:t>
            </a:r>
          </a:p>
        </p:txBody>
      </p:sp>
      <p:sp>
        <p:nvSpPr>
          <p:cNvPr id="5" name="Down Arrow 4"/>
          <p:cNvSpPr/>
          <p:nvPr/>
        </p:nvSpPr>
        <p:spPr>
          <a:xfrm>
            <a:off x="2362874" y="2468910"/>
            <a:ext cx="323682" cy="48468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962952" y="2871142"/>
            <a:ext cx="3679516" cy="83099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Guided Play: Structured activities with adult scaffolding to ease her into group play (Skene et al., 2022).</a:t>
            </a:r>
          </a:p>
        </p:txBody>
      </p:sp>
      <p:sp>
        <p:nvSpPr>
          <p:cNvPr id="7" name="Down Arrow 6"/>
          <p:cNvSpPr/>
          <p:nvPr/>
        </p:nvSpPr>
        <p:spPr>
          <a:xfrm>
            <a:off x="2325280" y="3794472"/>
            <a:ext cx="398870" cy="60690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1041006" y="4482987"/>
            <a:ext cx="3366287" cy="107721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Peer Scaffolding: Pair Amira with confident peers for collaborative learning (Frankenberg et al., 2023).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619919" y="1503865"/>
            <a:ext cx="3293459" cy="107721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Visual &amp; Routine Supports: Use story cards, daily schedules, and familiar rituals to reduce anxiety (Sarmiento-Campos, 2022).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429756" y="3390563"/>
            <a:ext cx="3738522" cy="83099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Parental Partnership: Consistent strategies across home and nursery (Miller et al., 2022).</a:t>
            </a:r>
          </a:p>
        </p:txBody>
      </p:sp>
      <p:sp>
        <p:nvSpPr>
          <p:cNvPr id="12" name="Down Arrow 11"/>
          <p:cNvSpPr/>
          <p:nvPr/>
        </p:nvSpPr>
        <p:spPr>
          <a:xfrm>
            <a:off x="6821586" y="2791752"/>
            <a:ext cx="372233" cy="4948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95587" y="666732"/>
            <a:ext cx="2977869" cy="4697018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10241820" y="5021596"/>
            <a:ext cx="1853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(De, 2022)</a:t>
            </a:r>
          </a:p>
        </p:txBody>
      </p:sp>
    </p:spTree>
    <p:extLst>
      <p:ext uri="{BB962C8B-B14F-4D97-AF65-F5344CB8AC3E}">
        <p14:creationId xmlns:p14="http://schemas.microsoft.com/office/powerpoint/2010/main" val="34130656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122365"/>
            <a:ext cx="10515600" cy="565458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Nature and Nurture Influences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380326" y="809204"/>
            <a:ext cx="5178903" cy="579169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Biological (Nature):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6295605" y="-226577"/>
            <a:ext cx="5148796" cy="1521304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Environmental (Nurture):</a:t>
            </a:r>
          </a:p>
        </p:txBody>
      </p:sp>
      <p:sp>
        <p:nvSpPr>
          <p:cNvPr id="8" name="Rectangle 1"/>
          <p:cNvSpPr>
            <a:spLocks noGrp="1" noChangeArrowheads="1"/>
          </p:cNvSpPr>
          <p:nvPr>
            <p:ph sz="half" idx="2"/>
          </p:nvPr>
        </p:nvSpPr>
        <p:spPr bwMode="auto">
          <a:xfrm>
            <a:off x="153748" y="1649983"/>
            <a:ext cx="5340744" cy="206210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Brain development sets limits for speech, memory, and emotional regulation (Fernyhough, 2021).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Temperament influences how easily Amira adapts to new settings — shy children often show greater anxiety (Bernard et al., 2021).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Stress physiology (e.g., cortisol levels) can heighten separation anxiety and affect social readiness (Belsky &amp; Pluess, 2022).</a:t>
            </a:r>
          </a:p>
        </p:txBody>
      </p:sp>
      <p:sp>
        <p:nvSpPr>
          <p:cNvPr id="9" name="Rectangle 2"/>
          <p:cNvSpPr>
            <a:spLocks noGrp="1" noChangeArrowheads="1"/>
          </p:cNvSpPr>
          <p:nvPr>
            <p:ph sz="quarter" idx="4"/>
          </p:nvPr>
        </p:nvSpPr>
        <p:spPr bwMode="auto">
          <a:xfrm>
            <a:off x="6125670" y="1494108"/>
            <a:ext cx="4675413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Rich language input from adults/peers accelerates vocabulary growth (Miller et al., 2022).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Predictable routines and consistent caregiving reduce anxiety and support confidence (Sarmiento-Campos, 2022).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Peer interaction and cultural practices model cooperation, empathy, and social rules (Skene et al., 2022).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53748" y="4240226"/>
            <a:ext cx="5017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Interaction of Both: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Amira’s development is shaped by the balance of her biological sensitivity and environmental support.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With scaffolding, her natural abilities can flourish despite initial anxiety (Frankenberg et al., 2023).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1971" y="3857660"/>
            <a:ext cx="6336064" cy="208857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7250464" y="6360340"/>
            <a:ext cx="23547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(Borole, 2020)</a:t>
            </a:r>
          </a:p>
        </p:txBody>
      </p:sp>
    </p:spTree>
    <p:extLst>
      <p:ext uri="{BB962C8B-B14F-4D97-AF65-F5344CB8AC3E}">
        <p14:creationId xmlns:p14="http://schemas.microsoft.com/office/powerpoint/2010/main" val="11237062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9775" y="-322698"/>
            <a:ext cx="10515600" cy="1325563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Strengths and Limitations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9800" y="340083"/>
            <a:ext cx="4717909" cy="812877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6578" y="1275086"/>
            <a:ext cx="5138442" cy="1791795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Explains how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language and social interaction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drive learning (Fernyhough, 2021).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Provides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practical strategies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(ZPD, scaffolding, guided play) for nursery practice (Skene et al., 2022).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Recognizes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cultural and social influences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on child development (Sarmiento-Campos, 2022).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37769" y="451174"/>
            <a:ext cx="4857483" cy="633159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77396" y="1275086"/>
            <a:ext cx="5183188" cy="1613771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Less focus on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emotional wellbeing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such as separation anxiety (Miller et al., 2022).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Assumes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consistent adult/peer support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– not always available (Frankenberg et al., 2023).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Biological factors (e.g., temperament, stress reactivity) less emphasized (Belsky &amp; Pluess, 2022).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20786" y="3954104"/>
            <a:ext cx="5417224" cy="15696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Comparison with Bowlby: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Bowlby: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Explains emotional bonds and security.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Vygotsky: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Explains learning and language through interaction.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Together: Provide a fuller understanding of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Amira’s emotional and social needs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201912" y="3584772"/>
            <a:ext cx="23709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4965" y="3954104"/>
            <a:ext cx="5692628" cy="15696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Vygotsky’s theory explains Amira’s speech, anxiety, and social difficulties as a need for scaffolding and interaction. Guided play, peer support, and routines can strengthen her development, while combining it with Bowlby’s focus on emotional security gives a complete framework for supporting her in nursery.</a:t>
            </a:r>
          </a:p>
        </p:txBody>
      </p:sp>
    </p:spTree>
    <p:extLst>
      <p:ext uri="{BB962C8B-B14F-4D97-AF65-F5344CB8AC3E}">
        <p14:creationId xmlns:p14="http://schemas.microsoft.com/office/powerpoint/2010/main" val="6921187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26499"/>
            <a:ext cx="10304534" cy="4550464"/>
          </a:xfrm>
        </p:spPr>
        <p:txBody>
          <a:bodyPr>
            <a:normAutofit fontScale="25000" lnSpcReduction="20000"/>
          </a:bodyPr>
          <a:lstStyle/>
          <a:p>
            <a:pPr algn="just"/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Belsky, J. &amp; Pluess, M., 2022. Beyond diathesis stress: Differential susceptibility to environmental influences in early childhood. </a:t>
            </a:r>
            <a:r>
              <a:rPr lang="en-US" sz="7200" i="1" dirty="0">
                <a:latin typeface="Arial" panose="020B0604020202020204" pitchFamily="34" charset="0"/>
                <a:cs typeface="Arial" panose="020B0604020202020204" pitchFamily="34" charset="0"/>
              </a:rPr>
              <a:t>Child Development Perspectives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, 16(1), pp.36–42.</a:t>
            </a:r>
          </a:p>
          <a:p>
            <a:pPr algn="just"/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Bernard, K., Hostinar, C.E. &amp; Dozier, M., 2021. Biological sensitivity to context in early childhood: The role of stress physiology and temperament. </a:t>
            </a:r>
            <a:r>
              <a:rPr lang="en-US" sz="7200" i="1" dirty="0">
                <a:latin typeface="Arial" panose="020B0604020202020204" pitchFamily="34" charset="0"/>
                <a:cs typeface="Arial" panose="020B0604020202020204" pitchFamily="34" charset="0"/>
              </a:rPr>
              <a:t>Development and Psychopathology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, 33(3), pp.895–908.</a:t>
            </a:r>
          </a:p>
          <a:p>
            <a:pPr algn="just"/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Fernyhough, C., 2021. The role of inner speech and language in children’s cognitive development. </a:t>
            </a:r>
            <a:r>
              <a:rPr lang="en-US" sz="7200" i="1" dirty="0">
                <a:latin typeface="Arial" panose="020B0604020202020204" pitchFamily="34" charset="0"/>
                <a:cs typeface="Arial" panose="020B0604020202020204" pitchFamily="34" charset="0"/>
              </a:rPr>
              <a:t>Developmental Review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, 61, 100984.</a:t>
            </a:r>
          </a:p>
          <a:p>
            <a:pPr algn="just"/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Frankenberg, S., Baeumer, C. &amp; Roebers, C.M., 2023. The Early Childhood Scaffolding Scale: Measuring adults’ scaffolding quality in play-based settings. </a:t>
            </a:r>
            <a:r>
              <a:rPr lang="en-US" sz="7200" i="1" dirty="0">
                <a:latin typeface="Arial" panose="020B0604020202020204" pitchFamily="34" charset="0"/>
                <a:cs typeface="Arial" panose="020B0604020202020204" pitchFamily="34" charset="0"/>
              </a:rPr>
              <a:t>Learning and Instruction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, 83, 101674.</a:t>
            </a:r>
          </a:p>
          <a:p>
            <a:pPr algn="just"/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Kozulin, A., 2022. Vygotsky’s legacy for the future of education: Understanding the role of social and cultural context. </a:t>
            </a:r>
            <a:r>
              <a:rPr lang="en-US" sz="7200" i="1" dirty="0">
                <a:latin typeface="Arial" panose="020B0604020202020204" pitchFamily="34" charset="0"/>
                <a:cs typeface="Arial" panose="020B0604020202020204" pitchFamily="34" charset="0"/>
              </a:rPr>
              <a:t>European Journal of Psychology of Education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, 37(2), pp.451–468.</a:t>
            </a:r>
          </a:p>
          <a:p>
            <a:pPr algn="just"/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Miller, R., Kocovska, E. &amp; Booth, J.N., 2022. Vygotsky’s theory revisited: The role of the zone of proximal development in early education. </a:t>
            </a:r>
            <a:r>
              <a:rPr lang="en-US" sz="7200" i="1" dirty="0">
                <a:latin typeface="Arial" panose="020B0604020202020204" pitchFamily="34" charset="0"/>
                <a:cs typeface="Arial" panose="020B0604020202020204" pitchFamily="34" charset="0"/>
              </a:rPr>
              <a:t>Early Child Development and Care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, 192(10), pp.1584–1597.</a:t>
            </a:r>
          </a:p>
          <a:p>
            <a:pPr algn="just"/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Sarmiento-Campos, N.V., 2022. Vygotskian approaches to early childhood: A sociocultural perspective on learning and development. </a:t>
            </a:r>
            <a:r>
              <a:rPr lang="en-US" sz="7200" i="1" dirty="0">
                <a:latin typeface="Arial" panose="020B0604020202020204" pitchFamily="34" charset="0"/>
                <a:cs typeface="Arial" panose="020B0604020202020204" pitchFamily="34" charset="0"/>
              </a:rPr>
              <a:t>Early Child Development and Care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, 192(12), pp.1936–1949.</a:t>
            </a:r>
          </a:p>
          <a:p>
            <a:pPr algn="just"/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Skene, K., Bruce, C., Roebuck, H. &amp; Topping, K., 2022. Guided play and early childhood development: A systematic review. </a:t>
            </a:r>
            <a:r>
              <a:rPr lang="en-US" sz="7200" i="1" dirty="0">
                <a:latin typeface="Arial" panose="020B0604020202020204" pitchFamily="34" charset="0"/>
                <a:cs typeface="Arial" panose="020B0604020202020204" pitchFamily="34" charset="0"/>
              </a:rPr>
              <a:t>Early Years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, 42(3), pp.305–322.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2155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1568</Words>
  <Application>Microsoft Office PowerPoint</Application>
  <PresentationFormat>Widescreen</PresentationFormat>
  <Paragraphs>113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Understanding Early Childhood Development: Application of Vygotsky’s Sociocultural Theory</vt:lpstr>
      <vt:lpstr>Introduction</vt:lpstr>
      <vt:lpstr>Introduction to Vygotsky’s Sociocultural Theory</vt:lpstr>
      <vt:lpstr>PowerPoint Presentation</vt:lpstr>
      <vt:lpstr>Relevance to Early Childhood Development</vt:lpstr>
      <vt:lpstr>Application of Vygotsky’s Theory to Amira</vt:lpstr>
      <vt:lpstr>Applying Vygotsky’s Sociocultural Theory (ZPD &amp; Scaffolding) to Amira</vt:lpstr>
      <vt:lpstr>Practical Strategies &amp; Interventions</vt:lpstr>
      <vt:lpstr>Nature and Nurture Influences</vt:lpstr>
      <vt:lpstr>Strengths and Limitations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Zuhra Asghar</dc:creator>
  <cp:lastModifiedBy>Zuhra Asghar</cp:lastModifiedBy>
  <cp:revision>20</cp:revision>
  <dcterms:created xsi:type="dcterms:W3CDTF">2025-09-28T09:20:36Z</dcterms:created>
  <dcterms:modified xsi:type="dcterms:W3CDTF">2025-10-03T05:54:44Z</dcterms:modified>
</cp:coreProperties>
</file>