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5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13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>
            <a:extLst>
              <a:ext uri="{FF2B5EF4-FFF2-40B4-BE49-F238E27FC236}">
                <a16:creationId xmlns:a16="http://schemas.microsoft.com/office/drawing/2014/main" id="{A7175F64-E087-409D-B6EC-3B730C8F4D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</p:spTree>
    <p:extLst>
      <p:ext uri="{BB962C8B-B14F-4D97-AF65-F5344CB8AC3E}">
        <p14:creationId xmlns:p14="http://schemas.microsoft.com/office/powerpoint/2010/main" val="3518404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778" name="Rectangle 2">
            <a:extLst>
              <a:ext uri="{FF2B5EF4-FFF2-40B4-BE49-F238E27FC236}">
                <a16:creationId xmlns:a16="http://schemas.microsoft.com/office/drawing/2014/main" id="{195ABA1F-3BA7-4BEB-A05F-38D899F5FF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1779" name="Rectangle 3">
            <a:extLst>
              <a:ext uri="{FF2B5EF4-FFF2-40B4-BE49-F238E27FC236}">
                <a16:creationId xmlns:a16="http://schemas.microsoft.com/office/drawing/2014/main" id="{B5BE31ED-1DE4-44E8-8993-60E66C8A90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420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2">
            <a:extLst>
              <a:ext uri="{FF2B5EF4-FFF2-40B4-BE49-F238E27FC236}">
                <a16:creationId xmlns:a16="http://schemas.microsoft.com/office/drawing/2014/main" id="{0F6CBFBA-1EB6-4ED1-95D9-BCE740C3E0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2803" name="Rectangle 3">
            <a:extLst>
              <a:ext uri="{FF2B5EF4-FFF2-40B4-BE49-F238E27FC236}">
                <a16:creationId xmlns:a16="http://schemas.microsoft.com/office/drawing/2014/main" id="{51C3FFD0-C139-4A93-A636-6C88486AAA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578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826" name="Rectangle 2">
            <a:extLst>
              <a:ext uri="{FF2B5EF4-FFF2-40B4-BE49-F238E27FC236}">
                <a16:creationId xmlns:a16="http://schemas.microsoft.com/office/drawing/2014/main" id="{E9C61F40-66F6-4BEB-81AB-BC90EC6D81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3827" name="Rectangle 3">
            <a:extLst>
              <a:ext uri="{FF2B5EF4-FFF2-40B4-BE49-F238E27FC236}">
                <a16:creationId xmlns:a16="http://schemas.microsoft.com/office/drawing/2014/main" id="{09350324-F540-4D53-B9C5-87ADCBD04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6216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>
            <a:extLst>
              <a:ext uri="{FF2B5EF4-FFF2-40B4-BE49-F238E27FC236}">
                <a16:creationId xmlns:a16="http://schemas.microsoft.com/office/drawing/2014/main" id="{703D1A0C-8933-41BF-AE2D-BA37294E601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4851" name="Rectangle 3">
            <a:extLst>
              <a:ext uri="{FF2B5EF4-FFF2-40B4-BE49-F238E27FC236}">
                <a16:creationId xmlns:a16="http://schemas.microsoft.com/office/drawing/2014/main" id="{A74A52F5-AB31-4024-A7CD-CA4189BBCA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809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874" name="Rectangle 2">
            <a:extLst>
              <a:ext uri="{FF2B5EF4-FFF2-40B4-BE49-F238E27FC236}">
                <a16:creationId xmlns:a16="http://schemas.microsoft.com/office/drawing/2014/main" id="{267FBECB-0171-4140-80FE-3CCCEB30F1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5875" name="Rectangle 3">
            <a:extLst>
              <a:ext uri="{FF2B5EF4-FFF2-40B4-BE49-F238E27FC236}">
                <a16:creationId xmlns:a16="http://schemas.microsoft.com/office/drawing/2014/main" id="{AD67CE03-E08C-4109-88DD-741ED87E7C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2047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>
            <a:extLst>
              <a:ext uri="{FF2B5EF4-FFF2-40B4-BE49-F238E27FC236}">
                <a16:creationId xmlns:a16="http://schemas.microsoft.com/office/drawing/2014/main" id="{E56BED97-0143-4EA3-BC33-814E9891EE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6899" name="Rectangle 3">
            <a:extLst>
              <a:ext uri="{FF2B5EF4-FFF2-40B4-BE49-F238E27FC236}">
                <a16:creationId xmlns:a16="http://schemas.microsoft.com/office/drawing/2014/main" id="{2E49ED12-E511-4A28-9E54-662EA98612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1970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Rectangle 2">
            <a:extLst>
              <a:ext uri="{FF2B5EF4-FFF2-40B4-BE49-F238E27FC236}">
                <a16:creationId xmlns:a16="http://schemas.microsoft.com/office/drawing/2014/main" id="{A87DBA1E-DB09-4251-998C-93233BA31C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7923" name="Rectangle 3">
            <a:extLst>
              <a:ext uri="{FF2B5EF4-FFF2-40B4-BE49-F238E27FC236}">
                <a16:creationId xmlns:a16="http://schemas.microsoft.com/office/drawing/2014/main" id="{F6464436-DBB3-4EFB-8818-DC0CE6281E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0331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6" name="Rectangle 2">
            <a:extLst>
              <a:ext uri="{FF2B5EF4-FFF2-40B4-BE49-F238E27FC236}">
                <a16:creationId xmlns:a16="http://schemas.microsoft.com/office/drawing/2014/main" id="{1F835583-BFA2-4E93-9F21-BC4C481FE2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8947" name="Rectangle 3">
            <a:extLst>
              <a:ext uri="{FF2B5EF4-FFF2-40B4-BE49-F238E27FC236}">
                <a16:creationId xmlns:a16="http://schemas.microsoft.com/office/drawing/2014/main" id="{15F72970-01F8-4712-AA30-75F8D0FC7C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8132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>
            <a:extLst>
              <a:ext uri="{FF2B5EF4-FFF2-40B4-BE49-F238E27FC236}">
                <a16:creationId xmlns:a16="http://schemas.microsoft.com/office/drawing/2014/main" id="{894CC15C-F7B6-4F79-8030-0247C91430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39971" name="Rectangle 3">
            <a:extLst>
              <a:ext uri="{FF2B5EF4-FFF2-40B4-BE49-F238E27FC236}">
                <a16:creationId xmlns:a16="http://schemas.microsoft.com/office/drawing/2014/main" id="{D3351114-ADFC-4DCF-8E68-060A963A4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515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>
            <a:extLst>
              <a:ext uri="{FF2B5EF4-FFF2-40B4-BE49-F238E27FC236}">
                <a16:creationId xmlns:a16="http://schemas.microsoft.com/office/drawing/2014/main" id="{9CBCD300-BDBA-4F08-87E0-2BE1E8DBB1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40995" name="Rectangle 3">
            <a:extLst>
              <a:ext uri="{FF2B5EF4-FFF2-40B4-BE49-F238E27FC236}">
                <a16:creationId xmlns:a16="http://schemas.microsoft.com/office/drawing/2014/main" id="{A4944C65-ACEC-4672-B19C-E3C0363A61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3458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Rectangle 2">
            <a:extLst>
              <a:ext uri="{FF2B5EF4-FFF2-40B4-BE49-F238E27FC236}">
                <a16:creationId xmlns:a16="http://schemas.microsoft.com/office/drawing/2014/main" id="{408E2996-DFAF-4A60-911E-D0EC7145DB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42019" name="Rectangle 3">
            <a:extLst>
              <a:ext uri="{FF2B5EF4-FFF2-40B4-BE49-F238E27FC236}">
                <a16:creationId xmlns:a16="http://schemas.microsoft.com/office/drawing/2014/main" id="{1B5C6379-3521-4822-87E4-E888550170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09003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>
            <a:extLst>
              <a:ext uri="{FF2B5EF4-FFF2-40B4-BE49-F238E27FC236}">
                <a16:creationId xmlns:a16="http://schemas.microsoft.com/office/drawing/2014/main" id="{C97BF14C-C8A3-48B9-ACBC-67431A0342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43043" name="Rectangle 3">
            <a:extLst>
              <a:ext uri="{FF2B5EF4-FFF2-40B4-BE49-F238E27FC236}">
                <a16:creationId xmlns:a16="http://schemas.microsoft.com/office/drawing/2014/main" id="{8C5E3A64-B392-4ABB-988A-2E45F6790E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1326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066" name="Rectangle 2">
            <a:extLst>
              <a:ext uri="{FF2B5EF4-FFF2-40B4-BE49-F238E27FC236}">
                <a16:creationId xmlns:a16="http://schemas.microsoft.com/office/drawing/2014/main" id="{BBB5FC9C-2A8C-48B5-8973-425722D72E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44067" name="Rectangle 3">
            <a:extLst>
              <a:ext uri="{FF2B5EF4-FFF2-40B4-BE49-F238E27FC236}">
                <a16:creationId xmlns:a16="http://schemas.microsoft.com/office/drawing/2014/main" id="{8480CBDA-283C-4C69-A432-3FC0CBAF5C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0426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>
            <a:extLst>
              <a:ext uri="{FF2B5EF4-FFF2-40B4-BE49-F238E27FC236}">
                <a16:creationId xmlns:a16="http://schemas.microsoft.com/office/drawing/2014/main" id="{5F6FF784-5637-467A-8A4D-ED5FA598A3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345091" name="Rectangle 3">
            <a:extLst>
              <a:ext uri="{FF2B5EF4-FFF2-40B4-BE49-F238E27FC236}">
                <a16:creationId xmlns:a16="http://schemas.microsoft.com/office/drawing/2014/main" id="{C2F52A5E-8F6D-427F-938F-78D4165229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489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3">
            <a:extLst>
              <a:ext uri="{FF2B5EF4-FFF2-40B4-BE49-F238E27FC236}">
                <a16:creationId xmlns:a16="http://schemas.microsoft.com/office/drawing/2014/main" id="{89B6204D-95D3-4027-B00E-64EEDF7AE38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C164499-3BF2-4B89-B6C3-16B06130055E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/>
          </a:p>
        </p:txBody>
      </p:sp>
      <p:sp>
        <p:nvSpPr>
          <p:cNvPr id="178179" name="Rectangle 2">
            <a:extLst>
              <a:ext uri="{FF2B5EF4-FFF2-40B4-BE49-F238E27FC236}">
                <a16:creationId xmlns:a16="http://schemas.microsoft.com/office/drawing/2014/main" id="{3B741773-D8BB-4EF4-8F72-5F4B1B3E242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SQL – Structured Query Language</a:t>
            </a:r>
          </a:p>
        </p:txBody>
      </p:sp>
      <p:sp>
        <p:nvSpPr>
          <p:cNvPr id="178180" name="Rectangle 3">
            <a:extLst>
              <a:ext uri="{FF2B5EF4-FFF2-40B4-BE49-F238E27FC236}">
                <a16:creationId xmlns:a16="http://schemas.microsoft.com/office/drawing/2014/main" id="{298700F5-1C56-4F38-80DA-78E7A6D3C59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Triggers</a:t>
            </a:r>
          </a:p>
        </p:txBody>
      </p:sp>
    </p:spTree>
    <p:extLst>
      <p:ext uri="{BB962C8B-B14F-4D97-AF65-F5344CB8AC3E}">
        <p14:creationId xmlns:p14="http://schemas.microsoft.com/office/powerpoint/2010/main" val="137133473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Slide Number Placeholder 4">
            <a:extLst>
              <a:ext uri="{FF2B5EF4-FFF2-40B4-BE49-F238E27FC236}">
                <a16:creationId xmlns:a16="http://schemas.microsoft.com/office/drawing/2014/main" id="{D062D3AF-01B8-4EF1-8F1E-2808C303FC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DEECBBE-6F4B-44CB-895C-2406D93C3092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179203" name="Rectangle 2">
            <a:extLst>
              <a:ext uri="{FF2B5EF4-FFF2-40B4-BE49-F238E27FC236}">
                <a16:creationId xmlns:a16="http://schemas.microsoft.com/office/drawing/2014/main" id="{0E64104A-5C1A-4D18-8958-54FEC8C04E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79204" name="Rectangle 4">
            <a:extLst>
              <a:ext uri="{FF2B5EF4-FFF2-40B4-BE49-F238E27FC236}">
                <a16:creationId xmlns:a16="http://schemas.microsoft.com/office/drawing/2014/main" id="{C7CADBF6-A744-495F-BFB1-71A402207D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/>
              <a:t>A trigger is a special kind of stored procedure associated with certain events and database object types</a:t>
            </a:r>
          </a:p>
          <a:p>
            <a:pPr eaLnBrk="1" hangingPunct="1"/>
            <a:endParaRPr lang="en-GB" altLang="en-US" sz="2000" i="1" dirty="0"/>
          </a:p>
          <a:p>
            <a:pPr eaLnBrk="1" hangingPunct="1"/>
            <a:r>
              <a:rPr lang="en-GB" altLang="en-US" sz="2000" dirty="0"/>
              <a:t>SQL Server 2019 supports three types of trigger:</a:t>
            </a:r>
          </a:p>
          <a:p>
            <a:pPr lvl="1" eaLnBrk="1" hangingPunct="1"/>
            <a:r>
              <a:rPr lang="en-GB" altLang="en-US" sz="2000" dirty="0"/>
              <a:t>Logon triggers</a:t>
            </a:r>
          </a:p>
          <a:p>
            <a:pPr lvl="1" eaLnBrk="1" hangingPunct="1"/>
            <a:r>
              <a:rPr lang="en-GB" altLang="en-US" sz="2000" dirty="0"/>
              <a:t>Data Manipulation Language triggers</a:t>
            </a:r>
          </a:p>
          <a:p>
            <a:pPr lvl="1" eaLnBrk="1" hangingPunct="1"/>
            <a:r>
              <a:rPr lang="en-GB" altLang="en-US" sz="2000" dirty="0"/>
              <a:t>Data Definition Language triggers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Triggers cannot be executed explicitly – they can only be ‘fired’ by the event with which they are associated</a:t>
            </a:r>
          </a:p>
        </p:txBody>
      </p:sp>
    </p:spTree>
    <p:extLst>
      <p:ext uri="{BB962C8B-B14F-4D97-AF65-F5344CB8AC3E}">
        <p14:creationId xmlns:p14="http://schemas.microsoft.com/office/powerpoint/2010/main" val="1596207984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Slide Number Placeholder 4">
            <a:extLst>
              <a:ext uri="{FF2B5EF4-FFF2-40B4-BE49-F238E27FC236}">
                <a16:creationId xmlns:a16="http://schemas.microsoft.com/office/drawing/2014/main" id="{49A4571D-F44C-4CFC-BFF9-299E867412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94FCC10-0E51-496D-96D3-88345BBEB637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sp>
        <p:nvSpPr>
          <p:cNvPr id="180227" name="Rectangle 2">
            <a:extLst>
              <a:ext uri="{FF2B5EF4-FFF2-40B4-BE49-F238E27FC236}">
                <a16:creationId xmlns:a16="http://schemas.microsoft.com/office/drawing/2014/main" id="{22372A30-5E7D-4E8E-988B-A41E82FB7A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0228" name="Rectangle 4">
            <a:extLst>
              <a:ext uri="{FF2B5EF4-FFF2-40B4-BE49-F238E27FC236}">
                <a16:creationId xmlns:a16="http://schemas.microsoft.com/office/drawing/2014/main" id="{53F68B62-A717-4FAB-9B8B-461C42DFAC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Data Definition Language (DDL) events:</a:t>
            </a:r>
            <a:endParaRPr lang="en-GB" altLang="en-US" sz="2800" i="1" dirty="0"/>
          </a:p>
          <a:p>
            <a:pPr eaLnBrk="1" hangingPunct="1"/>
            <a:endParaRPr lang="en-GB" altLang="en-US" sz="2800" dirty="0"/>
          </a:p>
          <a:p>
            <a:pPr lvl="1" eaLnBrk="1" hangingPunct="1"/>
            <a:r>
              <a:rPr lang="en-GB" altLang="en-US" dirty="0"/>
              <a:t>CREATE</a:t>
            </a:r>
          </a:p>
          <a:p>
            <a:pPr lvl="1" eaLnBrk="1" hangingPunct="1"/>
            <a:r>
              <a:rPr lang="en-GB" altLang="en-US" dirty="0"/>
              <a:t>ALTER</a:t>
            </a:r>
          </a:p>
          <a:p>
            <a:pPr lvl="1" eaLnBrk="1" hangingPunct="1"/>
            <a:r>
              <a:rPr lang="en-GB" altLang="en-US" dirty="0"/>
              <a:t>DROP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	</a:t>
            </a:r>
          </a:p>
          <a:p>
            <a:pPr eaLnBrk="1" hangingPunct="1"/>
            <a:r>
              <a:rPr lang="en-GB" altLang="en-US" sz="2800" dirty="0"/>
              <a:t>For the present, these, and Logon triggers, are outside the scope of this module</a:t>
            </a:r>
          </a:p>
        </p:txBody>
      </p:sp>
    </p:spTree>
    <p:extLst>
      <p:ext uri="{BB962C8B-B14F-4D97-AF65-F5344CB8AC3E}">
        <p14:creationId xmlns:p14="http://schemas.microsoft.com/office/powerpoint/2010/main" val="408585053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Slide Number Placeholder 4">
            <a:extLst>
              <a:ext uri="{FF2B5EF4-FFF2-40B4-BE49-F238E27FC236}">
                <a16:creationId xmlns:a16="http://schemas.microsoft.com/office/drawing/2014/main" id="{1987C0A1-7652-4BE3-AF1C-408B2631A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F5E4565-6479-403F-8AD9-576DFDBA12AA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  <p:sp>
        <p:nvSpPr>
          <p:cNvPr id="181251" name="Rectangle 2">
            <a:extLst>
              <a:ext uri="{FF2B5EF4-FFF2-40B4-BE49-F238E27FC236}">
                <a16:creationId xmlns:a16="http://schemas.microsoft.com/office/drawing/2014/main" id="{8CC2278B-C0BC-4698-9B6A-D5356902EF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1252" name="Rectangle 4">
            <a:extLst>
              <a:ext uri="{FF2B5EF4-FFF2-40B4-BE49-F238E27FC236}">
                <a16:creationId xmlns:a16="http://schemas.microsoft.com/office/drawing/2014/main" id="{CB176EBE-F6EB-47BC-952B-E809531B1E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Data Manipulation Language (DML) events:</a:t>
            </a:r>
            <a:endParaRPr lang="en-GB" altLang="en-US" sz="2400" i="1" dirty="0"/>
          </a:p>
          <a:p>
            <a:pPr eaLnBrk="1" hangingPunct="1"/>
            <a:endParaRPr lang="en-GB" altLang="en-US" sz="2400" dirty="0"/>
          </a:p>
          <a:p>
            <a:pPr lvl="1" eaLnBrk="1" hangingPunct="1"/>
            <a:r>
              <a:rPr lang="en-GB" altLang="en-US" sz="2400" dirty="0"/>
              <a:t>INSERT</a:t>
            </a:r>
          </a:p>
          <a:p>
            <a:pPr lvl="1" eaLnBrk="1" hangingPunct="1"/>
            <a:r>
              <a:rPr lang="en-GB" altLang="en-US" sz="2400" dirty="0"/>
              <a:t>UPDATE</a:t>
            </a:r>
          </a:p>
          <a:p>
            <a:pPr lvl="1" eaLnBrk="1" hangingPunct="1"/>
            <a:r>
              <a:rPr lang="en-GB" altLang="en-US" sz="2400" dirty="0"/>
              <a:t>DELETE</a:t>
            </a:r>
          </a:p>
          <a:p>
            <a:pPr eaLnBrk="1" hangingPunct="1">
              <a:buFontTx/>
              <a:buNone/>
            </a:pPr>
            <a:r>
              <a:rPr lang="en-GB" altLang="en-US" sz="2400" dirty="0"/>
              <a:t>	</a:t>
            </a:r>
          </a:p>
          <a:p>
            <a:pPr eaLnBrk="1" hangingPunct="1"/>
            <a:r>
              <a:rPr lang="en-GB" altLang="en-US" sz="2400" dirty="0"/>
              <a:t>DML triggers are associated with a particular event and a particular table</a:t>
            </a:r>
          </a:p>
        </p:txBody>
      </p:sp>
    </p:spTree>
    <p:extLst>
      <p:ext uri="{BB962C8B-B14F-4D97-AF65-F5344CB8AC3E}">
        <p14:creationId xmlns:p14="http://schemas.microsoft.com/office/powerpoint/2010/main" val="2891917169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Slide Number Placeholder 4">
            <a:extLst>
              <a:ext uri="{FF2B5EF4-FFF2-40B4-BE49-F238E27FC236}">
                <a16:creationId xmlns:a16="http://schemas.microsoft.com/office/drawing/2014/main" id="{E897F5CB-E9AD-459D-84F9-C11685FFEB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1F0499A-1D85-48C7-9BF5-CFB4AAB946F7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182275" name="Rectangle 2">
            <a:extLst>
              <a:ext uri="{FF2B5EF4-FFF2-40B4-BE49-F238E27FC236}">
                <a16:creationId xmlns:a16="http://schemas.microsoft.com/office/drawing/2014/main" id="{12370CB2-A48D-4459-A41B-FCB0D0E439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2276" name="Rectangle 4">
            <a:extLst>
              <a:ext uri="{FF2B5EF4-FFF2-40B4-BE49-F238E27FC236}">
                <a16:creationId xmlns:a16="http://schemas.microsoft.com/office/drawing/2014/main" id="{F80F32AD-9768-4750-BB4C-84CA8CAE98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/>
              <a:t>SQL Server 2012 supports two kinds of DML trigger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AFTER</a:t>
            </a:r>
          </a:p>
          <a:p>
            <a:pPr lvl="1" eaLnBrk="1" hangingPunct="1"/>
            <a:r>
              <a:rPr lang="en-GB" altLang="en-US" sz="2000" dirty="0"/>
              <a:t>this trigger fires after the event with which it is associated finishes, and can only be defined on permanent tables</a:t>
            </a:r>
          </a:p>
          <a:p>
            <a:pPr lvl="1"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INSTEAD OF</a:t>
            </a:r>
          </a:p>
          <a:p>
            <a:pPr lvl="1" eaLnBrk="1" hangingPunct="1"/>
            <a:r>
              <a:rPr lang="en-GB" altLang="en-US" sz="2000" dirty="0"/>
              <a:t>this trigger fires instead of the event with which it is associated, and can be defined on permanent tables and views</a:t>
            </a:r>
          </a:p>
        </p:txBody>
      </p:sp>
    </p:spTree>
    <p:extLst>
      <p:ext uri="{BB962C8B-B14F-4D97-AF65-F5344CB8AC3E}">
        <p14:creationId xmlns:p14="http://schemas.microsoft.com/office/powerpoint/2010/main" val="154237218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Number Placeholder 4">
            <a:extLst>
              <a:ext uri="{FF2B5EF4-FFF2-40B4-BE49-F238E27FC236}">
                <a16:creationId xmlns:a16="http://schemas.microsoft.com/office/drawing/2014/main" id="{577DA620-7C0B-436D-A483-3EDAFE5C73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A276147-6CA3-45C3-A656-21E9319E8BFA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183299" name="Rectangle 2">
            <a:extLst>
              <a:ext uri="{FF2B5EF4-FFF2-40B4-BE49-F238E27FC236}">
                <a16:creationId xmlns:a16="http://schemas.microsoft.com/office/drawing/2014/main" id="{13ADC2F5-FA7C-41FF-AFB0-319E1A932B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3300" name="Rectangle 4">
            <a:extLst>
              <a:ext uri="{FF2B5EF4-FFF2-40B4-BE49-F238E27FC236}">
                <a16:creationId xmlns:a16="http://schemas.microsoft.com/office/drawing/2014/main" id="{2330D3B8-DCDB-41C0-A7E2-B3710064C0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 trigger executes once for each DML statement regardless of how many rows are affected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DML triggers are typically used for auditing, enforcing complex referential integrity rules</a:t>
            </a:r>
          </a:p>
        </p:txBody>
      </p:sp>
    </p:spTree>
    <p:extLst>
      <p:ext uri="{BB962C8B-B14F-4D97-AF65-F5344CB8AC3E}">
        <p14:creationId xmlns:p14="http://schemas.microsoft.com/office/powerpoint/2010/main" val="302017398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Slide Number Placeholder 4">
            <a:extLst>
              <a:ext uri="{FF2B5EF4-FFF2-40B4-BE49-F238E27FC236}">
                <a16:creationId xmlns:a16="http://schemas.microsoft.com/office/drawing/2014/main" id="{545E0F60-C6C0-4532-9B0C-C6BAD963C4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B81437F-1E3D-43E0-9047-149A750983ED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184323" name="Rectangle 2">
            <a:extLst>
              <a:ext uri="{FF2B5EF4-FFF2-40B4-BE49-F238E27FC236}">
                <a16:creationId xmlns:a16="http://schemas.microsoft.com/office/drawing/2014/main" id="{F72E7F49-6E9C-41F6-A8E5-DBE0288512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40292" name="Rectangle 4">
            <a:extLst>
              <a:ext uri="{FF2B5EF4-FFF2-40B4-BE49-F238E27FC236}">
                <a16:creationId xmlns:a16="http://schemas.microsoft.com/office/drawing/2014/main" id="{A2E3FB95-D7E2-4E05-885F-E4C6513F81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/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CREATE TRIGGER triggername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ON [dbo].[tablename]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FOR DELETE, INSERT, UPDATE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AS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BEGIN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	IF @@ROWCOUNT = 0 RETURN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	SET NOCOUNT ON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	&lt;the SQL for the procedure goes here&gt;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	END</a:t>
            </a:r>
          </a:p>
        </p:txBody>
      </p:sp>
    </p:spTree>
    <p:extLst>
      <p:ext uri="{BB962C8B-B14F-4D97-AF65-F5344CB8AC3E}">
        <p14:creationId xmlns:p14="http://schemas.microsoft.com/office/powerpoint/2010/main" val="3783422449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Slide Number Placeholder 4">
            <a:extLst>
              <a:ext uri="{FF2B5EF4-FFF2-40B4-BE49-F238E27FC236}">
                <a16:creationId xmlns:a16="http://schemas.microsoft.com/office/drawing/2014/main" id="{35C4F002-A605-44C5-9C27-B05B29CF70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5C5D835-BC6E-485D-9C97-1419239FDEF9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  <p:sp>
        <p:nvSpPr>
          <p:cNvPr id="185347" name="Rectangle 2">
            <a:extLst>
              <a:ext uri="{FF2B5EF4-FFF2-40B4-BE49-F238E27FC236}">
                <a16:creationId xmlns:a16="http://schemas.microsoft.com/office/drawing/2014/main" id="{79A6F482-F6DE-48F9-B775-A39AE65562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40292" name="Rectangle 4">
            <a:extLst>
              <a:ext uri="{FF2B5EF4-FFF2-40B4-BE49-F238E27FC236}">
                <a16:creationId xmlns:a16="http://schemas.microsoft.com/office/drawing/2014/main" id="{4BC6580A-1BE1-4B02-AA0D-B3EA59574E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/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 IF @@ROWCOUNT = 0 RETURN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sz="2000"/>
          </a:p>
          <a:p>
            <a:pPr eaLnBrk="1" hangingPunct="1">
              <a:defRPr/>
            </a:pPr>
            <a:r>
              <a:rPr lang="en-GB" altLang="en-US" sz="2000"/>
              <a:t>^^ This line checks how many rows have been affected by the event which fired the trigger. If no rows are affected, the procedure immediately exits in order to improve performance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sz="200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/>
              <a:t>SET NOCOUNT ON</a:t>
            </a:r>
          </a:p>
          <a:p>
            <a:pPr eaLnBrk="1" hangingPunct="1">
              <a:defRPr/>
            </a:pPr>
            <a:endParaRPr lang="en-GB" altLang="en-US" sz="2000"/>
          </a:p>
          <a:p>
            <a:pPr eaLnBrk="1" hangingPunct="1">
              <a:defRPr/>
            </a:pPr>
            <a:r>
              <a:rPr lang="en-GB" altLang="en-US" sz="2000"/>
              <a:t>^^ This line turns off the “X rows affected” message normally displayed after a DML action</a:t>
            </a:r>
          </a:p>
        </p:txBody>
      </p:sp>
    </p:spTree>
    <p:extLst>
      <p:ext uri="{BB962C8B-B14F-4D97-AF65-F5344CB8AC3E}">
        <p14:creationId xmlns:p14="http://schemas.microsoft.com/office/powerpoint/2010/main" val="2742300062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Slide Number Placeholder 4">
            <a:extLst>
              <a:ext uri="{FF2B5EF4-FFF2-40B4-BE49-F238E27FC236}">
                <a16:creationId xmlns:a16="http://schemas.microsoft.com/office/drawing/2014/main" id="{17C0E7C7-4CBA-4E0B-843C-BA7045D112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EDBBC30-F8A6-4510-BDA5-5B13B2C00904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86371" name="Rectangle 2">
            <a:extLst>
              <a:ext uri="{FF2B5EF4-FFF2-40B4-BE49-F238E27FC236}">
                <a16:creationId xmlns:a16="http://schemas.microsoft.com/office/drawing/2014/main" id="{1CC34060-7C80-4FFA-90EA-40D8BDB66F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6372" name="Rectangle 4">
            <a:extLst>
              <a:ext uri="{FF2B5EF4-FFF2-40B4-BE49-F238E27FC236}">
                <a16:creationId xmlns:a16="http://schemas.microsoft.com/office/drawing/2014/main" id="{3E1F4A9E-E1CD-4A47-9BC0-31EC4B9E64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Two temporary tables exist whilst the trigger is running</a:t>
            </a:r>
          </a:p>
          <a:p>
            <a:pPr eaLnBrk="1" hangingPunct="1"/>
            <a:endParaRPr lang="en-GB" altLang="en-US" sz="2400" dirty="0"/>
          </a:p>
          <a:p>
            <a:pPr lvl="1" eaLnBrk="1" hangingPunct="1"/>
            <a:r>
              <a:rPr lang="en-GB" altLang="en-US" sz="2400" dirty="0"/>
              <a:t>Inserted</a:t>
            </a:r>
          </a:p>
          <a:p>
            <a:pPr lvl="1" eaLnBrk="1" hangingPunct="1"/>
            <a:r>
              <a:rPr lang="en-GB" altLang="en-US" sz="2400" dirty="0"/>
              <a:t>Deleted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These contain copies of the rows which have been inserted/deleted, and can be referenced within the trigger procedure</a:t>
            </a:r>
          </a:p>
        </p:txBody>
      </p:sp>
    </p:spTree>
    <p:extLst>
      <p:ext uri="{BB962C8B-B14F-4D97-AF65-F5344CB8AC3E}">
        <p14:creationId xmlns:p14="http://schemas.microsoft.com/office/powerpoint/2010/main" val="3499723159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Slide Number Placeholder 4">
            <a:extLst>
              <a:ext uri="{FF2B5EF4-FFF2-40B4-BE49-F238E27FC236}">
                <a16:creationId xmlns:a16="http://schemas.microsoft.com/office/drawing/2014/main" id="{79AC42F8-7D14-40E4-A973-F811D1878B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176EEC4-E5DE-4BEF-A012-E11EA278568C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  <p:sp>
        <p:nvSpPr>
          <p:cNvPr id="187395" name="Rectangle 2">
            <a:extLst>
              <a:ext uri="{FF2B5EF4-FFF2-40B4-BE49-F238E27FC236}">
                <a16:creationId xmlns:a16="http://schemas.microsoft.com/office/drawing/2014/main" id="{03471D06-1BA4-460B-90B3-2209C564C4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dirty="0"/>
              <a:t>AFTER Triggers</a:t>
            </a:r>
          </a:p>
        </p:txBody>
      </p:sp>
      <p:sp>
        <p:nvSpPr>
          <p:cNvPr id="140292" name="Rectangle 4">
            <a:extLst>
              <a:ext uri="{FF2B5EF4-FFF2-40B4-BE49-F238E27FC236}">
                <a16:creationId xmlns:a16="http://schemas.microsoft.com/office/drawing/2014/main" id="{8A25D070-176D-42C6-A8AF-7F2E34F535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5138" y="1124744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Example AFTER trigger:</a:t>
            </a:r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CREATE TRIGGER </a:t>
            </a:r>
            <a:r>
              <a:rPr lang="en-GB" altLang="en-US" sz="1800" dirty="0" err="1"/>
              <a:t>tr_count_rows</a:t>
            </a:r>
            <a:endParaRPr lang="en-GB" altLang="en-US" sz="18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ON [</a:t>
            </a:r>
            <a:r>
              <a:rPr lang="en-GB" altLang="en-US" sz="1800" dirty="0" err="1"/>
              <a:t>dbo</a:t>
            </a:r>
            <a:r>
              <a:rPr lang="en-GB" altLang="en-US" sz="1800" dirty="0" smtClean="0"/>
              <a:t>].[</a:t>
            </a:r>
            <a:r>
              <a:rPr lang="en-GB" altLang="en-US" sz="1800" dirty="0" err="1" smtClean="0"/>
              <a:t>SalesOrders</a:t>
            </a:r>
            <a:r>
              <a:rPr lang="en-GB" altLang="en-US" sz="1800" dirty="0" smtClean="0"/>
              <a:t>]</a:t>
            </a:r>
            <a:endParaRPr lang="en-GB" altLang="en-US" sz="18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FOR DELETE, INSERT, UPDATE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AS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BEGIN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	IF @@ROWCOUNT = 0 RETURN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	SET NOCOUNT ON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	SELECT COUNT (*) AS </a:t>
            </a:r>
            <a:r>
              <a:rPr lang="en-GB" altLang="en-US" sz="1800" dirty="0" err="1"/>
              <a:t>InsertedCount</a:t>
            </a:r>
            <a:r>
              <a:rPr lang="en-GB" altLang="en-US" sz="1800" dirty="0"/>
              <a:t> FROM Inserted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	SELECT COUNT (*) AS </a:t>
            </a:r>
            <a:r>
              <a:rPr lang="en-GB" altLang="en-US" sz="1800" dirty="0" err="1"/>
              <a:t>DeletedCount</a:t>
            </a:r>
            <a:r>
              <a:rPr lang="en-GB" altLang="en-US" sz="1800" dirty="0"/>
              <a:t> FROM Deleted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800" dirty="0"/>
              <a:t>	END</a:t>
            </a:r>
          </a:p>
        </p:txBody>
      </p:sp>
    </p:spTree>
    <p:extLst>
      <p:ext uri="{BB962C8B-B14F-4D97-AF65-F5344CB8AC3E}">
        <p14:creationId xmlns:p14="http://schemas.microsoft.com/office/powerpoint/2010/main" val="68629779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Slide Number Placeholder 4">
            <a:extLst>
              <a:ext uri="{FF2B5EF4-FFF2-40B4-BE49-F238E27FC236}">
                <a16:creationId xmlns:a16="http://schemas.microsoft.com/office/drawing/2014/main" id="{35437E49-1E78-4C63-B3B3-FB4035AA58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B2FF837-5921-4AA1-8BEB-1332AFEE29DD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0DA8CC3-8E54-44A4-A848-1DBF18C304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Triggers</a:t>
            </a:r>
          </a:p>
        </p:txBody>
      </p:sp>
      <p:sp>
        <p:nvSpPr>
          <p:cNvPr id="188420" name="Rectangle 4">
            <a:extLst>
              <a:ext uri="{FF2B5EF4-FFF2-40B4-BE49-F238E27FC236}">
                <a16:creationId xmlns:a16="http://schemas.microsoft.com/office/drawing/2014/main" id="{85E66214-1D4F-4B44-B790-A3BF185F38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The DML trigger function UPDATE() can be used to check if a column has been referenced. For example:</a:t>
            </a:r>
          </a:p>
          <a:p>
            <a:pPr eaLnBrk="1" hangingPunct="1"/>
            <a:endParaRPr lang="en-GB" altLang="en-US" sz="2400" dirty="0"/>
          </a:p>
          <a:p>
            <a:pPr marL="400050" lvl="1" indent="0" eaLnBrk="1" hangingPunct="1">
              <a:buFontTx/>
              <a:buNone/>
            </a:pPr>
            <a:r>
              <a:rPr lang="en-GB" altLang="en-US" sz="2400" dirty="0"/>
              <a:t>IF UPDATE(</a:t>
            </a:r>
            <a:r>
              <a:rPr lang="en-GB" altLang="en-US" sz="2400" dirty="0" err="1"/>
              <a:t>rank_details</a:t>
            </a:r>
            <a:r>
              <a:rPr lang="en-GB" altLang="en-US" sz="2400" dirty="0"/>
              <a:t>)</a:t>
            </a:r>
          </a:p>
          <a:p>
            <a:pPr marL="400050" lvl="1" indent="0" eaLnBrk="1" hangingPunct="1">
              <a:buFontTx/>
              <a:buNone/>
            </a:pPr>
            <a:r>
              <a:rPr lang="en-GB" altLang="en-US" sz="2400" dirty="0"/>
              <a:t>	PRINT ‘Rank Details Column affected’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Note that the UPDATE() function returns true if the column value has been set to itself in an update statement. It is only testing if the column has been referenced</a:t>
            </a:r>
            <a:r>
              <a:rPr lang="en-GB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0554852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Slide Number Placeholder 4">
            <a:extLst>
              <a:ext uri="{FF2B5EF4-FFF2-40B4-BE49-F238E27FC236}">
                <a16:creationId xmlns:a16="http://schemas.microsoft.com/office/drawing/2014/main" id="{18724F90-3D10-473B-8441-824225F0D9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8CAF27BA-122E-4687-8BC7-A80B134BEC2F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89443" name="Rectangle 2">
            <a:extLst>
              <a:ext uri="{FF2B5EF4-FFF2-40B4-BE49-F238E27FC236}">
                <a16:creationId xmlns:a16="http://schemas.microsoft.com/office/drawing/2014/main" id="{AE77C54A-D220-47E2-84CB-5BDB22B4E9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AFTER Triggers</a:t>
            </a:r>
          </a:p>
        </p:txBody>
      </p:sp>
      <p:sp>
        <p:nvSpPr>
          <p:cNvPr id="189444" name="Rectangle 4">
            <a:extLst>
              <a:ext uri="{FF2B5EF4-FFF2-40B4-BE49-F238E27FC236}">
                <a16:creationId xmlns:a16="http://schemas.microsoft.com/office/drawing/2014/main" id="{E3603185-96EA-454A-8518-B5203B0350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5138" y="1417638"/>
            <a:ext cx="8229600" cy="391703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z="1800" dirty="0"/>
              <a:t>CREATE TRIGGER </a:t>
            </a:r>
            <a:r>
              <a:rPr lang="en-GB" altLang="en-US" sz="1800" dirty="0" err="1"/>
              <a:t>tr_count_rows</a:t>
            </a:r>
            <a:endParaRPr lang="en-GB" altLang="en-US" sz="1800" dirty="0"/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ON [</a:t>
            </a:r>
            <a:r>
              <a:rPr lang="en-GB" altLang="en-US" sz="1800" dirty="0" err="1"/>
              <a:t>dbo</a:t>
            </a:r>
            <a:r>
              <a:rPr lang="en-GB" altLang="en-US" sz="1800" dirty="0" smtClean="0"/>
              <a:t>].[</a:t>
            </a:r>
            <a:r>
              <a:rPr lang="en-GB" altLang="en-US" sz="1800" dirty="0" err="1" smtClean="0"/>
              <a:t>SalesOrders</a:t>
            </a:r>
            <a:r>
              <a:rPr lang="en-GB" altLang="en-US" sz="1800" dirty="0" smtClean="0"/>
              <a:t>]</a:t>
            </a:r>
            <a:endParaRPr lang="en-GB" altLang="en-US" sz="1800" dirty="0"/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FOR DELETE, INSERT, UPDATE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AS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BEGIN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	IF @@ROWCOUNT = 0 RETURN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	SET NOCOUNT ON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	SELECT COUNT (*) AS </a:t>
            </a:r>
            <a:r>
              <a:rPr lang="en-GB" altLang="en-US" sz="1800" dirty="0" err="1"/>
              <a:t>InsertedCount</a:t>
            </a:r>
            <a:r>
              <a:rPr lang="en-GB" altLang="en-US" sz="1800" dirty="0"/>
              <a:t> FROM Inserted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	SELECT COUNT (*) AS </a:t>
            </a:r>
            <a:r>
              <a:rPr lang="en-GB" altLang="en-US" sz="1800" dirty="0" err="1"/>
              <a:t>DeletedCount</a:t>
            </a:r>
            <a:r>
              <a:rPr lang="en-GB" altLang="en-US" sz="1800" dirty="0"/>
              <a:t> FROM Deleted</a:t>
            </a:r>
          </a:p>
          <a:p>
            <a:pPr marL="400050" lvl="1" indent="0" eaLnBrk="1" hangingPunct="1">
              <a:buFontTx/>
              <a:buNone/>
            </a:pPr>
            <a:r>
              <a:rPr lang="en-GB" altLang="en-US" dirty="0"/>
              <a:t>		</a:t>
            </a:r>
            <a:r>
              <a:rPr lang="en-GB" altLang="en-US" sz="1800" dirty="0"/>
              <a:t>IF </a:t>
            </a:r>
            <a:r>
              <a:rPr lang="en-GB" altLang="en-US" sz="1800" dirty="0" smtClean="0"/>
              <a:t>UPDATE(</a:t>
            </a:r>
            <a:r>
              <a:rPr lang="en-GB" altLang="en-US" sz="1800" dirty="0" err="1" smtClean="0"/>
              <a:t>CustomerId</a:t>
            </a:r>
            <a:r>
              <a:rPr lang="en-GB" altLang="en-US" sz="1800" dirty="0" smtClean="0"/>
              <a:t>)</a:t>
            </a:r>
            <a:endParaRPr lang="en-GB" altLang="en-US" sz="1800" dirty="0"/>
          </a:p>
          <a:p>
            <a:pPr marL="400050" lvl="1" indent="0" eaLnBrk="1" hangingPunct="1">
              <a:buFontTx/>
              <a:buNone/>
            </a:pPr>
            <a:r>
              <a:rPr lang="en-GB" altLang="en-US" sz="1800" dirty="0"/>
              <a:t>			PRINT </a:t>
            </a:r>
            <a:r>
              <a:rPr lang="en-GB" altLang="en-US" sz="1800" dirty="0" smtClean="0"/>
              <a:t>‘</a:t>
            </a:r>
            <a:r>
              <a:rPr lang="en-GB" altLang="en-US" sz="1800" dirty="0" err="1" smtClean="0"/>
              <a:t>SalesOrders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CustomerId</a:t>
            </a:r>
            <a:r>
              <a:rPr lang="en-GB" altLang="en-US" sz="1800" dirty="0" smtClean="0"/>
              <a:t> Column </a:t>
            </a:r>
            <a:r>
              <a:rPr lang="en-GB" altLang="en-US" sz="1800" dirty="0"/>
              <a:t>affected’</a:t>
            </a:r>
          </a:p>
          <a:p>
            <a:pPr marL="0" indent="0" eaLnBrk="1" hangingPunct="1">
              <a:buFontTx/>
              <a:buNone/>
            </a:pPr>
            <a:r>
              <a:rPr lang="en-GB" altLang="en-US" sz="1800" dirty="0"/>
              <a:t>	END</a:t>
            </a:r>
          </a:p>
        </p:txBody>
      </p:sp>
    </p:spTree>
    <p:extLst>
      <p:ext uri="{BB962C8B-B14F-4D97-AF65-F5344CB8AC3E}">
        <p14:creationId xmlns:p14="http://schemas.microsoft.com/office/powerpoint/2010/main" val="2859430916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Slide Number Placeholder 4">
            <a:extLst>
              <a:ext uri="{FF2B5EF4-FFF2-40B4-BE49-F238E27FC236}">
                <a16:creationId xmlns:a16="http://schemas.microsoft.com/office/drawing/2014/main" id="{658950CB-0531-448F-BF4C-9EBD323337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8ABCFE2F-9E65-4FCC-A851-46DEC8775E68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90467" name="Rectangle 2">
            <a:extLst>
              <a:ext uri="{FF2B5EF4-FFF2-40B4-BE49-F238E27FC236}">
                <a16:creationId xmlns:a16="http://schemas.microsoft.com/office/drawing/2014/main" id="{CA239AFB-D011-4EF5-ACA8-B49A07844C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INSTEAD OF Triggers</a:t>
            </a:r>
          </a:p>
        </p:txBody>
      </p:sp>
      <p:sp>
        <p:nvSpPr>
          <p:cNvPr id="190468" name="Rectangle 4">
            <a:extLst>
              <a:ext uri="{FF2B5EF4-FFF2-40B4-BE49-F238E27FC236}">
                <a16:creationId xmlns:a16="http://schemas.microsoft.com/office/drawing/2014/main" id="{30275EC9-264D-4D4B-B8A5-D4BFE833F0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1800" dirty="0"/>
              <a:t>Can be created against both tables and views</a:t>
            </a:r>
          </a:p>
          <a:p>
            <a:pPr eaLnBrk="1" hangingPunct="1"/>
            <a:endParaRPr lang="en-GB" altLang="en-US" sz="1800" dirty="0"/>
          </a:p>
          <a:p>
            <a:pPr eaLnBrk="1" hangingPunct="1"/>
            <a:r>
              <a:rPr lang="en-GB" altLang="en-US" sz="1800" dirty="0"/>
              <a:t>Commonly used with Views:</a:t>
            </a:r>
          </a:p>
          <a:p>
            <a:pPr lvl="1" eaLnBrk="1" hangingPunct="1"/>
            <a:endParaRPr lang="en-GB" altLang="en-US" sz="1800" dirty="0"/>
          </a:p>
          <a:p>
            <a:pPr lvl="1" eaLnBrk="1" hangingPunct="1"/>
            <a:r>
              <a:rPr lang="en-GB" altLang="en-US" sz="1800" dirty="0"/>
              <a:t>When an UPDATE statement is sent against a view, only one base table can be updated at a time</a:t>
            </a:r>
          </a:p>
          <a:p>
            <a:pPr lvl="1" eaLnBrk="1" hangingPunct="1"/>
            <a:endParaRPr lang="en-GB" altLang="en-US" sz="1800" dirty="0"/>
          </a:p>
          <a:p>
            <a:pPr lvl="1" eaLnBrk="1" hangingPunct="1"/>
            <a:r>
              <a:rPr lang="en-GB" altLang="en-US" sz="1800" dirty="0"/>
              <a:t>Views may have aggregations or functions on columns which prevent a direct update</a:t>
            </a:r>
          </a:p>
          <a:p>
            <a:pPr lvl="1" eaLnBrk="1" hangingPunct="1"/>
            <a:endParaRPr lang="en-GB" altLang="en-US" sz="1800" dirty="0"/>
          </a:p>
          <a:p>
            <a:pPr lvl="1" eaLnBrk="1" hangingPunct="1"/>
            <a:r>
              <a:rPr lang="en-GB" altLang="en-US" sz="1800" dirty="0"/>
              <a:t>An INSTEAD OF trigger can ‘catch’ the UPDATE statement and replace it with several statements against the base tables</a:t>
            </a:r>
          </a:p>
        </p:txBody>
      </p:sp>
    </p:spTree>
    <p:extLst>
      <p:ext uri="{BB962C8B-B14F-4D97-AF65-F5344CB8AC3E}">
        <p14:creationId xmlns:p14="http://schemas.microsoft.com/office/powerpoint/2010/main" val="385809086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Slide Number Placeholder 4">
            <a:extLst>
              <a:ext uri="{FF2B5EF4-FFF2-40B4-BE49-F238E27FC236}">
                <a16:creationId xmlns:a16="http://schemas.microsoft.com/office/drawing/2014/main" id="{CB2A0C27-418F-496B-AD06-63D3C44EF3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4FD4918-B6CD-4932-B9F1-0A914575A041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  <p:sp>
        <p:nvSpPr>
          <p:cNvPr id="191491" name="Rectangle 2">
            <a:extLst>
              <a:ext uri="{FF2B5EF4-FFF2-40B4-BE49-F238E27FC236}">
                <a16:creationId xmlns:a16="http://schemas.microsoft.com/office/drawing/2014/main" id="{2FD92721-6BD5-4FEF-90EB-FA4A89582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dirty="0"/>
              <a:t>INSTEAD OF Triggers</a:t>
            </a:r>
          </a:p>
        </p:txBody>
      </p:sp>
      <p:sp>
        <p:nvSpPr>
          <p:cNvPr id="140292" name="Rectangle 4">
            <a:extLst>
              <a:ext uri="{FF2B5EF4-FFF2-40B4-BE49-F238E27FC236}">
                <a16:creationId xmlns:a16="http://schemas.microsoft.com/office/drawing/2014/main" id="{8AC6DD02-DA98-4956-8BC6-62FC764CA4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560" y="858798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Example INSTEAD OF trigger: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CREATE TRIGGER </a:t>
            </a:r>
            <a:r>
              <a:rPr lang="en-GB" altLang="en-US" sz="1600" dirty="0" err="1" smtClean="0"/>
              <a:t>tr_duplicate_customer</a:t>
            </a:r>
            <a:endParaRPr lang="en-GB" altLang="en-US" sz="16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ON [</a:t>
            </a:r>
            <a:r>
              <a:rPr lang="en-GB" altLang="en-US" sz="1600" dirty="0" err="1"/>
              <a:t>dbo</a:t>
            </a:r>
            <a:r>
              <a:rPr lang="en-GB" altLang="en-US" sz="1600" dirty="0" smtClean="0"/>
              <a:t>].[</a:t>
            </a:r>
            <a:r>
              <a:rPr lang="en-GB" altLang="en-US" sz="1600" dirty="0" smtClean="0"/>
              <a:t>Customer</a:t>
            </a:r>
            <a:r>
              <a:rPr lang="en-GB" altLang="en-US" sz="1600" dirty="0" smtClean="0"/>
              <a:t>]</a:t>
            </a:r>
            <a:endParaRPr lang="en-GB" altLang="en-US" sz="16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INSTEAD OF INSERT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AS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BEGIN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  IF @@ROWCOUNT = 0 RETURN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  SET NOCOUNT ON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IF (SELECT COUNT(*) FROM </a:t>
            </a:r>
            <a:r>
              <a:rPr lang="en-GB" altLang="en-US" sz="1600" dirty="0" smtClean="0"/>
              <a:t>Customer</a:t>
            </a:r>
            <a:r>
              <a:rPr lang="en-GB" altLang="en-US" sz="1600" dirty="0" smtClean="0"/>
              <a:t> </a:t>
            </a:r>
            <a:endParaRPr lang="en-GB" altLang="en-US" sz="16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WHERE </a:t>
            </a:r>
            <a:r>
              <a:rPr lang="en-GB" altLang="en-US" sz="1600" dirty="0" err="1" smtClean="0"/>
              <a:t>CustomerId</a:t>
            </a:r>
            <a:r>
              <a:rPr lang="en-GB" altLang="en-US" sz="1600" dirty="0" smtClean="0"/>
              <a:t> </a:t>
            </a:r>
            <a:r>
              <a:rPr lang="en-GB" altLang="en-US" sz="1600" dirty="0"/>
              <a:t>= (SELECT </a:t>
            </a:r>
            <a:r>
              <a:rPr lang="en-GB" altLang="en-US" sz="1600" dirty="0" err="1" smtClean="0"/>
              <a:t>CustomerId</a:t>
            </a:r>
            <a:r>
              <a:rPr lang="en-GB" altLang="en-US" sz="1600" dirty="0" smtClean="0"/>
              <a:t> </a:t>
            </a:r>
            <a:r>
              <a:rPr lang="en-GB" altLang="en-US" sz="1600" dirty="0"/>
              <a:t>FROM Inserted)) &gt;0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	PRINT  ‘Duplicate </a:t>
            </a:r>
            <a:r>
              <a:rPr lang="en-GB" altLang="en-US" sz="1600" dirty="0" smtClean="0"/>
              <a:t>Customers </a:t>
            </a:r>
            <a:r>
              <a:rPr lang="en-GB" altLang="en-US" sz="1600" dirty="0" smtClean="0"/>
              <a:t>not </a:t>
            </a:r>
            <a:r>
              <a:rPr lang="en-GB" altLang="en-US" sz="1600" dirty="0"/>
              <a:t>allowed’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ELSE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INSERT </a:t>
            </a:r>
            <a:r>
              <a:rPr lang="en-GB" altLang="en-US" sz="1600" dirty="0" smtClean="0"/>
              <a:t>Customer</a:t>
            </a:r>
            <a:r>
              <a:rPr lang="en-GB" altLang="en-US" sz="1600" dirty="0" smtClean="0"/>
              <a:t> (</a:t>
            </a:r>
            <a:r>
              <a:rPr lang="en-GB" altLang="en-US" sz="1600" dirty="0" err="1" smtClean="0"/>
              <a:t>CustomerId</a:t>
            </a:r>
            <a:r>
              <a:rPr lang="en-GB" altLang="en-US" sz="1600" dirty="0" smtClean="0"/>
              <a:t>, </a:t>
            </a:r>
            <a:r>
              <a:rPr lang="en-GB" altLang="en-US" sz="1600" dirty="0" err="1" smtClean="0"/>
              <a:t>FirstName</a:t>
            </a:r>
            <a:r>
              <a:rPr lang="en-GB" altLang="en-US" sz="1600" dirty="0" smtClean="0"/>
              <a:t>, </a:t>
            </a:r>
            <a:r>
              <a:rPr lang="en-GB" altLang="en-US" sz="1600" dirty="0" err="1" smtClean="0"/>
              <a:t>LastNAme</a:t>
            </a:r>
            <a:r>
              <a:rPr lang="en-GB" altLang="en-US" sz="1600" dirty="0" smtClean="0"/>
              <a:t>, City)</a:t>
            </a:r>
            <a:endParaRPr lang="en-GB" altLang="en-US" sz="1600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1600" dirty="0"/>
              <a:t>		</a:t>
            </a:r>
            <a:r>
              <a:rPr lang="en-GB" altLang="en-US" sz="1600" dirty="0" smtClean="0"/>
              <a:t>SELECT  </a:t>
            </a:r>
            <a:r>
              <a:rPr lang="en-GB" altLang="en-US" sz="1600" dirty="0" err="1" smtClean="0"/>
              <a:t>CustomerId</a:t>
            </a:r>
            <a:r>
              <a:rPr lang="en-GB" altLang="en-US" sz="1600" dirty="0" smtClean="0"/>
              <a:t>, </a:t>
            </a:r>
            <a:r>
              <a:rPr lang="en-GB" altLang="en-US" sz="1600" dirty="0" err="1" smtClean="0"/>
              <a:t>FirstName</a:t>
            </a:r>
            <a:r>
              <a:rPr lang="en-GB" altLang="en-US" sz="1600" dirty="0" smtClean="0"/>
              <a:t>, </a:t>
            </a:r>
            <a:r>
              <a:rPr lang="en-GB" altLang="en-US" sz="1600" dirty="0" err="1" smtClean="0"/>
              <a:t>LastName</a:t>
            </a:r>
            <a:r>
              <a:rPr lang="en-GB" altLang="en-US" sz="1600" dirty="0" smtClean="0"/>
              <a:t>, City </a:t>
            </a:r>
            <a:r>
              <a:rPr lang="en-GB" altLang="en-US" sz="1600" dirty="0"/>
              <a:t>FROM Inserted		END</a:t>
            </a:r>
          </a:p>
        </p:txBody>
      </p:sp>
    </p:spTree>
    <p:extLst>
      <p:ext uri="{BB962C8B-B14F-4D97-AF65-F5344CB8AC3E}">
        <p14:creationId xmlns:p14="http://schemas.microsoft.com/office/powerpoint/2010/main" val="91939445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Slide Number Placeholder 4">
            <a:extLst>
              <a:ext uri="{FF2B5EF4-FFF2-40B4-BE49-F238E27FC236}">
                <a16:creationId xmlns:a16="http://schemas.microsoft.com/office/drawing/2014/main" id="{40D36952-7873-435B-90EC-3CC3613D80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AF93529-BCD8-4C69-9DF0-E415D66B42E1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  <p:sp>
        <p:nvSpPr>
          <p:cNvPr id="192515" name="Rectangle 2">
            <a:extLst>
              <a:ext uri="{FF2B5EF4-FFF2-40B4-BE49-F238E27FC236}">
                <a16:creationId xmlns:a16="http://schemas.microsoft.com/office/drawing/2014/main" id="{35E34268-161D-4083-867C-DC2591E3BB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INSTEAD OF Triggers</a:t>
            </a:r>
          </a:p>
        </p:txBody>
      </p:sp>
      <p:sp>
        <p:nvSpPr>
          <p:cNvPr id="192516" name="Rectangle 4">
            <a:extLst>
              <a:ext uri="{FF2B5EF4-FFF2-40B4-BE49-F238E27FC236}">
                <a16:creationId xmlns:a16="http://schemas.microsoft.com/office/drawing/2014/main" id="{A32BCAA7-FDE3-4C7A-88BE-7EF045E47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Note that although the previous example will work, it is actually flawed !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It will only work if only one row is inserted at a time.</a:t>
            </a: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291227350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Any Questions?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64817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21</TotalTime>
  <Words>441</Words>
  <Application>Microsoft Office PowerPoint</Application>
  <PresentationFormat>On-screen Show (4:3)</PresentationFormat>
  <Paragraphs>147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Verdana</vt:lpstr>
      <vt:lpstr>20140311PresentationUWTSDTemplate</vt:lpstr>
      <vt:lpstr>SQL – Structured Query Language</vt:lpstr>
      <vt:lpstr>Triggers</vt:lpstr>
      <vt:lpstr>Triggers</vt:lpstr>
      <vt:lpstr>Triggers</vt:lpstr>
      <vt:lpstr>Triggers</vt:lpstr>
      <vt:lpstr>Triggers</vt:lpstr>
      <vt:lpstr>Triggers</vt:lpstr>
      <vt:lpstr>Triggers</vt:lpstr>
      <vt:lpstr>Triggers</vt:lpstr>
      <vt:lpstr>AFTER Triggers</vt:lpstr>
      <vt:lpstr>Triggers</vt:lpstr>
      <vt:lpstr>AFTER Triggers</vt:lpstr>
      <vt:lpstr>INSTEAD OF Triggers</vt:lpstr>
      <vt:lpstr>INSTEAD OF Triggers</vt:lpstr>
      <vt:lpstr>INSTEAD OF Triggers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SQL – Structured Query Language</dc:title>
  <dc:creator>Paul Jenkins</dc:creator>
  <cp:lastModifiedBy>Paul Jenkins</cp:lastModifiedBy>
  <cp:revision>4</cp:revision>
  <cp:lastPrinted>2018-07-09T15:27:01Z</cp:lastPrinted>
  <dcterms:created xsi:type="dcterms:W3CDTF">2020-06-16T17:38:02Z</dcterms:created>
  <dcterms:modified xsi:type="dcterms:W3CDTF">2020-06-30T21:18:57Z</dcterms:modified>
</cp:coreProperties>
</file>