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7" r:id="rId2"/>
    <p:sldId id="349" r:id="rId3"/>
    <p:sldId id="258" r:id="rId4"/>
    <p:sldId id="350" r:id="rId5"/>
    <p:sldId id="259" r:id="rId6"/>
    <p:sldId id="351" r:id="rId7"/>
    <p:sldId id="260" r:id="rId8"/>
    <p:sldId id="352" r:id="rId9"/>
    <p:sldId id="261" r:id="rId10"/>
    <p:sldId id="353" r:id="rId11"/>
    <p:sldId id="262" r:id="rId12"/>
    <p:sldId id="354" r:id="rId13"/>
    <p:sldId id="263" r:id="rId14"/>
    <p:sldId id="355" r:id="rId15"/>
    <p:sldId id="264" r:id="rId16"/>
    <p:sldId id="356" r:id="rId17"/>
    <p:sldId id="344" r:id="rId18"/>
    <p:sldId id="357" r:id="rId19"/>
    <p:sldId id="342" r:id="rId20"/>
    <p:sldId id="343" r:id="rId21"/>
    <p:sldId id="265" r:id="rId22"/>
    <p:sldId id="358" r:id="rId23"/>
    <p:sldId id="359" r:id="rId24"/>
    <p:sldId id="346" r:id="rId25"/>
    <p:sldId id="347" r:id="rId26"/>
    <p:sldId id="348" r:id="rId27"/>
    <p:sldId id="36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54" d="100"/>
          <a:sy n="54" d="100"/>
        </p:scale>
        <p:origin x="84" y="1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63D5CC-F2D0-4332-9C72-43D9B5529AE7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229B1C-F047-43CD-B9FF-2317FCB2FE4A}">
      <dgm:prSet phldrT="[Text]" custT="1"/>
      <dgm:spPr/>
      <dgm:t>
        <a:bodyPr/>
        <a:lstStyle/>
        <a:p>
          <a:r>
            <a:rPr lang="cy-GB" sz="1400" b="1" noProof="0" dirty="0"/>
            <a:t>Cyflwyniad
Cyfeiriwch y darllenydd
Nodwch y ffocws/pwrpas
Amlinellwch y cwmpas</a:t>
          </a:r>
          <a:endParaRPr lang="cy-GB" sz="1400" noProof="0" dirty="0"/>
        </a:p>
      </dgm:t>
    </dgm:pt>
    <dgm:pt modelId="{1512BD73-1470-4F25-AA3A-953DA40465E1}" type="parTrans" cxnId="{E3063AC6-4A17-4EB2-95BB-E570C95DFFA6}">
      <dgm:prSet/>
      <dgm:spPr/>
      <dgm:t>
        <a:bodyPr/>
        <a:lstStyle/>
        <a:p>
          <a:endParaRPr lang="en-US"/>
        </a:p>
      </dgm:t>
    </dgm:pt>
    <dgm:pt modelId="{420EA072-FA9C-49DB-BE29-60BD810A19C0}" type="sibTrans" cxnId="{E3063AC6-4A17-4EB2-95BB-E570C95DFFA6}">
      <dgm:prSet/>
      <dgm:spPr/>
      <dgm:t>
        <a:bodyPr/>
        <a:lstStyle/>
        <a:p>
          <a:endParaRPr lang="en-US"/>
        </a:p>
      </dgm:t>
    </dgm:pt>
    <dgm:pt modelId="{C5234598-5060-4AD1-882D-16FE4E587EB3}">
      <dgm:prSet phldrT="[Text]" custT="1"/>
      <dgm:spPr/>
      <dgm:t>
        <a:bodyPr/>
        <a:lstStyle/>
        <a:p>
          <a:r>
            <a:rPr lang="cy-GB" sz="1400" b="1" noProof="0" dirty="0"/>
            <a:t>Paragraff 1
 Brawddeg Pwnc 1
Manylion ategol
Brawddeg Glo 1</a:t>
          </a:r>
          <a:endParaRPr lang="cy-GB" sz="1400" noProof="0" dirty="0"/>
        </a:p>
      </dgm:t>
    </dgm:pt>
    <dgm:pt modelId="{FF8488A3-9866-4F60-A3A9-FCBDE82E298C}" type="parTrans" cxnId="{8B457630-42AE-4B12-96C2-B610C2288D35}">
      <dgm:prSet/>
      <dgm:spPr/>
      <dgm:t>
        <a:bodyPr/>
        <a:lstStyle/>
        <a:p>
          <a:endParaRPr lang="en-US"/>
        </a:p>
      </dgm:t>
    </dgm:pt>
    <dgm:pt modelId="{DC446F8B-599A-4B3B-B335-58650589723A}" type="sibTrans" cxnId="{8B457630-42AE-4B12-96C2-B610C2288D35}">
      <dgm:prSet/>
      <dgm:spPr/>
      <dgm:t>
        <a:bodyPr/>
        <a:lstStyle/>
        <a:p>
          <a:endParaRPr lang="en-US"/>
        </a:p>
      </dgm:t>
    </dgm:pt>
    <dgm:pt modelId="{BEFD433B-7E29-495F-8BA1-836F4504231E}">
      <dgm:prSet phldrT="[Text]" custT="1"/>
      <dgm:spPr/>
      <dgm:t>
        <a:bodyPr/>
        <a:lstStyle/>
        <a:p>
          <a:r>
            <a:rPr lang="cy-GB" sz="1400" b="1" noProof="0" dirty="0"/>
            <a:t>Paragraff 2
Brawddeg Pwnc 2
Manylion ategol
Brawddeg Glo 2</a:t>
          </a:r>
          <a:endParaRPr lang="cy-GB" sz="1400" noProof="0" dirty="0"/>
        </a:p>
      </dgm:t>
    </dgm:pt>
    <dgm:pt modelId="{ABAA1C5E-2F05-433F-9842-9BEB8BE1D1D2}" type="parTrans" cxnId="{6DA555D4-C77B-4DDE-AE86-F349A90042DC}">
      <dgm:prSet/>
      <dgm:spPr/>
      <dgm:t>
        <a:bodyPr/>
        <a:lstStyle/>
        <a:p>
          <a:endParaRPr lang="en-US"/>
        </a:p>
      </dgm:t>
    </dgm:pt>
    <dgm:pt modelId="{F6AC76B7-EF6C-49CB-992B-60B2D5EBFD03}" type="sibTrans" cxnId="{6DA555D4-C77B-4DDE-AE86-F349A90042DC}">
      <dgm:prSet/>
      <dgm:spPr/>
      <dgm:t>
        <a:bodyPr/>
        <a:lstStyle/>
        <a:p>
          <a:endParaRPr lang="en-US"/>
        </a:p>
      </dgm:t>
    </dgm:pt>
    <dgm:pt modelId="{D0A86A00-C629-4A4B-B0BA-BB1BBB7434D0}">
      <dgm:prSet phldrT="[Text]" custT="1"/>
      <dgm:spPr/>
      <dgm:t>
        <a:bodyPr/>
        <a:lstStyle/>
        <a:p>
          <a:r>
            <a:rPr lang="cy-GB" sz="1400" b="1" noProof="0" dirty="0"/>
            <a:t>Paragraff 3
Brawddeg Pwnc 3
Manylion ategol
Brawddeg Glo 3</a:t>
          </a:r>
          <a:endParaRPr lang="cy-GB" sz="1400" noProof="0" dirty="0"/>
        </a:p>
      </dgm:t>
    </dgm:pt>
    <dgm:pt modelId="{3F2656B3-46ED-48E6-BC2A-9977DE0728C3}" type="parTrans" cxnId="{7DE97FE0-AEA7-452F-9E09-DEA495186E95}">
      <dgm:prSet/>
      <dgm:spPr/>
      <dgm:t>
        <a:bodyPr/>
        <a:lstStyle/>
        <a:p>
          <a:endParaRPr lang="en-US"/>
        </a:p>
      </dgm:t>
    </dgm:pt>
    <dgm:pt modelId="{C7624084-B12B-43B7-9755-E9805C5EF801}" type="sibTrans" cxnId="{7DE97FE0-AEA7-452F-9E09-DEA495186E95}">
      <dgm:prSet/>
      <dgm:spPr/>
      <dgm:t>
        <a:bodyPr/>
        <a:lstStyle/>
        <a:p>
          <a:endParaRPr lang="en-US"/>
        </a:p>
      </dgm:t>
    </dgm:pt>
    <dgm:pt modelId="{0707155C-994D-41CE-BA10-1314808C31BE}">
      <dgm:prSet phldrT="[Text]" custT="1"/>
      <dgm:spPr/>
      <dgm:t>
        <a:bodyPr/>
        <a:lstStyle/>
        <a:p>
          <a:r>
            <a:rPr lang="cy-GB" sz="1400" b="1" noProof="0" dirty="0"/>
            <a:t>Casgliadau
Ailddwedwch y ffocws
Crynhowch yr hyn rydych wedi'i ddarganfod
Ehangwch y cwmpas</a:t>
          </a:r>
          <a:endParaRPr lang="cy-GB" sz="1400" noProof="0" dirty="0"/>
        </a:p>
      </dgm:t>
    </dgm:pt>
    <dgm:pt modelId="{3797E03A-124B-4C5B-A3EC-32968BA3F83D}" type="parTrans" cxnId="{CAE57522-4359-4808-AD22-159CC620E39A}">
      <dgm:prSet/>
      <dgm:spPr/>
      <dgm:t>
        <a:bodyPr/>
        <a:lstStyle/>
        <a:p>
          <a:endParaRPr lang="en-US"/>
        </a:p>
      </dgm:t>
    </dgm:pt>
    <dgm:pt modelId="{0A5B63B9-6306-41F5-A3F6-EA7B767AB4A1}" type="sibTrans" cxnId="{CAE57522-4359-4808-AD22-159CC620E39A}">
      <dgm:prSet/>
      <dgm:spPr/>
      <dgm:t>
        <a:bodyPr/>
        <a:lstStyle/>
        <a:p>
          <a:endParaRPr lang="en-US"/>
        </a:p>
      </dgm:t>
    </dgm:pt>
    <dgm:pt modelId="{826E9D95-D339-43C8-A230-61C81A32C3A9}" type="pres">
      <dgm:prSet presAssocID="{9B63D5CC-F2D0-4332-9C72-43D9B5529AE7}" presName="compositeShape" presStyleCnt="0">
        <dgm:presLayoutVars>
          <dgm:dir/>
          <dgm:resizeHandles/>
        </dgm:presLayoutVars>
      </dgm:prSet>
      <dgm:spPr/>
    </dgm:pt>
    <dgm:pt modelId="{58ED3B7A-DA6F-43A4-8DF3-27F9BFD77BB4}" type="pres">
      <dgm:prSet presAssocID="{9B63D5CC-F2D0-4332-9C72-43D9B5529AE7}" presName="pyramid" presStyleLbl="node1" presStyleIdx="0" presStyleCnt="1" custFlipHor="1" custScaleX="1112" custScaleY="14612"/>
      <dgm:spPr>
        <a:prstGeom prst="flowChartProcess">
          <a:avLst/>
        </a:prstGeom>
      </dgm:spPr>
    </dgm:pt>
    <dgm:pt modelId="{C52ACBD7-A825-48B3-AA4C-47580E95E1AF}" type="pres">
      <dgm:prSet presAssocID="{9B63D5CC-F2D0-4332-9C72-43D9B5529AE7}" presName="theList" presStyleCnt="0"/>
      <dgm:spPr/>
    </dgm:pt>
    <dgm:pt modelId="{A53DA0E1-75AF-4E68-BCF8-0E3098816CCB}" type="pres">
      <dgm:prSet presAssocID="{68229B1C-F047-43CD-B9FF-2317FCB2FE4A}" presName="aNode" presStyleLbl="fgAcc1" presStyleIdx="0" presStyleCnt="5" custScaleX="56614" custScaleY="1355653" custLinFactY="-494705" custLinFactNeighborX="69720" custLinFactNeighborY="-500000">
        <dgm:presLayoutVars>
          <dgm:bulletEnabled val="1"/>
        </dgm:presLayoutVars>
      </dgm:prSet>
      <dgm:spPr/>
    </dgm:pt>
    <dgm:pt modelId="{CF041AE0-19DD-4A1E-928A-F20C4077938A}" type="pres">
      <dgm:prSet presAssocID="{68229B1C-F047-43CD-B9FF-2317FCB2FE4A}" presName="aSpace" presStyleCnt="0"/>
      <dgm:spPr/>
    </dgm:pt>
    <dgm:pt modelId="{71E55921-0050-489C-83BA-0FC7956E8AA6}" type="pres">
      <dgm:prSet presAssocID="{C5234598-5060-4AD1-882D-16FE4E587EB3}" presName="aNode" presStyleLbl="fgAcc1" presStyleIdx="1" presStyleCnt="5" custScaleX="53451" custScaleY="1189771" custLinFactY="-269557" custLinFactNeighborX="69950" custLinFactNeighborY="-300000">
        <dgm:presLayoutVars>
          <dgm:bulletEnabled val="1"/>
        </dgm:presLayoutVars>
      </dgm:prSet>
      <dgm:spPr/>
    </dgm:pt>
    <dgm:pt modelId="{75A6BF8F-400E-438C-AEE1-A7773DFE0EE6}" type="pres">
      <dgm:prSet presAssocID="{C5234598-5060-4AD1-882D-16FE4E587EB3}" presName="aSpace" presStyleCnt="0"/>
      <dgm:spPr/>
    </dgm:pt>
    <dgm:pt modelId="{5D76031E-4ADC-43FA-9AC8-33C149BE7FC9}" type="pres">
      <dgm:prSet presAssocID="{BEFD433B-7E29-495F-8BA1-836F4504231E}" presName="aNode" presStyleLbl="fgAcc1" presStyleIdx="2" presStyleCnt="5" custScaleX="52855" custScaleY="1041077" custLinFactY="-152756" custLinFactNeighborX="69574" custLinFactNeighborY="-200000">
        <dgm:presLayoutVars>
          <dgm:bulletEnabled val="1"/>
        </dgm:presLayoutVars>
      </dgm:prSet>
      <dgm:spPr/>
    </dgm:pt>
    <dgm:pt modelId="{B7173EE4-59D8-4B28-BEF8-5C29FB5564BF}" type="pres">
      <dgm:prSet presAssocID="{BEFD433B-7E29-495F-8BA1-836F4504231E}" presName="aSpace" presStyleCnt="0"/>
      <dgm:spPr/>
    </dgm:pt>
    <dgm:pt modelId="{26B9C20D-1095-41D0-B158-0D2069E933F1}" type="pres">
      <dgm:prSet presAssocID="{D0A86A00-C629-4A4B-B0BA-BB1BBB7434D0}" presName="aNode" presStyleLbl="fgAcc1" presStyleIdx="3" presStyleCnt="5" custScaleX="51813" custScaleY="1247120" custLinFactY="-7213" custLinFactNeighborX="69517" custLinFactNeighborY="-100000">
        <dgm:presLayoutVars>
          <dgm:bulletEnabled val="1"/>
        </dgm:presLayoutVars>
      </dgm:prSet>
      <dgm:spPr/>
    </dgm:pt>
    <dgm:pt modelId="{0DE89EC8-585D-4EB9-A086-2ABB200C0B48}" type="pres">
      <dgm:prSet presAssocID="{D0A86A00-C629-4A4B-B0BA-BB1BBB7434D0}" presName="aSpace" presStyleCnt="0"/>
      <dgm:spPr/>
    </dgm:pt>
    <dgm:pt modelId="{5F749F3D-2657-4E01-96C4-A98ECDB82842}" type="pres">
      <dgm:prSet presAssocID="{0707155C-994D-41CE-BA10-1314808C31BE}" presName="aNode" presStyleLbl="fgAcc1" presStyleIdx="4" presStyleCnt="5" custScaleX="63106" custScaleY="1356374" custLinFactY="200000" custLinFactNeighborX="75487" custLinFactNeighborY="296304">
        <dgm:presLayoutVars>
          <dgm:bulletEnabled val="1"/>
        </dgm:presLayoutVars>
      </dgm:prSet>
      <dgm:spPr/>
    </dgm:pt>
    <dgm:pt modelId="{408BA349-AC2F-4F76-BCAA-B1A5E0A38E15}" type="pres">
      <dgm:prSet presAssocID="{0707155C-994D-41CE-BA10-1314808C31BE}" presName="aSpace" presStyleCnt="0"/>
      <dgm:spPr/>
    </dgm:pt>
  </dgm:ptLst>
  <dgm:cxnLst>
    <dgm:cxn modelId="{80EF7107-B9CE-49FA-85C8-077C61A71E45}" type="presOf" srcId="{9B63D5CC-F2D0-4332-9C72-43D9B5529AE7}" destId="{826E9D95-D339-43C8-A230-61C81A32C3A9}" srcOrd="0" destOrd="0" presId="urn:microsoft.com/office/officeart/2005/8/layout/pyramid2"/>
    <dgm:cxn modelId="{CAE57522-4359-4808-AD22-159CC620E39A}" srcId="{9B63D5CC-F2D0-4332-9C72-43D9B5529AE7}" destId="{0707155C-994D-41CE-BA10-1314808C31BE}" srcOrd="4" destOrd="0" parTransId="{3797E03A-124B-4C5B-A3EC-32968BA3F83D}" sibTransId="{0A5B63B9-6306-41F5-A3F6-EA7B767AB4A1}"/>
    <dgm:cxn modelId="{8B457630-42AE-4B12-96C2-B610C2288D35}" srcId="{9B63D5CC-F2D0-4332-9C72-43D9B5529AE7}" destId="{C5234598-5060-4AD1-882D-16FE4E587EB3}" srcOrd="1" destOrd="0" parTransId="{FF8488A3-9866-4F60-A3A9-FCBDE82E298C}" sibTransId="{DC446F8B-599A-4B3B-B335-58650589723A}"/>
    <dgm:cxn modelId="{F6B18D30-F1C4-448E-B05B-C2D038AC038E}" type="presOf" srcId="{D0A86A00-C629-4A4B-B0BA-BB1BBB7434D0}" destId="{26B9C20D-1095-41D0-B158-0D2069E933F1}" srcOrd="0" destOrd="0" presId="urn:microsoft.com/office/officeart/2005/8/layout/pyramid2"/>
    <dgm:cxn modelId="{324CFF72-C1E8-40CB-B46C-67D398452F3F}" type="presOf" srcId="{68229B1C-F047-43CD-B9FF-2317FCB2FE4A}" destId="{A53DA0E1-75AF-4E68-BCF8-0E3098816CCB}" srcOrd="0" destOrd="0" presId="urn:microsoft.com/office/officeart/2005/8/layout/pyramid2"/>
    <dgm:cxn modelId="{546C4A7C-F9AC-4E6A-8B9F-7CEC03869551}" type="presOf" srcId="{0707155C-994D-41CE-BA10-1314808C31BE}" destId="{5F749F3D-2657-4E01-96C4-A98ECDB82842}" srcOrd="0" destOrd="0" presId="urn:microsoft.com/office/officeart/2005/8/layout/pyramid2"/>
    <dgm:cxn modelId="{E3063AC6-4A17-4EB2-95BB-E570C95DFFA6}" srcId="{9B63D5CC-F2D0-4332-9C72-43D9B5529AE7}" destId="{68229B1C-F047-43CD-B9FF-2317FCB2FE4A}" srcOrd="0" destOrd="0" parTransId="{1512BD73-1470-4F25-AA3A-953DA40465E1}" sibTransId="{420EA072-FA9C-49DB-BE29-60BD810A19C0}"/>
    <dgm:cxn modelId="{6DA555D4-C77B-4DDE-AE86-F349A90042DC}" srcId="{9B63D5CC-F2D0-4332-9C72-43D9B5529AE7}" destId="{BEFD433B-7E29-495F-8BA1-836F4504231E}" srcOrd="2" destOrd="0" parTransId="{ABAA1C5E-2F05-433F-9842-9BEB8BE1D1D2}" sibTransId="{F6AC76B7-EF6C-49CB-992B-60B2D5EBFD03}"/>
    <dgm:cxn modelId="{079A59D4-A2BE-4843-9A09-C1854D5C49C4}" type="presOf" srcId="{C5234598-5060-4AD1-882D-16FE4E587EB3}" destId="{71E55921-0050-489C-83BA-0FC7956E8AA6}" srcOrd="0" destOrd="0" presId="urn:microsoft.com/office/officeart/2005/8/layout/pyramid2"/>
    <dgm:cxn modelId="{7DE97FE0-AEA7-452F-9E09-DEA495186E95}" srcId="{9B63D5CC-F2D0-4332-9C72-43D9B5529AE7}" destId="{D0A86A00-C629-4A4B-B0BA-BB1BBB7434D0}" srcOrd="3" destOrd="0" parTransId="{3F2656B3-46ED-48E6-BC2A-9977DE0728C3}" sibTransId="{C7624084-B12B-43B7-9755-E9805C5EF801}"/>
    <dgm:cxn modelId="{D2B310F4-DBB9-4785-A865-3F066BC1843B}" type="presOf" srcId="{BEFD433B-7E29-495F-8BA1-836F4504231E}" destId="{5D76031E-4ADC-43FA-9AC8-33C149BE7FC9}" srcOrd="0" destOrd="0" presId="urn:microsoft.com/office/officeart/2005/8/layout/pyramid2"/>
    <dgm:cxn modelId="{4702203B-C21D-4404-80FF-EECA8AB85A2D}" type="presParOf" srcId="{826E9D95-D339-43C8-A230-61C81A32C3A9}" destId="{58ED3B7A-DA6F-43A4-8DF3-27F9BFD77BB4}" srcOrd="0" destOrd="0" presId="urn:microsoft.com/office/officeart/2005/8/layout/pyramid2"/>
    <dgm:cxn modelId="{1E2FD355-E377-498B-8EDC-D75E07A1909C}" type="presParOf" srcId="{826E9D95-D339-43C8-A230-61C81A32C3A9}" destId="{C52ACBD7-A825-48B3-AA4C-47580E95E1AF}" srcOrd="1" destOrd="0" presId="urn:microsoft.com/office/officeart/2005/8/layout/pyramid2"/>
    <dgm:cxn modelId="{2E8CBFC8-FB13-4684-A0C9-A7A02B587987}" type="presParOf" srcId="{C52ACBD7-A825-48B3-AA4C-47580E95E1AF}" destId="{A53DA0E1-75AF-4E68-BCF8-0E3098816CCB}" srcOrd="0" destOrd="0" presId="urn:microsoft.com/office/officeart/2005/8/layout/pyramid2"/>
    <dgm:cxn modelId="{0E34AA41-B320-4725-810B-336A703AD9BF}" type="presParOf" srcId="{C52ACBD7-A825-48B3-AA4C-47580E95E1AF}" destId="{CF041AE0-19DD-4A1E-928A-F20C4077938A}" srcOrd="1" destOrd="0" presId="urn:microsoft.com/office/officeart/2005/8/layout/pyramid2"/>
    <dgm:cxn modelId="{09AABFDA-8F8A-48EE-AD3E-D25F58F001C7}" type="presParOf" srcId="{C52ACBD7-A825-48B3-AA4C-47580E95E1AF}" destId="{71E55921-0050-489C-83BA-0FC7956E8AA6}" srcOrd="2" destOrd="0" presId="urn:microsoft.com/office/officeart/2005/8/layout/pyramid2"/>
    <dgm:cxn modelId="{75A562C7-D913-4B77-A337-41493795CB44}" type="presParOf" srcId="{C52ACBD7-A825-48B3-AA4C-47580E95E1AF}" destId="{75A6BF8F-400E-438C-AEE1-A7773DFE0EE6}" srcOrd="3" destOrd="0" presId="urn:microsoft.com/office/officeart/2005/8/layout/pyramid2"/>
    <dgm:cxn modelId="{F49A5A11-6745-402F-8C89-74B874A4E81F}" type="presParOf" srcId="{C52ACBD7-A825-48B3-AA4C-47580E95E1AF}" destId="{5D76031E-4ADC-43FA-9AC8-33C149BE7FC9}" srcOrd="4" destOrd="0" presId="urn:microsoft.com/office/officeart/2005/8/layout/pyramid2"/>
    <dgm:cxn modelId="{159E6EC4-1F3E-4E61-AA26-BC457C5C4C09}" type="presParOf" srcId="{C52ACBD7-A825-48B3-AA4C-47580E95E1AF}" destId="{B7173EE4-59D8-4B28-BEF8-5C29FB5564BF}" srcOrd="5" destOrd="0" presId="urn:microsoft.com/office/officeart/2005/8/layout/pyramid2"/>
    <dgm:cxn modelId="{1249CD95-6EF3-45E5-AE45-CA3726D82F0D}" type="presParOf" srcId="{C52ACBD7-A825-48B3-AA4C-47580E95E1AF}" destId="{26B9C20D-1095-41D0-B158-0D2069E933F1}" srcOrd="6" destOrd="0" presId="urn:microsoft.com/office/officeart/2005/8/layout/pyramid2"/>
    <dgm:cxn modelId="{8A411F5B-2D8B-457E-81B5-EBE910DFA43A}" type="presParOf" srcId="{C52ACBD7-A825-48B3-AA4C-47580E95E1AF}" destId="{0DE89EC8-585D-4EB9-A086-2ABB200C0B48}" srcOrd="7" destOrd="0" presId="urn:microsoft.com/office/officeart/2005/8/layout/pyramid2"/>
    <dgm:cxn modelId="{110B6B98-3760-43DD-8295-408B44C2FB28}" type="presParOf" srcId="{C52ACBD7-A825-48B3-AA4C-47580E95E1AF}" destId="{5F749F3D-2657-4E01-96C4-A98ECDB82842}" srcOrd="8" destOrd="0" presId="urn:microsoft.com/office/officeart/2005/8/layout/pyramid2"/>
    <dgm:cxn modelId="{26821767-B1D8-453A-96AF-F9C6A8BDB711}" type="presParOf" srcId="{C52ACBD7-A825-48B3-AA4C-47580E95E1AF}" destId="{408BA349-AC2F-4F76-BCAA-B1A5E0A38E15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63D5CC-F2D0-4332-9C72-43D9B5529AE7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229B1C-F047-43CD-B9FF-2317FCB2FE4A}">
      <dgm:prSet phldrT="[Text]" custT="1"/>
      <dgm:spPr/>
      <dgm:t>
        <a:bodyPr/>
        <a:lstStyle/>
        <a:p>
          <a:r>
            <a:rPr lang="en-GB" sz="1400" b="1" dirty="0"/>
            <a:t>Introduction</a:t>
          </a:r>
        </a:p>
        <a:p>
          <a:r>
            <a:rPr lang="en-GB" sz="1400" dirty="0"/>
            <a:t>Orientate the reader</a:t>
          </a:r>
        </a:p>
        <a:p>
          <a:r>
            <a:rPr lang="en-GB" sz="1400" dirty="0"/>
            <a:t>Identify the focus/purpose</a:t>
          </a:r>
        </a:p>
        <a:p>
          <a:r>
            <a:rPr lang="en-GB" sz="1400" dirty="0"/>
            <a:t>Outline scope</a:t>
          </a:r>
        </a:p>
      </dgm:t>
    </dgm:pt>
    <dgm:pt modelId="{1512BD73-1470-4F25-AA3A-953DA40465E1}" type="parTrans" cxnId="{E3063AC6-4A17-4EB2-95BB-E570C95DFFA6}">
      <dgm:prSet/>
      <dgm:spPr/>
      <dgm:t>
        <a:bodyPr/>
        <a:lstStyle/>
        <a:p>
          <a:endParaRPr lang="en-US"/>
        </a:p>
      </dgm:t>
    </dgm:pt>
    <dgm:pt modelId="{420EA072-FA9C-49DB-BE29-60BD810A19C0}" type="sibTrans" cxnId="{E3063AC6-4A17-4EB2-95BB-E570C95DFFA6}">
      <dgm:prSet/>
      <dgm:spPr/>
      <dgm:t>
        <a:bodyPr/>
        <a:lstStyle/>
        <a:p>
          <a:endParaRPr lang="en-US"/>
        </a:p>
      </dgm:t>
    </dgm:pt>
    <dgm:pt modelId="{C5234598-5060-4AD1-882D-16FE4E587EB3}">
      <dgm:prSet phldrT="[Text]" custT="1"/>
      <dgm:spPr/>
      <dgm:t>
        <a:bodyPr/>
        <a:lstStyle/>
        <a:p>
          <a:r>
            <a:rPr lang="en-GB" sz="1400" b="1" dirty="0"/>
            <a:t>Paragraph 1</a:t>
          </a:r>
        </a:p>
        <a:p>
          <a:r>
            <a:rPr lang="en-GB" sz="1400" dirty="0"/>
            <a:t>Topic Sentence 1</a:t>
          </a:r>
        </a:p>
        <a:p>
          <a:r>
            <a:rPr lang="en-GB" sz="1400" dirty="0"/>
            <a:t>Supporting details</a:t>
          </a:r>
        </a:p>
        <a:p>
          <a:r>
            <a:rPr lang="en-GB" sz="1400" dirty="0"/>
            <a:t>Concluding sentence 1</a:t>
          </a:r>
          <a:endParaRPr lang="en-US" sz="1400" dirty="0"/>
        </a:p>
      </dgm:t>
    </dgm:pt>
    <dgm:pt modelId="{FF8488A3-9866-4F60-A3A9-FCBDE82E298C}" type="parTrans" cxnId="{8B457630-42AE-4B12-96C2-B610C2288D35}">
      <dgm:prSet/>
      <dgm:spPr/>
      <dgm:t>
        <a:bodyPr/>
        <a:lstStyle/>
        <a:p>
          <a:endParaRPr lang="en-US"/>
        </a:p>
      </dgm:t>
    </dgm:pt>
    <dgm:pt modelId="{DC446F8B-599A-4B3B-B335-58650589723A}" type="sibTrans" cxnId="{8B457630-42AE-4B12-96C2-B610C2288D35}">
      <dgm:prSet/>
      <dgm:spPr/>
      <dgm:t>
        <a:bodyPr/>
        <a:lstStyle/>
        <a:p>
          <a:endParaRPr lang="en-US"/>
        </a:p>
      </dgm:t>
    </dgm:pt>
    <dgm:pt modelId="{BEFD433B-7E29-495F-8BA1-836F4504231E}">
      <dgm:prSet phldrT="[Text]" custT="1"/>
      <dgm:spPr/>
      <dgm:t>
        <a:bodyPr/>
        <a:lstStyle/>
        <a:p>
          <a:r>
            <a:rPr lang="en-GB" sz="1400" b="1" dirty="0"/>
            <a:t>Paragraph 2</a:t>
          </a:r>
        </a:p>
        <a:p>
          <a:r>
            <a:rPr lang="en-GB" sz="1400" dirty="0"/>
            <a:t>Topic Sentence 2</a:t>
          </a:r>
        </a:p>
        <a:p>
          <a:r>
            <a:rPr lang="en-GB" sz="1400" dirty="0"/>
            <a:t>Supporting details</a:t>
          </a:r>
        </a:p>
        <a:p>
          <a:r>
            <a:rPr lang="en-GB" sz="1400" dirty="0"/>
            <a:t>Concluding sentence 2</a:t>
          </a:r>
          <a:endParaRPr lang="en-US" sz="1400" dirty="0"/>
        </a:p>
      </dgm:t>
    </dgm:pt>
    <dgm:pt modelId="{ABAA1C5E-2F05-433F-9842-9BEB8BE1D1D2}" type="parTrans" cxnId="{6DA555D4-C77B-4DDE-AE86-F349A90042DC}">
      <dgm:prSet/>
      <dgm:spPr/>
      <dgm:t>
        <a:bodyPr/>
        <a:lstStyle/>
        <a:p>
          <a:endParaRPr lang="en-US"/>
        </a:p>
      </dgm:t>
    </dgm:pt>
    <dgm:pt modelId="{F6AC76B7-EF6C-49CB-992B-60B2D5EBFD03}" type="sibTrans" cxnId="{6DA555D4-C77B-4DDE-AE86-F349A90042DC}">
      <dgm:prSet/>
      <dgm:spPr/>
      <dgm:t>
        <a:bodyPr/>
        <a:lstStyle/>
        <a:p>
          <a:endParaRPr lang="en-US"/>
        </a:p>
      </dgm:t>
    </dgm:pt>
    <dgm:pt modelId="{D0A86A00-C629-4A4B-B0BA-BB1BBB7434D0}">
      <dgm:prSet phldrT="[Text]" custT="1"/>
      <dgm:spPr/>
      <dgm:t>
        <a:bodyPr/>
        <a:lstStyle/>
        <a:p>
          <a:r>
            <a:rPr lang="en-GB" sz="1400" b="1" dirty="0"/>
            <a:t>Paragraph 3</a:t>
          </a:r>
        </a:p>
        <a:p>
          <a:r>
            <a:rPr lang="en-GB" sz="1400" dirty="0"/>
            <a:t>Topic Sentence 3</a:t>
          </a:r>
        </a:p>
        <a:p>
          <a:r>
            <a:rPr lang="en-GB" sz="1400" dirty="0"/>
            <a:t>Supporting details</a:t>
          </a:r>
        </a:p>
        <a:p>
          <a:r>
            <a:rPr lang="en-GB" sz="1400" dirty="0"/>
            <a:t>Concluding sentence 3</a:t>
          </a:r>
          <a:endParaRPr lang="en-US" sz="1400" dirty="0"/>
        </a:p>
      </dgm:t>
    </dgm:pt>
    <dgm:pt modelId="{3F2656B3-46ED-48E6-BC2A-9977DE0728C3}" type="parTrans" cxnId="{7DE97FE0-AEA7-452F-9E09-DEA495186E95}">
      <dgm:prSet/>
      <dgm:spPr/>
      <dgm:t>
        <a:bodyPr/>
        <a:lstStyle/>
        <a:p>
          <a:endParaRPr lang="en-US"/>
        </a:p>
      </dgm:t>
    </dgm:pt>
    <dgm:pt modelId="{C7624084-B12B-43B7-9755-E9805C5EF801}" type="sibTrans" cxnId="{7DE97FE0-AEA7-452F-9E09-DEA495186E95}">
      <dgm:prSet/>
      <dgm:spPr/>
      <dgm:t>
        <a:bodyPr/>
        <a:lstStyle/>
        <a:p>
          <a:endParaRPr lang="en-US"/>
        </a:p>
      </dgm:t>
    </dgm:pt>
    <dgm:pt modelId="{0707155C-994D-41CE-BA10-1314808C31BE}">
      <dgm:prSet phldrT="[Text]" custT="1"/>
      <dgm:spPr/>
      <dgm:t>
        <a:bodyPr/>
        <a:lstStyle/>
        <a:p>
          <a:r>
            <a:rPr lang="en-GB" sz="1400" b="1" dirty="0"/>
            <a:t>Conclusion</a:t>
          </a:r>
        </a:p>
        <a:p>
          <a:r>
            <a:rPr lang="en-GB" sz="1400" dirty="0"/>
            <a:t>Restate the focus</a:t>
          </a:r>
        </a:p>
        <a:p>
          <a:r>
            <a:rPr lang="en-GB" sz="1400" dirty="0"/>
            <a:t>Summarise what you found out</a:t>
          </a:r>
        </a:p>
        <a:p>
          <a:r>
            <a:rPr lang="en-US" sz="1400" dirty="0"/>
            <a:t>Widen the scope</a:t>
          </a:r>
        </a:p>
      </dgm:t>
    </dgm:pt>
    <dgm:pt modelId="{3797E03A-124B-4C5B-A3EC-32968BA3F83D}" type="parTrans" cxnId="{CAE57522-4359-4808-AD22-159CC620E39A}">
      <dgm:prSet/>
      <dgm:spPr/>
      <dgm:t>
        <a:bodyPr/>
        <a:lstStyle/>
        <a:p>
          <a:endParaRPr lang="en-US"/>
        </a:p>
      </dgm:t>
    </dgm:pt>
    <dgm:pt modelId="{0A5B63B9-6306-41F5-A3F6-EA7B767AB4A1}" type="sibTrans" cxnId="{CAE57522-4359-4808-AD22-159CC620E39A}">
      <dgm:prSet/>
      <dgm:spPr/>
      <dgm:t>
        <a:bodyPr/>
        <a:lstStyle/>
        <a:p>
          <a:endParaRPr lang="en-US"/>
        </a:p>
      </dgm:t>
    </dgm:pt>
    <dgm:pt modelId="{826E9D95-D339-43C8-A230-61C81A32C3A9}" type="pres">
      <dgm:prSet presAssocID="{9B63D5CC-F2D0-4332-9C72-43D9B5529AE7}" presName="compositeShape" presStyleCnt="0">
        <dgm:presLayoutVars>
          <dgm:dir/>
          <dgm:resizeHandles/>
        </dgm:presLayoutVars>
      </dgm:prSet>
      <dgm:spPr/>
    </dgm:pt>
    <dgm:pt modelId="{58ED3B7A-DA6F-43A4-8DF3-27F9BFD77BB4}" type="pres">
      <dgm:prSet presAssocID="{9B63D5CC-F2D0-4332-9C72-43D9B5529AE7}" presName="pyramid" presStyleLbl="node1" presStyleIdx="0" presStyleCnt="1" custFlipHor="1" custScaleX="1112" custScaleY="14612"/>
      <dgm:spPr>
        <a:prstGeom prst="flowChartProcess">
          <a:avLst/>
        </a:prstGeom>
      </dgm:spPr>
    </dgm:pt>
    <dgm:pt modelId="{C52ACBD7-A825-48B3-AA4C-47580E95E1AF}" type="pres">
      <dgm:prSet presAssocID="{9B63D5CC-F2D0-4332-9C72-43D9B5529AE7}" presName="theList" presStyleCnt="0"/>
      <dgm:spPr/>
    </dgm:pt>
    <dgm:pt modelId="{A53DA0E1-75AF-4E68-BCF8-0E3098816CCB}" type="pres">
      <dgm:prSet presAssocID="{68229B1C-F047-43CD-B9FF-2317FCB2FE4A}" presName="aNode" presStyleLbl="fgAcc1" presStyleIdx="0" presStyleCnt="5" custScaleX="56925" custScaleY="989443" custLinFactY="-494705" custLinFactNeighborX="69720" custLinFactNeighborY="-500000">
        <dgm:presLayoutVars>
          <dgm:bulletEnabled val="1"/>
        </dgm:presLayoutVars>
      </dgm:prSet>
      <dgm:spPr/>
    </dgm:pt>
    <dgm:pt modelId="{CF041AE0-19DD-4A1E-928A-F20C4077938A}" type="pres">
      <dgm:prSet presAssocID="{68229B1C-F047-43CD-B9FF-2317FCB2FE4A}" presName="aSpace" presStyleCnt="0"/>
      <dgm:spPr/>
    </dgm:pt>
    <dgm:pt modelId="{71E55921-0050-489C-83BA-0FC7956E8AA6}" type="pres">
      <dgm:prSet presAssocID="{C5234598-5060-4AD1-882D-16FE4E587EB3}" presName="aNode" presStyleLbl="fgAcc1" presStyleIdx="1" presStyleCnt="5" custScaleX="53451" custScaleY="1189771" custLinFactY="-269557" custLinFactNeighborX="69950" custLinFactNeighborY="-300000">
        <dgm:presLayoutVars>
          <dgm:bulletEnabled val="1"/>
        </dgm:presLayoutVars>
      </dgm:prSet>
      <dgm:spPr/>
    </dgm:pt>
    <dgm:pt modelId="{75A6BF8F-400E-438C-AEE1-A7773DFE0EE6}" type="pres">
      <dgm:prSet presAssocID="{C5234598-5060-4AD1-882D-16FE4E587EB3}" presName="aSpace" presStyleCnt="0"/>
      <dgm:spPr/>
    </dgm:pt>
    <dgm:pt modelId="{5D76031E-4ADC-43FA-9AC8-33C149BE7FC9}" type="pres">
      <dgm:prSet presAssocID="{BEFD433B-7E29-495F-8BA1-836F4504231E}" presName="aNode" presStyleLbl="fgAcc1" presStyleIdx="2" presStyleCnt="5" custScaleX="52855" custScaleY="1041077" custLinFactY="-152756" custLinFactNeighborX="69574" custLinFactNeighborY="-200000">
        <dgm:presLayoutVars>
          <dgm:bulletEnabled val="1"/>
        </dgm:presLayoutVars>
      </dgm:prSet>
      <dgm:spPr/>
    </dgm:pt>
    <dgm:pt modelId="{B7173EE4-59D8-4B28-BEF8-5C29FB5564BF}" type="pres">
      <dgm:prSet presAssocID="{BEFD433B-7E29-495F-8BA1-836F4504231E}" presName="aSpace" presStyleCnt="0"/>
      <dgm:spPr/>
    </dgm:pt>
    <dgm:pt modelId="{26B9C20D-1095-41D0-B158-0D2069E933F1}" type="pres">
      <dgm:prSet presAssocID="{D0A86A00-C629-4A4B-B0BA-BB1BBB7434D0}" presName="aNode" presStyleLbl="fgAcc1" presStyleIdx="3" presStyleCnt="5" custScaleX="51813" custScaleY="1247120" custLinFactY="-7213" custLinFactNeighborX="69517" custLinFactNeighborY="-100000">
        <dgm:presLayoutVars>
          <dgm:bulletEnabled val="1"/>
        </dgm:presLayoutVars>
      </dgm:prSet>
      <dgm:spPr/>
    </dgm:pt>
    <dgm:pt modelId="{0DE89EC8-585D-4EB9-A086-2ABB200C0B48}" type="pres">
      <dgm:prSet presAssocID="{D0A86A00-C629-4A4B-B0BA-BB1BBB7434D0}" presName="aSpace" presStyleCnt="0"/>
      <dgm:spPr/>
    </dgm:pt>
    <dgm:pt modelId="{5F749F3D-2657-4E01-96C4-A98ECDB82842}" type="pres">
      <dgm:prSet presAssocID="{0707155C-994D-41CE-BA10-1314808C31BE}" presName="aNode" presStyleLbl="fgAcc1" presStyleIdx="4" presStyleCnt="5" custScaleX="64453" custScaleY="1011081" custLinFactY="200000" custLinFactNeighborX="75487" custLinFactNeighborY="296304">
        <dgm:presLayoutVars>
          <dgm:bulletEnabled val="1"/>
        </dgm:presLayoutVars>
      </dgm:prSet>
      <dgm:spPr/>
    </dgm:pt>
    <dgm:pt modelId="{408BA349-AC2F-4F76-BCAA-B1A5E0A38E15}" type="pres">
      <dgm:prSet presAssocID="{0707155C-994D-41CE-BA10-1314808C31BE}" presName="aSpace" presStyleCnt="0"/>
      <dgm:spPr/>
    </dgm:pt>
  </dgm:ptLst>
  <dgm:cxnLst>
    <dgm:cxn modelId="{80EF7107-B9CE-49FA-85C8-077C61A71E45}" type="presOf" srcId="{9B63D5CC-F2D0-4332-9C72-43D9B5529AE7}" destId="{826E9D95-D339-43C8-A230-61C81A32C3A9}" srcOrd="0" destOrd="0" presId="urn:microsoft.com/office/officeart/2005/8/layout/pyramid2"/>
    <dgm:cxn modelId="{CAE57522-4359-4808-AD22-159CC620E39A}" srcId="{9B63D5CC-F2D0-4332-9C72-43D9B5529AE7}" destId="{0707155C-994D-41CE-BA10-1314808C31BE}" srcOrd="4" destOrd="0" parTransId="{3797E03A-124B-4C5B-A3EC-32968BA3F83D}" sibTransId="{0A5B63B9-6306-41F5-A3F6-EA7B767AB4A1}"/>
    <dgm:cxn modelId="{8B457630-42AE-4B12-96C2-B610C2288D35}" srcId="{9B63D5CC-F2D0-4332-9C72-43D9B5529AE7}" destId="{C5234598-5060-4AD1-882D-16FE4E587EB3}" srcOrd="1" destOrd="0" parTransId="{FF8488A3-9866-4F60-A3A9-FCBDE82E298C}" sibTransId="{DC446F8B-599A-4B3B-B335-58650589723A}"/>
    <dgm:cxn modelId="{F6B18D30-F1C4-448E-B05B-C2D038AC038E}" type="presOf" srcId="{D0A86A00-C629-4A4B-B0BA-BB1BBB7434D0}" destId="{26B9C20D-1095-41D0-B158-0D2069E933F1}" srcOrd="0" destOrd="0" presId="urn:microsoft.com/office/officeart/2005/8/layout/pyramid2"/>
    <dgm:cxn modelId="{324CFF72-C1E8-40CB-B46C-67D398452F3F}" type="presOf" srcId="{68229B1C-F047-43CD-B9FF-2317FCB2FE4A}" destId="{A53DA0E1-75AF-4E68-BCF8-0E3098816CCB}" srcOrd="0" destOrd="0" presId="urn:microsoft.com/office/officeart/2005/8/layout/pyramid2"/>
    <dgm:cxn modelId="{546C4A7C-F9AC-4E6A-8B9F-7CEC03869551}" type="presOf" srcId="{0707155C-994D-41CE-BA10-1314808C31BE}" destId="{5F749F3D-2657-4E01-96C4-A98ECDB82842}" srcOrd="0" destOrd="0" presId="urn:microsoft.com/office/officeart/2005/8/layout/pyramid2"/>
    <dgm:cxn modelId="{E3063AC6-4A17-4EB2-95BB-E570C95DFFA6}" srcId="{9B63D5CC-F2D0-4332-9C72-43D9B5529AE7}" destId="{68229B1C-F047-43CD-B9FF-2317FCB2FE4A}" srcOrd="0" destOrd="0" parTransId="{1512BD73-1470-4F25-AA3A-953DA40465E1}" sibTransId="{420EA072-FA9C-49DB-BE29-60BD810A19C0}"/>
    <dgm:cxn modelId="{6DA555D4-C77B-4DDE-AE86-F349A90042DC}" srcId="{9B63D5CC-F2D0-4332-9C72-43D9B5529AE7}" destId="{BEFD433B-7E29-495F-8BA1-836F4504231E}" srcOrd="2" destOrd="0" parTransId="{ABAA1C5E-2F05-433F-9842-9BEB8BE1D1D2}" sibTransId="{F6AC76B7-EF6C-49CB-992B-60B2D5EBFD03}"/>
    <dgm:cxn modelId="{079A59D4-A2BE-4843-9A09-C1854D5C49C4}" type="presOf" srcId="{C5234598-5060-4AD1-882D-16FE4E587EB3}" destId="{71E55921-0050-489C-83BA-0FC7956E8AA6}" srcOrd="0" destOrd="0" presId="urn:microsoft.com/office/officeart/2005/8/layout/pyramid2"/>
    <dgm:cxn modelId="{7DE97FE0-AEA7-452F-9E09-DEA495186E95}" srcId="{9B63D5CC-F2D0-4332-9C72-43D9B5529AE7}" destId="{D0A86A00-C629-4A4B-B0BA-BB1BBB7434D0}" srcOrd="3" destOrd="0" parTransId="{3F2656B3-46ED-48E6-BC2A-9977DE0728C3}" sibTransId="{C7624084-B12B-43B7-9755-E9805C5EF801}"/>
    <dgm:cxn modelId="{D2B310F4-DBB9-4785-A865-3F066BC1843B}" type="presOf" srcId="{BEFD433B-7E29-495F-8BA1-836F4504231E}" destId="{5D76031E-4ADC-43FA-9AC8-33C149BE7FC9}" srcOrd="0" destOrd="0" presId="urn:microsoft.com/office/officeart/2005/8/layout/pyramid2"/>
    <dgm:cxn modelId="{4702203B-C21D-4404-80FF-EECA8AB85A2D}" type="presParOf" srcId="{826E9D95-D339-43C8-A230-61C81A32C3A9}" destId="{58ED3B7A-DA6F-43A4-8DF3-27F9BFD77BB4}" srcOrd="0" destOrd="0" presId="urn:microsoft.com/office/officeart/2005/8/layout/pyramid2"/>
    <dgm:cxn modelId="{1E2FD355-E377-498B-8EDC-D75E07A1909C}" type="presParOf" srcId="{826E9D95-D339-43C8-A230-61C81A32C3A9}" destId="{C52ACBD7-A825-48B3-AA4C-47580E95E1AF}" srcOrd="1" destOrd="0" presId="urn:microsoft.com/office/officeart/2005/8/layout/pyramid2"/>
    <dgm:cxn modelId="{2E8CBFC8-FB13-4684-A0C9-A7A02B587987}" type="presParOf" srcId="{C52ACBD7-A825-48B3-AA4C-47580E95E1AF}" destId="{A53DA0E1-75AF-4E68-BCF8-0E3098816CCB}" srcOrd="0" destOrd="0" presId="urn:microsoft.com/office/officeart/2005/8/layout/pyramid2"/>
    <dgm:cxn modelId="{0E34AA41-B320-4725-810B-336A703AD9BF}" type="presParOf" srcId="{C52ACBD7-A825-48B3-AA4C-47580E95E1AF}" destId="{CF041AE0-19DD-4A1E-928A-F20C4077938A}" srcOrd="1" destOrd="0" presId="urn:microsoft.com/office/officeart/2005/8/layout/pyramid2"/>
    <dgm:cxn modelId="{09AABFDA-8F8A-48EE-AD3E-D25F58F001C7}" type="presParOf" srcId="{C52ACBD7-A825-48B3-AA4C-47580E95E1AF}" destId="{71E55921-0050-489C-83BA-0FC7956E8AA6}" srcOrd="2" destOrd="0" presId="urn:microsoft.com/office/officeart/2005/8/layout/pyramid2"/>
    <dgm:cxn modelId="{75A562C7-D913-4B77-A337-41493795CB44}" type="presParOf" srcId="{C52ACBD7-A825-48B3-AA4C-47580E95E1AF}" destId="{75A6BF8F-400E-438C-AEE1-A7773DFE0EE6}" srcOrd="3" destOrd="0" presId="urn:microsoft.com/office/officeart/2005/8/layout/pyramid2"/>
    <dgm:cxn modelId="{F49A5A11-6745-402F-8C89-74B874A4E81F}" type="presParOf" srcId="{C52ACBD7-A825-48B3-AA4C-47580E95E1AF}" destId="{5D76031E-4ADC-43FA-9AC8-33C149BE7FC9}" srcOrd="4" destOrd="0" presId="urn:microsoft.com/office/officeart/2005/8/layout/pyramid2"/>
    <dgm:cxn modelId="{159E6EC4-1F3E-4E61-AA26-BC457C5C4C09}" type="presParOf" srcId="{C52ACBD7-A825-48B3-AA4C-47580E95E1AF}" destId="{B7173EE4-59D8-4B28-BEF8-5C29FB5564BF}" srcOrd="5" destOrd="0" presId="urn:microsoft.com/office/officeart/2005/8/layout/pyramid2"/>
    <dgm:cxn modelId="{1249CD95-6EF3-45E5-AE45-CA3726D82F0D}" type="presParOf" srcId="{C52ACBD7-A825-48B3-AA4C-47580E95E1AF}" destId="{26B9C20D-1095-41D0-B158-0D2069E933F1}" srcOrd="6" destOrd="0" presId="urn:microsoft.com/office/officeart/2005/8/layout/pyramid2"/>
    <dgm:cxn modelId="{8A411F5B-2D8B-457E-81B5-EBE910DFA43A}" type="presParOf" srcId="{C52ACBD7-A825-48B3-AA4C-47580E95E1AF}" destId="{0DE89EC8-585D-4EB9-A086-2ABB200C0B48}" srcOrd="7" destOrd="0" presId="urn:microsoft.com/office/officeart/2005/8/layout/pyramid2"/>
    <dgm:cxn modelId="{110B6B98-3760-43DD-8295-408B44C2FB28}" type="presParOf" srcId="{C52ACBD7-A825-48B3-AA4C-47580E95E1AF}" destId="{5F749F3D-2657-4E01-96C4-A98ECDB82842}" srcOrd="8" destOrd="0" presId="urn:microsoft.com/office/officeart/2005/8/layout/pyramid2"/>
    <dgm:cxn modelId="{26821767-B1D8-453A-96AF-F9C6A8BDB711}" type="presParOf" srcId="{C52ACBD7-A825-48B3-AA4C-47580E95E1AF}" destId="{408BA349-AC2F-4F76-BCAA-B1A5E0A38E15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ED3B7A-DA6F-43A4-8DF3-27F9BFD77BB4}">
      <dsp:nvSpPr>
        <dsp:cNvPr id="0" name=""/>
        <dsp:cNvSpPr/>
      </dsp:nvSpPr>
      <dsp:spPr>
        <a:xfrm flipH="1">
          <a:off x="2892314" y="2927954"/>
          <a:ext cx="76260" cy="1002090"/>
        </a:xfrm>
        <a:prstGeom prst="flowChartProcess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DA0E1-75AF-4E68-BCF8-0E3098816CCB}">
      <dsp:nvSpPr>
        <dsp:cNvPr id="0" name=""/>
        <dsp:cNvSpPr/>
      </dsp:nvSpPr>
      <dsp:spPr>
        <a:xfrm>
          <a:off x="6934465" y="197353"/>
          <a:ext cx="2523682" cy="11893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Cyflwyniad
Cyfeiriwch y darllenydd
Nodwch y ffocws/pwrpas
Amlinellwch y cwmpas</a:t>
          </a:r>
          <a:endParaRPr lang="cy-GB" sz="1400" kern="1200" noProof="0" dirty="0"/>
        </a:p>
      </dsp:txBody>
      <dsp:txXfrm>
        <a:off x="6992525" y="255413"/>
        <a:ext cx="2407562" cy="1073251"/>
      </dsp:txXfrm>
    </dsp:sp>
    <dsp:sp modelId="{71E55921-0050-489C-83BA-0FC7956E8AA6}">
      <dsp:nvSpPr>
        <dsp:cNvPr id="0" name=""/>
        <dsp:cNvSpPr/>
      </dsp:nvSpPr>
      <dsp:spPr>
        <a:xfrm>
          <a:off x="7075462" y="1617156"/>
          <a:ext cx="2382685" cy="10438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Paragraff 1
 Brawddeg Pwnc 1
Manylion ategol
Brawddeg Glo 1</a:t>
          </a:r>
          <a:endParaRPr lang="cy-GB" sz="1400" kern="1200" noProof="0" dirty="0"/>
        </a:p>
      </dsp:txBody>
      <dsp:txXfrm>
        <a:off x="7126418" y="1668112"/>
        <a:ext cx="2280773" cy="941923"/>
      </dsp:txXfrm>
    </dsp:sp>
    <dsp:sp modelId="{5D76031E-4ADC-43FA-9AC8-33C149BE7FC9}">
      <dsp:nvSpPr>
        <dsp:cNvPr id="0" name=""/>
        <dsp:cNvSpPr/>
      </dsp:nvSpPr>
      <dsp:spPr>
        <a:xfrm>
          <a:off x="7082636" y="2785400"/>
          <a:ext cx="2356117" cy="913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Paragraff 2
Brawddeg Pwnc 2
Manylion ategol
Brawddeg Glo 2</a:t>
          </a:r>
          <a:endParaRPr lang="cy-GB" sz="1400" kern="1200" noProof="0" dirty="0"/>
        </a:p>
      </dsp:txBody>
      <dsp:txXfrm>
        <a:off x="7127224" y="2829988"/>
        <a:ext cx="2266941" cy="824204"/>
      </dsp:txXfrm>
    </dsp:sp>
    <dsp:sp modelId="{26B9C20D-1095-41D0-B158-0D2069E933F1}">
      <dsp:nvSpPr>
        <dsp:cNvPr id="0" name=""/>
        <dsp:cNvSpPr/>
      </dsp:nvSpPr>
      <dsp:spPr>
        <a:xfrm>
          <a:off x="7103320" y="3848404"/>
          <a:ext cx="2309668" cy="109415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Paragraff 3
Brawddeg Pwnc 3
Manylion ategol
Brawddeg Glo 3</a:t>
          </a:r>
          <a:endParaRPr lang="cy-GB" sz="1400" kern="1200" noProof="0" dirty="0"/>
        </a:p>
      </dsp:txBody>
      <dsp:txXfrm>
        <a:off x="7156732" y="3901816"/>
        <a:ext cx="2202844" cy="987326"/>
      </dsp:txXfrm>
    </dsp:sp>
    <dsp:sp modelId="{5F749F3D-2657-4E01-96C4-A98ECDB82842}">
      <dsp:nvSpPr>
        <dsp:cNvPr id="0" name=""/>
        <dsp:cNvSpPr/>
      </dsp:nvSpPr>
      <dsp:spPr>
        <a:xfrm>
          <a:off x="6645071" y="5178780"/>
          <a:ext cx="2813076" cy="11900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Casgliadau
Ailddwedwch y ffocws
Crynhowch yr hyn rydych wedi'i ddarganfod
Ehangwch y cwmpas</a:t>
          </a:r>
          <a:endParaRPr lang="cy-GB" sz="1400" kern="1200" noProof="0" dirty="0"/>
        </a:p>
      </dsp:txBody>
      <dsp:txXfrm>
        <a:off x="6703162" y="5236871"/>
        <a:ext cx="2696894" cy="10738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ED3B7A-DA6F-43A4-8DF3-27F9BFD77BB4}">
      <dsp:nvSpPr>
        <dsp:cNvPr id="0" name=""/>
        <dsp:cNvSpPr/>
      </dsp:nvSpPr>
      <dsp:spPr>
        <a:xfrm flipH="1">
          <a:off x="2828997" y="2927954"/>
          <a:ext cx="76260" cy="1002090"/>
        </a:xfrm>
        <a:prstGeom prst="flowChartProcess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DA0E1-75AF-4E68-BCF8-0E3098816CCB}">
      <dsp:nvSpPr>
        <dsp:cNvPr id="0" name=""/>
        <dsp:cNvSpPr/>
      </dsp:nvSpPr>
      <dsp:spPr>
        <a:xfrm>
          <a:off x="6823990" y="136169"/>
          <a:ext cx="2537545" cy="97907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Introduction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Orientate the reader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Identify the focus/purpose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Outline scope</a:t>
          </a:r>
        </a:p>
      </dsp:txBody>
      <dsp:txXfrm>
        <a:off x="6871784" y="183963"/>
        <a:ext cx="2441957" cy="883486"/>
      </dsp:txXfrm>
    </dsp:sp>
    <dsp:sp modelId="{71E55921-0050-489C-83BA-0FC7956E8AA6}">
      <dsp:nvSpPr>
        <dsp:cNvPr id="0" name=""/>
        <dsp:cNvSpPr/>
      </dsp:nvSpPr>
      <dsp:spPr>
        <a:xfrm>
          <a:off x="6978850" y="1375140"/>
          <a:ext cx="2382685" cy="11773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Paragraph 1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Topic Sentence 1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Supporting details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Concluding sentence 1</a:t>
          </a:r>
          <a:endParaRPr lang="en-US" sz="1400" kern="1200" dirty="0"/>
        </a:p>
      </dsp:txBody>
      <dsp:txXfrm>
        <a:off x="7036321" y="1432611"/>
        <a:ext cx="2267743" cy="1062361"/>
      </dsp:txXfrm>
    </dsp:sp>
    <dsp:sp modelId="{5D76031E-4ADC-43FA-9AC8-33C149BE7FC9}">
      <dsp:nvSpPr>
        <dsp:cNvPr id="0" name=""/>
        <dsp:cNvSpPr/>
      </dsp:nvSpPr>
      <dsp:spPr>
        <a:xfrm>
          <a:off x="7005418" y="2692758"/>
          <a:ext cx="2356117" cy="10301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Paragraph 2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Topic Sentence 2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Supporting details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Concluding sentence 2</a:t>
          </a:r>
          <a:endParaRPr lang="en-US" sz="1400" kern="1200" dirty="0"/>
        </a:p>
      </dsp:txBody>
      <dsp:txXfrm>
        <a:off x="7055707" y="2743047"/>
        <a:ext cx="2255539" cy="929589"/>
      </dsp:txXfrm>
    </dsp:sp>
    <dsp:sp modelId="{26B9C20D-1095-41D0-B158-0D2069E933F1}">
      <dsp:nvSpPr>
        <dsp:cNvPr id="0" name=""/>
        <dsp:cNvSpPr/>
      </dsp:nvSpPr>
      <dsp:spPr>
        <a:xfrm>
          <a:off x="7040003" y="3891682"/>
          <a:ext cx="2309668" cy="12340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Paragraph 3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Topic Sentence 3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Supporting details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Concluding sentence 3</a:t>
          </a:r>
          <a:endParaRPr lang="en-US" sz="1400" kern="1200" dirty="0"/>
        </a:p>
      </dsp:txBody>
      <dsp:txXfrm>
        <a:off x="7100244" y="3951923"/>
        <a:ext cx="2189186" cy="1113569"/>
      </dsp:txXfrm>
    </dsp:sp>
    <dsp:sp modelId="{5F749F3D-2657-4E01-96C4-A98ECDB82842}">
      <dsp:nvSpPr>
        <dsp:cNvPr id="0" name=""/>
        <dsp:cNvSpPr/>
      </dsp:nvSpPr>
      <dsp:spPr>
        <a:xfrm>
          <a:off x="6488414" y="5392163"/>
          <a:ext cx="2873121" cy="10004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Conclusion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Restate the focus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Summarise what you found out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Widen the scope</a:t>
          </a:r>
        </a:p>
      </dsp:txBody>
      <dsp:txXfrm>
        <a:off x="6537254" y="5441003"/>
        <a:ext cx="2775441" cy="9028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4382A3-8617-4A0E-B5CC-047002C3C06B}" type="datetimeFigureOut">
              <a:rPr lang="en-US" smtClean="0"/>
              <a:t>10/13/2023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AAABB-6FFA-4C30-8F32-61CFF100E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207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7848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571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0" i="0">
                <a:solidFill>
                  <a:srgbClr val="775F54"/>
                </a:solidFill>
                <a:latin typeface="Impact"/>
                <a:cs typeface="Impac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1655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0" i="0">
                <a:solidFill>
                  <a:srgbClr val="775F54"/>
                </a:solidFill>
                <a:latin typeface="Impact"/>
                <a:cs typeface="Impac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64838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0" i="0">
                <a:solidFill>
                  <a:srgbClr val="775F54"/>
                </a:solidFill>
                <a:latin typeface="Impact"/>
                <a:cs typeface="Impac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95522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24494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13849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13849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483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9144000" y="0"/>
                </a:moveTo>
                <a:lnTo>
                  <a:pt x="0" y="0"/>
                </a:lnTo>
                <a:lnTo>
                  <a:pt x="0" y="6858000"/>
                </a:lnTo>
                <a:lnTo>
                  <a:pt x="9144000" y="6858000"/>
                </a:lnTo>
                <a:lnTo>
                  <a:pt x="9144000" y="0"/>
                </a:lnTo>
                <a:close/>
              </a:path>
            </a:pathLst>
          </a:custGeom>
          <a:solidFill>
            <a:srgbClr val="EBDDC3"/>
          </a:solidFill>
        </p:spPr>
        <p:txBody>
          <a:bodyPr wrap="square" lIns="0" tIns="0" rIns="0" bIns="0" rtlCol="0"/>
          <a:lstStyle/>
          <a:p>
            <a:endParaRPr sz="1800"/>
          </a:p>
        </p:txBody>
      </p:sp>
      <p:sp>
        <p:nvSpPr>
          <p:cNvPr id="17" name="bg object 17"/>
          <p:cNvSpPr/>
          <p:nvPr/>
        </p:nvSpPr>
        <p:spPr>
          <a:xfrm>
            <a:off x="11907520" y="0"/>
            <a:ext cx="284480" cy="6858000"/>
          </a:xfrm>
          <a:custGeom>
            <a:avLst/>
            <a:gdLst/>
            <a:ahLst/>
            <a:cxnLst/>
            <a:rect l="l" t="t" r="r" b="b"/>
            <a:pathLst>
              <a:path w="213359" h="6858000">
                <a:moveTo>
                  <a:pt x="213359" y="0"/>
                </a:moveTo>
                <a:lnTo>
                  <a:pt x="0" y="0"/>
                </a:lnTo>
                <a:lnTo>
                  <a:pt x="0" y="6858000"/>
                </a:lnTo>
                <a:lnTo>
                  <a:pt x="213359" y="6858000"/>
                </a:lnTo>
                <a:lnTo>
                  <a:pt x="213359" y="0"/>
                </a:lnTo>
                <a:close/>
              </a:path>
            </a:pathLst>
          </a:custGeom>
          <a:solidFill>
            <a:srgbClr val="93B6D2"/>
          </a:solidFill>
        </p:spPr>
        <p:txBody>
          <a:bodyPr wrap="square" lIns="0" tIns="0" rIns="0" bIns="0" rtlCol="0"/>
          <a:lstStyle/>
          <a:p>
            <a:endParaRPr sz="1800"/>
          </a:p>
        </p:txBody>
      </p:sp>
      <p:sp>
        <p:nvSpPr>
          <p:cNvPr id="18" name="bg object 18"/>
          <p:cNvSpPr/>
          <p:nvPr/>
        </p:nvSpPr>
        <p:spPr>
          <a:xfrm>
            <a:off x="1" y="0"/>
            <a:ext cx="906780" cy="6858000"/>
          </a:xfrm>
          <a:custGeom>
            <a:avLst/>
            <a:gdLst/>
            <a:ahLst/>
            <a:cxnLst/>
            <a:rect l="l" t="t" r="r" b="b"/>
            <a:pathLst>
              <a:path w="680085" h="6858000">
                <a:moveTo>
                  <a:pt x="499313" y="0"/>
                </a:moveTo>
                <a:lnTo>
                  <a:pt x="0" y="0"/>
                </a:lnTo>
                <a:lnTo>
                  <a:pt x="0" y="6857999"/>
                </a:lnTo>
                <a:lnTo>
                  <a:pt x="499313" y="6857999"/>
                </a:lnTo>
                <a:lnTo>
                  <a:pt x="501112" y="6800907"/>
                </a:lnTo>
                <a:lnTo>
                  <a:pt x="506216" y="6750097"/>
                </a:lnTo>
                <a:lnTo>
                  <a:pt x="514183" y="6704731"/>
                </a:lnTo>
                <a:lnTo>
                  <a:pt x="524574" y="6663971"/>
                </a:lnTo>
                <a:lnTo>
                  <a:pt x="536948" y="6626980"/>
                </a:lnTo>
                <a:lnTo>
                  <a:pt x="565881" y="6560954"/>
                </a:lnTo>
                <a:lnTo>
                  <a:pt x="597457" y="6499954"/>
                </a:lnTo>
                <a:lnTo>
                  <a:pt x="613136" y="6469245"/>
                </a:lnTo>
                <a:lnTo>
                  <a:pt x="642069" y="6403219"/>
                </a:lnTo>
                <a:lnTo>
                  <a:pt x="654442" y="6366228"/>
                </a:lnTo>
                <a:lnTo>
                  <a:pt x="664833" y="6325468"/>
                </a:lnTo>
                <a:lnTo>
                  <a:pt x="672801" y="6280102"/>
                </a:lnTo>
                <a:lnTo>
                  <a:pt x="677904" y="6229291"/>
                </a:lnTo>
                <a:lnTo>
                  <a:pt x="679704" y="6172200"/>
                </a:lnTo>
                <a:lnTo>
                  <a:pt x="677904" y="6115108"/>
                </a:lnTo>
                <a:lnTo>
                  <a:pt x="672801" y="6064297"/>
                </a:lnTo>
                <a:lnTo>
                  <a:pt x="664833" y="6018931"/>
                </a:lnTo>
                <a:lnTo>
                  <a:pt x="654442" y="5978171"/>
                </a:lnTo>
                <a:lnTo>
                  <a:pt x="642069" y="5941180"/>
                </a:lnTo>
                <a:lnTo>
                  <a:pt x="613136" y="5875154"/>
                </a:lnTo>
                <a:lnTo>
                  <a:pt x="581559" y="5814154"/>
                </a:lnTo>
                <a:lnTo>
                  <a:pt x="565881" y="5783445"/>
                </a:lnTo>
                <a:lnTo>
                  <a:pt x="536948" y="5717419"/>
                </a:lnTo>
                <a:lnTo>
                  <a:pt x="524574" y="5680428"/>
                </a:lnTo>
                <a:lnTo>
                  <a:pt x="514183" y="5639668"/>
                </a:lnTo>
                <a:lnTo>
                  <a:pt x="506216" y="5594302"/>
                </a:lnTo>
                <a:lnTo>
                  <a:pt x="501112" y="5543491"/>
                </a:lnTo>
                <a:lnTo>
                  <a:pt x="499313" y="5486400"/>
                </a:lnTo>
                <a:lnTo>
                  <a:pt x="501112" y="5429308"/>
                </a:lnTo>
                <a:lnTo>
                  <a:pt x="506216" y="5378497"/>
                </a:lnTo>
                <a:lnTo>
                  <a:pt x="514183" y="5333131"/>
                </a:lnTo>
                <a:lnTo>
                  <a:pt x="524574" y="5292371"/>
                </a:lnTo>
                <a:lnTo>
                  <a:pt x="536948" y="5255380"/>
                </a:lnTo>
                <a:lnTo>
                  <a:pt x="565881" y="5189354"/>
                </a:lnTo>
                <a:lnTo>
                  <a:pt x="597457" y="5128354"/>
                </a:lnTo>
                <a:lnTo>
                  <a:pt x="613136" y="5097645"/>
                </a:lnTo>
                <a:lnTo>
                  <a:pt x="642069" y="5031619"/>
                </a:lnTo>
                <a:lnTo>
                  <a:pt x="654442" y="4994628"/>
                </a:lnTo>
                <a:lnTo>
                  <a:pt x="664833" y="4953868"/>
                </a:lnTo>
                <a:lnTo>
                  <a:pt x="672801" y="4908502"/>
                </a:lnTo>
                <a:lnTo>
                  <a:pt x="677904" y="4857691"/>
                </a:lnTo>
                <a:lnTo>
                  <a:pt x="679704" y="4800600"/>
                </a:lnTo>
                <a:lnTo>
                  <a:pt x="677904" y="4743508"/>
                </a:lnTo>
                <a:lnTo>
                  <a:pt x="672801" y="4692697"/>
                </a:lnTo>
                <a:lnTo>
                  <a:pt x="664833" y="4647331"/>
                </a:lnTo>
                <a:lnTo>
                  <a:pt x="654442" y="4606571"/>
                </a:lnTo>
                <a:lnTo>
                  <a:pt x="642069" y="4569580"/>
                </a:lnTo>
                <a:lnTo>
                  <a:pt x="613136" y="4503554"/>
                </a:lnTo>
                <a:lnTo>
                  <a:pt x="581559" y="4442554"/>
                </a:lnTo>
                <a:lnTo>
                  <a:pt x="565881" y="4411845"/>
                </a:lnTo>
                <a:lnTo>
                  <a:pt x="536948" y="4345819"/>
                </a:lnTo>
                <a:lnTo>
                  <a:pt x="524574" y="4308828"/>
                </a:lnTo>
                <a:lnTo>
                  <a:pt x="514183" y="4268068"/>
                </a:lnTo>
                <a:lnTo>
                  <a:pt x="506216" y="4222702"/>
                </a:lnTo>
                <a:lnTo>
                  <a:pt x="501112" y="4171891"/>
                </a:lnTo>
                <a:lnTo>
                  <a:pt x="499313" y="4114800"/>
                </a:lnTo>
                <a:lnTo>
                  <a:pt x="501112" y="4057708"/>
                </a:lnTo>
                <a:lnTo>
                  <a:pt x="506216" y="4006897"/>
                </a:lnTo>
                <a:lnTo>
                  <a:pt x="514183" y="3961531"/>
                </a:lnTo>
                <a:lnTo>
                  <a:pt x="524574" y="3920771"/>
                </a:lnTo>
                <a:lnTo>
                  <a:pt x="536948" y="3883780"/>
                </a:lnTo>
                <a:lnTo>
                  <a:pt x="565881" y="3817754"/>
                </a:lnTo>
                <a:lnTo>
                  <a:pt x="597457" y="3756754"/>
                </a:lnTo>
                <a:lnTo>
                  <a:pt x="613136" y="3726045"/>
                </a:lnTo>
                <a:lnTo>
                  <a:pt x="642069" y="3660019"/>
                </a:lnTo>
                <a:lnTo>
                  <a:pt x="654442" y="3623028"/>
                </a:lnTo>
                <a:lnTo>
                  <a:pt x="664833" y="3582268"/>
                </a:lnTo>
                <a:lnTo>
                  <a:pt x="672801" y="3536902"/>
                </a:lnTo>
                <a:lnTo>
                  <a:pt x="677904" y="3486091"/>
                </a:lnTo>
                <a:lnTo>
                  <a:pt x="679704" y="3429000"/>
                </a:lnTo>
                <a:lnTo>
                  <a:pt x="677904" y="3371908"/>
                </a:lnTo>
                <a:lnTo>
                  <a:pt x="672801" y="3321097"/>
                </a:lnTo>
                <a:lnTo>
                  <a:pt x="664833" y="3275731"/>
                </a:lnTo>
                <a:lnTo>
                  <a:pt x="654442" y="3234971"/>
                </a:lnTo>
                <a:lnTo>
                  <a:pt x="642069" y="3197980"/>
                </a:lnTo>
                <a:lnTo>
                  <a:pt x="613136" y="3131954"/>
                </a:lnTo>
                <a:lnTo>
                  <a:pt x="581559" y="3070954"/>
                </a:lnTo>
                <a:lnTo>
                  <a:pt x="565881" y="3040245"/>
                </a:lnTo>
                <a:lnTo>
                  <a:pt x="536948" y="2974219"/>
                </a:lnTo>
                <a:lnTo>
                  <a:pt x="524574" y="2937228"/>
                </a:lnTo>
                <a:lnTo>
                  <a:pt x="514183" y="2896468"/>
                </a:lnTo>
                <a:lnTo>
                  <a:pt x="506216" y="2851102"/>
                </a:lnTo>
                <a:lnTo>
                  <a:pt x="501112" y="2800291"/>
                </a:lnTo>
                <a:lnTo>
                  <a:pt x="499313" y="2743200"/>
                </a:lnTo>
                <a:lnTo>
                  <a:pt x="501112" y="2686108"/>
                </a:lnTo>
                <a:lnTo>
                  <a:pt x="506216" y="2635297"/>
                </a:lnTo>
                <a:lnTo>
                  <a:pt x="514183" y="2589931"/>
                </a:lnTo>
                <a:lnTo>
                  <a:pt x="524574" y="2549171"/>
                </a:lnTo>
                <a:lnTo>
                  <a:pt x="536948" y="2512180"/>
                </a:lnTo>
                <a:lnTo>
                  <a:pt x="565881" y="2446154"/>
                </a:lnTo>
                <a:lnTo>
                  <a:pt x="597457" y="2385154"/>
                </a:lnTo>
                <a:lnTo>
                  <a:pt x="613136" y="2354445"/>
                </a:lnTo>
                <a:lnTo>
                  <a:pt x="642069" y="2288419"/>
                </a:lnTo>
                <a:lnTo>
                  <a:pt x="654442" y="2251428"/>
                </a:lnTo>
                <a:lnTo>
                  <a:pt x="664833" y="2210668"/>
                </a:lnTo>
                <a:lnTo>
                  <a:pt x="672801" y="2165302"/>
                </a:lnTo>
                <a:lnTo>
                  <a:pt x="677904" y="2114491"/>
                </a:lnTo>
                <a:lnTo>
                  <a:pt x="679704" y="2057400"/>
                </a:lnTo>
                <a:lnTo>
                  <a:pt x="677904" y="2000308"/>
                </a:lnTo>
                <a:lnTo>
                  <a:pt x="672801" y="1949497"/>
                </a:lnTo>
                <a:lnTo>
                  <a:pt x="664833" y="1904131"/>
                </a:lnTo>
                <a:lnTo>
                  <a:pt x="654442" y="1863371"/>
                </a:lnTo>
                <a:lnTo>
                  <a:pt x="642069" y="1826380"/>
                </a:lnTo>
                <a:lnTo>
                  <a:pt x="613136" y="1760354"/>
                </a:lnTo>
                <a:lnTo>
                  <a:pt x="581559" y="1699354"/>
                </a:lnTo>
                <a:lnTo>
                  <a:pt x="565881" y="1668645"/>
                </a:lnTo>
                <a:lnTo>
                  <a:pt x="536948" y="1602619"/>
                </a:lnTo>
                <a:lnTo>
                  <a:pt x="524574" y="1565628"/>
                </a:lnTo>
                <a:lnTo>
                  <a:pt x="514183" y="1524868"/>
                </a:lnTo>
                <a:lnTo>
                  <a:pt x="506216" y="1479502"/>
                </a:lnTo>
                <a:lnTo>
                  <a:pt x="501112" y="1428691"/>
                </a:lnTo>
                <a:lnTo>
                  <a:pt x="499313" y="1371600"/>
                </a:lnTo>
                <a:lnTo>
                  <a:pt x="501112" y="1314508"/>
                </a:lnTo>
                <a:lnTo>
                  <a:pt x="506216" y="1263697"/>
                </a:lnTo>
                <a:lnTo>
                  <a:pt x="514183" y="1218331"/>
                </a:lnTo>
                <a:lnTo>
                  <a:pt x="524574" y="1177571"/>
                </a:lnTo>
                <a:lnTo>
                  <a:pt x="536948" y="1140580"/>
                </a:lnTo>
                <a:lnTo>
                  <a:pt x="565881" y="1074554"/>
                </a:lnTo>
                <a:lnTo>
                  <a:pt x="597457" y="1013554"/>
                </a:lnTo>
                <a:lnTo>
                  <a:pt x="613136" y="982845"/>
                </a:lnTo>
                <a:lnTo>
                  <a:pt x="642069" y="916819"/>
                </a:lnTo>
                <a:lnTo>
                  <a:pt x="654442" y="879828"/>
                </a:lnTo>
                <a:lnTo>
                  <a:pt x="664833" y="839068"/>
                </a:lnTo>
                <a:lnTo>
                  <a:pt x="672801" y="793702"/>
                </a:lnTo>
                <a:lnTo>
                  <a:pt x="677904" y="742891"/>
                </a:lnTo>
                <a:lnTo>
                  <a:pt x="679704" y="685800"/>
                </a:lnTo>
                <a:lnTo>
                  <a:pt x="677904" y="628708"/>
                </a:lnTo>
                <a:lnTo>
                  <a:pt x="672801" y="577897"/>
                </a:lnTo>
                <a:lnTo>
                  <a:pt x="664833" y="532531"/>
                </a:lnTo>
                <a:lnTo>
                  <a:pt x="654442" y="491771"/>
                </a:lnTo>
                <a:lnTo>
                  <a:pt x="642069" y="454780"/>
                </a:lnTo>
                <a:lnTo>
                  <a:pt x="613136" y="388754"/>
                </a:lnTo>
                <a:lnTo>
                  <a:pt x="581559" y="327754"/>
                </a:lnTo>
                <a:lnTo>
                  <a:pt x="565881" y="297045"/>
                </a:lnTo>
                <a:lnTo>
                  <a:pt x="536948" y="231019"/>
                </a:lnTo>
                <a:lnTo>
                  <a:pt x="524574" y="194028"/>
                </a:lnTo>
                <a:lnTo>
                  <a:pt x="514183" y="153268"/>
                </a:lnTo>
                <a:lnTo>
                  <a:pt x="506216" y="107902"/>
                </a:lnTo>
                <a:lnTo>
                  <a:pt x="501112" y="57091"/>
                </a:lnTo>
                <a:lnTo>
                  <a:pt x="499313" y="0"/>
                </a:lnTo>
                <a:close/>
              </a:path>
            </a:pathLst>
          </a:custGeom>
          <a:solidFill>
            <a:srgbClr val="775F54"/>
          </a:solidFill>
        </p:spPr>
        <p:txBody>
          <a:bodyPr wrap="square" lIns="0" tIns="0" rIns="0" bIns="0" rtlCol="0"/>
          <a:lstStyle/>
          <a:p>
            <a:endParaRPr sz="18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56293" y="333503"/>
            <a:ext cx="9479415" cy="7848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0" i="0">
                <a:solidFill>
                  <a:srgbClr val="775F54"/>
                </a:solidFill>
                <a:latin typeface="Impact"/>
                <a:cs typeface="Impac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34017" y="1587500"/>
            <a:ext cx="10230273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2656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icmarker.com/essay-writing/body-paragraphs/about-body-paragraphs/which-academic-phrases-belong-in-an-essay-body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ObGEcok06U?si=pnuA_0Ifc2Evn2oI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ObGEcok06U?feature=oembed" TargetMode="External"/><Relationship Id="rId4" Type="http://schemas.openxmlformats.org/officeDocument/2006/relationships/image" Target="../media/image5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37359" y="0"/>
            <a:ext cx="8930640" cy="6858000"/>
          </a:xfrm>
          <a:custGeom>
            <a:avLst/>
            <a:gdLst/>
            <a:ahLst/>
            <a:cxnLst/>
            <a:rect l="l" t="t" r="r" b="b"/>
            <a:pathLst>
              <a:path w="8930640" h="6858000">
                <a:moveTo>
                  <a:pt x="0" y="6858000"/>
                </a:moveTo>
                <a:lnTo>
                  <a:pt x="8930640" y="6858000"/>
                </a:lnTo>
                <a:lnTo>
                  <a:pt x="893064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93B6D2"/>
          </a:solid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587496" y="630937"/>
            <a:ext cx="5229225" cy="5229225"/>
          </a:xfrm>
          <a:custGeom>
            <a:avLst/>
            <a:gdLst/>
            <a:ahLst/>
            <a:cxnLst/>
            <a:rect l="l" t="t" r="r" b="b"/>
            <a:pathLst>
              <a:path w="5229225" h="5229225">
                <a:moveTo>
                  <a:pt x="2614422" y="0"/>
                </a:moveTo>
                <a:lnTo>
                  <a:pt x="2563749" y="4699"/>
                </a:lnTo>
                <a:lnTo>
                  <a:pt x="2514600" y="17399"/>
                </a:lnTo>
                <a:lnTo>
                  <a:pt x="2466975" y="36449"/>
                </a:lnTo>
                <a:lnTo>
                  <a:pt x="2417826" y="60325"/>
                </a:lnTo>
                <a:lnTo>
                  <a:pt x="2371852" y="87249"/>
                </a:lnTo>
                <a:lnTo>
                  <a:pt x="2324227" y="115824"/>
                </a:lnTo>
                <a:lnTo>
                  <a:pt x="2229104" y="166624"/>
                </a:lnTo>
                <a:lnTo>
                  <a:pt x="2181606" y="185674"/>
                </a:lnTo>
                <a:lnTo>
                  <a:pt x="2132457" y="198374"/>
                </a:lnTo>
                <a:lnTo>
                  <a:pt x="2083308" y="204724"/>
                </a:lnTo>
                <a:lnTo>
                  <a:pt x="2030983" y="204724"/>
                </a:lnTo>
                <a:lnTo>
                  <a:pt x="1977008" y="201549"/>
                </a:lnTo>
                <a:lnTo>
                  <a:pt x="1923161" y="195199"/>
                </a:lnTo>
                <a:lnTo>
                  <a:pt x="1869313" y="187325"/>
                </a:lnTo>
                <a:lnTo>
                  <a:pt x="1815338" y="180975"/>
                </a:lnTo>
                <a:lnTo>
                  <a:pt x="1761490" y="176149"/>
                </a:lnTo>
                <a:lnTo>
                  <a:pt x="1710690" y="177800"/>
                </a:lnTo>
                <a:lnTo>
                  <a:pt x="1661541" y="184150"/>
                </a:lnTo>
                <a:lnTo>
                  <a:pt x="1614043" y="198374"/>
                </a:lnTo>
                <a:lnTo>
                  <a:pt x="1574419" y="219075"/>
                </a:lnTo>
                <a:lnTo>
                  <a:pt x="1536319" y="245999"/>
                </a:lnTo>
                <a:lnTo>
                  <a:pt x="1503045" y="277749"/>
                </a:lnTo>
                <a:lnTo>
                  <a:pt x="1469770" y="314325"/>
                </a:lnTo>
                <a:lnTo>
                  <a:pt x="1439545" y="352425"/>
                </a:lnTo>
                <a:lnTo>
                  <a:pt x="1379346" y="431800"/>
                </a:lnTo>
                <a:lnTo>
                  <a:pt x="1349248" y="469900"/>
                </a:lnTo>
                <a:lnTo>
                  <a:pt x="1317498" y="506349"/>
                </a:lnTo>
                <a:lnTo>
                  <a:pt x="1281049" y="538099"/>
                </a:lnTo>
                <a:lnTo>
                  <a:pt x="1246124" y="566674"/>
                </a:lnTo>
                <a:lnTo>
                  <a:pt x="1206500" y="588899"/>
                </a:lnTo>
                <a:lnTo>
                  <a:pt x="1163701" y="607949"/>
                </a:lnTo>
                <a:lnTo>
                  <a:pt x="1117727" y="623824"/>
                </a:lnTo>
                <a:lnTo>
                  <a:pt x="1070229" y="638175"/>
                </a:lnTo>
                <a:lnTo>
                  <a:pt x="1022604" y="650875"/>
                </a:lnTo>
                <a:lnTo>
                  <a:pt x="973455" y="663575"/>
                </a:lnTo>
                <a:lnTo>
                  <a:pt x="927481" y="677799"/>
                </a:lnTo>
                <a:lnTo>
                  <a:pt x="881507" y="693674"/>
                </a:lnTo>
                <a:lnTo>
                  <a:pt x="838708" y="712724"/>
                </a:lnTo>
                <a:lnTo>
                  <a:pt x="800608" y="736600"/>
                </a:lnTo>
                <a:lnTo>
                  <a:pt x="765810" y="765175"/>
                </a:lnTo>
                <a:lnTo>
                  <a:pt x="737235" y="800100"/>
                </a:lnTo>
                <a:lnTo>
                  <a:pt x="713486" y="838200"/>
                </a:lnTo>
                <a:lnTo>
                  <a:pt x="694436" y="880999"/>
                </a:lnTo>
                <a:lnTo>
                  <a:pt x="678561" y="926973"/>
                </a:lnTo>
                <a:lnTo>
                  <a:pt x="664337" y="973074"/>
                </a:lnTo>
                <a:lnTo>
                  <a:pt x="651637" y="1022223"/>
                </a:lnTo>
                <a:lnTo>
                  <a:pt x="638937" y="1069848"/>
                </a:lnTo>
                <a:lnTo>
                  <a:pt x="624713" y="1117473"/>
                </a:lnTo>
                <a:lnTo>
                  <a:pt x="608838" y="1163574"/>
                </a:lnTo>
                <a:lnTo>
                  <a:pt x="589788" y="1206373"/>
                </a:lnTo>
                <a:lnTo>
                  <a:pt x="567563" y="1246124"/>
                </a:lnTo>
                <a:lnTo>
                  <a:pt x="539115" y="1281049"/>
                </a:lnTo>
                <a:lnTo>
                  <a:pt x="507365" y="1317498"/>
                </a:lnTo>
                <a:lnTo>
                  <a:pt x="470916" y="1349248"/>
                </a:lnTo>
                <a:lnTo>
                  <a:pt x="351917" y="1439799"/>
                </a:lnTo>
                <a:lnTo>
                  <a:pt x="313944" y="1469898"/>
                </a:lnTo>
                <a:lnTo>
                  <a:pt x="277495" y="1503299"/>
                </a:lnTo>
                <a:lnTo>
                  <a:pt x="245745" y="1536573"/>
                </a:lnTo>
                <a:lnTo>
                  <a:pt x="218821" y="1574673"/>
                </a:lnTo>
                <a:lnTo>
                  <a:pt x="198120" y="1614424"/>
                </a:lnTo>
                <a:lnTo>
                  <a:pt x="183896" y="1662049"/>
                </a:lnTo>
                <a:lnTo>
                  <a:pt x="177546" y="1711198"/>
                </a:lnTo>
                <a:lnTo>
                  <a:pt x="176022" y="1761998"/>
                </a:lnTo>
                <a:lnTo>
                  <a:pt x="180721" y="1815973"/>
                </a:lnTo>
                <a:lnTo>
                  <a:pt x="187071" y="1869948"/>
                </a:lnTo>
                <a:lnTo>
                  <a:pt x="195072" y="1923923"/>
                </a:lnTo>
                <a:lnTo>
                  <a:pt x="201295" y="1977898"/>
                </a:lnTo>
                <a:lnTo>
                  <a:pt x="204470" y="2031873"/>
                </a:lnTo>
                <a:lnTo>
                  <a:pt x="204470" y="2084197"/>
                </a:lnTo>
                <a:lnTo>
                  <a:pt x="198120" y="2133473"/>
                </a:lnTo>
                <a:lnTo>
                  <a:pt x="185547" y="2182622"/>
                </a:lnTo>
                <a:lnTo>
                  <a:pt x="166497" y="2228723"/>
                </a:lnTo>
                <a:lnTo>
                  <a:pt x="142748" y="2276348"/>
                </a:lnTo>
                <a:lnTo>
                  <a:pt x="115697" y="2323973"/>
                </a:lnTo>
                <a:lnTo>
                  <a:pt x="87249" y="2371598"/>
                </a:lnTo>
                <a:lnTo>
                  <a:pt x="60198" y="2417572"/>
                </a:lnTo>
                <a:lnTo>
                  <a:pt x="36449" y="2466848"/>
                </a:lnTo>
                <a:lnTo>
                  <a:pt x="17399" y="2514473"/>
                </a:lnTo>
                <a:lnTo>
                  <a:pt x="4699" y="2563622"/>
                </a:lnTo>
                <a:lnTo>
                  <a:pt x="0" y="2614422"/>
                </a:lnTo>
                <a:lnTo>
                  <a:pt x="4699" y="2665222"/>
                </a:lnTo>
                <a:lnTo>
                  <a:pt x="17399" y="2714371"/>
                </a:lnTo>
                <a:lnTo>
                  <a:pt x="36449" y="2761996"/>
                </a:lnTo>
                <a:lnTo>
                  <a:pt x="60198" y="2811272"/>
                </a:lnTo>
                <a:lnTo>
                  <a:pt x="87249" y="2857246"/>
                </a:lnTo>
                <a:lnTo>
                  <a:pt x="115697" y="2904871"/>
                </a:lnTo>
                <a:lnTo>
                  <a:pt x="142748" y="2952496"/>
                </a:lnTo>
                <a:lnTo>
                  <a:pt x="166497" y="3000121"/>
                </a:lnTo>
                <a:lnTo>
                  <a:pt x="185547" y="3046222"/>
                </a:lnTo>
                <a:lnTo>
                  <a:pt x="198120" y="3095371"/>
                </a:lnTo>
                <a:lnTo>
                  <a:pt x="204470" y="3144647"/>
                </a:lnTo>
                <a:lnTo>
                  <a:pt x="204470" y="3196971"/>
                </a:lnTo>
                <a:lnTo>
                  <a:pt x="201295" y="3250946"/>
                </a:lnTo>
                <a:lnTo>
                  <a:pt x="195072" y="3304921"/>
                </a:lnTo>
                <a:lnTo>
                  <a:pt x="187071" y="3358896"/>
                </a:lnTo>
                <a:lnTo>
                  <a:pt x="180721" y="3412871"/>
                </a:lnTo>
                <a:lnTo>
                  <a:pt x="176022" y="3466846"/>
                </a:lnTo>
                <a:lnTo>
                  <a:pt x="177546" y="3517646"/>
                </a:lnTo>
                <a:lnTo>
                  <a:pt x="183896" y="3566795"/>
                </a:lnTo>
                <a:lnTo>
                  <a:pt x="198120" y="3614420"/>
                </a:lnTo>
                <a:lnTo>
                  <a:pt x="218821" y="3654171"/>
                </a:lnTo>
                <a:lnTo>
                  <a:pt x="245745" y="3692271"/>
                </a:lnTo>
                <a:lnTo>
                  <a:pt x="277495" y="3725545"/>
                </a:lnTo>
                <a:lnTo>
                  <a:pt x="313944" y="3758946"/>
                </a:lnTo>
                <a:lnTo>
                  <a:pt x="351917" y="3789045"/>
                </a:lnTo>
                <a:lnTo>
                  <a:pt x="470916" y="3879596"/>
                </a:lnTo>
                <a:lnTo>
                  <a:pt x="507365" y="3911346"/>
                </a:lnTo>
                <a:lnTo>
                  <a:pt x="539115" y="3947795"/>
                </a:lnTo>
                <a:lnTo>
                  <a:pt x="567563" y="3982720"/>
                </a:lnTo>
                <a:lnTo>
                  <a:pt x="589788" y="4022471"/>
                </a:lnTo>
                <a:lnTo>
                  <a:pt x="608838" y="4065270"/>
                </a:lnTo>
                <a:lnTo>
                  <a:pt x="624713" y="4111371"/>
                </a:lnTo>
                <a:lnTo>
                  <a:pt x="638937" y="4158996"/>
                </a:lnTo>
                <a:lnTo>
                  <a:pt x="651637" y="4206621"/>
                </a:lnTo>
                <a:lnTo>
                  <a:pt x="664337" y="4255770"/>
                </a:lnTo>
                <a:lnTo>
                  <a:pt x="678561" y="4301871"/>
                </a:lnTo>
                <a:lnTo>
                  <a:pt x="694436" y="4347845"/>
                </a:lnTo>
                <a:lnTo>
                  <a:pt x="713486" y="4390644"/>
                </a:lnTo>
                <a:lnTo>
                  <a:pt x="737235" y="4428744"/>
                </a:lnTo>
                <a:lnTo>
                  <a:pt x="765810" y="4463669"/>
                </a:lnTo>
                <a:lnTo>
                  <a:pt x="800608" y="4492244"/>
                </a:lnTo>
                <a:lnTo>
                  <a:pt x="838708" y="4516120"/>
                </a:lnTo>
                <a:lnTo>
                  <a:pt x="881507" y="4535170"/>
                </a:lnTo>
                <a:lnTo>
                  <a:pt x="927481" y="4551045"/>
                </a:lnTo>
                <a:lnTo>
                  <a:pt x="973455" y="4565269"/>
                </a:lnTo>
                <a:lnTo>
                  <a:pt x="1022604" y="4577969"/>
                </a:lnTo>
                <a:lnTo>
                  <a:pt x="1070229" y="4590669"/>
                </a:lnTo>
                <a:lnTo>
                  <a:pt x="1117727" y="4605020"/>
                </a:lnTo>
                <a:lnTo>
                  <a:pt x="1163701" y="4620895"/>
                </a:lnTo>
                <a:lnTo>
                  <a:pt x="1206500" y="4639945"/>
                </a:lnTo>
                <a:lnTo>
                  <a:pt x="1246124" y="4662170"/>
                </a:lnTo>
                <a:lnTo>
                  <a:pt x="1281049" y="4690745"/>
                </a:lnTo>
                <a:lnTo>
                  <a:pt x="1317498" y="4722495"/>
                </a:lnTo>
                <a:lnTo>
                  <a:pt x="1349248" y="4758944"/>
                </a:lnTo>
                <a:lnTo>
                  <a:pt x="1379346" y="4797044"/>
                </a:lnTo>
                <a:lnTo>
                  <a:pt x="1439545" y="4876419"/>
                </a:lnTo>
                <a:lnTo>
                  <a:pt x="1469770" y="4914519"/>
                </a:lnTo>
                <a:lnTo>
                  <a:pt x="1503045" y="4951095"/>
                </a:lnTo>
                <a:lnTo>
                  <a:pt x="1536319" y="4982794"/>
                </a:lnTo>
                <a:lnTo>
                  <a:pt x="1574419" y="5009781"/>
                </a:lnTo>
                <a:lnTo>
                  <a:pt x="1614043" y="5030419"/>
                </a:lnTo>
                <a:lnTo>
                  <a:pt x="1661541" y="5044706"/>
                </a:lnTo>
                <a:lnTo>
                  <a:pt x="1710690" y="5051056"/>
                </a:lnTo>
                <a:lnTo>
                  <a:pt x="1761490" y="5052644"/>
                </a:lnTo>
                <a:lnTo>
                  <a:pt x="1815338" y="5047881"/>
                </a:lnTo>
                <a:lnTo>
                  <a:pt x="1869313" y="5041531"/>
                </a:lnTo>
                <a:lnTo>
                  <a:pt x="1923161" y="5033594"/>
                </a:lnTo>
                <a:lnTo>
                  <a:pt x="1977008" y="5027244"/>
                </a:lnTo>
                <a:lnTo>
                  <a:pt x="2030983" y="5024069"/>
                </a:lnTo>
                <a:lnTo>
                  <a:pt x="2083308" y="5024069"/>
                </a:lnTo>
                <a:lnTo>
                  <a:pt x="2132457" y="5030419"/>
                </a:lnTo>
                <a:lnTo>
                  <a:pt x="2181606" y="5043119"/>
                </a:lnTo>
                <a:lnTo>
                  <a:pt x="2229104" y="5062169"/>
                </a:lnTo>
                <a:lnTo>
                  <a:pt x="2324227" y="5112969"/>
                </a:lnTo>
                <a:lnTo>
                  <a:pt x="2371852" y="5141531"/>
                </a:lnTo>
                <a:lnTo>
                  <a:pt x="2417826" y="5168519"/>
                </a:lnTo>
                <a:lnTo>
                  <a:pt x="2466975" y="5192331"/>
                </a:lnTo>
                <a:lnTo>
                  <a:pt x="2514600" y="5211381"/>
                </a:lnTo>
                <a:lnTo>
                  <a:pt x="2563749" y="5224081"/>
                </a:lnTo>
                <a:lnTo>
                  <a:pt x="2614422" y="5228844"/>
                </a:lnTo>
                <a:lnTo>
                  <a:pt x="2665095" y="5224081"/>
                </a:lnTo>
                <a:lnTo>
                  <a:pt x="2714244" y="5211381"/>
                </a:lnTo>
                <a:lnTo>
                  <a:pt x="2761869" y="5192331"/>
                </a:lnTo>
                <a:lnTo>
                  <a:pt x="2811018" y="5168519"/>
                </a:lnTo>
                <a:lnTo>
                  <a:pt x="2856992" y="5141531"/>
                </a:lnTo>
                <a:lnTo>
                  <a:pt x="2904617" y="5112969"/>
                </a:lnTo>
                <a:lnTo>
                  <a:pt x="2999740" y="5062169"/>
                </a:lnTo>
                <a:lnTo>
                  <a:pt x="3045714" y="5043119"/>
                </a:lnTo>
                <a:lnTo>
                  <a:pt x="3096387" y="5030419"/>
                </a:lnTo>
                <a:lnTo>
                  <a:pt x="3145536" y="5024069"/>
                </a:lnTo>
                <a:lnTo>
                  <a:pt x="3197860" y="5024069"/>
                </a:lnTo>
                <a:lnTo>
                  <a:pt x="3251834" y="5027244"/>
                </a:lnTo>
                <a:lnTo>
                  <a:pt x="3305682" y="5033594"/>
                </a:lnTo>
                <a:lnTo>
                  <a:pt x="3359530" y="5041531"/>
                </a:lnTo>
                <a:lnTo>
                  <a:pt x="3413505" y="5047881"/>
                </a:lnTo>
                <a:lnTo>
                  <a:pt x="3467354" y="5052644"/>
                </a:lnTo>
                <a:lnTo>
                  <a:pt x="3518154" y="5051056"/>
                </a:lnTo>
                <a:lnTo>
                  <a:pt x="3567303" y="5044706"/>
                </a:lnTo>
                <a:lnTo>
                  <a:pt x="3614801" y="5030419"/>
                </a:lnTo>
                <a:lnTo>
                  <a:pt x="3654425" y="5009781"/>
                </a:lnTo>
                <a:lnTo>
                  <a:pt x="3692525" y="4982794"/>
                </a:lnTo>
                <a:lnTo>
                  <a:pt x="3725799" y="4951095"/>
                </a:lnTo>
                <a:lnTo>
                  <a:pt x="3759073" y="4914519"/>
                </a:lnTo>
                <a:lnTo>
                  <a:pt x="3789299" y="4876419"/>
                </a:lnTo>
                <a:lnTo>
                  <a:pt x="3849497" y="4797044"/>
                </a:lnTo>
                <a:lnTo>
                  <a:pt x="3879596" y="4758944"/>
                </a:lnTo>
                <a:lnTo>
                  <a:pt x="3911346" y="4722495"/>
                </a:lnTo>
                <a:lnTo>
                  <a:pt x="3947795" y="4690745"/>
                </a:lnTo>
                <a:lnTo>
                  <a:pt x="3982720" y="4662170"/>
                </a:lnTo>
                <a:lnTo>
                  <a:pt x="4022344" y="4639945"/>
                </a:lnTo>
                <a:lnTo>
                  <a:pt x="4065143" y="4620895"/>
                </a:lnTo>
                <a:lnTo>
                  <a:pt x="4111117" y="4605020"/>
                </a:lnTo>
                <a:lnTo>
                  <a:pt x="4158615" y="4590669"/>
                </a:lnTo>
                <a:lnTo>
                  <a:pt x="4206240" y="4577969"/>
                </a:lnTo>
                <a:lnTo>
                  <a:pt x="4255389" y="4565269"/>
                </a:lnTo>
                <a:lnTo>
                  <a:pt x="4301363" y="4551045"/>
                </a:lnTo>
                <a:lnTo>
                  <a:pt x="4347337" y="4535170"/>
                </a:lnTo>
                <a:lnTo>
                  <a:pt x="4390136" y="4516120"/>
                </a:lnTo>
                <a:lnTo>
                  <a:pt x="4428236" y="4492244"/>
                </a:lnTo>
                <a:lnTo>
                  <a:pt x="4463033" y="4463669"/>
                </a:lnTo>
                <a:lnTo>
                  <a:pt x="4491608" y="4428744"/>
                </a:lnTo>
                <a:lnTo>
                  <a:pt x="4515358" y="4390644"/>
                </a:lnTo>
                <a:lnTo>
                  <a:pt x="4534408" y="4347845"/>
                </a:lnTo>
                <a:lnTo>
                  <a:pt x="4550283" y="4301871"/>
                </a:lnTo>
                <a:lnTo>
                  <a:pt x="4564507" y="4255770"/>
                </a:lnTo>
                <a:lnTo>
                  <a:pt x="4577207" y="4206621"/>
                </a:lnTo>
                <a:lnTo>
                  <a:pt x="4589907" y="4158996"/>
                </a:lnTo>
                <a:lnTo>
                  <a:pt x="4604131" y="4111371"/>
                </a:lnTo>
                <a:lnTo>
                  <a:pt x="4620006" y="4065270"/>
                </a:lnTo>
                <a:lnTo>
                  <a:pt x="4639056" y="4022471"/>
                </a:lnTo>
                <a:lnTo>
                  <a:pt x="4661281" y="3982720"/>
                </a:lnTo>
                <a:lnTo>
                  <a:pt x="4689729" y="3947795"/>
                </a:lnTo>
                <a:lnTo>
                  <a:pt x="4721479" y="3911346"/>
                </a:lnTo>
                <a:lnTo>
                  <a:pt x="4757928" y="3879596"/>
                </a:lnTo>
                <a:lnTo>
                  <a:pt x="4796028" y="3849370"/>
                </a:lnTo>
                <a:lnTo>
                  <a:pt x="4837176" y="3819271"/>
                </a:lnTo>
                <a:lnTo>
                  <a:pt x="4876927" y="3789045"/>
                </a:lnTo>
                <a:lnTo>
                  <a:pt x="4914900" y="3758946"/>
                </a:lnTo>
                <a:lnTo>
                  <a:pt x="4951349" y="3725545"/>
                </a:lnTo>
                <a:lnTo>
                  <a:pt x="4983099" y="3692271"/>
                </a:lnTo>
                <a:lnTo>
                  <a:pt x="5010023" y="3654171"/>
                </a:lnTo>
                <a:lnTo>
                  <a:pt x="5030724" y="3614420"/>
                </a:lnTo>
                <a:lnTo>
                  <a:pt x="5044948" y="3566795"/>
                </a:lnTo>
                <a:lnTo>
                  <a:pt x="5051298" y="3517646"/>
                </a:lnTo>
                <a:lnTo>
                  <a:pt x="5052822" y="3466846"/>
                </a:lnTo>
                <a:lnTo>
                  <a:pt x="5048123" y="3412871"/>
                </a:lnTo>
                <a:lnTo>
                  <a:pt x="5041773" y="3358896"/>
                </a:lnTo>
                <a:lnTo>
                  <a:pt x="5033772" y="3304921"/>
                </a:lnTo>
                <a:lnTo>
                  <a:pt x="5027549" y="3250946"/>
                </a:lnTo>
                <a:lnTo>
                  <a:pt x="5024374" y="3196971"/>
                </a:lnTo>
                <a:lnTo>
                  <a:pt x="5024374" y="3144647"/>
                </a:lnTo>
                <a:lnTo>
                  <a:pt x="5030724" y="3095371"/>
                </a:lnTo>
                <a:lnTo>
                  <a:pt x="5043297" y="3046222"/>
                </a:lnTo>
                <a:lnTo>
                  <a:pt x="5062347" y="3000121"/>
                </a:lnTo>
                <a:lnTo>
                  <a:pt x="5113147" y="2904871"/>
                </a:lnTo>
                <a:lnTo>
                  <a:pt x="5141595" y="2857246"/>
                </a:lnTo>
                <a:lnTo>
                  <a:pt x="5168646" y="2811272"/>
                </a:lnTo>
                <a:lnTo>
                  <a:pt x="5192395" y="2761996"/>
                </a:lnTo>
                <a:lnTo>
                  <a:pt x="5211445" y="2714371"/>
                </a:lnTo>
                <a:lnTo>
                  <a:pt x="5224145" y="2665222"/>
                </a:lnTo>
                <a:lnTo>
                  <a:pt x="5228844" y="2614422"/>
                </a:lnTo>
                <a:lnTo>
                  <a:pt x="5224145" y="2563622"/>
                </a:lnTo>
                <a:lnTo>
                  <a:pt x="5211445" y="2514473"/>
                </a:lnTo>
                <a:lnTo>
                  <a:pt x="5192395" y="2466848"/>
                </a:lnTo>
                <a:lnTo>
                  <a:pt x="5168646" y="2417572"/>
                </a:lnTo>
                <a:lnTo>
                  <a:pt x="5141595" y="2371598"/>
                </a:lnTo>
                <a:lnTo>
                  <a:pt x="5113147" y="2323973"/>
                </a:lnTo>
                <a:lnTo>
                  <a:pt x="5062347" y="2228723"/>
                </a:lnTo>
                <a:lnTo>
                  <a:pt x="5043297" y="2182622"/>
                </a:lnTo>
                <a:lnTo>
                  <a:pt x="5030724" y="2133473"/>
                </a:lnTo>
                <a:lnTo>
                  <a:pt x="5024374" y="2084197"/>
                </a:lnTo>
                <a:lnTo>
                  <a:pt x="5024374" y="2031873"/>
                </a:lnTo>
                <a:lnTo>
                  <a:pt x="5027549" y="1977898"/>
                </a:lnTo>
                <a:lnTo>
                  <a:pt x="5033772" y="1923923"/>
                </a:lnTo>
                <a:lnTo>
                  <a:pt x="5041773" y="1869948"/>
                </a:lnTo>
                <a:lnTo>
                  <a:pt x="5048123" y="1815973"/>
                </a:lnTo>
                <a:lnTo>
                  <a:pt x="5052822" y="1761998"/>
                </a:lnTo>
                <a:lnTo>
                  <a:pt x="5051298" y="1711198"/>
                </a:lnTo>
                <a:lnTo>
                  <a:pt x="5044948" y="1662049"/>
                </a:lnTo>
                <a:lnTo>
                  <a:pt x="5030724" y="1614424"/>
                </a:lnTo>
                <a:lnTo>
                  <a:pt x="5010023" y="1574673"/>
                </a:lnTo>
                <a:lnTo>
                  <a:pt x="4983099" y="1536573"/>
                </a:lnTo>
                <a:lnTo>
                  <a:pt x="4951349" y="1503299"/>
                </a:lnTo>
                <a:lnTo>
                  <a:pt x="4914900" y="1469898"/>
                </a:lnTo>
                <a:lnTo>
                  <a:pt x="4876927" y="1439799"/>
                </a:lnTo>
                <a:lnTo>
                  <a:pt x="4837176" y="1409573"/>
                </a:lnTo>
                <a:lnTo>
                  <a:pt x="4796028" y="1379474"/>
                </a:lnTo>
                <a:lnTo>
                  <a:pt x="4757928" y="1349248"/>
                </a:lnTo>
                <a:lnTo>
                  <a:pt x="4721479" y="1317498"/>
                </a:lnTo>
                <a:lnTo>
                  <a:pt x="4689729" y="1281049"/>
                </a:lnTo>
                <a:lnTo>
                  <a:pt x="4661281" y="1246124"/>
                </a:lnTo>
                <a:lnTo>
                  <a:pt x="4639056" y="1206373"/>
                </a:lnTo>
                <a:lnTo>
                  <a:pt x="4620006" y="1163574"/>
                </a:lnTo>
                <a:lnTo>
                  <a:pt x="4604131" y="1117473"/>
                </a:lnTo>
                <a:lnTo>
                  <a:pt x="4589907" y="1069848"/>
                </a:lnTo>
                <a:lnTo>
                  <a:pt x="4577207" y="1022223"/>
                </a:lnTo>
                <a:lnTo>
                  <a:pt x="4564507" y="973074"/>
                </a:lnTo>
                <a:lnTo>
                  <a:pt x="4550283" y="926973"/>
                </a:lnTo>
                <a:lnTo>
                  <a:pt x="4534408" y="880999"/>
                </a:lnTo>
                <a:lnTo>
                  <a:pt x="4515358" y="838200"/>
                </a:lnTo>
                <a:lnTo>
                  <a:pt x="4491608" y="800100"/>
                </a:lnTo>
                <a:lnTo>
                  <a:pt x="4463033" y="765175"/>
                </a:lnTo>
                <a:lnTo>
                  <a:pt x="4428236" y="736600"/>
                </a:lnTo>
                <a:lnTo>
                  <a:pt x="4390136" y="712724"/>
                </a:lnTo>
                <a:lnTo>
                  <a:pt x="4347337" y="693674"/>
                </a:lnTo>
                <a:lnTo>
                  <a:pt x="4301363" y="677799"/>
                </a:lnTo>
                <a:lnTo>
                  <a:pt x="4255389" y="663575"/>
                </a:lnTo>
                <a:lnTo>
                  <a:pt x="4206240" y="650875"/>
                </a:lnTo>
                <a:lnTo>
                  <a:pt x="4158615" y="638175"/>
                </a:lnTo>
                <a:lnTo>
                  <a:pt x="4111117" y="623824"/>
                </a:lnTo>
                <a:lnTo>
                  <a:pt x="4065143" y="607949"/>
                </a:lnTo>
                <a:lnTo>
                  <a:pt x="4022344" y="588899"/>
                </a:lnTo>
                <a:lnTo>
                  <a:pt x="3982720" y="566674"/>
                </a:lnTo>
                <a:lnTo>
                  <a:pt x="3947795" y="538099"/>
                </a:lnTo>
                <a:lnTo>
                  <a:pt x="3911346" y="506349"/>
                </a:lnTo>
                <a:lnTo>
                  <a:pt x="3879596" y="469900"/>
                </a:lnTo>
                <a:lnTo>
                  <a:pt x="3849497" y="431800"/>
                </a:lnTo>
                <a:lnTo>
                  <a:pt x="3789299" y="352425"/>
                </a:lnTo>
                <a:lnTo>
                  <a:pt x="3759073" y="314325"/>
                </a:lnTo>
                <a:lnTo>
                  <a:pt x="3725799" y="277749"/>
                </a:lnTo>
                <a:lnTo>
                  <a:pt x="3692525" y="245999"/>
                </a:lnTo>
                <a:lnTo>
                  <a:pt x="3654425" y="219075"/>
                </a:lnTo>
                <a:lnTo>
                  <a:pt x="3614801" y="198374"/>
                </a:lnTo>
                <a:lnTo>
                  <a:pt x="3567303" y="184150"/>
                </a:lnTo>
                <a:lnTo>
                  <a:pt x="3518154" y="177800"/>
                </a:lnTo>
                <a:lnTo>
                  <a:pt x="3467354" y="176149"/>
                </a:lnTo>
                <a:lnTo>
                  <a:pt x="3413505" y="180975"/>
                </a:lnTo>
                <a:lnTo>
                  <a:pt x="3359530" y="187325"/>
                </a:lnTo>
                <a:lnTo>
                  <a:pt x="3305682" y="195199"/>
                </a:lnTo>
                <a:lnTo>
                  <a:pt x="3251834" y="201549"/>
                </a:lnTo>
                <a:lnTo>
                  <a:pt x="3197860" y="204724"/>
                </a:lnTo>
                <a:lnTo>
                  <a:pt x="3145536" y="204724"/>
                </a:lnTo>
                <a:lnTo>
                  <a:pt x="3096387" y="198374"/>
                </a:lnTo>
                <a:lnTo>
                  <a:pt x="3045714" y="185674"/>
                </a:lnTo>
                <a:lnTo>
                  <a:pt x="2999740" y="166624"/>
                </a:lnTo>
                <a:lnTo>
                  <a:pt x="2904617" y="115824"/>
                </a:lnTo>
                <a:lnTo>
                  <a:pt x="2856992" y="87249"/>
                </a:lnTo>
                <a:lnTo>
                  <a:pt x="2811018" y="60325"/>
                </a:lnTo>
                <a:lnTo>
                  <a:pt x="2761869" y="36449"/>
                </a:lnTo>
                <a:lnTo>
                  <a:pt x="2714244" y="17399"/>
                </a:lnTo>
                <a:lnTo>
                  <a:pt x="2665095" y="4699"/>
                </a:lnTo>
                <a:lnTo>
                  <a:pt x="2614422" y="0"/>
                </a:lnTo>
                <a:close/>
              </a:path>
            </a:pathLst>
          </a:custGeom>
          <a:solidFill>
            <a:srgbClr val="EBDDC3"/>
          </a:solid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0"/>
            <a:ext cx="213360" cy="6858000"/>
          </a:xfrm>
          <a:custGeom>
            <a:avLst/>
            <a:gdLst/>
            <a:ahLst/>
            <a:cxnLst/>
            <a:rect l="l" t="t" r="r" b="b"/>
            <a:pathLst>
              <a:path w="213360" h="6858000">
                <a:moveTo>
                  <a:pt x="213360" y="0"/>
                </a:moveTo>
                <a:lnTo>
                  <a:pt x="0" y="0"/>
                </a:lnTo>
                <a:lnTo>
                  <a:pt x="0" y="6858000"/>
                </a:lnTo>
                <a:lnTo>
                  <a:pt x="213360" y="6858000"/>
                </a:lnTo>
                <a:lnTo>
                  <a:pt x="213360" y="0"/>
                </a:lnTo>
                <a:close/>
              </a:path>
            </a:pathLst>
          </a:custGeom>
          <a:solidFill>
            <a:srgbClr val="775F54"/>
          </a:solid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33850" y="2147062"/>
            <a:ext cx="4300220" cy="2013500"/>
          </a:xfrm>
          <a:prstGeom prst="rect">
            <a:avLst/>
          </a:prstGeom>
        </p:spPr>
        <p:txBody>
          <a:bodyPr vert="horz" wrap="square" lIns="0" tIns="133985" rIns="0" bIns="0" rtlCol="0">
            <a:spAutoFit/>
          </a:bodyPr>
          <a:lstStyle/>
          <a:p>
            <a:pPr marL="330835" marR="5080" indent="-318770">
              <a:lnSpc>
                <a:spcPts val="7780"/>
              </a:lnSpc>
              <a:spcBef>
                <a:spcPts val="1055"/>
              </a:spcBef>
            </a:pPr>
            <a:r>
              <a:rPr lang="en-GB" sz="4800" spc="595" dirty="0"/>
              <a:t>YSGRIFENNU</a:t>
            </a:r>
            <a:r>
              <a:rPr sz="4800" dirty="0"/>
              <a:t>  </a:t>
            </a:r>
            <a:r>
              <a:rPr lang="en-GB" sz="4800" spc="505" dirty="0"/>
              <a:t>ACADEMAIDD</a:t>
            </a:r>
            <a:endParaRPr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37359" y="0"/>
            <a:ext cx="8930640" cy="6858000"/>
          </a:xfrm>
          <a:custGeom>
            <a:avLst/>
            <a:gdLst/>
            <a:ahLst/>
            <a:cxnLst/>
            <a:rect l="l" t="t" r="r" b="b"/>
            <a:pathLst>
              <a:path w="8930640" h="6858000">
                <a:moveTo>
                  <a:pt x="0" y="6858000"/>
                </a:moveTo>
                <a:lnTo>
                  <a:pt x="8930640" y="6858000"/>
                </a:lnTo>
                <a:lnTo>
                  <a:pt x="893064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93B6D2"/>
          </a:solid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587496" y="630937"/>
            <a:ext cx="5229225" cy="5229225"/>
          </a:xfrm>
          <a:custGeom>
            <a:avLst/>
            <a:gdLst/>
            <a:ahLst/>
            <a:cxnLst/>
            <a:rect l="l" t="t" r="r" b="b"/>
            <a:pathLst>
              <a:path w="5229225" h="5229225">
                <a:moveTo>
                  <a:pt x="2614422" y="0"/>
                </a:moveTo>
                <a:lnTo>
                  <a:pt x="2563749" y="4699"/>
                </a:lnTo>
                <a:lnTo>
                  <a:pt x="2514600" y="17399"/>
                </a:lnTo>
                <a:lnTo>
                  <a:pt x="2466975" y="36449"/>
                </a:lnTo>
                <a:lnTo>
                  <a:pt x="2417826" y="60325"/>
                </a:lnTo>
                <a:lnTo>
                  <a:pt x="2371852" y="87249"/>
                </a:lnTo>
                <a:lnTo>
                  <a:pt x="2324227" y="115824"/>
                </a:lnTo>
                <a:lnTo>
                  <a:pt x="2229104" y="166624"/>
                </a:lnTo>
                <a:lnTo>
                  <a:pt x="2181606" y="185674"/>
                </a:lnTo>
                <a:lnTo>
                  <a:pt x="2132457" y="198374"/>
                </a:lnTo>
                <a:lnTo>
                  <a:pt x="2083308" y="204724"/>
                </a:lnTo>
                <a:lnTo>
                  <a:pt x="2030983" y="204724"/>
                </a:lnTo>
                <a:lnTo>
                  <a:pt x="1977008" y="201549"/>
                </a:lnTo>
                <a:lnTo>
                  <a:pt x="1923161" y="195199"/>
                </a:lnTo>
                <a:lnTo>
                  <a:pt x="1869313" y="187325"/>
                </a:lnTo>
                <a:lnTo>
                  <a:pt x="1815338" y="180975"/>
                </a:lnTo>
                <a:lnTo>
                  <a:pt x="1761490" y="176149"/>
                </a:lnTo>
                <a:lnTo>
                  <a:pt x="1710690" y="177800"/>
                </a:lnTo>
                <a:lnTo>
                  <a:pt x="1661541" y="184150"/>
                </a:lnTo>
                <a:lnTo>
                  <a:pt x="1614043" y="198374"/>
                </a:lnTo>
                <a:lnTo>
                  <a:pt x="1574419" y="219075"/>
                </a:lnTo>
                <a:lnTo>
                  <a:pt x="1536319" y="245999"/>
                </a:lnTo>
                <a:lnTo>
                  <a:pt x="1503045" y="277749"/>
                </a:lnTo>
                <a:lnTo>
                  <a:pt x="1469770" y="314325"/>
                </a:lnTo>
                <a:lnTo>
                  <a:pt x="1439545" y="352425"/>
                </a:lnTo>
                <a:lnTo>
                  <a:pt x="1379346" y="431800"/>
                </a:lnTo>
                <a:lnTo>
                  <a:pt x="1349248" y="469900"/>
                </a:lnTo>
                <a:lnTo>
                  <a:pt x="1317498" y="506349"/>
                </a:lnTo>
                <a:lnTo>
                  <a:pt x="1281049" y="538099"/>
                </a:lnTo>
                <a:lnTo>
                  <a:pt x="1246124" y="566674"/>
                </a:lnTo>
                <a:lnTo>
                  <a:pt x="1206500" y="588899"/>
                </a:lnTo>
                <a:lnTo>
                  <a:pt x="1163701" y="607949"/>
                </a:lnTo>
                <a:lnTo>
                  <a:pt x="1117727" y="623824"/>
                </a:lnTo>
                <a:lnTo>
                  <a:pt x="1070229" y="638175"/>
                </a:lnTo>
                <a:lnTo>
                  <a:pt x="1022604" y="650875"/>
                </a:lnTo>
                <a:lnTo>
                  <a:pt x="973455" y="663575"/>
                </a:lnTo>
                <a:lnTo>
                  <a:pt x="927481" y="677799"/>
                </a:lnTo>
                <a:lnTo>
                  <a:pt x="881507" y="693674"/>
                </a:lnTo>
                <a:lnTo>
                  <a:pt x="838708" y="712724"/>
                </a:lnTo>
                <a:lnTo>
                  <a:pt x="800608" y="736600"/>
                </a:lnTo>
                <a:lnTo>
                  <a:pt x="765810" y="765175"/>
                </a:lnTo>
                <a:lnTo>
                  <a:pt x="737235" y="800100"/>
                </a:lnTo>
                <a:lnTo>
                  <a:pt x="713486" y="838200"/>
                </a:lnTo>
                <a:lnTo>
                  <a:pt x="694436" y="880999"/>
                </a:lnTo>
                <a:lnTo>
                  <a:pt x="678561" y="926973"/>
                </a:lnTo>
                <a:lnTo>
                  <a:pt x="664337" y="973074"/>
                </a:lnTo>
                <a:lnTo>
                  <a:pt x="651637" y="1022223"/>
                </a:lnTo>
                <a:lnTo>
                  <a:pt x="638937" y="1069848"/>
                </a:lnTo>
                <a:lnTo>
                  <a:pt x="624713" y="1117473"/>
                </a:lnTo>
                <a:lnTo>
                  <a:pt x="608838" y="1163574"/>
                </a:lnTo>
                <a:lnTo>
                  <a:pt x="589788" y="1206373"/>
                </a:lnTo>
                <a:lnTo>
                  <a:pt x="567563" y="1246124"/>
                </a:lnTo>
                <a:lnTo>
                  <a:pt x="539115" y="1281049"/>
                </a:lnTo>
                <a:lnTo>
                  <a:pt x="507365" y="1317498"/>
                </a:lnTo>
                <a:lnTo>
                  <a:pt x="470916" y="1349248"/>
                </a:lnTo>
                <a:lnTo>
                  <a:pt x="351917" y="1439799"/>
                </a:lnTo>
                <a:lnTo>
                  <a:pt x="313944" y="1469898"/>
                </a:lnTo>
                <a:lnTo>
                  <a:pt x="277495" y="1503299"/>
                </a:lnTo>
                <a:lnTo>
                  <a:pt x="245745" y="1536573"/>
                </a:lnTo>
                <a:lnTo>
                  <a:pt x="218821" y="1574673"/>
                </a:lnTo>
                <a:lnTo>
                  <a:pt x="198120" y="1614424"/>
                </a:lnTo>
                <a:lnTo>
                  <a:pt x="183896" y="1662049"/>
                </a:lnTo>
                <a:lnTo>
                  <a:pt x="177546" y="1711198"/>
                </a:lnTo>
                <a:lnTo>
                  <a:pt x="176022" y="1761998"/>
                </a:lnTo>
                <a:lnTo>
                  <a:pt x="180721" y="1815973"/>
                </a:lnTo>
                <a:lnTo>
                  <a:pt x="187071" y="1869948"/>
                </a:lnTo>
                <a:lnTo>
                  <a:pt x="195072" y="1923923"/>
                </a:lnTo>
                <a:lnTo>
                  <a:pt x="201295" y="1977898"/>
                </a:lnTo>
                <a:lnTo>
                  <a:pt x="204470" y="2031873"/>
                </a:lnTo>
                <a:lnTo>
                  <a:pt x="204470" y="2084197"/>
                </a:lnTo>
                <a:lnTo>
                  <a:pt x="198120" y="2133473"/>
                </a:lnTo>
                <a:lnTo>
                  <a:pt x="185547" y="2182622"/>
                </a:lnTo>
                <a:lnTo>
                  <a:pt x="166497" y="2228723"/>
                </a:lnTo>
                <a:lnTo>
                  <a:pt x="142748" y="2276348"/>
                </a:lnTo>
                <a:lnTo>
                  <a:pt x="115697" y="2323973"/>
                </a:lnTo>
                <a:lnTo>
                  <a:pt x="87249" y="2371598"/>
                </a:lnTo>
                <a:lnTo>
                  <a:pt x="60198" y="2417572"/>
                </a:lnTo>
                <a:lnTo>
                  <a:pt x="36449" y="2466848"/>
                </a:lnTo>
                <a:lnTo>
                  <a:pt x="17399" y="2514473"/>
                </a:lnTo>
                <a:lnTo>
                  <a:pt x="4699" y="2563622"/>
                </a:lnTo>
                <a:lnTo>
                  <a:pt x="0" y="2614422"/>
                </a:lnTo>
                <a:lnTo>
                  <a:pt x="4699" y="2665222"/>
                </a:lnTo>
                <a:lnTo>
                  <a:pt x="17399" y="2714371"/>
                </a:lnTo>
                <a:lnTo>
                  <a:pt x="36449" y="2761996"/>
                </a:lnTo>
                <a:lnTo>
                  <a:pt x="60198" y="2811272"/>
                </a:lnTo>
                <a:lnTo>
                  <a:pt x="87249" y="2857246"/>
                </a:lnTo>
                <a:lnTo>
                  <a:pt x="115697" y="2904871"/>
                </a:lnTo>
                <a:lnTo>
                  <a:pt x="142748" y="2952496"/>
                </a:lnTo>
                <a:lnTo>
                  <a:pt x="166497" y="3000121"/>
                </a:lnTo>
                <a:lnTo>
                  <a:pt x="185547" y="3046222"/>
                </a:lnTo>
                <a:lnTo>
                  <a:pt x="198120" y="3095371"/>
                </a:lnTo>
                <a:lnTo>
                  <a:pt x="204470" y="3144647"/>
                </a:lnTo>
                <a:lnTo>
                  <a:pt x="204470" y="3196971"/>
                </a:lnTo>
                <a:lnTo>
                  <a:pt x="201295" y="3250946"/>
                </a:lnTo>
                <a:lnTo>
                  <a:pt x="195072" y="3304921"/>
                </a:lnTo>
                <a:lnTo>
                  <a:pt x="187071" y="3358896"/>
                </a:lnTo>
                <a:lnTo>
                  <a:pt x="180721" y="3412871"/>
                </a:lnTo>
                <a:lnTo>
                  <a:pt x="176022" y="3466846"/>
                </a:lnTo>
                <a:lnTo>
                  <a:pt x="177546" y="3517646"/>
                </a:lnTo>
                <a:lnTo>
                  <a:pt x="183896" y="3566795"/>
                </a:lnTo>
                <a:lnTo>
                  <a:pt x="198120" y="3614420"/>
                </a:lnTo>
                <a:lnTo>
                  <a:pt x="218821" y="3654171"/>
                </a:lnTo>
                <a:lnTo>
                  <a:pt x="245745" y="3692271"/>
                </a:lnTo>
                <a:lnTo>
                  <a:pt x="277495" y="3725545"/>
                </a:lnTo>
                <a:lnTo>
                  <a:pt x="313944" y="3758946"/>
                </a:lnTo>
                <a:lnTo>
                  <a:pt x="351917" y="3789045"/>
                </a:lnTo>
                <a:lnTo>
                  <a:pt x="470916" y="3879596"/>
                </a:lnTo>
                <a:lnTo>
                  <a:pt x="507365" y="3911346"/>
                </a:lnTo>
                <a:lnTo>
                  <a:pt x="539115" y="3947795"/>
                </a:lnTo>
                <a:lnTo>
                  <a:pt x="567563" y="3982720"/>
                </a:lnTo>
                <a:lnTo>
                  <a:pt x="589788" y="4022471"/>
                </a:lnTo>
                <a:lnTo>
                  <a:pt x="608838" y="4065270"/>
                </a:lnTo>
                <a:lnTo>
                  <a:pt x="624713" y="4111371"/>
                </a:lnTo>
                <a:lnTo>
                  <a:pt x="638937" y="4158996"/>
                </a:lnTo>
                <a:lnTo>
                  <a:pt x="651637" y="4206621"/>
                </a:lnTo>
                <a:lnTo>
                  <a:pt x="664337" y="4255770"/>
                </a:lnTo>
                <a:lnTo>
                  <a:pt x="678561" y="4301871"/>
                </a:lnTo>
                <a:lnTo>
                  <a:pt x="694436" y="4347845"/>
                </a:lnTo>
                <a:lnTo>
                  <a:pt x="713486" y="4390644"/>
                </a:lnTo>
                <a:lnTo>
                  <a:pt x="737235" y="4428744"/>
                </a:lnTo>
                <a:lnTo>
                  <a:pt x="765810" y="4463669"/>
                </a:lnTo>
                <a:lnTo>
                  <a:pt x="800608" y="4492244"/>
                </a:lnTo>
                <a:lnTo>
                  <a:pt x="838708" y="4516120"/>
                </a:lnTo>
                <a:lnTo>
                  <a:pt x="881507" y="4535170"/>
                </a:lnTo>
                <a:lnTo>
                  <a:pt x="927481" y="4551045"/>
                </a:lnTo>
                <a:lnTo>
                  <a:pt x="973455" y="4565269"/>
                </a:lnTo>
                <a:lnTo>
                  <a:pt x="1022604" y="4577969"/>
                </a:lnTo>
                <a:lnTo>
                  <a:pt x="1070229" y="4590669"/>
                </a:lnTo>
                <a:lnTo>
                  <a:pt x="1117727" y="4605020"/>
                </a:lnTo>
                <a:lnTo>
                  <a:pt x="1163701" y="4620895"/>
                </a:lnTo>
                <a:lnTo>
                  <a:pt x="1206500" y="4639945"/>
                </a:lnTo>
                <a:lnTo>
                  <a:pt x="1246124" y="4662170"/>
                </a:lnTo>
                <a:lnTo>
                  <a:pt x="1281049" y="4690745"/>
                </a:lnTo>
                <a:lnTo>
                  <a:pt x="1317498" y="4722495"/>
                </a:lnTo>
                <a:lnTo>
                  <a:pt x="1349248" y="4758944"/>
                </a:lnTo>
                <a:lnTo>
                  <a:pt x="1379346" y="4797044"/>
                </a:lnTo>
                <a:lnTo>
                  <a:pt x="1439545" y="4876419"/>
                </a:lnTo>
                <a:lnTo>
                  <a:pt x="1469770" y="4914519"/>
                </a:lnTo>
                <a:lnTo>
                  <a:pt x="1503045" y="4951095"/>
                </a:lnTo>
                <a:lnTo>
                  <a:pt x="1536319" y="4982794"/>
                </a:lnTo>
                <a:lnTo>
                  <a:pt x="1574419" y="5009781"/>
                </a:lnTo>
                <a:lnTo>
                  <a:pt x="1614043" y="5030419"/>
                </a:lnTo>
                <a:lnTo>
                  <a:pt x="1661541" y="5044706"/>
                </a:lnTo>
                <a:lnTo>
                  <a:pt x="1710690" y="5051056"/>
                </a:lnTo>
                <a:lnTo>
                  <a:pt x="1761490" y="5052644"/>
                </a:lnTo>
                <a:lnTo>
                  <a:pt x="1815338" y="5047881"/>
                </a:lnTo>
                <a:lnTo>
                  <a:pt x="1869313" y="5041531"/>
                </a:lnTo>
                <a:lnTo>
                  <a:pt x="1923161" y="5033594"/>
                </a:lnTo>
                <a:lnTo>
                  <a:pt x="1977008" y="5027244"/>
                </a:lnTo>
                <a:lnTo>
                  <a:pt x="2030983" y="5024069"/>
                </a:lnTo>
                <a:lnTo>
                  <a:pt x="2083308" y="5024069"/>
                </a:lnTo>
                <a:lnTo>
                  <a:pt x="2132457" y="5030419"/>
                </a:lnTo>
                <a:lnTo>
                  <a:pt x="2181606" y="5043119"/>
                </a:lnTo>
                <a:lnTo>
                  <a:pt x="2229104" y="5062169"/>
                </a:lnTo>
                <a:lnTo>
                  <a:pt x="2324227" y="5112969"/>
                </a:lnTo>
                <a:lnTo>
                  <a:pt x="2371852" y="5141531"/>
                </a:lnTo>
                <a:lnTo>
                  <a:pt x="2417826" y="5168519"/>
                </a:lnTo>
                <a:lnTo>
                  <a:pt x="2466975" y="5192331"/>
                </a:lnTo>
                <a:lnTo>
                  <a:pt x="2514600" y="5211381"/>
                </a:lnTo>
                <a:lnTo>
                  <a:pt x="2563749" y="5224081"/>
                </a:lnTo>
                <a:lnTo>
                  <a:pt x="2614422" y="5228844"/>
                </a:lnTo>
                <a:lnTo>
                  <a:pt x="2665095" y="5224081"/>
                </a:lnTo>
                <a:lnTo>
                  <a:pt x="2714244" y="5211381"/>
                </a:lnTo>
                <a:lnTo>
                  <a:pt x="2761869" y="5192331"/>
                </a:lnTo>
                <a:lnTo>
                  <a:pt x="2811018" y="5168519"/>
                </a:lnTo>
                <a:lnTo>
                  <a:pt x="2856992" y="5141531"/>
                </a:lnTo>
                <a:lnTo>
                  <a:pt x="2904617" y="5112969"/>
                </a:lnTo>
                <a:lnTo>
                  <a:pt x="2999740" y="5062169"/>
                </a:lnTo>
                <a:lnTo>
                  <a:pt x="3045714" y="5043119"/>
                </a:lnTo>
                <a:lnTo>
                  <a:pt x="3096387" y="5030419"/>
                </a:lnTo>
                <a:lnTo>
                  <a:pt x="3145536" y="5024069"/>
                </a:lnTo>
                <a:lnTo>
                  <a:pt x="3197860" y="5024069"/>
                </a:lnTo>
                <a:lnTo>
                  <a:pt x="3251834" y="5027244"/>
                </a:lnTo>
                <a:lnTo>
                  <a:pt x="3305682" y="5033594"/>
                </a:lnTo>
                <a:lnTo>
                  <a:pt x="3359530" y="5041531"/>
                </a:lnTo>
                <a:lnTo>
                  <a:pt x="3413505" y="5047881"/>
                </a:lnTo>
                <a:lnTo>
                  <a:pt x="3467354" y="5052644"/>
                </a:lnTo>
                <a:lnTo>
                  <a:pt x="3518154" y="5051056"/>
                </a:lnTo>
                <a:lnTo>
                  <a:pt x="3567303" y="5044706"/>
                </a:lnTo>
                <a:lnTo>
                  <a:pt x="3614801" y="5030419"/>
                </a:lnTo>
                <a:lnTo>
                  <a:pt x="3654425" y="5009781"/>
                </a:lnTo>
                <a:lnTo>
                  <a:pt x="3692525" y="4982794"/>
                </a:lnTo>
                <a:lnTo>
                  <a:pt x="3725799" y="4951095"/>
                </a:lnTo>
                <a:lnTo>
                  <a:pt x="3759073" y="4914519"/>
                </a:lnTo>
                <a:lnTo>
                  <a:pt x="3789299" y="4876419"/>
                </a:lnTo>
                <a:lnTo>
                  <a:pt x="3849497" y="4797044"/>
                </a:lnTo>
                <a:lnTo>
                  <a:pt x="3879596" y="4758944"/>
                </a:lnTo>
                <a:lnTo>
                  <a:pt x="3911346" y="4722495"/>
                </a:lnTo>
                <a:lnTo>
                  <a:pt x="3947795" y="4690745"/>
                </a:lnTo>
                <a:lnTo>
                  <a:pt x="3982720" y="4662170"/>
                </a:lnTo>
                <a:lnTo>
                  <a:pt x="4022344" y="4639945"/>
                </a:lnTo>
                <a:lnTo>
                  <a:pt x="4065143" y="4620895"/>
                </a:lnTo>
                <a:lnTo>
                  <a:pt x="4111117" y="4605020"/>
                </a:lnTo>
                <a:lnTo>
                  <a:pt x="4158615" y="4590669"/>
                </a:lnTo>
                <a:lnTo>
                  <a:pt x="4206240" y="4577969"/>
                </a:lnTo>
                <a:lnTo>
                  <a:pt x="4255389" y="4565269"/>
                </a:lnTo>
                <a:lnTo>
                  <a:pt x="4301363" y="4551045"/>
                </a:lnTo>
                <a:lnTo>
                  <a:pt x="4347337" y="4535170"/>
                </a:lnTo>
                <a:lnTo>
                  <a:pt x="4390136" y="4516120"/>
                </a:lnTo>
                <a:lnTo>
                  <a:pt x="4428236" y="4492244"/>
                </a:lnTo>
                <a:lnTo>
                  <a:pt x="4463033" y="4463669"/>
                </a:lnTo>
                <a:lnTo>
                  <a:pt x="4491608" y="4428744"/>
                </a:lnTo>
                <a:lnTo>
                  <a:pt x="4515358" y="4390644"/>
                </a:lnTo>
                <a:lnTo>
                  <a:pt x="4534408" y="4347845"/>
                </a:lnTo>
                <a:lnTo>
                  <a:pt x="4550283" y="4301871"/>
                </a:lnTo>
                <a:lnTo>
                  <a:pt x="4564507" y="4255770"/>
                </a:lnTo>
                <a:lnTo>
                  <a:pt x="4577207" y="4206621"/>
                </a:lnTo>
                <a:lnTo>
                  <a:pt x="4589907" y="4158996"/>
                </a:lnTo>
                <a:lnTo>
                  <a:pt x="4604131" y="4111371"/>
                </a:lnTo>
                <a:lnTo>
                  <a:pt x="4620006" y="4065270"/>
                </a:lnTo>
                <a:lnTo>
                  <a:pt x="4639056" y="4022471"/>
                </a:lnTo>
                <a:lnTo>
                  <a:pt x="4661281" y="3982720"/>
                </a:lnTo>
                <a:lnTo>
                  <a:pt x="4689729" y="3947795"/>
                </a:lnTo>
                <a:lnTo>
                  <a:pt x="4721479" y="3911346"/>
                </a:lnTo>
                <a:lnTo>
                  <a:pt x="4757928" y="3879596"/>
                </a:lnTo>
                <a:lnTo>
                  <a:pt x="4796028" y="3849370"/>
                </a:lnTo>
                <a:lnTo>
                  <a:pt x="4837176" y="3819271"/>
                </a:lnTo>
                <a:lnTo>
                  <a:pt x="4876927" y="3789045"/>
                </a:lnTo>
                <a:lnTo>
                  <a:pt x="4914900" y="3758946"/>
                </a:lnTo>
                <a:lnTo>
                  <a:pt x="4951349" y="3725545"/>
                </a:lnTo>
                <a:lnTo>
                  <a:pt x="4983099" y="3692271"/>
                </a:lnTo>
                <a:lnTo>
                  <a:pt x="5010023" y="3654171"/>
                </a:lnTo>
                <a:lnTo>
                  <a:pt x="5030724" y="3614420"/>
                </a:lnTo>
                <a:lnTo>
                  <a:pt x="5044948" y="3566795"/>
                </a:lnTo>
                <a:lnTo>
                  <a:pt x="5051298" y="3517646"/>
                </a:lnTo>
                <a:lnTo>
                  <a:pt x="5052822" y="3466846"/>
                </a:lnTo>
                <a:lnTo>
                  <a:pt x="5048123" y="3412871"/>
                </a:lnTo>
                <a:lnTo>
                  <a:pt x="5041773" y="3358896"/>
                </a:lnTo>
                <a:lnTo>
                  <a:pt x="5033772" y="3304921"/>
                </a:lnTo>
                <a:lnTo>
                  <a:pt x="5027549" y="3250946"/>
                </a:lnTo>
                <a:lnTo>
                  <a:pt x="5024374" y="3196971"/>
                </a:lnTo>
                <a:lnTo>
                  <a:pt x="5024374" y="3144647"/>
                </a:lnTo>
                <a:lnTo>
                  <a:pt x="5030724" y="3095371"/>
                </a:lnTo>
                <a:lnTo>
                  <a:pt x="5043297" y="3046222"/>
                </a:lnTo>
                <a:lnTo>
                  <a:pt x="5062347" y="3000121"/>
                </a:lnTo>
                <a:lnTo>
                  <a:pt x="5113147" y="2904871"/>
                </a:lnTo>
                <a:lnTo>
                  <a:pt x="5141595" y="2857246"/>
                </a:lnTo>
                <a:lnTo>
                  <a:pt x="5168646" y="2811272"/>
                </a:lnTo>
                <a:lnTo>
                  <a:pt x="5192395" y="2761996"/>
                </a:lnTo>
                <a:lnTo>
                  <a:pt x="5211445" y="2714371"/>
                </a:lnTo>
                <a:lnTo>
                  <a:pt x="5224145" y="2665222"/>
                </a:lnTo>
                <a:lnTo>
                  <a:pt x="5228844" y="2614422"/>
                </a:lnTo>
                <a:lnTo>
                  <a:pt x="5224145" y="2563622"/>
                </a:lnTo>
                <a:lnTo>
                  <a:pt x="5211445" y="2514473"/>
                </a:lnTo>
                <a:lnTo>
                  <a:pt x="5192395" y="2466848"/>
                </a:lnTo>
                <a:lnTo>
                  <a:pt x="5168646" y="2417572"/>
                </a:lnTo>
                <a:lnTo>
                  <a:pt x="5141595" y="2371598"/>
                </a:lnTo>
                <a:lnTo>
                  <a:pt x="5113147" y="2323973"/>
                </a:lnTo>
                <a:lnTo>
                  <a:pt x="5062347" y="2228723"/>
                </a:lnTo>
                <a:lnTo>
                  <a:pt x="5043297" y="2182622"/>
                </a:lnTo>
                <a:lnTo>
                  <a:pt x="5030724" y="2133473"/>
                </a:lnTo>
                <a:lnTo>
                  <a:pt x="5024374" y="2084197"/>
                </a:lnTo>
                <a:lnTo>
                  <a:pt x="5024374" y="2031873"/>
                </a:lnTo>
                <a:lnTo>
                  <a:pt x="5027549" y="1977898"/>
                </a:lnTo>
                <a:lnTo>
                  <a:pt x="5033772" y="1923923"/>
                </a:lnTo>
                <a:lnTo>
                  <a:pt x="5041773" y="1869948"/>
                </a:lnTo>
                <a:lnTo>
                  <a:pt x="5048123" y="1815973"/>
                </a:lnTo>
                <a:lnTo>
                  <a:pt x="5052822" y="1761998"/>
                </a:lnTo>
                <a:lnTo>
                  <a:pt x="5051298" y="1711198"/>
                </a:lnTo>
                <a:lnTo>
                  <a:pt x="5044948" y="1662049"/>
                </a:lnTo>
                <a:lnTo>
                  <a:pt x="5030724" y="1614424"/>
                </a:lnTo>
                <a:lnTo>
                  <a:pt x="5010023" y="1574673"/>
                </a:lnTo>
                <a:lnTo>
                  <a:pt x="4983099" y="1536573"/>
                </a:lnTo>
                <a:lnTo>
                  <a:pt x="4951349" y="1503299"/>
                </a:lnTo>
                <a:lnTo>
                  <a:pt x="4914900" y="1469898"/>
                </a:lnTo>
                <a:lnTo>
                  <a:pt x="4876927" y="1439799"/>
                </a:lnTo>
                <a:lnTo>
                  <a:pt x="4837176" y="1409573"/>
                </a:lnTo>
                <a:lnTo>
                  <a:pt x="4796028" y="1379474"/>
                </a:lnTo>
                <a:lnTo>
                  <a:pt x="4757928" y="1349248"/>
                </a:lnTo>
                <a:lnTo>
                  <a:pt x="4721479" y="1317498"/>
                </a:lnTo>
                <a:lnTo>
                  <a:pt x="4689729" y="1281049"/>
                </a:lnTo>
                <a:lnTo>
                  <a:pt x="4661281" y="1246124"/>
                </a:lnTo>
                <a:lnTo>
                  <a:pt x="4639056" y="1206373"/>
                </a:lnTo>
                <a:lnTo>
                  <a:pt x="4620006" y="1163574"/>
                </a:lnTo>
                <a:lnTo>
                  <a:pt x="4604131" y="1117473"/>
                </a:lnTo>
                <a:lnTo>
                  <a:pt x="4589907" y="1069848"/>
                </a:lnTo>
                <a:lnTo>
                  <a:pt x="4577207" y="1022223"/>
                </a:lnTo>
                <a:lnTo>
                  <a:pt x="4564507" y="973074"/>
                </a:lnTo>
                <a:lnTo>
                  <a:pt x="4550283" y="926973"/>
                </a:lnTo>
                <a:lnTo>
                  <a:pt x="4534408" y="880999"/>
                </a:lnTo>
                <a:lnTo>
                  <a:pt x="4515358" y="838200"/>
                </a:lnTo>
                <a:lnTo>
                  <a:pt x="4491608" y="800100"/>
                </a:lnTo>
                <a:lnTo>
                  <a:pt x="4463033" y="765175"/>
                </a:lnTo>
                <a:lnTo>
                  <a:pt x="4428236" y="736600"/>
                </a:lnTo>
                <a:lnTo>
                  <a:pt x="4390136" y="712724"/>
                </a:lnTo>
                <a:lnTo>
                  <a:pt x="4347337" y="693674"/>
                </a:lnTo>
                <a:lnTo>
                  <a:pt x="4301363" y="677799"/>
                </a:lnTo>
                <a:lnTo>
                  <a:pt x="4255389" y="663575"/>
                </a:lnTo>
                <a:lnTo>
                  <a:pt x="4206240" y="650875"/>
                </a:lnTo>
                <a:lnTo>
                  <a:pt x="4158615" y="638175"/>
                </a:lnTo>
                <a:lnTo>
                  <a:pt x="4111117" y="623824"/>
                </a:lnTo>
                <a:lnTo>
                  <a:pt x="4065143" y="607949"/>
                </a:lnTo>
                <a:lnTo>
                  <a:pt x="4022344" y="588899"/>
                </a:lnTo>
                <a:lnTo>
                  <a:pt x="3982720" y="566674"/>
                </a:lnTo>
                <a:lnTo>
                  <a:pt x="3947795" y="538099"/>
                </a:lnTo>
                <a:lnTo>
                  <a:pt x="3911346" y="506349"/>
                </a:lnTo>
                <a:lnTo>
                  <a:pt x="3879596" y="469900"/>
                </a:lnTo>
                <a:lnTo>
                  <a:pt x="3849497" y="431800"/>
                </a:lnTo>
                <a:lnTo>
                  <a:pt x="3789299" y="352425"/>
                </a:lnTo>
                <a:lnTo>
                  <a:pt x="3759073" y="314325"/>
                </a:lnTo>
                <a:lnTo>
                  <a:pt x="3725799" y="277749"/>
                </a:lnTo>
                <a:lnTo>
                  <a:pt x="3692525" y="245999"/>
                </a:lnTo>
                <a:lnTo>
                  <a:pt x="3654425" y="219075"/>
                </a:lnTo>
                <a:lnTo>
                  <a:pt x="3614801" y="198374"/>
                </a:lnTo>
                <a:lnTo>
                  <a:pt x="3567303" y="184150"/>
                </a:lnTo>
                <a:lnTo>
                  <a:pt x="3518154" y="177800"/>
                </a:lnTo>
                <a:lnTo>
                  <a:pt x="3467354" y="176149"/>
                </a:lnTo>
                <a:lnTo>
                  <a:pt x="3413505" y="180975"/>
                </a:lnTo>
                <a:lnTo>
                  <a:pt x="3359530" y="187325"/>
                </a:lnTo>
                <a:lnTo>
                  <a:pt x="3305682" y="195199"/>
                </a:lnTo>
                <a:lnTo>
                  <a:pt x="3251834" y="201549"/>
                </a:lnTo>
                <a:lnTo>
                  <a:pt x="3197860" y="204724"/>
                </a:lnTo>
                <a:lnTo>
                  <a:pt x="3145536" y="204724"/>
                </a:lnTo>
                <a:lnTo>
                  <a:pt x="3096387" y="198374"/>
                </a:lnTo>
                <a:lnTo>
                  <a:pt x="3045714" y="185674"/>
                </a:lnTo>
                <a:lnTo>
                  <a:pt x="2999740" y="166624"/>
                </a:lnTo>
                <a:lnTo>
                  <a:pt x="2904617" y="115824"/>
                </a:lnTo>
                <a:lnTo>
                  <a:pt x="2856992" y="87249"/>
                </a:lnTo>
                <a:lnTo>
                  <a:pt x="2811018" y="60325"/>
                </a:lnTo>
                <a:lnTo>
                  <a:pt x="2761869" y="36449"/>
                </a:lnTo>
                <a:lnTo>
                  <a:pt x="2714244" y="17399"/>
                </a:lnTo>
                <a:lnTo>
                  <a:pt x="2665095" y="4699"/>
                </a:lnTo>
                <a:lnTo>
                  <a:pt x="2614422" y="0"/>
                </a:lnTo>
                <a:close/>
              </a:path>
            </a:pathLst>
          </a:custGeom>
          <a:solidFill>
            <a:srgbClr val="EBDDC3"/>
          </a:solid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0"/>
            <a:ext cx="213360" cy="6858000"/>
          </a:xfrm>
          <a:custGeom>
            <a:avLst/>
            <a:gdLst/>
            <a:ahLst/>
            <a:cxnLst/>
            <a:rect l="l" t="t" r="r" b="b"/>
            <a:pathLst>
              <a:path w="213360" h="6858000">
                <a:moveTo>
                  <a:pt x="213360" y="0"/>
                </a:moveTo>
                <a:lnTo>
                  <a:pt x="0" y="0"/>
                </a:lnTo>
                <a:lnTo>
                  <a:pt x="0" y="6858000"/>
                </a:lnTo>
                <a:lnTo>
                  <a:pt x="213360" y="6858000"/>
                </a:lnTo>
                <a:lnTo>
                  <a:pt x="213360" y="0"/>
                </a:lnTo>
                <a:close/>
              </a:path>
            </a:pathLst>
          </a:custGeom>
          <a:solidFill>
            <a:srgbClr val="775F54"/>
          </a:solid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33850" y="2147062"/>
            <a:ext cx="4300220" cy="2135841"/>
          </a:xfrm>
          <a:prstGeom prst="rect">
            <a:avLst/>
          </a:prstGeom>
        </p:spPr>
        <p:txBody>
          <a:bodyPr vert="horz" wrap="square" lIns="0" tIns="133985" rIns="0" bIns="0" rtlCol="0">
            <a:spAutoFit/>
          </a:bodyPr>
          <a:lstStyle/>
          <a:p>
            <a:pPr marL="330835" marR="5080" indent="-318770">
              <a:lnSpc>
                <a:spcPts val="7780"/>
              </a:lnSpc>
              <a:spcBef>
                <a:spcPts val="1055"/>
              </a:spcBef>
            </a:pPr>
            <a:r>
              <a:rPr sz="7200" spc="595" dirty="0"/>
              <a:t>A</a:t>
            </a:r>
            <a:r>
              <a:rPr sz="7200" spc="590" dirty="0"/>
              <a:t>C</a:t>
            </a:r>
            <a:r>
              <a:rPr sz="7200" spc="595" dirty="0"/>
              <a:t>AD</a:t>
            </a:r>
            <a:r>
              <a:rPr sz="7200" spc="585" dirty="0"/>
              <a:t>E</a:t>
            </a:r>
            <a:r>
              <a:rPr sz="7200" spc="590" dirty="0"/>
              <a:t>M</a:t>
            </a:r>
            <a:r>
              <a:rPr sz="7200" spc="595" dirty="0"/>
              <a:t>I</a:t>
            </a:r>
            <a:r>
              <a:rPr sz="7200" dirty="0"/>
              <a:t>C  </a:t>
            </a:r>
            <a:r>
              <a:rPr sz="7200" spc="505" dirty="0"/>
              <a:t>WRITING</a:t>
            </a:r>
            <a:endParaRPr sz="7200"/>
          </a:p>
        </p:txBody>
      </p:sp>
    </p:spTree>
    <p:extLst>
      <p:ext uri="{BB962C8B-B14F-4D97-AF65-F5344CB8AC3E}">
        <p14:creationId xmlns:p14="http://schemas.microsoft.com/office/powerpoint/2010/main" val="2671755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0294" y="333503"/>
            <a:ext cx="9479415" cy="69057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lang="cy-GB" sz="4400" dirty="0"/>
              <a:t>Ysgrifennu Academaidd - yr Hanfodion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B628BA-A8E9-4F38-9545-BFF9458B56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49513" y="1587501"/>
            <a:ext cx="7672705" cy="1477328"/>
          </a:xfrm>
        </p:spPr>
        <p:txBody>
          <a:bodyPr/>
          <a:lstStyle/>
          <a:p>
            <a:r>
              <a:rPr lang="cy-GB" sz="2400" dirty="0"/>
              <a:t>Bydd y sesiwn hon yn cynnwys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/>
              <a:t>Strwythur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/>
              <a:t>Arddull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/>
              <a:t>Ysgrifennu traethodau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39098" y="3886200"/>
            <a:ext cx="6958583" cy="270205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0294" y="333503"/>
            <a:ext cx="9479415" cy="69057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lang="en-GB" sz="4400" dirty="0"/>
              <a:t>Academic Writing the Basics</a:t>
            </a:r>
            <a:endParaRPr sz="4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B628BA-A8E9-4F38-9545-BFF9458B56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49513" y="1587501"/>
            <a:ext cx="7672705" cy="1477328"/>
          </a:xfrm>
        </p:spPr>
        <p:txBody>
          <a:bodyPr/>
          <a:lstStyle/>
          <a:p>
            <a:r>
              <a:rPr lang="en-GB" sz="2400" dirty="0"/>
              <a:t>This session will cover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Structure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Style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Essay Writing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39098" y="3886200"/>
            <a:ext cx="6958583" cy="270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326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0294" y="333504"/>
            <a:ext cx="9479415" cy="1511952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lang="en-GB" spc="125" dirty="0"/>
              <a:t>YSGRIFENNU ACADEMAIDD YN GYMRAEG</a:t>
            </a:r>
            <a:endParaRPr spc="125" dirty="0"/>
          </a:p>
        </p:txBody>
      </p:sp>
      <p:sp>
        <p:nvSpPr>
          <p:cNvPr id="3" name="object 3"/>
          <p:cNvSpPr txBox="1"/>
          <p:nvPr/>
        </p:nvSpPr>
        <p:spPr>
          <a:xfrm>
            <a:off x="2541220" y="2198345"/>
            <a:ext cx="6815455" cy="3569567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241300" indent="-228600">
              <a:spcBef>
                <a:spcPts val="10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z="2000" spc="45" dirty="0">
                <a:solidFill>
                  <a:srgbClr val="585858"/>
                </a:solidFill>
                <a:latin typeface="Trebuchet MS"/>
                <a:cs typeface="Trebuchet MS"/>
              </a:rPr>
              <a:t>Yn cadw at ffocws y dasg / cwestiwn</a:t>
            </a:r>
          </a:p>
          <a:p>
            <a:pPr marL="241300" indent="-228600">
              <a:spcBef>
                <a:spcPts val="10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z="2000" spc="-85" dirty="0">
                <a:solidFill>
                  <a:srgbClr val="585858"/>
                </a:solidFill>
                <a:latin typeface="Trebuchet MS"/>
                <a:cs typeface="Trebuchet MS"/>
              </a:rPr>
              <a:t>Yn nodi safbwynt yr ysgrifennwr</a:t>
            </a:r>
          </a:p>
          <a:p>
            <a:pPr marL="241300" indent="-228600">
              <a:spcBef>
                <a:spcPts val="10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z="2000" spc="75" dirty="0">
                <a:solidFill>
                  <a:srgbClr val="585858"/>
                </a:solidFill>
                <a:latin typeface="Trebuchet MS"/>
                <a:cs typeface="Trebuchet MS"/>
              </a:rPr>
              <a:t>Datblygu ac ymchwilio fesul pwynt</a:t>
            </a:r>
          </a:p>
          <a:p>
            <a:pPr marL="241300" indent="-228600">
              <a:spcBef>
                <a:spcPts val="10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z="2000" spc="100" dirty="0">
                <a:solidFill>
                  <a:srgbClr val="585858"/>
                </a:solidFill>
                <a:latin typeface="Trebuchet MS"/>
                <a:cs typeface="Trebuchet MS"/>
              </a:rPr>
              <a:t>Symud o’r naill bwynt i’r llall i ddatblygu'r safbwynt hwnnw</a:t>
            </a:r>
            <a:endParaRPr lang="cy-GB" sz="23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>
              <a:spcBef>
                <a:spcPts val="5"/>
              </a:spcBef>
            </a:pPr>
            <a:endParaRPr lang="cy-GB" sz="25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694180" marR="509905" indent="260985">
              <a:spcBef>
                <a:spcPts val="5"/>
              </a:spcBef>
            </a:pPr>
            <a:r>
              <a:rPr lang="cy-GB" sz="2400" i="1" spc="-220" dirty="0">
                <a:solidFill>
                  <a:prstClr val="black"/>
                </a:solidFill>
                <a:latin typeface="Trebuchet MS"/>
                <a:cs typeface="Trebuchet MS"/>
              </a:rPr>
              <a:t>Cofiwch fod </a:t>
            </a:r>
            <a:r>
              <a:rPr lang="cy-GB" sz="2400" i="1" spc="-220" dirty="0">
                <a:solidFill>
                  <a:srgbClr val="FF0000"/>
                </a:solidFill>
                <a:latin typeface="Trebuchet MS"/>
                <a:cs typeface="Trebuchet MS"/>
              </a:rPr>
              <a:t>ysgrifennu</a:t>
            </a:r>
            <a:r>
              <a:rPr lang="cy-GB" sz="2400" i="1" spc="-220" dirty="0">
                <a:solidFill>
                  <a:prstClr val="black"/>
                </a:solidFill>
                <a:latin typeface="Trebuchet MS"/>
                <a:cs typeface="Trebuchet MS"/>
              </a:rPr>
              <a:t> yn broses o ddrafftio, ailddrafftio, adolygu a golygu,
ac felly, mae'n </a:t>
            </a:r>
            <a:r>
              <a:rPr lang="cy-GB" sz="2400" i="1" spc="-220" dirty="0">
                <a:solidFill>
                  <a:srgbClr val="FF0000"/>
                </a:solidFill>
                <a:latin typeface="Trebuchet MS"/>
                <a:cs typeface="Trebuchet MS"/>
              </a:rPr>
              <a:t>cymryd amser</a:t>
            </a:r>
            <a:r>
              <a:rPr lang="cy-GB" sz="2400" i="1" spc="-405" dirty="0">
                <a:solidFill>
                  <a:srgbClr val="FF0000"/>
                </a:solidFill>
                <a:latin typeface="Trebuchet MS"/>
                <a:cs typeface="Trebuchet MS"/>
              </a:rPr>
              <a:t>.</a:t>
            </a:r>
            <a:endParaRPr lang="cy-GB" sz="24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0294" y="333504"/>
            <a:ext cx="9479415" cy="806631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spc="125" dirty="0"/>
              <a:t>ACADEMIC</a:t>
            </a:r>
            <a:r>
              <a:rPr spc="240" dirty="0"/>
              <a:t> </a:t>
            </a:r>
            <a:r>
              <a:rPr spc="125" dirty="0"/>
              <a:t>WRITING</a:t>
            </a:r>
            <a:r>
              <a:rPr spc="250" dirty="0"/>
              <a:t> </a:t>
            </a:r>
            <a:r>
              <a:rPr spc="70" dirty="0"/>
              <a:t>IN </a:t>
            </a:r>
            <a:r>
              <a:rPr spc="-885" dirty="0"/>
              <a:t> </a:t>
            </a:r>
            <a:r>
              <a:rPr spc="125" dirty="0"/>
              <a:t>ENGLISH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41220" y="2198345"/>
            <a:ext cx="6815455" cy="3569567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241300" indent="-228600">
              <a:spcBef>
                <a:spcPts val="10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45" dirty="0">
                <a:solidFill>
                  <a:srgbClr val="585858"/>
                </a:solidFill>
                <a:latin typeface="Trebuchet MS"/>
                <a:cs typeface="Trebuchet MS"/>
              </a:rPr>
              <a:t>K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eep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s</a:t>
            </a:r>
            <a:r>
              <a:rPr sz="20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260" dirty="0">
                <a:solidFill>
                  <a:srgbClr val="585858"/>
                </a:solidFill>
                <a:latin typeface="Trebuchet MS"/>
                <a:cs typeface="Trebuchet MS"/>
              </a:rPr>
              <a:t>f</a:t>
            </a:r>
            <a:r>
              <a:rPr sz="2000" spc="-55" dirty="0">
                <a:solidFill>
                  <a:srgbClr val="585858"/>
                </a:solidFill>
                <a:latin typeface="Trebuchet MS"/>
                <a:cs typeface="Trebuchet MS"/>
              </a:rPr>
              <a:t>ocus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55" dirty="0">
                <a:solidFill>
                  <a:srgbClr val="585858"/>
                </a:solidFill>
                <a:latin typeface="Trebuchet MS"/>
                <a:cs typeface="Trebuchet MS"/>
              </a:rPr>
              <a:t>task/q</a:t>
            </a:r>
            <a:r>
              <a:rPr sz="2000" spc="-170" dirty="0">
                <a:solidFill>
                  <a:srgbClr val="585858"/>
                </a:solidFill>
                <a:latin typeface="Trebuchet MS"/>
                <a:cs typeface="Trebuchet MS"/>
              </a:rPr>
              <a:t>u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esti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on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Sets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out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wri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ter</a:t>
            </a:r>
            <a:r>
              <a:rPr sz="2000" spc="-450" dirty="0">
                <a:solidFill>
                  <a:srgbClr val="585858"/>
                </a:solidFill>
                <a:latin typeface="Trebuchet MS"/>
                <a:cs typeface="Trebuchet MS"/>
              </a:rPr>
              <a:t>’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s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po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nt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vi</a:t>
            </a:r>
            <a:r>
              <a:rPr sz="2000" spc="-19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w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5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75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z="2000" spc="2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v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elo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p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s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and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000" spc="-185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v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esti</a:t>
            </a:r>
            <a:r>
              <a:rPr sz="2000" spc="-170" dirty="0">
                <a:solidFill>
                  <a:srgbClr val="585858"/>
                </a:solidFill>
                <a:latin typeface="Trebuchet MS"/>
                <a:cs typeface="Trebuchet MS"/>
              </a:rPr>
              <a:t>g</a:t>
            </a:r>
            <a:r>
              <a:rPr sz="2000" spc="-190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tes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one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po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nt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at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200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0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me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100" dirty="0">
                <a:solidFill>
                  <a:srgbClr val="585858"/>
                </a:solidFill>
                <a:latin typeface="Trebuchet MS"/>
                <a:cs typeface="Trebuchet MS"/>
              </a:rPr>
              <a:t>M</a:t>
            </a:r>
            <a:r>
              <a:rPr sz="2000" spc="40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v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es</a:t>
            </a:r>
            <a:r>
              <a:rPr sz="20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f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om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one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po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nt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ne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xt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z="2000" spc="-15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v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elop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at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po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nt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v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000" spc="-21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w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  <a:p>
            <a:endParaRPr sz="2300">
              <a:solidFill>
                <a:prstClr val="black"/>
              </a:solidFill>
              <a:latin typeface="Trebuchet MS"/>
              <a:cs typeface="Trebuchet MS"/>
            </a:endParaRPr>
          </a:p>
          <a:p>
            <a:pPr>
              <a:spcBef>
                <a:spcPts val="5"/>
              </a:spcBef>
            </a:pPr>
            <a:endParaRPr sz="25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694180" marR="509905" indent="260985">
              <a:spcBef>
                <a:spcPts val="5"/>
              </a:spcBef>
            </a:pPr>
            <a:r>
              <a:rPr sz="2400" i="1" spc="-220" dirty="0">
                <a:solidFill>
                  <a:prstClr val="black"/>
                </a:solidFill>
                <a:latin typeface="Trebuchet MS"/>
                <a:cs typeface="Trebuchet MS"/>
              </a:rPr>
              <a:t>Remember</a:t>
            </a:r>
            <a:r>
              <a:rPr sz="2400" i="1" spc="-8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54" dirty="0">
                <a:solidFill>
                  <a:prstClr val="black"/>
                </a:solidFill>
                <a:latin typeface="Trebuchet MS"/>
                <a:cs typeface="Trebuchet MS"/>
              </a:rPr>
              <a:t>that</a:t>
            </a:r>
            <a:r>
              <a:rPr sz="2400" i="1" spc="-7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60" dirty="0">
                <a:solidFill>
                  <a:srgbClr val="FF0000"/>
                </a:solidFill>
                <a:latin typeface="Trebuchet MS"/>
                <a:cs typeface="Trebuchet MS"/>
              </a:rPr>
              <a:t>writing</a:t>
            </a:r>
            <a:r>
              <a:rPr sz="2400" i="1" spc="-7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400" i="1" spc="-204" dirty="0">
                <a:solidFill>
                  <a:prstClr val="black"/>
                </a:solidFill>
                <a:latin typeface="Trebuchet MS"/>
                <a:cs typeface="Trebuchet MS"/>
              </a:rPr>
              <a:t>is</a:t>
            </a:r>
            <a:r>
              <a:rPr sz="2400" i="1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35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2400" i="1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95" dirty="0">
                <a:solidFill>
                  <a:prstClr val="black"/>
                </a:solidFill>
                <a:latin typeface="Trebuchet MS"/>
                <a:cs typeface="Trebuchet MS"/>
              </a:rPr>
              <a:t>process</a:t>
            </a:r>
            <a:r>
              <a:rPr sz="2400" i="1" spc="-8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70" dirty="0">
                <a:solidFill>
                  <a:prstClr val="black"/>
                </a:solidFill>
                <a:latin typeface="Trebuchet MS"/>
                <a:cs typeface="Trebuchet MS"/>
              </a:rPr>
              <a:t>of </a:t>
            </a:r>
            <a:r>
              <a:rPr sz="2400" i="1" spc="-7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70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2400" i="1" spc="-24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400" i="1" spc="-275" dirty="0">
                <a:solidFill>
                  <a:prstClr val="black"/>
                </a:solidFill>
                <a:latin typeface="Trebuchet MS"/>
                <a:cs typeface="Trebuchet MS"/>
              </a:rPr>
              <a:t>afting</a:t>
            </a:r>
            <a:r>
              <a:rPr sz="2400" i="1" spc="-220" dirty="0">
                <a:solidFill>
                  <a:prstClr val="black"/>
                </a:solidFill>
                <a:latin typeface="Trebuchet MS"/>
                <a:cs typeface="Trebuchet MS"/>
              </a:rPr>
              <a:t>,</a:t>
            </a:r>
            <a:r>
              <a:rPr sz="2400" i="1" spc="-3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70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400" i="1" spc="-254" dirty="0">
                <a:solidFill>
                  <a:prstClr val="black"/>
                </a:solidFill>
                <a:latin typeface="Trebuchet MS"/>
                <a:cs typeface="Trebuchet MS"/>
              </a:rPr>
              <a:t>ed</a:t>
            </a:r>
            <a:r>
              <a:rPr sz="2400" i="1" spc="-23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400" i="1" spc="-275" dirty="0">
                <a:solidFill>
                  <a:prstClr val="black"/>
                </a:solidFill>
                <a:latin typeface="Trebuchet MS"/>
                <a:cs typeface="Trebuchet MS"/>
              </a:rPr>
              <a:t>afting</a:t>
            </a:r>
            <a:r>
              <a:rPr sz="2400" i="1" spc="-220" dirty="0">
                <a:solidFill>
                  <a:prstClr val="black"/>
                </a:solidFill>
                <a:latin typeface="Trebuchet MS"/>
                <a:cs typeface="Trebuchet MS"/>
              </a:rPr>
              <a:t>,</a:t>
            </a:r>
            <a:r>
              <a:rPr sz="2400" i="1" spc="-3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70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400" i="1" spc="-27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2400" i="1" spc="-229" dirty="0">
                <a:solidFill>
                  <a:prstClr val="black"/>
                </a:solidFill>
                <a:latin typeface="Trebuchet MS"/>
                <a:cs typeface="Trebuchet MS"/>
              </a:rPr>
              <a:t>vis</a:t>
            </a:r>
            <a:r>
              <a:rPr sz="2400" i="1" spc="-220" dirty="0">
                <a:solidFill>
                  <a:prstClr val="black"/>
                </a:solidFill>
                <a:latin typeface="Trebuchet MS"/>
                <a:cs typeface="Trebuchet MS"/>
              </a:rPr>
              <a:t>ing</a:t>
            </a:r>
            <a:r>
              <a:rPr sz="2400" i="1" spc="-8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80" dirty="0">
                <a:solidFill>
                  <a:prstClr val="black"/>
                </a:solidFill>
                <a:latin typeface="Trebuchet MS"/>
                <a:cs typeface="Trebuchet MS"/>
              </a:rPr>
              <a:t>an</a:t>
            </a:r>
            <a:r>
              <a:rPr sz="2400" i="1" spc="-18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2400" i="1" spc="-7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90" dirty="0">
                <a:solidFill>
                  <a:prstClr val="black"/>
                </a:solidFill>
                <a:latin typeface="Trebuchet MS"/>
                <a:cs typeface="Trebuchet MS"/>
              </a:rPr>
              <a:t>ed</a:t>
            </a:r>
            <a:r>
              <a:rPr sz="2400" i="1" spc="-160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2400" i="1" spc="-280" dirty="0">
                <a:solidFill>
                  <a:prstClr val="black"/>
                </a:solidFill>
                <a:latin typeface="Trebuchet MS"/>
                <a:cs typeface="Trebuchet MS"/>
              </a:rPr>
              <a:t>ting,</a:t>
            </a:r>
            <a:endParaRPr sz="24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852420"/>
            <a:r>
              <a:rPr sz="2400" i="1" spc="-180" dirty="0">
                <a:solidFill>
                  <a:prstClr val="black"/>
                </a:solidFill>
                <a:latin typeface="Trebuchet MS"/>
                <a:cs typeface="Trebuchet MS"/>
              </a:rPr>
              <a:t>an</a:t>
            </a:r>
            <a:r>
              <a:rPr sz="2400" i="1" spc="-18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2400" i="1" spc="-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70" dirty="0">
                <a:solidFill>
                  <a:prstClr val="black"/>
                </a:solidFill>
                <a:latin typeface="Trebuchet MS"/>
                <a:cs typeface="Trebuchet MS"/>
              </a:rPr>
              <a:t>so</a:t>
            </a:r>
            <a:r>
              <a:rPr sz="2400" i="1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35" dirty="0">
                <a:solidFill>
                  <a:srgbClr val="FF0000"/>
                </a:solidFill>
                <a:latin typeface="Trebuchet MS"/>
                <a:cs typeface="Trebuchet MS"/>
              </a:rPr>
              <a:t>tak</a:t>
            </a:r>
            <a:r>
              <a:rPr sz="2400" i="1" spc="-180" dirty="0">
                <a:solidFill>
                  <a:srgbClr val="FF0000"/>
                </a:solidFill>
                <a:latin typeface="Trebuchet MS"/>
                <a:cs typeface="Trebuchet MS"/>
              </a:rPr>
              <a:t>es</a:t>
            </a:r>
            <a:r>
              <a:rPr sz="2400" i="1" spc="-7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400" i="1" spc="-265" dirty="0">
                <a:solidFill>
                  <a:srgbClr val="FF0000"/>
                </a:solidFill>
                <a:latin typeface="Trebuchet MS"/>
                <a:cs typeface="Trebuchet MS"/>
              </a:rPr>
              <a:t>tim</a:t>
            </a:r>
            <a:r>
              <a:rPr sz="2400" i="1" spc="-204" dirty="0">
                <a:solidFill>
                  <a:srgbClr val="FF0000"/>
                </a:solidFill>
                <a:latin typeface="Trebuchet MS"/>
                <a:cs typeface="Trebuchet MS"/>
              </a:rPr>
              <a:t>e</a:t>
            </a:r>
            <a:r>
              <a:rPr sz="2400" i="1" spc="-405" dirty="0">
                <a:solidFill>
                  <a:srgbClr val="FF0000"/>
                </a:solidFill>
                <a:latin typeface="Trebuchet MS"/>
                <a:cs typeface="Trebuchet MS"/>
              </a:rPr>
              <a:t>.</a:t>
            </a:r>
            <a:endParaRPr sz="24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530707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7405370" cy="44435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lang="en-GB" sz="2800" spc="75" dirty="0"/>
              <a:t>MEWN YSGRIFENNU ACADEMAIDD, MAE SYNIADAU</a:t>
            </a:r>
            <a:endParaRPr sz="2800" dirty="0"/>
          </a:p>
        </p:txBody>
      </p:sp>
      <p:sp>
        <p:nvSpPr>
          <p:cNvPr id="3" name="object 3"/>
          <p:cNvSpPr txBox="1"/>
          <p:nvPr/>
        </p:nvSpPr>
        <p:spPr>
          <a:xfrm>
            <a:off x="2887218" y="1070230"/>
            <a:ext cx="5621655" cy="1596591"/>
          </a:xfrm>
          <a:prstGeom prst="rect">
            <a:avLst/>
          </a:prstGeom>
        </p:spPr>
        <p:txBody>
          <a:bodyPr vert="horz" wrap="square" lIns="0" tIns="128270" rIns="0" bIns="0" rtlCol="0">
            <a:spAutoFit/>
          </a:bodyPr>
          <a:lstStyle/>
          <a:p>
            <a:pPr marL="241300" indent="-228600">
              <a:spcBef>
                <a:spcPts val="101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pc="-95" dirty="0">
                <a:solidFill>
                  <a:srgbClr val="585858"/>
                </a:solidFill>
                <a:latin typeface="Trebuchet MS"/>
                <a:cs typeface="Trebuchet MS"/>
              </a:rPr>
              <a:t>Yn cael eu cyflwyno mewn trefn resymegol</a:t>
            </a:r>
          </a:p>
          <a:p>
            <a:pPr marL="241300" indent="-228600">
              <a:spcBef>
                <a:spcPts val="101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pc="-65" dirty="0">
                <a:solidFill>
                  <a:srgbClr val="585858"/>
                </a:solidFill>
                <a:latin typeface="Trebuchet MS"/>
                <a:cs typeface="Trebuchet MS"/>
              </a:rPr>
              <a:t>Wedi’u cefnogi â thystiolaeth</a:t>
            </a:r>
            <a:endParaRPr lang="cy-GB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1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pc="-95" dirty="0">
                <a:solidFill>
                  <a:srgbClr val="585858"/>
                </a:solidFill>
                <a:latin typeface="Trebuchet MS"/>
                <a:cs typeface="Trebuchet MS"/>
              </a:rPr>
              <a:t>Wedi’u cyflwyno’n wrthrychol</a:t>
            </a:r>
            <a:endParaRPr lang="cy-GB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2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cy-GB" spc="-70" dirty="0">
                <a:solidFill>
                  <a:srgbClr val="585858"/>
                </a:solidFill>
                <a:latin typeface="Trebuchet MS"/>
                <a:cs typeface="Trebuchet MS"/>
              </a:rPr>
              <a:t>Wedi’u mynegi yn ôl confensiynau iaith academaidd</a:t>
            </a:r>
            <a:endParaRPr lang="cy-GB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71801" y="2781300"/>
            <a:ext cx="6877811" cy="386791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740537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3200" spc="75" dirty="0"/>
              <a:t>IN</a:t>
            </a:r>
            <a:r>
              <a:rPr sz="3200" spc="245" dirty="0"/>
              <a:t> </a:t>
            </a:r>
            <a:r>
              <a:rPr sz="3200" spc="130" dirty="0"/>
              <a:t>ACADEMIC</a:t>
            </a:r>
            <a:r>
              <a:rPr sz="3200" spc="260" dirty="0"/>
              <a:t> </a:t>
            </a:r>
            <a:r>
              <a:rPr sz="3200" spc="130" dirty="0"/>
              <a:t>WRITING,</a:t>
            </a:r>
            <a:r>
              <a:rPr sz="3200" spc="240" dirty="0"/>
              <a:t> </a:t>
            </a:r>
            <a:r>
              <a:rPr sz="3200" spc="120" dirty="0"/>
              <a:t>IDEAS</a:t>
            </a:r>
            <a:r>
              <a:rPr sz="3200" spc="245" dirty="0"/>
              <a:t> </a:t>
            </a:r>
            <a:r>
              <a:rPr sz="3200" spc="105" dirty="0"/>
              <a:t>ARE</a:t>
            </a:r>
            <a:endParaRPr sz="3200" dirty="0"/>
          </a:p>
        </p:txBody>
      </p:sp>
      <p:sp>
        <p:nvSpPr>
          <p:cNvPr id="3" name="object 3"/>
          <p:cNvSpPr txBox="1"/>
          <p:nvPr/>
        </p:nvSpPr>
        <p:spPr>
          <a:xfrm>
            <a:off x="2887218" y="1070230"/>
            <a:ext cx="5621655" cy="1588135"/>
          </a:xfrm>
          <a:prstGeom prst="rect">
            <a:avLst/>
          </a:prstGeom>
        </p:spPr>
        <p:txBody>
          <a:bodyPr vert="horz" wrap="square" lIns="0" tIns="128270" rIns="0" bIns="0" rtlCol="0">
            <a:spAutoFit/>
          </a:bodyPr>
          <a:lstStyle/>
          <a:p>
            <a:pPr marL="241300" indent="-228600">
              <a:spcBef>
                <a:spcPts val="101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95" dirty="0">
                <a:solidFill>
                  <a:srgbClr val="585858"/>
                </a:solidFill>
                <a:latin typeface="Trebuchet MS"/>
                <a:cs typeface="Trebuchet MS"/>
              </a:rPr>
              <a:t>P</a:t>
            </a:r>
            <a:r>
              <a:rPr spc="-3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pc="-90" dirty="0">
                <a:solidFill>
                  <a:srgbClr val="585858"/>
                </a:solidFill>
                <a:latin typeface="Trebuchet MS"/>
                <a:cs typeface="Trebuchet MS"/>
              </a:rPr>
              <a:t>es</a:t>
            </a:r>
            <a:r>
              <a:rPr spc="-10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pc="-105" dirty="0">
                <a:solidFill>
                  <a:srgbClr val="585858"/>
                </a:solidFill>
                <a:latin typeface="Trebuchet MS"/>
                <a:cs typeface="Trebuchet MS"/>
              </a:rPr>
              <a:t>nted</a:t>
            </a:r>
            <a:r>
              <a:rPr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7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pc="-135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180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105" dirty="0">
                <a:solidFill>
                  <a:srgbClr val="585858"/>
                </a:solidFill>
                <a:latin typeface="Trebuchet MS"/>
                <a:cs typeface="Trebuchet MS"/>
              </a:rPr>
              <a:t>log</a:t>
            </a:r>
            <a:r>
              <a:rPr spc="-6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pc="-140" dirty="0">
                <a:solidFill>
                  <a:srgbClr val="585858"/>
                </a:solidFill>
                <a:latin typeface="Trebuchet MS"/>
                <a:cs typeface="Trebuchet MS"/>
              </a:rPr>
              <a:t>cal</a:t>
            </a:r>
            <a:r>
              <a:rPr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20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pc="-2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pc="-95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pc="-55" dirty="0">
                <a:solidFill>
                  <a:srgbClr val="585858"/>
                </a:solidFill>
                <a:latin typeface="Trebuchet MS"/>
                <a:cs typeface="Trebuchet MS"/>
              </a:rPr>
              <a:t>er</a:t>
            </a:r>
            <a:endParaRPr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1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65" dirty="0">
                <a:solidFill>
                  <a:srgbClr val="585858"/>
                </a:solidFill>
                <a:latin typeface="Trebuchet MS"/>
                <a:cs typeface="Trebuchet MS"/>
              </a:rPr>
              <a:t>Suppo</a:t>
            </a:r>
            <a:r>
              <a:rPr spc="3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pc="-110" dirty="0">
                <a:solidFill>
                  <a:srgbClr val="585858"/>
                </a:solidFill>
                <a:latin typeface="Trebuchet MS"/>
                <a:cs typeface="Trebuchet MS"/>
              </a:rPr>
              <a:t>ted</a:t>
            </a:r>
            <a:r>
              <a:rPr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95" dirty="0">
                <a:solidFill>
                  <a:srgbClr val="585858"/>
                </a:solidFill>
                <a:latin typeface="Trebuchet MS"/>
                <a:cs typeface="Trebuchet MS"/>
              </a:rPr>
              <a:t>wit</a:t>
            </a:r>
            <a:r>
              <a:rPr spc="-105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14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pc="-105" dirty="0">
                <a:solidFill>
                  <a:srgbClr val="585858"/>
                </a:solidFill>
                <a:latin typeface="Trebuchet MS"/>
                <a:cs typeface="Trebuchet MS"/>
              </a:rPr>
              <a:t>vidence</a:t>
            </a:r>
            <a:endParaRPr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1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95" dirty="0">
                <a:solidFill>
                  <a:srgbClr val="585858"/>
                </a:solidFill>
                <a:latin typeface="Trebuchet MS"/>
                <a:cs typeface="Trebuchet MS"/>
              </a:rPr>
              <a:t>P</a:t>
            </a:r>
            <a:r>
              <a:rPr spc="-3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pc="-90" dirty="0">
                <a:solidFill>
                  <a:srgbClr val="585858"/>
                </a:solidFill>
                <a:latin typeface="Trebuchet MS"/>
                <a:cs typeface="Trebuchet MS"/>
              </a:rPr>
              <a:t>es</a:t>
            </a:r>
            <a:r>
              <a:rPr spc="-10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pc="-105" dirty="0">
                <a:solidFill>
                  <a:srgbClr val="585858"/>
                </a:solidFill>
                <a:latin typeface="Trebuchet MS"/>
                <a:cs typeface="Trebuchet MS"/>
              </a:rPr>
              <a:t>nted</a:t>
            </a:r>
            <a:r>
              <a:rPr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120" dirty="0">
                <a:solidFill>
                  <a:srgbClr val="585858"/>
                </a:solidFill>
                <a:latin typeface="Trebuchet MS"/>
                <a:cs typeface="Trebuchet MS"/>
              </a:rPr>
              <a:t>obje</a:t>
            </a:r>
            <a:r>
              <a:rPr spc="-114" dirty="0">
                <a:solidFill>
                  <a:srgbClr val="585858"/>
                </a:solidFill>
                <a:latin typeface="Trebuchet MS"/>
                <a:cs typeface="Trebuchet MS"/>
              </a:rPr>
              <a:t>cti</a:t>
            </a:r>
            <a:r>
              <a:rPr spc="-130" dirty="0">
                <a:solidFill>
                  <a:srgbClr val="585858"/>
                </a:solidFill>
                <a:latin typeface="Trebuchet MS"/>
                <a:cs typeface="Trebuchet MS"/>
              </a:rPr>
              <a:t>v</a:t>
            </a:r>
            <a:r>
              <a:rPr spc="-17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pc="-100" dirty="0">
                <a:solidFill>
                  <a:srgbClr val="585858"/>
                </a:solidFill>
                <a:latin typeface="Trebuchet MS"/>
                <a:cs typeface="Trebuchet MS"/>
              </a:rPr>
              <a:t>ly</a:t>
            </a:r>
            <a:endParaRPr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2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70" dirty="0">
                <a:solidFill>
                  <a:srgbClr val="585858"/>
                </a:solidFill>
                <a:latin typeface="Trebuchet MS"/>
                <a:cs typeface="Trebuchet MS"/>
              </a:rPr>
              <a:t>Expressed </a:t>
            </a:r>
            <a:r>
              <a:rPr spc="-95" dirty="0">
                <a:solidFill>
                  <a:srgbClr val="585858"/>
                </a:solidFill>
                <a:latin typeface="Trebuchet MS"/>
                <a:cs typeface="Trebuchet MS"/>
              </a:rPr>
              <a:t>following</a:t>
            </a:r>
            <a:r>
              <a:rPr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105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80" dirty="0">
                <a:solidFill>
                  <a:srgbClr val="585858"/>
                </a:solidFill>
                <a:latin typeface="Trebuchet MS"/>
                <a:cs typeface="Trebuchet MS"/>
              </a:rPr>
              <a:t>conventions</a:t>
            </a:r>
            <a:r>
              <a:rPr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9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125" dirty="0">
                <a:solidFill>
                  <a:srgbClr val="585858"/>
                </a:solidFill>
                <a:latin typeface="Trebuchet MS"/>
                <a:cs typeface="Trebuchet MS"/>
              </a:rPr>
              <a:t>academic</a:t>
            </a:r>
            <a:r>
              <a:rPr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pc="-135" dirty="0">
                <a:solidFill>
                  <a:srgbClr val="585858"/>
                </a:solidFill>
                <a:latin typeface="Trebuchet MS"/>
                <a:cs typeface="Trebuchet MS"/>
              </a:rPr>
              <a:t>language</a:t>
            </a:r>
            <a:endParaRPr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71801" y="2781300"/>
            <a:ext cx="6877811" cy="3867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466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5703570" cy="97526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650"/>
              </a:lnSpc>
              <a:spcBef>
                <a:spcPts val="105"/>
              </a:spcBef>
            </a:pPr>
            <a:r>
              <a:rPr lang="en-GB" sz="3200" spc="70" dirty="0"/>
              <a:t>BETH YW STRWYTHUR
YSGRIFENNU ACADEMAIDD</a:t>
            </a:r>
            <a:r>
              <a:rPr sz="3200" spc="130" dirty="0"/>
              <a:t>?</a:t>
            </a:r>
            <a:endParaRPr sz="3200"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42629"/>
              </p:ext>
            </p:extLst>
          </p:nvPr>
        </p:nvGraphicFramePr>
        <p:xfrm>
          <a:off x="2806701" y="1862202"/>
          <a:ext cx="7063105" cy="46052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63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4033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lang="cy-GB" sz="1800" b="1" spc="25" noProof="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Dyma beth rydw i'n mynd i'w ddweud</a:t>
                      </a:r>
                      <a:r>
                        <a:rPr sz="1800" b="1" spc="-114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.</a:t>
                      </a:r>
                      <a:endParaRPr sz="1800" dirty="0">
                        <a:latin typeface="Trebuchet MS"/>
                        <a:cs typeface="Trebuchet MS"/>
                      </a:endParaRPr>
                    </a:p>
                  </a:txBody>
                  <a:tcPr marL="0" marR="0" marT="36830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244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7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2465"/>
                        </a:spcBef>
                      </a:pPr>
                      <a:r>
                        <a:rPr lang="cy-GB" sz="3200" noProof="0" dirty="0">
                          <a:latin typeface="Trebuchet MS"/>
                          <a:cs typeface="Trebuchet MS"/>
                        </a:rPr>
                        <a:t>Dyma </a:t>
                      </a:r>
                      <a:r>
                        <a:rPr lang="cy-GB" sz="3200" noProof="0" dirty="0" err="1">
                          <a:latin typeface="Trebuchet MS"/>
                          <a:cs typeface="Trebuchet MS"/>
                        </a:rPr>
                        <a:t>fi’n</a:t>
                      </a:r>
                      <a:r>
                        <a:rPr lang="cy-GB" sz="3200" noProof="0" dirty="0">
                          <a:latin typeface="Trebuchet MS"/>
                          <a:cs typeface="Trebuchet MS"/>
                        </a:rPr>
                        <a:t> ei ddweud</a:t>
                      </a:r>
                      <a:r>
                        <a:rPr lang="cy-GB" sz="3200" spc="-5" noProof="0" dirty="0">
                          <a:latin typeface="Trebuchet MS"/>
                          <a:cs typeface="Trebuchet MS"/>
                        </a:rPr>
                        <a:t>.</a:t>
                      </a:r>
                      <a:endParaRPr lang="cy-GB" sz="3200" noProof="0" dirty="0">
                        <a:latin typeface="Trebuchet MS"/>
                        <a:cs typeface="Trebuchet MS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lang="cy-GB" sz="3800" noProof="0" dirty="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 spc="325" dirty="0">
                          <a:latin typeface="Trebuchet MS"/>
                          <a:cs typeface="Trebuchet MS"/>
                        </a:rPr>
                        <a:t>………….</a:t>
                      </a:r>
                      <a:endParaRPr sz="1800" dirty="0">
                        <a:latin typeface="Trebuchet MS"/>
                        <a:cs typeface="Trebuchet MS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 spc="325" dirty="0">
                          <a:latin typeface="Trebuchet MS"/>
                          <a:cs typeface="Trebuchet MS"/>
                        </a:rPr>
                        <a:t>………….</a:t>
                      </a:r>
                      <a:endParaRPr sz="1800" dirty="0">
                        <a:latin typeface="Trebuchet MS"/>
                        <a:cs typeface="Trebuchet MS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 spc="325" dirty="0">
                          <a:latin typeface="Trebuchet MS"/>
                          <a:cs typeface="Trebuchet MS"/>
                        </a:rPr>
                        <a:t>………….</a:t>
                      </a:r>
                      <a:endParaRPr sz="1800" dirty="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44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lang="cy-GB" sz="1800" noProof="0" dirty="0">
                          <a:latin typeface="Trebuchet MS"/>
                          <a:cs typeface="Trebuchet MS"/>
                        </a:rPr>
                        <a:t>Dyna'r hyn a </a:t>
                      </a:r>
                      <a:r>
                        <a:rPr lang="cy-GB" sz="1800" noProof="0" dirty="0" err="1">
                          <a:latin typeface="Trebuchet MS"/>
                          <a:cs typeface="Trebuchet MS"/>
                        </a:rPr>
                        <a:t>ddywedais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.</a:t>
                      </a:r>
                    </a:p>
                  </a:txBody>
                  <a:tcPr marL="0" marR="0" marT="38100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5703570" cy="9531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650"/>
              </a:lnSpc>
              <a:spcBef>
                <a:spcPts val="105"/>
              </a:spcBef>
            </a:pPr>
            <a:r>
              <a:rPr sz="3200" spc="70" dirty="0"/>
              <a:t>WHAT</a:t>
            </a:r>
            <a:r>
              <a:rPr sz="3200" spc="260" dirty="0"/>
              <a:t> </a:t>
            </a:r>
            <a:r>
              <a:rPr sz="3200" spc="75" dirty="0"/>
              <a:t>IS</a:t>
            </a:r>
            <a:r>
              <a:rPr sz="3200" spc="270" dirty="0"/>
              <a:t> </a:t>
            </a:r>
            <a:r>
              <a:rPr sz="3200" spc="100" dirty="0"/>
              <a:t>THE</a:t>
            </a:r>
            <a:r>
              <a:rPr sz="3200" spc="254" dirty="0"/>
              <a:t> </a:t>
            </a:r>
            <a:r>
              <a:rPr sz="3200" spc="130" dirty="0"/>
              <a:t>STRUCTURE</a:t>
            </a:r>
            <a:r>
              <a:rPr sz="3200" spc="235" dirty="0"/>
              <a:t> </a:t>
            </a:r>
            <a:r>
              <a:rPr sz="3200" spc="75" dirty="0"/>
              <a:t>OF</a:t>
            </a:r>
            <a:endParaRPr sz="3200" dirty="0"/>
          </a:p>
          <a:p>
            <a:pPr marL="12700">
              <a:lnSpc>
                <a:spcPts val="3650"/>
              </a:lnSpc>
            </a:pPr>
            <a:r>
              <a:rPr sz="3200" spc="130" dirty="0"/>
              <a:t>ACADEMIC</a:t>
            </a:r>
            <a:r>
              <a:rPr sz="3200" spc="240" dirty="0"/>
              <a:t> </a:t>
            </a:r>
            <a:r>
              <a:rPr sz="3200" spc="130" dirty="0"/>
              <a:t>WRITING?</a:t>
            </a:r>
            <a:endParaRPr sz="3200"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806701" y="1862202"/>
          <a:ext cx="7063105" cy="46052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63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4033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2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This</a:t>
                      </a:r>
                      <a:r>
                        <a:rPr sz="1800" b="1" spc="-4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is</a:t>
                      </a:r>
                      <a:r>
                        <a:rPr sz="1800" b="1" spc="-6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what</a:t>
                      </a:r>
                      <a:r>
                        <a:rPr sz="1800" b="1" spc="-5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b="1" spc="9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I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b="1" spc="8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am</a:t>
                      </a:r>
                      <a:r>
                        <a:rPr sz="1800" b="1" spc="-6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b="1" spc="1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going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b="1" spc="3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1800" b="1" spc="-5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b="1" spc="-114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say.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6830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244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2465"/>
                        </a:spcBef>
                      </a:pPr>
                      <a:r>
                        <a:rPr sz="3200" dirty="0">
                          <a:latin typeface="Trebuchet MS"/>
                          <a:cs typeface="Trebuchet MS"/>
                        </a:rPr>
                        <a:t>He</a:t>
                      </a:r>
                      <a:r>
                        <a:rPr sz="3200" spc="-5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3200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32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3200" dirty="0">
                          <a:latin typeface="Trebuchet MS"/>
                          <a:cs typeface="Trebuchet MS"/>
                        </a:rPr>
                        <a:t>I</a:t>
                      </a:r>
                      <a:r>
                        <a:rPr sz="32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3200" dirty="0">
                          <a:latin typeface="Trebuchet MS"/>
                          <a:cs typeface="Trebuchet MS"/>
                        </a:rPr>
                        <a:t>am</a:t>
                      </a:r>
                      <a:r>
                        <a:rPr sz="3200" spc="-8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3200" dirty="0">
                          <a:latin typeface="Trebuchet MS"/>
                          <a:cs typeface="Trebuchet MS"/>
                        </a:rPr>
                        <a:t>s</a:t>
                      </a:r>
                      <a:r>
                        <a:rPr sz="3200" spc="-13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3200" dirty="0">
                          <a:latin typeface="Trebuchet MS"/>
                          <a:cs typeface="Trebuchet MS"/>
                        </a:rPr>
                        <a:t>yi</a:t>
                      </a:r>
                      <a:r>
                        <a:rPr sz="3200" spc="5" dirty="0">
                          <a:latin typeface="Trebuchet MS"/>
                          <a:cs typeface="Trebuchet MS"/>
                        </a:rPr>
                        <a:t>n</a:t>
                      </a:r>
                      <a:r>
                        <a:rPr sz="3200" dirty="0">
                          <a:latin typeface="Trebuchet MS"/>
                          <a:cs typeface="Trebuchet MS"/>
                        </a:rPr>
                        <a:t>g</a:t>
                      </a:r>
                      <a:r>
                        <a:rPr sz="3200" spc="-10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3200" spc="-5" dirty="0">
                          <a:latin typeface="Trebuchet MS"/>
                          <a:cs typeface="Trebuchet MS"/>
                        </a:rPr>
                        <a:t>it.</a:t>
                      </a:r>
                      <a:endParaRPr sz="3200">
                        <a:latin typeface="Trebuchet MS"/>
                        <a:cs typeface="Trebuchet MS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38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 spc="325" dirty="0">
                          <a:latin typeface="Trebuchet MS"/>
                          <a:cs typeface="Trebuchet MS"/>
                        </a:rPr>
                        <a:t>………….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 spc="325" dirty="0">
                          <a:latin typeface="Trebuchet MS"/>
                          <a:cs typeface="Trebuchet MS"/>
                        </a:rPr>
                        <a:t>………….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 spc="325" dirty="0">
                          <a:latin typeface="Trebuchet MS"/>
                          <a:cs typeface="Trebuchet MS"/>
                        </a:rPr>
                        <a:t>………….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44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800" dirty="0">
                          <a:latin typeface="Trebuchet MS"/>
                          <a:cs typeface="Trebuchet MS"/>
                        </a:rPr>
                        <a:t>That</a:t>
                      </a:r>
                      <a:r>
                        <a:rPr sz="1800" spc="-4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i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</a:t>
                      </a:r>
                      <a:r>
                        <a:rPr sz="1800" spc="-5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wha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t</a:t>
                      </a:r>
                      <a:r>
                        <a:rPr sz="1800" spc="-4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I</a:t>
                      </a:r>
                      <a:r>
                        <a:rPr sz="1800" spc="-5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said.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8100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28492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2927928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lang="en-GB" sz="3200" dirty="0"/>
              <a:t>MAE GAN DDARN</a:t>
            </a:r>
            <a:r>
              <a:rPr sz="3200" spc="114" dirty="0"/>
              <a:t>…</a:t>
            </a:r>
            <a:endParaRPr sz="3200"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8081890"/>
              </p:ext>
            </p:extLst>
          </p:nvPr>
        </p:nvGraphicFramePr>
        <p:xfrm>
          <a:off x="2449513" y="1358900"/>
          <a:ext cx="7634605" cy="5048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34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188720">
                <a:tc>
                  <a:txBody>
                    <a:bodyPr/>
                    <a:lstStyle/>
                    <a:p>
                      <a:pPr marL="462915" marR="456565" indent="1905" algn="ctr">
                        <a:lnSpc>
                          <a:spcPct val="100000"/>
                        </a:lnSpc>
                        <a:spcBef>
                          <a:spcPts val="265"/>
                        </a:spcBef>
                        <a:tabLst>
                          <a:tab pos="4079875" algn="l"/>
                        </a:tabLst>
                      </a:pPr>
                      <a:r>
                        <a:rPr lang="cy-GB" sz="2400" b="1" spc="10" noProof="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Gyflwyniad – datganiadau cyffredinol i ddarparu cyd-destun/cefndir a'ch ffocws</a:t>
                      </a:r>
                      <a:endParaRPr lang="cy-GB" sz="2400" noProof="0" dirty="0">
                        <a:latin typeface="Trebuchet MS"/>
                        <a:cs typeface="Trebuchet MS"/>
                      </a:endParaRPr>
                    </a:p>
                  </a:txBody>
                  <a:tcPr marL="0" marR="0" marT="3365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1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lang="cy-GB" sz="2700" noProof="0" dirty="0">
                        <a:latin typeface="Times New Roman"/>
                        <a:cs typeface="Times New Roman"/>
                      </a:endParaRPr>
                    </a:p>
                    <a:p>
                      <a:pPr marL="2984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lang="cy-GB" sz="2400" spc="-114" noProof="0" dirty="0">
                          <a:latin typeface="Trebuchet MS"/>
                          <a:cs typeface="Trebuchet MS"/>
                        </a:rPr>
                        <a:t>Corff:
cyfres o baragraffau cysylltiedig sy'n datblygu'r ffocws a nodwyd gennych yn eich cyflwyniad</a:t>
                      </a:r>
                      <a:endParaRPr lang="cy-GB" sz="2400" noProof="0" dirty="0">
                        <a:latin typeface="Trebuchet MS"/>
                        <a:cs typeface="Trebuchet MS"/>
                      </a:endParaRPr>
                    </a:p>
                  </a:txBody>
                  <a:tcPr marL="0" marR="0" marT="508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2984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lang="cy-GB" sz="2400" spc="-80" noProof="0" dirty="0">
                          <a:latin typeface="Trebuchet MS"/>
                          <a:cs typeface="Trebuchet MS"/>
                        </a:rPr>
                        <a:t>Casgliadau:
Crynodeb o'r hyn rydych wedi'i ddweud;
Syniadau posibl am y materion rydych chi wedi'u codi</a:t>
                      </a:r>
                      <a:endParaRPr lang="cy-GB" sz="2400" noProof="0" dirty="0">
                        <a:latin typeface="Trebuchet MS"/>
                        <a:cs typeface="Trebuchet MS"/>
                      </a:endParaRPr>
                    </a:p>
                  </a:txBody>
                  <a:tcPr marL="0" marR="0" marT="34290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233426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3200" dirty="0"/>
              <a:t>A</a:t>
            </a:r>
            <a:r>
              <a:rPr sz="3200" spc="240" dirty="0"/>
              <a:t> </a:t>
            </a:r>
            <a:r>
              <a:rPr sz="3200" spc="120" dirty="0"/>
              <a:t>PIECE</a:t>
            </a:r>
            <a:r>
              <a:rPr sz="3200" spc="215" dirty="0"/>
              <a:t> </a:t>
            </a:r>
            <a:r>
              <a:rPr sz="3200" spc="114" dirty="0"/>
              <a:t>HAS…</a:t>
            </a:r>
            <a:endParaRPr sz="32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449513" y="1358900"/>
          <a:ext cx="7634605" cy="5029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34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188720">
                <a:tc>
                  <a:txBody>
                    <a:bodyPr/>
                    <a:lstStyle/>
                    <a:p>
                      <a:pPr marL="462915" marR="456565" indent="1905" algn="ctr">
                        <a:lnSpc>
                          <a:spcPct val="100000"/>
                        </a:lnSpc>
                        <a:spcBef>
                          <a:spcPts val="265"/>
                        </a:spcBef>
                        <a:tabLst>
                          <a:tab pos="4079875" algn="l"/>
                        </a:tabLst>
                      </a:pPr>
                      <a:r>
                        <a:rPr sz="2400" b="1" spc="1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Introduction</a:t>
                      </a:r>
                      <a:r>
                        <a:rPr sz="2400" b="1" spc="-7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31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–</a:t>
                      </a:r>
                      <a:r>
                        <a:rPr sz="2400" b="1" spc="-5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1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general</a:t>
                      </a:r>
                      <a:r>
                        <a:rPr sz="2400" b="1" spc="-5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1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statements</a:t>
                      </a:r>
                      <a:r>
                        <a:rPr sz="2400" b="1" spc="-4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4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2400" b="1" spc="-6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3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provide</a:t>
                      </a:r>
                      <a:r>
                        <a:rPr sz="2400" b="1" spc="-8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a </a:t>
                      </a:r>
                      <a:r>
                        <a:rPr sz="2400" b="1" spc="-70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1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context/background</a:t>
                      </a:r>
                      <a:r>
                        <a:rPr sz="2400" b="1" spc="-3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and	your</a:t>
                      </a:r>
                      <a:r>
                        <a:rPr lang="en-GB" sz="2400" b="1" spc="-10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8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focus</a:t>
                      </a:r>
                      <a:endParaRPr sz="2400" dirty="0">
                        <a:latin typeface="Trebuchet MS"/>
                        <a:cs typeface="Trebuchet MS"/>
                      </a:endParaRPr>
                    </a:p>
                  </a:txBody>
                  <a:tcPr marL="0" marR="0" marT="3365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1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  <a:p>
                      <a:pPr marL="2984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spc="-114" dirty="0">
                          <a:latin typeface="Trebuchet MS"/>
                          <a:cs typeface="Trebuchet MS"/>
                        </a:rPr>
                        <a:t>Body: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  <a:p>
                      <a:pPr marL="2005330" marR="1997710" indent="1270" algn="ctr">
                        <a:lnSpc>
                          <a:spcPct val="100000"/>
                        </a:lnSpc>
                      </a:pPr>
                      <a:r>
                        <a:rPr sz="240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series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o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f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lin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k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ed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p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g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spc="-3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phs  d</a:t>
                      </a:r>
                      <a:r>
                        <a:rPr sz="2400" spc="-35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v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eloping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sz="2400" spc="-7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25" dirty="0">
                          <a:latin typeface="Trebuchet MS"/>
                          <a:cs typeface="Trebuchet MS"/>
                        </a:rPr>
                        <a:t>f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ocus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5" dirty="0">
                          <a:latin typeface="Trebuchet MS"/>
                          <a:cs typeface="Trebuchet MS"/>
                        </a:rPr>
                        <a:t>t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hat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y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ou  sta</a:t>
                      </a:r>
                      <a:r>
                        <a:rPr sz="2400" spc="5" dirty="0">
                          <a:latin typeface="Trebuchet MS"/>
                          <a:cs typeface="Trebuchet MS"/>
                        </a:rPr>
                        <a:t>t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ed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i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n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0" dirty="0">
                          <a:latin typeface="Trebuchet MS"/>
                          <a:cs typeface="Trebuchet MS"/>
                        </a:rPr>
                        <a:t>y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our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int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oduction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T="508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2984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400" spc="-80" dirty="0">
                          <a:latin typeface="Trebuchet MS"/>
                          <a:cs typeface="Trebuchet MS"/>
                        </a:rPr>
                        <a:t>Conclusion:</a:t>
                      </a:r>
                      <a:endParaRPr sz="2400" dirty="0">
                        <a:latin typeface="Trebuchet MS"/>
                        <a:cs typeface="Trebuchet MS"/>
                      </a:endParaRPr>
                    </a:p>
                    <a:p>
                      <a:pPr marL="31750" algn="ctr">
                        <a:lnSpc>
                          <a:spcPct val="100000"/>
                        </a:lnSpc>
                      </a:pPr>
                      <a:r>
                        <a:rPr sz="240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sum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m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6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y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o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f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wha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y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ou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h</a:t>
                      </a:r>
                      <a:r>
                        <a:rPr sz="2400" spc="-95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v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s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aid;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dirty="0">
                          <a:latin typeface="Trebuchet MS"/>
                          <a:cs typeface="Trebuchet MS"/>
                        </a:rPr>
                        <a:t>possible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spe</a:t>
                      </a:r>
                      <a:r>
                        <a:rPr sz="2400" spc="5" dirty="0">
                          <a:latin typeface="Trebuchet MS"/>
                          <a:cs typeface="Trebuchet MS"/>
                        </a:rPr>
                        <a:t>c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ulation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on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issue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s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y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ou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h</a:t>
                      </a:r>
                      <a:r>
                        <a:rPr sz="2400" spc="-9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v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aised</a:t>
                      </a:r>
                    </a:p>
                  </a:txBody>
                  <a:tcPr marL="0" marR="0" marT="34290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433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8" y="363983"/>
            <a:ext cx="4480683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  <a:tabLst>
                <a:tab pos="2581910" algn="l"/>
              </a:tabLst>
            </a:pPr>
            <a:r>
              <a:rPr lang="en-GB" sz="3200" dirty="0"/>
              <a:t>MAE GAN BARAGRAFF</a:t>
            </a:r>
            <a:r>
              <a:rPr sz="3200" dirty="0"/>
              <a:t>…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098485"/>
              </p:ext>
            </p:extLst>
          </p:nvPr>
        </p:nvGraphicFramePr>
        <p:xfrm>
          <a:off x="2501901" y="1435100"/>
          <a:ext cx="7634605" cy="497204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34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6946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lang="cy-GB" sz="2400" b="1" spc="-40" noProof="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Frawddeg pwnc: beth mae'r paragraff yn sôn amdano</a:t>
                      </a:r>
                      <a:endParaRPr lang="cy-GB" sz="2400" noProof="0" dirty="0">
                        <a:latin typeface="Trebuchet MS"/>
                        <a:cs typeface="Trebuchet MS"/>
                      </a:endParaRPr>
                    </a:p>
                  </a:txBody>
                  <a:tcPr marL="0" marR="0" marT="3365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838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cy-GB" sz="2800" noProof="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cy-GB" sz="2800" noProof="0" dirty="0">
                        <a:latin typeface="Times New Roman"/>
                        <a:cs typeface="Times New Roman"/>
                      </a:endParaRPr>
                    </a:p>
                    <a:p>
                      <a:pPr marL="2264410" marR="2186940" indent="-68580">
                        <a:lnSpc>
                          <a:spcPct val="100000"/>
                        </a:lnSpc>
                        <a:spcBef>
                          <a:spcPts val="2470"/>
                        </a:spcBef>
                      </a:pPr>
                      <a:r>
                        <a:rPr lang="cy-GB" sz="2400" noProof="0" dirty="0">
                          <a:latin typeface="Trebuchet MS"/>
                          <a:cs typeface="Trebuchet MS"/>
                        </a:rPr>
                        <a:t>Datblygu'r pwynt hwn gyda thystiolaeth ategol</a:t>
                      </a: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307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lang="cy-GB" sz="2400" spc="-110" noProof="0" dirty="0">
                          <a:latin typeface="Trebuchet MS"/>
                          <a:cs typeface="Trebuchet MS"/>
                        </a:rPr>
                        <a:t>Crynodeb
(ac chysylltu â’r paragraff nesaf</a:t>
                      </a:r>
                      <a:r>
                        <a:rPr lang="cy-GB" sz="2400" noProof="0" dirty="0">
                          <a:latin typeface="Trebuchet MS"/>
                          <a:cs typeface="Trebuchet MS"/>
                        </a:rPr>
                        <a:t>)</a:t>
                      </a:r>
                    </a:p>
                  </a:txBody>
                  <a:tcPr marL="0" marR="0" marT="34925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352171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  <a:tabLst>
                <a:tab pos="2581910" algn="l"/>
              </a:tabLst>
            </a:pPr>
            <a:r>
              <a:rPr sz="3200" dirty="0"/>
              <a:t>A </a:t>
            </a:r>
            <a:r>
              <a:rPr sz="3200" spc="-280" dirty="0"/>
              <a:t> </a:t>
            </a:r>
            <a:r>
              <a:rPr sz="3200" spc="65" dirty="0"/>
              <a:t>P</a:t>
            </a:r>
            <a:r>
              <a:rPr sz="3200" spc="155" dirty="0"/>
              <a:t>ARA</a:t>
            </a:r>
            <a:r>
              <a:rPr sz="3200" spc="145" dirty="0"/>
              <a:t>G</a:t>
            </a:r>
            <a:r>
              <a:rPr sz="3200" spc="140" dirty="0"/>
              <a:t>RA</a:t>
            </a:r>
            <a:r>
              <a:rPr sz="3200" spc="150" dirty="0"/>
              <a:t>P</a:t>
            </a:r>
            <a:r>
              <a:rPr sz="3200" dirty="0"/>
              <a:t>H	</a:t>
            </a:r>
            <a:r>
              <a:rPr sz="3200" spc="150" dirty="0"/>
              <a:t>H</a:t>
            </a:r>
            <a:r>
              <a:rPr sz="3200" spc="155" dirty="0"/>
              <a:t>A</a:t>
            </a:r>
            <a:r>
              <a:rPr sz="3200" spc="150" dirty="0"/>
              <a:t>S</a:t>
            </a:r>
            <a:r>
              <a:rPr sz="3200" dirty="0"/>
              <a:t>…</a:t>
            </a:r>
            <a:endParaRPr sz="32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501901" y="1435100"/>
          <a:ext cx="7634605" cy="466407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34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6946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2400" b="1" spc="-4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Topic</a:t>
                      </a:r>
                      <a:r>
                        <a:rPr sz="2400" b="1" spc="-6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5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sentence:</a:t>
                      </a:r>
                      <a:r>
                        <a:rPr sz="2400" b="1" spc="-30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what</a:t>
                      </a:r>
                      <a:r>
                        <a:rPr sz="2400" b="1" spc="-5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sz="2400" b="1" spc="-7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1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paragraph</a:t>
                      </a:r>
                      <a:r>
                        <a:rPr sz="2400" b="1" spc="-6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4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is</a:t>
                      </a:r>
                      <a:r>
                        <a:rPr sz="2400" b="1" spc="-6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1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about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T="3365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838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marL="2264410" marR="2186940" indent="-68580">
                        <a:lnSpc>
                          <a:spcPct val="100000"/>
                        </a:lnSpc>
                        <a:spcBef>
                          <a:spcPts val="2470"/>
                        </a:spcBef>
                      </a:pPr>
                      <a:r>
                        <a:rPr sz="2400" dirty="0">
                          <a:latin typeface="Trebuchet MS"/>
                          <a:cs typeface="Trebuchet MS"/>
                        </a:rPr>
                        <a:t>D</a:t>
                      </a:r>
                      <a:r>
                        <a:rPr sz="2400" spc="-35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v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elopment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of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this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point 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wi</a:t>
                      </a:r>
                      <a:r>
                        <a:rPr sz="2400" spc="5" dirty="0">
                          <a:latin typeface="Trebuchet MS"/>
                          <a:cs typeface="Trebuchet MS"/>
                        </a:rPr>
                        <a:t>t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h</a:t>
                      </a:r>
                      <a:r>
                        <a:rPr sz="2400" spc="-7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suppo</a:t>
                      </a:r>
                      <a:r>
                        <a:rPr sz="2400" spc="35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ting</a:t>
                      </a:r>
                      <a:r>
                        <a:rPr sz="2400" spc="-6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35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vid</a:t>
                      </a:r>
                      <a:r>
                        <a:rPr sz="2400" spc="5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nce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307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110" dirty="0">
                          <a:latin typeface="Trebuchet MS"/>
                          <a:cs typeface="Trebuchet MS"/>
                        </a:rPr>
                        <a:t>Summary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400" spc="-5" dirty="0">
                          <a:latin typeface="Trebuchet MS"/>
                          <a:cs typeface="Trebuchet MS"/>
                        </a:rPr>
                        <a:t>(an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d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lin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k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2400" spc="-7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n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ext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p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g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spc="-35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ph)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T="34925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3049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4870450" cy="998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  <a:tabLst>
                <a:tab pos="3930650" algn="l"/>
              </a:tabLst>
            </a:pPr>
            <a:r>
              <a:rPr lang="en-GB" sz="3200" spc="150" dirty="0"/>
              <a:t>MAE GAN Y PARAGRAFF NESAF</a:t>
            </a:r>
            <a:r>
              <a:rPr sz="3200" dirty="0"/>
              <a:t>…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2027795"/>
              </p:ext>
            </p:extLst>
          </p:nvPr>
        </p:nvGraphicFramePr>
        <p:xfrm>
          <a:off x="2449513" y="1587500"/>
          <a:ext cx="7634605" cy="42975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34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822960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lang="cy-GB" sz="2400" b="1" spc="-40" noProof="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Frawddeg pwnc
Sy’n cysylltu'n ôl â'r paragraff blaenorol</a:t>
                      </a:r>
                      <a:endParaRPr lang="cy-GB" sz="2400" noProof="0" dirty="0">
                        <a:latin typeface="Trebuchet MS"/>
                        <a:cs typeface="Trebuchet MS"/>
                      </a:endParaRPr>
                    </a:p>
                  </a:txBody>
                  <a:tcPr marL="0" marR="0" marT="3365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16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8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2470"/>
                        </a:spcBef>
                      </a:pPr>
                      <a:r>
                        <a:rPr lang="cy-GB" sz="2400" noProof="0" dirty="0">
                          <a:latin typeface="Trebuchet MS"/>
                          <a:cs typeface="Trebuchet MS"/>
                        </a:rPr>
                        <a:t>Datblygu gyda thystiolaeth ategol</a:t>
                      </a: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0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lang="pt-BR" sz="2400" spc="-110" dirty="0">
                          <a:latin typeface="Trebuchet MS"/>
                          <a:cs typeface="Trebuchet MS"/>
                        </a:rPr>
                        <a:t>Crynodeb
(a chysylltu â’r paragraff nesaf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)</a:t>
                      </a:r>
                    </a:p>
                  </a:txBody>
                  <a:tcPr marL="0" marR="0" marT="34925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63983"/>
            <a:ext cx="487045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  <a:tabLst>
                <a:tab pos="3930650" algn="l"/>
              </a:tabLst>
            </a:pPr>
            <a:r>
              <a:rPr sz="3200" spc="150" dirty="0"/>
              <a:t>TH</a:t>
            </a:r>
            <a:r>
              <a:rPr sz="3200" dirty="0"/>
              <a:t>E</a:t>
            </a:r>
            <a:r>
              <a:rPr sz="3200" spc="265" dirty="0"/>
              <a:t> </a:t>
            </a:r>
            <a:r>
              <a:rPr sz="3200" spc="155" dirty="0"/>
              <a:t>N</a:t>
            </a:r>
            <a:r>
              <a:rPr sz="3200" spc="150" dirty="0"/>
              <a:t>E</a:t>
            </a:r>
            <a:r>
              <a:rPr sz="3200" spc="155" dirty="0"/>
              <a:t>X</a:t>
            </a:r>
            <a:r>
              <a:rPr sz="3200" dirty="0"/>
              <a:t>T</a:t>
            </a:r>
            <a:r>
              <a:rPr sz="3200" spc="265" dirty="0"/>
              <a:t> </a:t>
            </a:r>
            <a:r>
              <a:rPr sz="3200" spc="65" dirty="0"/>
              <a:t>P</a:t>
            </a:r>
            <a:r>
              <a:rPr sz="3200" spc="155" dirty="0"/>
              <a:t>ARA</a:t>
            </a:r>
            <a:r>
              <a:rPr sz="3200" spc="145" dirty="0"/>
              <a:t>G</a:t>
            </a:r>
            <a:r>
              <a:rPr sz="3200" spc="140" dirty="0"/>
              <a:t>RA</a:t>
            </a:r>
            <a:r>
              <a:rPr sz="3200" spc="150" dirty="0"/>
              <a:t>P</a:t>
            </a:r>
            <a:r>
              <a:rPr sz="3200" dirty="0"/>
              <a:t>H	</a:t>
            </a:r>
            <a:r>
              <a:rPr sz="3200" spc="150" dirty="0"/>
              <a:t>H</a:t>
            </a:r>
            <a:r>
              <a:rPr sz="3200" spc="155" dirty="0"/>
              <a:t>A</a:t>
            </a:r>
            <a:r>
              <a:rPr sz="3200" spc="150" dirty="0"/>
              <a:t>S</a:t>
            </a:r>
            <a:r>
              <a:rPr sz="3200" dirty="0"/>
              <a:t>…</a:t>
            </a:r>
            <a:endParaRPr sz="32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449513" y="1587500"/>
          <a:ext cx="7634605" cy="42975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34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822960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2400" b="1" spc="-4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Topic</a:t>
                      </a:r>
                      <a:r>
                        <a:rPr sz="2400" b="1" spc="-9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3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sentence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400" b="1" spc="-2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linking</a:t>
                      </a:r>
                      <a:r>
                        <a:rPr sz="2400" b="1" spc="-7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back</a:t>
                      </a:r>
                      <a:r>
                        <a:rPr sz="2400" b="1" spc="-7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4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2400" b="1" spc="-6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sz="2400" b="1" spc="-7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previous</a:t>
                      </a:r>
                      <a:r>
                        <a:rPr sz="2400" b="1" spc="-8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b="1" spc="1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paragraph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T="3365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B1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16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2470"/>
                        </a:spcBef>
                      </a:pPr>
                      <a:r>
                        <a:rPr sz="2400" dirty="0">
                          <a:latin typeface="Trebuchet MS"/>
                          <a:cs typeface="Trebuchet MS"/>
                        </a:rPr>
                        <a:t>D</a:t>
                      </a:r>
                      <a:r>
                        <a:rPr sz="2400" spc="-35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spc="-45" dirty="0">
                          <a:latin typeface="Trebuchet MS"/>
                          <a:cs typeface="Trebuchet MS"/>
                        </a:rPr>
                        <a:t>v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elopment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wi</a:t>
                      </a:r>
                      <a:r>
                        <a:rPr sz="2400" spc="5" dirty="0">
                          <a:latin typeface="Trebuchet MS"/>
                          <a:cs typeface="Trebuchet MS"/>
                        </a:rPr>
                        <a:t>t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h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suppo</a:t>
                      </a:r>
                      <a:r>
                        <a:rPr sz="2400" spc="35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ting</a:t>
                      </a:r>
                      <a:r>
                        <a:rPr sz="2400" spc="-7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35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vid</a:t>
                      </a:r>
                      <a:r>
                        <a:rPr sz="2400" spc="5" dirty="0">
                          <a:latin typeface="Trebuchet MS"/>
                          <a:cs typeface="Trebuchet MS"/>
                        </a:rPr>
                        <a:t>e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nce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0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110" dirty="0">
                          <a:latin typeface="Trebuchet MS"/>
                          <a:cs typeface="Trebuchet MS"/>
                        </a:rPr>
                        <a:t>Summary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  <a:p>
                      <a:pPr marL="81915" algn="ctr">
                        <a:lnSpc>
                          <a:spcPct val="100000"/>
                        </a:lnSpc>
                      </a:pPr>
                      <a:r>
                        <a:rPr sz="2400" spc="-5" dirty="0">
                          <a:latin typeface="Trebuchet MS"/>
                          <a:cs typeface="Trebuchet MS"/>
                        </a:rPr>
                        <a:t>(an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d</a:t>
                      </a:r>
                      <a:r>
                        <a:rPr sz="2400" spc="-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5" dirty="0">
                          <a:latin typeface="Trebuchet MS"/>
                          <a:cs typeface="Trebuchet MS"/>
                        </a:rPr>
                        <a:t>lin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k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2400" spc="-7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n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ext</a:t>
                      </a:r>
                      <a:r>
                        <a:rPr sz="2400" spc="-5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p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spc="-10" dirty="0">
                          <a:latin typeface="Trebuchet MS"/>
                          <a:cs typeface="Trebuchet MS"/>
                        </a:rPr>
                        <a:t>g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r</a:t>
                      </a:r>
                      <a:r>
                        <a:rPr sz="2400" spc="-35" dirty="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sz="2400" dirty="0">
                          <a:latin typeface="Trebuchet MS"/>
                          <a:cs typeface="Trebuchet MS"/>
                        </a:rPr>
                        <a:t>ph)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T="34925" marB="0"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90529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C0A45-D21D-3380-7FF7-A684AA406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597" y="333503"/>
            <a:ext cx="6967391" cy="677108"/>
          </a:xfrm>
        </p:spPr>
        <p:txBody>
          <a:bodyPr/>
          <a:lstStyle/>
          <a:p>
            <a:r>
              <a:rPr lang="en-GB" sz="4400" dirty="0"/>
              <a:t>5 </a:t>
            </a:r>
            <a:r>
              <a:rPr lang="cy-GB" sz="4400" dirty="0"/>
              <a:t>paragraff </a:t>
            </a:r>
            <a:r>
              <a:rPr lang="cy-GB" sz="4400" dirty="0" err="1"/>
              <a:t>Byrger</a:t>
            </a:r>
            <a:r>
              <a:rPr lang="cy-GB" sz="4400" dirty="0"/>
              <a:t> Traethawd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B07D3-5A5E-C924-B736-91CDDD92CA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1260922-1328-08BE-7EEE-94CAB013E8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9652392"/>
              </p:ext>
            </p:extLst>
          </p:nvPr>
        </p:nvGraphicFramePr>
        <p:xfrm>
          <a:off x="1935388" y="0"/>
          <a:ext cx="9458148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How to turn the high school “hamburger” essay into a ...">
            <a:extLst>
              <a:ext uri="{FF2B5EF4-FFF2-40B4-BE49-F238E27FC236}">
                <a16:creationId xmlns:a16="http://schemas.microsoft.com/office/drawing/2014/main" id="{27A87B1D-BDDC-486B-943E-9264CAE310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30" r="44845"/>
          <a:stretch/>
        </p:blipFill>
        <p:spPr bwMode="auto">
          <a:xfrm>
            <a:off x="828026" y="1621861"/>
            <a:ext cx="5693944" cy="486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3FD847FC-33E5-2FC2-3737-96BEE3EA76C2}"/>
              </a:ext>
            </a:extLst>
          </p:cNvPr>
          <p:cNvSpPr/>
          <p:nvPr/>
        </p:nvSpPr>
        <p:spPr>
          <a:xfrm rot="20799852">
            <a:off x="3529073" y="1390397"/>
            <a:ext cx="5370110" cy="3132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B95D9F3-0C96-EBCA-A92C-B17259057747}"/>
              </a:ext>
            </a:extLst>
          </p:cNvPr>
          <p:cNvSpPr/>
          <p:nvPr/>
        </p:nvSpPr>
        <p:spPr>
          <a:xfrm rot="20576445">
            <a:off x="4306332" y="2763003"/>
            <a:ext cx="4982216" cy="29311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B4A032D9-DDD8-3B4D-A823-1C3FB4F728D0}"/>
              </a:ext>
            </a:extLst>
          </p:cNvPr>
          <p:cNvSpPr/>
          <p:nvPr/>
        </p:nvSpPr>
        <p:spPr>
          <a:xfrm rot="21364807">
            <a:off x="4631507" y="4703743"/>
            <a:ext cx="4585775" cy="29311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EB812D8-90A3-2520-4B66-7D525F602268}"/>
              </a:ext>
            </a:extLst>
          </p:cNvPr>
          <p:cNvSpPr/>
          <p:nvPr/>
        </p:nvSpPr>
        <p:spPr>
          <a:xfrm rot="20708187">
            <a:off x="4207716" y="3863763"/>
            <a:ext cx="5101713" cy="28665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96ED0FB-9A32-C203-AC27-A55FF2C077AE}"/>
              </a:ext>
            </a:extLst>
          </p:cNvPr>
          <p:cNvSpPr/>
          <p:nvPr/>
        </p:nvSpPr>
        <p:spPr>
          <a:xfrm>
            <a:off x="3373748" y="5676302"/>
            <a:ext cx="5370110" cy="3132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12DCAF-DE21-B109-5946-220B368CF4CA}"/>
              </a:ext>
            </a:extLst>
          </p:cNvPr>
          <p:cNvSpPr txBox="1"/>
          <p:nvPr/>
        </p:nvSpPr>
        <p:spPr>
          <a:xfrm>
            <a:off x="1935387" y="6563485"/>
            <a:ext cx="3612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Prifysgol</a:t>
            </a:r>
            <a:r>
              <a:rPr lang="en-GB" dirty="0"/>
              <a:t> Waterloo,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029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C0A45-D21D-3380-7FF7-A684AA406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597" y="333503"/>
            <a:ext cx="6967391" cy="677108"/>
          </a:xfrm>
        </p:spPr>
        <p:txBody>
          <a:bodyPr/>
          <a:lstStyle/>
          <a:p>
            <a:r>
              <a:rPr lang="en-GB" sz="4400" dirty="0"/>
              <a:t>5 paragraph Hamburger Essay</a:t>
            </a:r>
            <a:endParaRPr lang="en-US" sz="4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B07D3-5A5E-C924-B736-91CDDD92CA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1260922-1328-08BE-7EEE-94CAB013E874}"/>
              </a:ext>
            </a:extLst>
          </p:cNvPr>
          <p:cNvGraphicFramePr/>
          <p:nvPr/>
        </p:nvGraphicFramePr>
        <p:xfrm>
          <a:off x="2032000" y="0"/>
          <a:ext cx="9361536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How to turn the high school “hamburger” essay into a ...">
            <a:extLst>
              <a:ext uri="{FF2B5EF4-FFF2-40B4-BE49-F238E27FC236}">
                <a16:creationId xmlns:a16="http://schemas.microsoft.com/office/drawing/2014/main" id="{27A87B1D-BDDC-486B-943E-9264CAE310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30" r="44845"/>
          <a:stretch/>
        </p:blipFill>
        <p:spPr bwMode="auto">
          <a:xfrm>
            <a:off x="828026" y="1621861"/>
            <a:ext cx="5693944" cy="486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3FD847FC-33E5-2FC2-3737-96BEE3EA76C2}"/>
              </a:ext>
            </a:extLst>
          </p:cNvPr>
          <p:cNvSpPr/>
          <p:nvPr/>
        </p:nvSpPr>
        <p:spPr>
          <a:xfrm rot="20799852">
            <a:off x="3529073" y="1390397"/>
            <a:ext cx="5370110" cy="3132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B95D9F3-0C96-EBCA-A92C-B17259057747}"/>
              </a:ext>
            </a:extLst>
          </p:cNvPr>
          <p:cNvSpPr/>
          <p:nvPr/>
        </p:nvSpPr>
        <p:spPr>
          <a:xfrm rot="20576445">
            <a:off x="4306332" y="2763003"/>
            <a:ext cx="4982216" cy="29311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B4A032D9-DDD8-3B4D-A823-1C3FB4F728D0}"/>
              </a:ext>
            </a:extLst>
          </p:cNvPr>
          <p:cNvSpPr/>
          <p:nvPr/>
        </p:nvSpPr>
        <p:spPr>
          <a:xfrm rot="21364807">
            <a:off x="4631507" y="4703743"/>
            <a:ext cx="4585775" cy="29311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EB812D8-90A3-2520-4B66-7D525F602268}"/>
              </a:ext>
            </a:extLst>
          </p:cNvPr>
          <p:cNvSpPr/>
          <p:nvPr/>
        </p:nvSpPr>
        <p:spPr>
          <a:xfrm rot="20708187">
            <a:off x="4207716" y="3863763"/>
            <a:ext cx="5101713" cy="28665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96ED0FB-9A32-C203-AC27-A55FF2C077AE}"/>
              </a:ext>
            </a:extLst>
          </p:cNvPr>
          <p:cNvSpPr/>
          <p:nvPr/>
        </p:nvSpPr>
        <p:spPr>
          <a:xfrm>
            <a:off x="3373748" y="5676302"/>
            <a:ext cx="5370110" cy="3132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12DCAF-DE21-B109-5946-220B368CF4CA}"/>
              </a:ext>
            </a:extLst>
          </p:cNvPr>
          <p:cNvSpPr txBox="1"/>
          <p:nvPr/>
        </p:nvSpPr>
        <p:spPr>
          <a:xfrm>
            <a:off x="1935387" y="6563485"/>
            <a:ext cx="3612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Waterloo,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727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600" dirty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  <a:br>
              <a:rPr lang="cy-GB" altLang="cy-GB" sz="360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600" dirty="0">
                <a:solidFill>
                  <a:srgbClr val="0000FF"/>
                </a:solidFill>
                <a:latin typeface="Lucida Sans" pitchFamily="34" charset="0"/>
              </a:rPr>
              <a:t>Critical writing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144403" y="1600200"/>
            <a:ext cx="4875398" cy="4001095"/>
          </a:xfrm>
        </p:spPr>
        <p:txBody>
          <a:bodyPr/>
          <a:lstStyle/>
          <a:p>
            <a:r>
              <a:rPr lang="en-US" altLang="en-US" sz="2200" noProof="1">
                <a:latin typeface="Lucida Sans" panose="020B0602030504020204" pitchFamily="34" charset="0"/>
              </a:rPr>
              <a:t>Defnyddiwch dystiolaeth i gefnogi’r pwyntiau sy’n cael eu gwneud a dehonglwch y dystiolaeth hon i ddatblygu eich dadl. </a:t>
            </a:r>
          </a:p>
          <a:p>
            <a:endParaRPr lang="en-GB" altLang="en-US" sz="2200" dirty="0">
              <a:latin typeface="Lucida Sans" panose="020B0602030504020204" pitchFamily="34" charset="0"/>
            </a:endParaRPr>
          </a:p>
          <a:p>
            <a:r>
              <a:rPr lang="en-GB" altLang="en-US" sz="2200" noProof="1">
                <a:latin typeface="Lucida Sans" panose="020B0602030504020204" pitchFamily="34" charset="0"/>
              </a:rPr>
              <a:t>Gyda phob paragraff a ysgrifennwch, mae’n ddefnyddiol gofyn i chi’ch hun: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200" noProof="1">
                <a:latin typeface="Lucida Sans" panose="020B0602030504020204" pitchFamily="34" charset="0"/>
              </a:rPr>
              <a:t>Pam ydw i’n ysgrifennu hyn?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200" noProof="1">
                <a:latin typeface="Lucida Sans" panose="020B0602030504020204" pitchFamily="34" charset="0"/>
              </a:rPr>
              <a:t>Pa bwynt ydw i’n ceisio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199" y="1503431"/>
            <a:ext cx="5125969" cy="3323987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Use evidence to support the points being made and interpret this evidence to develop your argument. 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  </a:t>
            </a:r>
          </a:p>
          <a:p>
            <a:pPr>
              <a:defRPr/>
            </a:pPr>
            <a:endParaRPr lang="en-US" sz="2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With each paragraph you write it is useful to ask yourself: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Why am I writing this?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altLang="cy-GB" sz="4000" dirty="0" err="1">
                <a:solidFill>
                  <a:srgbClr val="000000"/>
                </a:solidFill>
                <a:latin typeface="Lucida Sans" pitchFamily="34" charset="0"/>
              </a:rPr>
              <a:t>Byddwch</a:t>
            </a:r>
            <a:r>
              <a:rPr lang="en-US" altLang="cy-GB" sz="400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US" altLang="cy-GB" sz="400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dirty="0" err="1">
                <a:solidFill>
                  <a:srgbClr val="000000"/>
                </a:solidFill>
                <a:latin typeface="Lucida Sans" pitchFamily="34" charset="0"/>
              </a:rPr>
              <a:t>gryno</a:t>
            </a:r>
            <a:r>
              <a:rPr lang="en-US" altLang="cy-GB" sz="4000" dirty="0">
                <a:solidFill>
                  <a:srgbClr val="000000"/>
                </a:solidFill>
                <a:latin typeface="Lucida Sans" pitchFamily="34" charset="0"/>
              </a:rPr>
              <a:t> a </a:t>
            </a:r>
            <a:r>
              <a:rPr lang="en-US" altLang="cy-GB" sz="4000" dirty="0" err="1">
                <a:solidFill>
                  <a:srgbClr val="000000"/>
                </a:solidFill>
                <a:latin typeface="Lucida Sans" pitchFamily="34" charset="0"/>
              </a:rPr>
              <a:t>threfnus</a:t>
            </a:r>
            <a:r>
              <a:rPr lang="en-US" altLang="cy-GB" sz="400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br>
              <a:rPr lang="en-US" altLang="cy-GB" sz="400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US" altLang="cy-GB" sz="4000" dirty="0">
                <a:solidFill>
                  <a:srgbClr val="0000FF"/>
                </a:solidFill>
                <a:latin typeface="Lucida Sans" pitchFamily="34" charset="0"/>
              </a:rPr>
              <a:t>Be concise and structured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004157" y="1600201"/>
            <a:ext cx="5015643" cy="4678204"/>
          </a:xfrm>
        </p:spPr>
        <p:txBody>
          <a:bodyPr/>
          <a:lstStyle/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 yw ystyr y frawddeg/ paragraff yn glir?</a:t>
            </a:r>
          </a:p>
          <a:p>
            <a:pPr>
              <a:defRPr/>
            </a:pPr>
            <a:endParaRPr lang="cy-GB" sz="22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Alla i wella’r ffordd rydw i wedi ysgrifennu’r frawddeg hon/paragraff hwn?</a:t>
            </a:r>
          </a:p>
          <a:p>
            <a:pPr>
              <a:defRPr/>
            </a:pPr>
            <a:endParaRPr lang="cy-GB" sz="22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endParaRPr lang="cy-GB" sz="22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5159628" cy="4339650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Is the meaning of the sentence/paragraph clear?</a:t>
            </a:r>
          </a:p>
          <a:p>
            <a:pPr>
              <a:defRPr/>
            </a:pPr>
            <a:endParaRPr lang="en-US" sz="2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endParaRPr lang="en-US" sz="2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endParaRPr lang="en-US" sz="2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endParaRPr lang="en-US" sz="2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20" y="357885"/>
            <a:ext cx="7172325" cy="1575431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lang="en-GB" sz="3600" spc="60" dirty="0"/>
              <a:t>BETH GALLAF EI WNEUD I WNEUD FY NGWAITH YSGRIFENNU YN FWY ACADEMAIDD</a:t>
            </a:r>
            <a:r>
              <a:rPr sz="3600" spc="125" dirty="0"/>
              <a:t>?</a:t>
            </a:r>
            <a:endParaRPr sz="3600" dirty="0"/>
          </a:p>
        </p:txBody>
      </p:sp>
      <p:sp>
        <p:nvSpPr>
          <p:cNvPr id="3" name="object 3"/>
          <p:cNvSpPr txBox="1"/>
          <p:nvPr/>
        </p:nvSpPr>
        <p:spPr>
          <a:xfrm>
            <a:off x="2541219" y="2266315"/>
            <a:ext cx="6926580" cy="4551887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241300" marR="5080" indent="-228600">
              <a:lnSpc>
                <a:spcPts val="2810"/>
              </a:lnSpc>
              <a:spcBef>
                <a:spcPts val="45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lang="cy-GB" sz="2600" spc="20" dirty="0">
                <a:solidFill>
                  <a:srgbClr val="585858"/>
                </a:solidFill>
                <a:latin typeface="Trebuchet MS"/>
                <a:cs typeface="Trebuchet MS"/>
              </a:rPr>
              <a:t>Sylwer sut mae'r syniadau yn y llyfrau a'r erthyglau rydych chi'n eu darllen ar eich cwrs yn cael eu cyflwyno a'u mynegi (nodweddion disgyblaeth).</a:t>
            </a:r>
            <a:r>
              <a:rPr lang="cy-GB" sz="2600" spc="-155" dirty="0">
                <a:solidFill>
                  <a:srgbClr val="585858"/>
                </a:solidFill>
                <a:latin typeface="Trebuchet MS"/>
                <a:cs typeface="Trebuchet MS"/>
              </a:rPr>
              <a:t>).</a:t>
            </a:r>
            <a:endParaRPr lang="cy-GB"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38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lang="cy-GB" sz="2600" spc="-70" dirty="0">
                <a:solidFill>
                  <a:srgbClr val="585858"/>
                </a:solidFill>
                <a:latin typeface="Trebuchet MS"/>
                <a:cs typeface="Trebuchet MS"/>
              </a:rPr>
              <a:t>Mynnwch gymorth ysgrifennu academaidd</a:t>
            </a:r>
            <a:r>
              <a:rPr lang="cy-GB" sz="2600" spc="-275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</a:p>
          <a:p>
            <a:pPr marL="241300" indent="-228600">
              <a:spcBef>
                <a:spcPts val="38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lang="cy-GB" sz="2600" spc="-275" dirty="0">
                <a:solidFill>
                  <a:srgbClr val="585858"/>
                </a:solidFill>
                <a:latin typeface="Trebuchet MS"/>
                <a:cs typeface="Trebuchet MS"/>
              </a:rPr>
              <a:t>Defnyddiwch y gronfa ymadroddion academaiddhttps://www.phrasebank.manchester.ac.uk/</a:t>
            </a:r>
            <a:endParaRPr lang="cy-GB"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38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lang="cy-GB" sz="2600" spc="265" dirty="0">
                <a:solidFill>
                  <a:srgbClr val="585858"/>
                </a:solidFill>
                <a:latin typeface="Trebuchet MS"/>
                <a:cs typeface="Trebuchet MS"/>
              </a:rPr>
              <a:t>Gweithio ar eu pennau eu hunain i wella</a:t>
            </a:r>
            <a:r>
              <a:rPr lang="cy-GB" sz="2600" spc="-385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lang="cy-GB"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00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lang="cy-GB" sz="2600" spc="-195" dirty="0">
                <a:solidFill>
                  <a:srgbClr val="585858"/>
                </a:solidFill>
                <a:latin typeface="Trebuchet MS"/>
                <a:cs typeface="Trebuchet MS"/>
              </a:rPr>
              <a:t>Rhowch sylw i adborth tiwtoriaid a darlithwyr</a:t>
            </a:r>
            <a:r>
              <a:rPr lang="cy-GB" sz="2600" spc="-215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lang="cy-GB"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384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lang="cy-GB" sz="2600" spc="-120" dirty="0">
                <a:solidFill>
                  <a:srgbClr val="FF0000"/>
                </a:solidFill>
                <a:latin typeface="Trebuchet MS"/>
                <a:cs typeface="Trebuchet MS"/>
              </a:rPr>
              <a:t>Dysgu am ac ymarfer cyfeirio</a:t>
            </a:r>
            <a:r>
              <a:rPr lang="cy-GB" sz="2600" spc="-235" dirty="0">
                <a:solidFill>
                  <a:srgbClr val="FF0000"/>
                </a:solidFill>
                <a:latin typeface="Trebuchet MS"/>
                <a:cs typeface="Trebuchet MS"/>
              </a:rPr>
              <a:t>.</a:t>
            </a:r>
            <a:endParaRPr lang="cy-GB" sz="26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20" y="357885"/>
            <a:ext cx="7172325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sz="3600" spc="60" dirty="0"/>
              <a:t>WHAT</a:t>
            </a:r>
            <a:r>
              <a:rPr sz="3600" spc="280" dirty="0"/>
              <a:t> </a:t>
            </a:r>
            <a:r>
              <a:rPr sz="3600" spc="95" dirty="0"/>
              <a:t>CAN</a:t>
            </a:r>
            <a:r>
              <a:rPr sz="3600" spc="275" dirty="0"/>
              <a:t> </a:t>
            </a:r>
            <a:r>
              <a:rPr sz="3600" dirty="0"/>
              <a:t>I</a:t>
            </a:r>
            <a:r>
              <a:rPr sz="3600" spc="280" dirty="0"/>
              <a:t> </a:t>
            </a:r>
            <a:r>
              <a:rPr sz="3600" spc="75" dirty="0"/>
              <a:t>DO</a:t>
            </a:r>
            <a:r>
              <a:rPr sz="3600" spc="270" dirty="0"/>
              <a:t> </a:t>
            </a:r>
            <a:r>
              <a:rPr sz="3600" spc="70" dirty="0"/>
              <a:t>TO</a:t>
            </a:r>
            <a:r>
              <a:rPr sz="3600" spc="285" dirty="0"/>
              <a:t> </a:t>
            </a:r>
            <a:r>
              <a:rPr sz="3600" spc="110" dirty="0"/>
              <a:t>MAKE</a:t>
            </a:r>
            <a:r>
              <a:rPr sz="3600" spc="260" dirty="0"/>
              <a:t> </a:t>
            </a:r>
            <a:r>
              <a:rPr sz="3600" spc="75" dirty="0"/>
              <a:t>MY</a:t>
            </a:r>
            <a:r>
              <a:rPr sz="3600" spc="275" dirty="0"/>
              <a:t> </a:t>
            </a:r>
            <a:r>
              <a:rPr sz="3600" spc="125" dirty="0"/>
              <a:t>WRITING </a:t>
            </a:r>
            <a:r>
              <a:rPr sz="3600" spc="-620" dirty="0"/>
              <a:t> </a:t>
            </a:r>
            <a:r>
              <a:rPr sz="3600" spc="110" dirty="0"/>
              <a:t>MORE</a:t>
            </a:r>
            <a:r>
              <a:rPr sz="3600" spc="254" dirty="0"/>
              <a:t> </a:t>
            </a:r>
            <a:r>
              <a:rPr sz="3600" spc="125" dirty="0"/>
              <a:t>ACADEMIC?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2541219" y="2266315"/>
            <a:ext cx="6926580" cy="379270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241300" marR="5080" indent="-228600">
              <a:lnSpc>
                <a:spcPts val="2810"/>
              </a:lnSpc>
              <a:spcBef>
                <a:spcPts val="45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sz="2600" spc="20" dirty="0">
                <a:solidFill>
                  <a:srgbClr val="585858"/>
                </a:solidFill>
                <a:latin typeface="Trebuchet MS"/>
                <a:cs typeface="Trebuchet MS"/>
              </a:rPr>
              <a:t>Note</a:t>
            </a: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z="2600" spc="-60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z="2600" spc="-65" dirty="0">
                <a:solidFill>
                  <a:srgbClr val="585858"/>
                </a:solidFill>
                <a:latin typeface="Trebuchet MS"/>
                <a:cs typeface="Trebuchet MS"/>
              </a:rPr>
              <a:t>w </a:t>
            </a:r>
            <a:r>
              <a:rPr sz="2600" spc="-155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6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600" spc="-190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z="2600" spc="-160" dirty="0">
                <a:solidFill>
                  <a:srgbClr val="585858"/>
                </a:solidFill>
                <a:latin typeface="Trebuchet MS"/>
                <a:cs typeface="Trebuchet MS"/>
              </a:rPr>
              <a:t>eas</a:t>
            </a:r>
            <a:r>
              <a:rPr sz="26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600" spc="-190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6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6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585858"/>
                </a:solidFill>
                <a:latin typeface="Trebuchet MS"/>
                <a:cs typeface="Trebuchet MS"/>
              </a:rPr>
              <a:t>b</a:t>
            </a:r>
            <a:r>
              <a:rPr sz="2600" spc="-50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z="2600" spc="-25" dirty="0">
                <a:solidFill>
                  <a:srgbClr val="585858"/>
                </a:solidFill>
                <a:latin typeface="Trebuchet MS"/>
                <a:cs typeface="Trebuchet MS"/>
              </a:rPr>
              <a:t>oks</a:t>
            </a:r>
            <a:r>
              <a:rPr sz="26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65" dirty="0">
                <a:solidFill>
                  <a:srgbClr val="585858"/>
                </a:solidFill>
                <a:latin typeface="Trebuchet MS"/>
                <a:cs typeface="Trebuchet MS"/>
              </a:rPr>
              <a:t>and</a:t>
            </a: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600" spc="-5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-155" dirty="0">
                <a:solidFill>
                  <a:srgbClr val="585858"/>
                </a:solidFill>
                <a:latin typeface="Trebuchet MS"/>
                <a:cs typeface="Trebuchet MS"/>
              </a:rPr>
              <a:t>ticl</a:t>
            </a:r>
            <a:r>
              <a:rPr sz="2600" spc="-22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600" spc="-55" dirty="0">
                <a:solidFill>
                  <a:srgbClr val="585858"/>
                </a:solidFill>
                <a:latin typeface="Trebuchet MS"/>
                <a:cs typeface="Trebuchet MS"/>
              </a:rPr>
              <a:t>s</a:t>
            </a:r>
            <a:r>
              <a:rPr sz="26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585858"/>
                </a:solidFill>
                <a:latin typeface="Trebuchet MS"/>
                <a:cs typeface="Trebuchet MS"/>
              </a:rPr>
              <a:t>that  </a:t>
            </a:r>
            <a:r>
              <a:rPr sz="2600" spc="-195" dirty="0">
                <a:solidFill>
                  <a:srgbClr val="585858"/>
                </a:solidFill>
                <a:latin typeface="Trebuchet MS"/>
                <a:cs typeface="Trebuchet MS"/>
              </a:rPr>
              <a:t>y</a:t>
            </a:r>
            <a:r>
              <a:rPr sz="2600" spc="-40" dirty="0">
                <a:solidFill>
                  <a:srgbClr val="585858"/>
                </a:solidFill>
                <a:latin typeface="Trebuchet MS"/>
                <a:cs typeface="Trebuchet MS"/>
              </a:rPr>
              <a:t>ou</a:t>
            </a: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-185" dirty="0">
                <a:solidFill>
                  <a:srgbClr val="585858"/>
                </a:solidFill>
                <a:latin typeface="Trebuchet MS"/>
                <a:cs typeface="Trebuchet MS"/>
              </a:rPr>
              <a:t>ead</a:t>
            </a: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585858"/>
                </a:solidFill>
                <a:latin typeface="Trebuchet MS"/>
                <a:cs typeface="Trebuchet MS"/>
              </a:rPr>
              <a:t>on</a:t>
            </a: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95" dirty="0">
                <a:solidFill>
                  <a:srgbClr val="585858"/>
                </a:solidFill>
                <a:latin typeface="Trebuchet MS"/>
                <a:cs typeface="Trebuchet MS"/>
              </a:rPr>
              <a:t>y</a:t>
            </a:r>
            <a:r>
              <a:rPr sz="2600" spc="-40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z="2600" spc="-35" dirty="0">
                <a:solidFill>
                  <a:srgbClr val="585858"/>
                </a:solidFill>
                <a:latin typeface="Trebuchet MS"/>
                <a:cs typeface="Trebuchet MS"/>
              </a:rPr>
              <a:t>u</a:t>
            </a:r>
            <a:r>
              <a:rPr sz="2600" spc="2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 cou</a:t>
            </a: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rse</a:t>
            </a:r>
            <a:r>
              <a:rPr sz="26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600" spc="-14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-17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 p</a:t>
            </a:r>
            <a:r>
              <a:rPr sz="2600" spc="-10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-140" dirty="0">
                <a:solidFill>
                  <a:srgbClr val="585858"/>
                </a:solidFill>
                <a:latin typeface="Trebuchet MS"/>
                <a:cs typeface="Trebuchet MS"/>
              </a:rPr>
              <a:t>esented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85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600" spc="-190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600" spc="-85" dirty="0">
                <a:solidFill>
                  <a:srgbClr val="585858"/>
                </a:solidFill>
                <a:latin typeface="Trebuchet MS"/>
                <a:cs typeface="Trebuchet MS"/>
              </a:rPr>
              <a:t>d  </a:t>
            </a:r>
            <a:r>
              <a:rPr sz="2600" spc="-105" dirty="0">
                <a:solidFill>
                  <a:srgbClr val="585858"/>
                </a:solidFill>
                <a:latin typeface="Trebuchet MS"/>
                <a:cs typeface="Trebuchet MS"/>
              </a:rPr>
              <a:t>expressed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585858"/>
                </a:solidFill>
                <a:latin typeface="Trebuchet MS"/>
                <a:cs typeface="Trebuchet MS"/>
              </a:rPr>
              <a:t>(disciplinarity).</a:t>
            </a:r>
            <a:endParaRPr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38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Ge</a:t>
            </a:r>
            <a:r>
              <a:rPr sz="2600" spc="-45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6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95" dirty="0">
                <a:solidFill>
                  <a:srgbClr val="585858"/>
                </a:solidFill>
                <a:latin typeface="Trebuchet MS"/>
                <a:cs typeface="Trebuchet MS"/>
              </a:rPr>
              <a:t>aca</a:t>
            </a:r>
            <a:r>
              <a:rPr sz="2600" spc="-204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z="2600" spc="-160" dirty="0">
                <a:solidFill>
                  <a:srgbClr val="585858"/>
                </a:solidFill>
                <a:latin typeface="Trebuchet MS"/>
                <a:cs typeface="Trebuchet MS"/>
              </a:rPr>
              <a:t>emic</a:t>
            </a:r>
            <a:r>
              <a:rPr sz="2600" spc="-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585858"/>
                </a:solidFill>
                <a:latin typeface="Trebuchet MS"/>
                <a:cs typeface="Trebuchet MS"/>
              </a:rPr>
              <a:t>writ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600" spc="-160" dirty="0">
                <a:solidFill>
                  <a:srgbClr val="585858"/>
                </a:solidFill>
                <a:latin typeface="Trebuchet MS"/>
                <a:cs typeface="Trebuchet MS"/>
              </a:rPr>
              <a:t>ng</a:t>
            </a:r>
            <a:r>
              <a:rPr sz="26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585858"/>
                </a:solidFill>
                <a:latin typeface="Trebuchet MS"/>
                <a:cs typeface="Trebuchet MS"/>
              </a:rPr>
              <a:t>sup</a:t>
            </a:r>
            <a:r>
              <a:rPr sz="2600" spc="-120" dirty="0">
                <a:solidFill>
                  <a:srgbClr val="585858"/>
                </a:solidFill>
                <a:latin typeface="Trebuchet MS"/>
                <a:cs typeface="Trebuchet MS"/>
              </a:rPr>
              <a:t>p</a:t>
            </a:r>
            <a:r>
              <a:rPr sz="2600" spc="35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z="2600" spc="7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-275" dirty="0">
                <a:solidFill>
                  <a:srgbClr val="585858"/>
                </a:solidFill>
                <a:latin typeface="Trebuchet MS"/>
                <a:cs typeface="Trebuchet MS"/>
              </a:rPr>
              <a:t>t.</a:t>
            </a:r>
            <a:endParaRPr lang="en-GB" sz="2600" spc="-275" dirty="0">
              <a:solidFill>
                <a:srgbClr val="585858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38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lang="en-GB" sz="2600" spc="-275" dirty="0">
                <a:solidFill>
                  <a:srgbClr val="585858"/>
                </a:solidFill>
                <a:latin typeface="Trebuchet MS"/>
                <a:cs typeface="Trebuchet MS"/>
              </a:rPr>
              <a:t>Use the academic </a:t>
            </a:r>
            <a:r>
              <a:rPr lang="en-GB" sz="2600" spc="-275" dirty="0" err="1">
                <a:solidFill>
                  <a:srgbClr val="585858"/>
                </a:solidFill>
                <a:latin typeface="Trebuchet MS"/>
                <a:cs typeface="Trebuchet MS"/>
              </a:rPr>
              <a:t>phrasebank</a:t>
            </a:r>
            <a:r>
              <a:rPr lang="en-GB" sz="2600" spc="-275" dirty="0">
                <a:solidFill>
                  <a:srgbClr val="585858"/>
                </a:solidFill>
                <a:latin typeface="Trebuchet MS"/>
                <a:cs typeface="Trebuchet MS"/>
              </a:rPr>
              <a:t> https://www.phrasebank.manchester.ac.uk/</a:t>
            </a:r>
            <a:endParaRPr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38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sz="2600" spc="265" dirty="0">
                <a:solidFill>
                  <a:srgbClr val="585858"/>
                </a:solidFill>
                <a:latin typeface="Trebuchet MS"/>
                <a:cs typeface="Trebuchet MS"/>
              </a:rPr>
              <a:t>W</a:t>
            </a:r>
            <a:r>
              <a:rPr sz="2600" dirty="0">
                <a:solidFill>
                  <a:srgbClr val="585858"/>
                </a:solidFill>
                <a:latin typeface="Trebuchet MS"/>
                <a:cs typeface="Trebuchet MS"/>
              </a:rPr>
              <a:t>ork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600" spc="-185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600" spc="-195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z="2600" spc="-9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600" spc="-130" dirty="0">
                <a:solidFill>
                  <a:srgbClr val="585858"/>
                </a:solidFill>
                <a:latin typeface="Trebuchet MS"/>
                <a:cs typeface="Trebuchet MS"/>
              </a:rPr>
              <a:t>vid</a:t>
            </a:r>
            <a:r>
              <a:rPr sz="2600" spc="-155" dirty="0">
                <a:solidFill>
                  <a:srgbClr val="585858"/>
                </a:solidFill>
                <a:latin typeface="Trebuchet MS"/>
                <a:cs typeface="Trebuchet MS"/>
              </a:rPr>
              <a:t>u</a:t>
            </a:r>
            <a:r>
              <a:rPr sz="2600" spc="-290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600" spc="-160" dirty="0">
                <a:solidFill>
                  <a:srgbClr val="585858"/>
                </a:solidFill>
                <a:latin typeface="Trebuchet MS"/>
                <a:cs typeface="Trebuchet MS"/>
              </a:rPr>
              <a:t>l</a:t>
            </a:r>
            <a:r>
              <a:rPr sz="2600" spc="-220" dirty="0">
                <a:solidFill>
                  <a:srgbClr val="585858"/>
                </a:solidFill>
                <a:latin typeface="Trebuchet MS"/>
                <a:cs typeface="Trebuchet MS"/>
              </a:rPr>
              <a:t>l</a:t>
            </a:r>
            <a:r>
              <a:rPr sz="2600" spc="-145" dirty="0">
                <a:solidFill>
                  <a:srgbClr val="585858"/>
                </a:solidFill>
                <a:latin typeface="Trebuchet MS"/>
                <a:cs typeface="Trebuchet MS"/>
              </a:rPr>
              <a:t>y</a:t>
            </a:r>
            <a:r>
              <a:rPr sz="2600" spc="-10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585858"/>
                </a:solidFill>
                <a:latin typeface="Trebuchet MS"/>
                <a:cs typeface="Trebuchet MS"/>
              </a:rPr>
              <a:t>to </a:t>
            </a:r>
            <a:r>
              <a:rPr sz="2600" spc="-125" dirty="0">
                <a:solidFill>
                  <a:srgbClr val="585858"/>
                </a:solidFill>
                <a:latin typeface="Trebuchet MS"/>
                <a:cs typeface="Trebuchet MS"/>
              </a:rPr>
              <a:t>imp</a:t>
            </a:r>
            <a:r>
              <a:rPr sz="2600" spc="-15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15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z="2600" spc="-185" dirty="0">
                <a:solidFill>
                  <a:srgbClr val="585858"/>
                </a:solidFill>
                <a:latin typeface="Trebuchet MS"/>
                <a:cs typeface="Trebuchet MS"/>
              </a:rPr>
              <a:t>v</a:t>
            </a:r>
            <a:r>
              <a:rPr sz="2600" spc="-13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600" spc="-385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00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sz="2600" spc="-195" dirty="0">
                <a:solidFill>
                  <a:srgbClr val="585858"/>
                </a:solidFill>
                <a:latin typeface="Trebuchet MS"/>
                <a:cs typeface="Trebuchet MS"/>
              </a:rPr>
              <a:t>P</a:t>
            </a:r>
            <a:r>
              <a:rPr sz="2600" spc="-285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600" spc="-145" dirty="0">
                <a:solidFill>
                  <a:srgbClr val="585858"/>
                </a:solidFill>
                <a:latin typeface="Trebuchet MS"/>
                <a:cs typeface="Trebuchet MS"/>
              </a:rPr>
              <a:t>y</a:t>
            </a:r>
            <a:r>
              <a:rPr sz="26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585858"/>
                </a:solidFill>
                <a:latin typeface="Trebuchet MS"/>
                <a:cs typeface="Trebuchet MS"/>
              </a:rPr>
              <a:t>attention</a:t>
            </a:r>
            <a:r>
              <a:rPr sz="26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6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tutor</a:t>
            </a:r>
            <a:r>
              <a:rPr sz="2600" spc="-80" dirty="0">
                <a:solidFill>
                  <a:srgbClr val="585858"/>
                </a:solidFill>
                <a:latin typeface="Trebuchet MS"/>
                <a:cs typeface="Trebuchet MS"/>
              </a:rPr>
              <a:t>s</a:t>
            </a:r>
            <a:r>
              <a:rPr sz="2600" spc="-385" dirty="0">
                <a:solidFill>
                  <a:srgbClr val="585858"/>
                </a:solidFill>
                <a:latin typeface="Trebuchet MS"/>
                <a:cs typeface="Trebuchet MS"/>
              </a:rPr>
              <a:t>’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85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600" spc="-190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600" spc="-125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z="26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585858"/>
                </a:solidFill>
                <a:latin typeface="Trebuchet MS"/>
                <a:cs typeface="Trebuchet MS"/>
              </a:rPr>
              <a:t>lect</a:t>
            </a:r>
            <a:r>
              <a:rPr sz="2600" spc="-195" dirty="0">
                <a:solidFill>
                  <a:srgbClr val="585858"/>
                </a:solidFill>
                <a:latin typeface="Trebuchet MS"/>
                <a:cs typeface="Trebuchet MS"/>
              </a:rPr>
              <a:t>u</a:t>
            </a:r>
            <a:r>
              <a:rPr sz="2600" spc="-3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600" spc="-150" dirty="0">
                <a:solidFill>
                  <a:srgbClr val="585858"/>
                </a:solidFill>
                <a:latin typeface="Trebuchet MS"/>
                <a:cs typeface="Trebuchet MS"/>
              </a:rPr>
              <a:t>ers’</a:t>
            </a:r>
            <a:r>
              <a:rPr sz="2600" spc="-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600" spc="-340" dirty="0">
                <a:solidFill>
                  <a:srgbClr val="585858"/>
                </a:solidFill>
                <a:latin typeface="Trebuchet MS"/>
                <a:cs typeface="Trebuchet MS"/>
              </a:rPr>
              <a:t>f</a:t>
            </a:r>
            <a:r>
              <a:rPr sz="2600" spc="-155" dirty="0">
                <a:solidFill>
                  <a:srgbClr val="585858"/>
                </a:solidFill>
                <a:latin typeface="Trebuchet MS"/>
                <a:cs typeface="Trebuchet MS"/>
              </a:rPr>
              <a:t>eed</a:t>
            </a:r>
            <a:r>
              <a:rPr sz="2600" spc="-150" dirty="0">
                <a:solidFill>
                  <a:srgbClr val="585858"/>
                </a:solidFill>
                <a:latin typeface="Trebuchet MS"/>
                <a:cs typeface="Trebuchet MS"/>
              </a:rPr>
              <a:t>b</a:t>
            </a:r>
            <a:r>
              <a:rPr sz="2600" spc="-215" dirty="0">
                <a:solidFill>
                  <a:srgbClr val="585858"/>
                </a:solidFill>
                <a:latin typeface="Trebuchet MS"/>
                <a:cs typeface="Trebuchet MS"/>
              </a:rPr>
              <a:t>ack.</a:t>
            </a:r>
            <a:endParaRPr sz="26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384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</a:tabLst>
            </a:pPr>
            <a:r>
              <a:rPr sz="2600" spc="-120" dirty="0">
                <a:solidFill>
                  <a:srgbClr val="FF0000"/>
                </a:solidFill>
                <a:latin typeface="Trebuchet MS"/>
                <a:cs typeface="Trebuchet MS"/>
              </a:rPr>
              <a:t>Lear</a:t>
            </a:r>
            <a:r>
              <a:rPr sz="2600" spc="-125" dirty="0">
                <a:solidFill>
                  <a:srgbClr val="FF0000"/>
                </a:solidFill>
                <a:latin typeface="Trebuchet MS"/>
                <a:cs typeface="Trebuchet MS"/>
              </a:rPr>
              <a:t>n</a:t>
            </a:r>
            <a:r>
              <a:rPr sz="2600" spc="-7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600" spc="-195" dirty="0">
                <a:solidFill>
                  <a:srgbClr val="FF0000"/>
                </a:solidFill>
                <a:latin typeface="Trebuchet MS"/>
                <a:cs typeface="Trebuchet MS"/>
              </a:rPr>
              <a:t>a</a:t>
            </a:r>
            <a:r>
              <a:rPr sz="2600" spc="-204" dirty="0">
                <a:solidFill>
                  <a:srgbClr val="FF0000"/>
                </a:solidFill>
                <a:latin typeface="Trebuchet MS"/>
                <a:cs typeface="Trebuchet MS"/>
              </a:rPr>
              <a:t>b</a:t>
            </a:r>
            <a:r>
              <a:rPr sz="2600" spc="-40" dirty="0">
                <a:solidFill>
                  <a:srgbClr val="FF0000"/>
                </a:solidFill>
                <a:latin typeface="Trebuchet MS"/>
                <a:cs typeface="Trebuchet MS"/>
              </a:rPr>
              <a:t>o</a:t>
            </a:r>
            <a:r>
              <a:rPr sz="2600" spc="-35" dirty="0">
                <a:solidFill>
                  <a:srgbClr val="FF0000"/>
                </a:solidFill>
                <a:latin typeface="Trebuchet MS"/>
                <a:cs typeface="Trebuchet MS"/>
              </a:rPr>
              <a:t>u</a:t>
            </a:r>
            <a:r>
              <a:rPr sz="2600" spc="-165" dirty="0">
                <a:solidFill>
                  <a:srgbClr val="FF0000"/>
                </a:solidFill>
                <a:latin typeface="Trebuchet MS"/>
                <a:cs typeface="Trebuchet MS"/>
              </a:rPr>
              <a:t>t</a:t>
            </a:r>
            <a:r>
              <a:rPr sz="2600" spc="-8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600" spc="-185" dirty="0">
                <a:solidFill>
                  <a:srgbClr val="FF0000"/>
                </a:solidFill>
                <a:latin typeface="Trebuchet MS"/>
                <a:cs typeface="Trebuchet MS"/>
              </a:rPr>
              <a:t>a</a:t>
            </a:r>
            <a:r>
              <a:rPr sz="2600" spc="-190" dirty="0">
                <a:solidFill>
                  <a:srgbClr val="FF0000"/>
                </a:solidFill>
                <a:latin typeface="Trebuchet MS"/>
                <a:cs typeface="Trebuchet MS"/>
              </a:rPr>
              <a:t>n</a:t>
            </a:r>
            <a:r>
              <a:rPr sz="2600" spc="-125" dirty="0">
                <a:solidFill>
                  <a:srgbClr val="FF0000"/>
                </a:solidFill>
                <a:latin typeface="Trebuchet MS"/>
                <a:cs typeface="Trebuchet MS"/>
              </a:rPr>
              <a:t>d</a:t>
            </a:r>
            <a:r>
              <a:rPr sz="2600" spc="-7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FF0000"/>
                </a:solidFill>
                <a:latin typeface="Trebuchet MS"/>
                <a:cs typeface="Trebuchet MS"/>
              </a:rPr>
              <a:t>pr</a:t>
            </a:r>
            <a:r>
              <a:rPr sz="2600" spc="-135" dirty="0">
                <a:solidFill>
                  <a:srgbClr val="FF0000"/>
                </a:solidFill>
                <a:latin typeface="Trebuchet MS"/>
                <a:cs typeface="Trebuchet MS"/>
              </a:rPr>
              <a:t>a</a:t>
            </a:r>
            <a:r>
              <a:rPr sz="2600" spc="-145" dirty="0">
                <a:solidFill>
                  <a:srgbClr val="FF0000"/>
                </a:solidFill>
                <a:latin typeface="Trebuchet MS"/>
                <a:cs typeface="Trebuchet MS"/>
              </a:rPr>
              <a:t>ctise</a:t>
            </a:r>
            <a:r>
              <a:rPr sz="2600" spc="-8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FF0000"/>
                </a:solidFill>
                <a:latin typeface="Trebuchet MS"/>
                <a:cs typeface="Trebuchet MS"/>
              </a:rPr>
              <a:t>r</a:t>
            </a:r>
            <a:r>
              <a:rPr sz="2600" spc="-290" dirty="0">
                <a:solidFill>
                  <a:srgbClr val="FF0000"/>
                </a:solidFill>
                <a:latin typeface="Trebuchet MS"/>
                <a:cs typeface="Trebuchet MS"/>
              </a:rPr>
              <a:t>e</a:t>
            </a:r>
            <a:r>
              <a:rPr sz="2600" spc="-225" dirty="0">
                <a:solidFill>
                  <a:srgbClr val="FF0000"/>
                </a:solidFill>
                <a:latin typeface="Trebuchet MS"/>
                <a:cs typeface="Trebuchet MS"/>
              </a:rPr>
              <a:t>f</a:t>
            </a:r>
            <a:r>
              <a:rPr sz="2600" spc="-90" dirty="0">
                <a:solidFill>
                  <a:srgbClr val="FF0000"/>
                </a:solidFill>
                <a:latin typeface="Trebuchet MS"/>
                <a:cs typeface="Trebuchet MS"/>
              </a:rPr>
              <a:t>e</a:t>
            </a:r>
            <a:r>
              <a:rPr sz="2600" spc="-114" dirty="0">
                <a:solidFill>
                  <a:srgbClr val="FF0000"/>
                </a:solidFill>
                <a:latin typeface="Trebuchet MS"/>
                <a:cs typeface="Trebuchet MS"/>
              </a:rPr>
              <a:t>r</a:t>
            </a:r>
            <a:r>
              <a:rPr sz="2600" spc="-175" dirty="0">
                <a:solidFill>
                  <a:srgbClr val="FF0000"/>
                </a:solidFill>
                <a:latin typeface="Trebuchet MS"/>
                <a:cs typeface="Trebuchet MS"/>
              </a:rPr>
              <a:t>enc</a:t>
            </a:r>
            <a:r>
              <a:rPr sz="2600" spc="-85" dirty="0">
                <a:solidFill>
                  <a:srgbClr val="FF0000"/>
                </a:solidFill>
                <a:latin typeface="Trebuchet MS"/>
                <a:cs typeface="Trebuchet MS"/>
              </a:rPr>
              <a:t>i</a:t>
            </a:r>
            <a:r>
              <a:rPr sz="2600" spc="-235" dirty="0">
                <a:solidFill>
                  <a:srgbClr val="FF0000"/>
                </a:solidFill>
                <a:latin typeface="Trebuchet MS"/>
                <a:cs typeface="Trebuchet MS"/>
              </a:rPr>
              <a:t>ng.</a:t>
            </a:r>
            <a:endParaRPr sz="26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4226797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94243-7D4E-EEBF-B7D6-32B05332A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3CEF1C-72C1-5C8A-5CD1-2FF4641E0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34017" y="1587500"/>
            <a:ext cx="11774183" cy="276999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8B699C8-25FC-00ED-1E32-11C2B9FF1B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949" y="257175"/>
            <a:ext cx="6182835" cy="634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6261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72E1C-F122-EE7B-DFE0-0C95929AF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1463" y="17840"/>
            <a:ext cx="9479415" cy="1569660"/>
          </a:xfrm>
        </p:spPr>
        <p:txBody>
          <a:bodyPr/>
          <a:lstStyle/>
          <a:p>
            <a:r>
              <a:rPr lang="cy-GB" dirty="0"/>
              <a:t>Datblygu eich Sgiliau        </a:t>
            </a:r>
            <a:r>
              <a:rPr lang="en-GB" dirty="0"/>
              <a:t>Developing your skills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5F0280-282B-3A3E-5357-5953AA5B65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34017" y="1587500"/>
            <a:ext cx="10230273" cy="2492990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https://academicmarker.com/essay-writing/body-paragraphs/about-body-paragraphs/which-academic-phrases-belong-in-an-essay-body/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Action Button: Document 3">
            <a:hlinkClick r:id="rId2" highlightClick="1"/>
            <a:extLst>
              <a:ext uri="{FF2B5EF4-FFF2-40B4-BE49-F238E27FC236}">
                <a16:creationId xmlns:a16="http://schemas.microsoft.com/office/drawing/2014/main" id="{887CFD36-9DA9-1420-9B89-FC35F4E6FE69}"/>
              </a:ext>
            </a:extLst>
          </p:cNvPr>
          <p:cNvSpPr/>
          <p:nvPr/>
        </p:nvSpPr>
        <p:spPr>
          <a:xfrm>
            <a:off x="2490758" y="3429000"/>
            <a:ext cx="2844177" cy="1990082"/>
          </a:xfrm>
          <a:prstGeom prst="actionButtonDocumen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7329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883AD-AB63-E530-94F1-D01E5057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293" y="120770"/>
            <a:ext cx="9601690" cy="1569660"/>
          </a:xfrm>
        </p:spPr>
        <p:txBody>
          <a:bodyPr/>
          <a:lstStyle/>
          <a:p>
            <a:r>
              <a:rPr lang="cy-GB" dirty="0"/>
              <a:t>Aralleirio a Dyfynnu</a:t>
            </a:r>
            <a:br>
              <a:rPr lang="en-GB" dirty="0"/>
            </a:br>
            <a:r>
              <a:rPr lang="en-GB" dirty="0"/>
              <a:t> Paraphrasing and Quoting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9AE812-3F63-2449-47F3-BE24522CF8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34017" y="1587500"/>
            <a:ext cx="10230273" cy="3046988"/>
          </a:xfrm>
        </p:spPr>
        <p:txBody>
          <a:bodyPr/>
          <a:lstStyle/>
          <a:p>
            <a:r>
              <a:rPr lang="en-US" dirty="0">
                <a:hlinkClick r:id="rId3"/>
              </a:rPr>
              <a:t>https://youtu.be/SObGEcok06U?si=pnuA_0Ifc2Evn2oI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Online Media 3" title="How To Paraphrase">
            <a:hlinkClick r:id="" action="ppaction://media"/>
            <a:extLst>
              <a:ext uri="{FF2B5EF4-FFF2-40B4-BE49-F238E27FC236}">
                <a16:creationId xmlns:a16="http://schemas.microsoft.com/office/drawing/2014/main" id="{081FB64A-8C34-8A97-EAE7-98AF0384FE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218582" y="2368259"/>
            <a:ext cx="6000317" cy="3390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06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08163-A566-96FC-FB71-120C5017A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917" y="148837"/>
            <a:ext cx="10731259" cy="784830"/>
          </a:xfrm>
        </p:spPr>
        <p:txBody>
          <a:bodyPr/>
          <a:lstStyle/>
          <a:p>
            <a:r>
              <a:rPr lang="cy-GB" dirty="0"/>
              <a:t>Cofiwch fod angen cymryd amser i wella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B6E4-9380-E7F6-4766-4F9A0F39A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34017" y="1587500"/>
            <a:ext cx="10230273" cy="147732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Prawf ddarllenwch ac ail-ddrafftio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Sesiynau sgiliau astudio rhad ac am ddim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Darllenwch a gweithredu ar adborth o aseiniadau blaenorol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Ceisiwch rywfaint o </a:t>
            </a:r>
            <a:r>
              <a:rPr lang="cy-GB" sz="2400"/>
              <a:t>help drwy </a:t>
            </a:r>
            <a:r>
              <a:rPr lang="cy-GB" sz="2400" dirty="0"/>
              <a:t>ffynonellau rhyngrwyd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56323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08163-A566-96FC-FB71-120C5017A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Remember, it takes time to improve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B6E4-9380-E7F6-4766-4F9A0F39A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34017" y="1587500"/>
            <a:ext cx="10230273" cy="175432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Proofread and redraft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Free </a:t>
            </a:r>
            <a:r>
              <a:rPr lang="en-GB" sz="2400" dirty="0" err="1"/>
              <a:t>studyskills</a:t>
            </a:r>
            <a:r>
              <a:rPr lang="en-GB" sz="2400" dirty="0"/>
              <a:t> sessions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Read and act on feedback from previous assignments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Get some help from internet 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593402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</TotalTime>
  <Words>1066</Words>
  <Application>Microsoft Office PowerPoint</Application>
  <PresentationFormat>Widescreen</PresentationFormat>
  <Paragraphs>197</Paragraphs>
  <Slides>27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 MT</vt:lpstr>
      <vt:lpstr>Arial</vt:lpstr>
      <vt:lpstr>Calibri</vt:lpstr>
      <vt:lpstr>Impact</vt:lpstr>
      <vt:lpstr>Lucida Sans</vt:lpstr>
      <vt:lpstr>Times New Roman</vt:lpstr>
      <vt:lpstr>Trebuchet MS</vt:lpstr>
      <vt:lpstr>1_Office Theme</vt:lpstr>
      <vt:lpstr>YSGRIFENNU  ACADEMAIDD</vt:lpstr>
      <vt:lpstr>ACADEMIC  WRITING</vt:lpstr>
      <vt:lpstr>Ysgrifennu Academaidd - yr Hanfodion</vt:lpstr>
      <vt:lpstr>Academic Writing the Basics</vt:lpstr>
      <vt:lpstr>YSGRIFENNU ACADEMAIDD YN GYMRAEG</vt:lpstr>
      <vt:lpstr>ACADEMIC WRITING IN  ENGLISH</vt:lpstr>
      <vt:lpstr>MEWN YSGRIFENNU ACADEMAIDD, MAE SYNIADAU</vt:lpstr>
      <vt:lpstr>IN ACADEMIC WRITING, IDEAS ARE</vt:lpstr>
      <vt:lpstr>BETH YW STRWYTHUR
YSGRIFENNU ACADEMAIDD?</vt:lpstr>
      <vt:lpstr>WHAT IS THE STRUCTURE OF ACADEMIC WRITING?</vt:lpstr>
      <vt:lpstr>MAE GAN DDARN…</vt:lpstr>
      <vt:lpstr>A PIECE HAS…</vt:lpstr>
      <vt:lpstr>MAE GAN BARAGRAFF…</vt:lpstr>
      <vt:lpstr>A  PARAGRAPH HAS…</vt:lpstr>
      <vt:lpstr>MAE GAN Y PARAGRAFF NESAF…</vt:lpstr>
      <vt:lpstr>THE NEXT PARAGRAPH HAS…</vt:lpstr>
      <vt:lpstr>5 paragraff Byrger Traethawd</vt:lpstr>
      <vt:lpstr>5 paragraph Hamburger Essay</vt:lpstr>
      <vt:lpstr>Ysgrifennu beirniadol Critical writing </vt:lpstr>
      <vt:lpstr>Byddwch yn gryno a threfnus  Be concise and structured </vt:lpstr>
      <vt:lpstr>BETH GALLAF EI WNEUD I WNEUD FY NGWAITH YSGRIFENNU YN FWY ACADEMAIDD?</vt:lpstr>
      <vt:lpstr>WHAT CAN I DO TO MAKE MY WRITING  MORE ACADEMIC?</vt:lpstr>
      <vt:lpstr>PowerPoint Presentation</vt:lpstr>
      <vt:lpstr>Datblygu eich Sgiliau        Developing your skills</vt:lpstr>
      <vt:lpstr>Aralleirio a Dyfynnu  Paraphrasing and Quoting</vt:lpstr>
      <vt:lpstr>Cofiwch fod angen cymryd amser i wella</vt:lpstr>
      <vt:lpstr>Remember, it takes time to improve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 WRITING</dc:title>
  <dc:creator>Heike Griffiths</dc:creator>
  <cp:lastModifiedBy>Geraint Lloyd</cp:lastModifiedBy>
  <cp:revision>4</cp:revision>
  <dcterms:created xsi:type="dcterms:W3CDTF">2023-10-09T08:37:40Z</dcterms:created>
  <dcterms:modified xsi:type="dcterms:W3CDTF">2023-10-13T15:43:36Z</dcterms:modified>
</cp:coreProperties>
</file>