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3"/>
    <p:restoredTop sz="95775"/>
  </p:normalViewPr>
  <p:slideViewPr>
    <p:cSldViewPr snapToGrid="0">
      <p:cViewPr varScale="1">
        <p:scale>
          <a:sx n="90" d="100"/>
          <a:sy n="90" d="100"/>
        </p:scale>
        <p:origin x="232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88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622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645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013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771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424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982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905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471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047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464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3/15/26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010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9" r:id="rId6"/>
    <p:sldLayoutId id="2147483784" r:id="rId7"/>
    <p:sldLayoutId id="2147483785" r:id="rId8"/>
    <p:sldLayoutId id="2147483786" r:id="rId9"/>
    <p:sldLayoutId id="2147483788" r:id="rId10"/>
    <p:sldLayoutId id="214748378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FE12016-1D7D-701A-095D-46AF765710D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5055" r="-1" b="4578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82" name="Bottom Right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83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3" name="Freeform: Shape 84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85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86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87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88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9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2" name="Freeform: Shape 90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93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118" name="Top Left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127" name="Freeform: Shape 95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96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129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130" name="Freeform: Shape 108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1" name="Freeform: Shape 109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2" name="Freeform: Shape 110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3" name="Freeform: Shape 111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4" name="Freeform: Shape 112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35" name="Freeform: Shape 98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99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621964-86AC-108C-1550-F8F813AA8E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404" y="273839"/>
            <a:ext cx="10191942" cy="31730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 b="1" dirty="0">
                <a:solidFill>
                  <a:srgbClr val="FFFFFF"/>
                </a:solidFill>
              </a:rPr>
              <a:t>Applying Erikson’s Psychosocial Development Theory to Jenny’s Situation</a:t>
            </a:r>
            <a:endParaRPr lang="en-US" sz="5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7D1F2F-A4A1-2FCE-C16C-A047E86DE1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9354"/>
            <a:ext cx="9144000" cy="126528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FFFFFF"/>
                </a:solidFill>
                <a:latin typeface="+mj-lt"/>
              </a:rPr>
              <a:t>Name: Vania Batista (2439410)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FFFFFF"/>
                </a:solidFill>
                <a:latin typeface="+mj-lt"/>
              </a:rPr>
              <a:t>Lecturer: Farah Wiita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FFFFFF"/>
                </a:solidFill>
                <a:latin typeface="+mj-lt"/>
              </a:rPr>
              <a:t>Module: LCHS4010 – Psychology in Health and Social Care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srgbClr val="FFFFFF"/>
              </a:solidFill>
            </a:endParaRPr>
          </a:p>
        </p:txBody>
      </p:sp>
      <p:grpSp>
        <p:nvGrpSpPr>
          <p:cNvPr id="137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7D34DAD-265C-AF32-5A86-37175222A78A}"/>
              </a:ext>
            </a:extLst>
          </p:cNvPr>
          <p:cNvSpPr txBox="1"/>
          <p:nvPr/>
        </p:nvSpPr>
        <p:spPr>
          <a:xfrm>
            <a:off x="84233" y="6536414"/>
            <a:ext cx="92637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solidFill>
                  <a:schemeClr val="bg1"/>
                </a:solidFill>
              </a:rPr>
              <a:t>I confirm that I have used AI tools for proofreading this work (ChatGPT, 13/03/2026).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84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1AA84F-FEAE-CDDD-C8D1-07535EB6C8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93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6509CAF-D83C-F854-6F5E-07451E7593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5055" r="-1" b="4578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08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AD5408-F54C-B484-A098-3FBD641452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726066"/>
            <a:ext cx="4795282" cy="50182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</a:t>
            </a: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17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18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ADC1333-D066-B157-4B6B-03863BF657D2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>
                <a:solidFill>
                  <a:srgbClr val="FFFFFF"/>
                </a:solidFill>
              </a:rPr>
              <a:t>Jenny is a 16-year-old girl who has been caring for her mother for the past five years following the death of her father.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50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>
                <a:solidFill>
                  <a:srgbClr val="FFFFFF"/>
                </a:solidFill>
              </a:rPr>
              <a:t>Her mother experiences mobility difficulties, memory problems and low mood.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>
                <a:solidFill>
                  <a:srgbClr val="FFFFFF"/>
                </a:solidFill>
              </a:rPr>
              <a:t>Jenny supports her mother with daily tasks such as cooking, cleaning, shopping and managing paperwork.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50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>
                <a:solidFill>
                  <a:srgbClr val="FFFFFF"/>
                </a:solidFill>
              </a:rPr>
              <a:t>Research shows that young carers often take on significant responsibilities that may affect emotional well-being and development (Becker, 2007).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50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>
                <a:solidFill>
                  <a:srgbClr val="FFFFFF"/>
                </a:solidFill>
              </a:rPr>
              <a:t>This presentation applies Erikson’s psychosocial development theory to analyse Jenny’s situation and explore possible support strategies.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336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883E2B-ABB3-41B4-1CB3-1E938E36D6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ctangle 13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3" name="Freeform: Shape 13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4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57" name="Rectangle 15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9A27C6A-4014-2DC2-5817-C7EFEB0BE57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5055" r="-1" b="4578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63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ABF028-E443-C55F-33E2-E97AF8273C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5755" y="276856"/>
            <a:ext cx="3231015" cy="270095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Erikson’s Psychosocial Development Theory</a:t>
            </a: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pSp>
        <p:nvGrpSpPr>
          <p:cNvPr id="172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73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3EBE41A-00FD-E354-611B-B873DD3AB6AB}"/>
              </a:ext>
            </a:extLst>
          </p:cNvPr>
          <p:cNvSpPr txBox="1"/>
          <p:nvPr/>
        </p:nvSpPr>
        <p:spPr>
          <a:xfrm>
            <a:off x="3322133" y="3024095"/>
            <a:ext cx="8845429" cy="38132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algn="ctr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400" dirty="0">
                <a:solidFill>
                  <a:srgbClr val="FFFFFF"/>
                </a:solidFill>
                <a:effectLst/>
              </a:rPr>
              <a:t>Erik Erikson developed the theory of psychosocial development.</a:t>
            </a:r>
          </a:p>
          <a:p>
            <a:pPr indent="-228600" algn="ctr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400" dirty="0">
              <a:solidFill>
                <a:srgbClr val="FFFFFF"/>
              </a:solidFill>
              <a:effectLst/>
            </a:endParaRPr>
          </a:p>
          <a:p>
            <a:pPr indent="-228600" algn="ctr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400" dirty="0">
                <a:solidFill>
                  <a:srgbClr val="FFFFFF"/>
                </a:solidFill>
                <a:effectLst/>
              </a:rPr>
              <a:t>He believed that people continue to develop emotionally and socially throughout life (Erikson, 1968).</a:t>
            </a:r>
          </a:p>
          <a:p>
            <a:pPr indent="-228600" algn="ctr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400" dirty="0">
                <a:solidFill>
                  <a:srgbClr val="FFFFFF"/>
                </a:solidFill>
                <a:effectLst/>
              </a:rPr>
              <a:t>Development occurs in </a:t>
            </a:r>
            <a:r>
              <a:rPr lang="en-US" sz="1400" b="1" dirty="0">
                <a:solidFill>
                  <a:srgbClr val="FFFFFF"/>
                </a:solidFill>
                <a:effectLst/>
              </a:rPr>
              <a:t>eight stages</a:t>
            </a:r>
            <a:r>
              <a:rPr lang="en-US" sz="1400" dirty="0">
                <a:solidFill>
                  <a:srgbClr val="FFFFFF"/>
                </a:solidFill>
                <a:effectLst/>
              </a:rPr>
              <a:t>, and each stage includes a psychosocial conflict presented as opposite outcomes.</a:t>
            </a:r>
          </a:p>
          <a:p>
            <a:pPr indent="-228600" algn="ctr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400" dirty="0">
              <a:solidFill>
                <a:srgbClr val="FFFFFF"/>
              </a:solidFill>
            </a:endParaRPr>
          </a:p>
          <a:p>
            <a:pPr indent="-228600" algn="ctr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400" dirty="0">
                <a:solidFill>
                  <a:srgbClr val="FFFFFF"/>
                </a:solidFill>
              </a:rPr>
              <a:t>Examples include:</a:t>
            </a:r>
          </a:p>
          <a:p>
            <a:pPr algn="ctr" defTabSz="914400">
              <a:spcAft>
                <a:spcPts val="800"/>
              </a:spcAft>
              <a:buClr>
                <a:schemeClr val="accent5"/>
              </a:buClr>
            </a:pPr>
            <a:r>
              <a:rPr lang="en-US" sz="1400" dirty="0">
                <a:solidFill>
                  <a:srgbClr val="FFFFFF"/>
                </a:solidFill>
              </a:rPr>
              <a:t>• Trust vs Mistrust (infancy)</a:t>
            </a:r>
            <a:br>
              <a:rPr lang="en-US" sz="1400" dirty="0">
                <a:solidFill>
                  <a:srgbClr val="FFFFFF"/>
                </a:solidFill>
              </a:rPr>
            </a:br>
            <a:r>
              <a:rPr lang="en-US" sz="1400" dirty="0">
                <a:solidFill>
                  <a:srgbClr val="FFFFFF"/>
                </a:solidFill>
              </a:rPr>
              <a:t>• Autonomy vs Shame and Doubt (early childhood)</a:t>
            </a:r>
            <a:br>
              <a:rPr lang="en-US" sz="1400" dirty="0">
                <a:solidFill>
                  <a:srgbClr val="FFFFFF"/>
                </a:solidFill>
              </a:rPr>
            </a:br>
            <a:r>
              <a:rPr lang="en-US" sz="1400" dirty="0">
                <a:solidFill>
                  <a:srgbClr val="FFFFFF"/>
                </a:solidFill>
              </a:rPr>
              <a:t>• Initiative vs Guilt (early childhood)</a:t>
            </a:r>
            <a:br>
              <a:rPr lang="en-US" sz="1400" dirty="0">
                <a:solidFill>
                  <a:srgbClr val="FFFFFF"/>
                </a:solidFill>
              </a:rPr>
            </a:br>
            <a:r>
              <a:rPr lang="en-US" sz="1400" dirty="0">
                <a:solidFill>
                  <a:srgbClr val="FFFFFF"/>
                </a:solidFill>
              </a:rPr>
              <a:t>• Industry vs Inferiority (childhood)</a:t>
            </a:r>
            <a:br>
              <a:rPr lang="en-US" sz="1400" dirty="0">
                <a:solidFill>
                  <a:srgbClr val="FFFFFF"/>
                </a:solidFill>
              </a:rPr>
            </a:br>
            <a:r>
              <a:rPr lang="en-US" sz="1400" dirty="0">
                <a:solidFill>
                  <a:srgbClr val="FFFFFF"/>
                </a:solidFill>
              </a:rPr>
              <a:t>• Identity vs Role Confusion (adolescence)</a:t>
            </a:r>
          </a:p>
          <a:p>
            <a:pPr indent="-228600" algn="ctr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400" dirty="0">
              <a:solidFill>
                <a:srgbClr val="FFFFFF"/>
              </a:solidFill>
            </a:endParaRPr>
          </a:p>
          <a:p>
            <a:pPr indent="-228600" algn="ctr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400" dirty="0">
                <a:solidFill>
                  <a:srgbClr val="FFFFFF"/>
                </a:solidFill>
              </a:rPr>
              <a:t>Early stages of the theory explain how childhood experiences influence later development.</a:t>
            </a:r>
          </a:p>
          <a:p>
            <a:pPr indent="-228600" algn="ctr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400" dirty="0">
              <a:solidFill>
                <a:srgbClr val="FFFFFF"/>
              </a:solidFill>
              <a:effectLst/>
            </a:endParaRPr>
          </a:p>
        </p:txBody>
      </p:sp>
      <p:pic>
        <p:nvPicPr>
          <p:cNvPr id="13" name="Picture 12" descr="A diagram of a group of children&#10;&#10;AI-generated content may be incorrect.">
            <a:extLst>
              <a:ext uri="{FF2B5EF4-FFF2-40B4-BE49-F238E27FC236}">
                <a16:creationId xmlns:a16="http://schemas.microsoft.com/office/drawing/2014/main" id="{A03272AF-F16A-F86D-54C6-58F5CA5FDD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906" y="314139"/>
            <a:ext cx="6261882" cy="2529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776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4F8B0A-C167-C110-72B9-50A6331508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93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36D8DB2-0F3B-2583-DF64-3828406736F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5055" r="-1" b="4578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08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883C202F-C6EB-2D9A-A8F6-07C488D38236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the Theory is Relevant to Jenny</a:t>
            </a: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17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18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6F8F0898-4609-5EB6-E84F-C0CD20E7D9E6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Erikson’s theory explains how social experiences influence psychological development.</a:t>
            </a: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Each stage presents a developmental challenge that can affect confidence, identity and emotional well-being.</a:t>
            </a: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Research suggests that social roles and responsibilities may influence identity development during adolescence (Berk, 2018).</a:t>
            </a: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Jenny’s caregiving responsibilities may affect her development during important stages of childhood and adolescence.</a:t>
            </a:r>
          </a:p>
        </p:txBody>
      </p:sp>
    </p:spTree>
    <p:extLst>
      <p:ext uri="{BB962C8B-B14F-4D97-AF65-F5344CB8AC3E}">
        <p14:creationId xmlns:p14="http://schemas.microsoft.com/office/powerpoint/2010/main" val="4037898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394F46-7405-BBC9-6E08-5A1E6A24E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93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8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95747A34-D570-0BD8-E212-1BECBF4A23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38979" r="5687" b="1"/>
          <a:stretch>
            <a:fillRect/>
          </a:stretch>
        </p:blipFill>
        <p:spPr>
          <a:xfrm>
            <a:off x="-1118" y="10"/>
            <a:ext cx="6094937" cy="685661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F35AF7A-722C-1D53-70DA-D37694B4BCFF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Stage 4: Industry vs Inferiority</a:t>
            </a: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pSp>
        <p:nvGrpSpPr>
          <p:cNvPr id="117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18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A young child writing on paper&#10;&#10;AI-generated content may be incorrect.">
            <a:extLst>
              <a:ext uri="{FF2B5EF4-FFF2-40B4-BE49-F238E27FC236}">
                <a16:creationId xmlns:a16="http://schemas.microsoft.com/office/drawing/2014/main" id="{C7B9DECD-1307-867F-6AE7-EED789D0BAA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22388" r="18276" b="-1"/>
          <a:stretch>
            <a:fillRect/>
          </a:stretch>
        </p:blipFill>
        <p:spPr>
          <a:xfrm>
            <a:off x="6097063" y="10"/>
            <a:ext cx="6094937" cy="68566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DCEFB4-3AB6-5925-B4A4-553FF559B089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 dirty="0">
                <a:solidFill>
                  <a:srgbClr val="FFFFFF"/>
                </a:solidFill>
                <a:effectLst/>
              </a:rPr>
              <a:t>This stage occurs between the ages of 6 and 12 years.</a:t>
            </a: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500" dirty="0">
              <a:solidFill>
                <a:srgbClr val="FFFFFF"/>
              </a:solidFill>
              <a:effectLst/>
            </a:endParaRP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 dirty="0">
                <a:solidFill>
                  <a:srgbClr val="FFFFFF"/>
                </a:solidFill>
                <a:effectLst/>
              </a:rPr>
              <a:t>Children develop skills, competence and confidence through school activities and social interactions (Erikson, 1968).</a:t>
            </a: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500" dirty="0">
              <a:solidFill>
                <a:srgbClr val="FFFFFF"/>
              </a:solidFill>
              <a:effectLst/>
            </a:endParaRP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 dirty="0">
                <a:solidFill>
                  <a:srgbClr val="FFFFFF"/>
                </a:solidFill>
                <a:effectLst/>
              </a:rPr>
              <a:t>If children receive encouragement and support, they develop a sense of competence.</a:t>
            </a: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500" dirty="0">
              <a:solidFill>
                <a:srgbClr val="FFFFFF"/>
              </a:solidFill>
              <a:effectLst/>
            </a:endParaRP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 dirty="0">
                <a:solidFill>
                  <a:srgbClr val="FFFFFF"/>
                </a:solidFill>
                <a:effectLst/>
              </a:rPr>
              <a:t>However, excessive responsibilities or lack of support may lead to feelings of inferiority (Berk, 2018).</a:t>
            </a: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500" dirty="0">
              <a:solidFill>
                <a:srgbClr val="FFFFFF"/>
              </a:solidFill>
              <a:effectLst/>
            </a:endParaRPr>
          </a:p>
          <a:p>
            <a:pPr indent="-228600" defTabSz="914400"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500" dirty="0">
                <a:solidFill>
                  <a:srgbClr val="FFFFFF"/>
                </a:solidFill>
                <a:effectLst/>
              </a:rPr>
              <a:t>Jenny began caring for her mother during this stage, which may have reduced opportunities for typical childhood activities such as school participation and friendships.</a:t>
            </a:r>
          </a:p>
        </p:txBody>
      </p:sp>
    </p:spTree>
    <p:extLst>
      <p:ext uri="{BB962C8B-B14F-4D97-AF65-F5344CB8AC3E}">
        <p14:creationId xmlns:p14="http://schemas.microsoft.com/office/powerpoint/2010/main" val="1457387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437E46-F778-319A-4524-34C58EA22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93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8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11" name="Picture 10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44F40DFF-FF5E-10CE-CF22-66DA891D6C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25462" r="15202" b="-1"/>
          <a:stretch>
            <a:fillRect/>
          </a:stretch>
        </p:blipFill>
        <p:spPr>
          <a:xfrm>
            <a:off x="-1118" y="10"/>
            <a:ext cx="6094937" cy="685661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30072F8-8A29-088A-DE4A-522D367E6C14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Stage 5: Identity vs Role Confusion</a:t>
            </a: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17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18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D9B4546D-C635-B933-C934-333F77005A6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22332" r="22334" b="1"/>
          <a:stretch>
            <a:fillRect/>
          </a:stretch>
        </p:blipFill>
        <p:spPr>
          <a:xfrm>
            <a:off x="6097063" y="10"/>
            <a:ext cx="6094937" cy="68566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97BDB7-935F-495E-01A0-7FD73FF57E33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This stage occurs during adolescence (12–18 years).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Adolescents explore their identity, values and future roles in society (Erikson, 1968).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If adolescents successfully explore their identity, they develop a strong sense of self.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However, pressure or conflicting responsibilities may lead to role confusion.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Jenny may experience tension between her role as a teenager and her responsibilities as a caregiver.</a:t>
            </a:r>
          </a:p>
        </p:txBody>
      </p:sp>
    </p:spTree>
    <p:extLst>
      <p:ext uri="{BB962C8B-B14F-4D97-AF65-F5344CB8AC3E}">
        <p14:creationId xmlns:p14="http://schemas.microsoft.com/office/powerpoint/2010/main" val="454405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5F6A29-5487-7028-3324-596A2A0F24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ctangle 13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3" name="Freeform: Shape 13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4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57" name="Rectangle 15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3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7561CBA3-38BD-CF04-0992-C8A71571E7A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38979" r="5687" b="1"/>
          <a:stretch>
            <a:fillRect/>
          </a:stretch>
        </p:blipFill>
        <p:spPr>
          <a:xfrm>
            <a:off x="-1118" y="10"/>
            <a:ext cx="6094937" cy="685661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38744FE-CBD3-A9DB-4E1D-201CB0A03003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Nature (Biological Factors)</a:t>
            </a: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pSp>
        <p:nvGrpSpPr>
          <p:cNvPr id="172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73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2" name="Picture 11" descr="A silhouette of a person's head with a brain&#10;&#10;AI-generated content may be incorrect.">
            <a:extLst>
              <a:ext uri="{FF2B5EF4-FFF2-40B4-BE49-F238E27FC236}">
                <a16:creationId xmlns:a16="http://schemas.microsoft.com/office/drawing/2014/main" id="{A363B7F3-3286-F903-D4DE-513592E110B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25449" r="24550" b="1"/>
          <a:stretch>
            <a:fillRect/>
          </a:stretch>
        </p:blipFill>
        <p:spPr>
          <a:xfrm>
            <a:off x="6097063" y="10"/>
            <a:ext cx="6094937" cy="68566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99FD19-D869-D125-33AB-4DAEE06DB425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>
                <a:solidFill>
                  <a:srgbClr val="FFFFFF"/>
                </a:solidFill>
                <a:effectLst/>
              </a:rPr>
              <a:t>Biological factors may influence Jenny’s psychological development.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>
              <a:solidFill>
                <a:srgbClr val="FFFFFF"/>
              </a:solidFill>
              <a:effectLst/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>
                <a:solidFill>
                  <a:srgbClr val="FFFFFF"/>
                </a:solidFill>
                <a:effectLst/>
              </a:rPr>
              <a:t>Adolescence is a critical period for brain development and emotional regulation.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>
              <a:solidFill>
                <a:srgbClr val="FFFFFF"/>
              </a:solidFill>
              <a:effectLst/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>
                <a:solidFill>
                  <a:srgbClr val="FFFFFF"/>
                </a:solidFill>
                <a:effectLst/>
              </a:rPr>
              <a:t>Research shows that prolonged stress during adolescence may affect mental health and emotional well-being (Blakemore, 2018).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>
              <a:solidFill>
                <a:srgbClr val="FFFFFF"/>
              </a:solidFill>
              <a:effectLst/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>
                <a:solidFill>
                  <a:srgbClr val="FFFFFF"/>
                </a:solidFill>
                <a:effectLst/>
              </a:rPr>
              <a:t>Fatigue and emotional pressure may also affect concentration and resilience.</a:t>
            </a:r>
          </a:p>
        </p:txBody>
      </p:sp>
    </p:spTree>
    <p:extLst>
      <p:ext uri="{BB962C8B-B14F-4D97-AF65-F5344CB8AC3E}">
        <p14:creationId xmlns:p14="http://schemas.microsoft.com/office/powerpoint/2010/main" val="1807548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E4DEBC-9801-3456-F278-B541EAC95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93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48B1FFF-9DEB-F133-17A3-846AACC5E2E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5055" r="-1" b="4578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08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9FF8811A-4D80-1BCA-0166-E05ABBFB3F4B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Nurture (Environmental Factors)</a:t>
            </a: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pSp>
        <p:nvGrpSpPr>
          <p:cNvPr id="117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18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39E42E8-D9DF-D5ED-FA67-8289EDA8FD0F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Environmental experiences play an important role in psychological development.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Jenny experienced the loss of her father and increased family responsibilities.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Research shows that family stress and caregiving roles may affect adolescent well-being (Berk, 2018).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Social support and access to services are important protective factors for young carers (Joseph et al., 2019).</a:t>
            </a:r>
          </a:p>
        </p:txBody>
      </p:sp>
    </p:spTree>
    <p:extLst>
      <p:ext uri="{BB962C8B-B14F-4D97-AF65-F5344CB8AC3E}">
        <p14:creationId xmlns:p14="http://schemas.microsoft.com/office/powerpoint/2010/main" val="4101256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5CE351-5233-F5C2-AC28-CED9D94F9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ctangle 13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3" name="Freeform: Shape 13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4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57" name="Rectangle 15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3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788666CC-8F5B-042C-B523-A6A1BAA6FA7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38979" r="5687" b="1"/>
          <a:stretch>
            <a:fillRect/>
          </a:stretch>
        </p:blipFill>
        <p:spPr>
          <a:xfrm>
            <a:off x="-1118" y="10"/>
            <a:ext cx="6094937" cy="685661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8063EB2-835F-6576-E27E-B1F432E377B7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Strategies and Interventions</a:t>
            </a: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pSp>
        <p:nvGrpSpPr>
          <p:cNvPr id="172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73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9" name="Picture 8" descr="A person and a child playing with puzzle pieces&#10;&#10;AI-generated content may be incorrect.">
            <a:extLst>
              <a:ext uri="{FF2B5EF4-FFF2-40B4-BE49-F238E27FC236}">
                <a16:creationId xmlns:a16="http://schemas.microsoft.com/office/drawing/2014/main" id="{457D9E0A-7811-647A-4A3F-996EDADA693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23527" r="26026" b="-1"/>
          <a:stretch>
            <a:fillRect/>
          </a:stretch>
        </p:blipFill>
        <p:spPr>
          <a:xfrm>
            <a:off x="6097063" y="10"/>
            <a:ext cx="6094937" cy="68566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B52691-B542-08AE-1590-C021287BB4C4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Several strategies can support Jenny’s well-being and development.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Support services for young carers can provide emotional support and practical assistance (Becker, 2007).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Counselling may help Jenny manage stress and emotional challenges related to her caregiving responsibilities (Joseph et al., 2019).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Schools and social care professionals can also help Jenny balance her caregiving responsibilities with education and personal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149152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A5D5DB-2ED6-F1B8-5D5F-A7974EB19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ctangle 13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3" name="Freeform: Shape 13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4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57" name="Rectangle 15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3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7" name="Picture 6" descr="A person in a suit and tie&#10;&#10;AI-generated content may be incorrect.">
            <a:extLst>
              <a:ext uri="{FF2B5EF4-FFF2-40B4-BE49-F238E27FC236}">
                <a16:creationId xmlns:a16="http://schemas.microsoft.com/office/drawing/2014/main" id="{4FBE81BF-5867-3B3C-DD12-9BB89A066DF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2" b="5504"/>
          <a:stretch>
            <a:fillRect/>
          </a:stretch>
        </p:blipFill>
        <p:spPr>
          <a:xfrm>
            <a:off x="-1118" y="10"/>
            <a:ext cx="6094937" cy="685661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C3A7A4D-5C20-84B1-1AF9-151A55A45536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Strengths of Erikson’s Theory</a:t>
            </a: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pSp>
        <p:nvGrpSpPr>
          <p:cNvPr id="172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73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95AC8C53-BD15-FC5D-5361-8BE497306CF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22332" r="22334" b="1"/>
          <a:stretch>
            <a:fillRect/>
          </a:stretch>
        </p:blipFill>
        <p:spPr>
          <a:xfrm>
            <a:off x="6097063" y="10"/>
            <a:ext cx="6094937" cy="68566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E4543-043F-EC78-256D-10820AE7A102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Erikson’s theory is widely used in psychology and education.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It explains how social experiences influence emotional development and identity formation.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The theory is particularly useful for understanding developmental challenges during adolescence.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</a:rPr>
              <a:t>It also highlights the importance of supportive environments for healthy development.</a:t>
            </a:r>
          </a:p>
        </p:txBody>
      </p:sp>
    </p:spTree>
    <p:extLst>
      <p:ext uri="{BB962C8B-B14F-4D97-AF65-F5344CB8AC3E}">
        <p14:creationId xmlns:p14="http://schemas.microsoft.com/office/powerpoint/2010/main" val="2863846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8147C0-6782-84F8-0AAE-3001E425C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93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2B8A22A-943A-6382-2472-25D913F8497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5055" r="-1" b="4578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08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BEFD81C5-358C-0D0E-B426-E444D8C72376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Strategies and Interventions</a:t>
            </a: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pSp>
        <p:nvGrpSpPr>
          <p:cNvPr id="117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18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FB36AFBE-47FF-0175-D86C-16474F14A55E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Development does not always happen in stages.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Individual experiences, cultural context and life circumstances may influence development in different ways.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The theory may simplify complex psychological processes.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dirty="0">
                <a:solidFill>
                  <a:srgbClr val="FFFFFF"/>
                </a:solidFill>
                <a:effectLst/>
              </a:rPr>
              <a:t>However, it remains a useful framework for understanding social and emotional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2220865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DD0442-AE65-5BA1-362D-A13F99A459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93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5ABECCF-5C85-5575-D136-3BA1732C3A5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5055" r="-1" b="4578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08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8D6828A9-0A1D-900A-54D0-3FBD3C00E708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  <a:endParaRPr lang="en-US" sz="4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17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18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FD96BE7-C65D-1842-3FD1-31DFBB13C06C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>
                <a:solidFill>
                  <a:srgbClr val="FFFFFF"/>
                </a:solidFill>
              </a:rPr>
              <a:t>Jenny’s situation has been analysed using Erikson’s psychosocial development theory.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>
              <a:solidFill>
                <a:srgbClr val="FFFFFF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>
                <a:solidFill>
                  <a:srgbClr val="FFFFFF"/>
                </a:solidFill>
              </a:rPr>
              <a:t>Her caregiving responsibilities may influence her development during important stages of childhood and adolescence.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>
              <a:solidFill>
                <a:srgbClr val="FFFFFF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>
                <a:solidFill>
                  <a:srgbClr val="FFFFFF"/>
                </a:solidFill>
              </a:rPr>
              <a:t>Research highlights the importance of providing emotional, social and educational support to young carers.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>
              <a:solidFill>
                <a:srgbClr val="FFFFFF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>
                <a:solidFill>
                  <a:srgbClr val="FFFFFF"/>
                </a:solidFill>
              </a:rPr>
              <a:t>Supporting Jenny can help promote healthy psychological development and future well-being.</a:t>
            </a:r>
          </a:p>
        </p:txBody>
      </p:sp>
    </p:spTree>
    <p:extLst>
      <p:ext uri="{BB962C8B-B14F-4D97-AF65-F5344CB8AC3E}">
        <p14:creationId xmlns:p14="http://schemas.microsoft.com/office/powerpoint/2010/main" val="246667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866CB3-804A-DC13-75C7-57F67E0988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ctangle 13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3" name="Freeform: Shape 13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4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57" name="Rectangle 15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04489A9-49F5-B2F2-6FB7-2FC2E1293B9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5055" r="-1" b="4578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63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6AFAF4DA-09A2-F09B-8C05-CBDAF862DBD5}"/>
              </a:ext>
            </a:extLst>
          </p:cNvPr>
          <p:cNvSpPr txBox="1">
            <a:spLocks/>
          </p:cNvSpPr>
          <p:nvPr/>
        </p:nvSpPr>
        <p:spPr>
          <a:xfrm>
            <a:off x="1198181" y="726066"/>
            <a:ext cx="4795282" cy="50182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  <a:endParaRPr lang="en-US" sz="4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72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73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14CFEA0-9326-94B3-E78B-4097E419D8DE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>
                <a:solidFill>
                  <a:srgbClr val="FFFFFF"/>
                </a:solidFill>
              </a:rPr>
              <a:t>Becker, S. (2007) ‘Global perspectives on children’s unpaid caregiving in the family’, </a:t>
            </a:r>
            <a:r>
              <a:rPr lang="en-US" sz="1300" i="1">
                <a:solidFill>
                  <a:srgbClr val="FFFFFF"/>
                </a:solidFill>
              </a:rPr>
              <a:t>Global Social Policy</a:t>
            </a:r>
            <a:r>
              <a:rPr lang="en-US" sz="1300">
                <a:solidFill>
                  <a:srgbClr val="FFFFFF"/>
                </a:solidFill>
              </a:rPr>
              <a:t>, 7(1), pp. 23–50.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>
                <a:solidFill>
                  <a:srgbClr val="FFFFFF"/>
                </a:solidFill>
              </a:rPr>
              <a:t>Berk, L. E. (2018) </a:t>
            </a:r>
            <a:r>
              <a:rPr lang="en-US" sz="1300" i="1">
                <a:solidFill>
                  <a:srgbClr val="FFFFFF"/>
                </a:solidFill>
              </a:rPr>
              <a:t>Development Through the Lifespan</a:t>
            </a:r>
            <a:r>
              <a:rPr lang="en-US" sz="1300">
                <a:solidFill>
                  <a:srgbClr val="FFFFFF"/>
                </a:solidFill>
              </a:rPr>
              <a:t>. 7th edn. Boston: Pearson.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>
                <a:solidFill>
                  <a:srgbClr val="FFFFFF"/>
                </a:solidFill>
              </a:rPr>
              <a:t>Blakemore, S.-J. (2018) </a:t>
            </a:r>
            <a:r>
              <a:rPr lang="en-US" sz="1300" i="1">
                <a:solidFill>
                  <a:srgbClr val="FFFFFF"/>
                </a:solidFill>
              </a:rPr>
              <a:t>Inventing Ourselves: The Secret Life of the Teenage Brain</a:t>
            </a:r>
            <a:r>
              <a:rPr lang="en-US" sz="1300">
                <a:solidFill>
                  <a:srgbClr val="FFFFFF"/>
                </a:solidFill>
              </a:rPr>
              <a:t>. London: Doubleday.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>
                <a:solidFill>
                  <a:srgbClr val="FFFFFF"/>
                </a:solidFill>
              </a:rPr>
              <a:t>Erikson, E. H. (1968) </a:t>
            </a:r>
            <a:r>
              <a:rPr lang="en-US" sz="1300" i="1">
                <a:solidFill>
                  <a:srgbClr val="FFFFFF"/>
                </a:solidFill>
              </a:rPr>
              <a:t>Identity: Youth and Crisis</a:t>
            </a:r>
            <a:r>
              <a:rPr lang="en-US" sz="1300">
                <a:solidFill>
                  <a:srgbClr val="FFFFFF"/>
                </a:solidFill>
              </a:rPr>
              <a:t>. New York: W. W. Norton.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>
                <a:solidFill>
                  <a:srgbClr val="FFFFFF"/>
                </a:solidFill>
              </a:rPr>
              <a:t>Joseph, S., Sempik, J., Leu, A. and Becker, S. (2020) ‘Young carers research, practice and policy: An overview and critical perspective on possible future directions’, </a:t>
            </a:r>
            <a:r>
              <a:rPr lang="en-US" sz="1300" i="1">
                <a:solidFill>
                  <a:srgbClr val="FFFFFF"/>
                </a:solidFill>
              </a:rPr>
              <a:t>Adolescent Research Review</a:t>
            </a:r>
            <a:r>
              <a:rPr lang="en-US" sz="1300">
                <a:solidFill>
                  <a:srgbClr val="FFFFFF"/>
                </a:solidFill>
              </a:rPr>
              <a:t>, 5(1), pp. 77–89.</a:t>
            </a: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>
              <a:solidFill>
                <a:srgbClr val="FFFFFF"/>
              </a:solidFill>
            </a:endParaRPr>
          </a:p>
          <a:p>
            <a:pPr indent="-228600" defTabSz="914400">
              <a:spcAft>
                <a:spcPts val="600"/>
              </a:spcAft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>
                <a:solidFill>
                  <a:srgbClr val="FFFFFF"/>
                </a:solidFill>
              </a:rPr>
              <a:t>Santrock, J. W. (2020) </a:t>
            </a:r>
            <a:r>
              <a:rPr lang="en-US" sz="1300" i="1">
                <a:solidFill>
                  <a:srgbClr val="FFFFFF"/>
                </a:solidFill>
              </a:rPr>
              <a:t>Life-Span Development</a:t>
            </a:r>
            <a:r>
              <a:rPr lang="en-US" sz="1300">
                <a:solidFill>
                  <a:srgbClr val="FFFFFF"/>
                </a:solidFill>
              </a:rPr>
              <a:t>. 17th edn. New York: McGraw-Hill Education.</a:t>
            </a:r>
          </a:p>
        </p:txBody>
      </p:sp>
    </p:spTree>
    <p:extLst>
      <p:ext uri="{BB962C8B-B14F-4D97-AF65-F5344CB8AC3E}">
        <p14:creationId xmlns:p14="http://schemas.microsoft.com/office/powerpoint/2010/main" val="1251555018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145</TotalTime>
  <Words>1018</Words>
  <Application>Microsoft Macintosh PowerPoint</Application>
  <PresentationFormat>Widescreen</PresentationFormat>
  <Paragraphs>136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Avenir Next LT Pro</vt:lpstr>
      <vt:lpstr>AvenirNext LT Pro Medium</vt:lpstr>
      <vt:lpstr>Sagona Book</vt:lpstr>
      <vt:lpstr>Segoe UI Semilight</vt:lpstr>
      <vt:lpstr>ExploreVTI</vt:lpstr>
      <vt:lpstr>Applying Erikson’s Psychosocial Development Theory to Jenny’s Situation</vt:lpstr>
      <vt:lpstr>Introduction </vt:lpstr>
      <vt:lpstr>Erikson’s Psychosocial Development Theory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Vania Batista (2439410)</dc:creator>
  <cp:lastModifiedBy>Vania Batista (2439410)</cp:lastModifiedBy>
  <cp:revision>2</cp:revision>
  <dcterms:created xsi:type="dcterms:W3CDTF">2026-03-15T22:37:42Z</dcterms:created>
  <dcterms:modified xsi:type="dcterms:W3CDTF">2026-03-16T01:02:58Z</dcterms:modified>
</cp:coreProperties>
</file>