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handoutMasterIdLst>
    <p:handoutMasterId r:id="rId20"/>
  </p:handoutMasterIdLst>
  <p:sldIdLst>
    <p:sldId id="281" r:id="rId2"/>
    <p:sldId id="268" r:id="rId3"/>
    <p:sldId id="285" r:id="rId4"/>
    <p:sldId id="292" r:id="rId5"/>
    <p:sldId id="291" r:id="rId6"/>
    <p:sldId id="290" r:id="rId7"/>
    <p:sldId id="286" r:id="rId8"/>
    <p:sldId id="293" r:id="rId9"/>
    <p:sldId id="294" r:id="rId10"/>
    <p:sldId id="295" r:id="rId11"/>
    <p:sldId id="296" r:id="rId12"/>
    <p:sldId id="297" r:id="rId13"/>
    <p:sldId id="298" r:id="rId14"/>
    <p:sldId id="299" r:id="rId15"/>
    <p:sldId id="289" r:id="rId16"/>
    <p:sldId id="288" r:id="rId17"/>
    <p:sldId id="28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65930" autoAdjust="0"/>
  </p:normalViewPr>
  <p:slideViewPr>
    <p:cSldViewPr snapToGrid="0">
      <p:cViewPr varScale="1">
        <p:scale>
          <a:sx n="76" d="100"/>
          <a:sy n="76" d="100"/>
        </p:scale>
        <p:origin x="1950" y="84"/>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13/03/2019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13/03/2019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Please see handouts specific for each force.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4463154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Trainers are seen as first line Supervisors</a:t>
            </a:r>
          </a:p>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Sgt is seen as 2</a:t>
            </a:r>
            <a:r>
              <a:rPr lang="en-GB" sz="1100" b="0" i="0" u="none" strike="noStrike" kern="1200" baseline="30000" dirty="0" smtClean="0">
                <a:solidFill>
                  <a:schemeClr val="tx1"/>
                </a:solidFill>
                <a:latin typeface="Arial" panose="020B0604020202020204" pitchFamily="34" charset="0"/>
                <a:ea typeface="+mn-ea"/>
                <a:cs typeface="Arial" panose="020B0604020202020204" pitchFamily="34" charset="0"/>
              </a:rPr>
              <a:t>nd</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line manager</a:t>
            </a:r>
          </a:p>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Insp is seen as 3</a:t>
            </a:r>
            <a:r>
              <a:rPr lang="en-GB" sz="1100" b="0" i="0" u="none" strike="noStrike" kern="1200" baseline="30000" dirty="0" smtClean="0">
                <a:solidFill>
                  <a:schemeClr val="tx1"/>
                </a:solidFill>
                <a:latin typeface="Arial" panose="020B0604020202020204" pitchFamily="34" charset="0"/>
                <a:ea typeface="+mn-ea"/>
                <a:cs typeface="Arial" panose="020B0604020202020204" pitchFamily="34" charset="0"/>
              </a:rPr>
              <a:t>rd</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line manager </a:t>
            </a:r>
          </a:p>
          <a:p>
            <a:pPr rtl="0"/>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Students are to approach their trainers with any issues, if the issue warrants a Supervisor to be involved then this will be done by the trainer.</a:t>
            </a:r>
          </a:p>
          <a:p>
            <a:pPr rtl="0"/>
            <a:endParaRPr lang="en-US"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Students will be taught by other trainers and also outside speakers – offer respect and courtesy etc.</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24671092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Stand when Sgt or above or any outside speakers enter the classroom</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438838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Students working day is 0800-1600. </a:t>
            </a:r>
          </a:p>
          <a:p>
            <a:pPr rtl="0"/>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Class starts at 0830hrs. Students get 30 </a:t>
            </a:r>
            <a:r>
              <a:rPr lang="en-GB" sz="1100" b="0" i="0" u="none" strike="noStrike" kern="1200" baseline="0" dirty="0" err="1" smtClean="0">
                <a:solidFill>
                  <a:schemeClr val="tx1"/>
                </a:solidFill>
                <a:latin typeface="Arial" panose="020B0604020202020204" pitchFamily="34" charset="0"/>
                <a:ea typeface="+mn-ea"/>
                <a:cs typeface="Arial" panose="020B0604020202020204" pitchFamily="34" charset="0"/>
              </a:rPr>
              <a:t>mins</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to prepare for the day.</a:t>
            </a:r>
          </a:p>
          <a:p>
            <a:pPr rtl="0"/>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Students are expected to turn up for class earlier than the allocated time.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918345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100" b="0" i="0" u="sng" strike="noStrike" kern="1200" baseline="0" dirty="0" smtClean="0">
                <a:solidFill>
                  <a:schemeClr val="tx1"/>
                </a:solidFill>
                <a:latin typeface="Arial" panose="020B0604020202020204" pitchFamily="34" charset="0"/>
                <a:ea typeface="+mn-ea"/>
                <a:cs typeface="Arial" panose="020B0604020202020204" pitchFamily="34" charset="0"/>
              </a:rPr>
              <a:t>Personal appointments</a:t>
            </a:r>
          </a:p>
          <a:p>
            <a:pPr rtl="0"/>
            <a:endParaRPr lang="en-US"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Keep to an absolute minimum, book appointments for after 4.30pm, unless emergency doctors appointments.</a:t>
            </a:r>
          </a:p>
          <a:p>
            <a:pPr rtl="0"/>
            <a:endParaRPr lang="en-US"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r>
              <a:rPr lang="en-US" sz="1100" b="0" i="0" u="sng" strike="noStrike" kern="1200" baseline="0" dirty="0" smtClean="0">
                <a:solidFill>
                  <a:schemeClr val="tx1"/>
                </a:solidFill>
                <a:latin typeface="Arial" panose="020B0604020202020204" pitchFamily="34" charset="0"/>
                <a:ea typeface="+mn-ea"/>
                <a:cs typeface="Arial" panose="020B0604020202020204" pitchFamily="34" charset="0"/>
              </a:rPr>
              <a:t>Sickness reporting</a:t>
            </a:r>
          </a:p>
          <a:p>
            <a:pPr rtl="0"/>
            <a:endParaRPr lang="en-US"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As per policy, your responsibility to report sick directly to a member of training staff, expect a call back from staff, if you leave a message.</a:t>
            </a:r>
          </a:p>
          <a:p>
            <a:pPr rtl="0"/>
            <a:endParaRPr lang="en-US"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r>
              <a:rPr lang="en-US" sz="1100" b="0" i="0" u="sng" strike="noStrike" kern="1200" baseline="0" dirty="0" smtClean="0">
                <a:solidFill>
                  <a:schemeClr val="tx1"/>
                </a:solidFill>
                <a:latin typeface="Arial" panose="020B0604020202020204" pitchFamily="34" charset="0"/>
                <a:ea typeface="+mn-ea"/>
                <a:cs typeface="Arial" panose="020B0604020202020204" pitchFamily="34" charset="0"/>
              </a:rPr>
              <a:t>Travel delays</a:t>
            </a:r>
          </a:p>
          <a:p>
            <a:pPr rtl="0"/>
            <a:endParaRPr lang="en-US"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Are expected, due to position of the premises along the M4 corridor, keep staff updated as soon as possible especially when car sharing.</a:t>
            </a:r>
          </a:p>
          <a:p>
            <a:pPr rtl="0"/>
            <a:endParaRPr lang="en-US"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r>
              <a:rPr lang="en-GB" sz="1100" b="0" i="0" u="sng" strike="noStrike" kern="1200" baseline="0" dirty="0" smtClean="0">
                <a:solidFill>
                  <a:schemeClr val="tx1"/>
                </a:solidFill>
                <a:latin typeface="Arial" panose="020B0604020202020204" pitchFamily="34" charset="0"/>
                <a:ea typeface="+mn-ea"/>
                <a:cs typeface="Arial" panose="020B0604020202020204" pitchFamily="34" charset="0"/>
              </a:rPr>
              <a:t>Social media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As per force policy. No photographs or comments relating to the course or trainers are to be posted on social media websites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7628492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35427142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Hairstyles/Facial Hair</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All police officers and staff, whether uniformed or not, should ensure that their hair is kept neat and tidy so as to present a professional corporate image.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They must ensure that their hair is not cut or shaped into patterns, motifs or extreme styles as this may provoke negative public comment and detract from the professional corporate image that the Force</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wishes to portray.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Police officers and police staff should be mindful that warrant or identification cards would need to be renewed or updated if they have a significant change to their hairstyle or hair colour, or if the growing of facial hair considerably alters their appearance.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Officers in specialist posts or engaged in specific operations may have a genuine operational requirement to not comply with this section of the policy, each case will be judged on its merits and suitability by the relevant Inspector/equivalent police staff Manager.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Where health, safety or hygiene conflicts with religious beliefs, the relevant Line Manager should refer the issue to the Health and Safety Manager and the Equality and Diversity Manager.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For health and safety requirements all female officers with long hair must have their hair tied up and off the collar when wearing uniform. In particular “pony tails” will not be worn on duty. Long hair may prove a disadvantage and is potentially dangerous during periods of disorder.</a:t>
            </a:r>
          </a:p>
          <a:p>
            <a:pPr rtl="0"/>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Male police officers’ hair is expected to be worn smartly and off the collar. (Except in accordance with religious / cultural beliefs and in compliance with points above).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Males are not permitted to have long hair, regardless of whether it is tied in a bun. If there is a need to use hairgrips to keep hair in place these must be of a colour similar to the persons hair colour. Other colours must not be used. Bobbles, hairbands and ‘bulldog’ type clips/clasps are not permitted.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use of hair gel will only be permitted if it does not interfere with the wearing of headgear.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 addition, it must look ‘natural’; spikes, etc. are not permitted. Hair dye may be used provided the resultant colour is natural/neutral. (e.g. ‘natural’ looking black, brown, blonde, auburn, etc.)</a:t>
            </a:r>
          </a:p>
          <a:p>
            <a:pPr rtl="0"/>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Staff who routinely meet with the public in the course of their duty must ensure that facial hair (beards, moustaches, etc.) is neat and well kept at all times.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It must not be cut into shapes, patterns or extreme styles that may portray an unprofessional image. Long and/or unruly beards could constitute a safety hazard.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All police officers and police staff are reminded that photographs on warrant/identity cards must reflect current appearances.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‘Stubble’ will not be tolerated for police officers and uniformed police staff who have face to face contact with the public.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Facial hair must be established whilst off duty or at a time when those individuals will not come into contact with the general public.</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33602332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21859279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Cosmetics</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Police officers and uniformed police staff are permitted to wear minimal make up, which should be subtle and discreet.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Exceptions may be allowed under the DDA (for example where make up is used to conceal a scar or birthmark) and in such circumstances advice should be sought from the relevant Equality and Diversity advisor. Each case will be judged on its merits.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Exceptions may also be allowed for religious reasons, for example Hindu female police officers and police staff may wear a </a:t>
            </a:r>
            <a:r>
              <a:rPr lang="en-GB" sz="1100" b="0" i="0" u="none" strike="noStrike" kern="1200" baseline="0" dirty="0" err="1" smtClean="0">
                <a:solidFill>
                  <a:schemeClr val="tx1"/>
                </a:solidFill>
                <a:latin typeface="Arial" panose="020B0604020202020204" pitchFamily="34" charset="0"/>
                <a:ea typeface="+mn-ea"/>
                <a:cs typeface="Arial" panose="020B0604020202020204" pitchFamily="34" charset="0"/>
              </a:rPr>
              <a:t>Bindi</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(red spot) on their forehead and Hindu male police officers and police staff may choose to wear a </a:t>
            </a:r>
            <a:r>
              <a:rPr lang="en-GB" sz="1100" b="0" i="0" u="none" strike="noStrike" kern="1200" baseline="0" dirty="0" err="1" smtClean="0">
                <a:solidFill>
                  <a:schemeClr val="tx1"/>
                </a:solidFill>
                <a:latin typeface="Arial" panose="020B0604020202020204" pitchFamily="34" charset="0"/>
                <a:ea typeface="+mn-ea"/>
                <a:cs typeface="Arial" panose="020B0604020202020204" pitchFamily="34" charset="0"/>
              </a:rPr>
              <a:t>Tilak</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(clay marking) on their forehead. Advice may be sought from the relevant Equality and Diversity advisor.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All police officers and uniformed police staff may wear clear or natural nail varnish.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Fingernails should be kept neatly trimmed in order that the potential for injury being caused to themselves, members of the public or colleagues during physical contact can be minimised.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False nails are not permitted for operational police officers/police staff as they are a health and safety hazard.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All Force staff should adopt a sensible approach when applying cosmetics, ensuring that they do not present an unprofessional image of the organisation.</a:t>
            </a:r>
            <a:endParaRPr lang="en-US"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687068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You will be expected to have shaved prior to starting work. </a:t>
            </a:r>
          </a:p>
          <a:p>
            <a:pPr rtl="0"/>
            <a:endParaRPr lang="en-GB" sz="1200" b="0" i="0" u="none" strike="noStrike" kern="1200" baseline="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8016236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Apart from the general reason of image, limitations on jewellery can also be necessary in the interests of safety and hygiene.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 certain circumstances such jewellery may be potentially dangerous to the wearer, colleagues and members of the public and may disproportionately exacerbate injury caused as a result of any physical contact.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Police officers and police staff who have face to face contact with the public are not permitted to wear jewellery or adornments as they may cause damage or injury to themselves or others.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 discreet watch and no more than two plain rings are the only forms of jewellery which may be worn by police officers and police staff in contact with the public.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For safety reasons, operational uniformed police officers and police staff (including plain clothed officers) will not wear pierced/clip on earrings.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Ear Studs may be worn only during the 6 weeks when first pierced, but this is at the wearer's own risk.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Neck chains should not be worn except where necessary and justified e.g. medical advice reasons, specific cultural or religious reasons. These must be kept discreet.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Police officers or member of police staff will not be permitted to wear items of jewellery through the nose, eyebrow, lips, tongue or any other visible part of the body, unless in accordance with religious belief. Body piercings may be caught and detached or struck and impaled into the wearer’s body causing injury.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Although they are not forbidden, personnel must consider the risks involved in wearing body piercings and self assess the suitability of wearing such jewellery whilst engaged in their duty.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Uniform must not be modified to accommodate body piercings. Police officers and police staff who choose to wear body piercings do so at their own risk and the Force will not be held responsible for injuries sustained as a result.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Police officers and staff who do not come into contact with the public on a regular basis may wear pierced earrings, but these must appear smart and professional. They should adopt a sensible approach to other jewellery, as excessive amounts may detract from the professional corporate image the Force is seeking to promote.</a:t>
            </a:r>
            <a:endParaRPr lang="en-US"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34477231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Tattoos that might be considered provocative, offensive, cause ridicule or otherwise detract from a professional image, are not acceptable.</a:t>
            </a:r>
          </a:p>
          <a:p>
            <a:pPr rtl="0"/>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All staff are encouraged to seriously consider the appropriateness of any tattoos that are not visible whilst engaged in their duty but which may be visible and identifiable whilst off-duty and offer a negative image of the police service that may bring it into disrepute.</a:t>
            </a:r>
            <a:endParaRPr lang="en-US"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33606866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Black boots or shoes, plain design with no pattern.</a:t>
            </a:r>
          </a:p>
          <a:p>
            <a:pPr rtl="0"/>
            <a:endParaRPr lang="en-US"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Black or navy blue socks are acceptable.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29431263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Uniform will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NOT</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be worn whilst walking to or from the location that Officers personal cars are parked to the main building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29051148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19108810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SWP Chief Constable’s Directive- Non Smoking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Chief Constable directs that: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There will be a total ban on smoking* whilst on duty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All grounds owned or controlled by South Wales Police will be smoke and smoking free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Private Vehicles – Staff will not be permitted to smoke in their own cars whilst those cars are on South Wales Police premises (this includes all car parks) </a:t>
            </a:r>
          </a:p>
          <a:p>
            <a:pPr marL="171450" indent="-171450" rtl="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Staff will not congregate outside pedestrian and vehicular access points to South Wales Police Premises (including grounds) to smoke </a:t>
            </a:r>
          </a:p>
          <a:p>
            <a:pPr rtl="0"/>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*Please note that for the purpose of this procedure the term ‘smoking’ refers to both tobacco, tobacco related products and electronic smoking devices (i.e. Electronic Nicotine Delivery Systems or- ‘END’s or ‘e-cigarettes’). </a:t>
            </a:r>
          </a:p>
          <a:p>
            <a:pPr rtl="0"/>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No student is to enter any licensed premises. This is specifically aimed at students using the nearby toby </a:t>
            </a:r>
            <a:r>
              <a:rPr lang="en-GB" sz="1100" b="0" i="0" u="none" strike="noStrike" kern="1200" baseline="0" dirty="0" err="1" smtClean="0">
                <a:solidFill>
                  <a:schemeClr val="tx1"/>
                </a:solidFill>
                <a:latin typeface="Arial" panose="020B0604020202020204" pitchFamily="34" charset="0"/>
                <a:ea typeface="+mn-ea"/>
                <a:cs typeface="Arial" panose="020B0604020202020204" pitchFamily="34" charset="0"/>
              </a:rPr>
              <a:t>cavery</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for lunch.</a:t>
            </a:r>
          </a:p>
          <a:p>
            <a:pPr rtl="0"/>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Permission to enter these premises must be sought from Supervisor.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848096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Please see handouts specific for SWP and Gwent Officers </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383400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13/03/2019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13/03/2019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13/03/2019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13/03/2019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emf"/><Relationship Id="rId4" Type="http://schemas.openxmlformats.org/officeDocument/2006/relationships/image" Target="../media/image4.emf"/></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emf"/></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11.emf"/></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3.emf"/></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image" Target="../media/image18.emf"/><Relationship Id="rId3" Type="http://schemas.openxmlformats.org/officeDocument/2006/relationships/image" Target="../media/image3.jpg"/><Relationship Id="rId7" Type="http://schemas.openxmlformats.org/officeDocument/2006/relationships/image" Target="../media/image17.emf"/><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6.emf"/><Relationship Id="rId5" Type="http://schemas.openxmlformats.org/officeDocument/2006/relationships/image" Target="../media/image15.emf"/><Relationship Id="rId4" Type="http://schemas.openxmlformats.org/officeDocument/2006/relationships/image" Target="../media/image14.emf"/><Relationship Id="rId9" Type="http://schemas.openxmlformats.org/officeDocument/2006/relationships/image" Target="../media/image19.emf"/></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0.emf"/></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15933" y="1976030"/>
            <a:ext cx="4551903" cy="1938992"/>
          </a:xfrm>
          <a:prstGeom prst="rect">
            <a:avLst/>
          </a:prstGeom>
          <a:noFill/>
        </p:spPr>
        <p:txBody>
          <a:bodyPr wrap="square" rtlCol="0">
            <a:spAutoFit/>
          </a:bodyPr>
          <a:lstStyle/>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Course Admin </a:t>
            </a:r>
          </a:p>
          <a:p>
            <a:r>
              <a:rPr lang="en-GB" sz="2000" dirty="0" smtClean="0">
                <a:solidFill>
                  <a:schemeClr val="bg1"/>
                </a:solidFill>
                <a:latin typeface="Tahoma" panose="020B0604030504040204" pitchFamily="34" charset="0"/>
                <a:ea typeface="Tahoma" panose="020B0604030504040204" pitchFamily="34" charset="0"/>
                <a:cs typeface="Tahoma" panose="020B0604030504040204" pitchFamily="34" charset="0"/>
              </a:rPr>
              <a:t>Subtitle</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a:p>
            <a:r>
              <a:rPr lang="en-GB" sz="1600" dirty="0" smtClean="0">
                <a:solidFill>
                  <a:schemeClr val="bg1"/>
                </a:solidFill>
                <a:latin typeface="Tahoma" panose="020B0604030504040204" pitchFamily="34" charset="0"/>
                <a:ea typeface="Tahoma" panose="020B0604030504040204" pitchFamily="34" charset="0"/>
                <a:cs typeface="Tahoma" panose="020B0604030504040204" pitchFamily="34" charset="0"/>
              </a:rPr>
              <a:t>Speaker</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15933" y="104420"/>
            <a:ext cx="792549" cy="957155"/>
          </a:xfrm>
          <a:prstGeom prst="rect">
            <a:avLst/>
          </a:prstGeom>
        </p:spPr>
      </p:pic>
    </p:spTree>
    <p:extLst>
      <p:ext uri="{BB962C8B-B14F-4D97-AF65-F5344CB8AC3E}">
        <p14:creationId xmlns:p14="http://schemas.microsoft.com/office/powerpoint/2010/main" val="39814584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533399" y="394246"/>
            <a:ext cx="11201400" cy="707886"/>
          </a:xfrm>
          <a:prstGeom prst="rect">
            <a:avLst/>
          </a:prstGeom>
        </p:spPr>
        <p:txBody>
          <a:bodyPr wrap="square">
            <a:spAutoFit/>
          </a:bodyPr>
          <a:lstStyle/>
          <a:p>
            <a:pPr algn="ctr"/>
            <a:r>
              <a:rPr lang="en-GB" sz="4000" b="1" dirty="0">
                <a:solidFill>
                  <a:srgbClr val="FF0000"/>
                </a:solidFill>
                <a:latin typeface="Calibri" panose="020F0502020204030204" pitchFamily="34" charset="0"/>
              </a:rPr>
              <a:t>Staff </a:t>
            </a:r>
            <a:r>
              <a:rPr lang="en-GB" sz="4000" b="1" dirty="0" smtClean="0">
                <a:solidFill>
                  <a:srgbClr val="FF0000"/>
                </a:solidFill>
                <a:latin typeface="Calibri" panose="020F0502020204030204" pitchFamily="34" charset="0"/>
              </a:rPr>
              <a:t>members within Initial Police Learning</a:t>
            </a:r>
            <a:endParaRPr lang="en-GB" dirty="0">
              <a:solidFill>
                <a:srgbClr val="FF0000"/>
              </a:solidFill>
            </a:endParaRPr>
          </a:p>
        </p:txBody>
      </p:sp>
      <p:sp>
        <p:nvSpPr>
          <p:cNvPr id="6" name="Rectangle 5"/>
          <p:cNvSpPr/>
          <p:nvPr/>
        </p:nvSpPr>
        <p:spPr>
          <a:xfrm>
            <a:off x="4620512" y="1335375"/>
            <a:ext cx="3027175" cy="461665"/>
          </a:xfrm>
          <a:prstGeom prst="rect">
            <a:avLst/>
          </a:prstGeom>
        </p:spPr>
        <p:txBody>
          <a:bodyPr wrap="none">
            <a:spAutoFit/>
          </a:bodyPr>
          <a:lstStyle/>
          <a:p>
            <a:r>
              <a:rPr lang="en-GB" sz="2400" b="1" dirty="0">
                <a:solidFill>
                  <a:srgbClr val="000000"/>
                </a:solidFill>
                <a:latin typeface="Calibri" panose="020F0502020204030204" pitchFamily="34" charset="0"/>
              </a:rPr>
              <a:t>Inspector Nia HUGHES</a:t>
            </a:r>
          </a:p>
        </p:txBody>
      </p:sp>
      <p:pic>
        <p:nvPicPr>
          <p:cNvPr id="7" name="Picture 6"/>
          <p:cNvPicPr>
            <a:picLocks noChangeAspect="1"/>
          </p:cNvPicPr>
          <p:nvPr/>
        </p:nvPicPr>
        <p:blipFill>
          <a:blip r:embed="rId4"/>
          <a:stretch>
            <a:fillRect/>
          </a:stretch>
        </p:blipFill>
        <p:spPr>
          <a:xfrm>
            <a:off x="7647687" y="1124734"/>
            <a:ext cx="914740" cy="905500"/>
          </a:xfrm>
          <a:prstGeom prst="rect">
            <a:avLst/>
          </a:prstGeom>
        </p:spPr>
      </p:pic>
      <p:pic>
        <p:nvPicPr>
          <p:cNvPr id="8" name="Picture 7"/>
          <p:cNvPicPr>
            <a:picLocks noChangeAspect="1"/>
          </p:cNvPicPr>
          <p:nvPr/>
        </p:nvPicPr>
        <p:blipFill>
          <a:blip r:embed="rId4"/>
          <a:stretch>
            <a:fillRect/>
          </a:stretch>
        </p:blipFill>
        <p:spPr>
          <a:xfrm>
            <a:off x="3705772" y="1120864"/>
            <a:ext cx="914740" cy="905500"/>
          </a:xfrm>
          <a:prstGeom prst="rect">
            <a:avLst/>
          </a:prstGeom>
        </p:spPr>
      </p:pic>
      <p:sp>
        <p:nvSpPr>
          <p:cNvPr id="9" name="Rectangle 8"/>
          <p:cNvSpPr/>
          <p:nvPr/>
        </p:nvSpPr>
        <p:spPr>
          <a:xfrm>
            <a:off x="595673" y="2592169"/>
            <a:ext cx="3243837" cy="461665"/>
          </a:xfrm>
          <a:prstGeom prst="rect">
            <a:avLst/>
          </a:prstGeom>
        </p:spPr>
        <p:txBody>
          <a:bodyPr wrap="none">
            <a:spAutoFit/>
          </a:bodyPr>
          <a:lstStyle/>
          <a:p>
            <a:r>
              <a:rPr lang="en-GB" sz="2400" b="1" dirty="0">
                <a:solidFill>
                  <a:srgbClr val="000000"/>
                </a:solidFill>
              </a:rPr>
              <a:t>Sergeant </a:t>
            </a:r>
            <a:r>
              <a:rPr lang="en-GB" sz="2400" b="1" dirty="0" err="1" smtClean="0">
                <a:solidFill>
                  <a:srgbClr val="000000"/>
                </a:solidFill>
              </a:rPr>
              <a:t>Dafydd</a:t>
            </a:r>
            <a:r>
              <a:rPr lang="en-GB" sz="2400" b="1" dirty="0" smtClean="0">
                <a:solidFill>
                  <a:srgbClr val="000000"/>
                </a:solidFill>
              </a:rPr>
              <a:t> BEVAN</a:t>
            </a:r>
            <a:endParaRPr lang="en-GB" sz="2400" dirty="0"/>
          </a:p>
        </p:txBody>
      </p:sp>
      <p:sp>
        <p:nvSpPr>
          <p:cNvPr id="10" name="Rectangle 9"/>
          <p:cNvSpPr/>
          <p:nvPr/>
        </p:nvSpPr>
        <p:spPr>
          <a:xfrm>
            <a:off x="4328125" y="2229703"/>
            <a:ext cx="3611951" cy="830997"/>
          </a:xfrm>
          <a:prstGeom prst="rect">
            <a:avLst/>
          </a:prstGeom>
        </p:spPr>
        <p:txBody>
          <a:bodyPr wrap="none">
            <a:spAutoFit/>
          </a:bodyPr>
          <a:lstStyle/>
          <a:p>
            <a:pPr algn="ctr"/>
            <a:r>
              <a:rPr lang="en-GB" sz="2400" b="1" dirty="0">
                <a:solidFill>
                  <a:srgbClr val="000000"/>
                </a:solidFill>
              </a:rPr>
              <a:t>Sergeant </a:t>
            </a:r>
            <a:r>
              <a:rPr lang="en-GB" sz="2400" b="1" dirty="0" smtClean="0">
                <a:solidFill>
                  <a:srgbClr val="000000"/>
                </a:solidFill>
              </a:rPr>
              <a:t>Ben </a:t>
            </a:r>
            <a:r>
              <a:rPr lang="en-GB" sz="2400" b="1" dirty="0" smtClean="0">
                <a:solidFill>
                  <a:srgbClr val="000000"/>
                </a:solidFill>
              </a:rPr>
              <a:t>BRIEN </a:t>
            </a:r>
          </a:p>
          <a:p>
            <a:pPr algn="ctr"/>
            <a:r>
              <a:rPr lang="en-GB" sz="2400" b="1" dirty="0" smtClean="0">
                <a:solidFill>
                  <a:srgbClr val="000000"/>
                </a:solidFill>
              </a:rPr>
              <a:t>Sergeant Gemma TIBBOTT </a:t>
            </a:r>
            <a:endParaRPr lang="en-GB" sz="2400" dirty="0"/>
          </a:p>
        </p:txBody>
      </p:sp>
      <p:sp>
        <p:nvSpPr>
          <p:cNvPr id="11" name="Rectangle 10"/>
          <p:cNvSpPr/>
          <p:nvPr/>
        </p:nvSpPr>
        <p:spPr>
          <a:xfrm>
            <a:off x="8425501" y="2599035"/>
            <a:ext cx="2962093" cy="461665"/>
          </a:xfrm>
          <a:prstGeom prst="rect">
            <a:avLst/>
          </a:prstGeom>
        </p:spPr>
        <p:txBody>
          <a:bodyPr wrap="none">
            <a:spAutoFit/>
          </a:bodyPr>
          <a:lstStyle/>
          <a:p>
            <a:r>
              <a:rPr lang="en-GB" sz="2400" b="1" dirty="0">
                <a:solidFill>
                  <a:srgbClr val="000000"/>
                </a:solidFill>
              </a:rPr>
              <a:t>Sergeant </a:t>
            </a:r>
            <a:r>
              <a:rPr lang="en-GB" sz="2400" b="1" dirty="0" smtClean="0">
                <a:solidFill>
                  <a:srgbClr val="000000"/>
                </a:solidFill>
              </a:rPr>
              <a:t>Jason ROWE</a:t>
            </a:r>
            <a:endParaRPr lang="en-GB" sz="2400" dirty="0"/>
          </a:p>
        </p:txBody>
      </p:sp>
      <p:pic>
        <p:nvPicPr>
          <p:cNvPr id="12" name="Picture 11"/>
          <p:cNvPicPr>
            <a:picLocks noChangeAspect="1"/>
          </p:cNvPicPr>
          <p:nvPr/>
        </p:nvPicPr>
        <p:blipFill>
          <a:blip r:embed="rId5"/>
          <a:stretch>
            <a:fillRect/>
          </a:stretch>
        </p:blipFill>
        <p:spPr>
          <a:xfrm>
            <a:off x="1698096" y="3053834"/>
            <a:ext cx="672504" cy="783500"/>
          </a:xfrm>
          <a:prstGeom prst="rect">
            <a:avLst/>
          </a:prstGeom>
        </p:spPr>
      </p:pic>
      <p:pic>
        <p:nvPicPr>
          <p:cNvPr id="13" name="Picture 12"/>
          <p:cNvPicPr>
            <a:picLocks noChangeAspect="1"/>
          </p:cNvPicPr>
          <p:nvPr/>
        </p:nvPicPr>
        <p:blipFill>
          <a:blip r:embed="rId5"/>
          <a:stretch>
            <a:fillRect/>
          </a:stretch>
        </p:blipFill>
        <p:spPr>
          <a:xfrm>
            <a:off x="5738547" y="3060700"/>
            <a:ext cx="664104" cy="783500"/>
          </a:xfrm>
          <a:prstGeom prst="rect">
            <a:avLst/>
          </a:prstGeom>
        </p:spPr>
      </p:pic>
      <p:pic>
        <p:nvPicPr>
          <p:cNvPr id="14" name="Picture 13"/>
          <p:cNvPicPr>
            <a:picLocks noChangeAspect="1"/>
          </p:cNvPicPr>
          <p:nvPr/>
        </p:nvPicPr>
        <p:blipFill>
          <a:blip r:embed="rId5"/>
          <a:stretch>
            <a:fillRect/>
          </a:stretch>
        </p:blipFill>
        <p:spPr>
          <a:xfrm>
            <a:off x="9570297" y="3060700"/>
            <a:ext cx="672504" cy="783500"/>
          </a:xfrm>
          <a:prstGeom prst="rect">
            <a:avLst/>
          </a:prstGeom>
        </p:spPr>
      </p:pic>
      <p:sp>
        <p:nvSpPr>
          <p:cNvPr id="15" name="Rectangle 14"/>
          <p:cNvSpPr/>
          <p:nvPr/>
        </p:nvSpPr>
        <p:spPr>
          <a:xfrm>
            <a:off x="878744" y="3837334"/>
            <a:ext cx="2311210" cy="2646878"/>
          </a:xfrm>
          <a:prstGeom prst="rect">
            <a:avLst/>
          </a:prstGeom>
        </p:spPr>
        <p:txBody>
          <a:bodyPr wrap="none">
            <a:spAutoFit/>
          </a:bodyPr>
          <a:lstStyle/>
          <a:p>
            <a:pPr algn="ctr"/>
            <a:r>
              <a:rPr lang="en-GB" b="1" u="sng" dirty="0">
                <a:solidFill>
                  <a:srgbClr val="000000"/>
                </a:solidFill>
              </a:rPr>
              <a:t>Training </a:t>
            </a:r>
            <a:r>
              <a:rPr lang="en-GB" b="1" u="sng" dirty="0" smtClean="0">
                <a:solidFill>
                  <a:srgbClr val="000000"/>
                </a:solidFill>
              </a:rPr>
              <a:t>Staff (SWP)</a:t>
            </a:r>
          </a:p>
          <a:p>
            <a:pPr algn="ctr"/>
            <a:endParaRPr lang="en-GB" sz="1600" b="1" dirty="0">
              <a:solidFill>
                <a:srgbClr val="000000"/>
              </a:solidFill>
            </a:endParaRPr>
          </a:p>
          <a:p>
            <a:pPr algn="ctr"/>
            <a:r>
              <a:rPr lang="en-GB" sz="1600" b="1" dirty="0" smtClean="0">
                <a:solidFill>
                  <a:srgbClr val="000000"/>
                </a:solidFill>
              </a:rPr>
              <a:t>PC Sharon Neil</a:t>
            </a:r>
          </a:p>
          <a:p>
            <a:pPr algn="ctr"/>
            <a:r>
              <a:rPr lang="en-GB" sz="1600" b="1" dirty="0" smtClean="0">
                <a:solidFill>
                  <a:srgbClr val="000000"/>
                </a:solidFill>
              </a:rPr>
              <a:t>PC Gareth Lewis</a:t>
            </a:r>
          </a:p>
          <a:p>
            <a:pPr algn="ctr"/>
            <a:r>
              <a:rPr lang="en-GB" sz="1600" b="1" dirty="0" smtClean="0">
                <a:solidFill>
                  <a:srgbClr val="000000"/>
                </a:solidFill>
              </a:rPr>
              <a:t>PC </a:t>
            </a:r>
            <a:r>
              <a:rPr lang="en-GB" sz="1600" b="1" dirty="0" smtClean="0">
                <a:solidFill>
                  <a:srgbClr val="000000"/>
                </a:solidFill>
              </a:rPr>
              <a:t>Christopher </a:t>
            </a:r>
            <a:r>
              <a:rPr lang="en-GB" sz="1600" b="1" dirty="0" smtClean="0">
                <a:solidFill>
                  <a:srgbClr val="000000"/>
                </a:solidFill>
              </a:rPr>
              <a:t>Thomas</a:t>
            </a:r>
          </a:p>
          <a:p>
            <a:pPr algn="ctr"/>
            <a:r>
              <a:rPr lang="en-GB" sz="1600" b="1" dirty="0" smtClean="0">
                <a:solidFill>
                  <a:srgbClr val="000000"/>
                </a:solidFill>
              </a:rPr>
              <a:t>PC Debbie Williams</a:t>
            </a:r>
          </a:p>
          <a:p>
            <a:pPr algn="ctr"/>
            <a:r>
              <a:rPr lang="en-GB" sz="1600" b="1" dirty="0" smtClean="0">
                <a:solidFill>
                  <a:srgbClr val="000000"/>
                </a:solidFill>
              </a:rPr>
              <a:t>PC Darren </a:t>
            </a:r>
            <a:r>
              <a:rPr lang="en-GB" sz="1600" b="1" dirty="0" err="1" smtClean="0">
                <a:solidFill>
                  <a:srgbClr val="000000"/>
                </a:solidFill>
              </a:rPr>
              <a:t>Hembrow</a:t>
            </a:r>
            <a:endParaRPr lang="en-GB" sz="1600" b="1" dirty="0" smtClean="0">
              <a:solidFill>
                <a:srgbClr val="000000"/>
              </a:solidFill>
            </a:endParaRPr>
          </a:p>
          <a:p>
            <a:pPr algn="ctr"/>
            <a:r>
              <a:rPr lang="en-GB" sz="1600" b="1" dirty="0" smtClean="0">
                <a:solidFill>
                  <a:srgbClr val="000000"/>
                </a:solidFill>
              </a:rPr>
              <a:t>PC Chris </a:t>
            </a:r>
            <a:r>
              <a:rPr lang="en-GB" sz="1600" b="1" dirty="0" err="1" smtClean="0">
                <a:solidFill>
                  <a:srgbClr val="000000"/>
                </a:solidFill>
              </a:rPr>
              <a:t>Ayre</a:t>
            </a:r>
            <a:r>
              <a:rPr lang="en-GB" sz="1600" b="1" dirty="0" smtClean="0">
                <a:solidFill>
                  <a:srgbClr val="000000"/>
                </a:solidFill>
              </a:rPr>
              <a:t> </a:t>
            </a:r>
          </a:p>
          <a:p>
            <a:pPr algn="ctr"/>
            <a:endParaRPr lang="en-GB" b="1" dirty="0" smtClean="0">
              <a:solidFill>
                <a:srgbClr val="000000"/>
              </a:solidFill>
            </a:endParaRPr>
          </a:p>
          <a:p>
            <a:endParaRPr lang="en-GB" b="1" dirty="0">
              <a:solidFill>
                <a:srgbClr val="000000"/>
              </a:solidFill>
              <a:latin typeface="Verdana" panose="020B0604030504040204" pitchFamily="34" charset="0"/>
            </a:endParaRPr>
          </a:p>
        </p:txBody>
      </p:sp>
      <p:sp>
        <p:nvSpPr>
          <p:cNvPr id="16" name="Rectangle 15"/>
          <p:cNvSpPr/>
          <p:nvPr/>
        </p:nvSpPr>
        <p:spPr>
          <a:xfrm>
            <a:off x="4843010" y="3844200"/>
            <a:ext cx="2503442" cy="2400657"/>
          </a:xfrm>
          <a:prstGeom prst="rect">
            <a:avLst/>
          </a:prstGeom>
        </p:spPr>
        <p:txBody>
          <a:bodyPr wrap="none">
            <a:spAutoFit/>
          </a:bodyPr>
          <a:lstStyle/>
          <a:p>
            <a:pPr algn="ctr"/>
            <a:r>
              <a:rPr lang="en-GB" b="1" u="sng" dirty="0">
                <a:solidFill>
                  <a:srgbClr val="000000"/>
                </a:solidFill>
              </a:rPr>
              <a:t>Training </a:t>
            </a:r>
            <a:r>
              <a:rPr lang="en-GB" b="1" u="sng" dirty="0" smtClean="0">
                <a:solidFill>
                  <a:srgbClr val="000000"/>
                </a:solidFill>
              </a:rPr>
              <a:t>Staff (SWP) </a:t>
            </a:r>
          </a:p>
          <a:p>
            <a:pPr algn="ctr"/>
            <a:endParaRPr lang="en-GB" b="1" dirty="0">
              <a:solidFill>
                <a:srgbClr val="000000"/>
              </a:solidFill>
            </a:endParaRPr>
          </a:p>
          <a:p>
            <a:pPr algn="ctr"/>
            <a:r>
              <a:rPr lang="en-GB" sz="1600" b="1" dirty="0" smtClean="0">
                <a:solidFill>
                  <a:srgbClr val="000000"/>
                </a:solidFill>
              </a:rPr>
              <a:t>PC Catherine Morris</a:t>
            </a:r>
          </a:p>
          <a:p>
            <a:pPr algn="ctr"/>
            <a:r>
              <a:rPr lang="en-GB" sz="1600" b="1" dirty="0" smtClean="0">
                <a:solidFill>
                  <a:srgbClr val="000000"/>
                </a:solidFill>
              </a:rPr>
              <a:t>PC Darren Saltmarsh</a:t>
            </a:r>
          </a:p>
          <a:p>
            <a:pPr algn="ctr"/>
            <a:r>
              <a:rPr lang="en-GB" sz="1600" b="1" dirty="0" smtClean="0">
                <a:solidFill>
                  <a:srgbClr val="000000"/>
                </a:solidFill>
              </a:rPr>
              <a:t>PC Lee Jones</a:t>
            </a:r>
          </a:p>
          <a:p>
            <a:pPr algn="ctr"/>
            <a:r>
              <a:rPr lang="en-GB" sz="1600" b="1" dirty="0" smtClean="0">
                <a:solidFill>
                  <a:srgbClr val="000000"/>
                </a:solidFill>
              </a:rPr>
              <a:t>PC </a:t>
            </a:r>
            <a:r>
              <a:rPr lang="en-GB" sz="1600" b="1" dirty="0" err="1" smtClean="0">
                <a:solidFill>
                  <a:srgbClr val="000000"/>
                </a:solidFill>
              </a:rPr>
              <a:t>Carys</a:t>
            </a:r>
            <a:r>
              <a:rPr lang="en-GB" sz="1600" b="1" dirty="0" smtClean="0">
                <a:solidFill>
                  <a:srgbClr val="000000"/>
                </a:solidFill>
              </a:rPr>
              <a:t> Jones</a:t>
            </a:r>
          </a:p>
          <a:p>
            <a:pPr algn="ctr"/>
            <a:r>
              <a:rPr lang="en-GB" sz="1600" b="1" dirty="0" smtClean="0">
                <a:solidFill>
                  <a:srgbClr val="000000"/>
                </a:solidFill>
              </a:rPr>
              <a:t>PC Nathan </a:t>
            </a:r>
            <a:r>
              <a:rPr lang="en-GB" sz="1600" b="1" dirty="0" err="1" smtClean="0">
                <a:solidFill>
                  <a:srgbClr val="000000"/>
                </a:solidFill>
              </a:rPr>
              <a:t>Gratton</a:t>
            </a:r>
            <a:r>
              <a:rPr lang="en-GB" sz="1600" b="1" dirty="0" smtClean="0">
                <a:solidFill>
                  <a:srgbClr val="000000"/>
                </a:solidFill>
              </a:rPr>
              <a:t>-Smith</a:t>
            </a:r>
          </a:p>
          <a:p>
            <a:pPr algn="ctr"/>
            <a:r>
              <a:rPr lang="en-GB" sz="1600" b="1" dirty="0" smtClean="0">
                <a:solidFill>
                  <a:srgbClr val="000000"/>
                </a:solidFill>
              </a:rPr>
              <a:t>PC Rob Thomas  </a:t>
            </a:r>
          </a:p>
          <a:p>
            <a:endParaRPr lang="en-GB" b="1" dirty="0">
              <a:solidFill>
                <a:srgbClr val="000000"/>
              </a:solidFill>
              <a:latin typeface="Verdana" panose="020B0604030504040204" pitchFamily="34" charset="0"/>
            </a:endParaRPr>
          </a:p>
        </p:txBody>
      </p:sp>
      <p:sp>
        <p:nvSpPr>
          <p:cNvPr id="17" name="Rectangle 16"/>
          <p:cNvSpPr/>
          <p:nvPr/>
        </p:nvSpPr>
        <p:spPr>
          <a:xfrm>
            <a:off x="8818975" y="3844200"/>
            <a:ext cx="2175147" cy="1908215"/>
          </a:xfrm>
          <a:prstGeom prst="rect">
            <a:avLst/>
          </a:prstGeom>
        </p:spPr>
        <p:txBody>
          <a:bodyPr wrap="none">
            <a:spAutoFit/>
          </a:bodyPr>
          <a:lstStyle/>
          <a:p>
            <a:pPr algn="ctr"/>
            <a:r>
              <a:rPr lang="en-GB" b="1" u="sng" dirty="0">
                <a:solidFill>
                  <a:srgbClr val="000000"/>
                </a:solidFill>
              </a:rPr>
              <a:t>Training </a:t>
            </a:r>
            <a:r>
              <a:rPr lang="en-GB" b="1" u="sng" dirty="0" smtClean="0">
                <a:solidFill>
                  <a:srgbClr val="000000"/>
                </a:solidFill>
              </a:rPr>
              <a:t>Staff (GWP) </a:t>
            </a:r>
          </a:p>
          <a:p>
            <a:pPr algn="ctr"/>
            <a:endParaRPr lang="en-GB" b="1" dirty="0">
              <a:solidFill>
                <a:srgbClr val="000000"/>
              </a:solidFill>
            </a:endParaRPr>
          </a:p>
          <a:p>
            <a:pPr algn="ctr"/>
            <a:r>
              <a:rPr lang="en-GB" sz="1600" b="1" dirty="0" smtClean="0">
                <a:solidFill>
                  <a:srgbClr val="000000"/>
                </a:solidFill>
              </a:rPr>
              <a:t>PC Kelly Andrews</a:t>
            </a:r>
          </a:p>
          <a:p>
            <a:pPr algn="ctr"/>
            <a:r>
              <a:rPr lang="en-GB" sz="1600" b="1" dirty="0" smtClean="0">
                <a:solidFill>
                  <a:srgbClr val="000000"/>
                </a:solidFill>
              </a:rPr>
              <a:t>PC Richard Brown</a:t>
            </a:r>
          </a:p>
          <a:p>
            <a:pPr algn="ctr"/>
            <a:r>
              <a:rPr lang="en-GB" sz="1600" b="1" dirty="0" smtClean="0">
                <a:solidFill>
                  <a:srgbClr val="000000"/>
                </a:solidFill>
              </a:rPr>
              <a:t>PC Mark </a:t>
            </a:r>
            <a:r>
              <a:rPr lang="en-GB" sz="1600" b="1" dirty="0" err="1" smtClean="0">
                <a:solidFill>
                  <a:srgbClr val="000000"/>
                </a:solidFill>
              </a:rPr>
              <a:t>Rogowski</a:t>
            </a:r>
            <a:endParaRPr lang="en-GB" sz="1600" b="1" dirty="0" smtClean="0">
              <a:solidFill>
                <a:srgbClr val="000000"/>
              </a:solidFill>
            </a:endParaRPr>
          </a:p>
          <a:p>
            <a:pPr algn="ctr"/>
            <a:r>
              <a:rPr lang="en-GB" sz="1600" b="1" dirty="0" smtClean="0">
                <a:solidFill>
                  <a:srgbClr val="000000"/>
                </a:solidFill>
              </a:rPr>
              <a:t>PC Damion </a:t>
            </a:r>
            <a:r>
              <a:rPr lang="en-GB" sz="1600" b="1" dirty="0" err="1" smtClean="0">
                <a:solidFill>
                  <a:srgbClr val="000000"/>
                </a:solidFill>
              </a:rPr>
              <a:t>Stockwin</a:t>
            </a:r>
            <a:r>
              <a:rPr lang="en-GB" sz="1600" b="1" dirty="0" smtClean="0">
                <a:solidFill>
                  <a:srgbClr val="000000"/>
                </a:solidFill>
              </a:rPr>
              <a:t> </a:t>
            </a:r>
          </a:p>
          <a:p>
            <a:endParaRPr lang="en-GB" b="1" dirty="0">
              <a:solidFill>
                <a:srgbClr val="000000"/>
              </a:solidFill>
              <a:latin typeface="Verdana" panose="020B0604030504040204" pitchFamily="34" charset="0"/>
            </a:endParaRP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fade">
                                      <p:cBhvr>
                                        <p:cTn id="37" dur="500"/>
                                        <p:tgtEl>
                                          <p:spTgt spid="1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fade">
                                      <p:cBhvr>
                                        <p:cTn id="42" dur="500"/>
                                        <p:tgtEl>
                                          <p:spTgt spid="1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animEffect transition="in" filter="fade">
                                      <p:cBhvr>
                                        <p:cTn id="47" dur="500"/>
                                        <p:tgtEl>
                                          <p:spTgt spid="16"/>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7"/>
                                        </p:tgtEl>
                                        <p:attrNameLst>
                                          <p:attrName>style.visibility</p:attrName>
                                        </p:attrNameLst>
                                      </p:cBhvr>
                                      <p:to>
                                        <p:strVal val="visible"/>
                                      </p:to>
                                    </p:set>
                                    <p:animEffect transition="in" filter="fade">
                                      <p:cBhvr>
                                        <p:cTn id="5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0" grpId="0"/>
      <p:bldP spid="11" grpId="0"/>
      <p:bldP spid="15" grpId="0"/>
      <p:bldP spid="16" grpId="0"/>
      <p:bldP spid="17"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3073400" y="2182336"/>
            <a:ext cx="6096000" cy="2862322"/>
          </a:xfrm>
          <a:prstGeom prst="rect">
            <a:avLst/>
          </a:prstGeom>
        </p:spPr>
        <p:txBody>
          <a:bodyPr>
            <a:spAutoFit/>
          </a:bodyPr>
          <a:lstStyle/>
          <a:p>
            <a:pPr algn="ctr"/>
            <a:r>
              <a:rPr lang="en-GB" sz="3600" dirty="0">
                <a:solidFill>
                  <a:srgbClr val="000000"/>
                </a:solidFill>
                <a:latin typeface="Calibri" panose="020F0502020204030204" pitchFamily="34" charset="0"/>
              </a:rPr>
              <a:t>Inspector – “Sir” / “Ma’am”</a:t>
            </a:r>
          </a:p>
          <a:p>
            <a:pPr algn="ctr"/>
            <a:endParaRPr lang="en-GB" sz="3600" dirty="0">
              <a:solidFill>
                <a:srgbClr val="000000"/>
              </a:solidFill>
              <a:latin typeface="Calibri" panose="020F0502020204030204" pitchFamily="34" charset="0"/>
            </a:endParaRPr>
          </a:p>
          <a:p>
            <a:pPr algn="ctr"/>
            <a:r>
              <a:rPr lang="en-GB" sz="3600" dirty="0">
                <a:solidFill>
                  <a:srgbClr val="000000"/>
                </a:solidFill>
                <a:latin typeface="Calibri" panose="020F0502020204030204" pitchFamily="34" charset="0"/>
              </a:rPr>
              <a:t>Sergeant – “Sergeant” / “</a:t>
            </a:r>
            <a:r>
              <a:rPr lang="en-GB" sz="3600" dirty="0" err="1">
                <a:solidFill>
                  <a:srgbClr val="000000"/>
                </a:solidFill>
                <a:latin typeface="Calibri" panose="020F0502020204030204" pitchFamily="34" charset="0"/>
              </a:rPr>
              <a:t>Sarge</a:t>
            </a:r>
            <a:r>
              <a:rPr lang="en-GB" sz="3600" dirty="0">
                <a:solidFill>
                  <a:srgbClr val="000000"/>
                </a:solidFill>
                <a:latin typeface="Calibri" panose="020F0502020204030204" pitchFamily="34" charset="0"/>
              </a:rPr>
              <a:t>”</a:t>
            </a:r>
          </a:p>
          <a:p>
            <a:pPr algn="ctr"/>
            <a:endParaRPr lang="en-GB" sz="3600" dirty="0">
              <a:solidFill>
                <a:srgbClr val="000000"/>
              </a:solidFill>
              <a:latin typeface="Calibri" panose="020F0502020204030204" pitchFamily="34" charset="0"/>
            </a:endParaRPr>
          </a:p>
          <a:p>
            <a:pPr algn="ctr"/>
            <a:r>
              <a:rPr lang="en-GB" sz="3600" dirty="0">
                <a:solidFill>
                  <a:srgbClr val="000000"/>
                </a:solidFill>
                <a:latin typeface="Calibri" panose="020F0502020204030204" pitchFamily="34" charset="0"/>
              </a:rPr>
              <a:t>Trainers – “Staff”.</a:t>
            </a:r>
          </a:p>
        </p:txBody>
      </p:sp>
      <p:sp>
        <p:nvSpPr>
          <p:cNvPr id="3" name="Rectangle 2"/>
          <p:cNvSpPr/>
          <p:nvPr/>
        </p:nvSpPr>
        <p:spPr>
          <a:xfrm>
            <a:off x="2166838" y="767834"/>
            <a:ext cx="8219622" cy="584775"/>
          </a:xfrm>
          <a:prstGeom prst="rect">
            <a:avLst/>
          </a:prstGeom>
        </p:spPr>
        <p:txBody>
          <a:bodyPr wrap="none">
            <a:spAutoFit/>
          </a:bodyPr>
          <a:lstStyle/>
          <a:p>
            <a:pPr algn="ctr"/>
            <a:r>
              <a:rPr lang="en-GB" sz="3200" b="1" dirty="0" smtClean="0">
                <a:solidFill>
                  <a:srgbClr val="FF0000"/>
                </a:solidFill>
                <a:latin typeface="Calibri" panose="020F0502020204030204" pitchFamily="34" charset="0"/>
              </a:rPr>
              <a:t>How to address various ranks within the Police</a:t>
            </a:r>
            <a:endParaRPr lang="en-GB" sz="3200" dirty="0">
              <a:solidFill>
                <a:srgbClr val="FF0000"/>
              </a:solidFill>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4706196" y="399534"/>
            <a:ext cx="2779607" cy="646331"/>
          </a:xfrm>
          <a:prstGeom prst="rect">
            <a:avLst/>
          </a:prstGeom>
        </p:spPr>
        <p:txBody>
          <a:bodyPr wrap="none">
            <a:spAutoFit/>
          </a:bodyPr>
          <a:lstStyle/>
          <a:p>
            <a:pPr algn="ctr"/>
            <a:r>
              <a:rPr lang="en-GB" sz="3600" b="1" dirty="0">
                <a:solidFill>
                  <a:srgbClr val="FF0000"/>
                </a:solidFill>
                <a:latin typeface="Calibri" panose="020F0502020204030204" pitchFamily="34" charset="0"/>
              </a:rPr>
              <a:t>Time Keeping</a:t>
            </a:r>
            <a:endParaRPr lang="en-GB" sz="3600" dirty="0">
              <a:solidFill>
                <a:srgbClr val="FF0000"/>
              </a:solidFill>
            </a:endParaRPr>
          </a:p>
        </p:txBody>
      </p:sp>
      <p:sp>
        <p:nvSpPr>
          <p:cNvPr id="3" name="Rectangle 2"/>
          <p:cNvSpPr/>
          <p:nvPr/>
        </p:nvSpPr>
        <p:spPr>
          <a:xfrm>
            <a:off x="2146300" y="1449338"/>
            <a:ext cx="7797799" cy="4031873"/>
          </a:xfrm>
          <a:prstGeom prst="rect">
            <a:avLst/>
          </a:prstGeom>
        </p:spPr>
        <p:txBody>
          <a:bodyPr wrap="square">
            <a:spAutoFit/>
          </a:bodyPr>
          <a:lstStyle/>
          <a:p>
            <a:pPr algn="ctr"/>
            <a:r>
              <a:rPr lang="en-GB" sz="3200" u="sng" dirty="0">
                <a:solidFill>
                  <a:srgbClr val="000000"/>
                </a:solidFill>
                <a:latin typeface="Calibri" panose="020F0502020204030204" pitchFamily="34" charset="0"/>
              </a:rPr>
              <a:t>Duty Hours</a:t>
            </a:r>
          </a:p>
          <a:p>
            <a:pPr algn="ctr"/>
            <a:endParaRPr lang="en-GB" sz="3200" dirty="0">
              <a:solidFill>
                <a:srgbClr val="000000"/>
              </a:solidFill>
              <a:latin typeface="Calibri" panose="020F0502020204030204" pitchFamily="34" charset="0"/>
            </a:endParaRPr>
          </a:p>
          <a:p>
            <a:pPr algn="ctr"/>
            <a:r>
              <a:rPr lang="en-GB" sz="3200" dirty="0">
                <a:solidFill>
                  <a:srgbClr val="000000"/>
                </a:solidFill>
                <a:latin typeface="Calibri" panose="020F0502020204030204" pitchFamily="34" charset="0"/>
              </a:rPr>
              <a:t>Tour of Duty 08:00 - 16:00</a:t>
            </a:r>
          </a:p>
          <a:p>
            <a:pPr algn="ctr"/>
            <a:endParaRPr lang="en-GB" sz="3200" dirty="0">
              <a:solidFill>
                <a:srgbClr val="000000"/>
              </a:solidFill>
              <a:latin typeface="Calibri" panose="020F0502020204030204" pitchFamily="34" charset="0"/>
            </a:endParaRPr>
          </a:p>
          <a:p>
            <a:pPr algn="ctr"/>
            <a:r>
              <a:rPr lang="en-GB" sz="3200" dirty="0">
                <a:solidFill>
                  <a:srgbClr val="000000"/>
                </a:solidFill>
                <a:latin typeface="Calibri" panose="020F0502020204030204" pitchFamily="34" charset="0"/>
              </a:rPr>
              <a:t>Lessons 08:30 – 16:00</a:t>
            </a:r>
          </a:p>
          <a:p>
            <a:pPr algn="ctr"/>
            <a:endParaRPr lang="en-GB" sz="3200" dirty="0">
              <a:solidFill>
                <a:srgbClr val="000000"/>
              </a:solidFill>
              <a:latin typeface="Calibri" panose="020F0502020204030204" pitchFamily="34" charset="0"/>
            </a:endParaRPr>
          </a:p>
          <a:p>
            <a:pPr algn="ctr"/>
            <a:r>
              <a:rPr lang="en-GB" sz="3200" dirty="0" smtClean="0">
                <a:solidFill>
                  <a:srgbClr val="000000"/>
                </a:solidFill>
                <a:latin typeface="Calibri" panose="020F0502020204030204" pitchFamily="34" charset="0"/>
              </a:rPr>
              <a:t>Lunch </a:t>
            </a:r>
            <a:r>
              <a:rPr lang="en-GB" sz="3200" dirty="0">
                <a:solidFill>
                  <a:srgbClr val="000000"/>
                </a:solidFill>
                <a:latin typeface="Calibri" panose="020F0502020204030204" pitchFamily="34" charset="0"/>
              </a:rPr>
              <a:t>and </a:t>
            </a:r>
            <a:r>
              <a:rPr lang="en-GB" sz="3200" dirty="0" smtClean="0">
                <a:solidFill>
                  <a:srgbClr val="000000"/>
                </a:solidFill>
                <a:latin typeface="Calibri" panose="020F0502020204030204" pitchFamily="34" charset="0"/>
              </a:rPr>
              <a:t>breaks to be taken in the kitchen and not the classroom </a:t>
            </a:r>
            <a:endParaRPr lang="en-GB" sz="3200" dirty="0">
              <a:solidFill>
                <a:srgbClr val="000000"/>
              </a:solidFill>
              <a:latin typeface="Calibri" panose="020F0502020204030204" pitchFamily="34" charset="0"/>
            </a:endParaRPr>
          </a:p>
        </p:txBody>
      </p:sp>
    </p:spTree>
    <p:extLst>
      <p:ext uri="{BB962C8B-B14F-4D97-AF65-F5344CB8AC3E}">
        <p14:creationId xmlns:p14="http://schemas.microsoft.com/office/powerpoint/2010/main" val="352749885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4696603" y="615434"/>
            <a:ext cx="2630079" cy="646331"/>
          </a:xfrm>
          <a:prstGeom prst="rect">
            <a:avLst/>
          </a:prstGeom>
        </p:spPr>
        <p:txBody>
          <a:bodyPr wrap="none">
            <a:spAutoFit/>
          </a:bodyPr>
          <a:lstStyle/>
          <a:p>
            <a:pPr algn="ctr"/>
            <a:r>
              <a:rPr lang="en-GB" sz="3600" b="1" dirty="0">
                <a:solidFill>
                  <a:srgbClr val="FF0000"/>
                </a:solidFill>
                <a:latin typeface="Calibri" panose="020F0502020204030204" pitchFamily="34" charset="0"/>
              </a:rPr>
              <a:t>Expectations</a:t>
            </a:r>
            <a:endParaRPr lang="en-GB" sz="3600" dirty="0">
              <a:solidFill>
                <a:srgbClr val="FF0000"/>
              </a:solidFill>
            </a:endParaRPr>
          </a:p>
        </p:txBody>
      </p:sp>
      <p:sp>
        <p:nvSpPr>
          <p:cNvPr id="3" name="Rectangle 2"/>
          <p:cNvSpPr/>
          <p:nvPr/>
        </p:nvSpPr>
        <p:spPr>
          <a:xfrm>
            <a:off x="2963642" y="1968838"/>
            <a:ext cx="6096000" cy="3108543"/>
          </a:xfrm>
          <a:prstGeom prst="rect">
            <a:avLst/>
          </a:prstGeom>
        </p:spPr>
        <p:txBody>
          <a:bodyPr>
            <a:spAutoFit/>
          </a:bodyPr>
          <a:lstStyle/>
          <a:p>
            <a:pPr algn="ctr"/>
            <a:r>
              <a:rPr lang="en-GB" sz="2800" dirty="0">
                <a:solidFill>
                  <a:srgbClr val="000000"/>
                </a:solidFill>
                <a:latin typeface="Calibri" panose="020F0502020204030204" pitchFamily="34" charset="0"/>
              </a:rPr>
              <a:t>Personal appointments</a:t>
            </a:r>
          </a:p>
          <a:p>
            <a:pPr algn="ctr"/>
            <a:endParaRPr lang="en-GB" sz="2800" dirty="0">
              <a:solidFill>
                <a:srgbClr val="000000"/>
              </a:solidFill>
              <a:latin typeface="Calibri" panose="020F0502020204030204" pitchFamily="34" charset="0"/>
            </a:endParaRPr>
          </a:p>
          <a:p>
            <a:pPr algn="ctr"/>
            <a:r>
              <a:rPr lang="en-GB" sz="2800" dirty="0">
                <a:solidFill>
                  <a:srgbClr val="000000"/>
                </a:solidFill>
                <a:latin typeface="Calibri" panose="020F0502020204030204" pitchFamily="34" charset="0"/>
              </a:rPr>
              <a:t>Sickness reporting</a:t>
            </a:r>
          </a:p>
          <a:p>
            <a:pPr algn="ctr"/>
            <a:endParaRPr lang="en-GB" sz="2800" dirty="0">
              <a:solidFill>
                <a:srgbClr val="000000"/>
              </a:solidFill>
              <a:latin typeface="Calibri" panose="020F0502020204030204" pitchFamily="34" charset="0"/>
            </a:endParaRPr>
          </a:p>
          <a:p>
            <a:pPr algn="ctr"/>
            <a:r>
              <a:rPr lang="en-GB" sz="2800" dirty="0">
                <a:solidFill>
                  <a:srgbClr val="000000"/>
                </a:solidFill>
                <a:latin typeface="Calibri" panose="020F0502020204030204" pitchFamily="34" charset="0"/>
              </a:rPr>
              <a:t>Travel delays</a:t>
            </a:r>
          </a:p>
          <a:p>
            <a:pPr algn="ctr"/>
            <a:endParaRPr lang="en-GB" sz="2800" dirty="0">
              <a:solidFill>
                <a:srgbClr val="000000"/>
              </a:solidFill>
              <a:latin typeface="Calibri" panose="020F0502020204030204" pitchFamily="34" charset="0"/>
            </a:endParaRPr>
          </a:p>
          <a:p>
            <a:pPr algn="ctr"/>
            <a:r>
              <a:rPr lang="en-GB" sz="2800" dirty="0">
                <a:solidFill>
                  <a:srgbClr val="000000"/>
                </a:solidFill>
                <a:latin typeface="Calibri" panose="020F0502020204030204" pitchFamily="34" charset="0"/>
              </a:rPr>
              <a:t>Social media</a:t>
            </a:r>
          </a:p>
        </p:txBody>
      </p:sp>
    </p:spTree>
    <p:extLst>
      <p:ext uri="{BB962C8B-B14F-4D97-AF65-F5344CB8AC3E}">
        <p14:creationId xmlns:p14="http://schemas.microsoft.com/office/powerpoint/2010/main" val="2450861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5361070" y="501134"/>
            <a:ext cx="1615121" cy="646331"/>
          </a:xfrm>
          <a:prstGeom prst="rect">
            <a:avLst/>
          </a:prstGeom>
        </p:spPr>
        <p:txBody>
          <a:bodyPr wrap="none">
            <a:spAutoFit/>
          </a:bodyPr>
          <a:lstStyle/>
          <a:p>
            <a:pPr algn="ctr"/>
            <a:r>
              <a:rPr lang="en-GB" sz="3600" b="1" dirty="0" smtClean="0">
                <a:solidFill>
                  <a:srgbClr val="FF0000"/>
                </a:solidFill>
                <a:latin typeface="Calibri" panose="020F0502020204030204" pitchFamily="34" charset="0"/>
              </a:rPr>
              <a:t>Parking</a:t>
            </a:r>
            <a:endParaRPr lang="en-GB" sz="3600" dirty="0">
              <a:solidFill>
                <a:srgbClr val="FF0000"/>
              </a:solidFill>
            </a:endParaRPr>
          </a:p>
        </p:txBody>
      </p:sp>
      <p:sp>
        <p:nvSpPr>
          <p:cNvPr id="3" name="Rectangle 2"/>
          <p:cNvSpPr/>
          <p:nvPr/>
        </p:nvSpPr>
        <p:spPr>
          <a:xfrm>
            <a:off x="1397000" y="2361337"/>
            <a:ext cx="10033000" cy="2677656"/>
          </a:xfrm>
          <a:prstGeom prst="rect">
            <a:avLst/>
          </a:prstGeom>
        </p:spPr>
        <p:txBody>
          <a:bodyPr wrap="square">
            <a:spAutoFit/>
          </a:bodyPr>
          <a:lstStyle/>
          <a:p>
            <a:pPr algn="ctr"/>
            <a:r>
              <a:rPr lang="en-GB" sz="2800" dirty="0">
                <a:solidFill>
                  <a:srgbClr val="000000"/>
                </a:solidFill>
                <a:latin typeface="Calibri" panose="020F0502020204030204" pitchFamily="34" charset="0"/>
              </a:rPr>
              <a:t>Recruits are not permitted to park personal vehicles </a:t>
            </a:r>
            <a:r>
              <a:rPr lang="en-GB" sz="2800" dirty="0" smtClean="0">
                <a:solidFill>
                  <a:srgbClr val="000000"/>
                </a:solidFill>
                <a:latin typeface="Calibri" panose="020F0502020204030204" pitchFamily="34" charset="0"/>
              </a:rPr>
              <a:t>outside the main building.</a:t>
            </a:r>
            <a:endParaRPr lang="en-GB" sz="2800" dirty="0">
              <a:solidFill>
                <a:srgbClr val="000000"/>
              </a:solidFill>
              <a:latin typeface="Calibri" panose="020F0502020204030204" pitchFamily="34" charset="0"/>
            </a:endParaRPr>
          </a:p>
          <a:p>
            <a:pPr algn="ctr"/>
            <a:endParaRPr lang="en-GB" sz="2800" dirty="0">
              <a:solidFill>
                <a:srgbClr val="000000"/>
              </a:solidFill>
              <a:latin typeface="Calibri" panose="020F0502020204030204" pitchFamily="34" charset="0"/>
            </a:endParaRPr>
          </a:p>
          <a:p>
            <a:pPr algn="ctr"/>
            <a:r>
              <a:rPr lang="en-GB" sz="2800" dirty="0">
                <a:solidFill>
                  <a:srgbClr val="000000"/>
                </a:solidFill>
                <a:latin typeface="Calibri" panose="020F0502020204030204" pitchFamily="34" charset="0"/>
              </a:rPr>
              <a:t>Parking is available </a:t>
            </a:r>
            <a:r>
              <a:rPr lang="en-GB" sz="2800" dirty="0" smtClean="0">
                <a:solidFill>
                  <a:srgbClr val="000000"/>
                </a:solidFill>
                <a:latin typeface="Calibri" panose="020F0502020204030204" pitchFamily="34" charset="0"/>
              </a:rPr>
              <a:t>at the carpark opposite</a:t>
            </a:r>
          </a:p>
          <a:p>
            <a:pPr algn="ctr"/>
            <a:endParaRPr lang="en-GB" sz="2800" dirty="0" smtClean="0">
              <a:solidFill>
                <a:srgbClr val="000000"/>
              </a:solidFill>
              <a:latin typeface="Calibri" panose="020F0502020204030204" pitchFamily="34" charset="0"/>
            </a:endParaRPr>
          </a:p>
          <a:p>
            <a:pPr algn="ctr"/>
            <a:endParaRPr lang="en-GB" sz="2800" dirty="0">
              <a:solidFill>
                <a:srgbClr val="000000"/>
              </a:solidFill>
              <a:latin typeface="Calibri" panose="020F0502020204030204" pitchFamily="34" charset="0"/>
            </a:endParaRPr>
          </a:p>
        </p:txBody>
      </p:sp>
    </p:spTree>
    <p:extLst>
      <p:ext uri="{BB962C8B-B14F-4D97-AF65-F5344CB8AC3E}">
        <p14:creationId xmlns:p14="http://schemas.microsoft.com/office/powerpoint/2010/main" val="80912016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4176745" y="653534"/>
            <a:ext cx="3899786" cy="646331"/>
          </a:xfrm>
          <a:prstGeom prst="rect">
            <a:avLst/>
          </a:prstGeom>
        </p:spPr>
        <p:txBody>
          <a:bodyPr wrap="none">
            <a:spAutoFit/>
          </a:bodyPr>
          <a:lstStyle/>
          <a:p>
            <a:pPr algn="ctr"/>
            <a:r>
              <a:rPr lang="en-GB" sz="3600" b="1" dirty="0">
                <a:solidFill>
                  <a:srgbClr val="FF0000"/>
                </a:solidFill>
                <a:latin typeface="Calibri" panose="020F0502020204030204" pitchFamily="34" charset="0"/>
              </a:rPr>
              <a:t>Public Presentation</a:t>
            </a:r>
            <a:endParaRPr lang="en-GB" sz="3600" dirty="0">
              <a:solidFill>
                <a:srgbClr val="FF0000"/>
              </a:solidFill>
            </a:endParaRPr>
          </a:p>
        </p:txBody>
      </p:sp>
      <p:pic>
        <p:nvPicPr>
          <p:cNvPr id="3" name="Picture 2"/>
          <p:cNvPicPr>
            <a:picLocks noChangeAspect="1"/>
          </p:cNvPicPr>
          <p:nvPr/>
        </p:nvPicPr>
        <p:blipFill>
          <a:blip r:embed="rId4"/>
          <a:stretch>
            <a:fillRect/>
          </a:stretch>
        </p:blipFill>
        <p:spPr>
          <a:xfrm>
            <a:off x="1620314" y="2110000"/>
            <a:ext cx="2276186" cy="3312300"/>
          </a:xfrm>
          <a:prstGeom prst="rect">
            <a:avLst/>
          </a:prstGeom>
          <a:ln>
            <a:solidFill>
              <a:schemeClr val="tx1"/>
            </a:solidFill>
          </a:ln>
        </p:spPr>
      </p:pic>
      <p:pic>
        <p:nvPicPr>
          <p:cNvPr id="4" name="Picture 3"/>
          <p:cNvPicPr>
            <a:picLocks noChangeAspect="1"/>
          </p:cNvPicPr>
          <p:nvPr/>
        </p:nvPicPr>
        <p:blipFill>
          <a:blip r:embed="rId5"/>
          <a:stretch>
            <a:fillRect/>
          </a:stretch>
        </p:blipFill>
        <p:spPr>
          <a:xfrm>
            <a:off x="4884525" y="2110000"/>
            <a:ext cx="2484225" cy="3312300"/>
          </a:xfrm>
          <a:prstGeom prst="rect">
            <a:avLst/>
          </a:prstGeom>
          <a:ln>
            <a:solidFill>
              <a:schemeClr val="tx1"/>
            </a:solidFill>
          </a:ln>
        </p:spPr>
      </p:pic>
      <p:pic>
        <p:nvPicPr>
          <p:cNvPr id="5" name="Picture 4"/>
          <p:cNvPicPr>
            <a:picLocks noChangeAspect="1"/>
          </p:cNvPicPr>
          <p:nvPr/>
        </p:nvPicPr>
        <p:blipFill>
          <a:blip r:embed="rId6"/>
          <a:stretch>
            <a:fillRect/>
          </a:stretch>
        </p:blipFill>
        <p:spPr>
          <a:xfrm>
            <a:off x="8076531" y="2110000"/>
            <a:ext cx="2940000" cy="3072000"/>
          </a:xfrm>
          <a:prstGeom prst="rect">
            <a:avLst/>
          </a:prstGeom>
          <a:ln>
            <a:solidFill>
              <a:schemeClr val="tx1"/>
            </a:solidFill>
          </a:ln>
        </p:spPr>
      </p:pic>
    </p:spTree>
    <p:extLst>
      <p:ext uri="{BB962C8B-B14F-4D97-AF65-F5344CB8AC3E}">
        <p14:creationId xmlns:p14="http://schemas.microsoft.com/office/powerpoint/2010/main" val="11661540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4176745" y="475734"/>
            <a:ext cx="3899786" cy="646331"/>
          </a:xfrm>
          <a:prstGeom prst="rect">
            <a:avLst/>
          </a:prstGeom>
        </p:spPr>
        <p:txBody>
          <a:bodyPr wrap="none">
            <a:spAutoFit/>
          </a:bodyPr>
          <a:lstStyle/>
          <a:p>
            <a:pPr algn="ctr"/>
            <a:r>
              <a:rPr lang="en-GB" sz="3600" b="1" dirty="0">
                <a:solidFill>
                  <a:srgbClr val="FF0000"/>
                </a:solidFill>
                <a:latin typeface="Calibri" panose="020F0502020204030204" pitchFamily="34" charset="0"/>
              </a:rPr>
              <a:t>Public Presentation</a:t>
            </a:r>
            <a:endParaRPr lang="en-GB" sz="3600" dirty="0">
              <a:solidFill>
                <a:srgbClr val="FF0000"/>
              </a:solidFill>
            </a:endParaRPr>
          </a:p>
        </p:txBody>
      </p:sp>
      <p:pic>
        <p:nvPicPr>
          <p:cNvPr id="6" name="Picture 5"/>
          <p:cNvPicPr>
            <a:picLocks noChangeAspect="1"/>
          </p:cNvPicPr>
          <p:nvPr/>
        </p:nvPicPr>
        <p:blipFill>
          <a:blip r:embed="rId4"/>
          <a:stretch>
            <a:fillRect/>
          </a:stretch>
        </p:blipFill>
        <p:spPr>
          <a:xfrm>
            <a:off x="2884787" y="1729400"/>
            <a:ext cx="2583916" cy="3884000"/>
          </a:xfrm>
          <a:prstGeom prst="rect">
            <a:avLst/>
          </a:prstGeom>
          <a:ln>
            <a:solidFill>
              <a:schemeClr val="tx1"/>
            </a:solidFill>
          </a:ln>
        </p:spPr>
      </p:pic>
      <p:pic>
        <p:nvPicPr>
          <p:cNvPr id="7" name="Picture 6"/>
          <p:cNvPicPr>
            <a:picLocks noChangeAspect="1"/>
          </p:cNvPicPr>
          <p:nvPr/>
        </p:nvPicPr>
        <p:blipFill>
          <a:blip r:embed="rId5"/>
          <a:stretch>
            <a:fillRect/>
          </a:stretch>
        </p:blipFill>
        <p:spPr>
          <a:xfrm>
            <a:off x="6442742" y="1729400"/>
            <a:ext cx="2612358" cy="3918536"/>
          </a:xfrm>
          <a:prstGeom prst="rect">
            <a:avLst/>
          </a:prstGeom>
        </p:spPr>
      </p:pic>
    </p:spTree>
    <p:extLst>
      <p:ext uri="{BB962C8B-B14F-4D97-AF65-F5344CB8AC3E}">
        <p14:creationId xmlns:p14="http://schemas.microsoft.com/office/powerpoint/2010/main" val="21282335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4176745" y="475734"/>
            <a:ext cx="3899786" cy="646331"/>
          </a:xfrm>
          <a:prstGeom prst="rect">
            <a:avLst/>
          </a:prstGeom>
        </p:spPr>
        <p:txBody>
          <a:bodyPr wrap="none">
            <a:spAutoFit/>
          </a:bodyPr>
          <a:lstStyle/>
          <a:p>
            <a:pPr algn="ctr"/>
            <a:r>
              <a:rPr lang="en-GB" sz="3600" b="1" dirty="0">
                <a:solidFill>
                  <a:srgbClr val="FF0000"/>
                </a:solidFill>
                <a:latin typeface="Calibri" panose="020F0502020204030204" pitchFamily="34" charset="0"/>
              </a:rPr>
              <a:t>Public Presentation</a:t>
            </a:r>
            <a:endParaRPr lang="en-GB" sz="3600" dirty="0">
              <a:solidFill>
                <a:srgbClr val="FF0000"/>
              </a:solidFill>
            </a:endParaRPr>
          </a:p>
        </p:txBody>
      </p:sp>
      <p:pic>
        <p:nvPicPr>
          <p:cNvPr id="3" name="Picture 2"/>
          <p:cNvPicPr>
            <a:picLocks noChangeAspect="1"/>
          </p:cNvPicPr>
          <p:nvPr/>
        </p:nvPicPr>
        <p:blipFill>
          <a:blip r:embed="rId4"/>
          <a:stretch>
            <a:fillRect/>
          </a:stretch>
        </p:blipFill>
        <p:spPr>
          <a:xfrm>
            <a:off x="2358638" y="2908000"/>
            <a:ext cx="7536000" cy="2820000"/>
          </a:xfrm>
          <a:prstGeom prst="rect">
            <a:avLst/>
          </a:prstGeom>
        </p:spPr>
      </p:pic>
      <p:pic>
        <p:nvPicPr>
          <p:cNvPr id="4" name="Picture 3"/>
          <p:cNvPicPr>
            <a:picLocks noChangeAspect="1"/>
          </p:cNvPicPr>
          <p:nvPr/>
        </p:nvPicPr>
        <p:blipFill>
          <a:blip r:embed="rId5"/>
          <a:stretch>
            <a:fillRect/>
          </a:stretch>
        </p:blipFill>
        <p:spPr>
          <a:xfrm>
            <a:off x="673100" y="605800"/>
            <a:ext cx="3050700" cy="2036818"/>
          </a:xfrm>
          <a:prstGeom prst="rect">
            <a:avLst/>
          </a:prstGeom>
        </p:spPr>
      </p:pic>
      <p:pic>
        <p:nvPicPr>
          <p:cNvPr id="8" name="Picture 7"/>
          <p:cNvPicPr>
            <a:picLocks noChangeAspect="1"/>
          </p:cNvPicPr>
          <p:nvPr/>
        </p:nvPicPr>
        <p:blipFill>
          <a:blip r:embed="rId5"/>
          <a:stretch>
            <a:fillRect/>
          </a:stretch>
        </p:blipFill>
        <p:spPr>
          <a:xfrm>
            <a:off x="8529476" y="475734"/>
            <a:ext cx="3050700" cy="2036818"/>
          </a:xfrm>
          <a:prstGeom prst="rect">
            <a:avLst/>
          </a:prstGeom>
        </p:spPr>
      </p:pic>
    </p:spTree>
    <p:extLst>
      <p:ext uri="{BB962C8B-B14F-4D97-AF65-F5344CB8AC3E}">
        <p14:creationId xmlns:p14="http://schemas.microsoft.com/office/powerpoint/2010/main" val="61548365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4176745" y="475734"/>
            <a:ext cx="3899786" cy="646331"/>
          </a:xfrm>
          <a:prstGeom prst="rect">
            <a:avLst/>
          </a:prstGeom>
        </p:spPr>
        <p:txBody>
          <a:bodyPr wrap="none">
            <a:spAutoFit/>
          </a:bodyPr>
          <a:lstStyle/>
          <a:p>
            <a:pPr algn="ctr"/>
            <a:r>
              <a:rPr lang="en-GB" sz="3600" b="1" dirty="0">
                <a:solidFill>
                  <a:srgbClr val="FF0000"/>
                </a:solidFill>
                <a:latin typeface="Calibri" panose="020F0502020204030204" pitchFamily="34" charset="0"/>
              </a:rPr>
              <a:t>Public Presentation</a:t>
            </a:r>
            <a:endParaRPr lang="en-GB" sz="3600" dirty="0">
              <a:solidFill>
                <a:srgbClr val="FF0000"/>
              </a:solidFill>
            </a:endParaRPr>
          </a:p>
        </p:txBody>
      </p:sp>
      <p:pic>
        <p:nvPicPr>
          <p:cNvPr id="5" name="Picture 4"/>
          <p:cNvPicPr>
            <a:picLocks noChangeAspect="1"/>
          </p:cNvPicPr>
          <p:nvPr/>
        </p:nvPicPr>
        <p:blipFill>
          <a:blip r:embed="rId4"/>
          <a:stretch>
            <a:fillRect/>
          </a:stretch>
        </p:blipFill>
        <p:spPr>
          <a:xfrm>
            <a:off x="1723239" y="1312565"/>
            <a:ext cx="8806797" cy="4427835"/>
          </a:xfrm>
          <a:prstGeom prst="rect">
            <a:avLst/>
          </a:prstGeom>
        </p:spPr>
      </p:pic>
    </p:spTree>
    <p:extLst>
      <p:ext uri="{BB962C8B-B14F-4D97-AF65-F5344CB8AC3E}">
        <p14:creationId xmlns:p14="http://schemas.microsoft.com/office/powerpoint/2010/main" val="419038096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4176745" y="475734"/>
            <a:ext cx="3899786" cy="646331"/>
          </a:xfrm>
          <a:prstGeom prst="rect">
            <a:avLst/>
          </a:prstGeom>
        </p:spPr>
        <p:txBody>
          <a:bodyPr wrap="none">
            <a:spAutoFit/>
          </a:bodyPr>
          <a:lstStyle/>
          <a:p>
            <a:pPr algn="ctr"/>
            <a:r>
              <a:rPr lang="en-GB" sz="3600" b="1" dirty="0">
                <a:solidFill>
                  <a:srgbClr val="FF0000"/>
                </a:solidFill>
                <a:latin typeface="Calibri" panose="020F0502020204030204" pitchFamily="34" charset="0"/>
              </a:rPr>
              <a:t>Public Presentation</a:t>
            </a:r>
            <a:endParaRPr lang="en-GB" sz="3600" dirty="0">
              <a:solidFill>
                <a:srgbClr val="FF0000"/>
              </a:solidFill>
            </a:endParaRPr>
          </a:p>
        </p:txBody>
      </p:sp>
      <p:sp>
        <p:nvSpPr>
          <p:cNvPr id="3" name="Rectangle 2"/>
          <p:cNvSpPr/>
          <p:nvPr/>
        </p:nvSpPr>
        <p:spPr>
          <a:xfrm>
            <a:off x="2311400" y="1916837"/>
            <a:ext cx="7772400" cy="2677656"/>
          </a:xfrm>
          <a:prstGeom prst="rect">
            <a:avLst/>
          </a:prstGeom>
        </p:spPr>
        <p:txBody>
          <a:bodyPr wrap="square">
            <a:spAutoFit/>
          </a:bodyPr>
          <a:lstStyle/>
          <a:p>
            <a:pPr algn="ctr"/>
            <a:r>
              <a:rPr lang="en-GB" sz="2800" b="1" dirty="0">
                <a:solidFill>
                  <a:srgbClr val="000000"/>
                </a:solidFill>
              </a:rPr>
              <a:t> </a:t>
            </a:r>
            <a:r>
              <a:rPr lang="en-GB" sz="2800" b="1" u="sng" dirty="0">
                <a:solidFill>
                  <a:srgbClr val="000000"/>
                </a:solidFill>
              </a:rPr>
              <a:t>Jewellery</a:t>
            </a:r>
          </a:p>
          <a:p>
            <a:pPr algn="ctr"/>
            <a:endParaRPr lang="en-GB" sz="2800" b="1" dirty="0">
              <a:solidFill>
                <a:srgbClr val="000000"/>
              </a:solidFill>
            </a:endParaRPr>
          </a:p>
          <a:p>
            <a:pPr algn="ctr"/>
            <a:r>
              <a:rPr lang="en-GB" sz="2800" dirty="0">
                <a:solidFill>
                  <a:srgbClr val="000000"/>
                </a:solidFill>
              </a:rPr>
              <a:t>A discreet watch and no more than two (2) plain rings are the </a:t>
            </a:r>
            <a:r>
              <a:rPr lang="en-GB" sz="2800" u="sng" dirty="0">
                <a:solidFill>
                  <a:srgbClr val="000000"/>
                </a:solidFill>
              </a:rPr>
              <a:t>ONLY</a:t>
            </a:r>
            <a:r>
              <a:rPr lang="en-GB" sz="2800" dirty="0">
                <a:solidFill>
                  <a:srgbClr val="000000"/>
                </a:solidFill>
              </a:rPr>
              <a:t> forms of jewellery to be worn by Police Officers and Police Staff in contact with the public, for safety reasons</a:t>
            </a:r>
          </a:p>
        </p:txBody>
      </p:sp>
    </p:spTree>
    <p:extLst>
      <p:ext uri="{BB962C8B-B14F-4D97-AF65-F5344CB8AC3E}">
        <p14:creationId xmlns:p14="http://schemas.microsoft.com/office/powerpoint/2010/main" val="12852319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4176745" y="475734"/>
            <a:ext cx="3899786" cy="646331"/>
          </a:xfrm>
          <a:prstGeom prst="rect">
            <a:avLst/>
          </a:prstGeom>
        </p:spPr>
        <p:txBody>
          <a:bodyPr wrap="none">
            <a:spAutoFit/>
          </a:bodyPr>
          <a:lstStyle/>
          <a:p>
            <a:pPr algn="ctr"/>
            <a:r>
              <a:rPr lang="en-GB" sz="3600" b="1" dirty="0">
                <a:solidFill>
                  <a:srgbClr val="FF0000"/>
                </a:solidFill>
                <a:latin typeface="Calibri" panose="020F0502020204030204" pitchFamily="34" charset="0"/>
              </a:rPr>
              <a:t>Public Presentation</a:t>
            </a:r>
            <a:endParaRPr lang="en-GB" sz="3600" dirty="0">
              <a:solidFill>
                <a:srgbClr val="FF0000"/>
              </a:solidFill>
            </a:endParaRPr>
          </a:p>
        </p:txBody>
      </p:sp>
      <p:sp>
        <p:nvSpPr>
          <p:cNvPr id="4" name="Rectangle 3"/>
          <p:cNvSpPr/>
          <p:nvPr/>
        </p:nvSpPr>
        <p:spPr>
          <a:xfrm>
            <a:off x="1630838" y="1681252"/>
            <a:ext cx="8991600" cy="3785652"/>
          </a:xfrm>
          <a:prstGeom prst="rect">
            <a:avLst/>
          </a:prstGeom>
        </p:spPr>
        <p:txBody>
          <a:bodyPr wrap="square">
            <a:spAutoFit/>
          </a:bodyPr>
          <a:lstStyle/>
          <a:p>
            <a:pPr algn="ctr"/>
            <a:r>
              <a:rPr lang="en-GB" sz="2400" b="1" u="sng" dirty="0" smtClean="0">
                <a:solidFill>
                  <a:srgbClr val="000000"/>
                </a:solidFill>
              </a:rPr>
              <a:t>Tattoos</a:t>
            </a:r>
          </a:p>
          <a:p>
            <a:pPr algn="ctr"/>
            <a:endParaRPr lang="en-GB" sz="2400" b="1" u="sng" dirty="0">
              <a:solidFill>
                <a:srgbClr val="000000"/>
              </a:solidFill>
            </a:endParaRPr>
          </a:p>
          <a:p>
            <a:pPr algn="ctr"/>
            <a:r>
              <a:rPr lang="en-GB" sz="2400" dirty="0">
                <a:solidFill>
                  <a:srgbClr val="000000"/>
                </a:solidFill>
              </a:rPr>
              <a:t>Tattoos visible on the face, head or neck above the collar line will not be permitted. This applies to all police officers and police staff.</a:t>
            </a:r>
          </a:p>
          <a:p>
            <a:pPr algn="ctr"/>
            <a:r>
              <a:rPr lang="en-GB" sz="2400" dirty="0">
                <a:solidFill>
                  <a:srgbClr val="000000"/>
                </a:solidFill>
              </a:rPr>
              <a:t> </a:t>
            </a:r>
          </a:p>
          <a:p>
            <a:pPr algn="ctr"/>
            <a:r>
              <a:rPr lang="en-GB" sz="2400" dirty="0">
                <a:solidFill>
                  <a:srgbClr val="000000"/>
                </a:solidFill>
              </a:rPr>
              <a:t>Tattoos must not be provocative or discriminatory, offensive, cause ridicule or otherwise detract from a professional image.</a:t>
            </a:r>
          </a:p>
          <a:p>
            <a:pPr algn="ctr"/>
            <a:r>
              <a:rPr lang="en-GB" sz="2400" dirty="0">
                <a:solidFill>
                  <a:srgbClr val="000000"/>
                </a:solidFill>
              </a:rPr>
              <a:t> </a:t>
            </a:r>
          </a:p>
          <a:p>
            <a:pPr algn="ctr"/>
            <a:r>
              <a:rPr lang="en-GB" sz="2400" dirty="0">
                <a:solidFill>
                  <a:srgbClr val="000000"/>
                </a:solidFill>
              </a:rPr>
              <a:t>All tattoos must be in line with the Code of Ethics and Standards of Professional Behaviour</a:t>
            </a:r>
            <a:endParaRPr lang="en-GB" sz="2400" dirty="0"/>
          </a:p>
        </p:txBody>
      </p:sp>
    </p:spTree>
    <p:extLst>
      <p:ext uri="{BB962C8B-B14F-4D97-AF65-F5344CB8AC3E}">
        <p14:creationId xmlns:p14="http://schemas.microsoft.com/office/powerpoint/2010/main" val="2661388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500"/>
                                        <p:tgtEl>
                                          <p:spTgt spid="4">
                                            <p:txEl>
                                              <p:pRg st="3" end="3"/>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animEffect transition="in" filter="fade">
                                      <p:cBhvr>
                                        <p:cTn id="15" dur="500"/>
                                        <p:tgtEl>
                                          <p:spTgt spid="4">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xEl>
                                              <p:pRg st="5" end="5"/>
                                            </p:txEl>
                                          </p:spTgt>
                                        </p:tgtEl>
                                        <p:attrNameLst>
                                          <p:attrName>style.visibility</p:attrName>
                                        </p:attrNameLst>
                                      </p:cBhvr>
                                      <p:to>
                                        <p:strVal val="visible"/>
                                      </p:to>
                                    </p:set>
                                    <p:animEffect transition="in" filter="fade">
                                      <p:cBhvr>
                                        <p:cTn id="20" dur="500"/>
                                        <p:tgtEl>
                                          <p:spTgt spid="4">
                                            <p:txEl>
                                              <p:pRg st="5" end="5"/>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animEffect transition="in" filter="fade">
                                      <p:cBhvr>
                                        <p:cTn id="23"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4138645" y="272534"/>
            <a:ext cx="3899786" cy="1200329"/>
          </a:xfrm>
          <a:prstGeom prst="rect">
            <a:avLst/>
          </a:prstGeom>
        </p:spPr>
        <p:txBody>
          <a:bodyPr wrap="none">
            <a:spAutoFit/>
          </a:bodyPr>
          <a:lstStyle/>
          <a:p>
            <a:pPr algn="ctr"/>
            <a:r>
              <a:rPr lang="en-GB" sz="3600" b="1" dirty="0">
                <a:solidFill>
                  <a:srgbClr val="FF0000"/>
                </a:solidFill>
                <a:latin typeface="Calibri" panose="020F0502020204030204" pitchFamily="34" charset="0"/>
              </a:rPr>
              <a:t>Public </a:t>
            </a:r>
            <a:r>
              <a:rPr lang="en-GB" sz="3600" b="1" dirty="0" smtClean="0">
                <a:solidFill>
                  <a:srgbClr val="FF0000"/>
                </a:solidFill>
                <a:latin typeface="Calibri" panose="020F0502020204030204" pitchFamily="34" charset="0"/>
              </a:rPr>
              <a:t>Presentation</a:t>
            </a:r>
          </a:p>
          <a:p>
            <a:pPr algn="ctr"/>
            <a:r>
              <a:rPr lang="en-GB" sz="3600" b="1" dirty="0" smtClean="0">
                <a:latin typeface="Calibri" panose="020F0502020204030204" pitchFamily="34" charset="0"/>
              </a:rPr>
              <a:t>Uniform </a:t>
            </a:r>
            <a:endParaRPr lang="en-GB" sz="3600" dirty="0"/>
          </a:p>
        </p:txBody>
      </p:sp>
      <p:pic>
        <p:nvPicPr>
          <p:cNvPr id="3" name="Picture 2"/>
          <p:cNvPicPr>
            <a:picLocks noChangeAspect="1"/>
          </p:cNvPicPr>
          <p:nvPr/>
        </p:nvPicPr>
        <p:blipFill>
          <a:blip r:embed="rId4"/>
          <a:stretch>
            <a:fillRect/>
          </a:stretch>
        </p:blipFill>
        <p:spPr>
          <a:xfrm>
            <a:off x="1054664" y="1312565"/>
            <a:ext cx="2281535" cy="2281535"/>
          </a:xfrm>
          <a:prstGeom prst="rect">
            <a:avLst/>
          </a:prstGeom>
        </p:spPr>
      </p:pic>
      <p:pic>
        <p:nvPicPr>
          <p:cNvPr id="5" name="Picture 4"/>
          <p:cNvPicPr>
            <a:picLocks noChangeAspect="1"/>
          </p:cNvPicPr>
          <p:nvPr/>
        </p:nvPicPr>
        <p:blipFill>
          <a:blip r:embed="rId5"/>
          <a:stretch>
            <a:fillRect/>
          </a:stretch>
        </p:blipFill>
        <p:spPr>
          <a:xfrm>
            <a:off x="3428639" y="3122500"/>
            <a:ext cx="1729757" cy="2590200"/>
          </a:xfrm>
          <a:prstGeom prst="rect">
            <a:avLst/>
          </a:prstGeom>
        </p:spPr>
      </p:pic>
      <p:pic>
        <p:nvPicPr>
          <p:cNvPr id="6" name="Picture 5"/>
          <p:cNvPicPr>
            <a:picLocks noChangeAspect="1"/>
          </p:cNvPicPr>
          <p:nvPr/>
        </p:nvPicPr>
        <p:blipFill>
          <a:blip r:embed="rId6"/>
          <a:stretch>
            <a:fillRect/>
          </a:stretch>
        </p:blipFill>
        <p:spPr>
          <a:xfrm>
            <a:off x="5960842" y="1472863"/>
            <a:ext cx="3636000" cy="2424000"/>
          </a:xfrm>
          <a:prstGeom prst="rect">
            <a:avLst/>
          </a:prstGeom>
        </p:spPr>
      </p:pic>
      <p:pic>
        <p:nvPicPr>
          <p:cNvPr id="7" name="Picture 6"/>
          <p:cNvPicPr>
            <a:picLocks noChangeAspect="1"/>
          </p:cNvPicPr>
          <p:nvPr/>
        </p:nvPicPr>
        <p:blipFill>
          <a:blip r:embed="rId7"/>
          <a:stretch>
            <a:fillRect/>
          </a:stretch>
        </p:blipFill>
        <p:spPr>
          <a:xfrm>
            <a:off x="6821861" y="3657900"/>
            <a:ext cx="1605745" cy="2130700"/>
          </a:xfrm>
          <a:prstGeom prst="rect">
            <a:avLst/>
          </a:prstGeom>
        </p:spPr>
      </p:pic>
      <p:pic>
        <p:nvPicPr>
          <p:cNvPr id="8" name="Picture 7"/>
          <p:cNvPicPr>
            <a:picLocks noChangeAspect="1"/>
          </p:cNvPicPr>
          <p:nvPr/>
        </p:nvPicPr>
        <p:blipFill>
          <a:blip r:embed="rId8"/>
          <a:stretch>
            <a:fillRect/>
          </a:stretch>
        </p:blipFill>
        <p:spPr>
          <a:xfrm>
            <a:off x="9596842" y="4135250"/>
            <a:ext cx="1056000" cy="1176000"/>
          </a:xfrm>
          <a:prstGeom prst="rect">
            <a:avLst/>
          </a:prstGeom>
        </p:spPr>
      </p:pic>
      <p:pic>
        <p:nvPicPr>
          <p:cNvPr id="9" name="Picture 8"/>
          <p:cNvPicPr>
            <a:picLocks noChangeAspect="1"/>
          </p:cNvPicPr>
          <p:nvPr/>
        </p:nvPicPr>
        <p:blipFill>
          <a:blip r:embed="rId9"/>
          <a:stretch>
            <a:fillRect/>
          </a:stretch>
        </p:blipFill>
        <p:spPr>
          <a:xfrm>
            <a:off x="9760621" y="2253847"/>
            <a:ext cx="732000" cy="768000"/>
          </a:xfrm>
          <a:prstGeom prst="rect">
            <a:avLst/>
          </a:prstGeom>
        </p:spPr>
      </p:pic>
    </p:spTree>
    <p:extLst>
      <p:ext uri="{BB962C8B-B14F-4D97-AF65-F5344CB8AC3E}">
        <p14:creationId xmlns:p14="http://schemas.microsoft.com/office/powerpoint/2010/main" val="682367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4138645" y="272534"/>
            <a:ext cx="3899786" cy="1200329"/>
          </a:xfrm>
          <a:prstGeom prst="rect">
            <a:avLst/>
          </a:prstGeom>
        </p:spPr>
        <p:txBody>
          <a:bodyPr wrap="none">
            <a:spAutoFit/>
          </a:bodyPr>
          <a:lstStyle/>
          <a:p>
            <a:pPr algn="ctr"/>
            <a:r>
              <a:rPr lang="en-GB" sz="3600" b="1" dirty="0">
                <a:solidFill>
                  <a:srgbClr val="FF0000"/>
                </a:solidFill>
                <a:latin typeface="Calibri" panose="020F0502020204030204" pitchFamily="34" charset="0"/>
              </a:rPr>
              <a:t>Public </a:t>
            </a:r>
            <a:r>
              <a:rPr lang="en-GB" sz="3600" b="1" dirty="0" smtClean="0">
                <a:solidFill>
                  <a:srgbClr val="FF0000"/>
                </a:solidFill>
                <a:latin typeface="Calibri" panose="020F0502020204030204" pitchFamily="34" charset="0"/>
              </a:rPr>
              <a:t>Presentation</a:t>
            </a:r>
          </a:p>
          <a:p>
            <a:pPr algn="ctr"/>
            <a:r>
              <a:rPr lang="en-GB" sz="3600" b="1" dirty="0" smtClean="0">
                <a:latin typeface="Calibri" panose="020F0502020204030204" pitchFamily="34" charset="0"/>
              </a:rPr>
              <a:t>Uniform </a:t>
            </a:r>
            <a:endParaRPr lang="en-GB" sz="3600" dirty="0"/>
          </a:p>
        </p:txBody>
      </p:sp>
      <p:pic>
        <p:nvPicPr>
          <p:cNvPr id="4" name="Picture 3"/>
          <p:cNvPicPr>
            <a:picLocks noChangeAspect="1"/>
          </p:cNvPicPr>
          <p:nvPr/>
        </p:nvPicPr>
        <p:blipFill>
          <a:blip r:embed="rId4"/>
          <a:stretch>
            <a:fillRect/>
          </a:stretch>
        </p:blipFill>
        <p:spPr>
          <a:xfrm>
            <a:off x="3933204" y="1764963"/>
            <a:ext cx="4310667" cy="3861137"/>
          </a:xfrm>
          <a:prstGeom prst="rect">
            <a:avLst/>
          </a:prstGeom>
        </p:spPr>
      </p:pic>
    </p:spTree>
    <p:extLst>
      <p:ext uri="{BB962C8B-B14F-4D97-AF65-F5344CB8AC3E}">
        <p14:creationId xmlns:p14="http://schemas.microsoft.com/office/powerpoint/2010/main" val="37570735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5152210" y="564634"/>
            <a:ext cx="1658980" cy="707886"/>
          </a:xfrm>
          <a:prstGeom prst="rect">
            <a:avLst/>
          </a:prstGeom>
        </p:spPr>
        <p:txBody>
          <a:bodyPr wrap="none">
            <a:spAutoFit/>
          </a:bodyPr>
          <a:lstStyle/>
          <a:p>
            <a:pPr algn="ctr"/>
            <a:r>
              <a:rPr lang="en-GB" sz="4000" b="1" dirty="0">
                <a:solidFill>
                  <a:srgbClr val="FF0000"/>
                </a:solidFill>
                <a:latin typeface="Calibri" panose="020F0502020204030204" pitchFamily="34" charset="0"/>
              </a:rPr>
              <a:t>Parade</a:t>
            </a:r>
            <a:endParaRPr lang="en-GB" sz="4000" dirty="0">
              <a:solidFill>
                <a:srgbClr val="FF0000"/>
              </a:solidFill>
            </a:endParaRPr>
          </a:p>
        </p:txBody>
      </p:sp>
      <p:sp>
        <p:nvSpPr>
          <p:cNvPr id="3" name="Rectangle 2"/>
          <p:cNvSpPr/>
          <p:nvPr/>
        </p:nvSpPr>
        <p:spPr>
          <a:xfrm>
            <a:off x="1746250" y="2092236"/>
            <a:ext cx="8470900" cy="2554545"/>
          </a:xfrm>
          <a:prstGeom prst="rect">
            <a:avLst/>
          </a:prstGeom>
        </p:spPr>
        <p:txBody>
          <a:bodyPr wrap="square">
            <a:spAutoFit/>
          </a:bodyPr>
          <a:lstStyle/>
          <a:p>
            <a:pPr algn="ctr"/>
            <a:r>
              <a:rPr lang="en-GB" sz="3200" dirty="0">
                <a:solidFill>
                  <a:srgbClr val="000000"/>
                </a:solidFill>
                <a:latin typeface="Calibri" panose="020F0502020204030204" pitchFamily="34" charset="0"/>
              </a:rPr>
              <a:t>You will attend several </a:t>
            </a:r>
            <a:r>
              <a:rPr lang="en-GB" sz="3200" dirty="0" smtClean="0">
                <a:solidFill>
                  <a:srgbClr val="000000"/>
                </a:solidFill>
                <a:latin typeface="Calibri" panose="020F0502020204030204" pitchFamily="34" charset="0"/>
              </a:rPr>
              <a:t>uniform inspection parades</a:t>
            </a:r>
          </a:p>
          <a:p>
            <a:pPr algn="ctr"/>
            <a:endParaRPr lang="en-GB" sz="3200" dirty="0">
              <a:solidFill>
                <a:srgbClr val="000000"/>
              </a:solidFill>
              <a:latin typeface="Calibri" panose="020F0502020204030204" pitchFamily="34" charset="0"/>
            </a:endParaRPr>
          </a:p>
          <a:p>
            <a:pPr algn="ctr"/>
            <a:r>
              <a:rPr lang="en-GB" sz="3200" dirty="0">
                <a:solidFill>
                  <a:srgbClr val="000000"/>
                </a:solidFill>
                <a:latin typeface="Calibri" panose="020F0502020204030204" pitchFamily="34" charset="0"/>
              </a:rPr>
              <a:t>You are required to prepare yourself with regards to breakfast </a:t>
            </a:r>
            <a:r>
              <a:rPr lang="en-GB" sz="3200" dirty="0" smtClean="0">
                <a:solidFill>
                  <a:srgbClr val="000000"/>
                </a:solidFill>
                <a:latin typeface="Calibri" panose="020F0502020204030204" pitchFamily="34" charset="0"/>
              </a:rPr>
              <a:t>prior to the parade.</a:t>
            </a:r>
            <a:endParaRPr lang="en-GB" sz="3200" dirty="0">
              <a:solidFill>
                <a:srgbClr val="000000"/>
              </a:solidFill>
              <a:latin typeface="Calibri" panose="020F0502020204030204" pitchFamily="34" charset="0"/>
            </a:endParaRPr>
          </a:p>
        </p:txBody>
      </p:sp>
    </p:spTree>
    <p:extLst>
      <p:ext uri="{BB962C8B-B14F-4D97-AF65-F5344CB8AC3E}">
        <p14:creationId xmlns:p14="http://schemas.microsoft.com/office/powerpoint/2010/main" val="110728448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2095500" y="990938"/>
            <a:ext cx="8178800" cy="4031873"/>
          </a:xfrm>
          <a:prstGeom prst="rect">
            <a:avLst/>
          </a:prstGeom>
        </p:spPr>
        <p:txBody>
          <a:bodyPr wrap="square">
            <a:spAutoFit/>
          </a:bodyPr>
          <a:lstStyle/>
          <a:p>
            <a:pPr algn="ctr"/>
            <a:r>
              <a:rPr lang="en-GB" sz="3200" dirty="0">
                <a:solidFill>
                  <a:srgbClr val="000000"/>
                </a:solidFill>
                <a:latin typeface="Calibri" panose="020F0502020204030204" pitchFamily="34" charset="0"/>
              </a:rPr>
              <a:t>SWP has a no smoking policy </a:t>
            </a:r>
          </a:p>
          <a:p>
            <a:pPr algn="ctr"/>
            <a:endParaRPr lang="en-GB" sz="3200" dirty="0">
              <a:solidFill>
                <a:srgbClr val="000000"/>
              </a:solidFill>
              <a:latin typeface="Calibri" panose="020F0502020204030204" pitchFamily="34" charset="0"/>
            </a:endParaRPr>
          </a:p>
          <a:p>
            <a:pPr algn="ctr"/>
            <a:r>
              <a:rPr lang="en-GB" sz="3200" dirty="0">
                <a:solidFill>
                  <a:srgbClr val="000000"/>
                </a:solidFill>
                <a:latin typeface="Calibri" panose="020F0502020204030204" pitchFamily="34" charset="0"/>
              </a:rPr>
              <a:t>No officer will attend at any on licensed premises during their lunch breaks.</a:t>
            </a:r>
          </a:p>
          <a:p>
            <a:pPr algn="ctr"/>
            <a:endParaRPr lang="en-GB" sz="3200" dirty="0">
              <a:solidFill>
                <a:srgbClr val="000000"/>
              </a:solidFill>
              <a:latin typeface="Calibri" panose="020F0502020204030204" pitchFamily="34" charset="0"/>
            </a:endParaRPr>
          </a:p>
          <a:p>
            <a:pPr algn="ctr"/>
            <a:r>
              <a:rPr lang="en-GB" sz="3200" dirty="0">
                <a:solidFill>
                  <a:srgbClr val="000000"/>
                </a:solidFill>
                <a:latin typeface="Calibri" panose="020F0502020204030204" pitchFamily="34" charset="0"/>
              </a:rPr>
              <a:t>You are to be proud, professional and positive from today until the end of your service, on and off duty. </a:t>
            </a:r>
          </a:p>
        </p:txBody>
      </p:sp>
    </p:spTree>
    <p:extLst>
      <p:ext uri="{BB962C8B-B14F-4D97-AF65-F5344CB8AC3E}">
        <p14:creationId xmlns:p14="http://schemas.microsoft.com/office/powerpoint/2010/main" val="2600987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3403553" y="1186221"/>
            <a:ext cx="5474331" cy="3992840"/>
          </a:xfrm>
          <a:prstGeom prst="rect">
            <a:avLst/>
          </a:prstGeom>
        </p:spPr>
      </p:pic>
    </p:spTree>
    <p:extLst>
      <p:ext uri="{BB962C8B-B14F-4D97-AF65-F5344CB8AC3E}">
        <p14:creationId xmlns:p14="http://schemas.microsoft.com/office/powerpoint/2010/main" val="410845773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215</TotalTime>
  <Words>2051</Words>
  <Application>Microsoft Office PowerPoint</Application>
  <PresentationFormat>Widescreen</PresentationFormat>
  <Paragraphs>193</Paragraphs>
  <Slides>17</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Calibri Light</vt:lpstr>
      <vt:lpstr>Microsoft Sans Serif</vt:lpstr>
      <vt:lpstr>Tahoma</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55</cp:revision>
  <dcterms:created xsi:type="dcterms:W3CDTF">2018-01-30T11:09:50Z</dcterms:created>
  <dcterms:modified xsi:type="dcterms:W3CDTF">2019-03-13T13:13:36Z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