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4.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slideLayouts/slideLayout31.xml" ContentType="application/vnd.openxmlformats-officedocument.presentationml.slideLayout+xml"/>
  <Override PartName="/ppt/slideLayouts/slideLayout1.xml" ContentType="application/vnd.openxmlformats-officedocument.presentationml.slideLayout+xml"/>
  <Override PartName="/ppt/slideLayouts/slideLayout32.xml" ContentType="application/vnd.openxmlformats-officedocument.presentationml.slideLayout+xml"/>
  <Override PartName="/ppt/slideLayouts/slideLayout2.xml" ContentType="application/vnd.openxmlformats-officedocument.presentationml.slideLayout+xml"/>
  <Override PartName="/ppt/slideLayouts/slideLayout33.xml" ContentType="application/vnd.openxmlformats-officedocument.presentationml.slideLayout+xml"/>
  <Override PartName="/ppt/slideLayouts/slideLayout3.xml" ContentType="application/vnd.openxmlformats-officedocument.presentationml.slideLayout+xml"/>
  <Override PartName="/ppt/slideLayouts/slideLayout34.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5.xml" ContentType="application/vnd.openxmlformats-officedocument.presentationml.slideLayout+xml"/>
  <Override PartName="/ppt/slideLayouts/slideLayout6.xml" ContentType="application/vnd.openxmlformats-officedocument.presentationml.slideLayout+xml"/>
  <Override PartName="/ppt/slideLayouts/slideLayout36.xml" ContentType="application/vnd.openxmlformats-officedocument.presentationml.slideLayout+xml"/>
  <Override PartName="/ppt/slideLayouts/slideLayout7.xml" ContentType="application/vnd.openxmlformats-officedocument.presentationml.slideLayout+xml"/>
  <Override PartName="/ppt/slideLayouts/slideLayout37.xml" ContentType="application/vnd.openxmlformats-officedocument.presentationml.slideLayout+xml"/>
  <Override PartName="/ppt/slideLayouts/slideLayout8.xml" ContentType="application/vnd.openxmlformats-officedocument.presentationml.slideLayout+xml"/>
  <Override PartName="/ppt/slideLayouts/slideLayout38.xml" ContentType="application/vnd.openxmlformats-officedocument.presentationml.slideLayout+xml"/>
  <Override PartName="/ppt/slideLayouts/slideLayout9.xml" ContentType="application/vnd.openxmlformats-officedocument.presentationml.slideLayout+xml"/>
  <Override PartName="/ppt/slideLayouts/slideLayout3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_rels/slideLayout31.xml.rels" ContentType="application/vnd.openxmlformats-package.relationships+xml"/>
  <Override PartName="/ppt/slideLayouts/_rels/slideLayout1.xml.rels" ContentType="application/vnd.openxmlformats-package.relationships+xml"/>
  <Override PartName="/ppt/slideLayouts/_rels/slideLayout32.xml.rels" ContentType="application/vnd.openxmlformats-package.relationships+xml"/>
  <Override PartName="/ppt/slideLayouts/_rels/slideLayout2.xml.rels" ContentType="application/vnd.openxmlformats-package.relationships+xml"/>
  <Override PartName="/ppt/slideLayouts/_rels/slideLayout33.xml.rels" ContentType="application/vnd.openxmlformats-package.relationships+xml"/>
  <Override PartName="/ppt/slideLayouts/_rels/slideLayout3.xml.rels" ContentType="application/vnd.openxmlformats-package.relationships+xml"/>
  <Override PartName="/ppt/slideLayouts/_rels/slideLayout34.xml.rels" ContentType="application/vnd.openxmlformats-package.relationships+xml"/>
  <Override PartName="/ppt/slideLayouts/_rels/slideLayout4.xml.rels" ContentType="application/vnd.openxmlformats-package.relationships+xml"/>
  <Override PartName="/ppt/slideLayouts/_rels/slideLayout35.xml.rels" ContentType="application/vnd.openxmlformats-package.relationships+xml"/>
  <Override PartName="/ppt/slideLayouts/_rels/slideLayout5.xml.rels" ContentType="application/vnd.openxmlformats-package.relationships+xml"/>
  <Override PartName="/ppt/slideLayouts/_rels/slideLayout36.xml.rels" ContentType="application/vnd.openxmlformats-package.relationships+xml"/>
  <Override PartName="/ppt/slideLayouts/_rels/slideLayout6.xml.rels" ContentType="application/vnd.openxmlformats-package.relationships+xml"/>
  <Override PartName="/ppt/slideLayouts/_rels/slideLayout37.xml.rels" ContentType="application/vnd.openxmlformats-package.relationships+xml"/>
  <Override PartName="/ppt/slideLayouts/_rels/slideLayout7.xml.rels" ContentType="application/vnd.openxmlformats-package.relationships+xml"/>
  <Override PartName="/ppt/slideLayouts/_rels/slideLayout38.xml.rels" ContentType="application/vnd.openxmlformats-package.relationships+xml"/>
  <Override PartName="/ppt/slideLayouts/_rels/slideLayout8.xml.rels" ContentType="application/vnd.openxmlformats-package.relationships+xml"/>
  <Override PartName="/ppt/slideLayouts/_rels/slideLayout39.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slideLayouts/_rels/slideLayout30.xml.rels" ContentType="application/vnd.openxmlformats-package.relationships+xml"/>
  <Override PartName="/ppt/slideLayouts/_rels/slideLayout40.xml.rels" ContentType="application/vnd.openxmlformats-package.relationships+xml"/>
  <Override PartName="/ppt/slideLayouts/_rels/slideLayout41.xml.rels" ContentType="application/vnd.openxmlformats-package.relationships+xml"/>
  <Override PartName="/ppt/slideLayouts/_rels/slideLayout42.xml.rels" ContentType="application/vnd.openxmlformats-package.relationships+xml"/>
  <Override PartName="/ppt/slideLayouts/_rels/slideLayout43.xml.rels" ContentType="application/vnd.openxmlformats-package.relationships+xml"/>
  <Override PartName="/ppt/slideLayouts/_rels/slideLayout44.xml.rels" ContentType="application/vnd.openxmlformats-package.relationships+xml"/>
  <Override PartName="/ppt/slideLayouts/_rels/slideLayout45.xml.rels" ContentType="application/vnd.openxmlformats-package.relationships+xml"/>
  <Override PartName="/ppt/slideLayouts/_rels/slideLayout46.xml.rels" ContentType="application/vnd.openxmlformats-package.relationships+xml"/>
  <Override PartName="/ppt/slideLayouts/_rels/slideLayout47.xml.rels" ContentType="application/vnd.openxmlformats-package.relationships+xml"/>
  <Override PartName="/ppt/slideLayouts/_rels/slideLayout48.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slides/_rels/slide15.xml.rels" ContentType="application/vnd.openxmlformats-package.relationships+xml"/>
  <Override PartName="/ppt/slides/_rels/slide16.xml.rels" ContentType="application/vnd.openxmlformats-package.relationships+xml"/>
  <Override PartName="/ppt/slides/_rels/slide17.xml.rels" ContentType="application/vnd.openxmlformats-package.relationships+xml"/>
  <Override PartName="/ppt/slides/_rels/slide18.xml.rels" ContentType="application/vnd.openxmlformats-package.relationships+xml"/>
  <Override PartName="/ppt/slides/_rels/slide19.xml.rels" ContentType="application/vnd.openxmlformats-package.relationships+xml"/>
  <Override PartName="/ppt/media/image1.png" ContentType="image/png"/>
  <Override PartName="/ppt/media/image2.png" ContentType="image/png"/>
  <Override PartName="/ppt/media/image3.png" ContentType="image/png"/>
  <Override PartName="/ppt/media/image4.png" ContentType="image/png"/>
  <Override PartName="/ppt/media/image5.png" ContentType="image/png"/>
  <Override PartName="/ppt/media/image6.png" ContentType="image/png"/>
  <Override PartName="/ppt/media/image7.png" ContentType="image/png"/>
  <Override PartName="/ppt/media/image8.png" ContentType="image/png"/>
  <Override PartName="/ppt/media/image9.png" ContentType="image/png"/>
  <Override PartName="/ppt/media/image10.png" ContentType="image/png"/>
  <Override PartName="/ppt/media/image11.png" ContentType="image/png"/>
  <Override PartName="/ppt/media/image12.png" ContentType="image/png"/>
  <Override PartName="/ppt/media/image13.png" ContentType="image/png"/>
  <Override PartName="/ppt/media/image14.png" ContentType="image/png"/>
  <Override PartName="/ppt/media/image15.png" ContentType="image/png"/>
  <Override PartName="/ppt/media/image16.png" ContentType="image/png"/>
  <Override PartName="/ppt/media/image17.png" ContentType="image/pn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slide" Target="slides/slide19.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4"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6"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8"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9"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20"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2"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23"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4"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2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2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28"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0"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31"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3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35"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36"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38"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39"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40"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41"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42"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43"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0"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5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2"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7"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5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0"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61"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3"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6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5"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67"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68"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69"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1"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72"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4"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75"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76"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77"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79"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80"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81"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82"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83"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84"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91"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2"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4"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96"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97"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99"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1"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02"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03"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5"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06"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07"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09"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1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11"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1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3"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14"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1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16"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17"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18"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19"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21"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22"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23"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24"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25"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26"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35"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6" name="PlaceHolder 2"/>
          <p:cNvSpPr>
            <a:spLocks noGrp="1"/>
          </p:cNvSpPr>
          <p:nvPr>
            <p:ph type="subTitle"/>
          </p:nvPr>
        </p:nvSpPr>
        <p:spPr>
          <a:xfrm>
            <a:off x="457200" y="1604520"/>
            <a:ext cx="8229240" cy="397728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3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38" name="PlaceHolder 2"/>
          <p:cNvSpPr>
            <a:spLocks noGrp="1"/>
          </p:cNvSpPr>
          <p:nvPr>
            <p:ph type="body"/>
          </p:nvPr>
        </p:nvSpPr>
        <p:spPr>
          <a:xfrm>
            <a:off x="457200" y="1604520"/>
            <a:ext cx="82292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3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0"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41"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4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3" name="PlaceHolder 1"/>
          <p:cNvSpPr>
            <a:spLocks noGrp="1"/>
          </p:cNvSpPr>
          <p:nvPr>
            <p:ph type="subTitle"/>
          </p:nvPr>
        </p:nvSpPr>
        <p:spPr>
          <a:xfrm>
            <a:off x="457200" y="273600"/>
            <a:ext cx="8229240" cy="530784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5"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46" name="PlaceHolder 3"/>
          <p:cNvSpPr>
            <a:spLocks noGrp="1"/>
          </p:cNvSpPr>
          <p:nvPr>
            <p:ph type="body"/>
          </p:nvPr>
        </p:nvSpPr>
        <p:spPr>
          <a:xfrm>
            <a:off x="4674240" y="1604520"/>
            <a:ext cx="4015800" cy="3977280"/>
          </a:xfrm>
          <a:prstGeom prst="rect">
            <a:avLst/>
          </a:prstGeom>
        </p:spPr>
        <p:txBody>
          <a:bodyPr lIns="0" rIns="0" tIns="0" bIns="0">
            <a:normAutofit/>
          </a:bodyPr>
          <a:p>
            <a:endParaRPr b="0" lang="en-GB" sz="3200" spc="-1" strike="noStrike">
              <a:latin typeface="Arial"/>
            </a:endParaRPr>
          </a:p>
        </p:txBody>
      </p:sp>
      <p:sp>
        <p:nvSpPr>
          <p:cNvPr id="147"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48"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49" name="PlaceHolder 2"/>
          <p:cNvSpPr>
            <a:spLocks noGrp="1"/>
          </p:cNvSpPr>
          <p:nvPr>
            <p:ph type="body"/>
          </p:nvPr>
        </p:nvSpPr>
        <p:spPr>
          <a:xfrm>
            <a:off x="457200" y="1604520"/>
            <a:ext cx="4015800" cy="3977280"/>
          </a:xfrm>
          <a:prstGeom prst="rect">
            <a:avLst/>
          </a:prstGeom>
        </p:spPr>
        <p:txBody>
          <a:bodyPr lIns="0" rIns="0" tIns="0" bIns="0">
            <a:normAutofit/>
          </a:bodyPr>
          <a:p>
            <a:endParaRPr b="0" lang="en-GB" sz="3200" spc="-1" strike="noStrike">
              <a:latin typeface="Arial"/>
            </a:endParaRPr>
          </a:p>
        </p:txBody>
      </p:sp>
      <p:sp>
        <p:nvSpPr>
          <p:cNvPr id="150"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51" name="PlaceHolder 4"/>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52"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53"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54"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55" name="PlaceHolder 4"/>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5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57" name="PlaceHolder 2"/>
          <p:cNvSpPr>
            <a:spLocks noGrp="1"/>
          </p:cNvSpPr>
          <p:nvPr>
            <p:ph type="body"/>
          </p:nvPr>
        </p:nvSpPr>
        <p:spPr>
          <a:xfrm>
            <a:off x="457200" y="1604520"/>
            <a:ext cx="8229240" cy="1896840"/>
          </a:xfrm>
          <a:prstGeom prst="rect">
            <a:avLst/>
          </a:prstGeom>
        </p:spPr>
        <p:txBody>
          <a:bodyPr lIns="0" rIns="0" tIns="0" bIns="0">
            <a:normAutofit/>
          </a:bodyPr>
          <a:p>
            <a:endParaRPr b="0" lang="en-GB" sz="3200" spc="-1" strike="noStrike">
              <a:latin typeface="Arial"/>
            </a:endParaRPr>
          </a:p>
        </p:txBody>
      </p:sp>
      <p:sp>
        <p:nvSpPr>
          <p:cNvPr id="158" name="PlaceHolder 3"/>
          <p:cNvSpPr>
            <a:spLocks noGrp="1"/>
          </p:cNvSpPr>
          <p:nvPr>
            <p:ph type="body"/>
          </p:nvPr>
        </p:nvSpPr>
        <p:spPr>
          <a:xfrm>
            <a:off x="457200" y="3682080"/>
            <a:ext cx="82292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59"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0" name="PlaceHolder 2"/>
          <p:cNvSpPr>
            <a:spLocks noGrp="1"/>
          </p:cNvSpPr>
          <p:nvPr>
            <p:ph type="body"/>
          </p:nvPr>
        </p:nvSpPr>
        <p:spPr>
          <a:xfrm>
            <a:off x="457200" y="1604520"/>
            <a:ext cx="4015800" cy="1896840"/>
          </a:xfrm>
          <a:prstGeom prst="rect">
            <a:avLst/>
          </a:prstGeom>
        </p:spPr>
        <p:txBody>
          <a:bodyPr lIns="0" rIns="0" tIns="0" bIns="0">
            <a:normAutofit/>
          </a:bodyPr>
          <a:p>
            <a:endParaRPr b="0" lang="en-GB" sz="3200" spc="-1" strike="noStrike">
              <a:latin typeface="Arial"/>
            </a:endParaRPr>
          </a:p>
        </p:txBody>
      </p:sp>
      <p:sp>
        <p:nvSpPr>
          <p:cNvPr id="161" name="PlaceHolder 3"/>
          <p:cNvSpPr>
            <a:spLocks noGrp="1"/>
          </p:cNvSpPr>
          <p:nvPr>
            <p:ph type="body"/>
          </p:nvPr>
        </p:nvSpPr>
        <p:spPr>
          <a:xfrm>
            <a:off x="4674240" y="1604520"/>
            <a:ext cx="4015800" cy="1896840"/>
          </a:xfrm>
          <a:prstGeom prst="rect">
            <a:avLst/>
          </a:prstGeom>
        </p:spPr>
        <p:txBody>
          <a:bodyPr lIns="0" rIns="0" tIns="0" bIns="0">
            <a:normAutofit/>
          </a:bodyPr>
          <a:p>
            <a:endParaRPr b="0" lang="en-GB" sz="3200" spc="-1" strike="noStrike">
              <a:latin typeface="Arial"/>
            </a:endParaRPr>
          </a:p>
        </p:txBody>
      </p:sp>
      <p:sp>
        <p:nvSpPr>
          <p:cNvPr id="162" name="PlaceHolder 4"/>
          <p:cNvSpPr>
            <a:spLocks noGrp="1"/>
          </p:cNvSpPr>
          <p:nvPr>
            <p:ph type="body"/>
          </p:nvPr>
        </p:nvSpPr>
        <p:spPr>
          <a:xfrm>
            <a:off x="457200" y="3682080"/>
            <a:ext cx="4015800" cy="1896840"/>
          </a:xfrm>
          <a:prstGeom prst="rect">
            <a:avLst/>
          </a:prstGeom>
        </p:spPr>
        <p:txBody>
          <a:bodyPr lIns="0" rIns="0" tIns="0" bIns="0">
            <a:normAutofit/>
          </a:bodyPr>
          <a:p>
            <a:endParaRPr b="0" lang="en-GB" sz="3200" spc="-1" strike="noStrike">
              <a:latin typeface="Arial"/>
            </a:endParaRPr>
          </a:p>
        </p:txBody>
      </p:sp>
      <p:sp>
        <p:nvSpPr>
          <p:cNvPr id="163" name="PlaceHolder 5"/>
          <p:cNvSpPr>
            <a:spLocks noGrp="1"/>
          </p:cNvSpPr>
          <p:nvPr>
            <p:ph type="body"/>
          </p:nvPr>
        </p:nvSpPr>
        <p:spPr>
          <a:xfrm>
            <a:off x="4674240" y="3682080"/>
            <a:ext cx="401580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64" name="PlaceHolder 1"/>
          <p:cNvSpPr>
            <a:spLocks noGrp="1"/>
          </p:cNvSpPr>
          <p:nvPr>
            <p:ph type="title"/>
          </p:nvPr>
        </p:nvSpPr>
        <p:spPr>
          <a:xfrm>
            <a:off x="457200" y="273600"/>
            <a:ext cx="8229240" cy="1144800"/>
          </a:xfrm>
          <a:prstGeom prst="rect">
            <a:avLst/>
          </a:prstGeom>
        </p:spPr>
        <p:txBody>
          <a:bodyPr lIns="0" rIns="0" tIns="0" bIns="0" anchor="ctr">
            <a:noAutofit/>
          </a:bodyPr>
          <a:p>
            <a:pPr algn="ctr"/>
            <a:endParaRPr b="0" lang="en-GB" sz="4400" spc="-1" strike="noStrike">
              <a:latin typeface="Arial"/>
            </a:endParaRPr>
          </a:p>
        </p:txBody>
      </p:sp>
      <p:sp>
        <p:nvSpPr>
          <p:cNvPr id="165" name="PlaceHolder 2"/>
          <p:cNvSpPr>
            <a:spLocks noGrp="1"/>
          </p:cNvSpPr>
          <p:nvPr>
            <p:ph type="body"/>
          </p:nvPr>
        </p:nvSpPr>
        <p:spPr>
          <a:xfrm>
            <a:off x="457200" y="1604520"/>
            <a:ext cx="2649600" cy="1896840"/>
          </a:xfrm>
          <a:prstGeom prst="rect">
            <a:avLst/>
          </a:prstGeom>
        </p:spPr>
        <p:txBody>
          <a:bodyPr lIns="0" rIns="0" tIns="0" bIns="0">
            <a:normAutofit/>
          </a:bodyPr>
          <a:p>
            <a:endParaRPr b="0" lang="en-GB" sz="3200" spc="-1" strike="noStrike">
              <a:latin typeface="Arial"/>
            </a:endParaRPr>
          </a:p>
        </p:txBody>
      </p:sp>
      <p:sp>
        <p:nvSpPr>
          <p:cNvPr id="166" name="PlaceHolder 3"/>
          <p:cNvSpPr>
            <a:spLocks noGrp="1"/>
          </p:cNvSpPr>
          <p:nvPr>
            <p:ph type="body"/>
          </p:nvPr>
        </p:nvSpPr>
        <p:spPr>
          <a:xfrm>
            <a:off x="3239640" y="1604520"/>
            <a:ext cx="2649600" cy="1896840"/>
          </a:xfrm>
          <a:prstGeom prst="rect">
            <a:avLst/>
          </a:prstGeom>
        </p:spPr>
        <p:txBody>
          <a:bodyPr lIns="0" rIns="0" tIns="0" bIns="0">
            <a:normAutofit/>
          </a:bodyPr>
          <a:p>
            <a:endParaRPr b="0" lang="en-GB" sz="3200" spc="-1" strike="noStrike">
              <a:latin typeface="Arial"/>
            </a:endParaRPr>
          </a:p>
        </p:txBody>
      </p:sp>
      <p:sp>
        <p:nvSpPr>
          <p:cNvPr id="167" name="PlaceHolder 4"/>
          <p:cNvSpPr>
            <a:spLocks noGrp="1"/>
          </p:cNvSpPr>
          <p:nvPr>
            <p:ph type="body"/>
          </p:nvPr>
        </p:nvSpPr>
        <p:spPr>
          <a:xfrm>
            <a:off x="6022080" y="1604520"/>
            <a:ext cx="2649600" cy="1896840"/>
          </a:xfrm>
          <a:prstGeom prst="rect">
            <a:avLst/>
          </a:prstGeom>
        </p:spPr>
        <p:txBody>
          <a:bodyPr lIns="0" rIns="0" tIns="0" bIns="0">
            <a:normAutofit/>
          </a:bodyPr>
          <a:p>
            <a:endParaRPr b="0" lang="en-GB" sz="3200" spc="-1" strike="noStrike">
              <a:latin typeface="Arial"/>
            </a:endParaRPr>
          </a:p>
        </p:txBody>
      </p:sp>
      <p:sp>
        <p:nvSpPr>
          <p:cNvPr id="168" name="PlaceHolder 5"/>
          <p:cNvSpPr>
            <a:spLocks noGrp="1"/>
          </p:cNvSpPr>
          <p:nvPr>
            <p:ph type="body"/>
          </p:nvPr>
        </p:nvSpPr>
        <p:spPr>
          <a:xfrm>
            <a:off x="457200" y="3682080"/>
            <a:ext cx="2649600" cy="1896840"/>
          </a:xfrm>
          <a:prstGeom prst="rect">
            <a:avLst/>
          </a:prstGeom>
        </p:spPr>
        <p:txBody>
          <a:bodyPr lIns="0" rIns="0" tIns="0" bIns="0">
            <a:normAutofit/>
          </a:bodyPr>
          <a:p>
            <a:endParaRPr b="0" lang="en-GB" sz="3200" spc="-1" strike="noStrike">
              <a:latin typeface="Arial"/>
            </a:endParaRPr>
          </a:p>
        </p:txBody>
      </p:sp>
      <p:sp>
        <p:nvSpPr>
          <p:cNvPr id="169" name="PlaceHolder 6"/>
          <p:cNvSpPr>
            <a:spLocks noGrp="1"/>
          </p:cNvSpPr>
          <p:nvPr>
            <p:ph type="body"/>
          </p:nvPr>
        </p:nvSpPr>
        <p:spPr>
          <a:xfrm>
            <a:off x="3239640" y="3682080"/>
            <a:ext cx="2649600" cy="1896840"/>
          </a:xfrm>
          <a:prstGeom prst="rect">
            <a:avLst/>
          </a:prstGeom>
        </p:spPr>
        <p:txBody>
          <a:bodyPr lIns="0" rIns="0" tIns="0" bIns="0">
            <a:normAutofit/>
          </a:bodyPr>
          <a:p>
            <a:endParaRPr b="0" lang="en-GB" sz="3200" spc="-1" strike="noStrike">
              <a:latin typeface="Arial"/>
            </a:endParaRPr>
          </a:p>
        </p:txBody>
      </p:sp>
      <p:sp>
        <p:nvSpPr>
          <p:cNvPr id="170" name="PlaceHolder 7"/>
          <p:cNvSpPr>
            <a:spLocks noGrp="1"/>
          </p:cNvSpPr>
          <p:nvPr>
            <p:ph type="body"/>
          </p:nvPr>
        </p:nvSpPr>
        <p:spPr>
          <a:xfrm>
            <a:off x="6022080" y="3682080"/>
            <a:ext cx="264960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Rectangle 6" hidden="1"/>
          <p:cNvSpPr/>
          <p:nvPr/>
        </p:nvSpPr>
        <p:spPr>
          <a:xfrm>
            <a:off x="0" y="6400800"/>
            <a:ext cx="9142560" cy="45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1" name="Rectangle 8" hidden="1"/>
          <p:cNvSpPr/>
          <p:nvPr/>
        </p:nvSpPr>
        <p:spPr>
          <a:xfrm>
            <a:off x="0" y="6334200"/>
            <a:ext cx="9142560" cy="644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2" name="Straight Connector 9"/>
          <p:cNvSpPr/>
          <p:nvPr/>
        </p:nvSpPr>
        <p:spPr>
          <a:xfrm>
            <a:off x="894960" y="1737720"/>
            <a:ext cx="747540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3" name="Rectangle 6"/>
          <p:cNvSpPr/>
          <p:nvPr/>
        </p:nvSpPr>
        <p:spPr>
          <a:xfrm>
            <a:off x="2520" y="6400800"/>
            <a:ext cx="9140040" cy="45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4" name="Rectangle 7"/>
          <p:cNvSpPr/>
          <p:nvPr/>
        </p:nvSpPr>
        <p:spPr>
          <a:xfrm>
            <a:off x="0" y="6334200"/>
            <a:ext cx="9140040" cy="62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5" name="Straight Connector 8"/>
          <p:cNvSpPr/>
          <p:nvPr/>
        </p:nvSpPr>
        <p:spPr>
          <a:xfrm>
            <a:off x="905400" y="4343400"/>
            <a:ext cx="740664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6"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7"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44" name="Rectangle 6"/>
          <p:cNvSpPr/>
          <p:nvPr/>
        </p:nvSpPr>
        <p:spPr>
          <a:xfrm>
            <a:off x="0" y="6400800"/>
            <a:ext cx="9142560" cy="45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45" name="Rectangle 8"/>
          <p:cNvSpPr/>
          <p:nvPr/>
        </p:nvSpPr>
        <p:spPr>
          <a:xfrm>
            <a:off x="0" y="6334200"/>
            <a:ext cx="9142560" cy="644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46" name="Straight Connector 9"/>
          <p:cNvSpPr/>
          <p:nvPr/>
        </p:nvSpPr>
        <p:spPr>
          <a:xfrm>
            <a:off x="894960" y="1737720"/>
            <a:ext cx="747540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47"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48"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5" name="Rectangle 6"/>
          <p:cNvSpPr/>
          <p:nvPr/>
        </p:nvSpPr>
        <p:spPr>
          <a:xfrm>
            <a:off x="0" y="6400800"/>
            <a:ext cx="9142560" cy="45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86" name="Rectangle 8"/>
          <p:cNvSpPr/>
          <p:nvPr/>
        </p:nvSpPr>
        <p:spPr>
          <a:xfrm>
            <a:off x="0" y="6334200"/>
            <a:ext cx="9142560" cy="644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87" name="Straight Connector 9"/>
          <p:cNvSpPr/>
          <p:nvPr/>
        </p:nvSpPr>
        <p:spPr>
          <a:xfrm>
            <a:off x="894960" y="1737720"/>
            <a:ext cx="747540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88" name="PlaceHolder 1"/>
          <p:cNvSpPr>
            <a:spLocks noGrp="1"/>
          </p:cNvSpPr>
          <p:nvPr>
            <p:ph type="title"/>
          </p:nvPr>
        </p:nvSpPr>
        <p:spPr>
          <a:xfrm>
            <a:off x="457200" y="273600"/>
            <a:ext cx="8228880" cy="1144440"/>
          </a:xfrm>
          <a:prstGeom prst="rect">
            <a:avLst/>
          </a:prstGeom>
        </p:spPr>
        <p:txBody>
          <a:bodyPr lIns="0" rIns="0" tIns="0" bIns="0" anchor="ctr">
            <a:noAutofit/>
          </a:bodyPr>
          <a:p>
            <a:r>
              <a:rPr b="0" lang="en-GB" sz="1800" spc="-1" strike="noStrike">
                <a:latin typeface="Arial"/>
              </a:rPr>
              <a:t>Click to edit the title text format</a:t>
            </a:r>
            <a:endParaRPr b="0" lang="en-GB" sz="1800" spc="-1" strike="noStrike">
              <a:latin typeface="Arial"/>
            </a:endParaRPr>
          </a:p>
        </p:txBody>
      </p:sp>
      <p:sp>
        <p:nvSpPr>
          <p:cNvPr id="89" name="PlaceHolder 2"/>
          <p:cNvSpPr>
            <a:spLocks noGrp="1"/>
          </p:cNvSpPr>
          <p:nvPr>
            <p:ph type="body"/>
          </p:nvPr>
        </p:nvSpPr>
        <p:spPr>
          <a:xfrm>
            <a:off x="45720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
        <p:nvSpPr>
          <p:cNvPr id="90" name="PlaceHolder 3"/>
          <p:cNvSpPr>
            <a:spLocks noGrp="1"/>
          </p:cNvSpPr>
          <p:nvPr>
            <p:ph type="body"/>
          </p:nvPr>
        </p:nvSpPr>
        <p:spPr>
          <a:xfrm>
            <a:off x="4674240" y="1604520"/>
            <a:ext cx="4015440" cy="39769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127" name="Rectangle 6" hidden="1"/>
          <p:cNvSpPr/>
          <p:nvPr/>
        </p:nvSpPr>
        <p:spPr>
          <a:xfrm>
            <a:off x="0" y="6400800"/>
            <a:ext cx="9142560" cy="45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128" name="Rectangle 8" hidden="1"/>
          <p:cNvSpPr/>
          <p:nvPr/>
        </p:nvSpPr>
        <p:spPr>
          <a:xfrm>
            <a:off x="0" y="6334200"/>
            <a:ext cx="9142560" cy="644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129" name="Straight Connector 9"/>
          <p:cNvSpPr/>
          <p:nvPr/>
        </p:nvSpPr>
        <p:spPr>
          <a:xfrm>
            <a:off x="894960" y="1737720"/>
            <a:ext cx="747540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130" name="Rectangle 6"/>
          <p:cNvSpPr/>
          <p:nvPr/>
        </p:nvSpPr>
        <p:spPr>
          <a:xfrm>
            <a:off x="2520" y="6400800"/>
            <a:ext cx="9140040" cy="45576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sp>
      <p:sp>
        <p:nvSpPr>
          <p:cNvPr id="131" name="Rectangle 7"/>
          <p:cNvSpPr/>
          <p:nvPr/>
        </p:nvSpPr>
        <p:spPr>
          <a:xfrm>
            <a:off x="0" y="6334200"/>
            <a:ext cx="9140040" cy="62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p:style>
      </p:sp>
      <p:sp>
        <p:nvSpPr>
          <p:cNvPr id="132" name="Straight Connector 8"/>
          <p:cNvSpPr/>
          <p:nvPr/>
        </p:nvSpPr>
        <p:spPr>
          <a:xfrm>
            <a:off x="905400" y="4343400"/>
            <a:ext cx="7406640" cy="0"/>
          </a:xfrm>
          <a:prstGeom prst="line">
            <a:avLst/>
          </a:prstGeom>
          <a:ln w="6350">
            <a:solidFill>
              <a:srgbClr val="808080"/>
            </a:solidFill>
            <a:round/>
          </a:ln>
        </p:spPr>
        <p:style>
          <a:lnRef idx="1">
            <a:schemeClr val="accent1"/>
          </a:lnRef>
          <a:fillRef idx="0">
            <a:schemeClr val="accent1"/>
          </a:fillRef>
          <a:effectRef idx="0">
            <a:schemeClr val="accent1"/>
          </a:effectRef>
          <a:fontRef idx="minor"/>
        </p:style>
      </p:sp>
      <p:sp>
        <p:nvSpPr>
          <p:cNvPr id="133" name="PlaceHolder 1"/>
          <p:cNvSpPr>
            <a:spLocks noGrp="1"/>
          </p:cNvSpPr>
          <p:nvPr>
            <p:ph type="title"/>
          </p:nvPr>
        </p:nvSpPr>
        <p:spPr>
          <a:xfrm>
            <a:off x="457200" y="273600"/>
            <a:ext cx="8229240" cy="1144800"/>
          </a:xfrm>
          <a:prstGeom prst="rect">
            <a:avLst/>
          </a:prstGeom>
        </p:spPr>
        <p:txBody>
          <a:bodyPr lIns="0" rIns="0" tIns="0" bIns="0" anchor="ctr">
            <a:noAutofit/>
          </a:bodyPr>
          <a:p>
            <a:pPr algn="ctr"/>
            <a:r>
              <a:rPr b="0" lang="en-GB" sz="4400" spc="-1" strike="noStrike">
                <a:latin typeface="Arial"/>
              </a:rPr>
              <a:t>Click to edit the title text format</a:t>
            </a:r>
            <a:endParaRPr b="0" lang="en-GB" sz="4400" spc="-1" strike="noStrike">
              <a:latin typeface="Arial"/>
            </a:endParaRPr>
          </a:p>
        </p:txBody>
      </p:sp>
      <p:sp>
        <p:nvSpPr>
          <p:cNvPr id="134" name="PlaceHolder 2"/>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png"/><Relationship Id="rId3" Type="http://schemas.openxmlformats.org/officeDocument/2006/relationships/slideLayout" Target="../slideLayouts/slideLayout28.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image" Target="../media/image7.png"/><Relationship Id="rId3" Type="http://schemas.openxmlformats.org/officeDocument/2006/relationships/image" Target="../media/image8.png"/><Relationship Id="rId4"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slideLayout" Target="../slideLayouts/slideLayout1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7.xml"/>
</Relationships>
</file>

<file path=ppt/slides/_rels/slide11.xml.rels><?xml version="1.0" encoding="UTF-8"?>
<Relationships xmlns="http://schemas.openxmlformats.org/package/2006/relationships"><Relationship Id="rId1" Type="http://schemas.openxmlformats.org/officeDocument/2006/relationships/image" Target="../media/image10.png"/><Relationship Id="rId2" Type="http://schemas.openxmlformats.org/officeDocument/2006/relationships/image" Target="../media/image11.png"/><Relationship Id="rId3" Type="http://schemas.openxmlformats.org/officeDocument/2006/relationships/slideLayout" Target="../slideLayouts/slideLayout13.xml"/>
</Relationships>
</file>

<file path=ppt/slides/_rels/slide12.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28.xml"/>
</Relationships>
</file>

<file path=ppt/slides/_rels/slide1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4.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17.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13.xml"/>
</Relationships>
</file>

<file path=ppt/slides/_rels/slide18.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13.xml"/>
</Relationships>
</file>

<file path=ppt/slides/_rels/slide19.xml.rels><?xml version="1.0" encoding="UTF-8"?>
<Relationships xmlns="http://schemas.openxmlformats.org/package/2006/relationships"><Relationship Id="rId1" Type="http://schemas.openxmlformats.org/officeDocument/2006/relationships/image" Target="../media/image15.png"/><Relationship Id="rId2" Type="http://schemas.openxmlformats.org/officeDocument/2006/relationships/image" Target="../media/image16.png"/><Relationship Id="rId3" Type="http://schemas.openxmlformats.org/officeDocument/2006/relationships/image" Target="../media/image17.png"/><Relationship Id="rId4"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alpha val="99000"/>
          </a:srgbClr>
        </a:solidFill>
      </p:bgPr>
    </p:bg>
    <p:spTree>
      <p:nvGrpSpPr>
        <p:cNvPr id="1" name=""/>
        <p:cNvGrpSpPr/>
        <p:nvPr/>
      </p:nvGrpSpPr>
      <p:grpSpPr>
        <a:xfrm>
          <a:off x="0" y="0"/>
          <a:ext cx="0" cy="0"/>
          <a:chOff x="0" y="0"/>
          <a:chExt cx="0" cy="0"/>
        </a:xfrm>
      </p:grpSpPr>
      <p:sp>
        <p:nvSpPr>
          <p:cNvPr id="171" name="Title 1"/>
          <p:cNvSpPr/>
          <p:nvPr/>
        </p:nvSpPr>
        <p:spPr>
          <a:xfrm>
            <a:off x="822960" y="758880"/>
            <a:ext cx="7542360" cy="3564720"/>
          </a:xfrm>
          <a:prstGeom prst="rect">
            <a:avLst/>
          </a:prstGeom>
          <a:noFill/>
          <a:ln w="0">
            <a:noFill/>
          </a:ln>
        </p:spPr>
        <p:style>
          <a:lnRef idx="0"/>
          <a:fillRef idx="0"/>
          <a:effectRef idx="0"/>
          <a:fontRef idx="minor"/>
        </p:style>
        <p:txBody>
          <a:bodyPr lIns="90000" rIns="90000" tIns="45000" bIns="45000" anchor="b">
            <a:normAutofit/>
          </a:bodyPr>
          <a:p>
            <a:pPr>
              <a:lnSpc>
                <a:spcPct val="85000"/>
              </a:lnSpc>
            </a:pPr>
            <a:r>
              <a:rPr b="1" lang="en-GB" sz="8000" spc="-52" strike="noStrike">
                <a:solidFill>
                  <a:srgbClr val="262626"/>
                </a:solidFill>
                <a:latin typeface="Calibri Light"/>
                <a:ea typeface="DejaVu Sans"/>
              </a:rPr>
              <a:t>Myths and Mythology: How Stories Shape the World</a:t>
            </a:r>
            <a:endParaRPr b="0" lang="en-GB" sz="8000" spc="-1" strike="noStrike">
              <a:latin typeface="Arial"/>
            </a:endParaRPr>
          </a:p>
        </p:txBody>
      </p:sp>
      <p:sp>
        <p:nvSpPr>
          <p:cNvPr id="172" name="Subtitle 2"/>
          <p:cNvSpPr/>
          <p:nvPr/>
        </p:nvSpPr>
        <p:spPr>
          <a:xfrm>
            <a:off x="822960" y="4455720"/>
            <a:ext cx="7768800" cy="1493280"/>
          </a:xfrm>
          <a:prstGeom prst="rect">
            <a:avLst/>
          </a:prstGeom>
          <a:noFill/>
          <a:ln w="0">
            <a:noFill/>
          </a:ln>
        </p:spPr>
        <p:style>
          <a:lnRef idx="0"/>
          <a:fillRef idx="0"/>
          <a:effectRef idx="0"/>
          <a:fontRef idx="minor"/>
        </p:style>
        <p:txBody>
          <a:bodyPr lIns="90000" rIns="90000" tIns="45000" bIns="45000">
            <a:normAutofit/>
          </a:bodyPr>
          <a:p>
            <a:pPr>
              <a:lnSpc>
                <a:spcPct val="90000"/>
              </a:lnSpc>
              <a:spcBef>
                <a:spcPts val="1199"/>
              </a:spcBef>
              <a:spcAft>
                <a:spcPts val="201"/>
              </a:spcAft>
              <a:tabLst>
                <a:tab algn="l" pos="0"/>
              </a:tabLst>
            </a:pPr>
            <a:r>
              <a:rPr b="0" lang="en-GB" sz="2400" spc="191" strike="noStrike" cap="all">
                <a:solidFill>
                  <a:srgbClr val="637052"/>
                </a:solidFill>
                <a:latin typeface="Calibri Light"/>
                <a:ea typeface="DejaVu Sans"/>
              </a:rPr>
              <a:t>Paradoxography, myth and understanding the “other”  </a:t>
            </a:r>
            <a:endParaRPr b="0" lang="en-GB" sz="2400" spc="-1" strike="noStrike">
              <a:latin typeface="Arial"/>
            </a:endParaRPr>
          </a:p>
          <a:p>
            <a:pPr>
              <a:lnSpc>
                <a:spcPct val="90000"/>
              </a:lnSpc>
              <a:spcBef>
                <a:spcPts val="1199"/>
              </a:spcBef>
              <a:spcAft>
                <a:spcPts val="201"/>
              </a:spcAft>
              <a:tabLst>
                <a:tab algn="l" pos="0"/>
              </a:tabLst>
            </a:pPr>
            <a:r>
              <a:rPr b="0" lang="en-GB" sz="2400" spc="191" strike="noStrike" cap="all">
                <a:solidFill>
                  <a:srgbClr val="637052"/>
                </a:solidFill>
                <a:latin typeface="Calibri Light"/>
                <a:ea typeface="DejaVu Sans"/>
              </a:rPr>
              <a:t>(HPHP4006)</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3"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What is ethnography?</a:t>
            </a:r>
            <a:endParaRPr b="0" lang="en-GB" sz="4800" spc="-1" strike="noStrike">
              <a:latin typeface="Arial"/>
            </a:endParaRPr>
          </a:p>
        </p:txBody>
      </p:sp>
      <p:sp>
        <p:nvSpPr>
          <p:cNvPr id="174" name="Content Placeholder 2"/>
          <p:cNvSpPr/>
          <p:nvPr/>
        </p:nvSpPr>
        <p:spPr>
          <a:xfrm>
            <a:off x="344520" y="1845720"/>
            <a:ext cx="4226040" cy="4724280"/>
          </a:xfrm>
          <a:prstGeom prst="rect">
            <a:avLst/>
          </a:prstGeom>
          <a:noFill/>
          <a:ln w="0">
            <a:noFill/>
          </a:ln>
        </p:spPr>
        <p:style>
          <a:lnRef idx="0"/>
          <a:fillRef idx="0"/>
          <a:effectRef idx="0"/>
          <a:fontRef idx="minor"/>
        </p:style>
        <p:txBody>
          <a:bodyPr lIns="0" rIns="0" tIns="45000" bIns="45000">
            <a:normAutofit/>
          </a:bodyPr>
          <a:p>
            <a:pPr marL="91440" indent="-90000">
              <a:lnSpc>
                <a:spcPct val="90000"/>
              </a:lnSpc>
              <a:spcBef>
                <a:spcPts val="1199"/>
              </a:spcBef>
              <a:spcAft>
                <a:spcPts val="201"/>
              </a:spcAft>
              <a:buClr>
                <a:srgbClr val="e48312"/>
              </a:buClr>
              <a:buFont typeface="Wingdings" charset="2"/>
              <a:buChar char=""/>
            </a:pPr>
            <a:r>
              <a:rPr b="0" lang="en-GB" sz="2400" spc="-1" strike="noStrike">
                <a:solidFill>
                  <a:srgbClr val="404040"/>
                </a:solidFill>
                <a:latin typeface="Calibri"/>
                <a:ea typeface="DejaVu Sans"/>
              </a:rPr>
              <a:t> </a:t>
            </a:r>
            <a:r>
              <a:rPr b="0" lang="en-GB" sz="2400" spc="-1" strike="noStrike">
                <a:solidFill>
                  <a:srgbClr val="404040"/>
                </a:solidFill>
                <a:latin typeface="Calibri"/>
                <a:ea typeface="DejaVu Sans"/>
              </a:rPr>
              <a:t>Ethnography – at a basic level is concerned with the cultural phenomena connected to a particular group / society (habits, customs, beliefs, etc.), as well as that group’s self-perception. </a:t>
            </a:r>
            <a:endParaRPr b="0" lang="en-GB" sz="2400" spc="-1" strike="noStrike">
              <a:latin typeface="Arial"/>
            </a:endParaRPr>
          </a:p>
          <a:p>
            <a:pPr lvl="1" marL="384120" indent="-181440">
              <a:lnSpc>
                <a:spcPct val="90000"/>
              </a:lnSpc>
              <a:spcBef>
                <a:spcPts val="201"/>
              </a:spcBef>
              <a:spcAft>
                <a:spcPts val="400"/>
              </a:spcAft>
              <a:buClr>
                <a:srgbClr val="e48312"/>
              </a:buClr>
              <a:buFont typeface="Arial"/>
              <a:buChar char="•"/>
            </a:pPr>
            <a:r>
              <a:rPr b="0" lang="en-GB" sz="1800" spc="-1" strike="noStrike">
                <a:solidFill>
                  <a:srgbClr val="404040"/>
                </a:solidFill>
                <a:latin typeface="Calibri"/>
                <a:ea typeface="DejaVu Sans"/>
              </a:rPr>
              <a:t> </a:t>
            </a:r>
            <a:r>
              <a:rPr b="0" lang="en-GB" sz="1800" spc="-1" strike="noStrike">
                <a:solidFill>
                  <a:srgbClr val="404040"/>
                </a:solidFill>
                <a:latin typeface="Calibri"/>
                <a:ea typeface="DejaVu Sans"/>
              </a:rPr>
              <a:t>Modern ethnographers often utilise participant observation. </a:t>
            </a:r>
            <a:endParaRPr b="0" lang="en-GB" sz="1800" spc="-1" strike="noStrike">
              <a:latin typeface="Arial"/>
            </a:endParaRPr>
          </a:p>
          <a:p>
            <a:pPr>
              <a:lnSpc>
                <a:spcPct val="90000"/>
              </a:lnSpc>
              <a:spcBef>
                <a:spcPts val="1199"/>
              </a:spcBef>
              <a:spcAft>
                <a:spcPts val="201"/>
              </a:spcAft>
            </a:pPr>
            <a:endParaRPr b="0" lang="en-GB" sz="1800" spc="-1" strike="noStrike">
              <a:latin typeface="Arial"/>
            </a:endParaRPr>
          </a:p>
          <a:p>
            <a:pPr marL="91440" indent="-9000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400" spc="-1" strike="noStrike">
                <a:solidFill>
                  <a:srgbClr val="404040"/>
                </a:solidFill>
                <a:latin typeface="Calibri"/>
                <a:ea typeface="DejaVu Sans"/>
              </a:rPr>
              <a:t>Contrast ethnology, which is compares the characteristics of different people and their interactions. </a:t>
            </a:r>
            <a:endParaRPr b="0" lang="en-GB" sz="2400" spc="-1" strike="noStrike">
              <a:latin typeface="Arial"/>
            </a:endParaRPr>
          </a:p>
          <a:p>
            <a:pPr>
              <a:lnSpc>
                <a:spcPct val="90000"/>
              </a:lnSpc>
              <a:spcBef>
                <a:spcPts val="1199"/>
              </a:spcBef>
              <a:spcAft>
                <a:spcPts val="201"/>
              </a:spcAft>
            </a:pPr>
            <a:endParaRPr b="0" lang="en-GB" sz="2400" spc="-1" strike="noStrike">
              <a:latin typeface="Arial"/>
            </a:endParaRPr>
          </a:p>
        </p:txBody>
      </p:sp>
      <p:pic>
        <p:nvPicPr>
          <p:cNvPr id="175" name="Picture 3" descr=""/>
          <p:cNvPicPr/>
          <p:nvPr/>
        </p:nvPicPr>
        <p:blipFill>
          <a:blip r:embed="rId1"/>
          <a:stretch/>
        </p:blipFill>
        <p:spPr>
          <a:xfrm>
            <a:off x="5048640" y="1700280"/>
            <a:ext cx="3911400" cy="2527560"/>
          </a:xfrm>
          <a:prstGeom prst="rect">
            <a:avLst/>
          </a:prstGeom>
          <a:ln w="0">
            <a:noFill/>
          </a:ln>
        </p:spPr>
      </p:pic>
      <p:sp>
        <p:nvSpPr>
          <p:cNvPr id="176" name="Rectangle 4"/>
          <p:cNvSpPr/>
          <p:nvPr/>
        </p:nvSpPr>
        <p:spPr>
          <a:xfrm>
            <a:off x="5048640" y="4229280"/>
            <a:ext cx="3911400" cy="576360"/>
          </a:xfrm>
          <a:prstGeom prst="rect">
            <a:avLst/>
          </a:prstGeom>
          <a:solidFill>
            <a:srgbClr val="ffff00"/>
          </a:solidFill>
          <a:ln w="0">
            <a:noFill/>
          </a:ln>
        </p:spPr>
        <p:style>
          <a:lnRef idx="0"/>
          <a:fillRef idx="0"/>
          <a:effectRef idx="0"/>
          <a:fontRef idx="minor"/>
        </p:style>
        <p:txBody>
          <a:bodyPr lIns="90000" rIns="90000" tIns="45000" bIns="45000">
            <a:spAutoFit/>
          </a:bodyPr>
          <a:p>
            <a:pPr>
              <a:lnSpc>
                <a:spcPct val="100000"/>
              </a:lnSpc>
            </a:pPr>
            <a:r>
              <a:rPr b="1" lang="en-GB" sz="1600" spc="-1" strike="noStrike">
                <a:solidFill>
                  <a:srgbClr val="000000"/>
                </a:solidFill>
                <a:latin typeface="Calibri"/>
                <a:ea typeface="DejaVu Sans"/>
              </a:rPr>
              <a:t>Malinowski with local population on the Trobriand Islands, ca. 1918</a:t>
            </a:r>
            <a:endParaRPr b="0" lang="en-GB" sz="1600" spc="-1" strike="noStrike">
              <a:latin typeface="Arial"/>
            </a:endParaRPr>
          </a:p>
        </p:txBody>
      </p:sp>
      <p:pic>
        <p:nvPicPr>
          <p:cNvPr id="177" name="Picture 5" descr=""/>
          <p:cNvPicPr/>
          <p:nvPr/>
        </p:nvPicPr>
        <p:blipFill>
          <a:blip r:embed="rId2"/>
          <a:stretch/>
        </p:blipFill>
        <p:spPr>
          <a:xfrm>
            <a:off x="5048640" y="4886280"/>
            <a:ext cx="3276000" cy="1898280"/>
          </a:xfrm>
          <a:prstGeom prst="rect">
            <a:avLst/>
          </a:prstGeom>
          <a:ln w="0">
            <a:noFill/>
          </a:ln>
        </p:spPr>
      </p:pic>
      <p:sp>
        <p:nvSpPr>
          <p:cNvPr id="178" name="Rectangle 6"/>
          <p:cNvSpPr/>
          <p:nvPr/>
        </p:nvSpPr>
        <p:spPr>
          <a:xfrm>
            <a:off x="7727400" y="4755600"/>
            <a:ext cx="1415160" cy="1793160"/>
          </a:xfrm>
          <a:prstGeom prst="rect">
            <a:avLst/>
          </a:prstGeom>
          <a:solidFill>
            <a:srgbClr val="ffff00"/>
          </a:solidFill>
          <a:ln w="0">
            <a:noFill/>
          </a:ln>
        </p:spPr>
        <p:style>
          <a:lnRef idx="0"/>
          <a:fillRef idx="0"/>
          <a:effectRef idx="0"/>
          <a:fontRef idx="minor"/>
        </p:style>
        <p:txBody>
          <a:bodyPr lIns="90000" rIns="90000" tIns="45000" bIns="45000">
            <a:spAutoFit/>
          </a:bodyPr>
          <a:p>
            <a:pPr>
              <a:lnSpc>
                <a:spcPct val="100000"/>
              </a:lnSpc>
            </a:pPr>
            <a:r>
              <a:rPr b="1" lang="en-GB" sz="1600" spc="-1" strike="noStrike">
                <a:solidFill>
                  <a:srgbClr val="000000"/>
                </a:solidFill>
                <a:latin typeface="Calibri"/>
                <a:ea typeface="DejaVu Sans"/>
              </a:rPr>
              <a:t>A village street on Kasana'I, from Malinowski's </a:t>
            </a:r>
            <a:r>
              <a:rPr b="1" i="1" lang="en-GB" sz="1600" spc="-1" strike="noStrike">
                <a:solidFill>
                  <a:srgbClr val="000000"/>
                </a:solidFill>
                <a:latin typeface="Calibri"/>
                <a:ea typeface="DejaVu Sans"/>
              </a:rPr>
              <a:t>Argonauts of the Western Pacific </a:t>
            </a:r>
            <a:r>
              <a:rPr b="1" lang="en-GB" sz="1600" spc="-1" strike="noStrike">
                <a:solidFill>
                  <a:srgbClr val="000000"/>
                </a:solidFill>
                <a:latin typeface="Calibri"/>
                <a:ea typeface="DejaVu Sans"/>
              </a:rPr>
              <a:t>(1922</a:t>
            </a:r>
            <a:r>
              <a:rPr b="0" lang="en-GB" sz="1600" spc="-1" strike="noStrike">
                <a:solidFill>
                  <a:srgbClr val="000000"/>
                </a:solidFill>
                <a:latin typeface="Calibri"/>
                <a:ea typeface="DejaVu Sans"/>
              </a:rPr>
              <a:t>) </a:t>
            </a:r>
            <a:endParaRPr b="0" lang="en-GB" sz="1600" spc="-1" strike="noStrike">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9"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Graeco-Roman “ethnography”</a:t>
            </a:r>
            <a:endParaRPr b="0" lang="en-GB" sz="4800" spc="-1" strike="noStrike">
              <a:latin typeface="Arial"/>
            </a:endParaRPr>
          </a:p>
        </p:txBody>
      </p:sp>
      <p:sp>
        <p:nvSpPr>
          <p:cNvPr id="180" name="Content Placeholder 2"/>
          <p:cNvSpPr/>
          <p:nvPr/>
        </p:nvSpPr>
        <p:spPr>
          <a:xfrm>
            <a:off x="291600" y="1845720"/>
            <a:ext cx="4233240" cy="4540320"/>
          </a:xfrm>
          <a:prstGeom prst="rect">
            <a:avLst/>
          </a:prstGeom>
          <a:noFill/>
          <a:ln w="0">
            <a:noFill/>
          </a:ln>
        </p:spPr>
        <p:style>
          <a:lnRef idx="0"/>
          <a:fillRef idx="0"/>
          <a:effectRef idx="0"/>
          <a:fontRef idx="minor"/>
        </p:style>
        <p:txBody>
          <a:bodyPr lIns="0" rIns="0" tIns="45000" bIns="45000">
            <a:normAutofit/>
          </a:bodyPr>
          <a:p>
            <a:pPr marL="91440" indent="-9000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800" spc="-1" strike="noStrike">
                <a:solidFill>
                  <a:srgbClr val="000000"/>
                </a:solidFill>
                <a:latin typeface="Calibri"/>
                <a:ea typeface="DejaVu Sans"/>
              </a:rPr>
              <a:t>“</a:t>
            </a:r>
            <a:r>
              <a:rPr b="0" lang="en-GB" sz="2800" spc="-1" strike="noStrike">
                <a:solidFill>
                  <a:srgbClr val="404040"/>
                </a:solidFill>
                <a:latin typeface="Calibri"/>
                <a:ea typeface="DejaVu Sans"/>
              </a:rPr>
              <a:t>Ethnography” did not exist as its own literary genre. </a:t>
            </a:r>
            <a:endParaRPr b="0" lang="en-GB" sz="2800" spc="-1" strike="noStrike">
              <a:latin typeface="Arial"/>
            </a:endParaRPr>
          </a:p>
          <a:p>
            <a:pPr lvl="1" marL="384120" indent="-181440">
              <a:lnSpc>
                <a:spcPct val="90000"/>
              </a:lnSpc>
              <a:spcBef>
                <a:spcPts val="201"/>
              </a:spcBef>
              <a:spcAft>
                <a:spcPts val="400"/>
              </a:spcAft>
              <a:buClr>
                <a:srgbClr val="e48312"/>
              </a:buClr>
              <a:buFont typeface="Arial"/>
              <a:buChar char="•"/>
            </a:pPr>
            <a:r>
              <a:rPr b="0" lang="en-GB" sz="2400" spc="-1" strike="noStrike">
                <a:solidFill>
                  <a:srgbClr val="404040"/>
                </a:solidFill>
                <a:latin typeface="Calibri"/>
                <a:ea typeface="DejaVu Sans"/>
              </a:rPr>
              <a:t> </a:t>
            </a:r>
            <a:r>
              <a:rPr b="0" lang="en-GB" sz="2400" spc="-1" strike="noStrike">
                <a:solidFill>
                  <a:srgbClr val="404040"/>
                </a:solidFill>
                <a:latin typeface="Calibri"/>
                <a:ea typeface="DejaVu Sans"/>
              </a:rPr>
              <a:t>Feature in an array of literature: encyclopaedic, historical, geographical, philosophical, etc. </a:t>
            </a:r>
            <a:endParaRPr b="0" lang="en-GB" sz="2400" spc="-1" strike="noStrike">
              <a:latin typeface="Arial"/>
            </a:endParaRPr>
          </a:p>
          <a:p>
            <a:pPr>
              <a:lnSpc>
                <a:spcPct val="90000"/>
              </a:lnSpc>
              <a:spcBef>
                <a:spcPts val="1199"/>
              </a:spcBef>
              <a:spcAft>
                <a:spcPts val="201"/>
              </a:spcAft>
            </a:pPr>
            <a:endParaRPr b="0" lang="en-GB" sz="2400" spc="-1" strike="noStrike">
              <a:latin typeface="Arial"/>
            </a:endParaRPr>
          </a:p>
          <a:p>
            <a:pPr marL="91440" indent="-9000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800" spc="-1" strike="noStrike">
                <a:solidFill>
                  <a:srgbClr val="404040"/>
                </a:solidFill>
                <a:latin typeface="Calibri"/>
                <a:ea typeface="DejaVu Sans"/>
              </a:rPr>
              <a:t>Can focus on attempts to explain other peoples with reference to one’s own cultural values.</a:t>
            </a:r>
            <a:endParaRPr b="0" lang="en-GB" sz="2800" spc="-1" strike="noStrike">
              <a:latin typeface="Arial"/>
            </a:endParaRPr>
          </a:p>
          <a:p>
            <a:pPr lvl="1" marL="384120" indent="-181440">
              <a:lnSpc>
                <a:spcPct val="90000"/>
              </a:lnSpc>
              <a:spcBef>
                <a:spcPts val="201"/>
              </a:spcBef>
              <a:spcAft>
                <a:spcPts val="400"/>
              </a:spcAft>
              <a:buClr>
                <a:srgbClr val="e48312"/>
              </a:buClr>
              <a:buFont typeface="Arial"/>
              <a:buChar char="•"/>
            </a:pPr>
            <a:r>
              <a:rPr b="0" lang="en-GB" sz="2400" spc="-1" strike="noStrike">
                <a:solidFill>
                  <a:srgbClr val="404040"/>
                </a:solidFill>
                <a:latin typeface="Calibri"/>
                <a:ea typeface="DejaVu Sans"/>
              </a:rPr>
              <a:t> </a:t>
            </a:r>
            <a:r>
              <a:rPr b="0" lang="en-GB" sz="2400" spc="-1" strike="noStrike">
                <a:solidFill>
                  <a:srgbClr val="404040"/>
                </a:solidFill>
                <a:latin typeface="Calibri"/>
                <a:ea typeface="DejaVu Sans"/>
              </a:rPr>
              <a:t>This can take the form both of antithesis and of idealisation. </a:t>
            </a:r>
            <a:endParaRPr b="0" lang="en-GB" sz="2400" spc="-1" strike="noStrike">
              <a:latin typeface="Arial"/>
            </a:endParaRPr>
          </a:p>
          <a:p>
            <a:pPr>
              <a:lnSpc>
                <a:spcPct val="90000"/>
              </a:lnSpc>
              <a:spcBef>
                <a:spcPts val="1199"/>
              </a:spcBef>
              <a:spcAft>
                <a:spcPts val="201"/>
              </a:spcAft>
            </a:pPr>
            <a:endParaRPr b="0" lang="en-GB" sz="2400" spc="-1" strike="noStrike">
              <a:latin typeface="Arial"/>
            </a:endParaRPr>
          </a:p>
        </p:txBody>
      </p:sp>
      <p:pic>
        <p:nvPicPr>
          <p:cNvPr id="181" name="Content Placeholder 5" descr=""/>
          <p:cNvPicPr/>
          <p:nvPr/>
        </p:nvPicPr>
        <p:blipFill>
          <a:blip r:embed="rId1"/>
          <a:stretch/>
        </p:blipFill>
        <p:spPr>
          <a:xfrm>
            <a:off x="4791960" y="1752840"/>
            <a:ext cx="2427120" cy="1614600"/>
          </a:xfrm>
          <a:prstGeom prst="rect">
            <a:avLst/>
          </a:prstGeom>
          <a:ln w="0">
            <a:noFill/>
          </a:ln>
        </p:spPr>
      </p:pic>
      <p:sp>
        <p:nvSpPr>
          <p:cNvPr id="182" name="Rectangle 5"/>
          <p:cNvSpPr/>
          <p:nvPr/>
        </p:nvSpPr>
        <p:spPr>
          <a:xfrm>
            <a:off x="4595040" y="3354120"/>
            <a:ext cx="2916000" cy="1063080"/>
          </a:xfrm>
          <a:prstGeom prst="rect">
            <a:avLst/>
          </a:prstGeom>
          <a:solidFill>
            <a:schemeClr val="accent2">
              <a:lumMod val="20000"/>
              <a:lumOff val="80000"/>
            </a:schemeClr>
          </a:solidFill>
          <a:ln w="0">
            <a:noFill/>
          </a:ln>
        </p:spPr>
        <p:style>
          <a:lnRef idx="0"/>
          <a:fillRef idx="0"/>
          <a:effectRef idx="0"/>
          <a:fontRef idx="minor"/>
        </p:style>
        <p:txBody>
          <a:bodyPr lIns="90000" rIns="90000" tIns="45000" bIns="45000">
            <a:spAutoFit/>
          </a:bodyPr>
          <a:p>
            <a:pPr>
              <a:lnSpc>
                <a:spcPct val="100000"/>
              </a:lnSpc>
            </a:pPr>
            <a:r>
              <a:rPr b="0" lang="en-GB" sz="1600" spc="-1" strike="noStrike">
                <a:solidFill>
                  <a:srgbClr val="000000"/>
                </a:solidFill>
                <a:latin typeface="Calibri"/>
                <a:ea typeface="Times New Roman"/>
              </a:rPr>
              <a:t>Scene 145 (Trajan’s column) – image of Dacian king Decebalus tracked down by Roman soldiers and taking his own life.</a:t>
            </a:r>
            <a:endParaRPr b="0" lang="en-GB" sz="1600" spc="-1" strike="noStrike">
              <a:latin typeface="Arial"/>
            </a:endParaRPr>
          </a:p>
        </p:txBody>
      </p:sp>
      <p:pic>
        <p:nvPicPr>
          <p:cNvPr id="183" name="Picture 6" descr=""/>
          <p:cNvPicPr/>
          <p:nvPr/>
        </p:nvPicPr>
        <p:blipFill>
          <a:blip r:embed="rId2"/>
          <a:srcRect l="18375" t="0" r="20554" b="0"/>
          <a:stretch/>
        </p:blipFill>
        <p:spPr>
          <a:xfrm>
            <a:off x="7485840" y="1737360"/>
            <a:ext cx="1355040" cy="2959920"/>
          </a:xfrm>
          <a:prstGeom prst="rect">
            <a:avLst/>
          </a:prstGeom>
          <a:ln w="0">
            <a:noFill/>
          </a:ln>
        </p:spPr>
      </p:pic>
      <p:sp>
        <p:nvSpPr>
          <p:cNvPr id="184" name="Content Placeholder 2"/>
          <p:cNvSpPr/>
          <p:nvPr/>
        </p:nvSpPr>
        <p:spPr>
          <a:xfrm>
            <a:off x="4572000" y="4619520"/>
            <a:ext cx="4418280" cy="1950480"/>
          </a:xfrm>
          <a:prstGeom prst="rect">
            <a:avLst/>
          </a:prstGeom>
          <a:solidFill>
            <a:srgbClr val="ff9966"/>
          </a:solidFill>
          <a:ln w="0">
            <a:noFill/>
          </a:ln>
        </p:spPr>
        <p:style>
          <a:lnRef idx="0"/>
          <a:fillRef idx="0"/>
          <a:effectRef idx="0"/>
          <a:fontRef idx="minor"/>
        </p:style>
        <p:txBody>
          <a:bodyPr lIns="90000" rIns="90000" tIns="45000" bIns="45000">
            <a:normAutofit/>
          </a:bodyPr>
          <a:p>
            <a:pPr marL="137160">
              <a:lnSpc>
                <a:spcPct val="100000"/>
              </a:lnSpc>
              <a:spcBef>
                <a:spcPts val="340"/>
              </a:spcBef>
              <a:tabLst>
                <a:tab algn="l" pos="0"/>
              </a:tabLst>
            </a:pPr>
            <a:r>
              <a:rPr b="0" lang="en-GB" sz="1600" spc="-1" strike="noStrike">
                <a:solidFill>
                  <a:srgbClr val="000000"/>
                </a:solidFill>
                <a:latin typeface="Calibri"/>
                <a:ea typeface="DejaVu Sans"/>
              </a:rPr>
              <a:t>[Taprobana] “…their king is chosen by the people, an aged man always, distinguished for his mild and clement disposition, and without children. If after he has been elected king, he happens to become the father of children, his abdication is the consequence…” </a:t>
            </a:r>
            <a:r>
              <a:rPr b="1" lang="en-GB" sz="1600" spc="-1" strike="noStrike">
                <a:solidFill>
                  <a:srgbClr val="000000"/>
                </a:solidFill>
                <a:latin typeface="Calibri"/>
                <a:ea typeface="DejaVu Sans"/>
              </a:rPr>
              <a:t>[for fuller account see Pliny the Elder </a:t>
            </a:r>
            <a:r>
              <a:rPr b="1" i="1" lang="en-GB" sz="1600" spc="-1" strike="noStrike">
                <a:solidFill>
                  <a:srgbClr val="000000"/>
                </a:solidFill>
                <a:latin typeface="Calibri"/>
                <a:ea typeface="DejaVu Sans"/>
              </a:rPr>
              <a:t>Natural History </a:t>
            </a:r>
            <a:r>
              <a:rPr b="1" lang="en-GB" sz="1600" spc="-1" strike="noStrike">
                <a:solidFill>
                  <a:srgbClr val="000000"/>
                </a:solidFill>
                <a:latin typeface="Calibri"/>
                <a:ea typeface="DejaVu Sans"/>
              </a:rPr>
              <a:t>6.24.81-91] </a:t>
            </a:r>
            <a:endParaRPr b="0" lang="en-GB" sz="1600" spc="-1" strike="noStrike">
              <a:latin typeface="Arial"/>
            </a:endParaRPr>
          </a:p>
          <a:p>
            <a:pPr marL="137160">
              <a:lnSpc>
                <a:spcPct val="100000"/>
              </a:lnSpc>
              <a:spcBef>
                <a:spcPts val="519"/>
              </a:spcBef>
              <a:tabLst>
                <a:tab algn="l" pos="0"/>
              </a:tabLst>
            </a:pPr>
            <a:endParaRPr b="0" lang="en-GB" sz="1600" spc="-1" strike="noStrike">
              <a:latin typeface="Arial"/>
            </a:endParaRPr>
          </a:p>
        </p:txBody>
      </p:sp>
      <p:sp>
        <p:nvSpPr>
          <p:cNvPr id="185" name="Content Placeholder 3_0"/>
          <p:cNvSpPr/>
          <p:nvPr/>
        </p:nvSpPr>
        <p:spPr>
          <a:xfrm>
            <a:off x="4663440" y="1980360"/>
            <a:ext cx="3701880" cy="4021920"/>
          </a:xfrm>
          <a:prstGeom prst="rect">
            <a:avLst/>
          </a:prstGeom>
          <a:noFill/>
          <a:ln w="0">
            <a:noFill/>
          </a:ln>
        </p:spPr>
        <p:style>
          <a:lnRef idx="0"/>
          <a:fillRef idx="0"/>
          <a:effectRef idx="0"/>
          <a:fontRef idx="minor"/>
        </p:style>
        <p:txBody>
          <a:bodyPr lIns="0" rIns="0" tIns="45000" bIns="45000">
            <a:normAutofit/>
          </a:bodyPr>
          <a:p>
            <a:pPr marL="91440" indent="-90000">
              <a:lnSpc>
                <a:spcPct val="90000"/>
              </a:lnSpc>
              <a:spcBef>
                <a:spcPts val="1199"/>
              </a:spcBef>
              <a:spcAft>
                <a:spcPts val="201"/>
              </a:spcAft>
              <a:buClr>
                <a:srgbClr val="e48312"/>
              </a:buClr>
              <a:buFont typeface="Calibri"/>
              <a:buChar char=" "/>
            </a:pPr>
            <a:r>
              <a:rPr b="0" lang="en-US" sz="2000" spc="-1" strike="noStrike">
                <a:solidFill>
                  <a:srgbClr val="404040"/>
                </a:solidFill>
                <a:latin typeface="Calibri"/>
                <a:ea typeface="DejaVu Sans"/>
              </a:rPr>
              <a:t>Click to add Text</a:t>
            </a: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6"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Paradoxography</a:t>
            </a:r>
            <a:endParaRPr b="0" lang="en-GB" sz="4800" spc="-1" strike="noStrike">
              <a:latin typeface="Arial"/>
            </a:endParaRPr>
          </a:p>
        </p:txBody>
      </p:sp>
      <p:sp>
        <p:nvSpPr>
          <p:cNvPr id="187" name="Content Placeholder 2"/>
          <p:cNvSpPr/>
          <p:nvPr/>
        </p:nvSpPr>
        <p:spPr>
          <a:xfrm>
            <a:off x="503640" y="1845720"/>
            <a:ext cx="8055720" cy="4381200"/>
          </a:xfrm>
          <a:prstGeom prst="rect">
            <a:avLst/>
          </a:prstGeom>
          <a:noFill/>
          <a:ln w="0">
            <a:noFill/>
          </a:ln>
        </p:spPr>
        <p:style>
          <a:lnRef idx="0"/>
          <a:fillRef idx="0"/>
          <a:effectRef idx="0"/>
          <a:fontRef idx="minor"/>
        </p:style>
        <p:txBody>
          <a:bodyPr lIns="0" rIns="0" tIns="45000" bIns="45000">
            <a:normAutofit/>
          </a:bodyPr>
          <a:p>
            <a:pPr marL="91440" indent="-90000">
              <a:lnSpc>
                <a:spcPct val="90000"/>
              </a:lnSpc>
              <a:spcBef>
                <a:spcPts val="1199"/>
              </a:spcBef>
              <a:spcAft>
                <a:spcPts val="201"/>
              </a:spcAft>
              <a:buClr>
                <a:srgbClr val="e48312"/>
              </a:buClr>
              <a:buFont typeface="Calibri"/>
              <a:buChar char=" "/>
            </a:pPr>
            <a:r>
              <a:rPr b="0" lang="en-GB" sz="2000" spc="-1" strike="noStrike">
                <a:solidFill>
                  <a:srgbClr val="000000"/>
                </a:solidFill>
                <a:latin typeface="Calibri"/>
                <a:ea typeface="DejaVu Sans"/>
              </a:rPr>
              <a:t>During the fourth and third centuries BC the phenomena of collections of marvellous stories excerpted from works of history, geography and science emerges.</a:t>
            </a:r>
            <a:endParaRPr b="0" lang="en-GB" sz="20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Wonder tales – </a:t>
            </a:r>
            <a:r>
              <a:rPr b="0" i="1" lang="en-GB" sz="1800" spc="-1" strike="noStrike">
                <a:solidFill>
                  <a:srgbClr val="000000"/>
                </a:solidFill>
                <a:latin typeface="Calibri"/>
                <a:ea typeface="DejaVu Sans"/>
              </a:rPr>
              <a:t>thaumata</a:t>
            </a:r>
            <a:r>
              <a:rPr b="0" lang="en-GB" sz="1800" spc="-1" strike="noStrike">
                <a:solidFill>
                  <a:srgbClr val="000000"/>
                </a:solidFill>
                <a:latin typeface="Calibri"/>
                <a:ea typeface="DejaVu Sans"/>
              </a:rPr>
              <a:t> Gk., </a:t>
            </a:r>
            <a:r>
              <a:rPr b="0" i="1" lang="en-GB" sz="1800" spc="-1" strike="noStrike">
                <a:solidFill>
                  <a:srgbClr val="000000"/>
                </a:solidFill>
                <a:latin typeface="Calibri"/>
                <a:ea typeface="DejaVu Sans"/>
              </a:rPr>
              <a:t>mirabilia </a:t>
            </a:r>
            <a:r>
              <a:rPr b="0" lang="en-GB" sz="1800" spc="-1" strike="noStrike">
                <a:solidFill>
                  <a:srgbClr val="000000"/>
                </a:solidFill>
                <a:latin typeface="Calibri"/>
                <a:ea typeface="DejaVu Sans"/>
              </a:rPr>
              <a:t>Lt.; </a:t>
            </a:r>
            <a:r>
              <a:rPr b="0" i="1" lang="en-GB" sz="1800" spc="-1" strike="noStrike">
                <a:solidFill>
                  <a:srgbClr val="000000"/>
                </a:solidFill>
                <a:latin typeface="Calibri"/>
                <a:ea typeface="DejaVu Sans"/>
              </a:rPr>
              <a:t>paradoxa Gk. </a:t>
            </a:r>
            <a:r>
              <a:rPr b="0" lang="en-GB" sz="1800" spc="-1" strike="noStrike">
                <a:solidFill>
                  <a:srgbClr val="000000"/>
                </a:solidFill>
                <a:latin typeface="Calibri"/>
                <a:ea typeface="DejaVu Sans"/>
              </a:rPr>
              <a:t>– contrary to human expectation (</a:t>
            </a:r>
            <a:r>
              <a:rPr b="0" i="1" lang="en-GB" sz="1800" spc="-1" strike="noStrike">
                <a:solidFill>
                  <a:srgbClr val="000000"/>
                </a:solidFill>
                <a:latin typeface="Calibri"/>
                <a:ea typeface="DejaVu Sans"/>
              </a:rPr>
              <a:t>doxa</a:t>
            </a:r>
            <a:r>
              <a:rPr b="0" lang="en-GB" sz="1800" spc="-1" strike="noStrike">
                <a:solidFill>
                  <a:srgbClr val="000000"/>
                </a:solidFill>
                <a:latin typeface="Calibri"/>
                <a:ea typeface="DejaVu Sans"/>
              </a:rPr>
              <a:t>). </a:t>
            </a:r>
            <a:endParaRPr b="0" lang="en-GB" sz="1800" spc="-1" strike="noStrike">
              <a:latin typeface="Arial"/>
            </a:endParaRPr>
          </a:p>
          <a:p>
            <a:pPr>
              <a:lnSpc>
                <a:spcPct val="100000"/>
              </a:lnSpc>
            </a:pPr>
            <a:endParaRPr b="0" lang="en-GB" sz="1800" spc="-1" strike="noStrike">
              <a:latin typeface="Arial"/>
            </a:endParaRPr>
          </a:p>
          <a:p>
            <a:pPr marL="91440" indent="-90000">
              <a:lnSpc>
                <a:spcPct val="90000"/>
              </a:lnSpc>
              <a:spcBef>
                <a:spcPts val="1199"/>
              </a:spcBef>
              <a:spcAft>
                <a:spcPts val="201"/>
              </a:spcAft>
              <a:buClr>
                <a:srgbClr val="e48312"/>
              </a:buClr>
              <a:buFont typeface="Calibri"/>
              <a:buChar char=" "/>
            </a:pPr>
            <a:r>
              <a:rPr b="0" lang="en-GB" sz="2000" spc="-1" strike="noStrike">
                <a:solidFill>
                  <a:srgbClr val="000000"/>
                </a:solidFill>
                <a:latin typeface="Calibri"/>
                <a:ea typeface="DejaVu Sans"/>
              </a:rPr>
              <a:t>Features of paradoxography:</a:t>
            </a:r>
            <a:endParaRPr b="0" lang="en-GB" sz="20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Strange animals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Extraordinary plants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Unusual natural features, e.g. springs and rivers with oddities. </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Strange peoples – physically and in terms of social customs.</a:t>
            </a:r>
            <a:endParaRPr b="0" lang="en-GB" sz="1800" spc="-1" strike="noStrike">
              <a:latin typeface="Arial"/>
            </a:endParaRPr>
          </a:p>
          <a:p>
            <a:pPr>
              <a:lnSpc>
                <a:spcPct val="100000"/>
              </a:lnSpc>
            </a:pPr>
            <a:endParaRPr b="0" lang="en-GB" sz="1800" spc="-1" strike="noStrike">
              <a:latin typeface="Arial"/>
            </a:endParaRPr>
          </a:p>
          <a:p>
            <a:pPr marL="91440" indent="-90000">
              <a:lnSpc>
                <a:spcPct val="90000"/>
              </a:lnSpc>
              <a:spcBef>
                <a:spcPts val="1199"/>
              </a:spcBef>
              <a:spcAft>
                <a:spcPts val="201"/>
              </a:spcAft>
              <a:buClr>
                <a:srgbClr val="e48312"/>
              </a:buClr>
              <a:buFont typeface="Calibri"/>
              <a:buChar char=" "/>
            </a:pPr>
            <a:r>
              <a:rPr b="0" lang="en-GB" sz="2000" spc="-1" strike="noStrike">
                <a:solidFill>
                  <a:srgbClr val="000000"/>
                </a:solidFill>
                <a:latin typeface="Calibri"/>
                <a:ea typeface="DejaVu Sans"/>
              </a:rPr>
              <a:t>They are concerned with the </a:t>
            </a:r>
            <a:r>
              <a:rPr b="0" lang="en-GB" sz="2000" spc="-1" strike="noStrike" u="sng">
                <a:solidFill>
                  <a:srgbClr val="000000"/>
                </a:solidFill>
                <a:uFillTx/>
                <a:latin typeface="Calibri"/>
                <a:ea typeface="DejaVu Sans"/>
              </a:rPr>
              <a:t>REAL WORLD</a:t>
            </a:r>
            <a:r>
              <a:rPr b="0" lang="en-GB" sz="2000" spc="-1" strike="noStrike">
                <a:solidFill>
                  <a:srgbClr val="000000"/>
                </a:solidFill>
                <a:latin typeface="Calibri"/>
                <a:ea typeface="DejaVu Sans"/>
              </a:rPr>
              <a:t>. </a:t>
            </a:r>
            <a:endParaRPr b="0" lang="en-GB" sz="20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Observed and reported phenomena. </a:t>
            </a:r>
            <a:endParaRPr b="0" lang="en-GB" sz="1800" spc="-1" strike="noStrike">
              <a:latin typeface="Arial"/>
            </a:endParaRPr>
          </a:p>
          <a:p>
            <a:pPr>
              <a:lnSpc>
                <a:spcPct val="90000"/>
              </a:lnSpc>
              <a:spcBef>
                <a:spcPts val="1199"/>
              </a:spcBef>
              <a:spcAft>
                <a:spcPts val="201"/>
              </a:spcAf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Title 1_0"/>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Paradoxography</a:t>
            </a:r>
            <a:endParaRPr b="0" lang="en-GB" sz="4800" spc="-1" strike="noStrike">
              <a:latin typeface="Arial"/>
            </a:endParaRPr>
          </a:p>
        </p:txBody>
      </p:sp>
      <p:sp>
        <p:nvSpPr>
          <p:cNvPr id="189" name="Content Placeholder 2_0"/>
          <p:cNvSpPr/>
          <p:nvPr/>
        </p:nvSpPr>
        <p:spPr>
          <a:xfrm>
            <a:off x="503640" y="1845720"/>
            <a:ext cx="8055720" cy="4381200"/>
          </a:xfrm>
          <a:prstGeom prst="rect">
            <a:avLst/>
          </a:prstGeom>
          <a:noFill/>
          <a:ln w="0">
            <a:noFill/>
          </a:ln>
        </p:spPr>
        <p:style>
          <a:lnRef idx="0"/>
          <a:fillRef idx="0"/>
          <a:effectRef idx="0"/>
          <a:fontRef idx="minor"/>
        </p:style>
      </p:sp>
      <p:sp>
        <p:nvSpPr>
          <p:cNvPr id="190" name="Content Placeholder 2_1"/>
          <p:cNvSpPr/>
          <p:nvPr/>
        </p:nvSpPr>
        <p:spPr>
          <a:xfrm>
            <a:off x="-38520" y="2340000"/>
            <a:ext cx="5617440" cy="3218400"/>
          </a:xfrm>
          <a:prstGeom prst="rect">
            <a:avLst/>
          </a:prstGeom>
          <a:solidFill>
            <a:srgbClr val="00b0f0"/>
          </a:solidFill>
          <a:ln w="0">
            <a:noFill/>
          </a:ln>
        </p:spPr>
        <p:style>
          <a:lnRef idx="0"/>
          <a:fillRef idx="0"/>
          <a:effectRef idx="0"/>
          <a:fontRef idx="minor"/>
        </p:style>
        <p:txBody>
          <a:bodyPr lIns="90000" rIns="90000" tIns="45000" bIns="45000">
            <a:normAutofit fontScale="81000"/>
          </a:bodyPr>
          <a:p>
            <a:pPr marL="137160">
              <a:lnSpc>
                <a:spcPct val="100000"/>
              </a:lnSpc>
              <a:spcBef>
                <a:spcPts val="561"/>
              </a:spcBef>
              <a:tabLst>
                <a:tab algn="l" pos="0"/>
              </a:tabLst>
            </a:pPr>
            <a:r>
              <a:rPr b="0" lang="en-GB" sz="2800" spc="-1" strike="noStrike">
                <a:solidFill>
                  <a:srgbClr val="000000"/>
                </a:solidFill>
                <a:latin typeface="Calibri"/>
                <a:ea typeface="DejaVu Sans"/>
              </a:rPr>
              <a:t>“</a:t>
            </a:r>
            <a:r>
              <a:rPr b="0" lang="en-GB" sz="2800" spc="-1" strike="noStrike">
                <a:solidFill>
                  <a:srgbClr val="000000"/>
                </a:solidFill>
                <a:latin typeface="Calibri"/>
                <a:ea typeface="DejaVu Sans"/>
              </a:rPr>
              <a:t>I hear that another 3,000 elephants of exceeding size and strength follow trained to attack and tear down the enemy walls on the [Indian] king’s order… according to Ctesias who claims that he wrote this after hearing it, and also that he had personally seen date-palms in Babylon uprooted…” – </a:t>
            </a:r>
            <a:r>
              <a:rPr b="1" lang="en-GB" sz="2800" spc="-1" strike="noStrike">
                <a:solidFill>
                  <a:srgbClr val="000000"/>
                </a:solidFill>
                <a:latin typeface="Calibri"/>
                <a:ea typeface="DejaVu Sans"/>
              </a:rPr>
              <a:t>Ctesias Frag. F45b</a:t>
            </a:r>
            <a:r>
              <a:rPr b="1" lang="el-GR" sz="2800" spc="-1" strike="noStrike">
                <a:solidFill>
                  <a:srgbClr val="000000"/>
                </a:solidFill>
                <a:latin typeface="Calibri"/>
                <a:ea typeface="DejaVu Sans"/>
              </a:rPr>
              <a:t>α</a:t>
            </a:r>
            <a:r>
              <a:rPr b="1" lang="en-GB" sz="2800" spc="-1" strike="noStrike">
                <a:solidFill>
                  <a:srgbClr val="000000"/>
                </a:solidFill>
                <a:latin typeface="Calibri"/>
                <a:ea typeface="DejaVu Sans"/>
              </a:rPr>
              <a:t> = Aelian </a:t>
            </a:r>
            <a:r>
              <a:rPr b="1" i="1" lang="en-GB" sz="2800" spc="-1" strike="noStrike">
                <a:solidFill>
                  <a:srgbClr val="000000"/>
                </a:solidFill>
                <a:latin typeface="Calibri"/>
                <a:ea typeface="DejaVu Sans"/>
              </a:rPr>
              <a:t>NA </a:t>
            </a:r>
            <a:r>
              <a:rPr b="1" lang="en-GB" sz="2800" spc="-1" strike="noStrike">
                <a:solidFill>
                  <a:srgbClr val="000000"/>
                </a:solidFill>
                <a:latin typeface="Calibri"/>
                <a:ea typeface="DejaVu Sans"/>
              </a:rPr>
              <a:t>17.29</a:t>
            </a:r>
            <a:r>
              <a:rPr b="0" lang="en-GB" sz="2800" spc="-1" strike="noStrike">
                <a:solidFill>
                  <a:srgbClr val="000000"/>
                </a:solidFill>
                <a:latin typeface="Calibri"/>
                <a:ea typeface="DejaVu Sans"/>
              </a:rPr>
              <a:t>.</a:t>
            </a:r>
            <a:endParaRPr b="0" lang="en-GB" sz="2800" spc="-1" strike="noStrike">
              <a:latin typeface="Arial"/>
            </a:endParaRPr>
          </a:p>
        </p:txBody>
      </p:sp>
      <p:pic>
        <p:nvPicPr>
          <p:cNvPr id="191" name="Picture 4_0" descr=""/>
          <p:cNvPicPr/>
          <p:nvPr/>
        </p:nvPicPr>
        <p:blipFill>
          <a:blip r:embed="rId1"/>
          <a:srcRect l="15042" t="8692" r="42654" b="0"/>
          <a:stretch/>
        </p:blipFill>
        <p:spPr>
          <a:xfrm>
            <a:off x="5658840" y="2045160"/>
            <a:ext cx="3417480" cy="4707360"/>
          </a:xfrm>
          <a:prstGeom prst="rect">
            <a:avLst/>
          </a:prstGeom>
          <a:ln w="0">
            <a:noFill/>
          </a:ln>
        </p:spPr>
      </p:pic>
      <p:sp>
        <p:nvSpPr>
          <p:cNvPr id="192" name="TextBox 6_0"/>
          <p:cNvSpPr/>
          <p:nvPr/>
        </p:nvSpPr>
        <p:spPr>
          <a:xfrm>
            <a:off x="5658840" y="6114600"/>
            <a:ext cx="3417480" cy="638280"/>
          </a:xfrm>
          <a:prstGeom prst="rect">
            <a:avLst/>
          </a:prstGeom>
          <a:solidFill>
            <a:schemeClr val="bg1">
              <a:lumMod val="85000"/>
            </a:schemeClr>
          </a:solid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Mappa Mundi (Hereford World Map), ca. AD 1300</a:t>
            </a:r>
            <a:endParaRPr b="0" lang="en-GB" sz="1800" spc="-1" strike="noStrike">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16" presetSubtype="21">
                                  <p:stCondLst>
                                    <p:cond delay="0"/>
                                  </p:stCondLst>
                                  <p:childTnLst>
                                    <p:set>
                                      <p:cBhvr>
                                        <p:cTn id="6" dur="1" fill="hold">
                                          <p:stCondLst>
                                            <p:cond delay="0"/>
                                          </p:stCondLst>
                                        </p:cTn>
                                        <p:tgtEl>
                                          <p:spTgt spid="191"/>
                                        </p:tgtEl>
                                        <p:attrNameLst>
                                          <p:attrName>style.visibility</p:attrName>
                                        </p:attrNameLst>
                                      </p:cBhvr>
                                      <p:to>
                                        <p:strVal val="visible"/>
                                      </p:to>
                                    </p:set>
                                    <p:animEffect filter="barn(inVertical)" transition="in">
                                      <p:cBhvr additive="repl">
                                        <p:cTn id="7" dur="500"/>
                                        <p:tgtEl>
                                          <p:spTgt spid="191"/>
                                        </p:tgtEl>
                                      </p:cBhvr>
                                    </p:animEffect>
                                  </p:childTnLst>
                                </p:cTn>
                              </p:par>
                              <p:par>
                                <p:cTn id="8" nodeType="withEffect" fill="hold" presetClass="entr" presetID="16" presetSubtype="21">
                                  <p:stCondLst>
                                    <p:cond delay="0"/>
                                  </p:stCondLst>
                                  <p:childTnLst>
                                    <p:set>
                                      <p:cBhvr>
                                        <p:cTn id="9" dur="1" fill="hold">
                                          <p:stCondLst>
                                            <p:cond delay="0"/>
                                          </p:stCondLst>
                                        </p:cTn>
                                        <p:tgtEl>
                                          <p:spTgt spid="190"/>
                                        </p:tgtEl>
                                        <p:attrNameLst>
                                          <p:attrName>style.visibility</p:attrName>
                                        </p:attrNameLst>
                                      </p:cBhvr>
                                      <p:to>
                                        <p:strVal val="visible"/>
                                      </p:to>
                                    </p:set>
                                    <p:animEffect filter="barn(inVertical)" transition="in">
                                      <p:cBhvr additive="repl">
                                        <p:cTn id="10" dur="500"/>
                                        <p:tgtEl>
                                          <p:spTgt spid="190"/>
                                        </p:tgtEl>
                                      </p:cBhvr>
                                    </p:animEffect>
                                  </p:childTnLst>
                                </p:cTn>
                              </p:par>
                              <p:par>
                                <p:cTn id="11" nodeType="withEffect" fill="hold" presetClass="entr" presetID="16" presetSubtype="21">
                                  <p:stCondLst>
                                    <p:cond delay="0"/>
                                  </p:stCondLst>
                                  <p:childTnLst>
                                    <p:set>
                                      <p:cBhvr>
                                        <p:cTn id="12" dur="1" fill="hold">
                                          <p:stCondLst>
                                            <p:cond delay="0"/>
                                          </p:stCondLst>
                                        </p:cTn>
                                        <p:tgtEl>
                                          <p:spTgt spid="192"/>
                                        </p:tgtEl>
                                        <p:attrNameLst>
                                          <p:attrName>style.visibility</p:attrName>
                                        </p:attrNameLst>
                                      </p:cBhvr>
                                      <p:to>
                                        <p:strVal val="visible"/>
                                      </p:to>
                                    </p:set>
                                    <p:animEffect filter="barn(inVertical)" transition="in">
                                      <p:cBhvr additive="repl">
                                        <p:cTn id="13" dur="500"/>
                                        <p:tgtEl>
                                          <p:spTgt spid="19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3" name="Title 1"/>
          <p:cNvSpPr/>
          <p:nvPr/>
        </p:nvSpPr>
        <p:spPr>
          <a:xfrm>
            <a:off x="822960" y="286560"/>
            <a:ext cx="7542360" cy="1449360"/>
          </a:xfrm>
          <a:prstGeom prst="rect">
            <a:avLst/>
          </a:prstGeom>
          <a:noFill/>
          <a:ln w="0">
            <a:noFill/>
          </a:ln>
        </p:spPr>
        <p:style>
          <a:lnRef idx="0"/>
          <a:fillRef idx="0"/>
          <a:effectRef idx="0"/>
          <a:fontRef idx="minor"/>
        </p:style>
      </p:sp>
      <p:sp>
        <p:nvSpPr>
          <p:cNvPr id="194" name="Content Placeholder 2"/>
          <p:cNvSpPr/>
          <p:nvPr/>
        </p:nvSpPr>
        <p:spPr>
          <a:xfrm>
            <a:off x="822960" y="1845720"/>
            <a:ext cx="7542360" cy="4021920"/>
          </a:xfrm>
          <a:prstGeom prst="rect">
            <a:avLst/>
          </a:prstGeom>
          <a:noFill/>
          <a:ln w="0">
            <a:noFill/>
          </a:ln>
        </p:spPr>
        <p:style>
          <a:lnRef idx="0"/>
          <a:fillRef idx="0"/>
          <a:effectRef idx="0"/>
          <a:fontRef idx="minor"/>
        </p:style>
      </p:sp>
      <p:sp>
        <p:nvSpPr>
          <p:cNvPr id="195" name="Content Placeholder 2"/>
          <p:cNvSpPr/>
          <p:nvPr/>
        </p:nvSpPr>
        <p:spPr>
          <a:xfrm>
            <a:off x="0" y="0"/>
            <a:ext cx="9142560" cy="6856560"/>
          </a:xfrm>
          <a:prstGeom prst="rect">
            <a:avLst/>
          </a:prstGeom>
          <a:solidFill>
            <a:srgbClr val="ffff99"/>
          </a:solidFill>
          <a:ln w="0">
            <a:noFill/>
          </a:ln>
        </p:spPr>
        <p:style>
          <a:lnRef idx="0"/>
          <a:fillRef idx="0"/>
          <a:effectRef idx="0"/>
          <a:fontRef idx="minor"/>
        </p:style>
        <p:txBody>
          <a:bodyPr lIns="0" rIns="0" tIns="45000" bIns="45000">
            <a:noAutofit/>
          </a:bodyPr>
          <a:p>
            <a:pPr>
              <a:lnSpc>
                <a:spcPct val="90000"/>
              </a:lnSpc>
              <a:spcBef>
                <a:spcPts val="1199"/>
              </a:spcBef>
              <a:spcAft>
                <a:spcPts val="201"/>
              </a:spcAft>
              <a:tabLst>
                <a:tab algn="l" pos="0"/>
              </a:tabLst>
            </a:pPr>
            <a:r>
              <a:rPr b="0" lang="en-GB" sz="2700" spc="-1" strike="noStrike">
                <a:solidFill>
                  <a:srgbClr val="000000"/>
                </a:solidFill>
                <a:latin typeface="Calibri"/>
                <a:ea typeface="DejaVu Sans"/>
              </a:rPr>
              <a:t>“</a:t>
            </a:r>
            <a:r>
              <a:rPr b="0" lang="en-GB" sz="2700" spc="-1" strike="noStrike">
                <a:solidFill>
                  <a:srgbClr val="000000"/>
                </a:solidFill>
                <a:latin typeface="Calibri"/>
                <a:ea typeface="DejaVu Sans"/>
              </a:rPr>
              <a:t>The whole of this country has successively had the names of Aetheria, Atlantia, and last of all, Aethiopia, from Aethiops, the son of Vulcan. It is not at all surprising that towards the extremity of this region the men and animals assume a monstrous form, when we consider </a:t>
            </a:r>
            <a:r>
              <a:rPr b="1" lang="en-GB" sz="2700" spc="-1" strike="noStrike">
                <a:solidFill>
                  <a:srgbClr val="000000"/>
                </a:solidFill>
                <a:latin typeface="Calibri"/>
                <a:ea typeface="DejaVu Sans"/>
              </a:rPr>
              <a:t>the changeableness and volubility of fire</a:t>
            </a:r>
            <a:r>
              <a:rPr b="0" lang="en-GB" sz="2700" spc="-1" strike="noStrike">
                <a:solidFill>
                  <a:srgbClr val="000000"/>
                </a:solidFill>
                <a:latin typeface="Calibri"/>
                <a:ea typeface="DejaVu Sans"/>
              </a:rPr>
              <a:t>, </a:t>
            </a:r>
            <a:r>
              <a:rPr b="1" lang="en-GB" sz="2700" spc="-1" strike="noStrike">
                <a:solidFill>
                  <a:srgbClr val="000000"/>
                </a:solidFill>
                <a:latin typeface="Calibri"/>
                <a:ea typeface="DejaVu Sans"/>
              </a:rPr>
              <a:t>the heat of which is the great agent in imparting various forms and shapes to bodies</a:t>
            </a:r>
            <a:r>
              <a:rPr b="0" lang="en-GB" sz="2700" spc="-1" strike="noStrike">
                <a:solidFill>
                  <a:srgbClr val="000000"/>
                </a:solidFill>
                <a:latin typeface="Calibri"/>
                <a:ea typeface="DejaVu Sans"/>
              </a:rPr>
              <a:t>. Indeed, it is reported that in the interior, on the eastern side, there is </a:t>
            </a:r>
            <a:r>
              <a:rPr b="1" lang="en-GB" sz="2700" spc="-1" strike="noStrike">
                <a:solidFill>
                  <a:srgbClr val="000000"/>
                </a:solidFill>
                <a:latin typeface="Calibri"/>
                <a:ea typeface="DejaVu Sans"/>
              </a:rPr>
              <a:t>a people that have no noses</a:t>
            </a:r>
            <a:r>
              <a:rPr b="0" lang="en-GB" sz="2700" spc="-1" strike="noStrike">
                <a:solidFill>
                  <a:srgbClr val="000000"/>
                </a:solidFill>
                <a:latin typeface="Calibri"/>
                <a:ea typeface="DejaVu Sans"/>
              </a:rPr>
              <a:t>, the whole face presenting a plane surface; that </a:t>
            </a:r>
            <a:r>
              <a:rPr b="1" lang="en-GB" sz="2700" spc="-1" strike="noStrike">
                <a:solidFill>
                  <a:srgbClr val="000000"/>
                </a:solidFill>
                <a:latin typeface="Calibri"/>
                <a:ea typeface="DejaVu Sans"/>
              </a:rPr>
              <a:t>others again are destitute of the upper lip</a:t>
            </a:r>
            <a:r>
              <a:rPr b="0" lang="en-GB" sz="2700" spc="-1" strike="noStrike">
                <a:solidFill>
                  <a:srgbClr val="000000"/>
                </a:solidFill>
                <a:latin typeface="Calibri"/>
                <a:ea typeface="DejaVu Sans"/>
              </a:rPr>
              <a:t>, and </a:t>
            </a:r>
            <a:r>
              <a:rPr b="1" lang="en-GB" sz="2700" spc="-1" strike="noStrike">
                <a:solidFill>
                  <a:srgbClr val="000000"/>
                </a:solidFill>
                <a:latin typeface="Calibri"/>
                <a:ea typeface="DejaVu Sans"/>
              </a:rPr>
              <a:t>others are without tongues</a:t>
            </a:r>
            <a:r>
              <a:rPr b="0" lang="en-GB" sz="2700" spc="-1" strike="noStrike">
                <a:solidFill>
                  <a:srgbClr val="000000"/>
                </a:solidFill>
                <a:latin typeface="Calibri"/>
                <a:ea typeface="DejaVu Sans"/>
              </a:rPr>
              <a:t>. Others again, </a:t>
            </a:r>
            <a:r>
              <a:rPr b="1" lang="en-GB" sz="2700" spc="-1" strike="noStrike">
                <a:solidFill>
                  <a:srgbClr val="000000"/>
                </a:solidFill>
                <a:latin typeface="Calibri"/>
                <a:ea typeface="DejaVu Sans"/>
              </a:rPr>
              <a:t>have the mouth grown together, and being destitute of nostrils</a:t>
            </a:r>
            <a:r>
              <a:rPr b="0" lang="en-GB" sz="2700" spc="-1" strike="noStrike">
                <a:solidFill>
                  <a:srgbClr val="000000"/>
                </a:solidFill>
                <a:latin typeface="Calibri"/>
                <a:ea typeface="DejaVu Sans"/>
              </a:rPr>
              <a:t>, breathe through one passage only, imbibing their drink through it by means of the hollow stalk of the oat, which there grows spontaneously and supplies them with its grain for food. </a:t>
            </a:r>
            <a:r>
              <a:rPr b="1" lang="en-GB" sz="2700" spc="-1" strike="noStrike">
                <a:solidFill>
                  <a:srgbClr val="000000"/>
                </a:solidFill>
                <a:latin typeface="Calibri"/>
                <a:ea typeface="DejaVu Sans"/>
              </a:rPr>
              <a:t>Some of these nations have to</a:t>
            </a:r>
            <a:r>
              <a:rPr b="0" lang="en-GB" sz="2700" spc="-1" strike="noStrike">
                <a:solidFill>
                  <a:srgbClr val="000000"/>
                </a:solidFill>
                <a:latin typeface="Calibri"/>
                <a:ea typeface="DejaVu Sans"/>
              </a:rPr>
              <a:t> </a:t>
            </a:r>
            <a:r>
              <a:rPr b="1" lang="en-GB" sz="2700" spc="-1" strike="noStrike">
                <a:solidFill>
                  <a:srgbClr val="000000"/>
                </a:solidFill>
                <a:latin typeface="Calibri"/>
                <a:ea typeface="DejaVu Sans"/>
              </a:rPr>
              <a:t>employ gestures by nodding the head and moving the limbs, instead of speech</a:t>
            </a:r>
            <a:r>
              <a:rPr b="0" lang="en-GB" sz="2700" spc="-1" strike="noStrike">
                <a:solidFill>
                  <a:srgbClr val="000000"/>
                </a:solidFill>
                <a:latin typeface="Calibri"/>
                <a:ea typeface="DejaVu Sans"/>
              </a:rPr>
              <a:t>. Others again were </a:t>
            </a:r>
            <a:r>
              <a:rPr b="1" lang="en-GB" sz="2700" spc="-1" strike="noStrike">
                <a:solidFill>
                  <a:srgbClr val="000000"/>
                </a:solidFill>
                <a:latin typeface="Calibri"/>
                <a:ea typeface="DejaVu Sans"/>
              </a:rPr>
              <a:t>unacquainted with the use of fire before the time of Ptolemy [IX] Lathyrus</a:t>
            </a:r>
            <a:r>
              <a:rPr b="0" lang="en-GB" sz="2700" spc="-1" strike="noStrike">
                <a:solidFill>
                  <a:srgbClr val="000000"/>
                </a:solidFill>
                <a:latin typeface="Calibri"/>
                <a:ea typeface="DejaVu Sans"/>
              </a:rPr>
              <a:t>,...” – </a:t>
            </a:r>
            <a:r>
              <a:rPr b="1" lang="en-GB" sz="2700" spc="-1" strike="noStrike">
                <a:solidFill>
                  <a:srgbClr val="000000"/>
                </a:solidFill>
                <a:latin typeface="Calibri"/>
                <a:ea typeface="DejaVu Sans"/>
              </a:rPr>
              <a:t>Pliny </a:t>
            </a:r>
            <a:r>
              <a:rPr b="1" i="1" lang="en-GB" sz="2700" spc="-1" strike="noStrike">
                <a:solidFill>
                  <a:srgbClr val="000000"/>
                </a:solidFill>
                <a:latin typeface="Calibri"/>
                <a:ea typeface="DejaVu Sans"/>
              </a:rPr>
              <a:t>NH </a:t>
            </a:r>
            <a:r>
              <a:rPr b="1" lang="en-GB" sz="2700" spc="-1" strike="noStrike">
                <a:solidFill>
                  <a:srgbClr val="000000"/>
                </a:solidFill>
                <a:latin typeface="Calibri"/>
                <a:ea typeface="DejaVu Sans"/>
              </a:rPr>
              <a:t>6.35.135 </a:t>
            </a:r>
            <a:r>
              <a:rPr b="1" lang="en-GB" sz="2400" spc="-1" strike="noStrike">
                <a:solidFill>
                  <a:srgbClr val="000000"/>
                </a:solidFill>
                <a:latin typeface="Calibri"/>
                <a:ea typeface="DejaVu Sans"/>
              </a:rPr>
              <a:t>ff.</a:t>
            </a:r>
            <a:endParaRPr b="0" lang="en-GB" sz="2400" spc="-1" strike="noStrike">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Title 1_1"/>
          <p:cNvSpPr/>
          <p:nvPr/>
        </p:nvSpPr>
        <p:spPr>
          <a:xfrm>
            <a:off x="822960" y="286560"/>
            <a:ext cx="7542360" cy="1449360"/>
          </a:xfrm>
          <a:prstGeom prst="rect">
            <a:avLst/>
          </a:prstGeom>
          <a:noFill/>
          <a:ln w="0">
            <a:noFill/>
          </a:ln>
        </p:spPr>
        <p:style>
          <a:lnRef idx="0"/>
          <a:fillRef idx="0"/>
          <a:effectRef idx="0"/>
          <a:fontRef idx="minor"/>
        </p:style>
      </p:sp>
      <p:sp>
        <p:nvSpPr>
          <p:cNvPr id="197" name="Content Placeholder 2_2"/>
          <p:cNvSpPr/>
          <p:nvPr/>
        </p:nvSpPr>
        <p:spPr>
          <a:xfrm>
            <a:off x="822960" y="1845720"/>
            <a:ext cx="7542360" cy="4021920"/>
          </a:xfrm>
          <a:prstGeom prst="rect">
            <a:avLst/>
          </a:prstGeom>
          <a:noFill/>
          <a:ln w="0">
            <a:noFill/>
          </a:ln>
        </p:spPr>
        <p:style>
          <a:lnRef idx="0"/>
          <a:fillRef idx="0"/>
          <a:effectRef idx="0"/>
          <a:fontRef idx="minor"/>
        </p:style>
      </p:sp>
      <p:sp>
        <p:nvSpPr>
          <p:cNvPr id="198" name="Content Placeholder 2_3"/>
          <p:cNvSpPr/>
          <p:nvPr/>
        </p:nvSpPr>
        <p:spPr>
          <a:xfrm>
            <a:off x="0" y="0"/>
            <a:ext cx="9142560" cy="6856560"/>
          </a:xfrm>
          <a:prstGeom prst="rect">
            <a:avLst/>
          </a:prstGeom>
          <a:solidFill>
            <a:srgbClr val="ffff99"/>
          </a:solidFill>
          <a:ln w="0">
            <a:noFill/>
          </a:ln>
        </p:spPr>
        <p:style>
          <a:lnRef idx="0"/>
          <a:fillRef idx="0"/>
          <a:effectRef idx="0"/>
          <a:fontRef idx="minor"/>
        </p:style>
      </p:sp>
      <p:pic>
        <p:nvPicPr>
          <p:cNvPr id="199" name="Picture 4_1" descr=""/>
          <p:cNvPicPr/>
          <p:nvPr/>
        </p:nvPicPr>
        <p:blipFill>
          <a:blip r:embed="rId1"/>
          <a:stretch/>
        </p:blipFill>
        <p:spPr>
          <a:xfrm>
            <a:off x="4884840" y="2902320"/>
            <a:ext cx="4139280" cy="3889440"/>
          </a:xfrm>
          <a:prstGeom prst="rect">
            <a:avLst/>
          </a:prstGeom>
          <a:ln w="0">
            <a:noFill/>
          </a:ln>
        </p:spPr>
      </p:pic>
      <p:sp>
        <p:nvSpPr>
          <p:cNvPr id="200" name="Rectangle 5_0"/>
          <p:cNvSpPr/>
          <p:nvPr/>
        </p:nvSpPr>
        <p:spPr>
          <a:xfrm>
            <a:off x="5022720" y="224640"/>
            <a:ext cx="4001400" cy="2649240"/>
          </a:xfrm>
          <a:prstGeom prst="rect">
            <a:avLst/>
          </a:prstGeom>
          <a:solidFill>
            <a:srgbClr val="92d050"/>
          </a:solidFill>
          <a:ln w="0">
            <a:noFill/>
          </a:ln>
        </p:spPr>
        <p:style>
          <a:lnRef idx="0"/>
          <a:fillRef idx="0"/>
          <a:effectRef idx="0"/>
          <a:fontRef idx="minor"/>
        </p:style>
        <p:txBody>
          <a:bodyPr lIns="90000" rIns="90000" tIns="45000" bIns="45000">
            <a:spAutoFit/>
          </a:bodyPr>
          <a:p>
            <a:pPr>
              <a:lnSpc>
                <a:spcPct val="100000"/>
              </a:lnSpc>
            </a:pPr>
            <a:r>
              <a:rPr b="0" lang="en-GB" sz="2800" spc="-1" strike="noStrike">
                <a:solidFill>
                  <a:srgbClr val="000000"/>
                </a:solidFill>
                <a:latin typeface="Calibri"/>
                <a:ea typeface="DejaVu Sans"/>
              </a:rPr>
              <a:t>“</a:t>
            </a:r>
            <a:r>
              <a:rPr b="0" lang="en-GB" sz="2800" spc="-1" strike="noStrike">
                <a:solidFill>
                  <a:srgbClr val="000000"/>
                </a:solidFill>
                <a:latin typeface="Calibri"/>
                <a:ea typeface="DejaVu Sans"/>
              </a:rPr>
              <a:t>The Blemmyae are said to have no heads, their mouths and eyes being seated in their breasts.” – </a:t>
            </a:r>
            <a:r>
              <a:rPr b="1" lang="en-GB" sz="2800" spc="-1" strike="noStrike">
                <a:solidFill>
                  <a:srgbClr val="000000"/>
                </a:solidFill>
                <a:latin typeface="Calibri"/>
                <a:ea typeface="DejaVu Sans"/>
              </a:rPr>
              <a:t>Pliny </a:t>
            </a:r>
            <a:r>
              <a:rPr b="1" i="1" lang="en-GB" sz="2800" spc="-1" strike="noStrike">
                <a:solidFill>
                  <a:srgbClr val="000000"/>
                </a:solidFill>
                <a:latin typeface="Calibri"/>
                <a:ea typeface="DejaVu Sans"/>
              </a:rPr>
              <a:t>Natural History </a:t>
            </a:r>
            <a:r>
              <a:rPr b="1" lang="en-GB" sz="2800" spc="-1" strike="noStrike">
                <a:solidFill>
                  <a:srgbClr val="000000"/>
                </a:solidFill>
                <a:latin typeface="Calibri"/>
                <a:ea typeface="DejaVu Sans"/>
              </a:rPr>
              <a:t>5.8.46</a:t>
            </a:r>
            <a:r>
              <a:rPr b="0" lang="en-GB" sz="2800" spc="-1" strike="noStrike">
                <a:solidFill>
                  <a:srgbClr val="000000"/>
                </a:solidFill>
                <a:latin typeface="Calibri"/>
                <a:ea typeface="DejaVu Sans"/>
              </a:rPr>
              <a:t>.</a:t>
            </a:r>
            <a:endParaRPr b="0" lang="en-GB" sz="2800" spc="-1" strike="noStrike">
              <a:latin typeface="Arial"/>
            </a:endParaRPr>
          </a:p>
        </p:txBody>
      </p:sp>
      <p:pic>
        <p:nvPicPr>
          <p:cNvPr id="201" name="Picture 6_0" descr=""/>
          <p:cNvPicPr/>
          <p:nvPr/>
        </p:nvPicPr>
        <p:blipFill>
          <a:blip r:embed="rId2"/>
          <a:stretch/>
        </p:blipFill>
        <p:spPr>
          <a:xfrm>
            <a:off x="0" y="0"/>
            <a:ext cx="4119840" cy="4961880"/>
          </a:xfrm>
          <a:prstGeom prst="rect">
            <a:avLst/>
          </a:prstGeom>
          <a:ln w="0">
            <a:noFill/>
          </a:ln>
        </p:spPr>
      </p:pic>
      <p:pic>
        <p:nvPicPr>
          <p:cNvPr id="202" name="Picture 7_0" descr=""/>
          <p:cNvPicPr/>
          <p:nvPr/>
        </p:nvPicPr>
        <p:blipFill>
          <a:blip r:embed="rId3"/>
          <a:srcRect l="24536" t="0" r="22425" b="0"/>
          <a:stretch/>
        </p:blipFill>
        <p:spPr>
          <a:xfrm>
            <a:off x="2478240" y="3577680"/>
            <a:ext cx="2670120" cy="3214080"/>
          </a:xfrm>
          <a:prstGeom prst="rect">
            <a:avLst/>
          </a:prstGeom>
          <a:ln w="0">
            <a:noFill/>
          </a:ln>
        </p:spPr>
      </p:pic>
      <p:sp>
        <p:nvSpPr>
          <p:cNvPr id="203" name="TextBox 9_0"/>
          <p:cNvSpPr/>
          <p:nvPr/>
        </p:nvSpPr>
        <p:spPr>
          <a:xfrm>
            <a:off x="409680" y="6145200"/>
            <a:ext cx="2514960" cy="638280"/>
          </a:xfrm>
          <a:prstGeom prst="rect">
            <a:avLst/>
          </a:prstGeom>
          <a:solidFill>
            <a:schemeClr val="bg1">
              <a:lumMod val="95000"/>
            </a:schemeClr>
          </a:solid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Mappa Mundi (Hereford World Map), ca. AD 1300</a:t>
            </a:r>
            <a:endParaRPr b="0" lang="en-GB" sz="1800" spc="-1" strike="noStrike">
              <a:latin typeface="Arial"/>
            </a:endParaRPr>
          </a:p>
        </p:txBody>
      </p:sp>
    </p:spTree>
  </p:cSld>
  <mc:AlternateContent>
    <mc:Choice Requires="p14">
      <p:transition spd="slow" p14:dur="2000"/>
    </mc:Choice>
    <mc:Fallback>
      <p:transition spd="slow"/>
    </mc:Fallback>
  </mc:AlternateContent>
  <p:timing>
    <p:tnLst>
      <p:par>
        <p:cTn id="14" dur="indefinite" restart="never" nodeType="tmRoot">
          <p:childTnLst>
            <p:seq>
              <p:cTn id="15" dur="indefinite" nodeType="mainSeq">
                <p:childTnLst>
                  <p:par>
                    <p:cTn id="16" fill="hold">
                      <p:stCondLst>
                        <p:cond delay="indefinite"/>
                      </p:stCondLst>
                      <p:childTnLst>
                        <p:par>
                          <p:cTn id="17" fill="hold">
                            <p:stCondLst>
                              <p:cond delay="0"/>
                            </p:stCondLst>
                            <p:childTnLst>
                              <p:par>
                                <p:cTn id="18" nodeType="clickEffect" fill="hold" presetClass="entr" presetID="6" presetSubtype="16">
                                  <p:stCondLst>
                                    <p:cond delay="0"/>
                                  </p:stCondLst>
                                  <p:childTnLst>
                                    <p:set>
                                      <p:cBhvr>
                                        <p:cTn id="19" dur="1" fill="hold">
                                          <p:stCondLst>
                                            <p:cond delay="0"/>
                                          </p:stCondLst>
                                        </p:cTn>
                                        <p:tgtEl>
                                          <p:spTgt spid="203"/>
                                        </p:tgtEl>
                                        <p:attrNameLst>
                                          <p:attrName>style.visibility</p:attrName>
                                        </p:attrNameLst>
                                      </p:cBhvr>
                                      <p:to>
                                        <p:strVal val="visible"/>
                                      </p:to>
                                    </p:set>
                                    <p:animEffect filter="circle(in)" transition="in">
                                      <p:cBhvr additive="repl">
                                        <p:cTn id="20" dur="2000"/>
                                        <p:tgtEl>
                                          <p:spTgt spid="203"/>
                                        </p:tgtEl>
                                      </p:cBhvr>
                                    </p:animEffect>
                                  </p:childTnLst>
                                </p:cTn>
                              </p:par>
                              <p:par>
                                <p:cTn id="21" nodeType="withEffect" fill="hold" presetClass="entr" presetID="6" presetSubtype="16">
                                  <p:stCondLst>
                                    <p:cond delay="0"/>
                                  </p:stCondLst>
                                  <p:childTnLst>
                                    <p:set>
                                      <p:cBhvr>
                                        <p:cTn id="22" dur="1" fill="hold">
                                          <p:stCondLst>
                                            <p:cond delay="0"/>
                                          </p:stCondLst>
                                        </p:cTn>
                                        <p:tgtEl>
                                          <p:spTgt spid="202"/>
                                        </p:tgtEl>
                                        <p:attrNameLst>
                                          <p:attrName>style.visibility</p:attrName>
                                        </p:attrNameLst>
                                      </p:cBhvr>
                                      <p:to>
                                        <p:strVal val="visible"/>
                                      </p:to>
                                    </p:set>
                                    <p:animEffect filter="circle(in)" transition="in">
                                      <p:cBhvr additive="repl">
                                        <p:cTn id="23" dur="2000"/>
                                        <p:tgtEl>
                                          <p:spTgt spid="202"/>
                                        </p:tgtEl>
                                      </p:cBhvr>
                                    </p:animEffect>
                                  </p:childTnLst>
                                </p:cTn>
                              </p:par>
                              <p:par>
                                <p:cTn id="24" nodeType="withEffect" fill="hold" presetClass="entr" presetID="6" presetSubtype="16">
                                  <p:stCondLst>
                                    <p:cond delay="0"/>
                                  </p:stCondLst>
                                  <p:childTnLst>
                                    <p:set>
                                      <p:cBhvr>
                                        <p:cTn id="25" dur="1" fill="hold">
                                          <p:stCondLst>
                                            <p:cond delay="0"/>
                                          </p:stCondLst>
                                        </p:cTn>
                                        <p:tgtEl>
                                          <p:spTgt spid="201"/>
                                        </p:tgtEl>
                                        <p:attrNameLst>
                                          <p:attrName>style.visibility</p:attrName>
                                        </p:attrNameLst>
                                      </p:cBhvr>
                                      <p:to>
                                        <p:strVal val="visible"/>
                                      </p:to>
                                    </p:set>
                                    <p:animEffect filter="circle(in)" transition="in">
                                      <p:cBhvr additive="repl">
                                        <p:cTn id="26" dur="2000"/>
                                        <p:tgtEl>
                                          <p:spTgt spid="201"/>
                                        </p:tgtEl>
                                      </p:cBhvr>
                                    </p:animEffect>
                                  </p:childTnLst>
                                </p:cTn>
                              </p:par>
                              <p:par>
                                <p:cTn id="27" nodeType="withEffect" fill="hold" presetClass="entr" presetID="6" presetSubtype="16">
                                  <p:stCondLst>
                                    <p:cond delay="0"/>
                                  </p:stCondLst>
                                  <p:childTnLst>
                                    <p:set>
                                      <p:cBhvr>
                                        <p:cTn id="28" dur="1" fill="hold">
                                          <p:stCondLst>
                                            <p:cond delay="0"/>
                                          </p:stCondLst>
                                        </p:cTn>
                                        <p:tgtEl>
                                          <p:spTgt spid="200"/>
                                        </p:tgtEl>
                                        <p:attrNameLst>
                                          <p:attrName>style.visibility</p:attrName>
                                        </p:attrNameLst>
                                      </p:cBhvr>
                                      <p:to>
                                        <p:strVal val="visible"/>
                                      </p:to>
                                    </p:set>
                                    <p:animEffect filter="circle(in)" transition="in">
                                      <p:cBhvr additive="repl">
                                        <p:cTn id="29" dur="2000"/>
                                        <p:tgtEl>
                                          <p:spTgt spid="200"/>
                                        </p:tgtEl>
                                      </p:cBhvr>
                                    </p:animEffect>
                                  </p:childTnLst>
                                </p:cTn>
                              </p:par>
                              <p:par>
                                <p:cTn id="30" nodeType="withEffect" fill="hold" presetClass="entr" presetID="6" presetSubtype="16">
                                  <p:stCondLst>
                                    <p:cond delay="0"/>
                                  </p:stCondLst>
                                  <p:childTnLst>
                                    <p:set>
                                      <p:cBhvr>
                                        <p:cTn id="31" dur="1" fill="hold">
                                          <p:stCondLst>
                                            <p:cond delay="0"/>
                                          </p:stCondLst>
                                        </p:cTn>
                                        <p:tgtEl>
                                          <p:spTgt spid="199"/>
                                        </p:tgtEl>
                                        <p:attrNameLst>
                                          <p:attrName>style.visibility</p:attrName>
                                        </p:attrNameLst>
                                      </p:cBhvr>
                                      <p:to>
                                        <p:strVal val="visible"/>
                                      </p:to>
                                    </p:set>
                                    <p:animEffect filter="circle(in)" transition="in">
                                      <p:cBhvr additive="repl">
                                        <p:cTn id="32" dur="2000"/>
                                        <p:tgtEl>
                                          <p:spTgt spid="199"/>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4"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rmAutofit fontScale="80000"/>
          </a:bodyPr>
          <a:p>
            <a:pPr>
              <a:lnSpc>
                <a:spcPct val="85000"/>
              </a:lnSpc>
            </a:pPr>
            <a:r>
              <a:rPr b="1" lang="en-GB" sz="4800" spc="-52" strike="noStrike">
                <a:solidFill>
                  <a:srgbClr val="000000"/>
                </a:solidFill>
                <a:latin typeface="Calibri Light"/>
                <a:ea typeface="DejaVu Sans"/>
              </a:rPr>
              <a:t>Autopsy in Geographic, Zoological and Ethnographic discussions</a:t>
            </a:r>
            <a:endParaRPr b="0" lang="en-GB" sz="4800" spc="-1" strike="noStrike">
              <a:latin typeface="Arial"/>
            </a:endParaRPr>
          </a:p>
        </p:txBody>
      </p:sp>
      <p:sp>
        <p:nvSpPr>
          <p:cNvPr id="205" name="Content Placeholder 2"/>
          <p:cNvSpPr/>
          <p:nvPr/>
        </p:nvSpPr>
        <p:spPr>
          <a:xfrm>
            <a:off x="516960" y="1846440"/>
            <a:ext cx="8188560" cy="4420440"/>
          </a:xfrm>
          <a:prstGeom prst="rect">
            <a:avLst/>
          </a:prstGeom>
          <a:noFill/>
          <a:ln w="0">
            <a:noFill/>
          </a:ln>
        </p:spPr>
        <p:style>
          <a:lnRef idx="0"/>
          <a:fillRef idx="0"/>
          <a:effectRef idx="0"/>
          <a:fontRef idx="minor"/>
        </p:style>
      </p:sp>
      <p:sp>
        <p:nvSpPr>
          <p:cNvPr id="206" name="Content Placeholder 2"/>
          <p:cNvSpPr/>
          <p:nvPr/>
        </p:nvSpPr>
        <p:spPr>
          <a:xfrm>
            <a:off x="180000" y="1638720"/>
            <a:ext cx="8586000" cy="2680200"/>
          </a:xfrm>
          <a:prstGeom prst="rect">
            <a:avLst/>
          </a:prstGeom>
          <a:solidFill>
            <a:srgbClr val="47cfff"/>
          </a:solidFill>
          <a:ln w="0">
            <a:noFill/>
          </a:ln>
        </p:spPr>
        <p:style>
          <a:lnRef idx="0"/>
          <a:fillRef idx="0"/>
          <a:effectRef idx="0"/>
          <a:fontRef idx="minor"/>
        </p:style>
        <p:txBody>
          <a:bodyPr lIns="0" rIns="0" tIns="45000" bIns="45000">
            <a:normAutofit/>
          </a:bodyPr>
          <a:p>
            <a:pPr marL="91440" indent="-90000">
              <a:lnSpc>
                <a:spcPct val="90000"/>
              </a:lnSpc>
              <a:spcBef>
                <a:spcPts val="1199"/>
              </a:spcBef>
              <a:spcAft>
                <a:spcPts val="201"/>
              </a:spcAft>
              <a:buClr>
                <a:srgbClr val="e48312"/>
              </a:buClr>
              <a:buFont typeface="Calibri"/>
              <a:buChar char=" "/>
            </a:pPr>
            <a:r>
              <a:rPr b="1" lang="en-GB" sz="2800" spc="-1" strike="noStrike">
                <a:solidFill>
                  <a:srgbClr val="333333"/>
                </a:solidFill>
                <a:latin typeface="Calibri"/>
                <a:ea typeface="DejaVu Sans"/>
              </a:rPr>
              <a:t>Rationalising accounts</a:t>
            </a:r>
            <a:endParaRPr b="0" lang="en-GB" sz="2800" spc="-1" strike="noStrike">
              <a:latin typeface="Arial"/>
            </a:endParaRPr>
          </a:p>
          <a:p>
            <a:pPr marL="91440" indent="-90000">
              <a:lnSpc>
                <a:spcPct val="90000"/>
              </a:lnSpc>
              <a:spcBef>
                <a:spcPts val="1199"/>
              </a:spcBef>
              <a:spcAft>
                <a:spcPts val="201"/>
              </a:spcAft>
              <a:buClr>
                <a:srgbClr val="e48312"/>
              </a:buClr>
              <a:buFont typeface="Calibri"/>
              <a:buChar char=" "/>
            </a:pPr>
            <a:r>
              <a:rPr b="0" lang="en-GB" sz="2000" spc="-1" strike="noStrike">
                <a:solidFill>
                  <a:srgbClr val="333333"/>
                </a:solidFill>
                <a:latin typeface="Calibri"/>
                <a:ea typeface="DejaVu Sans"/>
              </a:rPr>
              <a:t>“</a:t>
            </a:r>
            <a:r>
              <a:rPr b="0" lang="en-GB" sz="2000" spc="-1" strike="noStrike">
                <a:solidFill>
                  <a:srgbClr val="333333"/>
                </a:solidFill>
                <a:latin typeface="Calibri"/>
                <a:ea typeface="DejaVu Sans"/>
              </a:rPr>
              <a:t>The beast described by Ctesias in his Indian history, which he says is called martichoras by the Indians and man-eater by the Greeks, I am inclined to think is the tiger. But that it has three rows of teeth along each jaw and spikes at the tip of its tail with which it defends itself at close quarters, while it hurls them like an archer's arrows at more distant enemies; all this is, I think, a false story that the Indians pass on from one to another owing to their excessive dread of the beast.” – </a:t>
            </a:r>
            <a:r>
              <a:rPr b="1" lang="en-GB" sz="2000" spc="-1" strike="noStrike">
                <a:solidFill>
                  <a:srgbClr val="333333"/>
                </a:solidFill>
                <a:latin typeface="Calibri"/>
                <a:ea typeface="DejaVu Sans"/>
              </a:rPr>
              <a:t>Pausanias </a:t>
            </a:r>
            <a:r>
              <a:rPr b="1" i="1" lang="en-GB" sz="2000" spc="-1" strike="noStrike">
                <a:solidFill>
                  <a:srgbClr val="333333"/>
                </a:solidFill>
                <a:latin typeface="Calibri"/>
                <a:ea typeface="DejaVu Sans"/>
              </a:rPr>
              <a:t>Description of Greece </a:t>
            </a:r>
            <a:r>
              <a:rPr b="1" lang="en-GB" sz="2000" spc="-1" strike="noStrike">
                <a:solidFill>
                  <a:srgbClr val="333333"/>
                </a:solidFill>
                <a:latin typeface="Calibri"/>
                <a:ea typeface="DejaVu Sans"/>
              </a:rPr>
              <a:t>9.21.4</a:t>
            </a:r>
            <a:r>
              <a:rPr b="0" lang="en-GB" sz="2000" spc="-1" strike="noStrike">
                <a:solidFill>
                  <a:srgbClr val="333333"/>
                </a:solidFill>
                <a:latin typeface="Calibri"/>
                <a:ea typeface="DejaVu Sans"/>
              </a:rPr>
              <a:t>.</a:t>
            </a:r>
            <a:endParaRPr b="0" lang="en-GB" sz="2000" spc="-1" strike="noStrike">
              <a:latin typeface="Arial"/>
            </a:endParaRPr>
          </a:p>
        </p:txBody>
      </p:sp>
      <p:sp>
        <p:nvSpPr>
          <p:cNvPr id="207" name="Content Placeholder 2"/>
          <p:cNvSpPr/>
          <p:nvPr/>
        </p:nvSpPr>
        <p:spPr>
          <a:xfrm>
            <a:off x="62280" y="4320000"/>
            <a:ext cx="9080640" cy="3958920"/>
          </a:xfrm>
          <a:prstGeom prst="rect">
            <a:avLst/>
          </a:prstGeom>
          <a:solidFill>
            <a:srgbClr val="92d050"/>
          </a:solidFill>
          <a:ln w="0">
            <a:noFill/>
          </a:ln>
        </p:spPr>
        <p:style>
          <a:lnRef idx="0"/>
          <a:fillRef idx="0"/>
          <a:effectRef idx="0"/>
          <a:fontRef idx="minor"/>
        </p:style>
        <p:txBody>
          <a:bodyPr lIns="0" rIns="0" tIns="45000" bIns="45000">
            <a:normAutofit/>
          </a:bodyPr>
          <a:p>
            <a:pPr>
              <a:lnSpc>
                <a:spcPct val="90000"/>
              </a:lnSpc>
              <a:spcBef>
                <a:spcPts val="561"/>
              </a:spcBef>
              <a:spcAft>
                <a:spcPts val="201"/>
              </a:spcAft>
              <a:tabLst>
                <a:tab algn="l" pos="0"/>
              </a:tabLst>
            </a:pPr>
            <a:r>
              <a:rPr b="1" lang="en-GB" sz="1800" spc="-1" strike="noStrike">
                <a:solidFill>
                  <a:srgbClr val="000000"/>
                </a:solidFill>
                <a:latin typeface="Calibri"/>
                <a:ea typeface="DejaVu Sans"/>
              </a:rPr>
              <a:t>On reports by non-respectable people - consider</a:t>
            </a:r>
            <a:r>
              <a:rPr b="0" lang="en-GB" sz="1800" spc="-1" strike="noStrike">
                <a:solidFill>
                  <a:srgbClr val="000000"/>
                </a:solidFill>
                <a:latin typeface="Calibri"/>
                <a:ea typeface="DejaVu Sans"/>
              </a:rPr>
              <a:t>:“…</a:t>
            </a:r>
            <a:r>
              <a:rPr b="1" lang="en-GB" sz="1800" spc="-1" strike="noStrike">
                <a:solidFill>
                  <a:srgbClr val="000000"/>
                </a:solidFill>
                <a:latin typeface="Calibri"/>
                <a:ea typeface="DejaVu Sans"/>
              </a:rPr>
              <a:t>since the merchants of Alexandria</a:t>
            </a:r>
            <a:r>
              <a:rPr b="0" lang="en-GB" sz="1800" spc="-1" strike="noStrike">
                <a:solidFill>
                  <a:srgbClr val="000000"/>
                </a:solidFill>
                <a:latin typeface="Calibri"/>
                <a:ea typeface="DejaVu Sans"/>
              </a:rPr>
              <a:t> are already sailing with fleets by way of the Nile and of the Arabian Gulf as far as India, </a:t>
            </a:r>
            <a:r>
              <a:rPr b="1" lang="en-GB" sz="1800" spc="-1" strike="noStrike">
                <a:solidFill>
                  <a:srgbClr val="000000"/>
                </a:solidFill>
                <a:latin typeface="Calibri"/>
                <a:ea typeface="DejaVu Sans"/>
              </a:rPr>
              <a:t>these regions also have become far better known to us of to‑day </a:t>
            </a:r>
            <a:r>
              <a:rPr b="0" lang="en-GB" sz="1800" spc="-1" strike="noStrike">
                <a:solidFill>
                  <a:srgbClr val="000000"/>
                </a:solidFill>
                <a:latin typeface="Calibri"/>
                <a:ea typeface="DejaVu Sans"/>
              </a:rPr>
              <a:t>than to our predecessors.” – </a:t>
            </a:r>
            <a:r>
              <a:rPr b="1" lang="en-GB" sz="1800" spc="-1" strike="noStrike">
                <a:solidFill>
                  <a:srgbClr val="000000"/>
                </a:solidFill>
                <a:latin typeface="Calibri"/>
                <a:ea typeface="DejaVu Sans"/>
              </a:rPr>
              <a:t>Strabo 2.5.12</a:t>
            </a:r>
            <a:r>
              <a:rPr b="0" lang="en-GB" sz="1800" spc="-1" strike="noStrike">
                <a:solidFill>
                  <a:srgbClr val="000000"/>
                </a:solidFill>
                <a:latin typeface="Calibri"/>
                <a:ea typeface="DejaVu Sans"/>
              </a:rPr>
              <a:t>. Versus: </a:t>
            </a:r>
            <a:endParaRPr b="0" lang="en-GB" sz="1800" spc="-1" strike="noStrike">
              <a:latin typeface="Arial"/>
            </a:endParaRPr>
          </a:p>
          <a:p>
            <a:pPr>
              <a:lnSpc>
                <a:spcPct val="90000"/>
              </a:lnSpc>
              <a:spcBef>
                <a:spcPts val="561"/>
              </a:spcBef>
              <a:spcAft>
                <a:spcPts val="201"/>
              </a:spcAft>
              <a:tabLst>
                <a:tab algn="l" pos="0"/>
              </a:tabLst>
            </a:pPr>
            <a:r>
              <a:rPr b="0" lang="en-GB" sz="1800" spc="-1" strike="noStrike">
                <a:solidFill>
                  <a:srgbClr val="000000"/>
                </a:solidFill>
                <a:latin typeface="Calibri"/>
                <a:ea typeface="DejaVu Sans"/>
              </a:rPr>
              <a:t>“</a:t>
            </a:r>
            <a:r>
              <a:rPr b="0" lang="en-GB" sz="1800" spc="-1" strike="noStrike">
                <a:solidFill>
                  <a:srgbClr val="000000"/>
                </a:solidFill>
                <a:latin typeface="Calibri"/>
                <a:ea typeface="DejaVu Sans"/>
              </a:rPr>
              <a:t>As for the merchants who now sail from Egypt by the Nile and the Arabian Gulf as far as India, only a small number have sailed as far as the Ganges; and even </a:t>
            </a:r>
            <a:r>
              <a:rPr b="1" lang="en-GB" sz="1800" spc="-1" strike="noStrike">
                <a:solidFill>
                  <a:srgbClr val="000000"/>
                </a:solidFill>
                <a:latin typeface="Calibri"/>
                <a:ea typeface="DejaVu Sans"/>
              </a:rPr>
              <a:t>these are merely private citizens and of no use as regards the history of the places they have seen</a:t>
            </a:r>
            <a:r>
              <a:rPr b="0" lang="en-GB" sz="1800" spc="-1" strike="noStrike">
                <a:solidFill>
                  <a:srgbClr val="000000"/>
                </a:solidFill>
                <a:latin typeface="Calibri"/>
                <a:ea typeface="DejaVu Sans"/>
              </a:rPr>
              <a:t>.” – </a:t>
            </a:r>
            <a:r>
              <a:rPr b="1" lang="en-GB" sz="1800" spc="-1" strike="noStrike">
                <a:solidFill>
                  <a:srgbClr val="000000"/>
                </a:solidFill>
                <a:latin typeface="Calibri"/>
                <a:ea typeface="DejaVu Sans"/>
              </a:rPr>
              <a:t>Strabo 15.1.4</a:t>
            </a:r>
            <a:r>
              <a:rPr b="0" lang="en-GB" sz="1800" spc="-1" strike="noStrike">
                <a:solidFill>
                  <a:srgbClr val="000000"/>
                </a:solidFill>
                <a:latin typeface="Calibri"/>
                <a:ea typeface="DejaVu Sans"/>
              </a:rPr>
              <a:t>. </a:t>
            </a:r>
            <a:endParaRPr b="0" lang="en-GB" sz="1800" spc="-1" strike="noStrike">
              <a:latin typeface="Arial"/>
            </a:endParaRPr>
          </a:p>
        </p:txBody>
      </p:sp>
      <p:pic>
        <p:nvPicPr>
          <p:cNvPr id="208" name="Picture 5_2" descr=""/>
          <p:cNvPicPr/>
          <p:nvPr/>
        </p:nvPicPr>
        <p:blipFill>
          <a:blip r:embed="rId1"/>
          <a:stretch/>
        </p:blipFill>
        <p:spPr>
          <a:xfrm>
            <a:off x="7388280" y="1080000"/>
            <a:ext cx="1377720" cy="963720"/>
          </a:xfrm>
          <a:prstGeom prst="rect">
            <a:avLst/>
          </a:prstGeom>
          <a:ln w="0">
            <a:noFill/>
          </a:ln>
        </p:spPr>
      </p:pic>
    </p:spTree>
  </p:cSld>
  <mc:AlternateContent>
    <mc:Choice Requires="p14">
      <p:transition spd="slow" p14:dur="2000"/>
    </mc:Choice>
    <mc:Fallback>
      <p:transition spd="slow"/>
    </mc:Fallback>
  </mc:AlternateContent>
  <p:timing>
    <p:tnLst>
      <p:par>
        <p:cTn id="33" dur="indefinite" restart="never" nodeType="tmRoot">
          <p:childTnLst>
            <p:seq>
              <p:cTn id="34" dur="indefinite" nodeType="mainSeq">
                <p:childTnLst>
                  <p:par>
                    <p:cTn id="35" fill="hold">
                      <p:stCondLst>
                        <p:cond delay="0"/>
                      </p:stCondLst>
                      <p:childTnLst>
                        <p:par>
                          <p:cTn id="36" fill="hold">
                            <p:stCondLst>
                              <p:cond delay="0"/>
                            </p:stCondLst>
                            <p:childTnLst>
                              <p:par>
                                <p:cTn id="37" nodeType="withEffect" fill="hold" presetClass="entr" presetID="53" presetSubtype="16">
                                  <p:stCondLst>
                                    <p:cond delay="0"/>
                                  </p:stCondLst>
                                  <p:childTnLst>
                                    <p:set>
                                      <p:cBhvr>
                                        <p:cTn id="38" dur="1" fill="hold">
                                          <p:stCondLst>
                                            <p:cond delay="0"/>
                                          </p:stCondLst>
                                        </p:cTn>
                                        <p:tgtEl>
                                          <p:spTgt spid="206"/>
                                        </p:tgtEl>
                                        <p:attrNameLst>
                                          <p:attrName>style.visibility</p:attrName>
                                        </p:attrNameLst>
                                      </p:cBhvr>
                                      <p:to>
                                        <p:strVal val="visible"/>
                                      </p:to>
                                    </p:set>
                                    <p:anim calcmode="lin" valueType="num">
                                      <p:cBhvr additive="repl">
                                        <p:cTn id="39" dur="500" fill="hold"/>
                                        <p:tgtEl>
                                          <p:spTgt spid="206"/>
                                        </p:tgtEl>
                                        <p:attrNameLst>
                                          <p:attrName>ppt_w</p:attrName>
                                        </p:attrNameLst>
                                      </p:cBhvr>
                                      <p:tavLst>
                                        <p:tav tm="0">
                                          <p:val>
                                            <p:fltVal val="0"/>
                                          </p:val>
                                        </p:tav>
                                        <p:tav tm="100000">
                                          <p:val>
                                            <p:strVal val="#ppt_w"/>
                                          </p:val>
                                        </p:tav>
                                      </p:tavLst>
                                    </p:anim>
                                    <p:anim calcmode="lin" valueType="num">
                                      <p:cBhvr additive="repl">
                                        <p:cTn id="40" dur="500" fill="hold"/>
                                        <p:tgtEl>
                                          <p:spTgt spid="206"/>
                                        </p:tgtEl>
                                        <p:attrNameLst>
                                          <p:attrName>ppt_h</p:attrName>
                                        </p:attrNameLst>
                                      </p:cBhvr>
                                      <p:tavLst>
                                        <p:tav tm="0">
                                          <p:val>
                                            <p:fltVal val="0"/>
                                          </p:val>
                                        </p:tav>
                                        <p:tav tm="100000">
                                          <p:val>
                                            <p:strVal val="#ppt_h"/>
                                          </p:val>
                                        </p:tav>
                                      </p:tavLst>
                                    </p:anim>
                                    <p:animEffect filter="fade" transition="in">
                                      <p:cBhvr additive="repl">
                                        <p:cTn id="41" dur="500"/>
                                        <p:tgtEl>
                                          <p:spTgt spid="206"/>
                                        </p:tgtEl>
                                      </p:cBhvr>
                                    </p:animEffect>
                                  </p:childTnLst>
                                </p:cTn>
                              </p:par>
                            </p:childTnLst>
                          </p:cTn>
                        </p:par>
                      </p:childTnLst>
                    </p:cTn>
                  </p:par>
                  <p:par>
                    <p:cTn id="42" fill="hold">
                      <p:stCondLst>
                        <p:cond delay="indefinite"/>
                      </p:stCondLst>
                      <p:childTnLst>
                        <p:par>
                          <p:cTn id="43" fill="hold">
                            <p:stCondLst>
                              <p:cond delay="0"/>
                            </p:stCondLst>
                            <p:childTnLst>
                              <p:par>
                                <p:cTn id="44" nodeType="clickEffect" fill="hold" presetClass="entr" presetID="16" presetSubtype="21">
                                  <p:stCondLst>
                                    <p:cond delay="0"/>
                                  </p:stCondLst>
                                  <p:childTnLst>
                                    <p:set>
                                      <p:cBhvr>
                                        <p:cTn id="45" dur="1" fill="hold">
                                          <p:stCondLst>
                                            <p:cond delay="0"/>
                                          </p:stCondLst>
                                        </p:cTn>
                                        <p:tgtEl>
                                          <p:spTgt spid="207"/>
                                        </p:tgtEl>
                                        <p:attrNameLst>
                                          <p:attrName>style.visibility</p:attrName>
                                        </p:attrNameLst>
                                      </p:cBhvr>
                                      <p:to>
                                        <p:strVal val="visible"/>
                                      </p:to>
                                    </p:set>
                                    <p:animEffect filter="barn(inVertical)" transition="in">
                                      <p:cBhvr additive="repl">
                                        <p:cTn id="46" dur="500"/>
                                        <p:tgtEl>
                                          <p:spTgt spid="20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9" name="Title 1_2"/>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rmAutofit fontScale="80000"/>
          </a:bodyPr>
          <a:p>
            <a:pPr>
              <a:lnSpc>
                <a:spcPct val="85000"/>
              </a:lnSpc>
            </a:pPr>
            <a:r>
              <a:rPr b="1" lang="en-GB" sz="4800" spc="-52" strike="noStrike">
                <a:solidFill>
                  <a:srgbClr val="000000"/>
                </a:solidFill>
                <a:latin typeface="Calibri Light"/>
                <a:ea typeface="DejaVu Sans"/>
              </a:rPr>
              <a:t>Autopsy in Geographic, Zoological and Ethnographic discussions</a:t>
            </a:r>
            <a:endParaRPr b="0" lang="en-GB" sz="4800" spc="-1" strike="noStrike">
              <a:latin typeface="Arial"/>
            </a:endParaRPr>
          </a:p>
        </p:txBody>
      </p:sp>
      <p:sp>
        <p:nvSpPr>
          <p:cNvPr id="210" name="Content Placeholder 2_4"/>
          <p:cNvSpPr/>
          <p:nvPr/>
        </p:nvSpPr>
        <p:spPr>
          <a:xfrm>
            <a:off x="516960" y="1846440"/>
            <a:ext cx="8188560" cy="4420440"/>
          </a:xfrm>
          <a:prstGeom prst="rect">
            <a:avLst/>
          </a:prstGeom>
          <a:noFill/>
          <a:ln w="0">
            <a:noFill/>
          </a:ln>
        </p:spPr>
        <p:style>
          <a:lnRef idx="0"/>
          <a:fillRef idx="0"/>
          <a:effectRef idx="0"/>
          <a:fontRef idx="minor"/>
        </p:style>
        <p:txBody>
          <a:bodyPr lIns="0" rIns="0" tIns="45000" bIns="45000">
            <a:normAutofit/>
          </a:bodyPr>
          <a:p>
            <a:pPr marL="91440" indent="-90000">
              <a:lnSpc>
                <a:spcPct val="90000"/>
              </a:lnSpc>
              <a:spcBef>
                <a:spcPts val="1199"/>
              </a:spcBef>
              <a:spcAft>
                <a:spcPts val="201"/>
              </a:spcAft>
              <a:buClr>
                <a:srgbClr val="e48312"/>
              </a:buClr>
              <a:buFont typeface="Arial"/>
              <a:buChar char="•"/>
            </a:pPr>
            <a:r>
              <a:rPr b="0" lang="en-GB" sz="2000" spc="-1" strike="noStrike">
                <a:solidFill>
                  <a:srgbClr val="000000"/>
                </a:solidFill>
                <a:latin typeface="Calibri"/>
                <a:ea typeface="DejaVu Sans"/>
              </a:rPr>
              <a:t> </a:t>
            </a:r>
            <a:r>
              <a:rPr b="0" lang="en-GB" sz="2000" spc="-1" strike="noStrike">
                <a:solidFill>
                  <a:srgbClr val="000000"/>
                </a:solidFill>
                <a:latin typeface="Calibri"/>
                <a:ea typeface="DejaVu Sans"/>
              </a:rPr>
              <a:t>Importance of indirect or “deflected” autopsy for the classical Indographers. </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a:p>
            <a:pPr>
              <a:lnSpc>
                <a:spcPct val="90000"/>
              </a:lnSpc>
              <a:spcBef>
                <a:spcPts val="1199"/>
              </a:spcBef>
              <a:spcAft>
                <a:spcPts val="201"/>
              </a:spcAft>
              <a:tabLst>
                <a:tab algn="l" pos="0"/>
              </a:tabLst>
            </a:pPr>
            <a:r>
              <a:rPr b="0" lang="en-GB" sz="2000" spc="-1" strike="noStrike">
                <a:solidFill>
                  <a:srgbClr val="000000"/>
                </a:solidFill>
                <a:latin typeface="Calibri"/>
                <a:ea typeface="DejaVu Sans"/>
              </a:rPr>
              <a:t>“</a:t>
            </a:r>
            <a:r>
              <a:rPr b="0" lang="en-GB" sz="2000" spc="-1" strike="noStrike">
                <a:solidFill>
                  <a:srgbClr val="000000"/>
                </a:solidFill>
                <a:latin typeface="Calibri"/>
                <a:ea typeface="DejaVu Sans"/>
              </a:rPr>
              <a:t>Megasthenes says that the largest tigers are found among the Prasii…” – </a:t>
            </a:r>
            <a:r>
              <a:rPr b="1" lang="en-GB" sz="2000" spc="-1" strike="noStrike">
                <a:solidFill>
                  <a:srgbClr val="000000"/>
                </a:solidFill>
                <a:latin typeface="Calibri"/>
                <a:ea typeface="DejaVu Sans"/>
              </a:rPr>
              <a:t>Strabo 15.1.37</a:t>
            </a:r>
            <a:r>
              <a:rPr b="0" lang="en-GB" sz="2000" spc="-1" strike="noStrike">
                <a:solidFill>
                  <a:srgbClr val="000000"/>
                </a:solidFill>
                <a:latin typeface="Calibri"/>
                <a:ea typeface="DejaVu Sans"/>
              </a:rPr>
              <a:t>.</a:t>
            </a:r>
            <a:endParaRPr b="0" lang="en-GB" sz="2000" spc="-1" strike="noStrike">
              <a:latin typeface="Arial"/>
            </a:endParaRPr>
          </a:p>
          <a:p>
            <a:pPr>
              <a:lnSpc>
                <a:spcPct val="90000"/>
              </a:lnSpc>
              <a:spcBef>
                <a:spcPts val="1199"/>
              </a:spcBef>
              <a:spcAft>
                <a:spcPts val="201"/>
              </a:spcAft>
              <a:tabLst>
                <a:tab algn="l" pos="0"/>
              </a:tabLst>
            </a:pPr>
            <a:endParaRPr b="0" lang="en-GB" sz="2000" spc="-1" strike="noStrike">
              <a:latin typeface="Arial"/>
            </a:endParaRPr>
          </a:p>
          <a:p>
            <a:pPr>
              <a:lnSpc>
                <a:spcPct val="90000"/>
              </a:lnSpc>
              <a:spcBef>
                <a:spcPts val="1199"/>
              </a:spcBef>
              <a:spcAft>
                <a:spcPts val="201"/>
              </a:spcAft>
              <a:tabLst>
                <a:tab algn="l" pos="0"/>
              </a:tabLst>
            </a:pPr>
            <a:r>
              <a:rPr b="0" lang="en-GB" sz="2000" spc="-1" strike="noStrike">
                <a:solidFill>
                  <a:srgbClr val="000000"/>
                </a:solidFill>
                <a:latin typeface="Calibri"/>
                <a:ea typeface="DejaVu Sans"/>
              </a:rPr>
              <a:t>“</a:t>
            </a:r>
            <a:r>
              <a:rPr b="0" lang="en-GB" sz="2000" spc="-1" strike="noStrike">
                <a:solidFill>
                  <a:srgbClr val="000000"/>
                </a:solidFill>
                <a:latin typeface="Calibri"/>
                <a:ea typeface="DejaVu Sans"/>
              </a:rPr>
              <a:t>Nearchus says that he had only seen a tiger’s skin but not a tiger…” – </a:t>
            </a:r>
            <a:r>
              <a:rPr b="1" lang="en-GB" sz="2000" spc="-1" strike="noStrike">
                <a:solidFill>
                  <a:srgbClr val="000000"/>
                </a:solidFill>
                <a:latin typeface="Calibri"/>
                <a:ea typeface="DejaVu Sans"/>
              </a:rPr>
              <a:t>Arrian </a:t>
            </a:r>
            <a:r>
              <a:rPr b="1" i="1" lang="en-GB" sz="2000" spc="-1" strike="noStrike">
                <a:solidFill>
                  <a:srgbClr val="000000"/>
                </a:solidFill>
                <a:latin typeface="Calibri"/>
                <a:ea typeface="DejaVu Sans"/>
              </a:rPr>
              <a:t>Indica </a:t>
            </a:r>
            <a:r>
              <a:rPr b="1" lang="en-GB" sz="2000" spc="-1" strike="noStrike">
                <a:solidFill>
                  <a:srgbClr val="000000"/>
                </a:solidFill>
                <a:latin typeface="Calibri"/>
                <a:ea typeface="DejaVu Sans"/>
              </a:rPr>
              <a:t>15.1</a:t>
            </a:r>
            <a:r>
              <a:rPr b="0" lang="en-GB" sz="2000" spc="-1" strike="noStrike">
                <a:solidFill>
                  <a:srgbClr val="000000"/>
                </a:solidFill>
                <a:latin typeface="Calibri"/>
                <a:ea typeface="DejaVu Sans"/>
              </a:rPr>
              <a:t>.</a:t>
            </a:r>
            <a:endParaRPr b="0" lang="en-GB" sz="2000" spc="-1" strike="noStrike">
              <a:latin typeface="Arial"/>
            </a:endParaRPr>
          </a:p>
          <a:p>
            <a:pPr>
              <a:lnSpc>
                <a:spcPct val="90000"/>
              </a:lnSpc>
              <a:spcBef>
                <a:spcPts val="1199"/>
              </a:spcBef>
              <a:spcAft>
                <a:spcPts val="201"/>
              </a:spcAft>
              <a:tabLst>
                <a:tab algn="l" pos="0"/>
              </a:tabLst>
            </a:pPr>
            <a:endParaRPr b="0" lang="en-GB" sz="2000" spc="-1" strike="noStrike">
              <a:latin typeface="Arial"/>
            </a:endParaRPr>
          </a:p>
          <a:p>
            <a:pPr marL="91440" indent="-90000">
              <a:lnSpc>
                <a:spcPct val="90000"/>
              </a:lnSpc>
              <a:spcBef>
                <a:spcPts val="1199"/>
              </a:spcBef>
              <a:spcAft>
                <a:spcPts val="201"/>
              </a:spcAft>
              <a:buClr>
                <a:srgbClr val="e48312"/>
              </a:buClr>
              <a:buFont typeface="Arial"/>
              <a:buChar char="•"/>
              <a:tabLst>
                <a:tab algn="l" pos="0"/>
              </a:tabLst>
            </a:pPr>
            <a:r>
              <a:rPr b="0" lang="en-GB" sz="2000" spc="-1" strike="noStrike">
                <a:solidFill>
                  <a:srgbClr val="000000"/>
                </a:solidFill>
                <a:latin typeface="Calibri"/>
                <a:ea typeface="DejaVu Sans"/>
              </a:rPr>
              <a:t> </a:t>
            </a:r>
            <a:r>
              <a:rPr b="0" lang="en-GB" sz="2000" spc="-1" strike="noStrike">
                <a:solidFill>
                  <a:srgbClr val="000000"/>
                </a:solidFill>
                <a:latin typeface="Calibri"/>
                <a:ea typeface="DejaVu Sans"/>
              </a:rPr>
              <a:t>The authority / credibility attached to the reports about distant lands often depended upon status.</a:t>
            </a:r>
            <a:endParaRPr b="0" lang="en-GB" sz="2000" spc="-1" strike="noStrike">
              <a:latin typeface="Arial"/>
            </a:endParaRPr>
          </a:p>
          <a:p>
            <a:pPr lvl="1" marL="777240" indent="-455760">
              <a:lnSpc>
                <a:spcPct val="90000"/>
              </a:lnSpc>
              <a:spcBef>
                <a:spcPts val="201"/>
              </a:spcBef>
              <a:spcAft>
                <a:spcPts val="400"/>
              </a:spcAft>
              <a:buClr>
                <a:srgbClr val="e48312"/>
              </a:buClr>
              <a:buFont typeface="Calibri"/>
              <a:buChar char="◦"/>
              <a:tabLst>
                <a:tab algn="l" pos="0"/>
              </a:tabLst>
            </a:pPr>
            <a:r>
              <a:rPr b="0" lang="en-GB" sz="1800" spc="-1" strike="noStrike">
                <a:solidFill>
                  <a:srgbClr val="000000"/>
                </a:solidFill>
                <a:latin typeface="Calibri"/>
                <a:ea typeface="DejaVu Sans"/>
              </a:rPr>
              <a:t>Those connected to prominent men (for examples those involved in Alexander’s expedition) or highly educated (thing of a figure like Eratosthenes), were invested with “authority”. Merchants tended not to be so well-trusted.</a:t>
            </a:r>
            <a:r>
              <a:rPr b="0" lang="en-GB" sz="1800" spc="-1" strike="noStrike">
                <a:solidFill>
                  <a:srgbClr val="ffffff"/>
                </a:solidFill>
                <a:latin typeface="Calibri"/>
                <a:ea typeface="DejaVu Sans"/>
              </a:rPr>
              <a:t>.</a:t>
            </a:r>
            <a:endParaRPr b="0" lang="en-GB" sz="1800" spc="-1" strike="noStrike">
              <a:latin typeface="Arial"/>
            </a:endParaRPr>
          </a:p>
          <a:p>
            <a:pPr>
              <a:lnSpc>
                <a:spcPct val="90000"/>
              </a:lnSpc>
              <a:spcBef>
                <a:spcPts val="1199"/>
              </a:spcBef>
              <a:spcAft>
                <a:spcPts val="201"/>
              </a:spcAft>
              <a:tabLst>
                <a:tab algn="l" pos="0"/>
              </a:tabLst>
            </a:pP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1" name="Title 1"/>
          <p:cNvSpPr/>
          <p:nvPr/>
        </p:nvSpPr>
        <p:spPr>
          <a:xfrm>
            <a:off x="822960" y="758880"/>
            <a:ext cx="7542360" cy="3564720"/>
          </a:xfrm>
          <a:prstGeom prst="rect">
            <a:avLst/>
          </a:prstGeom>
          <a:noFill/>
          <a:ln w="0">
            <a:noFill/>
          </a:ln>
        </p:spPr>
        <p:style>
          <a:lnRef idx="0"/>
          <a:fillRef idx="0"/>
          <a:effectRef idx="0"/>
          <a:fontRef idx="minor"/>
        </p:style>
        <p:txBody>
          <a:bodyPr lIns="90000" rIns="90000" tIns="45000" bIns="45000" anchor="b">
            <a:normAutofit fontScale="70000"/>
          </a:bodyPr>
          <a:p>
            <a:pPr>
              <a:lnSpc>
                <a:spcPct val="85000"/>
              </a:lnSpc>
            </a:pPr>
            <a:r>
              <a:rPr b="1" lang="en-GB" sz="8000" spc="-52" strike="noStrike">
                <a:solidFill>
                  <a:srgbClr val="000000"/>
                </a:solidFill>
                <a:latin typeface="Calibri Light"/>
                <a:ea typeface="DejaVu Sans"/>
              </a:rPr>
              <a:t>Integrating the “Other” into myth: India in the Graeco-Roman Imagination</a:t>
            </a:r>
            <a:endParaRPr b="0" lang="en-GB" sz="8000" spc="-1" strike="noStrike">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2" name="Title 1"/>
          <p:cNvSpPr/>
          <p:nvPr/>
        </p:nvSpPr>
        <p:spPr>
          <a:xfrm>
            <a:off x="822960" y="286560"/>
            <a:ext cx="498744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404040"/>
                </a:solidFill>
                <a:latin typeface="Calibri Light"/>
                <a:ea typeface="DejaVu Sans"/>
              </a:rPr>
              <a:t>India’s history in Greek mythology</a:t>
            </a:r>
            <a:endParaRPr b="0" lang="en-GB" sz="4800" spc="-1" strike="noStrike">
              <a:latin typeface="Arial"/>
            </a:endParaRPr>
          </a:p>
        </p:txBody>
      </p:sp>
      <p:sp>
        <p:nvSpPr>
          <p:cNvPr id="213" name="Content Placeholder 2"/>
          <p:cNvSpPr/>
          <p:nvPr/>
        </p:nvSpPr>
        <p:spPr>
          <a:xfrm>
            <a:off x="198720" y="1845720"/>
            <a:ext cx="5988600" cy="2590200"/>
          </a:xfrm>
          <a:prstGeom prst="rect">
            <a:avLst/>
          </a:prstGeom>
          <a:noFill/>
          <a:ln w="0">
            <a:noFill/>
          </a:ln>
        </p:spPr>
        <p:style>
          <a:lnRef idx="0"/>
          <a:fillRef idx="0"/>
          <a:effectRef idx="0"/>
          <a:fontRef idx="minor"/>
        </p:style>
        <p:txBody>
          <a:bodyPr lIns="0" rIns="0" tIns="45000" bIns="45000">
            <a:normAutofit fontScale="91000"/>
          </a:bodyPr>
          <a:p>
            <a:pPr marL="91440" indent="-90000">
              <a:lnSpc>
                <a:spcPct val="90000"/>
              </a:lnSpc>
              <a:spcBef>
                <a:spcPts val="1199"/>
              </a:spcBef>
              <a:spcAft>
                <a:spcPts val="201"/>
              </a:spcAft>
              <a:buClr>
                <a:srgbClr val="e48312"/>
              </a:buClr>
              <a:buFont typeface="Arial"/>
              <a:buChar char="•"/>
            </a:pPr>
            <a:r>
              <a:rPr b="0" lang="en-GB" sz="2000" spc="-1" strike="noStrike">
                <a:solidFill>
                  <a:srgbClr val="000000"/>
                </a:solidFill>
                <a:latin typeface="Calibri"/>
                <a:ea typeface="DejaVu Sans"/>
              </a:rPr>
              <a:t> </a:t>
            </a:r>
            <a:r>
              <a:rPr b="0" lang="en-GB" sz="2000" spc="-1" strike="noStrike">
                <a:solidFill>
                  <a:srgbClr val="000000"/>
                </a:solidFill>
                <a:latin typeface="Calibri"/>
                <a:ea typeface="DejaVu Sans"/>
              </a:rPr>
              <a:t>Dionysus &gt; Heracles &gt; dynastic foundations. </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a:p>
            <a:pPr marL="91440" indent="-90000">
              <a:lnSpc>
                <a:spcPct val="90000"/>
              </a:lnSpc>
              <a:spcBef>
                <a:spcPts val="1199"/>
              </a:spcBef>
              <a:spcAft>
                <a:spcPts val="201"/>
              </a:spcAft>
              <a:buClr>
                <a:srgbClr val="e48312"/>
              </a:buClr>
              <a:buFont typeface="Arial"/>
              <a:buChar char="•"/>
            </a:pPr>
            <a:r>
              <a:rPr b="0" lang="en-GB" sz="2000" spc="-1" strike="noStrike">
                <a:solidFill>
                  <a:srgbClr val="000000"/>
                </a:solidFill>
                <a:latin typeface="Calibri"/>
                <a:ea typeface="DejaVu Sans"/>
              </a:rPr>
              <a:t> </a:t>
            </a:r>
            <a:r>
              <a:rPr b="0" lang="en-GB" sz="2000" spc="-1" strike="noStrike">
                <a:solidFill>
                  <a:srgbClr val="000000"/>
                </a:solidFill>
                <a:latin typeface="Calibri"/>
                <a:ea typeface="DejaVu Sans"/>
              </a:rPr>
              <a:t>Development of tradition by companions of Alexander?</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a:p>
            <a:pPr>
              <a:lnSpc>
                <a:spcPct val="90000"/>
              </a:lnSpc>
              <a:spcBef>
                <a:spcPts val="1199"/>
              </a:spcBef>
              <a:spcAft>
                <a:spcPts val="201"/>
              </a:spcAft>
              <a:tabLst>
                <a:tab algn="l" pos="0"/>
              </a:tabLst>
            </a:pPr>
            <a:r>
              <a:rPr b="0" lang="en-GB" sz="2000" spc="-1" strike="noStrike">
                <a:solidFill>
                  <a:srgbClr val="000000"/>
                </a:solidFill>
                <a:latin typeface="Calibri"/>
                <a:ea typeface="DejaVu Sans"/>
              </a:rPr>
              <a:t>“</a:t>
            </a:r>
            <a:r>
              <a:rPr b="0" lang="en-GB" sz="2000" spc="-1" strike="noStrike">
                <a:solidFill>
                  <a:srgbClr val="000000"/>
                </a:solidFill>
                <a:latin typeface="Calibri"/>
                <a:ea typeface="DejaVu Sans"/>
              </a:rPr>
              <a:t>In the very centre of the garden there was a temple and alter of Dionysus… Within the temple there were representations of the life of the god… conquered Indians…” – </a:t>
            </a:r>
            <a:r>
              <a:rPr b="1" lang="en-GB" sz="2000" spc="-1" strike="noStrike">
                <a:solidFill>
                  <a:srgbClr val="000000"/>
                </a:solidFill>
                <a:latin typeface="Calibri"/>
                <a:ea typeface="DejaVu Sans"/>
              </a:rPr>
              <a:t>Longus 4.3</a:t>
            </a:r>
            <a:r>
              <a:rPr b="0" lang="en-GB" sz="2000" spc="-1" strike="noStrike">
                <a:solidFill>
                  <a:srgbClr val="000000"/>
                </a:solidFill>
                <a:latin typeface="Calibri"/>
                <a:ea typeface="DejaVu Sans"/>
              </a:rPr>
              <a:t>. </a:t>
            </a:r>
            <a:endParaRPr b="0" lang="en-GB" sz="2000" spc="-1" strike="noStrike">
              <a:latin typeface="Arial"/>
            </a:endParaRPr>
          </a:p>
          <a:p>
            <a:pPr>
              <a:lnSpc>
                <a:spcPct val="90000"/>
              </a:lnSpc>
              <a:spcBef>
                <a:spcPts val="1199"/>
              </a:spcBef>
              <a:spcAft>
                <a:spcPts val="201"/>
              </a:spcAft>
              <a:tabLst>
                <a:tab algn="l" pos="0"/>
              </a:tabLst>
            </a:pPr>
            <a:endParaRPr b="0" lang="en-GB" sz="2000" spc="-1" strike="noStrike">
              <a:latin typeface="Arial"/>
            </a:endParaRPr>
          </a:p>
        </p:txBody>
      </p:sp>
      <p:sp>
        <p:nvSpPr>
          <p:cNvPr id="214" name="Content Placeholder 2"/>
          <p:cNvSpPr/>
          <p:nvPr/>
        </p:nvSpPr>
        <p:spPr>
          <a:xfrm>
            <a:off x="174600" y="4454280"/>
            <a:ext cx="4909680" cy="2171880"/>
          </a:xfrm>
          <a:prstGeom prst="rect">
            <a:avLst/>
          </a:prstGeom>
          <a:noFill/>
          <a:ln w="0">
            <a:noFill/>
          </a:ln>
        </p:spPr>
        <p:style>
          <a:lnRef idx="0"/>
          <a:fillRef idx="0"/>
          <a:effectRef idx="0"/>
          <a:fontRef idx="minor"/>
        </p:style>
        <p:txBody>
          <a:bodyPr lIns="0" rIns="0" tIns="45000" bIns="45000">
            <a:normAutofit/>
          </a:bodyPr>
          <a:p>
            <a:pPr marL="91440" indent="-9000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Pliny mentions that Indian history entails over 153 kings over 6,451 years and 3 months to count from Dionysus to Alexander (</a:t>
            </a:r>
            <a:r>
              <a:rPr b="0" i="1" lang="en-GB" sz="2000" spc="-1" strike="noStrike">
                <a:solidFill>
                  <a:srgbClr val="404040"/>
                </a:solidFill>
                <a:latin typeface="Calibri"/>
                <a:ea typeface="DejaVu Sans"/>
              </a:rPr>
              <a:t>NH</a:t>
            </a:r>
            <a:r>
              <a:rPr b="0" lang="en-GB" sz="2000" spc="-1" strike="noStrike">
                <a:solidFill>
                  <a:srgbClr val="404040"/>
                </a:solidFill>
                <a:latin typeface="Calibri"/>
                <a:ea typeface="DejaVu Sans"/>
              </a:rPr>
              <a:t> 6.59) = average reign of 42 years.</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a:p>
            <a:pPr marL="91440" indent="-90000">
              <a:lnSpc>
                <a:spcPct val="90000"/>
              </a:lnSpc>
              <a:spcBef>
                <a:spcPts val="1199"/>
              </a:spcBef>
              <a:spcAft>
                <a:spcPts val="201"/>
              </a:spcAft>
              <a:buClr>
                <a:srgbClr val="e48312"/>
              </a:buClr>
              <a:buFont typeface="Arial"/>
              <a:buChar char="•"/>
            </a:pPr>
            <a:r>
              <a:rPr b="0" lang="en-GB" sz="2000" spc="-1" strike="noStrike">
                <a:solidFill>
                  <a:srgbClr val="404040"/>
                </a:solidFill>
                <a:latin typeface="Calibri"/>
                <a:ea typeface="DejaVu Sans"/>
              </a:rPr>
              <a:t> </a:t>
            </a:r>
            <a:r>
              <a:rPr b="0" lang="en-GB" sz="2000" spc="-1" strike="noStrike">
                <a:solidFill>
                  <a:srgbClr val="404040"/>
                </a:solidFill>
                <a:latin typeface="Calibri"/>
                <a:ea typeface="DejaVu Sans"/>
              </a:rPr>
              <a:t>Tone of imperial conquest.</a:t>
            </a:r>
            <a:endParaRPr b="0" lang="en-GB" sz="2000" spc="-1" strike="noStrike">
              <a:latin typeface="Arial"/>
            </a:endParaRPr>
          </a:p>
          <a:p>
            <a:pPr>
              <a:lnSpc>
                <a:spcPct val="90000"/>
              </a:lnSpc>
              <a:spcBef>
                <a:spcPts val="1199"/>
              </a:spcBef>
              <a:spcAft>
                <a:spcPts val="201"/>
              </a:spcAft>
            </a:pPr>
            <a:endParaRPr b="0" lang="en-GB" sz="2000" spc="-1" strike="noStrike">
              <a:latin typeface="Arial"/>
            </a:endParaRPr>
          </a:p>
        </p:txBody>
      </p:sp>
      <p:pic>
        <p:nvPicPr>
          <p:cNvPr id="215" name="Picture 3" descr=""/>
          <p:cNvPicPr/>
          <p:nvPr/>
        </p:nvPicPr>
        <p:blipFill>
          <a:blip r:embed="rId1"/>
          <a:stretch/>
        </p:blipFill>
        <p:spPr>
          <a:xfrm>
            <a:off x="5950440" y="3780000"/>
            <a:ext cx="3228480" cy="2468880"/>
          </a:xfrm>
          <a:prstGeom prst="rect">
            <a:avLst/>
          </a:prstGeom>
          <a:ln w="0">
            <a:noFill/>
          </a:ln>
        </p:spPr>
      </p:pic>
      <p:sp>
        <p:nvSpPr>
          <p:cNvPr id="216" name="Content Placeholder 2"/>
          <p:cNvSpPr/>
          <p:nvPr/>
        </p:nvSpPr>
        <p:spPr>
          <a:xfrm>
            <a:off x="5201640" y="6431040"/>
            <a:ext cx="3940920" cy="312120"/>
          </a:xfrm>
          <a:prstGeom prst="rect">
            <a:avLst/>
          </a:prstGeom>
          <a:solidFill>
            <a:schemeClr val="bg1">
              <a:lumMod val="95000"/>
            </a:schemeClr>
          </a:solidFill>
          <a:ln w="0">
            <a:noFill/>
          </a:ln>
        </p:spPr>
        <p:style>
          <a:lnRef idx="0"/>
          <a:fillRef idx="0"/>
          <a:effectRef idx="0"/>
          <a:fontRef idx="minor"/>
        </p:style>
        <p:txBody>
          <a:bodyPr lIns="90000" rIns="90000" tIns="45000" bIns="45000">
            <a:normAutofit fontScale="40000"/>
          </a:bodyPr>
          <a:p>
            <a:pPr algn="ctr">
              <a:lnSpc>
                <a:spcPct val="100000"/>
              </a:lnSpc>
              <a:spcBef>
                <a:spcPts val="320"/>
              </a:spcBef>
              <a:tabLst>
                <a:tab algn="l" pos="0"/>
              </a:tabLst>
            </a:pPr>
            <a:r>
              <a:rPr b="0" lang="en-GB" sz="1600" spc="-1" strike="noStrike">
                <a:solidFill>
                  <a:srgbClr val="000000"/>
                </a:solidFill>
                <a:latin typeface="Calibri"/>
                <a:ea typeface="DejaVu Sans"/>
              </a:rPr>
              <a:t>Triumph of Bacchus, Sousse, Tunisia, third century AD </a:t>
            </a:r>
            <a:endParaRPr b="0" lang="en-GB" sz="1600" spc="-1" strike="noStrike">
              <a:latin typeface="Arial"/>
            </a:endParaRPr>
          </a:p>
        </p:txBody>
      </p:sp>
      <p:pic>
        <p:nvPicPr>
          <p:cNvPr id="217" name="Picture 8" descr=""/>
          <p:cNvPicPr/>
          <p:nvPr/>
        </p:nvPicPr>
        <p:blipFill>
          <a:blip r:embed="rId2"/>
          <a:srcRect l="23451" t="4553" r="23155" b="5864"/>
          <a:stretch/>
        </p:blipFill>
        <p:spPr>
          <a:xfrm>
            <a:off x="6166440" y="113400"/>
            <a:ext cx="2855520" cy="2982600"/>
          </a:xfrm>
          <a:prstGeom prst="rect">
            <a:avLst/>
          </a:prstGeom>
          <a:ln w="0">
            <a:noFill/>
          </a:ln>
        </p:spPr>
      </p:pic>
      <p:sp>
        <p:nvSpPr>
          <p:cNvPr id="218" name="TextBox 10"/>
          <p:cNvSpPr/>
          <p:nvPr/>
        </p:nvSpPr>
        <p:spPr>
          <a:xfrm>
            <a:off x="6188760" y="3109680"/>
            <a:ext cx="2755080" cy="454680"/>
          </a:xfrm>
          <a:prstGeom prst="rect">
            <a:avLst/>
          </a:prstGeom>
          <a:solidFill>
            <a:schemeClr val="bg1">
              <a:lumMod val="85000"/>
            </a:schemeClr>
          </a:solidFill>
          <a:ln w="0">
            <a:noFill/>
          </a:ln>
        </p:spPr>
        <p:style>
          <a:lnRef idx="0"/>
          <a:fillRef idx="0"/>
          <a:effectRef idx="0"/>
          <a:fontRef idx="minor"/>
        </p:style>
        <p:txBody>
          <a:bodyPr lIns="90000" rIns="90000" tIns="45000" bIns="45000">
            <a:spAutoFit/>
          </a:bodyPr>
          <a:p>
            <a:pPr>
              <a:lnSpc>
                <a:spcPct val="100000"/>
              </a:lnSpc>
            </a:pPr>
            <a:r>
              <a:rPr b="0" lang="en-GB" sz="1200" spc="-1" strike="noStrike">
                <a:solidFill>
                  <a:srgbClr val="000000"/>
                </a:solidFill>
                <a:latin typeface="Calibri"/>
                <a:ea typeface="DejaVu Sans"/>
              </a:rPr>
              <a:t>Relief with the Indian Triumph of Bacchus, mid-2nd century AD (Getty)</a:t>
            </a:r>
            <a:endParaRPr b="0" lang="en-GB" sz="1200" spc="-1" strike="noStrike">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9"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The Divisions of Indian Society</a:t>
            </a:r>
            <a:endParaRPr b="0" lang="en-GB" sz="4800" spc="-1" strike="noStrike">
              <a:latin typeface="Arial"/>
            </a:endParaRPr>
          </a:p>
        </p:txBody>
      </p:sp>
      <p:sp>
        <p:nvSpPr>
          <p:cNvPr id="220" name="Content Placeholder 2"/>
          <p:cNvSpPr/>
          <p:nvPr/>
        </p:nvSpPr>
        <p:spPr>
          <a:xfrm>
            <a:off x="822960" y="1845720"/>
            <a:ext cx="3701880" cy="2963520"/>
          </a:xfrm>
          <a:prstGeom prst="rect">
            <a:avLst/>
          </a:prstGeom>
          <a:noFill/>
          <a:ln w="0">
            <a:noFill/>
          </a:ln>
        </p:spPr>
        <p:style>
          <a:lnRef idx="0"/>
          <a:fillRef idx="0"/>
          <a:effectRef idx="0"/>
          <a:fontRef idx="minor"/>
        </p:style>
        <p:txBody>
          <a:bodyPr lIns="0" rIns="0" tIns="45000" bIns="45000">
            <a:noAutofit/>
          </a:bodyPr>
          <a:p>
            <a:pPr marL="91440" indent="-90000">
              <a:lnSpc>
                <a:spcPct val="90000"/>
              </a:lnSpc>
              <a:spcBef>
                <a:spcPts val="1199"/>
              </a:spcBef>
              <a:spcAft>
                <a:spcPts val="201"/>
              </a:spcAft>
              <a:buClr>
                <a:srgbClr val="e48312"/>
              </a:buClr>
              <a:buFont typeface="Calibri"/>
              <a:buChar char=" "/>
            </a:pPr>
            <a:r>
              <a:rPr b="0" lang="en-GB" sz="2000" spc="-1" strike="noStrike">
                <a:solidFill>
                  <a:srgbClr val="000000"/>
                </a:solidFill>
                <a:latin typeface="Calibri"/>
                <a:ea typeface="DejaVu Sans"/>
              </a:rPr>
              <a:t>Sevenfold division of Indian society Diodorus, Strabo, Arrian:</a:t>
            </a:r>
            <a:endParaRPr b="0" lang="en-GB" sz="20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Philosophers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Farmers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Shepherds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Artisans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Soldiers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Overseers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Councillors</a:t>
            </a:r>
            <a:endParaRPr b="0" lang="en-GB" sz="1800" spc="-1" strike="noStrike">
              <a:latin typeface="Arial"/>
            </a:endParaRPr>
          </a:p>
          <a:p>
            <a:pPr>
              <a:lnSpc>
                <a:spcPct val="90000"/>
              </a:lnSpc>
              <a:spcBef>
                <a:spcPts val="1199"/>
              </a:spcBef>
              <a:spcAft>
                <a:spcPts val="201"/>
              </a:spcAft>
            </a:pPr>
            <a:endParaRPr b="0" lang="en-GB" sz="1800" spc="-1" strike="noStrike">
              <a:latin typeface="Arial"/>
            </a:endParaRPr>
          </a:p>
        </p:txBody>
      </p:sp>
      <p:sp>
        <p:nvSpPr>
          <p:cNvPr id="221" name="Content Placeholder 3"/>
          <p:cNvSpPr/>
          <p:nvPr/>
        </p:nvSpPr>
        <p:spPr>
          <a:xfrm>
            <a:off x="4663440" y="1845720"/>
            <a:ext cx="3701880" cy="2446560"/>
          </a:xfrm>
          <a:prstGeom prst="rect">
            <a:avLst/>
          </a:prstGeom>
          <a:noFill/>
          <a:ln w="0">
            <a:noFill/>
          </a:ln>
        </p:spPr>
        <p:style>
          <a:lnRef idx="0"/>
          <a:fillRef idx="0"/>
          <a:effectRef idx="0"/>
          <a:fontRef idx="minor"/>
        </p:style>
        <p:txBody>
          <a:bodyPr lIns="0" rIns="0" tIns="45000" bIns="45000">
            <a:noAutofit/>
          </a:bodyPr>
          <a:p>
            <a:pPr marL="91440" indent="-90000">
              <a:lnSpc>
                <a:spcPct val="90000"/>
              </a:lnSpc>
              <a:spcBef>
                <a:spcPts val="1199"/>
              </a:spcBef>
              <a:spcAft>
                <a:spcPts val="201"/>
              </a:spcAft>
              <a:buClr>
                <a:srgbClr val="e48312"/>
              </a:buClr>
              <a:buFont typeface="Calibri"/>
              <a:buChar char=" "/>
            </a:pPr>
            <a:r>
              <a:rPr b="0" lang="en-GB" sz="2000" spc="-1" strike="noStrike">
                <a:solidFill>
                  <a:srgbClr val="000000"/>
                </a:solidFill>
                <a:latin typeface="Calibri"/>
                <a:ea typeface="DejaVu Sans"/>
              </a:rPr>
              <a:t>Pliny’s division of Indian societies:</a:t>
            </a:r>
            <a:endParaRPr b="0" lang="en-GB" sz="20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Cultivators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Soldiers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Long-distance traders</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Statesmen</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Wise men</a:t>
            </a:r>
            <a:endParaRPr b="0" lang="en-GB" sz="1800" spc="-1" strike="noStrike">
              <a:latin typeface="Arial"/>
            </a:endParaRPr>
          </a:p>
          <a:p>
            <a:pPr lvl="1" marL="384120" indent="-181440">
              <a:lnSpc>
                <a:spcPct val="90000"/>
              </a:lnSpc>
              <a:spcBef>
                <a:spcPts val="201"/>
              </a:spcBef>
              <a:spcAft>
                <a:spcPts val="400"/>
              </a:spcAft>
              <a:buClr>
                <a:srgbClr val="e48312"/>
              </a:buClr>
              <a:buFont typeface="Calibri"/>
              <a:buChar char="◦"/>
            </a:pPr>
            <a:r>
              <a:rPr b="0" lang="en-GB" sz="1800" spc="-1" strike="noStrike">
                <a:solidFill>
                  <a:srgbClr val="000000"/>
                </a:solidFill>
                <a:latin typeface="Calibri"/>
                <a:ea typeface="DejaVu Sans"/>
              </a:rPr>
              <a:t>Elephant keepers</a:t>
            </a:r>
            <a:endParaRPr b="0" lang="en-GB" sz="1800" spc="-1" strike="noStrike">
              <a:latin typeface="Arial"/>
            </a:endParaRPr>
          </a:p>
          <a:p>
            <a:pPr>
              <a:lnSpc>
                <a:spcPct val="90000"/>
              </a:lnSpc>
              <a:spcBef>
                <a:spcPts val="1199"/>
              </a:spcBef>
              <a:spcAft>
                <a:spcPts val="201"/>
              </a:spcAft>
            </a:pPr>
            <a:endParaRPr b="0" lang="en-GB" sz="1800" spc="-1" strike="noStrike">
              <a:latin typeface="Arial"/>
            </a:endParaRPr>
          </a:p>
        </p:txBody>
      </p:sp>
      <p:sp>
        <p:nvSpPr>
          <p:cNvPr id="222" name="Rectangle 4"/>
          <p:cNvSpPr/>
          <p:nvPr/>
        </p:nvSpPr>
        <p:spPr>
          <a:xfrm>
            <a:off x="132480" y="4924080"/>
            <a:ext cx="1999800" cy="1186920"/>
          </a:xfrm>
          <a:prstGeom prst="rect">
            <a:avLst/>
          </a:prstGeom>
          <a:solidFill>
            <a:srgbClr val="00b0f0"/>
          </a:solidFill>
          <a:ln w="0">
            <a:noFill/>
          </a:ln>
        </p:spPr>
        <p:style>
          <a:lnRef idx="0"/>
          <a:fillRef idx="0"/>
          <a:effectRef idx="0"/>
          <a:fontRef idx="minor"/>
        </p:style>
        <p:txBody>
          <a:bodyPr lIns="90000" rIns="90000" tIns="45000" bIns="45000">
            <a:spAutoFit/>
          </a:bodyPr>
          <a:p>
            <a:pPr>
              <a:lnSpc>
                <a:spcPct val="100000"/>
              </a:lnSpc>
            </a:pPr>
            <a:r>
              <a:rPr b="0" lang="en-GB" sz="1800" spc="-1" strike="noStrike">
                <a:solidFill>
                  <a:srgbClr val="000000"/>
                </a:solidFill>
                <a:latin typeface="Calibri"/>
                <a:ea typeface="DejaVu Sans"/>
              </a:rPr>
              <a:t>Image: Purusha, The Cosmic Man, from New York Public Library</a:t>
            </a:r>
            <a:endParaRPr b="0" lang="en-GB" sz="1800" spc="-1" strike="noStrike">
              <a:latin typeface="Arial"/>
            </a:endParaRPr>
          </a:p>
        </p:txBody>
      </p:sp>
      <p:sp>
        <p:nvSpPr>
          <p:cNvPr id="223" name="Content Placeholder 2"/>
          <p:cNvSpPr/>
          <p:nvPr/>
        </p:nvSpPr>
        <p:spPr>
          <a:xfrm>
            <a:off x="4240800" y="4293720"/>
            <a:ext cx="4769280" cy="2145240"/>
          </a:xfrm>
          <a:prstGeom prst="rect">
            <a:avLst/>
          </a:prstGeom>
          <a:solidFill>
            <a:srgbClr val="ffc000"/>
          </a:solidFill>
          <a:ln w="0">
            <a:noFill/>
          </a:ln>
        </p:spPr>
        <p:style>
          <a:lnRef idx="0"/>
          <a:fillRef idx="0"/>
          <a:effectRef idx="0"/>
          <a:fontRef idx="minor"/>
        </p:style>
        <p:txBody>
          <a:bodyPr lIns="90000" rIns="90000" tIns="45000" bIns="45000">
            <a:normAutofit fontScale="48000"/>
          </a:bodyPr>
          <a:p>
            <a:pPr>
              <a:lnSpc>
                <a:spcPct val="100000"/>
              </a:lnSpc>
              <a:spcBef>
                <a:spcPts val="561"/>
              </a:spcBef>
              <a:tabLst>
                <a:tab algn="l" pos="0"/>
              </a:tabLst>
            </a:pPr>
            <a:r>
              <a:rPr b="0" lang="it-IT" sz="2800" spc="-1" strike="noStrike">
                <a:solidFill>
                  <a:srgbClr val="000000"/>
                </a:solidFill>
                <a:latin typeface="Calibri"/>
                <a:ea typeface="DejaVu Sans"/>
              </a:rPr>
              <a:t>Fourfold division emanating from primeval giant Purusa - </a:t>
            </a:r>
            <a:r>
              <a:rPr b="1" i="1" lang="it-IT" sz="2800" spc="-1" strike="noStrike">
                <a:solidFill>
                  <a:srgbClr val="000000"/>
                </a:solidFill>
                <a:latin typeface="Calibri"/>
                <a:ea typeface="DejaVu Sans"/>
              </a:rPr>
              <a:t>Rig Veda </a:t>
            </a:r>
            <a:r>
              <a:rPr b="1" lang="it-IT" sz="2800" spc="-1" strike="noStrike">
                <a:solidFill>
                  <a:srgbClr val="000000"/>
                </a:solidFill>
                <a:latin typeface="Calibri"/>
                <a:ea typeface="DejaVu Sans"/>
              </a:rPr>
              <a:t>10.90.12</a:t>
            </a:r>
            <a:r>
              <a:rPr b="0" lang="it-IT" sz="2800" spc="-1" strike="noStrike">
                <a:solidFill>
                  <a:srgbClr val="000000"/>
                </a:solidFill>
                <a:latin typeface="Calibri"/>
                <a:ea typeface="DejaVu Sans"/>
              </a:rPr>
              <a:t>.</a:t>
            </a:r>
            <a:endParaRPr b="0" lang="en-GB" sz="2800" spc="-1" strike="noStrike">
              <a:latin typeface="Arial"/>
            </a:endParaRPr>
          </a:p>
          <a:p>
            <a:pPr>
              <a:lnSpc>
                <a:spcPct val="100000"/>
              </a:lnSpc>
              <a:spcBef>
                <a:spcPts val="40"/>
              </a:spcBef>
              <a:tabLst>
                <a:tab algn="l" pos="0"/>
              </a:tabLst>
            </a:pPr>
            <a:endParaRPr b="0" lang="en-GB" sz="2800" spc="-1" strike="noStrike">
              <a:latin typeface="Arial"/>
            </a:endParaRPr>
          </a:p>
          <a:p>
            <a:pPr>
              <a:lnSpc>
                <a:spcPct val="100000"/>
              </a:lnSpc>
              <a:spcBef>
                <a:spcPts val="561"/>
              </a:spcBef>
              <a:tabLst>
                <a:tab algn="l" pos="0"/>
              </a:tabLst>
            </a:pPr>
            <a:r>
              <a:rPr b="0" lang="en-GB" sz="2800" spc="-1" strike="noStrike">
                <a:solidFill>
                  <a:srgbClr val="000000"/>
                </a:solidFill>
                <a:latin typeface="Calibri"/>
                <a:ea typeface="DejaVu Sans"/>
              </a:rPr>
              <a:t>“</a:t>
            </a:r>
            <a:r>
              <a:rPr b="0" lang="en-GB" sz="2800" spc="-1" strike="noStrike">
                <a:solidFill>
                  <a:srgbClr val="000000"/>
                </a:solidFill>
                <a:latin typeface="Calibri"/>
                <a:ea typeface="DejaVu Sans"/>
              </a:rPr>
              <a:t>The Egyptians are divided into seven classes: priests, warriors, cowherds, swineherds, merchants, interpreters, and pilots” – </a:t>
            </a:r>
            <a:r>
              <a:rPr b="1" lang="en-GB" sz="2800" spc="-1" strike="noStrike">
                <a:solidFill>
                  <a:srgbClr val="000000"/>
                </a:solidFill>
                <a:latin typeface="Calibri"/>
                <a:ea typeface="DejaVu Sans"/>
              </a:rPr>
              <a:t>Herodotus 2.164.1</a:t>
            </a:r>
            <a:r>
              <a:rPr b="0" lang="en-GB" sz="2800" spc="-1" strike="noStrike">
                <a:solidFill>
                  <a:srgbClr val="000000"/>
                </a:solidFill>
                <a:latin typeface="Calibri"/>
                <a:ea typeface="DejaVu Sans"/>
              </a:rPr>
              <a:t>.</a:t>
            </a:r>
            <a:endParaRPr b="0" lang="en-GB" sz="2800" spc="-1" strike="noStrike">
              <a:latin typeface="Arial"/>
            </a:endParaRPr>
          </a:p>
        </p:txBody>
      </p:sp>
      <p:pic>
        <p:nvPicPr>
          <p:cNvPr id="224" name="Picture 6" descr=""/>
          <p:cNvPicPr/>
          <p:nvPr/>
        </p:nvPicPr>
        <p:blipFill>
          <a:blip r:embed="rId1"/>
          <a:stretch/>
        </p:blipFill>
        <p:spPr>
          <a:xfrm>
            <a:off x="2351520" y="4426200"/>
            <a:ext cx="1750320" cy="2286360"/>
          </a:xfrm>
          <a:prstGeom prst="rect">
            <a:avLst/>
          </a:prstGeom>
          <a:ln w="0">
            <a:noFill/>
          </a:ln>
        </p:spPr>
      </p:pic>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5"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Social customs – slavery </a:t>
            </a:r>
            <a:endParaRPr b="0" lang="en-GB" sz="4800" spc="-1" strike="noStrike">
              <a:latin typeface="Arial"/>
            </a:endParaRPr>
          </a:p>
        </p:txBody>
      </p:sp>
      <p:sp>
        <p:nvSpPr>
          <p:cNvPr id="226" name="Content Placeholder 2"/>
          <p:cNvSpPr/>
          <p:nvPr/>
        </p:nvSpPr>
        <p:spPr>
          <a:xfrm>
            <a:off x="822960" y="1845720"/>
            <a:ext cx="7542360" cy="4593240"/>
          </a:xfrm>
          <a:prstGeom prst="rect">
            <a:avLst/>
          </a:prstGeom>
          <a:noFill/>
          <a:ln w="0">
            <a:noFill/>
          </a:ln>
        </p:spPr>
        <p:style>
          <a:lnRef idx="0"/>
          <a:fillRef idx="0"/>
          <a:effectRef idx="0"/>
          <a:fontRef idx="minor"/>
        </p:style>
        <p:txBody>
          <a:bodyPr lIns="0" rIns="0" tIns="45000" bIns="45000">
            <a:normAutofit/>
          </a:bodyPr>
          <a:p>
            <a:pPr marL="91440" indent="-90000">
              <a:lnSpc>
                <a:spcPct val="90000"/>
              </a:lnSpc>
              <a:spcBef>
                <a:spcPts val="1199"/>
              </a:spcBef>
              <a:spcAft>
                <a:spcPts val="201"/>
              </a:spcAft>
              <a:buClr>
                <a:srgbClr val="e48312"/>
              </a:buClr>
              <a:buFont typeface="Calibri"/>
              <a:buChar char=" "/>
            </a:pPr>
            <a:r>
              <a:rPr b="0" lang="en-GB" sz="2800" spc="-1" strike="noStrike">
                <a:solidFill>
                  <a:srgbClr val="000000"/>
                </a:solidFill>
                <a:latin typeface="Calibri"/>
                <a:ea typeface="DejaVu Sans"/>
              </a:rPr>
              <a:t>“</a:t>
            </a:r>
            <a:r>
              <a:rPr b="0" lang="en-GB" sz="2800" spc="-1" strike="noStrike">
                <a:solidFill>
                  <a:srgbClr val="000000"/>
                </a:solidFill>
                <a:latin typeface="Calibri"/>
                <a:ea typeface="DejaVu Sans"/>
              </a:rPr>
              <a:t>As for the customs of the Indians which are peculiar to them… </a:t>
            </a:r>
            <a:r>
              <a:rPr b="1" lang="en-GB" sz="2800" spc="-1" strike="noStrike">
                <a:solidFill>
                  <a:srgbClr val="000000"/>
                </a:solidFill>
                <a:latin typeface="Calibri"/>
                <a:ea typeface="DejaVu Sans"/>
              </a:rPr>
              <a:t>the law has ordained that under no circumstances shall anyone among them be a slave</a:t>
            </a:r>
            <a:r>
              <a:rPr b="0" lang="en-GB" sz="2800" spc="-1" strike="noStrike">
                <a:solidFill>
                  <a:srgbClr val="000000"/>
                </a:solidFill>
                <a:latin typeface="Calibri"/>
                <a:ea typeface="DejaVu Sans"/>
              </a:rPr>
              <a:t>, but that all shall be free and respect the principle of equality in all persons. For those, they think, who have learned neither to domineer over others nor to subject themselves to others will enjoy a manner of life best suited to all circumstances; since </a:t>
            </a:r>
            <a:r>
              <a:rPr b="1" lang="en-GB" sz="2800" spc="-1" strike="noStrike">
                <a:solidFill>
                  <a:srgbClr val="000000"/>
                </a:solidFill>
                <a:latin typeface="Calibri"/>
                <a:ea typeface="DejaVu Sans"/>
              </a:rPr>
              <a:t>it is silly to make laws on the basis of equality for all persons, and yet to establish inequalities in social intercourse</a:t>
            </a:r>
            <a:r>
              <a:rPr b="0" lang="en-GB" sz="2800" spc="-1" strike="noStrike">
                <a:solidFill>
                  <a:srgbClr val="000000"/>
                </a:solidFill>
                <a:latin typeface="Calibri"/>
                <a:ea typeface="DejaVu Sans"/>
              </a:rPr>
              <a:t>.” – </a:t>
            </a:r>
            <a:r>
              <a:rPr b="1" lang="en-GB" sz="2800" spc="-1" strike="noStrike">
                <a:solidFill>
                  <a:srgbClr val="000000"/>
                </a:solidFill>
                <a:latin typeface="Calibri"/>
                <a:ea typeface="DejaVu Sans"/>
              </a:rPr>
              <a:t>Diodorus Siculus 2.39.5</a:t>
            </a:r>
            <a:r>
              <a:rPr b="0" lang="en-GB" sz="2800" spc="-1" strike="noStrike">
                <a:solidFill>
                  <a:srgbClr val="000000"/>
                </a:solidFill>
                <a:latin typeface="Calibri"/>
                <a:ea typeface="DejaVu Sans"/>
              </a:rPr>
              <a:t>.</a:t>
            </a:r>
            <a:endParaRPr b="0" lang="en-GB" sz="2800" spc="-1" strike="noStrike">
              <a:latin typeface="Arial"/>
            </a:endParaRPr>
          </a:p>
          <a:p>
            <a:pPr>
              <a:lnSpc>
                <a:spcPct val="90000"/>
              </a:lnSpc>
              <a:spcBef>
                <a:spcPts val="1199"/>
              </a:spcBef>
              <a:spcAft>
                <a:spcPts val="201"/>
              </a:spcAft>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7"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The Natural Context</a:t>
            </a:r>
            <a:endParaRPr b="0" lang="en-GB" sz="4800" spc="-1" strike="noStrike">
              <a:latin typeface="Arial"/>
            </a:endParaRPr>
          </a:p>
        </p:txBody>
      </p:sp>
      <p:sp>
        <p:nvSpPr>
          <p:cNvPr id="228" name="Content Placeholder 2"/>
          <p:cNvSpPr/>
          <p:nvPr/>
        </p:nvSpPr>
        <p:spPr>
          <a:xfrm>
            <a:off x="529920" y="1845720"/>
            <a:ext cx="8294400" cy="4487400"/>
          </a:xfrm>
          <a:prstGeom prst="rect">
            <a:avLst/>
          </a:prstGeom>
          <a:noFill/>
          <a:ln w="0">
            <a:noFill/>
          </a:ln>
        </p:spPr>
        <p:style>
          <a:lnRef idx="0"/>
          <a:fillRef idx="0"/>
          <a:effectRef idx="0"/>
          <a:fontRef idx="minor"/>
        </p:style>
        <p:txBody>
          <a:bodyPr lIns="0" rIns="0" tIns="45000" bIns="45000">
            <a:normAutofit/>
          </a:bodyPr>
          <a:p>
            <a:pPr marL="91440" indent="-90000">
              <a:lnSpc>
                <a:spcPct val="90000"/>
              </a:lnSpc>
              <a:spcBef>
                <a:spcPts val="1199"/>
              </a:spcBef>
              <a:spcAft>
                <a:spcPts val="201"/>
              </a:spcAft>
              <a:buClr>
                <a:srgbClr val="e48312"/>
              </a:buClr>
              <a:buFont typeface="Arial"/>
              <a:buChar char="•"/>
            </a:pPr>
            <a:r>
              <a:rPr b="0" lang="en-GB" sz="2000" spc="-1" strike="noStrike">
                <a:solidFill>
                  <a:srgbClr val="000000"/>
                </a:solidFill>
                <a:latin typeface="Calibri"/>
                <a:ea typeface="DejaVu Sans"/>
              </a:rPr>
              <a:t> </a:t>
            </a:r>
            <a:r>
              <a:rPr b="0" lang="en-GB" sz="2000" spc="-1" strike="noStrike">
                <a:solidFill>
                  <a:srgbClr val="000000"/>
                </a:solidFill>
                <a:latin typeface="Calibri"/>
                <a:ea typeface="DejaVu Sans"/>
              </a:rPr>
              <a:t>Bizarre and sometimes frightening animals (cf. Alexander’s army and snakes) and natural features, coexisting alongside descriptions of well-ordered Indian societies. </a:t>
            </a:r>
            <a:endParaRPr b="0" lang="en-GB" sz="2000" spc="-1" strike="noStrike">
              <a:latin typeface="Arial"/>
            </a:endParaRPr>
          </a:p>
          <a:p>
            <a:pPr>
              <a:lnSpc>
                <a:spcPct val="90000"/>
              </a:lnSpc>
              <a:spcBef>
                <a:spcPts val="1199"/>
              </a:spcBef>
              <a:spcAft>
                <a:spcPts val="201"/>
              </a:spcAft>
              <a:tabLst>
                <a:tab algn="l" pos="0"/>
              </a:tabLst>
            </a:pPr>
            <a:endParaRPr b="0" lang="en-GB" sz="2000" spc="-1" strike="noStrike">
              <a:latin typeface="Arial"/>
            </a:endParaRPr>
          </a:p>
          <a:p>
            <a:pPr>
              <a:lnSpc>
                <a:spcPct val="90000"/>
              </a:lnSpc>
              <a:spcBef>
                <a:spcPts val="1199"/>
              </a:spcBef>
              <a:spcAft>
                <a:spcPts val="201"/>
              </a:spcAft>
              <a:tabLst>
                <a:tab algn="l" pos="0"/>
              </a:tabLst>
            </a:pPr>
            <a:r>
              <a:rPr b="0" lang="en-GB" sz="2000" spc="-1" strike="noStrike">
                <a:solidFill>
                  <a:srgbClr val="000000"/>
                </a:solidFill>
                <a:latin typeface="Calibri"/>
                <a:ea typeface="DejaVu Sans"/>
              </a:rPr>
              <a:t>“</a:t>
            </a:r>
            <a:r>
              <a:rPr b="0" lang="en-GB" sz="2000" spc="-1" strike="noStrike">
                <a:solidFill>
                  <a:srgbClr val="000000"/>
                </a:solidFill>
                <a:latin typeface="Calibri"/>
                <a:ea typeface="DejaVu Sans"/>
              </a:rPr>
              <a:t>And there was also danger from the snakes; for herbs grew on the sand-hills, and beneath these herbs the snakes had crept unnoticed; and they killed every person they struck. It was said that among the Oreitae the arrows, which were made of wood and hardened in fire, were besmeared with deadly poisons…” </a:t>
            </a:r>
            <a:r>
              <a:rPr b="1" lang="en-GB" sz="2000" spc="-1" strike="noStrike">
                <a:solidFill>
                  <a:srgbClr val="000000"/>
                </a:solidFill>
                <a:latin typeface="Calibri"/>
                <a:ea typeface="DejaVu Sans"/>
              </a:rPr>
              <a:t>Strabo 15.2.7</a:t>
            </a:r>
            <a:r>
              <a:rPr b="0" lang="en-GB" sz="2000" spc="-1" strike="noStrike">
                <a:solidFill>
                  <a:srgbClr val="000000"/>
                </a:solidFill>
                <a:latin typeface="Calibri"/>
                <a:ea typeface="DejaVu Sans"/>
              </a:rPr>
              <a:t>.</a:t>
            </a:r>
            <a:endParaRPr b="0" lang="en-GB" sz="2000" spc="-1" strike="noStrike">
              <a:latin typeface="Arial"/>
            </a:endParaRPr>
          </a:p>
          <a:p>
            <a:pPr>
              <a:lnSpc>
                <a:spcPct val="90000"/>
              </a:lnSpc>
              <a:spcBef>
                <a:spcPts val="1199"/>
              </a:spcBef>
              <a:spcAft>
                <a:spcPts val="201"/>
              </a:spcAft>
              <a:tabLst>
                <a:tab algn="l" pos="0"/>
              </a:tabLst>
            </a:pPr>
            <a:endParaRPr b="0" lang="en-GB" sz="2000" spc="-1" strike="noStrike">
              <a:latin typeface="Arial"/>
            </a:endParaRPr>
          </a:p>
          <a:p>
            <a:pPr>
              <a:lnSpc>
                <a:spcPct val="90000"/>
              </a:lnSpc>
              <a:spcBef>
                <a:spcPts val="1199"/>
              </a:spcBef>
              <a:spcAft>
                <a:spcPts val="201"/>
              </a:spcAft>
              <a:tabLst>
                <a:tab algn="l" pos="0"/>
              </a:tabLst>
            </a:pPr>
            <a:r>
              <a:rPr b="0" lang="en-GB" sz="2000" spc="-1" strike="noStrike">
                <a:solidFill>
                  <a:srgbClr val="000000"/>
                </a:solidFill>
                <a:latin typeface="Calibri"/>
                <a:ea typeface="DejaVu Sans"/>
              </a:rPr>
              <a:t>“…</a:t>
            </a:r>
            <a:r>
              <a:rPr b="0" lang="en-GB" sz="2000" spc="-1" strike="noStrike">
                <a:solidFill>
                  <a:srgbClr val="000000"/>
                </a:solidFill>
                <a:latin typeface="Calibri"/>
                <a:ea typeface="DejaVu Sans"/>
              </a:rPr>
              <a:t>towards the east of the tribe of the Gandaridae, which possesses the greatest number of elephants and the largest in size. Consequently no foreign king has ever subdued this country, all alien nations being fearful of both the multitude and the strength of the beasts… </a:t>
            </a:r>
            <a:r>
              <a:rPr b="1" lang="en-GB" sz="2000" spc="-1" strike="noStrike">
                <a:solidFill>
                  <a:srgbClr val="000000"/>
                </a:solidFill>
                <a:latin typeface="Calibri"/>
                <a:ea typeface="DejaVu Sans"/>
              </a:rPr>
              <a:t>Diodorus Siculus 2.37.2-3</a:t>
            </a:r>
            <a:r>
              <a:rPr b="0" lang="en-GB" sz="2000" spc="-1" strike="noStrike">
                <a:solidFill>
                  <a:srgbClr val="000000"/>
                </a:solidFill>
                <a:latin typeface="Calibri"/>
                <a:ea typeface="DejaVu Sans"/>
              </a:rPr>
              <a:t>.</a:t>
            </a:r>
            <a:endParaRPr b="0" lang="en-GB" sz="2000" spc="-1" strike="noStrike">
              <a:latin typeface="Arial"/>
            </a:endParaRPr>
          </a:p>
          <a:p>
            <a:pPr>
              <a:lnSpc>
                <a:spcPct val="90000"/>
              </a:lnSpc>
              <a:spcBef>
                <a:spcPts val="1199"/>
              </a:spcBef>
              <a:spcAft>
                <a:spcPts val="201"/>
              </a:spcAft>
              <a:tabLst>
                <a:tab algn="l" pos="0"/>
              </a:tabLst>
            </a:pPr>
            <a:endParaRPr b="0" lang="en-GB" sz="2000" spc="-1" strike="noStrike">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9"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Identifying India in the visual cannon</a:t>
            </a:r>
            <a:endParaRPr b="0" lang="en-GB" sz="4800" spc="-1" strike="noStrike">
              <a:latin typeface="Arial"/>
            </a:endParaRPr>
          </a:p>
        </p:txBody>
      </p:sp>
      <p:sp>
        <p:nvSpPr>
          <p:cNvPr id="230" name="Content Placeholder 2"/>
          <p:cNvSpPr/>
          <p:nvPr/>
        </p:nvSpPr>
        <p:spPr>
          <a:xfrm>
            <a:off x="477000" y="1845720"/>
            <a:ext cx="8360640" cy="4421160"/>
          </a:xfrm>
          <a:prstGeom prst="rect">
            <a:avLst/>
          </a:prstGeom>
          <a:noFill/>
          <a:ln w="0">
            <a:noFill/>
          </a:ln>
        </p:spPr>
        <p:style>
          <a:lnRef idx="0"/>
          <a:fillRef idx="0"/>
          <a:effectRef idx="0"/>
          <a:fontRef idx="minor"/>
        </p:style>
        <p:txBody>
          <a:bodyPr lIns="0" rIns="0" tIns="45000" bIns="45000">
            <a:normAutofit fontScale="78000"/>
          </a:bodyPr>
          <a:p>
            <a:pPr marL="91440" indent="-90000">
              <a:lnSpc>
                <a:spcPct val="90000"/>
              </a:lnSpc>
              <a:spcBef>
                <a:spcPts val="1199"/>
              </a:spcBef>
              <a:spcAft>
                <a:spcPts val="201"/>
              </a:spcAft>
              <a:buClr>
                <a:srgbClr val="e48312"/>
              </a:buClr>
              <a:buFont typeface="Arial"/>
              <a:buChar char="•"/>
            </a:pPr>
            <a:r>
              <a:rPr b="0" lang="en-GB" sz="2000" spc="-1" strike="noStrike">
                <a:solidFill>
                  <a:srgbClr val="000000"/>
                </a:solidFill>
                <a:latin typeface="Calibri"/>
                <a:ea typeface="DejaVu Sans"/>
              </a:rPr>
              <a:t> </a:t>
            </a:r>
            <a:r>
              <a:rPr b="0" lang="en-GB" sz="2800" spc="-1" strike="noStrike">
                <a:solidFill>
                  <a:srgbClr val="000000"/>
                </a:solidFill>
                <a:latin typeface="Calibri"/>
                <a:ea typeface="DejaVu Sans"/>
              </a:rPr>
              <a:t>Limited scholarly study – few images in the </a:t>
            </a:r>
            <a:r>
              <a:rPr b="0" i="1" lang="en-GB" sz="2800" spc="-1" strike="noStrike">
                <a:solidFill>
                  <a:srgbClr val="000000"/>
                </a:solidFill>
                <a:latin typeface="Calibri"/>
                <a:ea typeface="DejaVu Sans"/>
              </a:rPr>
              <a:t>Lexicon Iconographicum Mythologiae Classicae</a:t>
            </a:r>
            <a:r>
              <a:rPr b="0" lang="en-GB" sz="2800" spc="-1" strike="noStrike">
                <a:solidFill>
                  <a:srgbClr val="000000"/>
                </a:solidFill>
                <a:latin typeface="Calibri"/>
                <a:ea typeface="DejaVu Sans"/>
              </a:rPr>
              <a:t>.</a:t>
            </a:r>
            <a:endParaRPr b="0" lang="en-GB" sz="2800" spc="-1" strike="noStrike">
              <a:latin typeface="Arial"/>
            </a:endParaRPr>
          </a:p>
          <a:p>
            <a:pPr>
              <a:lnSpc>
                <a:spcPct val="90000"/>
              </a:lnSpc>
              <a:spcBef>
                <a:spcPts val="1199"/>
              </a:spcBef>
              <a:spcAft>
                <a:spcPts val="201"/>
              </a:spcAft>
            </a:pPr>
            <a:endParaRPr b="0" lang="en-GB" sz="2800" spc="-1" strike="noStrike">
              <a:latin typeface="Arial"/>
            </a:endParaRPr>
          </a:p>
          <a:p>
            <a:pPr marL="91440" indent="-90000">
              <a:lnSpc>
                <a:spcPct val="90000"/>
              </a:lnSpc>
              <a:spcBef>
                <a:spcPts val="1199"/>
              </a:spcBef>
              <a:spcAft>
                <a:spcPts val="201"/>
              </a:spcAft>
              <a:buClr>
                <a:srgbClr val="e48312"/>
              </a:buClr>
              <a:buFont typeface="Arial"/>
              <a:buChar char="•"/>
            </a:pPr>
            <a:r>
              <a:rPr b="0" lang="en-GB" sz="2800" spc="-1" strike="noStrike">
                <a:solidFill>
                  <a:srgbClr val="000000"/>
                </a:solidFill>
                <a:latin typeface="Calibri"/>
                <a:ea typeface="DejaVu Sans"/>
              </a:rPr>
              <a:t> </a:t>
            </a:r>
            <a:r>
              <a:rPr b="0" lang="en-GB" sz="2800" spc="-1" strike="noStrike">
                <a:solidFill>
                  <a:srgbClr val="000000"/>
                </a:solidFill>
                <a:latin typeface="Calibri"/>
                <a:ea typeface="DejaVu Sans"/>
              </a:rPr>
              <a:t>Many of the representations rather late in date.</a:t>
            </a:r>
            <a:endParaRPr b="0" lang="en-GB" sz="2800" spc="-1" strike="noStrike">
              <a:latin typeface="Arial"/>
            </a:endParaRPr>
          </a:p>
          <a:p>
            <a:pPr>
              <a:lnSpc>
                <a:spcPct val="90000"/>
              </a:lnSpc>
              <a:spcBef>
                <a:spcPts val="1199"/>
              </a:spcBef>
              <a:spcAft>
                <a:spcPts val="201"/>
              </a:spcAft>
            </a:pPr>
            <a:endParaRPr b="0" lang="en-GB" sz="2800" spc="-1" strike="noStrike">
              <a:latin typeface="Arial"/>
            </a:endParaRPr>
          </a:p>
          <a:p>
            <a:pPr marL="91440" indent="-90000">
              <a:lnSpc>
                <a:spcPct val="90000"/>
              </a:lnSpc>
              <a:spcBef>
                <a:spcPts val="1199"/>
              </a:spcBef>
              <a:spcAft>
                <a:spcPts val="201"/>
              </a:spcAft>
              <a:buClr>
                <a:srgbClr val="e48312"/>
              </a:buClr>
              <a:buFont typeface="Arial"/>
              <a:buChar char="•"/>
            </a:pPr>
            <a:r>
              <a:rPr b="0" lang="en-GB" sz="2800" spc="-1" strike="noStrike">
                <a:solidFill>
                  <a:srgbClr val="000000"/>
                </a:solidFill>
                <a:latin typeface="Calibri"/>
                <a:ea typeface="DejaVu Sans"/>
              </a:rPr>
              <a:t> </a:t>
            </a:r>
            <a:r>
              <a:rPr b="0" lang="en-GB" sz="2800" spc="-1" strike="noStrike">
                <a:solidFill>
                  <a:srgbClr val="000000"/>
                </a:solidFill>
                <a:latin typeface="Calibri"/>
                <a:ea typeface="DejaVu Sans"/>
              </a:rPr>
              <a:t>By what criteria are were identifying an artefact as unambiguously representing India? </a:t>
            </a:r>
            <a:endParaRPr b="0" lang="en-GB" sz="2800" spc="-1" strike="noStrike">
              <a:latin typeface="Arial"/>
            </a:endParaRPr>
          </a:p>
          <a:p>
            <a:pPr>
              <a:lnSpc>
                <a:spcPct val="90000"/>
              </a:lnSpc>
              <a:spcBef>
                <a:spcPts val="1199"/>
              </a:spcBef>
              <a:spcAft>
                <a:spcPts val="201"/>
              </a:spcAft>
            </a:pPr>
            <a:endParaRPr b="0" lang="en-GB" sz="2800" spc="-1" strike="noStrike">
              <a:latin typeface="Arial"/>
            </a:endParaRPr>
          </a:p>
          <a:p>
            <a:pPr marL="91440" indent="-90000">
              <a:lnSpc>
                <a:spcPct val="90000"/>
              </a:lnSpc>
              <a:spcBef>
                <a:spcPts val="1199"/>
              </a:spcBef>
              <a:spcAft>
                <a:spcPts val="201"/>
              </a:spcAft>
              <a:buClr>
                <a:srgbClr val="e48312"/>
              </a:buClr>
              <a:buFont typeface="Arial"/>
              <a:buChar char="•"/>
            </a:pPr>
            <a:r>
              <a:rPr b="0" lang="en-GB" sz="2800" spc="-1" strike="noStrike">
                <a:solidFill>
                  <a:srgbClr val="000000"/>
                </a:solidFill>
                <a:latin typeface="Calibri"/>
                <a:ea typeface="DejaVu Sans"/>
              </a:rPr>
              <a:t> </a:t>
            </a:r>
            <a:r>
              <a:rPr b="0" lang="en-GB" sz="2800" spc="-1" strike="noStrike">
                <a:solidFill>
                  <a:srgbClr val="000000"/>
                </a:solidFill>
                <a:latin typeface="Calibri"/>
                <a:ea typeface="DejaVu Sans"/>
              </a:rPr>
              <a:t>To what extent can we know if Graeco-Roman representations were responding to traditions already existing in India, how do we deal with the issue of cultural influence?</a:t>
            </a:r>
            <a:endParaRPr b="0" lang="en-GB" sz="2800" spc="-1" strike="noStrike">
              <a:latin typeface="Arial"/>
            </a:endParaRPr>
          </a:p>
          <a:p>
            <a:pPr>
              <a:lnSpc>
                <a:spcPct val="90000"/>
              </a:lnSpc>
              <a:spcBef>
                <a:spcPts val="1199"/>
              </a:spcBef>
              <a:spcAft>
                <a:spcPts val="201"/>
              </a:spcAft>
            </a:pPr>
            <a:endParaRPr b="0" lang="en-GB" sz="2800" spc="-1" strike="noStrike">
              <a:latin typeface="Arial"/>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1" name="Title 1"/>
          <p:cNvSpPr/>
          <p:nvPr/>
        </p:nvSpPr>
        <p:spPr>
          <a:xfrm>
            <a:off x="822960" y="286560"/>
            <a:ext cx="7542360" cy="1449360"/>
          </a:xfrm>
          <a:prstGeom prst="rect">
            <a:avLst/>
          </a:prstGeom>
          <a:noFill/>
          <a:ln w="0">
            <a:noFill/>
          </a:ln>
        </p:spPr>
        <p:style>
          <a:lnRef idx="0"/>
          <a:fillRef idx="0"/>
          <a:effectRef idx="0"/>
          <a:fontRef idx="minor"/>
        </p:style>
      </p:sp>
      <p:sp>
        <p:nvSpPr>
          <p:cNvPr id="232" name="Content Placeholder 2"/>
          <p:cNvSpPr/>
          <p:nvPr/>
        </p:nvSpPr>
        <p:spPr>
          <a:xfrm>
            <a:off x="822960" y="1845720"/>
            <a:ext cx="7542360" cy="4021920"/>
          </a:xfrm>
          <a:prstGeom prst="rect">
            <a:avLst/>
          </a:prstGeom>
          <a:noFill/>
          <a:ln w="0">
            <a:noFill/>
          </a:ln>
        </p:spPr>
        <p:style>
          <a:lnRef idx="0"/>
          <a:fillRef idx="0"/>
          <a:effectRef idx="0"/>
          <a:fontRef idx="minor"/>
        </p:style>
      </p:sp>
      <p:sp>
        <p:nvSpPr>
          <p:cNvPr id="233" name="Content Placeholder 5"/>
          <p:cNvSpPr/>
          <p:nvPr/>
        </p:nvSpPr>
        <p:spPr>
          <a:xfrm>
            <a:off x="0" y="0"/>
            <a:ext cx="9142560" cy="6856560"/>
          </a:xfrm>
          <a:prstGeom prst="rect">
            <a:avLst/>
          </a:prstGeom>
          <a:solidFill>
            <a:srgbClr val="99ffcc"/>
          </a:solidFill>
          <a:ln w="0">
            <a:noFill/>
          </a:ln>
        </p:spPr>
        <p:style>
          <a:lnRef idx="0"/>
          <a:fillRef idx="0"/>
          <a:effectRef idx="0"/>
          <a:fontRef idx="minor"/>
        </p:style>
        <p:txBody>
          <a:bodyPr lIns="90000" rIns="90000" tIns="45000" bIns="45000">
            <a:noAutofit/>
          </a:bodyPr>
          <a:p>
            <a:pPr marL="137160">
              <a:lnSpc>
                <a:spcPct val="100000"/>
              </a:lnSpc>
              <a:spcBef>
                <a:spcPts val="561"/>
              </a:spcBef>
              <a:tabLst>
                <a:tab algn="l" pos="0"/>
              </a:tabLst>
            </a:pPr>
            <a:r>
              <a:rPr b="1" lang="en-GB" sz="2800" spc="-1" strike="noStrike">
                <a:solidFill>
                  <a:srgbClr val="000000"/>
                </a:solidFill>
                <a:latin typeface="Calibri"/>
                <a:ea typeface="DejaVu Sans"/>
              </a:rPr>
              <a:t>Were representations more common on painted wooden panel (a common medium for artistic representation, but one which tends not to survive)?</a:t>
            </a:r>
            <a:endParaRPr b="0" lang="en-GB" sz="2800" spc="-1" strike="noStrike">
              <a:latin typeface="Arial"/>
            </a:endParaRPr>
          </a:p>
          <a:p>
            <a:pPr marL="137160">
              <a:lnSpc>
                <a:spcPct val="100000"/>
              </a:lnSpc>
              <a:spcBef>
                <a:spcPts val="20"/>
              </a:spcBef>
              <a:tabLst>
                <a:tab algn="l" pos="0"/>
              </a:tabLst>
            </a:pPr>
            <a:endParaRPr b="0" lang="en-GB" sz="2800" spc="-1" strike="noStrike">
              <a:latin typeface="Arial"/>
            </a:endParaRPr>
          </a:p>
          <a:p>
            <a:pPr marL="137160">
              <a:lnSpc>
                <a:spcPct val="100000"/>
              </a:lnSpc>
              <a:spcBef>
                <a:spcPts val="561"/>
              </a:spcBef>
              <a:tabLst>
                <a:tab algn="l" pos="0"/>
              </a:tabLst>
            </a:pPr>
            <a:r>
              <a:rPr b="0" lang="en-GB" sz="1800" spc="-1" strike="noStrike">
                <a:solidFill>
                  <a:srgbClr val="000000"/>
                </a:solidFill>
                <a:latin typeface="Calibri"/>
                <a:ea typeface="DejaVu Sans"/>
              </a:rPr>
              <a:t>[Description of certain peoples in East Africa] “The Satyri (called this because of their supposed similar look to Satyrs), beyond their figure, have nothing in common with the manners of the human race, and the form of the Aegipani is such </a:t>
            </a:r>
            <a:r>
              <a:rPr b="1" lang="en-GB" sz="1800" spc="-1" strike="noStrike">
                <a:solidFill>
                  <a:srgbClr val="000000"/>
                </a:solidFill>
                <a:latin typeface="Calibri"/>
                <a:ea typeface="DejaVu Sans"/>
              </a:rPr>
              <a:t>as is commonly represented in paintings</a:t>
            </a:r>
            <a:r>
              <a:rPr b="0" lang="en-GB" sz="1800" spc="-1" strike="noStrike">
                <a:solidFill>
                  <a:srgbClr val="000000"/>
                </a:solidFill>
                <a:latin typeface="Calibri"/>
                <a:ea typeface="DejaVu Sans"/>
              </a:rPr>
              <a:t>.” – </a:t>
            </a:r>
            <a:r>
              <a:rPr b="1" lang="en-GB" sz="1800" spc="-1" strike="noStrike">
                <a:solidFill>
                  <a:srgbClr val="000000"/>
                </a:solidFill>
                <a:latin typeface="Calibri"/>
                <a:ea typeface="DejaVu Sans"/>
              </a:rPr>
              <a:t>Pliny </a:t>
            </a:r>
            <a:r>
              <a:rPr b="1" i="1" lang="en-GB" sz="1800" spc="-1" strike="noStrike">
                <a:solidFill>
                  <a:srgbClr val="000000"/>
                </a:solidFill>
                <a:latin typeface="Calibri"/>
                <a:ea typeface="DejaVu Sans"/>
              </a:rPr>
              <a:t>Natural History</a:t>
            </a:r>
            <a:r>
              <a:rPr b="0" i="1" lang="en-GB" sz="1800" spc="-1" strike="noStrike">
                <a:solidFill>
                  <a:srgbClr val="000000"/>
                </a:solidFill>
                <a:latin typeface="Calibri"/>
                <a:ea typeface="DejaVu Sans"/>
              </a:rPr>
              <a:t> </a:t>
            </a:r>
            <a:r>
              <a:rPr b="1" lang="en-GB" sz="1800" spc="-1" strike="noStrike">
                <a:solidFill>
                  <a:srgbClr val="000000"/>
                </a:solidFill>
                <a:latin typeface="Calibri"/>
                <a:ea typeface="DejaVu Sans"/>
              </a:rPr>
              <a:t>5.8.46</a:t>
            </a:r>
            <a:r>
              <a:rPr b="0" lang="en-GB" sz="1800" spc="-1" strike="noStrike">
                <a:solidFill>
                  <a:srgbClr val="000000"/>
                </a:solidFill>
                <a:latin typeface="Calibri"/>
                <a:ea typeface="DejaVu Sans"/>
              </a:rPr>
              <a:t>.</a:t>
            </a:r>
            <a:endParaRPr b="0" lang="en-GB" sz="1800" spc="-1" strike="noStrike">
              <a:latin typeface="Arial"/>
            </a:endParaRPr>
          </a:p>
          <a:p>
            <a:pPr marL="137160">
              <a:lnSpc>
                <a:spcPct val="100000"/>
              </a:lnSpc>
              <a:spcBef>
                <a:spcPts val="20"/>
              </a:spcBef>
              <a:tabLst>
                <a:tab algn="l" pos="0"/>
              </a:tabLst>
            </a:pPr>
            <a:endParaRPr b="0" lang="en-GB" sz="1800" spc="-1" strike="noStrike">
              <a:latin typeface="Arial"/>
            </a:endParaRPr>
          </a:p>
          <a:p>
            <a:pPr marL="137160">
              <a:lnSpc>
                <a:spcPct val="100000"/>
              </a:lnSpc>
              <a:spcBef>
                <a:spcPts val="561"/>
              </a:spcBef>
              <a:tabLst>
                <a:tab algn="l" pos="0"/>
              </a:tabLst>
            </a:pPr>
            <a:r>
              <a:rPr b="0" lang="en-GB" sz="1800" spc="-1" strike="noStrike">
                <a:solidFill>
                  <a:srgbClr val="000000"/>
                </a:solidFill>
                <a:latin typeface="Calibri"/>
                <a:ea typeface="DejaVu Sans"/>
              </a:rPr>
              <a:t>“</a:t>
            </a:r>
            <a:r>
              <a:rPr b="0" lang="en-GB" sz="1800" spc="-1" strike="noStrike">
                <a:solidFill>
                  <a:srgbClr val="000000"/>
                </a:solidFill>
                <a:latin typeface="Calibri"/>
                <a:ea typeface="DejaVu Sans"/>
              </a:rPr>
              <a:t>It is also asked whether we are to believe that certain monstrous races of men, spoken of in secular history, have sprung from Noah's sons… Others are said to have no head, and their eyes in their shoulders; and other human or quasi-human races are depicted in mosaic in the harbour esplanade of Carthage…” – </a:t>
            </a:r>
            <a:r>
              <a:rPr b="1" lang="en-GB" sz="1800" spc="-1" strike="noStrike">
                <a:solidFill>
                  <a:srgbClr val="000000"/>
                </a:solidFill>
                <a:latin typeface="Calibri"/>
                <a:ea typeface="DejaVu Sans"/>
              </a:rPr>
              <a:t>Augustine </a:t>
            </a:r>
            <a:r>
              <a:rPr b="1" i="1" lang="en-GB" sz="1800" spc="-1" strike="noStrike">
                <a:solidFill>
                  <a:srgbClr val="000000"/>
                </a:solidFill>
                <a:latin typeface="Calibri"/>
                <a:ea typeface="DejaVu Sans"/>
              </a:rPr>
              <a:t>City of God</a:t>
            </a:r>
            <a:r>
              <a:rPr b="1" lang="en-GB" sz="1800" spc="-1" strike="noStrike">
                <a:solidFill>
                  <a:srgbClr val="000000"/>
                </a:solidFill>
                <a:latin typeface="Calibri"/>
                <a:ea typeface="DejaVu Sans"/>
              </a:rPr>
              <a:t> 16.8</a:t>
            </a:r>
            <a:r>
              <a:rPr b="0" lang="en-GB" sz="1800" spc="-1" strike="noStrike">
                <a:solidFill>
                  <a:srgbClr val="000000"/>
                </a:solidFill>
                <a:latin typeface="Calibri"/>
                <a:ea typeface="DejaVu Sans"/>
              </a:rPr>
              <a:t>.</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Bacchus and India</a:t>
            </a:r>
            <a:endParaRPr b="0" lang="en-GB" sz="4800" spc="-1" strike="noStrike">
              <a:latin typeface="Arial"/>
            </a:endParaRPr>
          </a:p>
        </p:txBody>
      </p:sp>
      <p:sp>
        <p:nvSpPr>
          <p:cNvPr id="235" name="Content Placeholder 2"/>
          <p:cNvSpPr/>
          <p:nvPr/>
        </p:nvSpPr>
        <p:spPr>
          <a:xfrm>
            <a:off x="822960" y="1845720"/>
            <a:ext cx="7542360" cy="4021920"/>
          </a:xfrm>
          <a:prstGeom prst="rect">
            <a:avLst/>
          </a:prstGeom>
          <a:noFill/>
          <a:ln w="0">
            <a:noFill/>
          </a:ln>
        </p:spPr>
        <p:style>
          <a:lnRef idx="0"/>
          <a:fillRef idx="0"/>
          <a:effectRef idx="0"/>
          <a:fontRef idx="minor"/>
        </p:style>
        <p:txBody>
          <a:bodyPr lIns="0" rIns="0" tIns="45000" bIns="45000">
            <a:noAutofit/>
          </a:bodyPr>
          <a:p>
            <a:pPr marL="91440" indent="-90000">
              <a:lnSpc>
                <a:spcPct val="90000"/>
              </a:lnSpc>
              <a:spcBef>
                <a:spcPts val="1199"/>
              </a:spcBef>
              <a:spcAft>
                <a:spcPts val="201"/>
              </a:spcAft>
              <a:buClr>
                <a:srgbClr val="e48312"/>
              </a:buClr>
              <a:buFont typeface="Arial"/>
              <a:buChar char="•"/>
            </a:pPr>
            <a:r>
              <a:rPr b="0" lang="en-GB" sz="2000" spc="-1" strike="noStrike">
                <a:solidFill>
                  <a:srgbClr val="000000"/>
                </a:solidFill>
                <a:latin typeface="Calibri"/>
                <a:ea typeface="DejaVu Sans"/>
              </a:rPr>
              <a:t> </a:t>
            </a:r>
            <a:r>
              <a:rPr b="0" lang="en-GB" sz="2000" spc="-1" strike="noStrike">
                <a:solidFill>
                  <a:srgbClr val="000000"/>
                </a:solidFill>
                <a:latin typeface="Calibri"/>
                <a:ea typeface="DejaVu Sans"/>
              </a:rPr>
              <a:t>Bacchus popular on Antonine and Severan period sarcophagi – theme of conquest of India.</a:t>
            </a:r>
            <a:endParaRPr b="0" lang="en-GB" sz="2000" spc="-1" strike="noStrike">
              <a:latin typeface="Arial"/>
            </a:endParaRPr>
          </a:p>
          <a:p>
            <a:pPr marL="91440" indent="-90000">
              <a:lnSpc>
                <a:spcPct val="90000"/>
              </a:lnSpc>
              <a:spcBef>
                <a:spcPts val="1199"/>
              </a:spcBef>
              <a:spcAft>
                <a:spcPts val="201"/>
              </a:spcAft>
              <a:buClr>
                <a:srgbClr val="e48312"/>
              </a:buClr>
              <a:buFont typeface="Arial"/>
              <a:buChar char="•"/>
            </a:pPr>
            <a:r>
              <a:rPr b="0" lang="en-GB" sz="2000" spc="-1" strike="noStrike">
                <a:solidFill>
                  <a:srgbClr val="000000"/>
                </a:solidFill>
                <a:latin typeface="Calibri"/>
                <a:ea typeface="DejaVu Sans"/>
              </a:rPr>
              <a:t> </a:t>
            </a:r>
            <a:r>
              <a:rPr b="0" lang="en-GB" sz="2000" spc="-1" strike="noStrike">
                <a:solidFill>
                  <a:srgbClr val="000000"/>
                </a:solidFill>
                <a:latin typeface="Calibri"/>
                <a:ea typeface="DejaVu Sans"/>
              </a:rPr>
              <a:t>Theme of Bacchus’ triumph distinctive to Roman period.</a:t>
            </a:r>
            <a:endParaRPr b="0" lang="en-GB" sz="2000" spc="-1" strike="noStrike">
              <a:latin typeface="Arial"/>
            </a:endParaRPr>
          </a:p>
        </p:txBody>
      </p:sp>
      <p:pic>
        <p:nvPicPr>
          <p:cNvPr id="236" name="Picture 2" descr=""/>
          <p:cNvPicPr/>
          <p:nvPr/>
        </p:nvPicPr>
        <p:blipFill>
          <a:blip r:embed="rId1"/>
          <a:srcRect l="0" t="14603" r="0" b="15557"/>
          <a:stretch/>
        </p:blipFill>
        <p:spPr>
          <a:xfrm>
            <a:off x="611640" y="3060360"/>
            <a:ext cx="8567640" cy="3238920"/>
          </a:xfrm>
          <a:prstGeom prst="rect">
            <a:avLst/>
          </a:prstGeom>
          <a:ln w="0">
            <a:noFill/>
          </a:ln>
        </p:spPr>
      </p:pic>
      <p:sp>
        <p:nvSpPr>
          <p:cNvPr id="237" name="Content Placeholder 2"/>
          <p:cNvSpPr/>
          <p:nvPr/>
        </p:nvSpPr>
        <p:spPr>
          <a:xfrm>
            <a:off x="1297440" y="6453360"/>
            <a:ext cx="6340320" cy="403200"/>
          </a:xfrm>
          <a:prstGeom prst="rect">
            <a:avLst/>
          </a:prstGeom>
          <a:solidFill>
            <a:schemeClr val="bg1">
              <a:lumMod val="95000"/>
            </a:schemeClr>
          </a:solidFill>
          <a:ln w="0">
            <a:noFill/>
          </a:ln>
        </p:spPr>
        <p:style>
          <a:lnRef idx="0"/>
          <a:fillRef idx="0"/>
          <a:effectRef idx="0"/>
          <a:fontRef idx="minor"/>
        </p:style>
        <p:txBody>
          <a:bodyPr lIns="90000" rIns="90000" tIns="45000" bIns="45000">
            <a:normAutofit/>
          </a:bodyPr>
          <a:p>
            <a:pPr algn="ctr">
              <a:lnSpc>
                <a:spcPct val="100000"/>
              </a:lnSpc>
              <a:spcBef>
                <a:spcPts val="360"/>
              </a:spcBef>
              <a:tabLst>
                <a:tab algn="l" pos="0"/>
              </a:tabLst>
            </a:pPr>
            <a:r>
              <a:rPr b="0" lang="en-GB" sz="1800" spc="-1" strike="noStrike">
                <a:solidFill>
                  <a:srgbClr val="000000"/>
                </a:solidFill>
                <a:latin typeface="Calibri"/>
                <a:ea typeface="DejaVu Sans"/>
              </a:rPr>
              <a:t>Triumph of Bacchus, Walters Gallery, Baltimore</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8"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The Personification of India</a:t>
            </a:r>
            <a:endParaRPr b="0" lang="en-GB" sz="4800" spc="-1" strike="noStrike">
              <a:latin typeface="Arial"/>
            </a:endParaRPr>
          </a:p>
        </p:txBody>
      </p:sp>
      <p:pic>
        <p:nvPicPr>
          <p:cNvPr id="239" name="Picture 2" descr=""/>
          <p:cNvPicPr/>
          <p:nvPr/>
        </p:nvPicPr>
        <p:blipFill>
          <a:blip r:embed="rId1"/>
          <a:stretch/>
        </p:blipFill>
        <p:spPr>
          <a:xfrm>
            <a:off x="1152720" y="1867680"/>
            <a:ext cx="6837120" cy="4311000"/>
          </a:xfrm>
          <a:prstGeom prst="rect">
            <a:avLst/>
          </a:prstGeom>
          <a:ln w="0">
            <a:noFill/>
          </a:ln>
        </p:spPr>
      </p:pic>
      <p:sp>
        <p:nvSpPr>
          <p:cNvPr id="240" name="Content Placeholder 2"/>
          <p:cNvSpPr/>
          <p:nvPr/>
        </p:nvSpPr>
        <p:spPr>
          <a:xfrm>
            <a:off x="897120" y="6385680"/>
            <a:ext cx="7468200" cy="365400"/>
          </a:xfrm>
          <a:prstGeom prst="rect">
            <a:avLst/>
          </a:prstGeom>
          <a:solidFill>
            <a:schemeClr val="bg1">
              <a:lumMod val="95000"/>
            </a:schemeClr>
          </a:solidFill>
          <a:ln w="0">
            <a:noFill/>
          </a:ln>
        </p:spPr>
        <p:style>
          <a:lnRef idx="0"/>
          <a:fillRef idx="0"/>
          <a:effectRef idx="0"/>
          <a:fontRef idx="minor"/>
        </p:style>
        <p:txBody>
          <a:bodyPr lIns="90000" rIns="90000" tIns="45000" bIns="45000">
            <a:normAutofit/>
          </a:bodyPr>
          <a:p>
            <a:pPr algn="ctr">
              <a:lnSpc>
                <a:spcPct val="100000"/>
              </a:lnSpc>
              <a:spcBef>
                <a:spcPts val="360"/>
              </a:spcBef>
              <a:tabLst>
                <a:tab algn="l" pos="0"/>
              </a:tabLst>
            </a:pPr>
            <a:r>
              <a:rPr b="1" lang="en-GB" sz="1800" spc="-1" strike="noStrike">
                <a:solidFill>
                  <a:srgbClr val="000000"/>
                </a:solidFill>
                <a:latin typeface="Calibri"/>
                <a:ea typeface="DejaVu Sans"/>
              </a:rPr>
              <a:t>Apse of the Great Hunt mosaic, Piazza Armerina, Sicily, fourth century AD</a:t>
            </a:r>
            <a:endParaRPr b="0" lang="en-GB" sz="1800" spc="-1" strike="noStrike">
              <a:latin typeface="Arial"/>
            </a:endParaRPr>
          </a:p>
        </p:txBody>
      </p:sp>
    </p:spTree>
  </p:cSld>
  <mc:AlternateContent>
    <mc:Choice Requires="p14">
      <p:transition spd="slow" p14:dur="2000"/>
    </mc:Choice>
    <mc:Fallback>
      <p:transition spd="slow"/>
    </mc:Fallback>
  </mc:AlternateContent>
</p:sld>
</file>

<file path=ppt/slides/slide1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1" name="Title 1"/>
          <p:cNvSpPr/>
          <p:nvPr/>
        </p:nvSpPr>
        <p:spPr>
          <a:xfrm>
            <a:off x="822960" y="286560"/>
            <a:ext cx="7542360" cy="1449360"/>
          </a:xfrm>
          <a:prstGeom prst="rect">
            <a:avLst/>
          </a:prstGeom>
          <a:noFill/>
          <a:ln w="0">
            <a:noFill/>
          </a:ln>
        </p:spPr>
        <p:style>
          <a:lnRef idx="0"/>
          <a:fillRef idx="0"/>
          <a:effectRef idx="0"/>
          <a:fontRef idx="minor"/>
        </p:style>
        <p:txBody>
          <a:bodyPr lIns="90000" rIns="90000" tIns="45000" bIns="45000" anchor="b">
            <a:noAutofit/>
          </a:bodyPr>
          <a:p>
            <a:pPr>
              <a:lnSpc>
                <a:spcPct val="85000"/>
              </a:lnSpc>
            </a:pPr>
            <a:r>
              <a:rPr b="1" lang="en-GB" sz="4800" spc="-52" strike="noStrike">
                <a:solidFill>
                  <a:srgbClr val="000000"/>
                </a:solidFill>
                <a:latin typeface="Calibri Light"/>
                <a:ea typeface="DejaVu Sans"/>
              </a:rPr>
              <a:t>Personification of Africa</a:t>
            </a:r>
            <a:endParaRPr b="0" lang="en-GB" sz="4800" spc="-1" strike="noStrike">
              <a:latin typeface="Arial"/>
            </a:endParaRPr>
          </a:p>
        </p:txBody>
      </p:sp>
      <p:pic>
        <p:nvPicPr>
          <p:cNvPr id="242" name="Content Placeholder 3" descr=""/>
          <p:cNvPicPr/>
          <p:nvPr/>
        </p:nvPicPr>
        <p:blipFill>
          <a:blip r:embed="rId1"/>
          <a:stretch/>
        </p:blipFill>
        <p:spPr>
          <a:xfrm>
            <a:off x="4186080" y="1845720"/>
            <a:ext cx="4606560" cy="4435920"/>
          </a:xfrm>
          <a:prstGeom prst="rect">
            <a:avLst/>
          </a:prstGeom>
          <a:ln w="0">
            <a:noFill/>
          </a:ln>
        </p:spPr>
      </p:pic>
      <p:sp>
        <p:nvSpPr>
          <p:cNvPr id="243" name="Content Placeholder 2"/>
          <p:cNvSpPr/>
          <p:nvPr/>
        </p:nvSpPr>
        <p:spPr>
          <a:xfrm>
            <a:off x="4212000" y="6445440"/>
            <a:ext cx="4534920" cy="312480"/>
          </a:xfrm>
          <a:prstGeom prst="rect">
            <a:avLst/>
          </a:prstGeom>
          <a:solidFill>
            <a:schemeClr val="bg1">
              <a:lumMod val="95000"/>
            </a:schemeClr>
          </a:solidFill>
          <a:ln w="0">
            <a:noFill/>
          </a:ln>
        </p:spPr>
        <p:style>
          <a:lnRef idx="0"/>
          <a:fillRef idx="0"/>
          <a:effectRef idx="0"/>
          <a:fontRef idx="minor"/>
        </p:style>
        <p:txBody>
          <a:bodyPr lIns="90000" rIns="90000" tIns="45000" bIns="45000">
            <a:normAutofit/>
          </a:bodyPr>
          <a:p>
            <a:pPr>
              <a:lnSpc>
                <a:spcPct val="100000"/>
              </a:lnSpc>
              <a:spcBef>
                <a:spcPts val="281"/>
              </a:spcBef>
              <a:tabLst>
                <a:tab algn="l" pos="0"/>
              </a:tabLst>
            </a:pPr>
            <a:r>
              <a:rPr b="1" lang="en-GB" sz="1400" spc="-1" strike="noStrike">
                <a:solidFill>
                  <a:srgbClr val="000000"/>
                </a:solidFill>
                <a:latin typeface="Calibri"/>
                <a:ea typeface="DejaVu Sans"/>
              </a:rPr>
              <a:t>Dido and Africa - House of Meleager in Pompeii, 1</a:t>
            </a:r>
            <a:r>
              <a:rPr b="1" lang="en-GB" sz="1400" spc="-1" strike="noStrike" baseline="30000">
                <a:solidFill>
                  <a:srgbClr val="000000"/>
                </a:solidFill>
                <a:latin typeface="Calibri"/>
                <a:ea typeface="DejaVu Sans"/>
              </a:rPr>
              <a:t>st</a:t>
            </a:r>
            <a:r>
              <a:rPr b="1" lang="en-GB" sz="1400" spc="-1" strike="noStrike">
                <a:solidFill>
                  <a:srgbClr val="000000"/>
                </a:solidFill>
                <a:latin typeface="Calibri"/>
                <a:ea typeface="DejaVu Sans"/>
              </a:rPr>
              <a:t> C AD </a:t>
            </a:r>
            <a:endParaRPr b="0" lang="en-GB" sz="1400" spc="-1" strike="noStrike">
              <a:latin typeface="Arial"/>
            </a:endParaRPr>
          </a:p>
        </p:txBody>
      </p:sp>
      <p:pic>
        <p:nvPicPr>
          <p:cNvPr id="244" name="Picture 5" descr=""/>
          <p:cNvPicPr/>
          <p:nvPr/>
        </p:nvPicPr>
        <p:blipFill>
          <a:blip r:embed="rId2"/>
          <a:stretch/>
        </p:blipFill>
        <p:spPr>
          <a:xfrm>
            <a:off x="605520" y="1802160"/>
            <a:ext cx="2810880" cy="1592640"/>
          </a:xfrm>
          <a:prstGeom prst="rect">
            <a:avLst/>
          </a:prstGeom>
          <a:ln w="0">
            <a:noFill/>
          </a:ln>
        </p:spPr>
      </p:pic>
      <p:sp>
        <p:nvSpPr>
          <p:cNvPr id="245" name="Content Placeholder 2"/>
          <p:cNvSpPr/>
          <p:nvPr/>
        </p:nvSpPr>
        <p:spPr>
          <a:xfrm>
            <a:off x="349920" y="3544200"/>
            <a:ext cx="3284640" cy="396360"/>
          </a:xfrm>
          <a:prstGeom prst="rect">
            <a:avLst/>
          </a:prstGeom>
          <a:solidFill>
            <a:schemeClr val="accent1">
              <a:lumMod val="20000"/>
              <a:lumOff val="80000"/>
            </a:schemeClr>
          </a:solidFill>
          <a:ln w="0">
            <a:noFill/>
          </a:ln>
        </p:spPr>
        <p:style>
          <a:lnRef idx="0"/>
          <a:fillRef idx="0"/>
          <a:effectRef idx="0"/>
          <a:fontRef idx="minor"/>
        </p:style>
        <p:txBody>
          <a:bodyPr lIns="90000" rIns="90000" tIns="45000" bIns="45000">
            <a:normAutofit/>
          </a:bodyPr>
          <a:p>
            <a:pPr algn="ctr">
              <a:lnSpc>
                <a:spcPct val="100000"/>
              </a:lnSpc>
              <a:spcBef>
                <a:spcPts val="320"/>
              </a:spcBef>
              <a:tabLst>
                <a:tab algn="l" pos="0"/>
              </a:tabLst>
            </a:pPr>
            <a:r>
              <a:rPr b="1" lang="en-GB" sz="1600" spc="-1" strike="noStrike">
                <a:solidFill>
                  <a:srgbClr val="000000"/>
                </a:solidFill>
                <a:latin typeface="Calibri"/>
                <a:ea typeface="DejaVu Sans"/>
              </a:rPr>
              <a:t>Coin of Hadrian (AD 136) </a:t>
            </a:r>
            <a:endParaRPr b="0" lang="en-GB" sz="1600" spc="-1" strike="noStrike">
              <a:latin typeface="Arial"/>
            </a:endParaRPr>
          </a:p>
        </p:txBody>
      </p:sp>
      <p:pic>
        <p:nvPicPr>
          <p:cNvPr id="246" name="Picture 7" descr=""/>
          <p:cNvPicPr/>
          <p:nvPr/>
        </p:nvPicPr>
        <p:blipFill>
          <a:blip r:embed="rId3"/>
          <a:stretch/>
        </p:blipFill>
        <p:spPr>
          <a:xfrm>
            <a:off x="822960" y="4089960"/>
            <a:ext cx="2376360" cy="2331000"/>
          </a:xfrm>
          <a:prstGeom prst="rect">
            <a:avLst/>
          </a:prstGeom>
          <a:ln w="0">
            <a:noFill/>
          </a:ln>
        </p:spPr>
      </p:pic>
      <p:sp>
        <p:nvSpPr>
          <p:cNvPr id="247" name="Content Placeholder 2"/>
          <p:cNvSpPr/>
          <p:nvPr/>
        </p:nvSpPr>
        <p:spPr>
          <a:xfrm>
            <a:off x="35640" y="6445440"/>
            <a:ext cx="3951000" cy="312480"/>
          </a:xfrm>
          <a:prstGeom prst="rect">
            <a:avLst/>
          </a:prstGeom>
          <a:solidFill>
            <a:schemeClr val="bg1">
              <a:lumMod val="95000"/>
            </a:schemeClr>
          </a:solidFill>
          <a:ln w="0">
            <a:noFill/>
          </a:ln>
        </p:spPr>
        <p:style>
          <a:lnRef idx="0"/>
          <a:fillRef idx="0"/>
          <a:effectRef idx="0"/>
          <a:fontRef idx="minor"/>
        </p:style>
        <p:txBody>
          <a:bodyPr lIns="90000" rIns="90000" tIns="45000" bIns="45000">
            <a:normAutofit/>
          </a:bodyPr>
          <a:p>
            <a:pPr algn="ctr">
              <a:lnSpc>
                <a:spcPct val="100000"/>
              </a:lnSpc>
              <a:spcBef>
                <a:spcPts val="281"/>
              </a:spcBef>
              <a:tabLst>
                <a:tab algn="l" pos="0"/>
              </a:tabLst>
            </a:pPr>
            <a:r>
              <a:rPr b="1" lang="en-GB" sz="1400" spc="-1" strike="noStrike">
                <a:solidFill>
                  <a:srgbClr val="000000"/>
                </a:solidFill>
                <a:latin typeface="Calibri"/>
                <a:ea typeface="DejaVu Sans"/>
              </a:rPr>
              <a:t>Phiale – Boscoreale Treasure – 1</a:t>
            </a:r>
            <a:r>
              <a:rPr b="1" lang="en-GB" sz="1400" spc="-1" strike="noStrike" baseline="30000">
                <a:solidFill>
                  <a:srgbClr val="000000"/>
                </a:solidFill>
                <a:latin typeface="Calibri"/>
                <a:ea typeface="DejaVu Sans"/>
              </a:rPr>
              <a:t>st</a:t>
            </a:r>
            <a:r>
              <a:rPr b="1" lang="en-GB" sz="1400" spc="-1" strike="noStrike">
                <a:solidFill>
                  <a:srgbClr val="000000"/>
                </a:solidFill>
                <a:latin typeface="Calibri"/>
                <a:ea typeface="DejaVu Sans"/>
              </a:rPr>
              <a:t> C AD </a:t>
            </a:r>
            <a:endParaRPr b="0" lang="en-GB" sz="1400" spc="-1" strike="noStrike">
              <a:latin typeface="Arial"/>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Office Theme</Template>
  <TotalTime>239</TotalTime>
  <Application>LibreOffice/7.1.0.3$Windows_X86_64 LibreOffice_project/f6099ecf3d29644b5008cc8f48f42f4a40986e4c</Application>
  <AppVersion>15.0000</AppVersion>
  <Words>1941</Words>
  <Paragraphs>125</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2020-11-06T15:13:33Z</dcterms:created>
  <dc:creator>Matthew Cobb</dc:creator>
  <dc:description/>
  <dc:language>en-GB</dc:language>
  <cp:lastModifiedBy/>
  <dcterms:modified xsi:type="dcterms:W3CDTF">2026-03-05T10:20:32Z</dcterms:modified>
  <cp:revision>49</cp:revision>
  <dc:subject/>
  <dc:title>Reframing the World: The Emergence and significance of global history </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17</vt:i4>
  </property>
</Properties>
</file>