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3" r:id="rId4"/>
  </p:sldMasterIdLst>
  <p:notesMasterIdLst>
    <p:notesMasterId r:id="rId15"/>
  </p:notesMasterIdLst>
  <p:handoutMasterIdLst>
    <p:handoutMasterId r:id="rId16"/>
  </p:handoutMasterIdLst>
  <p:sldIdLst>
    <p:sldId id="310" r:id="rId5"/>
    <p:sldId id="307" r:id="rId6"/>
    <p:sldId id="324" r:id="rId7"/>
    <p:sldId id="329" r:id="rId8"/>
    <p:sldId id="326" r:id="rId9"/>
    <p:sldId id="325" r:id="rId10"/>
    <p:sldId id="315" r:id="rId11"/>
    <p:sldId id="327" r:id="rId12"/>
    <p:sldId id="328" r:id="rId13"/>
    <p:sldId id="321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902" autoAdjust="0"/>
  </p:normalViewPr>
  <p:slideViewPr>
    <p:cSldViewPr snapToGrid="0">
      <p:cViewPr varScale="1">
        <p:scale>
          <a:sx n="49" d="100"/>
          <a:sy n="49" d="100"/>
        </p:scale>
        <p:origin x="864" y="45"/>
      </p:cViewPr>
      <p:guideLst/>
    </p:cSldViewPr>
  </p:slideViewPr>
  <p:outlineViewPr>
    <p:cViewPr>
      <p:scale>
        <a:sx n="33" d="100"/>
        <a:sy n="33" d="100"/>
      </p:scale>
      <p:origin x="0" y="-97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54ECD4-C204-48D1-AD5F-745C8B6B9F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E3AB7-0ECF-421F-921A-6288C872CB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FA1535-9615-47DE-AA1C-D211EFC32F84}" type="datetime1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020C0-36AB-4A77-A03F-AC25B91606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D6C3D-5A1C-4403-A396-74F0A03041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4E1D4-42DD-4E4E-821B-0346F789B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2271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6762C6B-0980-48E9-870F-2BD7181A7BF9}" type="datetime1">
              <a:rPr lang="en-GB" smtClean="0"/>
              <a:t>30/11/2025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C92804-03A6-47F6-A893-4DDB8903A8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1735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C92804-03A6-47F6-A893-4DDB8903A808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FE2A3-B611-4763-89C7-5FC690BC24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B950707-849C-431F-8ACD-96D709B54EF9}" type="datetime1">
              <a:rPr lang="en-GB" smtClean="0"/>
              <a:t>30/11/2025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00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3AFB24-9188-4C0A-A512-E59E6F17D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565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D31D73-6FE4-4E4B-8D0B-E55FABBFA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524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9A9F4D9-AE67-4B73-8B27-FD437564D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4476329"/>
            <a:ext cx="6467547" cy="1558680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Subtitle 24">
            <a:extLst>
              <a:ext uri="{FF2B5EF4-FFF2-40B4-BE49-F238E27FC236}">
                <a16:creationId xmlns:a16="http://schemas.microsoft.com/office/drawing/2014/main" id="{2A23FDD6-741A-4F02-B44B-70D85FCF5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924" y="4476328"/>
            <a:ext cx="4046957" cy="1558673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 sz="2200"/>
              <a:t>Click to edit Master subtitle style</a:t>
            </a:r>
            <a:endParaRPr lang="en-GB" sz="2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942B78C-790E-4881-96BA-169A876C67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4271133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381543-EC92-42BD-A142-81963D427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4040" y="4274977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28D3FB-54EA-410D-A062-8F118E5D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593477A-1279-4BCC-8257-14CC2361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46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Background grey rectangle">
            <a:extLst>
              <a:ext uri="{FF2B5EF4-FFF2-40B4-BE49-F238E27FC236}">
                <a16:creationId xmlns:a16="http://schemas.microsoft.com/office/drawing/2014/main" id="{B586FD74-98AC-4CA5-9E62-97DAE4C19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C94E74-B403-4256-9D59-241B0C4E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836FB9-568E-408A-B183-65F9ABF6E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1787136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5437444-7076-4AEE-AB96-9C6BB85DAD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57777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536502EE-A891-4CB0-9BA5-B0AC7B9AA80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40621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51D45778-D0A6-415B-AA4F-03D6E429EB9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651760" y="25777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93E1D509-0CBA-46BD-9192-C0403309FD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651760" y="44065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994EC89-4FAE-445C-A6E8-D55E4A34D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122" y="2880452"/>
            <a:ext cx="6355998" cy="3095445"/>
          </a:xfrm>
        </p:spPr>
        <p:txBody>
          <a:bodyPr rtlCol="0" anchor="t" anchorCtr="0">
            <a:normAutofit/>
          </a:bodyPr>
          <a:lstStyle>
            <a:lvl1pPr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9E0CFE-F27B-4D50-AA2F-7146CA90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15398" y="2577775"/>
            <a:ext cx="7676601" cy="359442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ECF93F-3E86-4C44-BAF1-ADE160CA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BE8DAB8-6232-45C1-9BC3-E99A86BD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143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0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408E76-0AE4-495F-87FB-5DD280A9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5610"/>
            <a:ext cx="708823" cy="713232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EAD03C-7B1C-453F-9977-4E2DD813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540167"/>
            <a:ext cx="4616981" cy="2135867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471630-9EC8-4C68-B4D8-D98C242DBE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50C66604-16E4-4B52-80AA-A0D73512D13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15468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630934-DBD2-4535-961F-B198ABA2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2880452"/>
            <a:ext cx="4616981" cy="3095445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 baseline="0"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20D2A6-7700-487F-AC7E-A5A2C30DC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FC30D6A-6415-42E1-89E9-EF806C3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506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6" name="Subtitle 24">
            <a:extLst>
              <a:ext uri="{FF2B5EF4-FFF2-40B4-BE49-F238E27FC236}">
                <a16:creationId xmlns:a16="http://schemas.microsoft.com/office/drawing/2014/main" id="{FFA42F70-43EA-4954-AA43-22F43175C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3764975"/>
            <a:ext cx="4977777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7" name="Rectangle 6" descr="Tag=AccentColor&#10;Flavor=Light&#10;Target=Fill">
            <a:extLst>
              <a:ext uri="{FF2B5EF4-FFF2-40B4-BE49-F238E27FC236}">
                <a16:creationId xmlns:a16="http://schemas.microsoft.com/office/drawing/2014/main" id="{F5FCF09E-0DE5-4155-9DC0-786737CF2E1B}"/>
              </a:ext>
            </a:extLst>
          </p:cNvPr>
          <p:cNvSpPr/>
          <p:nvPr userDrawn="1"/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AD3536A-3915-4B2E-B85A-9B494EEFBC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6" y="0"/>
            <a:ext cx="5020056" cy="6848856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3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946892" cy="4206383"/>
          </a:xfrm>
        </p:spPr>
        <p:txBody>
          <a:bodyPr rtlCol="0"/>
          <a:lstStyle>
            <a:lvl1pPr>
              <a:buNone/>
              <a:defRPr sz="2400"/>
            </a:lvl1pPr>
            <a:lvl2pPr>
              <a:buNone/>
              <a:defRPr sz="2200"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A992A1-D012-4834-9575-CF195C29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7BDB455-4C3A-4D7D-BA1B-53E54A2F8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76263"/>
            <a:ext cx="5206802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9" name="Subtitle 24">
            <a:extLst>
              <a:ext uri="{FF2B5EF4-FFF2-40B4-BE49-F238E27FC236}">
                <a16:creationId xmlns:a16="http://schemas.microsoft.com/office/drawing/2014/main" id="{D04D9E17-0E95-4027-8EDD-241B2BB1A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9" y="3764975"/>
            <a:ext cx="5206802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26827B-04FD-424C-A601-BCAAD51F46B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64224" y="68580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51A43274-DD11-4214-8866-5163B788CD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61416" y="255996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63E02E81-5AE8-46D6-942E-52D16C8CBE8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61416" y="4416192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08B021-326C-466B-A929-7282AA793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72" y="685799"/>
            <a:ext cx="687327" cy="174790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733741E-9972-4C5E-B592-7570CD3CC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C6A56C-39A6-4FDE-BD90-66B344C06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390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365760"/>
            <a:ext cx="11067089" cy="1325880"/>
          </a:xfrm>
        </p:spPr>
        <p:txBody>
          <a:bodyPr rtlCol="0" anchor="ctr">
            <a:normAutofit/>
          </a:bodyPr>
          <a:lstStyle>
            <a:lvl1pPr>
              <a:lnSpc>
                <a:spcPts val="2800"/>
              </a:lnSpc>
              <a:spcBef>
                <a:spcPts val="1000"/>
              </a:spcBef>
              <a:defRPr sz="5200" b="0" i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F2462114-8669-43BC-B4E2-2721F7F370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2062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88BD3B0-8831-43B7-B5A9-3F692192A2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0624" y="3971853"/>
            <a:ext cx="2642616" cy="877824"/>
          </a:xfrm>
        </p:spPr>
        <p:txBody>
          <a:bodyPr rtlCol="0" anchor="b" anchorCtr="0">
            <a:normAutofit/>
          </a:bodyPr>
          <a:lstStyle>
            <a:lvl1pPr>
              <a:buNone/>
              <a:defRPr sz="2000" b="1" baseline="0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0625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6" name="Picture Placeholder 34">
            <a:extLst>
              <a:ext uri="{FF2B5EF4-FFF2-40B4-BE49-F238E27FC236}">
                <a16:creationId xmlns:a16="http://schemas.microsoft.com/office/drawing/2014/main" id="{E9A9694E-7001-4575-9F4C-663629B0A7C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227832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44183588-657C-4472-8112-7A2B55E2E71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783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5900E07-5526-44B5-BD49-95414B120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322783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5AD1D716-DEC7-4756-8417-259B5EAA7EA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4418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5E05DC2B-9AC8-4E27-A870-E3E9BBCF4FB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44184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13C6B231-0427-4DBE-AE82-31CC424FC66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044184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67FC7F9C-D486-450B-B0F9-3EE9789C896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851392" y="2020920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9A466F23-EDAE-477E-B8D1-C9E81E6D1B1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5139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C8ADF02-C47F-4077-865D-D057627A9E3F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885139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4360FCC-CBCE-4F8E-84A2-B29CA5DAD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CA6BF945-F985-4A89-9868-A82E90E1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1D8AF1F-4C5C-4C08-894E-00850C38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59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 descr="Tag=AccentColor&#10;Flavor=Light&#10;Target=Fill">
            <a:extLst>
              <a:ext uri="{FF2B5EF4-FFF2-40B4-BE49-F238E27FC236}">
                <a16:creationId xmlns:a16="http://schemas.microsoft.com/office/drawing/2014/main" id="{A53A46AB-E26C-4F66-A0B8-4CDBD5F4011C}"/>
              </a:ext>
            </a:extLst>
          </p:cNvPr>
          <p:cNvSpPr/>
          <p:nvPr userDrawn="1"/>
        </p:nvSpPr>
        <p:spPr>
          <a:xfrm rot="10800000">
            <a:off x="11494040" y="4282928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3" name="Straight Connector 12" descr="Tag=AccentColor&#10;Flavor=Light&#10;Target=Line">
            <a:extLst>
              <a:ext uri="{FF2B5EF4-FFF2-40B4-BE49-F238E27FC236}">
                <a16:creationId xmlns:a16="http://schemas.microsoft.com/office/drawing/2014/main" id="{91B558DC-6718-44D0-992F-3EF710C6A72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 descr="Tag=AccentColor&#10;Flavor=Light&#10;Target=Line">
            <a:extLst>
              <a:ext uri="{FF2B5EF4-FFF2-40B4-BE49-F238E27FC236}">
                <a16:creationId xmlns:a16="http://schemas.microsoft.com/office/drawing/2014/main" id="{8957C00F-B052-4CA9-BD41-08B7B9AD505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58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 descr="Tag=AccentColor&#10;Flavor=Light&#10;Target=Fill">
            <a:extLst>
              <a:ext uri="{FF2B5EF4-FFF2-40B4-BE49-F238E27FC236}">
                <a16:creationId xmlns:a16="http://schemas.microsoft.com/office/drawing/2014/main" id="{3065995A-ADFA-424E-8E79-060CD9CD1880}"/>
              </a:ext>
            </a:extLst>
          </p:cNvPr>
          <p:cNvSpPr/>
          <p:nvPr userDrawn="1"/>
        </p:nvSpPr>
        <p:spPr>
          <a:xfrm rot="10800000">
            <a:off x="11492523" y="0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73651" y="1690688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51" y="2514600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D0520DAB-C1D4-4D6C-A6DC-D7EC7DD52A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 descr="Tag=AccentColor&#10;Flavor=Light&#10;Target=Line">
            <a:extLst>
              <a:ext uri="{FF2B5EF4-FFF2-40B4-BE49-F238E27FC236}">
                <a16:creationId xmlns:a16="http://schemas.microsoft.com/office/drawing/2014/main" id="{C30EEEA8-859F-4EA5-BF79-BCCA444C5E9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EA948393-0FB5-4969-8C1D-8D80A6884E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4ACFC3A6-17FC-4040-AC3E-76E9975C5A1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400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BDB087A-3DA7-4017-A5B1-F130DC91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F5A401-D6B7-4962-876B-5DB5840E4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907326-D737-439C-9190-476F49A5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2640432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B68F67-401D-47DB-8256-A99FC6E9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401" y="539496"/>
            <a:ext cx="4956417" cy="2640432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F752DB1-6A0B-4783-9C40-800940EAFC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0624" y="3355848"/>
            <a:ext cx="5230368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4F09D8BB-76EC-4BB5-8860-21FBB2990A2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0992" y="3355848"/>
            <a:ext cx="5843016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ADA8C2-1E19-4FCB-8656-240C92C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3352062"/>
            <a:ext cx="413642" cy="282013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BF1133D-7CCD-4CD4-B2BA-F05FAE174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2B0F32-F444-4A9F-8575-96F5D13E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962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8941816-7203-4339-8B31-60B4107A1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7A4606-69F4-4469-B7C4-4AF495ACE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9BDEB7A-D103-487A-8C1B-9145FB24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3017A3E-25F7-41D5-AABB-24D0E2673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62D696-4404-4062-9387-925D9687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095999" y="695340"/>
            <a:ext cx="5391683" cy="5476855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15F07E-A8F5-473A-90AC-3BF5823C0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5C0C26-4C66-47DC-B079-5B94C22F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0FC374E-BABB-4A9C-A608-04A2B9C68F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20256" y="1243584"/>
            <a:ext cx="4361688" cy="436168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349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 rtlCol="0"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 anchorCtr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 anchorCtr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fld id="{3A4F6043-7A67-491B-98BC-F933DED722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71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 rtlCol="0"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6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 rtlCol="0"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 rtlCol="0"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97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478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336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900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rtlCol="0"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513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698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6" r:id="rId2"/>
    <p:sldLayoutId id="2147483808" r:id="rId3"/>
    <p:sldLayoutId id="2147483817" r:id="rId4"/>
    <p:sldLayoutId id="2147483795" r:id="rId5"/>
    <p:sldLayoutId id="2147483811" r:id="rId6"/>
    <p:sldLayoutId id="2147483816" r:id="rId7"/>
    <p:sldLayoutId id="2147483812" r:id="rId8"/>
    <p:sldLayoutId id="2147483813" r:id="rId9"/>
    <p:sldLayoutId id="2147483814" r:id="rId10"/>
    <p:sldLayoutId id="2147483815" r:id="rId11"/>
    <p:sldLayoutId id="2147483794" r:id="rId12"/>
    <p:sldLayoutId id="2147483796" r:id="rId13"/>
    <p:sldLayoutId id="2147483797" r:id="rId14"/>
    <p:sldLayoutId id="2147483798" r:id="rId15"/>
    <p:sldLayoutId id="2147483799" r:id="rId16"/>
    <p:sldLayoutId id="2147483800" r:id="rId17"/>
    <p:sldLayoutId id="2147483801" r:id="rId18"/>
    <p:sldLayoutId id="2147483802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ts val="28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1/1478088706qp063oa" TargetMode="External"/><Relationship Id="rId2" Type="http://schemas.openxmlformats.org/officeDocument/2006/relationships/hyperlink" Target="https://doi.org/10.4337/9781800376175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doi.org/10.2307/3151868" TargetMode="External"/><Relationship Id="rId5" Type="http://schemas.openxmlformats.org/officeDocument/2006/relationships/hyperlink" Target="https://doi.org/10.1108/14635770710740387" TargetMode="External"/><Relationship Id="rId4" Type="http://schemas.openxmlformats.org/officeDocument/2006/relationships/hyperlink" Target="https://doi.org/10.4018/978-1-7998-5808-9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4257CD-11EF-4848-8D0C-C19CF6154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353397"/>
            <a:ext cx="11769101" cy="698268"/>
          </a:xfrm>
        </p:spPr>
        <p:txBody>
          <a:bodyPr rtlCol="0">
            <a:normAutofit fontScale="90000"/>
          </a:bodyPr>
          <a:lstStyle/>
          <a:p>
            <a:pPr lvl="0"/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b="1" dirty="0"/>
              <a:t>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Developing My Digital Skills Through Business Tasks  1–3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Digital Skills for Personal and Professional Growth (BMSW4008)</a:t>
            </a:r>
            <a:br>
              <a:rPr lang="en-GB" dirty="0"/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Student Name and Number: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Barbara Dorota Bak (2317808)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: 01/12/2025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/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(google image, 2025)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A3154E3-48EB-46F9-97E2-357522ECA9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1524" y="0"/>
            <a:ext cx="12188952" cy="4271133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51E7C3-5FB9-3613-C33B-F7BED2CCF8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263743" y="3254828"/>
            <a:ext cx="2841171" cy="84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3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1E6B9D47-876D-44E2-BD81-CA6326B97B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-1" y="0"/>
            <a:ext cx="5225143" cy="6217919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0502F-36D4-4E60-B6E9-08628B2C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8286" y="167268"/>
            <a:ext cx="5624866" cy="5808629"/>
          </a:xfrm>
        </p:spPr>
        <p:txBody>
          <a:bodyPr rtlCol="0">
            <a:normAutofit/>
          </a:bodyPr>
          <a:lstStyle/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tasks completed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 and how it improved my digital skills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7E04B0E-40F7-4745-B762-934BAE25CD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r>
              <a:rPr lang="en-GB" dirty="0"/>
              <a:t>(Unknow Author, 2025)</a:t>
            </a:r>
          </a:p>
          <a:p>
            <a:pPr rtl="0"/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62F07E0-F82E-47FF-AC43-8C4327B8E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BC080DA-F5A1-291A-5475-CB5BD16C69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324600" y="1141125"/>
            <a:ext cx="449579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476309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401445"/>
            <a:ext cx="5799482" cy="880946"/>
          </a:xfrm>
        </p:spPr>
        <p:txBody>
          <a:bodyPr rtlCol="0">
            <a:no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Website Development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552F1CF-68AA-447B-B5B0-C65BB72A5D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1672683"/>
            <a:ext cx="4977777" cy="4284975"/>
          </a:xfrm>
        </p:spPr>
        <p:txBody>
          <a:bodyPr rtlCol="0"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Original plan: build 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issues → moved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Webador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Designed layout, added images, created booking pages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Learned website structure and user navigation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E63B8A5B-EB32-49B6-9A1F-EBAD959CFB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6416188" y="401445"/>
            <a:ext cx="5058417" cy="555621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3B3250-2A46-460C-5C78-4AA1C8DB385C}"/>
              </a:ext>
            </a:extLst>
          </p:cNvPr>
          <p:cNvSpPr txBox="1"/>
          <p:nvPr/>
        </p:nvSpPr>
        <p:spPr>
          <a:xfrm>
            <a:off x="6791327" y="5957658"/>
            <a:ext cx="5614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(Webador,2025)</a:t>
            </a:r>
          </a:p>
        </p:txBody>
      </p:sp>
    </p:spTree>
    <p:extLst>
      <p:ext uri="{BB962C8B-B14F-4D97-AF65-F5344CB8AC3E}">
        <p14:creationId xmlns:p14="http://schemas.microsoft.com/office/powerpoint/2010/main" val="936898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5C60D0F-5D1A-D528-9953-71507E09F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Property Videos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6FB48D-A02C-E0AC-60BB-A1F407545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1594624"/>
            <a:ext cx="5549697" cy="4437383"/>
          </a:xfrm>
        </p:spPr>
        <p:txBody>
          <a:bodyPr/>
          <a:lstStyle/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Created short videos for advertising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mobile editing tools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Faced confidence challenges – speaking on camera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Learned basic video editing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" name="1000092584">
            <a:hlinkClick r:id="" action="ppaction://media"/>
            <a:extLst>
              <a:ext uri="{FF2B5EF4-FFF2-40B4-BE49-F238E27FC236}">
                <a16:creationId xmlns:a16="http://schemas.microsoft.com/office/drawing/2014/main" id="{60C76480-564F-670E-FEAB-E766F31EAB44}"/>
              </a:ext>
            </a:extLst>
          </p:cNvPr>
          <p:cNvPicPr>
            <a:picLocks noGrp="1" noChangeAspect="1"/>
          </p:cNvPicPr>
          <p:nvPr>
            <p:ph sz="quarter" idx="4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70588" y="1237785"/>
            <a:ext cx="4992687" cy="402795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E035F-DECF-7849-F2FC-DDF253861A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5914862" cy="640080"/>
          </a:xfrm>
        </p:spPr>
        <p:txBody>
          <a:bodyPr/>
          <a:lstStyle/>
          <a:p>
            <a:pPr rtl="0"/>
            <a:r>
              <a:rPr lang="en-GB" dirty="0"/>
              <a:t>(Southwalesmedia,com, 2025), (googleimages, 2025), (wildfrontiestravel.com,2025), (intrepidtravel.com,2025), (boringdonhall.co.uk,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D9BE5C-EA0C-92D5-B90B-5FCA34C18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51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7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6675E19-086D-C7DF-D799-88C8A5A70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685800"/>
            <a:ext cx="4616981" cy="110954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Digital Tools I Used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 descr="A poster of a bus and a waterfall&#10;&#10;AI-generated content may be incorrect.">
            <a:extLst>
              <a:ext uri="{FF2B5EF4-FFF2-40B4-BE49-F238E27FC236}">
                <a16:creationId xmlns:a16="http://schemas.microsoft.com/office/drawing/2014/main" id="{71E645FD-870B-75EF-1AC8-98008A168C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8960" r="28960"/>
          <a:stretch>
            <a:fillRect/>
          </a:stretch>
        </p:blipFill>
        <p:spPr>
          <a:xfrm>
            <a:off x="713678" y="685800"/>
            <a:ext cx="5151863" cy="5486344"/>
          </a:xfr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690E6E-6298-3476-97C9-DA156F9CD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1951462"/>
            <a:ext cx="4616981" cy="4024435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Webador – website builder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– design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Excel – budgeting and financial summary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iMovie – video editor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Drive – storage and sharing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50076-D327-C3B0-FCD0-85C972EAA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(Canava,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F46A9-A171-214C-AE33-807A66A2D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851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41208-4D4E-07E3-578E-489B66AC5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493975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Applying Research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 descr="A close-up of a computer&#10;&#10;AI-generated content may be incorrect.">
            <a:extLst>
              <a:ext uri="{FF2B5EF4-FFF2-40B4-BE49-F238E27FC236}">
                <a16:creationId xmlns:a16="http://schemas.microsoft.com/office/drawing/2014/main" id="{250F883B-8CD0-8952-E2D2-127B5276A1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6182" r="16182"/>
          <a:stretch>
            <a:fillRect/>
          </a:stretch>
        </p:blipFill>
        <p:spPr>
          <a:xfrm>
            <a:off x="289932" y="1650380"/>
            <a:ext cx="1828800" cy="4567540"/>
          </a:xfr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518639-4C93-702A-FE1C-1D47C841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726" y="1226634"/>
            <a:ext cx="6613425" cy="499128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 Applied Research in My Work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Questionnaire to understand customer preferences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Closed, open-ended and demographic questions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 audience: short-term rental &amp; glamping customers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Goal: find out what customers value most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3B5086-F193-1488-2C76-D3F0B7F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(Microsoft Forms, 2025)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253582-3D13-68F1-F92F-FFC93CEF3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6</a:t>
            </a:fld>
            <a:endParaRPr lang="en-GB" dirty="0"/>
          </a:p>
        </p:txBody>
      </p:sp>
      <p:pic>
        <p:nvPicPr>
          <p:cNvPr id="14" name="Picture 1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8D29D9B9-C991-AF5B-8048-2E5357E96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4058" y="1650380"/>
            <a:ext cx="1962615" cy="4567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386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458798-14B3-4E65-8F8B-DCED649CB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0"/>
            <a:ext cx="10543032" cy="515389"/>
          </a:xfrm>
        </p:spPr>
        <p:txBody>
          <a:bodyPr rtlCol="0"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Financial Summary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7504F82-FC6E-46EB-9563-5D11B0A2C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(Excel Forms, 2025)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A45A8F8-1D54-4C25-8E98-314128B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C7CB2-65C6-5C8D-4B1D-1D00FF075259}"/>
              </a:ext>
            </a:extLst>
          </p:cNvPr>
          <p:cNvSpPr txBox="1"/>
          <p:nvPr/>
        </p:nvSpPr>
        <p:spPr>
          <a:xfrm>
            <a:off x="2364057" y="3973484"/>
            <a:ext cx="78950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12-Month Financial Summary in Excel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Includes Hillside View, Zip &amp; Nest, and the Bus Stop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revenue, costs, and net profit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net income for 12 months: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£43,673.49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with planning and decision-making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BBCFEFD-BC41-462F-18AB-1F9C7F36EB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764098"/>
              </p:ext>
            </p:extLst>
          </p:nvPr>
        </p:nvGraphicFramePr>
        <p:xfrm>
          <a:off x="420687" y="685800"/>
          <a:ext cx="11308571" cy="27432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87889">
                  <a:extLst>
                    <a:ext uri="{9D8B030D-6E8A-4147-A177-3AD203B41FA5}">
                      <a16:colId xmlns:a16="http://schemas.microsoft.com/office/drawing/2014/main" val="2635361985"/>
                    </a:ext>
                  </a:extLst>
                </a:gridCol>
                <a:gridCol w="627286">
                  <a:extLst>
                    <a:ext uri="{9D8B030D-6E8A-4147-A177-3AD203B41FA5}">
                      <a16:colId xmlns:a16="http://schemas.microsoft.com/office/drawing/2014/main" val="1224545701"/>
                    </a:ext>
                  </a:extLst>
                </a:gridCol>
                <a:gridCol w="1306846">
                  <a:extLst>
                    <a:ext uri="{9D8B030D-6E8A-4147-A177-3AD203B41FA5}">
                      <a16:colId xmlns:a16="http://schemas.microsoft.com/office/drawing/2014/main" val="210814743"/>
                    </a:ext>
                  </a:extLst>
                </a:gridCol>
                <a:gridCol w="1167449">
                  <a:extLst>
                    <a:ext uri="{9D8B030D-6E8A-4147-A177-3AD203B41FA5}">
                      <a16:colId xmlns:a16="http://schemas.microsoft.com/office/drawing/2014/main" val="4289424139"/>
                    </a:ext>
                  </a:extLst>
                </a:gridCol>
                <a:gridCol w="1263284">
                  <a:extLst>
                    <a:ext uri="{9D8B030D-6E8A-4147-A177-3AD203B41FA5}">
                      <a16:colId xmlns:a16="http://schemas.microsoft.com/office/drawing/2014/main" val="1273323627"/>
                    </a:ext>
                  </a:extLst>
                </a:gridCol>
                <a:gridCol w="679560">
                  <a:extLst>
                    <a:ext uri="{9D8B030D-6E8A-4147-A177-3AD203B41FA5}">
                      <a16:colId xmlns:a16="http://schemas.microsoft.com/office/drawing/2014/main" val="4073361027"/>
                    </a:ext>
                  </a:extLst>
                </a:gridCol>
                <a:gridCol w="731833">
                  <a:extLst>
                    <a:ext uri="{9D8B030D-6E8A-4147-A177-3AD203B41FA5}">
                      <a16:colId xmlns:a16="http://schemas.microsoft.com/office/drawing/2014/main" val="644902675"/>
                    </a:ext>
                  </a:extLst>
                </a:gridCol>
                <a:gridCol w="827669">
                  <a:extLst>
                    <a:ext uri="{9D8B030D-6E8A-4147-A177-3AD203B41FA5}">
                      <a16:colId xmlns:a16="http://schemas.microsoft.com/office/drawing/2014/main" val="1943722359"/>
                    </a:ext>
                  </a:extLst>
                </a:gridCol>
                <a:gridCol w="627286">
                  <a:extLst>
                    <a:ext uri="{9D8B030D-6E8A-4147-A177-3AD203B41FA5}">
                      <a16:colId xmlns:a16="http://schemas.microsoft.com/office/drawing/2014/main" val="3037033267"/>
                    </a:ext>
                  </a:extLst>
                </a:gridCol>
                <a:gridCol w="531451">
                  <a:extLst>
                    <a:ext uri="{9D8B030D-6E8A-4147-A177-3AD203B41FA5}">
                      <a16:colId xmlns:a16="http://schemas.microsoft.com/office/drawing/2014/main" val="3469367537"/>
                    </a:ext>
                  </a:extLst>
                </a:gridCol>
                <a:gridCol w="1211010">
                  <a:extLst>
                    <a:ext uri="{9D8B030D-6E8A-4147-A177-3AD203B41FA5}">
                      <a16:colId xmlns:a16="http://schemas.microsoft.com/office/drawing/2014/main" val="2660253666"/>
                    </a:ext>
                  </a:extLst>
                </a:gridCol>
                <a:gridCol w="1071613">
                  <a:extLst>
                    <a:ext uri="{9D8B030D-6E8A-4147-A177-3AD203B41FA5}">
                      <a16:colId xmlns:a16="http://schemas.microsoft.com/office/drawing/2014/main" val="3754731596"/>
                    </a:ext>
                  </a:extLst>
                </a:gridCol>
                <a:gridCol w="775395">
                  <a:extLst>
                    <a:ext uri="{9D8B030D-6E8A-4147-A177-3AD203B41FA5}">
                      <a16:colId xmlns:a16="http://schemas.microsoft.com/office/drawing/2014/main" val="1958294274"/>
                    </a:ext>
                  </a:extLst>
                </a:gridCol>
              </a:tblGrid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Occupancy %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Hillside View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Zip &amp; Nest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The Bus Stop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Mortgage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Utilities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Council Tax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Repairs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Wages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Total Monthly Costs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Total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Net Profit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3260915327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277.5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220.5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223.5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994.17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721.5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-272.67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87199980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10.5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580.23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461.05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467.32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140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304.17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50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994.17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1508.6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514.43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26903374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15.9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882.95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701.59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711.14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994.17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2295.68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1301.51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751302665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21.4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1185.68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942.14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954.95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3082.77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1532.77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1981557313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26.8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1488.41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1182.68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1198.77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3869.86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2319.86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4192769855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32.3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1791.14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1423.23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1442.59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4656.96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3106.96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1515903849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37.7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2093.86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1663.77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1686.41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5444.04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3894.04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4224743236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43.2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2396.59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1904.32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1930.23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6231.14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4681.14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57093284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48.6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2699.32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2144.86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2174.05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7018.23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5468.23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87674060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54.1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3002.05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2385.41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2417.86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7805.32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6255.32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962920132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59.5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3304.77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2625.95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2661.68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8592.4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7042.4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32774104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65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3607.5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2866.5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2905.5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9379.5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7829.5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64372598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TOTAL NET INCOME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43673.49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2558378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392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F0DA2-37EE-6E57-5A2C-668C625C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Reflection &amp; Future Skills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8597F-D490-8DBF-AAE3-59B9D2D2D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677" y="1825626"/>
            <a:ext cx="6802245" cy="3783437"/>
          </a:xfrm>
        </p:spPr>
        <p:txBody>
          <a:bodyPr>
            <a:normAutofit/>
          </a:bodyPr>
          <a:lstStyle/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Gained confidence in digital communication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Became more independent in using digital tools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planning, budgeting, and organisation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Future goals:</a:t>
            </a:r>
          </a:p>
          <a:p>
            <a:pPr marL="1314450" lvl="1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video editing</a:t>
            </a:r>
          </a:p>
          <a:p>
            <a:pPr marL="1314450" lvl="1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Website optimisation</a:t>
            </a:r>
          </a:p>
          <a:p>
            <a:pPr marL="1314450" lvl="1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analytics and UX testing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AF8FA-8318-8BDE-A115-4F2564562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(istock,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90114-2B99-F60E-F893-5C9304A2D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8</a:t>
            </a:fld>
            <a:endParaRPr lang="en-GB" dirty="0"/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D6EB2A-D7E3-B078-5E0B-B6BB0D41C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5923" y="1690688"/>
            <a:ext cx="4293218" cy="36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763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6979C-E34F-8BB8-7D5D-398229BE3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B555A-BA06-5AC5-A6F4-9515E6AF3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Arundel, A. (2023) </a:t>
            </a:r>
            <a:r>
              <a:rPr lang="en-GB" i="1" dirty="0"/>
              <a:t>How to Design, Implement, and Analyse a Survey.</a:t>
            </a:r>
            <a:r>
              <a:rPr lang="en-GB" dirty="0"/>
              <a:t> Edward Elgar Publishing. </a:t>
            </a:r>
            <a:r>
              <a:rPr lang="en-GB" u="sng" dirty="0">
                <a:hlinkClick r:id="rId2"/>
              </a:rPr>
              <a:t>https://doi.org/10.4337/9781800376175</a:t>
            </a:r>
            <a:endParaRPr lang="en-GB" dirty="0"/>
          </a:p>
          <a:p>
            <a:r>
              <a:rPr lang="en-GB" dirty="0"/>
              <a:t>Bencsik, A. (2016) </a:t>
            </a:r>
            <a:r>
              <a:rPr lang="en-GB" i="1" dirty="0"/>
              <a:t>Knowledge Management Initiatives and Strategies in Small and Medium Enterprises.</a:t>
            </a:r>
            <a:r>
              <a:rPr lang="en-GB" dirty="0"/>
              <a:t> 1st </a:t>
            </a:r>
            <a:r>
              <a:rPr lang="en-GB" dirty="0" err="1"/>
              <a:t>edn</a:t>
            </a:r>
            <a:r>
              <a:rPr lang="en-GB" dirty="0"/>
              <a:t>. IGI Global.</a:t>
            </a:r>
          </a:p>
          <a:p>
            <a:r>
              <a:rPr lang="en-GB" dirty="0"/>
              <a:t>Braun, V. and Clarke, V. (2006) ‘Using thematic analysis in psychology’, </a:t>
            </a:r>
            <a:r>
              <a:rPr lang="en-GB" i="1" dirty="0"/>
              <a:t>Qualitative Research in Psychology</a:t>
            </a:r>
            <a:r>
              <a:rPr lang="en-GB" dirty="0"/>
              <a:t>, 3(2), pp. 77–101. </a:t>
            </a:r>
            <a:r>
              <a:rPr lang="en-GB" u="sng" dirty="0">
                <a:hlinkClick r:id="rId3"/>
              </a:rPr>
              <a:t>https://doi.org/10.1191/1478088706qp063oa</a:t>
            </a:r>
            <a:endParaRPr lang="en-GB" dirty="0"/>
          </a:p>
          <a:p>
            <a:r>
              <a:rPr lang="en-GB" dirty="0"/>
              <a:t>Byrd, L. S. (2021) </a:t>
            </a:r>
            <a:r>
              <a:rPr lang="en-GB" i="1" dirty="0"/>
              <a:t>Cultivating entrepreneurial changemakers through digital media education.</a:t>
            </a:r>
            <a:r>
              <a:rPr lang="en-GB" dirty="0"/>
              <a:t> IGI Global. </a:t>
            </a:r>
            <a:r>
              <a:rPr lang="en-GB" u="sng" dirty="0">
                <a:hlinkClick r:id="rId4"/>
              </a:rPr>
              <a:t>https://doi.org/10.4018/978-1-7998-5808-9</a:t>
            </a:r>
            <a:endParaRPr lang="en-GB" dirty="0"/>
          </a:p>
          <a:p>
            <a:r>
              <a:rPr lang="en-GB" dirty="0" err="1"/>
              <a:t>Camgoz</a:t>
            </a:r>
            <a:r>
              <a:rPr lang="en-GB" dirty="0"/>
              <a:t>‐Akdag, H. (2007) ‘Total quality management through six sigma benchmarking: A case study’, </a:t>
            </a:r>
            <a:r>
              <a:rPr lang="en-GB" i="1" dirty="0"/>
              <a:t>Benchmarking: An International Journal</a:t>
            </a:r>
            <a:r>
              <a:rPr lang="en-GB" dirty="0"/>
              <a:t>, 14(2), pp. 186–201. </a:t>
            </a:r>
            <a:r>
              <a:rPr lang="en-GB" u="sng" dirty="0">
                <a:hlinkClick r:id="rId5"/>
              </a:rPr>
              <a:t>https://doi.org/10.1108/14635770710740387</a:t>
            </a:r>
            <a:endParaRPr lang="en-GB" dirty="0"/>
          </a:p>
          <a:p>
            <a:r>
              <a:rPr lang="en-GB" dirty="0"/>
              <a:t>Clark, S. D. (2005) [Review of </a:t>
            </a:r>
            <a:r>
              <a:rPr lang="en-GB" i="1" dirty="0"/>
              <a:t>Questionnaire Design: How to Plan, Structure and Write Survey Material for Effective Market Research</a:t>
            </a:r>
            <a:r>
              <a:rPr lang="en-GB" dirty="0"/>
              <a:t>], </a:t>
            </a:r>
            <a:r>
              <a:rPr lang="en-GB" i="1" dirty="0"/>
              <a:t>Choice (Middletown)</a:t>
            </a:r>
            <a:r>
              <a:rPr lang="en-GB" dirty="0"/>
              <a:t>, 42(6), pp. 1066.</a:t>
            </a:r>
          </a:p>
          <a:p>
            <a:r>
              <a:rPr lang="en-GB" dirty="0" err="1"/>
              <a:t>Cofas</a:t>
            </a:r>
            <a:r>
              <a:rPr lang="en-GB" dirty="0"/>
              <a:t>, E. (2024) ‘Design and creation of a commercial website – practical solution for electronic commerce’, </a:t>
            </a:r>
            <a:r>
              <a:rPr lang="en-GB" i="1" dirty="0"/>
              <a:t>Scientific Papers Series “Management, Economic Engineering in Agriculture and Rural Development”</a:t>
            </a:r>
            <a:r>
              <a:rPr lang="en-GB" dirty="0"/>
              <a:t>, 24(1), pp. 265–274.</a:t>
            </a:r>
          </a:p>
          <a:p>
            <a:r>
              <a:rPr lang="en-GB" dirty="0"/>
              <a:t>Dickson, J. P. (1997) [Review of </a:t>
            </a:r>
            <a:r>
              <a:rPr lang="en-GB" i="1" dirty="0"/>
              <a:t>Improving Survey Questions: Design and Evaluation</a:t>
            </a:r>
            <a:r>
              <a:rPr lang="en-GB" dirty="0"/>
              <a:t>], </a:t>
            </a:r>
            <a:r>
              <a:rPr lang="en-GB" i="1" dirty="0"/>
              <a:t>Journal of Marketing Research</a:t>
            </a:r>
            <a:r>
              <a:rPr lang="en-GB" dirty="0"/>
              <a:t>, 34(2), pp. 296–298. </a:t>
            </a:r>
            <a:r>
              <a:rPr lang="en-GB" u="sng" dirty="0">
                <a:hlinkClick r:id="rId6"/>
              </a:rPr>
              <a:t>https://doi.org/10.2307/3151868</a:t>
            </a:r>
            <a:endParaRPr lang="en-GB" dirty="0"/>
          </a:p>
          <a:p>
            <a:r>
              <a:rPr lang="en-GB" dirty="0"/>
              <a:t>Kishel, P. G. (2013) [Review of Brace, Ian. </a:t>
            </a:r>
            <a:r>
              <a:rPr lang="en-GB" i="1" dirty="0"/>
              <a:t>Questionnaire design: how to plan, structure, and write survey material for effective market research</a:t>
            </a:r>
            <a:r>
              <a:rPr lang="en-GB" dirty="0"/>
              <a:t>], </a:t>
            </a:r>
            <a:r>
              <a:rPr lang="en-GB" i="1" dirty="0"/>
              <a:t>Choice (Middletown)</a:t>
            </a:r>
            <a:r>
              <a:rPr lang="en-GB" dirty="0"/>
              <a:t>, 51(2), pp. 312.</a:t>
            </a:r>
          </a:p>
          <a:p>
            <a:r>
              <a:rPr lang="en-GB" dirty="0"/>
              <a:t>Pinto, F. M. and Guarda, T. (2020) </a:t>
            </a:r>
            <a:r>
              <a:rPr lang="en-GB" i="1" dirty="0"/>
              <a:t>Digital Marketing Strategies and Models for Competitive Business.</a:t>
            </a:r>
            <a:r>
              <a:rPr lang="en-GB" dirty="0"/>
              <a:t> 1st </a:t>
            </a:r>
            <a:r>
              <a:rPr lang="en-GB" dirty="0" err="1"/>
              <a:t>edn</a:t>
            </a:r>
            <a:r>
              <a:rPr lang="en-GB" dirty="0"/>
              <a:t>. IGI Global.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1B72F-FC98-71DC-46FF-5F1C25CC1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53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D88F9B6-8295-40BD-BE4A-5724B9E309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1025912" y="1243584"/>
            <a:ext cx="9956032" cy="4361688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D5C7B-55D2-44E5-9F45-7BA7BEDE5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345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Custom 20">
      <a:dk1>
        <a:srgbClr val="000000"/>
      </a:dk1>
      <a:lt1>
        <a:sysClr val="window" lastClr="FFFFFF"/>
      </a:lt1>
      <a:dk2>
        <a:srgbClr val="2C3948"/>
      </a:dk2>
      <a:lt2>
        <a:srgbClr val="F4F4F4"/>
      </a:lt2>
      <a:accent1>
        <a:srgbClr val="F49D90"/>
      </a:accent1>
      <a:accent2>
        <a:srgbClr val="D6947C"/>
      </a:accent2>
      <a:accent3>
        <a:srgbClr val="BF8484"/>
      </a:accent3>
      <a:accent4>
        <a:srgbClr val="96A9AA"/>
      </a:accent4>
      <a:accent5>
        <a:srgbClr val="DD796C"/>
      </a:accent5>
      <a:accent6>
        <a:srgbClr val="D09145"/>
      </a:accent6>
      <a:hlink>
        <a:srgbClr val="DF686A"/>
      </a:hlink>
      <a:folHlink>
        <a:srgbClr val="F93F1C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16.tgt.Office_50301584_TF67338807_Win32_OJ112196133" id="{758149FD-FDE6-496F-A319-9A8B6DCB2CE4}" vid="{EC83E4A7-2CFA-47B3-B7BE-E17707B5F4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89259C4-AC71-4849-BC68-7545A45536D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A4E27A5-29EC-44AC-A353-55638DDBC5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7D1C0D-D4CE-465C-8DB2-7B2571F371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{B8BE48C2-397A-4C62-B6E6-2758A068DD07}tf67338807_win32</Template>
  <TotalTime>3166</TotalTime>
  <Words>900</Words>
  <Application>Microsoft Office PowerPoint</Application>
  <PresentationFormat>Widescreen</PresentationFormat>
  <Paragraphs>248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Dante</vt:lpstr>
      <vt:lpstr>Dante (Headings)2</vt:lpstr>
      <vt:lpstr>Helvetica Neue Medium</vt:lpstr>
      <vt:lpstr>Wingdings 2</vt:lpstr>
      <vt:lpstr>OffsetVTI</vt:lpstr>
      <vt:lpstr>Title: Developing My Digital Skills Through Business Tasks  1–3 Module Name: Digital Skills for Personal and Professional Growth (BMSW4008) Student Name and Number: Barbara Dorota Bak (2317808) Date: 01/12/2025  (google image, 2025) </vt:lpstr>
      <vt:lpstr>Introduction</vt:lpstr>
      <vt:lpstr>Website Development</vt:lpstr>
      <vt:lpstr>Property Videos</vt:lpstr>
      <vt:lpstr>Digital Tools I Used</vt:lpstr>
      <vt:lpstr>Applying Research </vt:lpstr>
      <vt:lpstr>Financial Summary </vt:lpstr>
      <vt:lpstr> Reflection &amp; Future Skills 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Barbara Dorota Bak (2317808)</dc:creator>
  <cp:lastModifiedBy>Barbara Dorota Bak (2317808)</cp:lastModifiedBy>
  <cp:revision>31</cp:revision>
  <dcterms:created xsi:type="dcterms:W3CDTF">2025-11-26T10:25:27Z</dcterms:created>
  <dcterms:modified xsi:type="dcterms:W3CDTF">2025-12-01T20:59:50Z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