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8" r:id="rId4"/>
    <p:sldId id="279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</p:sldIdLst>
  <p:sldSz cx="9144000" cy="6858000" type="screen4x3"/>
  <p:notesSz cx="6858000" cy="914400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預設章節" id="{C55D75CF-6C2A-4C2A-A389-4821294E9881}">
          <p14:sldIdLst>
            <p14:sldId id="256"/>
            <p14:sldId id="257"/>
            <p14:sldId id="278"/>
            <p14:sldId id="279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</p14:sldIdLst>
        </p14:section>
        <p14:section name="未命名的章節" id="{9981C224-1FE4-440E-A5B5-74FDCC9138A8}">
          <p14:sldIdLst>
            <p14:sldId id="27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slide" Target="slides/slide24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/>
          <p:cNvPicPr>
            <a:picLocks noChangeAspect="1"/>
          </p:cNvPicPr>
          <p:nvPr/>
        </p:nvPicPr>
        <p:blipFill>
          <a:blip r:embed="rId2">
            <a:duotone>
              <a:schemeClr val="bg2"/>
              <a:srgbClr val="FFF1C1"/>
            </a:duotone>
            <a:lum bright="-10000" contrast="-40000"/>
          </a:blip>
          <a:stretch>
            <a:fillRect/>
          </a:stretch>
        </p:blipFill>
        <p:spPr>
          <a:xfrm>
            <a:off x="1" y="5214950"/>
            <a:ext cx="1472173" cy="16430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1214422"/>
            <a:ext cx="7772400" cy="1470025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521733" y="2759581"/>
            <a:ext cx="6100534" cy="1740989"/>
          </a:xfrm>
        </p:spPr>
        <p:txBody>
          <a:bodyPr anchor="t"/>
          <a:lstStyle>
            <a:lvl1pPr marL="0" indent="0" algn="ctr">
              <a:buNone/>
              <a:defRPr lang="zh-CN" altLang="en-US" dirty="0">
                <a:effectLst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TW" altLang="en-US"/>
              <a:t>按一下以編輯母片副標題樣式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669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143369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643182"/>
            <a:ext cx="7772400" cy="1500187"/>
          </a:xfrm>
        </p:spPr>
        <p:txBody>
          <a:bodyPr anchor="b"/>
          <a:lstStyle>
            <a:lvl1pPr marL="0" indent="0">
              <a:buNone/>
              <a:defRPr lang="zh-CN" altLang="en-US" sz="2800" smtClean="0">
                <a:effectLst/>
              </a:defRPr>
            </a:lvl1pPr>
            <a:lvl2pPr marL="457200" indent="0">
              <a:buNone/>
              <a:defRPr lang="zh-CN" altLang="en-US" sz="2400" smtClean="0">
                <a:effectLst/>
              </a:defRPr>
            </a:lvl2pPr>
            <a:lvl3pPr marL="914400" indent="0">
              <a:buNone/>
              <a:defRPr lang="zh-CN" altLang="en-US" sz="2000" smtClean="0">
                <a:effectLst/>
              </a:defRPr>
            </a:lvl3pPr>
            <a:lvl4pPr marL="1371600" indent="0">
              <a:buNone/>
              <a:defRPr lang="zh-CN" altLang="en-US" sz="1600" smtClean="0">
                <a:effectLst/>
              </a:defRPr>
            </a:lvl4pPr>
            <a:lvl5pPr marL="1828800" indent="0">
              <a:buNone/>
              <a:defRPr lang="zh-CN" altLang="en-US" sz="1400" dirty="0" smtClean="0">
                <a:effectLst/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2">
            <a:duotone>
              <a:schemeClr val="bg2"/>
              <a:srgbClr val="FFF1C1"/>
            </a:duotone>
            <a:lum bright="-10000" contrast="-30000"/>
          </a:blip>
          <a:stretch>
            <a:fillRect/>
          </a:stretch>
        </p:blipFill>
        <p:spPr>
          <a:xfrm>
            <a:off x="7480636" y="0"/>
            <a:ext cx="1663364" cy="2357430"/>
          </a:xfrm>
          <a:prstGeom prst="rect">
            <a:avLst/>
          </a:prstGeom>
          <a:noFill/>
          <a:ln>
            <a:noFill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6552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0" y="0"/>
            <a:ext cx="6408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11" name="圖片 10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0" y="0"/>
            <a:ext cx="669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7" name="圖片 6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0" y="0"/>
            <a:ext cx="669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6" name="圖片 5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6732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61175" y="5357826"/>
            <a:ext cx="8226225" cy="768028"/>
          </a:xfrm>
        </p:spPr>
        <p:txBody>
          <a:bodyPr anchor="ctr"/>
          <a:lstStyle>
            <a:lvl1pPr algn="ctr">
              <a:defRPr lang="zh-CN" altLang="en-US" sz="3600" b="0" kern="1200" spc="50" dirty="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60382" y="428604"/>
            <a:ext cx="5111750" cy="48577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5679086" y="1357298"/>
            <a:ext cx="3008313" cy="392909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669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95298" y="214290"/>
            <a:ext cx="7448602" cy="781052"/>
          </a:xfrm>
        </p:spPr>
        <p:txBody>
          <a:bodyPr anchor="ctr"/>
          <a:lstStyle>
            <a:lvl1pPr algn="ctr" rtl="0">
              <a:spcBef>
                <a:spcPct val="0"/>
              </a:spcBef>
              <a:buNone/>
              <a:defRPr sz="3600" b="0" kern="1200" spc="50">
                <a:ln w="12700">
                  <a:noFill/>
                  <a:prstDash val="solid"/>
                </a:ln>
                <a:solidFill>
                  <a:schemeClr val="accent4"/>
                </a:solidFill>
                <a:effectLst>
                  <a:outerShdw blurRad="38100" dist="20320" dir="2700000" algn="tl" rotWithShape="0">
                    <a:srgbClr val="000000">
                      <a:alpha val="7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681015" y="1000108"/>
            <a:ext cx="7452360" cy="5214974"/>
          </a:xfrm>
          <a:prstGeom prst="snip2DiagRect">
            <a:avLst>
              <a:gd name="adj1" fmla="val 0"/>
              <a:gd name="adj2" fmla="val 17946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TW" altLang="en-US"/>
              <a:t>按一下圖示以新增圖片</a:t>
            </a:r>
            <a:endParaRPr kumimoji="0" 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953000" y="6243633"/>
            <a:ext cx="3180375" cy="614367"/>
          </a:xfrm>
        </p:spPr>
        <p:txBody>
          <a:bodyPr anchor="t"/>
          <a:lstStyle>
            <a:lvl1pPr marL="0" indent="0" algn="r">
              <a:buNone/>
              <a:defRPr sz="1400"/>
            </a:lvl1pPr>
            <a:lvl2pPr marL="457200" indent="0" algn="r">
              <a:buNone/>
              <a:defRPr sz="1200"/>
            </a:lvl2pPr>
            <a:lvl3pPr marL="914400" indent="0" algn="r">
              <a:buNone/>
              <a:defRPr sz="1000"/>
            </a:lvl3pPr>
            <a:lvl4pPr marL="1371600" indent="0" algn="r">
              <a:buNone/>
              <a:defRPr sz="900"/>
            </a:lvl4pPr>
            <a:lvl5pPr marL="1828800" indent="0" algn="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>
          <a:xfrm>
            <a:off x="609600" y="6492878"/>
            <a:ext cx="1676384" cy="365125"/>
          </a:xfrm>
        </p:spPr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>
          <a:xfrm>
            <a:off x="2285984" y="6492876"/>
            <a:ext cx="2643206" cy="365125"/>
          </a:xfrm>
        </p:spPr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>
          <a:xfrm>
            <a:off x="683073" y="5347005"/>
            <a:ext cx="871200" cy="871200"/>
          </a:xfrm>
          <a:prstGeom prst="rtTriangle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9" name="圖片 8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669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1500176"/>
            <a:ext cx="8229600" cy="4714907"/>
          </a:xfrm>
        </p:spPr>
        <p:txBody>
          <a:bodyPr vert="eaVert"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669600" cy="6858000"/>
          </a:xfrm>
          <a:prstGeom prst="rect">
            <a:avLst/>
          </a:prstGeom>
          <a:blipFill>
            <a:blip r:embed="rId2">
              <a:alphaModFix amt="40000"/>
            </a:blip>
            <a:tile tx="0" ty="0" sx="50000" sy="50000" flip="x" algn="tl"/>
          </a:blip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7286644" y="274638"/>
            <a:ext cx="1400156" cy="5940444"/>
          </a:xfrm>
        </p:spPr>
        <p:txBody>
          <a:bodyPr vert="eaVert"/>
          <a:lstStyle>
            <a:lvl1pPr algn="ctr">
              <a:defRPr>
                <a:effectLst>
                  <a:outerShdw dist="50800" dir="18900000" algn="tl" rotWithShape="0">
                    <a:srgbClr val="000000">
                      <a:alpha val="75000"/>
                    </a:srgbClr>
                  </a:outerShdw>
                </a:effectLst>
              </a:defRPr>
            </a:lvl1pPr>
          </a:lstStyle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758006" cy="5940444"/>
          </a:xfrm>
        </p:spPr>
        <p:txBody>
          <a:bodyPr vert="eaVert"/>
          <a:lstStyle/>
          <a:p>
            <a:pPr lvl="0" eaLnBrk="1" latinLnBrk="0" hangingPunct="1"/>
            <a:r>
              <a:rPr lang="zh-TW" altLang="en-US"/>
              <a:t>按一下以編輯母片文字樣式</a:t>
            </a:r>
          </a:p>
          <a:p>
            <a:pPr lvl="1" eaLnBrk="1" latinLnBrk="0" hangingPunct="1"/>
            <a:r>
              <a:rPr lang="zh-TW" altLang="en-US"/>
              <a:t>第二層</a:t>
            </a:r>
          </a:p>
          <a:p>
            <a:pPr lvl="2" eaLnBrk="1" latinLnBrk="0" hangingPunct="1"/>
            <a:r>
              <a:rPr lang="zh-TW" altLang="en-US"/>
              <a:t>第三層</a:t>
            </a:r>
          </a:p>
          <a:p>
            <a:pPr lvl="3" eaLnBrk="1" latinLnBrk="0" hangingPunct="1"/>
            <a:r>
              <a:rPr lang="zh-TW" altLang="en-US"/>
              <a:t>第四層</a:t>
            </a:r>
          </a:p>
          <a:p>
            <a:pPr lvl="4" eaLnBrk="1" latinLnBrk="0" hangingPunct="1"/>
            <a:r>
              <a:rPr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  <p:pic>
        <p:nvPicPr>
          <p:cNvPr id="8" name="圖片 7"/>
          <p:cNvPicPr>
            <a:picLocks noChangeAspect="1"/>
          </p:cNvPicPr>
          <p:nvPr/>
        </p:nvPicPr>
        <p:blipFill>
          <a:blip r:embed="rId3">
            <a:duotone>
              <a:schemeClr val="bg2"/>
              <a:srgbClr val="FFF1C1"/>
            </a:duotone>
          </a:blip>
          <a:stretch>
            <a:fillRect/>
          </a:stretch>
        </p:blipFill>
        <p:spPr>
          <a:xfrm>
            <a:off x="8135907" y="0"/>
            <a:ext cx="1008093" cy="14287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760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matte">
              <a:bevelT w="12700" h="12700"/>
            </a:sp3d>
          </a:bodyPr>
          <a:lstStyle/>
          <a:p>
            <a:r>
              <a:rPr kumimoji="0" lang="zh-TW" altLang="en-US"/>
              <a:t>按一下以編輯母片標題樣式</a:t>
            </a:r>
            <a:endParaRPr kumimoji="0" 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TW" altLang="en-US"/>
              <a:t>按一下以編輯母片文字樣式</a:t>
            </a:r>
          </a:p>
          <a:p>
            <a:pPr lvl="1" eaLnBrk="1" latinLnBrk="0" hangingPunct="1"/>
            <a:r>
              <a:rPr kumimoji="0" lang="zh-TW" altLang="en-US"/>
              <a:t>第二層</a:t>
            </a:r>
          </a:p>
          <a:p>
            <a:pPr lvl="2" eaLnBrk="1" latinLnBrk="0" hangingPunct="1"/>
            <a:r>
              <a:rPr kumimoji="0" lang="zh-TW" altLang="en-US"/>
              <a:t>第三層</a:t>
            </a:r>
          </a:p>
          <a:p>
            <a:pPr lvl="3" eaLnBrk="1" latinLnBrk="0" hangingPunct="1"/>
            <a:r>
              <a:rPr kumimoji="0" lang="zh-TW" altLang="en-US"/>
              <a:t>第四層</a:t>
            </a:r>
          </a:p>
          <a:p>
            <a:pPr lvl="4" eaLnBrk="1" latinLnBrk="0" hangingPunct="1"/>
            <a:r>
              <a:rPr kumimoji="0" lang="zh-TW" altLang="en-US"/>
              <a:t>第五層</a:t>
            </a:r>
            <a:endParaRPr kumimoji="0"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274320" rtlCol="0" anchor="ctr"/>
          <a:lstStyle>
            <a:lvl1pPr algn="l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BBEAD13-0566-4C6C-97E7-55F17F24B09F}" type="datetimeFigureOut">
              <a:rPr lang="zh-TW" altLang="en-US" smtClean="0"/>
              <a:t>2022/8/11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45720" tIns="45720" rIns="45720" rtlCol="0" anchor="ctr"/>
          <a:lstStyle>
            <a:lvl1pPr algn="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3DA0BB7-265A-403C-9275-D587AB510EDC}" type="slidenum">
              <a:rPr lang="zh-TW" altLang="en-US" smtClean="0"/>
              <a:t>‹#›</a:t>
            </a:fld>
            <a:endParaRPr lang="zh-TW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zh-CN" altLang="en-US" sz="4400" b="0" kern="1200" spc="50" dirty="0">
          <a:ln w="12700">
            <a:noFill/>
            <a:prstDash val="solid"/>
          </a:ln>
          <a:solidFill>
            <a:schemeClr val="accent4"/>
          </a:solidFill>
          <a:effectLst>
            <a:outerShdw blurRad="38100" dist="20320" dir="27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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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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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image" Target="../media/image6.gif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9.jpeg" /><Relationship Id="rId4" Type="http://schemas.openxmlformats.org/officeDocument/2006/relationships/image" Target="../media/image8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 /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4.jpeg" /><Relationship Id="rId5" Type="http://schemas.openxmlformats.org/officeDocument/2006/relationships/image" Target="../media/image13.jpeg" /><Relationship Id="rId4" Type="http://schemas.openxmlformats.org/officeDocument/2006/relationships/image" Target="../media/image12.jpeg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 /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 /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2.xml" 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 /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4.jpeg" /><Relationship Id="rId5" Type="http://schemas.openxmlformats.org/officeDocument/2006/relationships/image" Target="../media/image23.jpeg" /><Relationship Id="rId4" Type="http://schemas.openxmlformats.org/officeDocument/2006/relationships/image" Target="../media/image22.jpe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zh-TW" altLang="zh-TW" b="1" dirty="0"/>
              <a:t>聖人與聖徒──孔門弟子軼事之主題分析</a:t>
            </a:r>
            <a:endParaRPr lang="zh-TW" altLang="en-US" b="1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TW" altLang="zh-TW" dirty="0">
                <a:latin typeface="標楷體" pitchFamily="65" charset="-120"/>
                <a:ea typeface="標楷體" pitchFamily="65" charset="-120"/>
              </a:rPr>
              <a:t>臺灣·政治大學中文系</a:t>
            </a:r>
            <a:endParaRPr lang="en-US" altLang="zh-TW" dirty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zh-TW" dirty="0">
                <a:latin typeface="標楷體" pitchFamily="65" charset="-120"/>
                <a:ea typeface="標楷體" pitchFamily="65" charset="-120"/>
              </a:rPr>
              <a:t>陳逢源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Picture 2" descr="C:\Users\owner\Pictures\100MEDIA\IMG_0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653136"/>
            <a:ext cx="5904656" cy="16284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39025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/>
              <a:t>一、前言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TW" altLang="zh-TW" dirty="0"/>
              <a:t>孔子生有異質，凡四十九表：反首、張面、大角、日準、河目、海口、龍顙、斗脣、白顏、均頤、輔喉、駢齒、龍形、龜脊、虎掌、駢脅、修肱、參膺、圬頂、山臍、林背、翼臂、注頭、阜頰、堤眉、地足、谷竅、雷聲、澤腹、修上、趨下、朱僂、耳後、面如蒙倛、手垂過膝、耳垂珠庭、眉十二采、目六十四理、腰大十圍、長九尺有六寸、時人謂之長人。立如鳳峙，坐如龍蹲，手握天文，足履度字，望之如仆，就之如升，視若營四海，躬履謙讓，腹有文曰：「制作定世符。」</a:t>
            </a:r>
            <a:r>
              <a:rPr lang="en-US" altLang="zh-TW" dirty="0"/>
              <a:t>―</a:t>
            </a:r>
            <a:r>
              <a:rPr lang="zh-TW" altLang="zh-TW" dirty="0"/>
              <a:t>《世本》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85575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 descr="060724tote1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851920" y="453070"/>
            <a:ext cx="4286250" cy="3219450"/>
          </a:xfrm>
        </p:spPr>
      </p:pic>
      <p:pic>
        <p:nvPicPr>
          <p:cNvPr id="5" name="內容版面配置區 3" descr="U1366P1T1D11086974F23DT200609232212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3717032"/>
            <a:ext cx="4286250" cy="2914650"/>
          </a:xfrm>
          <a:prstGeom prst="rect">
            <a:avLst/>
          </a:prstGeom>
        </p:spPr>
      </p:pic>
      <p:pic>
        <p:nvPicPr>
          <p:cNvPr id="6" name="圖片 5" descr="C:\Users\owner\Pictures\2015山東祭孔 周公廟\289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56218"/>
            <a:ext cx="3024336" cy="3629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圖片 6" descr="C:\Users\owner\Pictures\2015山東祭孔 周公廟\292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501008"/>
            <a:ext cx="2664296" cy="3109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55116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Picture 12" descr="028-070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76672"/>
            <a:ext cx="476250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IMG_561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5902191" y="4221088"/>
            <a:ext cx="3059832" cy="2083289"/>
          </a:xfrm>
          <a:prstGeom prst="rect">
            <a:avLst/>
          </a:prstGeom>
          <a:noFill/>
        </p:spPr>
      </p:pic>
      <p:pic>
        <p:nvPicPr>
          <p:cNvPr id="6" name="Picture 5" descr="attachmen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262" y="764704"/>
            <a:ext cx="3502650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IMG_557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467544" y="4224624"/>
            <a:ext cx="2787650" cy="2224087"/>
          </a:xfrm>
          <a:prstGeom prst="rect">
            <a:avLst/>
          </a:prstGeom>
          <a:noFill/>
        </p:spPr>
      </p:pic>
      <p:pic>
        <p:nvPicPr>
          <p:cNvPr id="8" name="Picture 8" descr="P212-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719542"/>
            <a:ext cx="2166938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06289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dirty="0"/>
              <a:t>文王得四臣，丘亦得四友焉。自吾得回也，門人加親，是非胥附與；自吾得賜也，遠方之士日至，是非奔輳與；自吾得師也，前有輝，後有光，是非先後與；自吾得由也，惡言不入於門，是非禦侮與。文王有四臣以免虎口，丘亦有四友以禦侮。</a:t>
            </a:r>
            <a:r>
              <a:rPr lang="en-US" altLang="zh-TW" dirty="0"/>
              <a:t>―</a:t>
            </a:r>
            <a:r>
              <a:rPr lang="zh-TW" altLang="zh-TW" dirty="0"/>
              <a:t>《尚書大傳》</a:t>
            </a:r>
            <a:endParaRPr lang="zh-TW" altLang="en-US" dirty="0"/>
          </a:p>
        </p:txBody>
      </p:sp>
      <p:pic>
        <p:nvPicPr>
          <p:cNvPr id="4" name="圖片 3" descr="Yan_Hui_颜回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4178762"/>
            <a:ext cx="2016224" cy="2679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14161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/>
              <a:t>二、師生場景的再現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dirty="0"/>
              <a:t>孔子制作《孝經》，使七十二子向北辰罄折，使曾子抱《河》、《洛》事北向。孔子簪縹筆，衣絳單衣，向北辰而拜。</a:t>
            </a:r>
            <a:r>
              <a:rPr lang="en-US" altLang="zh-TW" dirty="0"/>
              <a:t>―</a:t>
            </a:r>
            <a:r>
              <a:rPr lang="zh-TW" altLang="zh-TW" dirty="0"/>
              <a:t>《孝經援神契》</a:t>
            </a:r>
            <a:endParaRPr lang="zh-TW" altLang="en-US" dirty="0"/>
          </a:p>
        </p:txBody>
      </p:sp>
      <p:pic>
        <p:nvPicPr>
          <p:cNvPr id="4" name="Picture 5" descr="D10004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066287"/>
            <a:ext cx="25416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D100038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3059832" y="4249865"/>
            <a:ext cx="2304256" cy="17284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84644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TW" altLang="zh-TW" dirty="0"/>
              <a:t>孔子既沒，弟子思慕，有若狀似孔子，弟子相與共立為師，師之如夫子時也。他日，弟子進問曰：「昔夫子當行，使弟子持雨具，已而果雨。弟子問曰：「夫子何以知之？」夫子曰：「《詩》不云乎『月離于畢，俾滂沱矣。』昨暮月不宿畢乎？」他日月宿畢，竟不雨。商瞿年長無子，其母為取室。孔子使之齊，瞿母請之。孔子曰：「無憂，瞿年四十後，當有五丈夫子。」已而果然。敢問夫子何以知此？」有若默然無以應，弟子起曰：「有子避之，此非子之座也。」</a:t>
            </a:r>
            <a:r>
              <a:rPr lang="en-US" altLang="zh-TW" dirty="0"/>
              <a:t>―</a:t>
            </a:r>
            <a:r>
              <a:rPr lang="zh-TW" altLang="zh-TW" dirty="0"/>
              <a:t>《史記》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19791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TW" altLang="zh-TW" dirty="0"/>
              <a:t>孔子游舍於山，使子路取水。逢虎於水，與戰，攬尾得之，內於懷中。取水還，問孔子曰：「上士殺虎如之何？」子曰：「上士殺虎，持虎頭。」「中士殺虎如之何？」子曰：「中士殺虎持虎耳。」又問：「下士殺虎如之何？」子曰：「下士殺虎捉虎尾。」子路出尾棄之，復懷石盤，曰：「夫子知虎在水，而使我取水，是欲殺我也？」乃欲殺夫子。問：「上士殺人如之何？」曰：「用筆端。」「中士殺人如之何？」曰：「用語言。」「下士殺人如之何？」曰：「用石盤。」子路乃棄盤而去。</a:t>
            </a:r>
            <a:r>
              <a:rPr lang="en-US" altLang="zh-TW" dirty="0"/>
              <a:t>―</a:t>
            </a:r>
            <a:r>
              <a:rPr lang="zh-TW" altLang="zh-TW" dirty="0"/>
              <a:t>《金樓子》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89037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dirty="0"/>
              <a:t>傳書或言：顏淵與孔子俱上魯太山。孔子東南望，吳閶門外，有繫白馬。引顏淵指以示之。曰：「若見吳閶門乎？」顏淵曰：「見之。」孔子曰：「門外何有？」曰：「有如繫練之狀。」孔子撫其目而正之，因與俱下。下而顏淵髮白齒落，遂以病死。蓋以精神不能若孔子，強力自極，精華竭盡，故早夭死。</a:t>
            </a:r>
            <a:r>
              <a:rPr lang="en-US" altLang="zh-TW" dirty="0"/>
              <a:t>―</a:t>
            </a:r>
            <a:r>
              <a:rPr lang="zh-TW" altLang="zh-TW" dirty="0"/>
              <a:t>《論衡》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25078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dirty="0"/>
              <a:t>少正卯在魯，與孔子並。孔子之門，三盈三虛，唯顏淵不去，顏淵獨知孔子聖也。夫門人去孔子歸少正卯，不徒不能知孔子之聖，又不能知少正卯，門人皆惑，子貢曰：「夫少正卯，魯之聞人也。子為政，何以先之？」孔子曰：「賜退，非爾所及。」夫才能知佞，若子貢尚不能知聖。世儒見聖，自謂能知之，妄也。</a:t>
            </a:r>
            <a:r>
              <a:rPr lang="en-US" altLang="zh-TW" dirty="0"/>
              <a:t>―</a:t>
            </a:r>
            <a:r>
              <a:rPr lang="zh-TW" altLang="zh-TW" dirty="0"/>
              <a:t>《論衡》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19213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zh-TW" altLang="zh-TW" dirty="0"/>
              <a:t>孔子游於景山之上，子路、子貢、顏淵從。孔子曰：「君子登高必賦。小子願者，何言其願。丘將啟汝。」子路曰：「由願奮長戟，盪三軍，乳虎在後，仇敵在前，蠡躍蛟奮，進救兩國之患。」孔子曰：「勇士哉！」子貢曰：「兩國搆難，壯士列陣，塵埃漲天，賜不持一尺之兵，一斗之糧，解兩國之難。用賜者存，不用賜者亡。」孔子曰：「辯士哉！」顏回不願。孔子曰：「回何不願？」顏淵曰：「二子已願，故不敢願。」孔子曰：「不同，意各有事焉。回其願，丘將啟汝。」顏淵曰：「願得小國而相之。主以制道，臣以德化，君臣同心，外內相應。列國諸侯，莫不從義嚮風，壯者趨而進，老者扶而至。教行乎百姓，德施乎四蠻，莫不釋兵，輻輳乎四門，天下咸獲永寧，蝖飛蠕動，各樂其性。進賢使能，各任其事。於是君綏於上，臣和於下，垂拱無為，動作中道，從容得禮。言仁義者賞，言戰鬥者死。則由何進而救？賜何難之解？」孔子曰：「聖士哉！大人出，小子匿。聖者起，賢者伏。回與執政，則由、賜焉能施其能哉！」</a:t>
            </a:r>
            <a:r>
              <a:rPr lang="en-US" altLang="zh-TW" dirty="0"/>
              <a:t>―</a:t>
            </a:r>
            <a:r>
              <a:rPr lang="zh-TW" altLang="zh-TW" dirty="0"/>
              <a:t>《韓詩外傳》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9976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zh-TW" altLang="zh-TW" dirty="0"/>
              <a:t>孔子窮乎陳、蔡之間，藜羹不斟，七日不嘗粒，晝寢。顏回索米，得而爨之，幾熟。孔子望見顏回攫其甑中而食之。選間食熟，謁孔子而進食。孔子佯為不見之。孔子起曰：「今者夢見先君，食潔而後饋。」顏回對曰：「不可。嚮者煤炱入甑中，棄食不祥，回攫而飲之。」孔子嘆曰：「所信者目也，而目猶不可信；所恃者心也，而心猶不足恃。弟子記之，知人固不易矣。」</a:t>
            </a:r>
            <a:r>
              <a:rPr lang="en-US" altLang="zh-TW" dirty="0"/>
              <a:t>―</a:t>
            </a:r>
            <a:r>
              <a:rPr lang="zh-TW" altLang="zh-TW" dirty="0"/>
              <a:t>《呂氏春秋》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462525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zh-TW" altLang="zh-TW" dirty="0"/>
              <a:t>孔子厄於陳，絃歌於館中。夜有一人，長九尺餘，著皂衣高冠，大吒，聲動左右。子貢進，問：「何人耶？」便提子貢而挾之。子路引出，與戰於庭。有頃，未勝。孔子察之，見其甲車間時時開如掌。孔子曰：「何不探其甲車，引而奮登？」子路引之，沒手仆於地，乃是大鯷魚也，長九尺餘。孔子曰：「此物也，何為來哉？吾聞：物老則群精依之，因衰而至。此其來也，豈以吾遇厄絕糧，從者病乎？夫六畜之物，及龜、蛇、魚、鱉、草、木之屬，久者神皆憑依，能為妖怪，故謂之『五酉』。五酉者，五行之方，皆有其物。酉者老也，物老則為怪，殺之則已，夫何患焉。或者天之未喪斯文，以是繫予之命乎？不然，何為至于斯也？」絃歌不輟。子路烹之，其味滋，病者興。明日，遂行。</a:t>
            </a:r>
            <a:r>
              <a:rPr lang="en-US" altLang="zh-TW" dirty="0"/>
              <a:t>―</a:t>
            </a:r>
            <a:r>
              <a:rPr lang="zh-TW" altLang="zh-TW" dirty="0"/>
              <a:t>《搜神記》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27936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/>
              <a:t>三、弟子形象的彰顯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zh-TW" altLang="zh-TW" b="1" dirty="0"/>
              <a:t>一、先知之能</a:t>
            </a:r>
            <a:endParaRPr lang="en-US" altLang="zh-TW" b="1" dirty="0"/>
          </a:p>
          <a:p>
            <a:r>
              <a:rPr lang="zh-TW" altLang="zh-TW" dirty="0"/>
              <a:t>定公問於顏淵曰：「東野子之善馭乎？」顏淵對曰：「善則善矣！雖然，其馬將失。」定公不悅，入謂左右曰：「君子固讒人乎！」三日而校來謁曰：「東野畢之馬失。兩驂列，兩服入廄。」定公越席而起曰：「趨駕召顏淵。」顏淵至。定公曰：「前日寡人問吾子，吾子曰：『東野畢之馭，善則善矣！雖然，其馬將失。』不識吾子何以知之？」顏淵對曰：「臣以政知之。昔舜巧於使民，而造父巧於使馬；舜不窮其民，造父不窮其馬，是舜無失民，造父無失馬也。今東野畢之馭，上車執轡，銜體正矣；步驟馳騁，朝禮畢矣；歷險致遠，馬力盡矣。然猶求馬不已，是以知之也。」定公曰：「善！可得少進乎？」顏淵對曰：「臣聞之，鳥窮則啄，獸窮則攫，人窮則詐。自古及今，未有窮其下而能無危者也。」</a:t>
            </a:r>
            <a:r>
              <a:rPr lang="en-US" altLang="zh-TW" dirty="0"/>
              <a:t>―</a:t>
            </a:r>
            <a:r>
              <a:rPr lang="zh-TW" altLang="zh-TW" dirty="0"/>
              <a:t>《荀子》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906867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TW" altLang="zh-TW" b="1" dirty="0"/>
              <a:t>二、審音辨事</a:t>
            </a:r>
            <a:endParaRPr lang="en-US" altLang="zh-TW" b="1" dirty="0"/>
          </a:p>
          <a:p>
            <a:r>
              <a:rPr lang="zh-TW" altLang="zh-TW" dirty="0"/>
              <a:t>孔子晨立堂上，聞哭者聲音甚悲。孔子援琴而鼓之，其音同也。孔子出，而弟子有叱者，問：「誰也？」曰：「回也。」孔子曰：「回何為而叱？」回曰：「今者有哭者，其音甚悲，非獨哭死，又哭生離者。」孔子曰：「何以知之？」回曰：「似完山之鳥。」孔子曰：「何如？」回曰：「完山之鳥，生四子，羽翼已成，乃離四海，哀鳴送之，為是往而不復返也。」孔子使人問哭者，哭者曰：「父死家貧，賣子以葬之，將與其別也。」孔子曰：「善哉，聖人也！」</a:t>
            </a:r>
            <a:r>
              <a:rPr lang="en-US" altLang="zh-TW" dirty="0"/>
              <a:t>―</a:t>
            </a:r>
            <a:r>
              <a:rPr lang="zh-TW" altLang="zh-TW" dirty="0"/>
              <a:t>《說苑》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9623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b="1" dirty="0"/>
              <a:t>三、感通之孝</a:t>
            </a:r>
            <a:endParaRPr lang="en-US" altLang="zh-TW" b="1" dirty="0"/>
          </a:p>
          <a:p>
            <a:r>
              <a:rPr lang="zh-TW" altLang="zh-TW" dirty="0"/>
              <a:t>傳書言：「曾子之孝，與母同氣。曾子出薪於野，有客至而欲去。曾母曰：『願留，參方到。』蓋以右手搤其左臂，曾子左臂立痛，即馳問母：『臂何故痛？』母曰：『今者客來欲去，吾搤臂以呼汝耳。』蓋以至孝與父母同氣，體有疾病，精神輒感。」</a:t>
            </a:r>
            <a:r>
              <a:rPr lang="en-US" altLang="zh-TW" dirty="0"/>
              <a:t>―</a:t>
            </a:r>
            <a:r>
              <a:rPr lang="zh-TW" altLang="zh-TW" dirty="0"/>
              <a:t>《論衡》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983923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zh-TW" altLang="zh-TW" b="1" dirty="0"/>
              <a:t>四、以義為政</a:t>
            </a:r>
            <a:endParaRPr lang="en-US" altLang="zh-TW" b="1" dirty="0"/>
          </a:p>
          <a:p>
            <a:r>
              <a:rPr lang="zh-TW" altLang="zh-TW" dirty="0"/>
              <a:t>季孫相魯，子路為郈令。魯以五月起眾為長溝，當此之時，子路以其私秩粟為漿飯，要作溝者於五父之衢而飡之。孔子聞之，使子貢往覆其飯，擊毀其器，曰：「魯君有民，子奚為乃飡之？」子路怫然怒，攘肱而入請曰：「夫子疾由之為仁義乎？所學於夫子者，仁義也；仁義者，與天下共其所有，而同其利者也。今以由之秩粟而飡民，其不可何也？」孔子曰：「由之野也！吾以女知之，女徒未及也，女故如是之不知禮也？汝之飡之，為愛之也。夫禮，天子愛天下，諸侯愛境內，大夫愛官職，士愛其家，過其所愛曰侵。今魯君有民，而子擅愛之，是子侵也，不亦誣乎！」言未卒，而季孫使者至，讓曰：「肥也起民而使之，先生使弟子止徒役而飡之，將奪肥之民耶？」孔子駕而去魯。</a:t>
            </a:r>
            <a:r>
              <a:rPr lang="en-US" altLang="zh-TW" dirty="0"/>
              <a:t>―</a:t>
            </a:r>
            <a:r>
              <a:rPr lang="zh-TW" altLang="zh-TW" dirty="0"/>
              <a:t>《韓非子》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771110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b="1" dirty="0"/>
              <a:t>五</a:t>
            </a:r>
            <a:r>
              <a:rPr lang="zh-TW" altLang="zh-TW" b="1" dirty="0"/>
              <a:t>、遊說之能</a:t>
            </a:r>
            <a:endParaRPr lang="en-US" altLang="zh-TW" b="1" dirty="0"/>
          </a:p>
          <a:p>
            <a:r>
              <a:rPr lang="zh-TW" altLang="zh-TW" dirty="0"/>
              <a:t>故子貢一出，存魯亂齊，破吳彊晉，而霸越。子貢一使，使勢相破，十年之中，五國各有變。</a:t>
            </a:r>
            <a:r>
              <a:rPr lang="en-US" altLang="zh-TW" dirty="0"/>
              <a:t>―</a:t>
            </a:r>
            <a:r>
              <a:rPr lang="zh-TW" altLang="zh-TW" dirty="0"/>
              <a:t>《史記》</a:t>
            </a:r>
            <a:endParaRPr lang="en-US" altLang="zh-TW" dirty="0"/>
          </a:p>
          <a:p>
            <a:r>
              <a:rPr lang="zh-TW" altLang="zh-TW" dirty="0"/>
              <a:t>子路與子貢過鄭神社，社樹有鳥，神牽率子路，子貢說之，乃止。</a:t>
            </a:r>
            <a:r>
              <a:rPr lang="en-US" altLang="zh-TW" dirty="0"/>
              <a:t> ― </a:t>
            </a:r>
            <a:r>
              <a:rPr lang="zh-TW" altLang="zh-TW" dirty="0"/>
              <a:t>《博物志》</a:t>
            </a:r>
            <a:endParaRPr lang="zh-TW" altLang="en-US" dirty="0"/>
          </a:p>
        </p:txBody>
      </p:sp>
      <p:pic>
        <p:nvPicPr>
          <p:cNvPr id="5" name="圖片 4" descr="201101281041553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4797" y="4869160"/>
            <a:ext cx="3523587" cy="18288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344059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zh-TW" altLang="en-US" b="1" dirty="0"/>
              <a:t>六</a:t>
            </a:r>
            <a:r>
              <a:rPr lang="zh-TW" altLang="zh-TW" b="1" dirty="0"/>
              <a:t>、其他異能</a:t>
            </a:r>
            <a:endParaRPr lang="en-US" altLang="zh-TW" b="1" dirty="0"/>
          </a:p>
          <a:p>
            <a:endParaRPr lang="en-US" altLang="zh-TW" b="1" dirty="0"/>
          </a:p>
          <a:p>
            <a:r>
              <a:rPr lang="zh-TW" altLang="zh-TW" dirty="0"/>
              <a:t>公冶長從衛還魯，行至二堺上，聞鳥相呼往清溪食死人肉。須臾，見一老嫗當道而哭。冶長問之，嫗曰：「兒前日出行，于今不返，當是已死亡，不知所在？」冶長曰：「向聞鳥相呼往清溪食肉，恐是嫗兒也。」嫗往看，即得其兒也已死，即嫗告村司，村司問嫗，從何得知之？嫗曰見冶長道如此。村官曰：「冶長不殺人，何緣知之？」囚錄冶長付獄，主問冶長何以殺人？冶長曰：「解鳥語，不殺人。」主曰：「當試之，若必解鳥語，便相放也。若不解，當令償死。」駐冶長在獄六十日。卒日有雀子緣獄柵上相呼，嘖嘖□□，冶長含笑。吏啟主：「冶長笑雀語，是似解鳥語。」主教問冶長，雀何所道而笑之？冶長曰：「雀鳴嘖嘖□□，白蓮水邊有車，翻覆黍粟，牡牛折角，收歛不盡，相呼往啄。」獄主未信，遣人往看，果如其言。後又解豬及燕語，屢驗，於是得放。</a:t>
            </a:r>
            <a:r>
              <a:rPr lang="en-US" altLang="zh-TW" dirty="0"/>
              <a:t>―</a:t>
            </a:r>
            <a:r>
              <a:rPr lang="zh-TW" altLang="zh-TW" dirty="0"/>
              <a:t>皇侃《義疏》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499938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/>
              <a:t>四、相期於道的訴求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b="1" dirty="0"/>
              <a:t>一、勸勉改過</a:t>
            </a:r>
            <a:endParaRPr lang="en-US" altLang="zh-TW" b="1" dirty="0"/>
          </a:p>
          <a:p>
            <a:r>
              <a:rPr lang="zh-TW" altLang="zh-TW" dirty="0"/>
              <a:t>邑名朝歌，顏淵不舍，七十弟子掩目，宰予獨顧，由蹷墮車。 </a:t>
            </a:r>
            <a:r>
              <a:rPr lang="en-US" altLang="zh-TW" dirty="0"/>
              <a:t>―</a:t>
            </a:r>
            <a:r>
              <a:rPr lang="zh-TW" altLang="zh-TW" dirty="0"/>
              <a:t>《論語譔考》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584086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zh-TW" altLang="zh-TW" dirty="0"/>
              <a:t>子夏喪其子而喪其明。曾子弔之，曰：「吾聞之也，朋友喪明則哭之。」曾子哭，子夏亦哭，曰：「天乎！予之無罪也。」曾子怒曰：「商，女何無罪也？吾與女事夫子於洙泗之間，退而老於西河之上，使西河之民疑女於夫子，爾罪一也；喪爾親，使民未有聞焉，爾罪二也；喪爾子，喪爾明，爾罪三也。而曰女何無罪與！」子夏投其杖而拜，曰：「吾過矣，吾過矣！吾離群而索居，亦已久矣。」 </a:t>
            </a:r>
            <a:r>
              <a:rPr lang="en-US" altLang="zh-TW" dirty="0"/>
              <a:t>―</a:t>
            </a:r>
            <a:r>
              <a:rPr lang="zh-TW" altLang="zh-TW" dirty="0"/>
              <a:t>《禮記》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341658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zh-TW" b="1" dirty="0"/>
              <a:t>二、以道為尚</a:t>
            </a:r>
            <a:endParaRPr lang="en-US" altLang="zh-TW" b="1" dirty="0"/>
          </a:p>
          <a:p>
            <a:r>
              <a:rPr lang="zh-TW" altLang="zh-TW" dirty="0"/>
              <a:t>子夏見曾子，曾子曰：「何肥也？」對曰：「戰勝，故肥也。」曾子曰：「何謂也？」子夏曰：「吾入見先王之義則榮之，出見富貴之樂又榮之，兩者戰於胸中，未知勝負，故臞。今先王之義勝，故肥。」 </a:t>
            </a:r>
            <a:r>
              <a:rPr lang="en-US" altLang="zh-TW" dirty="0"/>
              <a:t>―</a:t>
            </a:r>
            <a:r>
              <a:rPr lang="zh-TW" altLang="zh-TW" dirty="0"/>
              <a:t>《韓非子》</a:t>
            </a:r>
            <a:endParaRPr lang="zh-TW" altLang="en-US" dirty="0"/>
          </a:p>
        </p:txBody>
      </p:sp>
      <p:pic>
        <p:nvPicPr>
          <p:cNvPr id="4" name="Picture 10" descr="201112151103024324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5120" y="4437111"/>
            <a:ext cx="1679327" cy="231907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953968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zh-TW" dirty="0"/>
              <a:t>五、結論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zh-TW" altLang="zh-TW" dirty="0"/>
              <a:t>一、孔門弟子從遊言志，孔子聲氣和煦，不僅再現師生傳道場景，也鋪排儒學不同境界，提供後人更多的想像。</a:t>
            </a:r>
          </a:p>
          <a:p>
            <a:r>
              <a:rPr lang="zh-TW" altLang="zh-TW" dirty="0"/>
              <a:t>二、諸多軼事集中於士人屬性的釐清，無疑說明孔門弟子思索職分，成為師生間重要課題，不僅展現其外王事業的期許，也彰顯儒學終極關懷所在。</a:t>
            </a:r>
          </a:p>
          <a:p>
            <a:r>
              <a:rPr lang="zh-TW" altLang="zh-TW" dirty="0"/>
              <a:t>三、孔門和諧，但也有相反事例，孔子疑顏淵；子路疑孔子，師生相互懷疑，出於後人添附，至於降妖之事，超乎想像，更增神異趣味。</a:t>
            </a:r>
          </a:p>
          <a:p>
            <a:r>
              <a:rPr lang="zh-TW" altLang="zh-TW" dirty="0"/>
              <a:t>四、孔門弟子濟濟多才，孝親、為政，卓有成就，於軼事當中，人物有類型化傾向，故事也有主題化現象。</a:t>
            </a:r>
          </a:p>
          <a:p>
            <a:r>
              <a:rPr lang="zh-TW" altLang="zh-TW" dirty="0"/>
              <a:t>五、弟子相期於道，彼此切磋，不僅揣摩孔子言語真義，更期勉薪傳先王之道，軼事流傳，為孔子之後的儒學提供另一個檢視的方向。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180186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altLang="zh-TW" dirty="0"/>
            </a:br>
            <a:r>
              <a:rPr lang="zh-TW" altLang="en-US" dirty="0"/>
              <a:t>報告結束</a:t>
            </a:r>
            <a:r>
              <a:rPr lang="zh-TW" altLang="zh-TW" dirty="0"/>
              <a:t>，</a:t>
            </a:r>
            <a:r>
              <a:rPr lang="zh-TW" altLang="en-US" dirty="0"/>
              <a:t>感謝聆聽</a:t>
            </a:r>
            <a:r>
              <a:rPr lang="zh-TW" altLang="zh-TW" dirty="0"/>
              <a:t>。</a:t>
            </a:r>
            <a:br>
              <a:rPr lang="zh-TW" altLang="en-US" dirty="0"/>
            </a:br>
            <a:endParaRPr lang="zh-TW" altLang="en-US" dirty="0"/>
          </a:p>
        </p:txBody>
      </p:sp>
      <p:pic>
        <p:nvPicPr>
          <p:cNvPr id="4" name="Picture 2" descr="C:\Users\owner\Pictures\p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2529" y="4221088"/>
            <a:ext cx="3744416" cy="2284094"/>
          </a:xfrm>
          <a:prstGeom prst="rect">
            <a:avLst/>
          </a:prstGeom>
          <a:noFill/>
        </p:spPr>
      </p:pic>
      <p:pic>
        <p:nvPicPr>
          <p:cNvPr id="5" name="irc_mi" descr="20100127_23_40_2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679" y="1196752"/>
            <a:ext cx="3962012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9" descr="C:\Users\owner\Pictures\4a1e37094d56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5835" y="3959916"/>
            <a:ext cx="3596269" cy="2589394"/>
          </a:xfrm>
          <a:prstGeom prst="rect">
            <a:avLst/>
          </a:prstGeom>
          <a:noFill/>
        </p:spPr>
      </p:pic>
      <p:pic>
        <p:nvPicPr>
          <p:cNvPr id="8" name="Picture 1" descr="ch2-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2104" y="1034140"/>
            <a:ext cx="3886320" cy="2830132"/>
          </a:xfrm>
          <a:prstGeom prst="rect">
            <a:avLst/>
          </a:prstGeom>
          <a:noFill/>
        </p:spPr>
      </p:pic>
      <p:pic>
        <p:nvPicPr>
          <p:cNvPr id="6" name="Picture 12" descr="C:\Users\owner\Pictures\14e26f4152b76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1772816"/>
            <a:ext cx="2934900" cy="28115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1261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鳳舞九天">
  <a:themeElements>
    <a:clrScheme name="鳳舞九天">
      <a:dk1>
        <a:sysClr val="windowText" lastClr="000000"/>
      </a:dk1>
      <a:lt1>
        <a:sysClr val="window" lastClr="FFFFFF"/>
      </a:lt1>
      <a:dk2>
        <a:srgbClr val="004646"/>
      </a:dk2>
      <a:lt2>
        <a:srgbClr val="E1F0FF"/>
      </a:lt2>
      <a:accent1>
        <a:srgbClr val="50742F"/>
      </a:accent1>
      <a:accent2>
        <a:srgbClr val="268868"/>
      </a:accent2>
      <a:accent3>
        <a:srgbClr val="33BD56"/>
      </a:accent3>
      <a:accent4>
        <a:srgbClr val="4BC5B9"/>
      </a:accent4>
      <a:accent5>
        <a:srgbClr val="3163CA"/>
      </a:accent5>
      <a:accent6>
        <a:srgbClr val="4B14AA"/>
      </a:accent6>
      <a:hlink>
        <a:srgbClr val="D9BE02"/>
      </a:hlink>
      <a:folHlink>
        <a:srgbClr val="F900F9"/>
      </a:folHlink>
    </a:clrScheme>
    <a:fontScheme name="鳳舞九天">
      <a:majorFont>
        <a:latin typeface="Footlight MT Light"/>
        <a:ea typeface=""/>
        <a:cs typeface=""/>
        <a:font script="Jpan" typeface="ＭＳ Ｐゴシック"/>
        <a:font script="Hang" typeface="맑은 고딕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/>
        <a:ea typeface=""/>
        <a:cs typeface=""/>
        <a:font script="Jpan" typeface="ＭＳ Ｐ明朝"/>
        <a:font script="Hang" typeface="HY견명조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鳳舞九天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atMod val="180000"/>
              </a:schemeClr>
            </a:gs>
            <a:gs pos="50000">
              <a:schemeClr val="phClr">
                <a:tint val="40000"/>
                <a:satMod val="175000"/>
              </a:schemeClr>
            </a:gs>
            <a:gs pos="100000">
              <a:schemeClr val="phClr">
                <a:tint val="65000"/>
                <a:satMod val="18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38000"/>
                <a:satMod val="150000"/>
              </a:schemeClr>
            </a:gs>
            <a:gs pos="50000">
              <a:schemeClr val="phClr">
                <a:shade val="100000"/>
                <a:satMod val="100000"/>
              </a:schemeClr>
            </a:gs>
            <a:gs pos="100000">
              <a:schemeClr val="phClr">
                <a:shade val="38000"/>
                <a:satMod val="150000"/>
              </a:schemeClr>
            </a:gs>
          </a:gsLst>
          <a:lin ang="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</a:effectStyle>
        <a:effectStyle>
          <a:effectLst>
            <a:outerShdw blurRad="190500" dist="78600" dir="2700000" rotWithShape="0">
              <a:srgbClr val="000000">
                <a:alpha val="3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00000"/>
              </a:schemeClr>
            </a:gs>
            <a:gs pos="100000">
              <a:schemeClr val="phClr">
                <a:shade val="15000"/>
                <a:satMod val="300000"/>
              </a:schemeClr>
            </a:gs>
          </a:gsLst>
          <a:path path="circle">
            <a:fillToRect l="10000" t="180000" r="1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tile tx="0" ty="0" sx="50000" sy="5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Phoenix</Template>
  <TotalTime>68</TotalTime>
  <Words>3609</Words>
  <Application>Microsoft Office PowerPoint</Application>
  <PresentationFormat>如螢幕大小 (4:3)</PresentationFormat>
  <Paragraphs>43</Paragraphs>
  <Slides>24</Slides>
  <Notes>0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24</vt:i4>
      </vt:variant>
    </vt:vector>
  </HeadingPairs>
  <TitlesOfParts>
    <vt:vector size="25" baseType="lpstr">
      <vt:lpstr>鳳舞九天</vt:lpstr>
      <vt:lpstr>聖人與聖徒──孔門弟子軼事之主題分析</vt:lpstr>
      <vt:lpstr>一、前言</vt:lpstr>
      <vt:lpstr>PowerPoint 簡報</vt:lpstr>
      <vt:lpstr>PowerPoint 簡報</vt:lpstr>
      <vt:lpstr>PowerPoint 簡報</vt:lpstr>
      <vt:lpstr>二、師生場景的再現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三、弟子形象的彰顯</vt:lpstr>
      <vt:lpstr>PowerPoint 簡報</vt:lpstr>
      <vt:lpstr>PowerPoint 簡報</vt:lpstr>
      <vt:lpstr>PowerPoint 簡報</vt:lpstr>
      <vt:lpstr>PowerPoint 簡報</vt:lpstr>
      <vt:lpstr>PowerPoint 簡報</vt:lpstr>
      <vt:lpstr>四、相期於道的訴求</vt:lpstr>
      <vt:lpstr>PowerPoint 簡報</vt:lpstr>
      <vt:lpstr>PowerPoint 簡報</vt:lpstr>
      <vt:lpstr>五、結論</vt:lpstr>
      <vt:lpstr> 報告結束，感謝聆聽。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聖人與聖徒──孔門弟子軼事之主題分析</dc:title>
  <dc:creator>owner</dc:creator>
  <cp:lastModifiedBy>Suhuan Chen</cp:lastModifiedBy>
  <cp:revision>10</cp:revision>
  <dcterms:created xsi:type="dcterms:W3CDTF">2016-10-11T12:32:30Z</dcterms:created>
  <dcterms:modified xsi:type="dcterms:W3CDTF">2022-08-11T13:43:23Z</dcterms:modified>
</cp:coreProperties>
</file>