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0" d="100"/>
          <a:sy n="80" d="100"/>
        </p:scale>
        <p:origin x="58" y="1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3F611-F6DC-453F-A221-56DA5EC55C6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569964A-1626-4566-8496-C02448050D4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BDE4F32-8C56-426E-9CB5-CC44D35B24DB}"/>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5" name="Footer Placeholder 4">
            <a:extLst>
              <a:ext uri="{FF2B5EF4-FFF2-40B4-BE49-F238E27FC236}">
                <a16:creationId xmlns:a16="http://schemas.microsoft.com/office/drawing/2014/main" id="{61E283A4-7005-4C02-AC05-DED44DB953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12A372-C2D8-49D3-A1FF-AF8CC478481B}"/>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35652535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5B6ED-82C7-4A62-AA33-604FCBB8069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00DF7A-5294-436B-A9E7-B22B642C28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A3C5DF-673F-48A6-892C-F07AA29192AB}"/>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5" name="Footer Placeholder 4">
            <a:extLst>
              <a:ext uri="{FF2B5EF4-FFF2-40B4-BE49-F238E27FC236}">
                <a16:creationId xmlns:a16="http://schemas.microsoft.com/office/drawing/2014/main" id="{59875669-71A4-438A-8015-8B795F6E9F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98ED9C-0677-4587-B198-4EEF0D847650}"/>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2692916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8F19FA-AF90-4DE2-9E87-8A6FBD24D54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03A1D57-10E3-41A7-97F1-F86DDFD3E6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B9E305-B8F6-48EA-9353-C496305DA9EE}"/>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5" name="Footer Placeholder 4">
            <a:extLst>
              <a:ext uri="{FF2B5EF4-FFF2-40B4-BE49-F238E27FC236}">
                <a16:creationId xmlns:a16="http://schemas.microsoft.com/office/drawing/2014/main" id="{EFB0A93D-DA5C-4E5B-8024-5DF30504EC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6AB934-FEE0-4F12-9EDC-FF25E2EF3B9D}"/>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1162281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CA646-A896-45FC-AF3A-9751DA5B45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3770952-2558-4EEC-8740-063ABFBB954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D44127-5F45-402E-9EF0-0DFCEE5129C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6AFEE51-BCED-49A6-A2BC-8B2154B0A89E}"/>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6" name="Footer Placeholder 5">
            <a:extLst>
              <a:ext uri="{FF2B5EF4-FFF2-40B4-BE49-F238E27FC236}">
                <a16:creationId xmlns:a16="http://schemas.microsoft.com/office/drawing/2014/main" id="{E27DE502-0379-4EDC-90EC-AEAFD80E83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4F9D13-AC22-48B5-BD98-CEC62D352D86}"/>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24719038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26153-4D00-415B-B6E9-5CB4BDFC5A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B0BC90-10C5-4BAE-9AF8-98AC423056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57EAF4-66D2-4329-8DA4-EB4496455E1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221AE91-508E-4A19-9004-2DD3325022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94045DA-EB6B-43FC-B9CA-4417B686B7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0DE0C72-8780-4498-9C72-4029DD876A59}"/>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8" name="Footer Placeholder 7">
            <a:extLst>
              <a:ext uri="{FF2B5EF4-FFF2-40B4-BE49-F238E27FC236}">
                <a16:creationId xmlns:a16="http://schemas.microsoft.com/office/drawing/2014/main" id="{9AB0E2BB-6465-4CE5-A0DD-0B46BC0A65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24671A7-67F4-4BDF-AB4A-403212F83BDB}"/>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1525666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473A0-1AA0-4D10-8EA5-36AFD6BD22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67247D1-9E87-47F3-9C75-C372C97CC4F5}"/>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4" name="Footer Placeholder 3">
            <a:extLst>
              <a:ext uri="{FF2B5EF4-FFF2-40B4-BE49-F238E27FC236}">
                <a16:creationId xmlns:a16="http://schemas.microsoft.com/office/drawing/2014/main" id="{86A0E180-4B23-4493-8057-278AC75382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437880-8526-4FC6-A42B-DA7A0E9B553A}"/>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751641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9F70D4-DE9D-4E6F-AACD-7A84EBFB2012}"/>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3" name="Footer Placeholder 2">
            <a:extLst>
              <a:ext uri="{FF2B5EF4-FFF2-40B4-BE49-F238E27FC236}">
                <a16:creationId xmlns:a16="http://schemas.microsoft.com/office/drawing/2014/main" id="{941A6851-5A10-465C-B03D-5A27E860D85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D61866-62B8-4B03-A51C-45CEBE7D3184}"/>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2215594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C04FE5-B66D-4F44-8570-D1D6D4BD2DB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780BEF6-9518-4A89-9020-F019D41B40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2C3E29-FFBB-4791-9516-F7AF902285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BFE9BB-37DF-48FE-B097-DB2D5521120C}"/>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6" name="Footer Placeholder 5">
            <a:extLst>
              <a:ext uri="{FF2B5EF4-FFF2-40B4-BE49-F238E27FC236}">
                <a16:creationId xmlns:a16="http://schemas.microsoft.com/office/drawing/2014/main" id="{BB6073BB-013C-4D7A-9F34-4CC3168322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B7FA54-ECC1-4CB2-95A5-8CE5CF536993}"/>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13358217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AF872A-39D6-43A3-97E9-F758A996E10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2179995-06D9-4170-BFB9-937128726D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133299C-434C-48D8-8327-CD2541229D4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C96BA7-8AB8-430C-A3A3-18B92C503AE0}"/>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6" name="Footer Placeholder 5">
            <a:extLst>
              <a:ext uri="{FF2B5EF4-FFF2-40B4-BE49-F238E27FC236}">
                <a16:creationId xmlns:a16="http://schemas.microsoft.com/office/drawing/2014/main" id="{19E1F1A3-F0A4-44F8-B677-28DB6E7FC3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F1EE07-98E9-4EB3-8A82-E6ABBD8408FD}"/>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2963648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A00FD-CDD0-4052-9764-3BDCA985A1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26B7BE1-4320-47A1-9774-D340F17070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F43D81-C15A-4422-A72F-BEAADCF80F08}"/>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5" name="Footer Placeholder 4">
            <a:extLst>
              <a:ext uri="{FF2B5EF4-FFF2-40B4-BE49-F238E27FC236}">
                <a16:creationId xmlns:a16="http://schemas.microsoft.com/office/drawing/2014/main" id="{BD8E49EA-7117-4BA1-A332-96AF6991D2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B84F91-5B1E-4827-808E-09F8FF238F48}"/>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2206756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CD15D6D-90EB-41A5-B097-BBB613DC0A8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480E350-93D7-46F6-AD8F-3AFD63A4C88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848CF6-F5D4-41E6-B1BC-D5EC14F4B98D}"/>
              </a:ext>
            </a:extLst>
          </p:cNvPr>
          <p:cNvSpPr>
            <a:spLocks noGrp="1"/>
          </p:cNvSpPr>
          <p:nvPr>
            <p:ph type="dt" sz="half" idx="10"/>
          </p:nvPr>
        </p:nvSpPr>
        <p:spPr/>
        <p:txBody>
          <a:bodyPr/>
          <a:lstStyle/>
          <a:p>
            <a:fld id="{697C21DD-5DDF-4A9B-9490-1196C750A571}" type="datetimeFigureOut">
              <a:rPr lang="en-GB" smtClean="0"/>
              <a:t>20/10/2021</a:t>
            </a:fld>
            <a:endParaRPr lang="en-GB"/>
          </a:p>
        </p:txBody>
      </p:sp>
      <p:sp>
        <p:nvSpPr>
          <p:cNvPr id="5" name="Footer Placeholder 4">
            <a:extLst>
              <a:ext uri="{FF2B5EF4-FFF2-40B4-BE49-F238E27FC236}">
                <a16:creationId xmlns:a16="http://schemas.microsoft.com/office/drawing/2014/main" id="{A1B0629A-0970-49AF-95D9-E7F6612BC2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7AD737-9422-4A61-A48E-6C3322BC5401}"/>
              </a:ext>
            </a:extLst>
          </p:cNvPr>
          <p:cNvSpPr>
            <a:spLocks noGrp="1"/>
          </p:cNvSpPr>
          <p:nvPr>
            <p:ph type="sldNum" sz="quarter" idx="12"/>
          </p:nvPr>
        </p:nvSpPr>
        <p:spPr/>
        <p:txBody>
          <a:bodyPr/>
          <a:lstStyle/>
          <a:p>
            <a:fld id="{D11D4E2A-AFA3-49D8-8DDF-96EF6EC5D229}" type="slidenum">
              <a:rPr lang="en-GB" smtClean="0"/>
              <a:t>‹#›</a:t>
            </a:fld>
            <a:endParaRPr lang="en-GB"/>
          </a:p>
        </p:txBody>
      </p:sp>
    </p:spTree>
    <p:extLst>
      <p:ext uri="{BB962C8B-B14F-4D97-AF65-F5344CB8AC3E}">
        <p14:creationId xmlns:p14="http://schemas.microsoft.com/office/powerpoint/2010/main" val="2149505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D9E76C7-C8A3-4B00-9CC8-8DE9DBCAD9D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C39C945-C927-4A8E-B989-F585EA336E3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CC95E2-47E3-4B0C-9458-BF354F4C0AA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97C21DD-5DDF-4A9B-9490-1196C750A571}" type="datetimeFigureOut">
              <a:rPr lang="en-GB" smtClean="0"/>
              <a:t>20/10/2021</a:t>
            </a:fld>
            <a:endParaRPr lang="en-GB"/>
          </a:p>
        </p:txBody>
      </p:sp>
      <p:sp>
        <p:nvSpPr>
          <p:cNvPr id="5" name="Footer Placeholder 4">
            <a:extLst>
              <a:ext uri="{FF2B5EF4-FFF2-40B4-BE49-F238E27FC236}">
                <a16:creationId xmlns:a16="http://schemas.microsoft.com/office/drawing/2014/main" id="{049397A8-BC9E-4FBD-BAF8-1007D58CAB1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743D5CD-518E-4BCE-9F38-DE180FE4FCB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1D4E2A-AFA3-49D8-8DDF-96EF6EC5D229}" type="slidenum">
              <a:rPr lang="en-GB" smtClean="0"/>
              <a:t>‹#›</a:t>
            </a:fld>
            <a:endParaRPr lang="en-GB"/>
          </a:p>
        </p:txBody>
      </p:sp>
    </p:spTree>
    <p:extLst>
      <p:ext uri="{BB962C8B-B14F-4D97-AF65-F5344CB8AC3E}">
        <p14:creationId xmlns:p14="http://schemas.microsoft.com/office/powerpoint/2010/main" val="1124472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F6390-4AFC-41E4-9DC1-D9704EA4DF4E}"/>
              </a:ext>
            </a:extLst>
          </p:cNvPr>
          <p:cNvSpPr>
            <a:spLocks noGrp="1"/>
          </p:cNvSpPr>
          <p:nvPr>
            <p:ph type="ctrTitle"/>
          </p:nvPr>
        </p:nvSpPr>
        <p:spPr/>
        <p:txBody>
          <a:bodyPr/>
          <a:lstStyle/>
          <a:p>
            <a:r>
              <a:rPr lang="en-GB" dirty="0"/>
              <a:t>Psychology for health and social care</a:t>
            </a:r>
          </a:p>
        </p:txBody>
      </p:sp>
      <p:sp>
        <p:nvSpPr>
          <p:cNvPr id="3" name="Subtitle 2">
            <a:extLst>
              <a:ext uri="{FF2B5EF4-FFF2-40B4-BE49-F238E27FC236}">
                <a16:creationId xmlns:a16="http://schemas.microsoft.com/office/drawing/2014/main" id="{38480603-01AE-42FD-AC29-2DD056CE1842}"/>
              </a:ext>
            </a:extLst>
          </p:cNvPr>
          <p:cNvSpPr>
            <a:spLocks noGrp="1"/>
          </p:cNvSpPr>
          <p:nvPr>
            <p:ph type="subTitle" idx="1"/>
          </p:nvPr>
        </p:nvSpPr>
        <p:spPr/>
        <p:txBody>
          <a:bodyPr/>
          <a:lstStyle/>
          <a:p>
            <a:r>
              <a:rPr lang="en-GB" dirty="0"/>
              <a:t>By Sawsan </a:t>
            </a:r>
            <a:r>
              <a:rPr lang="en-GB" dirty="0" err="1"/>
              <a:t>Elhuda</a:t>
            </a:r>
            <a:endParaRPr lang="en-GB" dirty="0"/>
          </a:p>
        </p:txBody>
      </p:sp>
    </p:spTree>
    <p:extLst>
      <p:ext uri="{BB962C8B-B14F-4D97-AF65-F5344CB8AC3E}">
        <p14:creationId xmlns:p14="http://schemas.microsoft.com/office/powerpoint/2010/main" val="2754214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1AD060-8B78-41A0-8014-FEFFAC82476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6CDB56A3-978D-4E51-B047-AFD534493156}"/>
              </a:ext>
            </a:extLst>
          </p:cNvPr>
          <p:cNvSpPr>
            <a:spLocks noGrp="1"/>
          </p:cNvSpPr>
          <p:nvPr>
            <p:ph idx="1"/>
          </p:nvPr>
        </p:nvSpPr>
        <p:spPr/>
        <p:txBody>
          <a:bodyPr/>
          <a:lstStyle/>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period between birth and the age of five is critical for a child's development and learning. In various ways, a child's growth throughout the first five years of life is crucial to their health, well-being, and overall learning and maturity. Fortunately, parents may do a variety of things to aid their child's growth and development. Children require parental nurturing, communication, and support, especially throughout their first five years of life. However, what if a child is unable to experience this? What if the caretaker of a child is irresponsible in their parental responsibilities? Whenever parents fail to address their child's emotional, physiological, and mental requirements during these phases of development, future mental health problems begin to arise. When a child is neglected at a young age, studies reveal that it frequently causes deep-seated issues that persist throughout their lives, particularly affecting their emotional maturity, emotional development, and interpersonal skills. The primary objective is to examine how a child's experiences for their first 5 years can affect the remainder of their lives. To that end, I will concentrate on Sigmund Freud's theory of developmental psychology and Erikson's theory of lifelong development.</a:t>
            </a:r>
          </a:p>
          <a:p>
            <a:pPr marL="0" indent="0">
              <a:buNone/>
            </a:pPr>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01053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9E129-B63E-4D82-9047-FF77D85E3841}"/>
              </a:ext>
            </a:extLst>
          </p:cNvPr>
          <p:cNvSpPr>
            <a:spLocks noGrp="1"/>
          </p:cNvSpPr>
          <p:nvPr>
            <p:ph type="title"/>
          </p:nvPr>
        </p:nvSpPr>
        <p:spPr/>
        <p:txBody>
          <a:bodyPr/>
          <a:lstStyle/>
          <a:p>
            <a:r>
              <a:rPr lang="en-GB" sz="4400" dirty="0">
                <a:effectLst/>
                <a:latin typeface="Calibri" panose="020F0502020204030204" pitchFamily="34" charset="0"/>
                <a:ea typeface="Times New Roman" panose="02020603050405020304" pitchFamily="18" charset="0"/>
                <a:cs typeface="Times New Roman" panose="02020603050405020304" pitchFamily="18" charset="0"/>
              </a:rPr>
              <a:t>Psychological theories :Freud’s theory of psychosexual development</a:t>
            </a:r>
            <a:endParaRPr lang="en-GB" dirty="0"/>
          </a:p>
        </p:txBody>
      </p:sp>
      <p:sp>
        <p:nvSpPr>
          <p:cNvPr id="3" name="Content Placeholder 2">
            <a:extLst>
              <a:ext uri="{FF2B5EF4-FFF2-40B4-BE49-F238E27FC236}">
                <a16:creationId xmlns:a16="http://schemas.microsoft.com/office/drawing/2014/main" id="{384B90D7-CD7F-47F2-AC56-05C2DC469C34}"/>
              </a:ext>
            </a:extLst>
          </p:cNvPr>
          <p:cNvSpPr>
            <a:spLocks noGrp="1"/>
          </p:cNvSpPr>
          <p:nvPr>
            <p:ph idx="1"/>
          </p:nvPr>
        </p:nvSpPr>
        <p:spPr/>
        <p:txBody>
          <a:bodyPr/>
          <a:lstStyle/>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Sigmund Freud claimed that five phases of psychosexual development contribute to the formation of the human personality and that childhood events impact adult traits. If the child does not receive adequate nurturing and parenting during the first three phases, they may become trapped or obsessive. The Oral Stage begins with Freud's child development, lasting from birth to one year, during which the infant uses his mouth to satisfy his libido. The Anal Stage lasts between 1-3 years of life, during which the kid's libido is concentrated on the porta, where the child derives pleasure from defecating. After undergoing tough potty training, a child who despises mess and hates to be late becomes a neat, punctual, and respectable member of society. The Phallic Stage lasts between 3-6 years and is characterized by an infant's libido focused on their genitalia.</a:t>
            </a:r>
          </a:p>
          <a:p>
            <a:pPr marL="0" indent="0">
              <a:buNone/>
            </a:pPr>
            <a:endParaRPr lang="en-GB" dirty="0"/>
          </a:p>
        </p:txBody>
      </p:sp>
    </p:spTree>
    <p:extLst>
      <p:ext uri="{BB962C8B-B14F-4D97-AF65-F5344CB8AC3E}">
        <p14:creationId xmlns:p14="http://schemas.microsoft.com/office/powerpoint/2010/main" val="3731898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D55619-0540-4BF9-BE48-B80DCE7EB424}"/>
              </a:ext>
            </a:extLst>
          </p:cNvPr>
          <p:cNvSpPr>
            <a:spLocks noGrp="1"/>
          </p:cNvSpPr>
          <p:nvPr>
            <p:ph type="title"/>
          </p:nvPr>
        </p:nvSpPr>
        <p:spPr>
          <a:xfrm>
            <a:off x="643467" y="321734"/>
            <a:ext cx="10905066" cy="1135737"/>
          </a:xfrm>
        </p:spPr>
        <p:txBody>
          <a:bodyPr>
            <a:normAutofit/>
          </a:bodyPr>
          <a:lstStyle/>
          <a:p>
            <a:r>
              <a:rPr lang="en-GB" sz="3600">
                <a:effectLst/>
                <a:latin typeface="Calibri" panose="020F0502020204030204" pitchFamily="34" charset="0"/>
                <a:ea typeface="Times New Roman" panose="02020603050405020304" pitchFamily="18" charset="0"/>
                <a:cs typeface="Times New Roman" panose="02020603050405020304" pitchFamily="18" charset="0"/>
              </a:rPr>
              <a:t>Erikson’s theory of lifespan development.</a:t>
            </a:r>
            <a:br>
              <a:rPr lang="en-GB" sz="3600">
                <a:effectLst/>
                <a:latin typeface="Calibri" panose="020F0502020204030204" pitchFamily="34" charset="0"/>
                <a:ea typeface="Times New Roman" panose="02020603050405020304" pitchFamily="18" charset="0"/>
                <a:cs typeface="Times New Roman" panose="02020603050405020304" pitchFamily="18" charset="0"/>
              </a:rPr>
            </a:br>
            <a:endParaRPr lang="en-GB" sz="3600"/>
          </a:p>
        </p:txBody>
      </p:sp>
      <p:sp>
        <p:nvSpPr>
          <p:cNvPr id="3" name="Content Placeholder 2">
            <a:extLst>
              <a:ext uri="{FF2B5EF4-FFF2-40B4-BE49-F238E27FC236}">
                <a16:creationId xmlns:a16="http://schemas.microsoft.com/office/drawing/2014/main" id="{F2D0108A-53D9-4EF7-9038-7A12AA4B6243}"/>
              </a:ext>
            </a:extLst>
          </p:cNvPr>
          <p:cNvSpPr>
            <a:spLocks noGrp="1"/>
          </p:cNvSpPr>
          <p:nvPr>
            <p:ph idx="1"/>
          </p:nvPr>
        </p:nvSpPr>
        <p:spPr>
          <a:xfrm>
            <a:off x="643469" y="1782981"/>
            <a:ext cx="4008384" cy="4393982"/>
          </a:xfrm>
        </p:spPr>
        <p:txBody>
          <a:bodyPr>
            <a:normAutofit/>
          </a:bodyPr>
          <a:lstStyle/>
          <a:p>
            <a:pPr marL="0" indent="0">
              <a:buNone/>
            </a:pPr>
            <a:r>
              <a:rPr lang="en-GB" sz="1400">
                <a:effectLst/>
                <a:latin typeface="Calibri" panose="020F0502020204030204" pitchFamily="34" charset="0"/>
                <a:ea typeface="Times New Roman" panose="02020603050405020304" pitchFamily="18" charset="0"/>
                <a:cs typeface="Times New Roman" panose="02020603050405020304" pitchFamily="18" charset="0"/>
              </a:rPr>
              <a:t>Erikson's eight phases of psychological development are renowned for their depth of understanding. The first stage, Trust vs. Mistrust, lasts from birth to 18 months. According to Erikson, this is the most influential stage of the child's life since it establishes their world view and consequently their entire personality. This stage lasts from 18 months to 3 years, and children are working on gaining self-control throughout this time (Lantz et al., 2020). Next comes Autonomy vs. Shame and Doubt. The third stage, initiate vs Guilt, occurs between the ages of three and five and is characterized by the kid asserting their dominance and influence over the world via play and social contact. Parents can aid their child's growth by providing emotional support, including spending time with them, playing with them, and teaching them through deeds rather than words. Parents can assist children by being positive role models, as children observe and emulate their parents. When parents exhibit positive habits and behaviours, their children are almost certain to emulate them.</a:t>
            </a:r>
          </a:p>
          <a:p>
            <a:pPr marL="0" indent="0">
              <a:buNone/>
            </a:pPr>
            <a:endParaRPr lang="en-GB" sz="1400"/>
          </a:p>
        </p:txBody>
      </p:sp>
      <p:grpSp>
        <p:nvGrpSpPr>
          <p:cNvPr id="73" name="Group 72">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4" name="Isosceles Triangle 7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1026" name="Picture 2" descr="Erik Erikson&amp;#39;s Stages of Psychosocial Development">
            <a:extLst>
              <a:ext uri="{FF2B5EF4-FFF2-40B4-BE49-F238E27FC236}">
                <a16:creationId xmlns:a16="http://schemas.microsoft.com/office/drawing/2014/main" id="{DB1774DD-72B6-4C56-B6D8-3A860188D7E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295320" y="1877439"/>
            <a:ext cx="6253212" cy="4172976"/>
          </a:xfrm>
          <a:prstGeom prst="rect">
            <a:avLst/>
          </a:prstGeom>
          <a:noFill/>
          <a:extLst>
            <a:ext uri="{909E8E84-426E-40DD-AFC4-6F175D3DCCD1}">
              <a14:hiddenFill xmlns:a14="http://schemas.microsoft.com/office/drawing/2010/main">
                <a:solidFill>
                  <a:srgbClr val="FFFFFF"/>
                </a:solidFill>
              </a14:hiddenFill>
            </a:ext>
          </a:extLst>
        </p:spPr>
      </p:pic>
      <p:grpSp>
        <p:nvGrpSpPr>
          <p:cNvPr id="77" name="Group 76">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78" name="Rectangle 77">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023940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EE5A047-817F-434E-A81D-276015C9E5CB}"/>
              </a:ext>
            </a:extLst>
          </p:cNvPr>
          <p:cNvSpPr>
            <a:spLocks noGrp="1"/>
          </p:cNvSpPr>
          <p:nvPr>
            <p:ph idx="1"/>
          </p:nvPr>
        </p:nvSpPr>
        <p:spPr/>
        <p:txBody>
          <a:bodyPr/>
          <a:lstStyle/>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The child development theories of Freud and Erikson provide insight into how children can be nurtured and developed. According to these two philosophies, children nurtured, cared for, and developed grow healthy and sound. Based on these principles, parents and careers can understand how to assist youngsters in developing into healthy individuals with advanced cognitive, motor, and behavioural abilities. If children continue to get emotional support throughout their childhood, they will develop into better adults.</a:t>
            </a:r>
          </a:p>
          <a:p>
            <a:pPr marL="0" indent="0">
              <a:buNone/>
            </a:pPr>
            <a:endParaRPr lang="en-GB" dirty="0"/>
          </a:p>
        </p:txBody>
      </p:sp>
      <p:sp>
        <p:nvSpPr>
          <p:cNvPr id="5" name="Title 4">
            <a:extLst>
              <a:ext uri="{FF2B5EF4-FFF2-40B4-BE49-F238E27FC236}">
                <a16:creationId xmlns:a16="http://schemas.microsoft.com/office/drawing/2014/main" id="{9984E27C-EC48-4DEB-97DB-1F78DDF12A40}"/>
              </a:ext>
            </a:extLst>
          </p:cNvPr>
          <p:cNvSpPr>
            <a:spLocks noGrp="1"/>
          </p:cNvSpPr>
          <p:nvPr>
            <p:ph type="title"/>
          </p:nvPr>
        </p:nvSpPr>
        <p:spPr/>
        <p:txBody>
          <a:bodyPr/>
          <a:lstStyle/>
          <a:p>
            <a:r>
              <a:rPr lang="en-GB" dirty="0"/>
              <a:t>Practical Activity Ideas</a:t>
            </a:r>
          </a:p>
        </p:txBody>
      </p:sp>
    </p:spTree>
    <p:extLst>
      <p:ext uri="{BB962C8B-B14F-4D97-AF65-F5344CB8AC3E}">
        <p14:creationId xmlns:p14="http://schemas.microsoft.com/office/powerpoint/2010/main" val="13699521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938A5-B493-4DE9-9C06-3878CF9283DE}"/>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6767A3FC-FFEE-40A2-B7AF-91CCDAC54327}"/>
              </a:ext>
            </a:extLst>
          </p:cNvPr>
          <p:cNvSpPr>
            <a:spLocks noGrp="1"/>
          </p:cNvSpPr>
          <p:nvPr>
            <p:ph idx="1"/>
          </p:nvPr>
        </p:nvSpPr>
        <p:spPr/>
        <p:txBody>
          <a:bodyPr/>
          <a:lstStyle/>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t>
            </a:r>
          </a:p>
          <a:p>
            <a:pPr marL="0" indent="0">
              <a:buNone/>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To conclude, development refers to changes in your child's physical development. Additionally, it encompasses changes in your child's social, emotional, behavioural, cognitive, and interactive skills. Each of these development sectors is interconnected, and each is dependent on and affects the others. During the first five years of a child's existence, events and relationships encourage their growth, leading to millions of brain connections. Children's brains develop faster during their first five years of life than at any period in their lives. During this time, the foundation for future learning, healthcare, and behaviour established. </a:t>
            </a:r>
          </a:p>
          <a:p>
            <a:endParaRPr lang="en-GB" sz="1800" dirty="0">
              <a:effectLst/>
              <a:latin typeface="Calibri" panose="020F0502020204030204" pitchFamily="34" charset="0"/>
              <a:ea typeface="Times New Roman" panose="02020603050405020304" pitchFamily="18"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503608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TotalTime>
  <Words>787</Words>
  <Application>Microsoft Office PowerPoint</Application>
  <PresentationFormat>Widescreen</PresentationFormat>
  <Paragraphs>13</Paragraphs>
  <Slides>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Arial</vt:lpstr>
      <vt:lpstr>Calibri</vt:lpstr>
      <vt:lpstr>Calibri Light</vt:lpstr>
      <vt:lpstr>Office Theme</vt:lpstr>
      <vt:lpstr>Psychology for health and social care</vt:lpstr>
      <vt:lpstr>Introduction</vt:lpstr>
      <vt:lpstr>Psychological theories :Freud’s theory of psychosexual development</vt:lpstr>
      <vt:lpstr>Erikson’s theory of lifespan development. </vt:lpstr>
      <vt:lpstr>Practical Activity Ideas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dc:creator>Azziz Imam (BSc Accounting and Finance)</dc:creator>
  <cp:lastModifiedBy>Azziz Imam (BSc Accounting and Finance)</cp:lastModifiedBy>
  <cp:revision>2</cp:revision>
  <dcterms:created xsi:type="dcterms:W3CDTF">2021-10-20T13:37:50Z</dcterms:created>
  <dcterms:modified xsi:type="dcterms:W3CDTF">2021-10-20T13:45:20Z</dcterms:modified>
</cp:coreProperties>
</file>