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04121F1-15F9-48CD-B0CA-AA96BFE18716}"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1771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spTree>
    <p:extLst>
      <p:ext uri="{BB962C8B-B14F-4D97-AF65-F5344CB8AC3E}">
        <p14:creationId xmlns:p14="http://schemas.microsoft.com/office/powerpoint/2010/main" val="1787379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8796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67F64B8-F6B3-40FB-907B-719D1AFCB48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4121F1-15F9-48CD-B0CA-AA96BFE18716}" type="slidenum">
              <a:rPr lang="en-GB" smtClean="0"/>
              <a:t>‹#›</a:t>
            </a:fld>
            <a:endParaRPr lang="en-GB"/>
          </a:p>
        </p:txBody>
      </p:sp>
    </p:spTree>
    <p:extLst>
      <p:ext uri="{BB962C8B-B14F-4D97-AF65-F5344CB8AC3E}">
        <p14:creationId xmlns:p14="http://schemas.microsoft.com/office/powerpoint/2010/main" val="2418190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7F64B8-F6B3-40FB-907B-719D1AFCB484}"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04121F1-15F9-48CD-B0CA-AA96BFE18716}"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1152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67F64B8-F6B3-40FB-907B-719D1AFCB484}"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04121F1-15F9-48CD-B0CA-AA96BFE1871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8385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7F64B8-F6B3-40FB-907B-719D1AFCB484}"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04121F1-15F9-48CD-B0CA-AA96BFE18716}" type="slidenum">
              <a:rPr lang="en-GB" smtClean="0"/>
              <a:t>‹#›</a:t>
            </a:fld>
            <a:endParaRPr lang="en-GB"/>
          </a:p>
        </p:txBody>
      </p:sp>
    </p:spTree>
    <p:extLst>
      <p:ext uri="{BB962C8B-B14F-4D97-AF65-F5344CB8AC3E}">
        <p14:creationId xmlns:p14="http://schemas.microsoft.com/office/powerpoint/2010/main" val="589935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7F64B8-F6B3-40FB-907B-719D1AFCB48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4121F1-15F9-48CD-B0CA-AA96BFE18716}"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8045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7F64B8-F6B3-40FB-907B-719D1AFCB48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4121F1-15F9-48CD-B0CA-AA96BFE18716}" type="slidenum">
              <a:rPr lang="en-GB" smtClean="0"/>
              <a:t>‹#›</a:t>
            </a:fld>
            <a:endParaRPr lang="en-GB"/>
          </a:p>
        </p:txBody>
      </p:sp>
    </p:spTree>
    <p:extLst>
      <p:ext uri="{BB962C8B-B14F-4D97-AF65-F5344CB8AC3E}">
        <p14:creationId xmlns:p14="http://schemas.microsoft.com/office/powerpoint/2010/main" val="1215760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7F64B8-F6B3-40FB-907B-719D1AFCB484}"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04121F1-15F9-48CD-B0CA-AA96BFE18716}" type="slidenum">
              <a:rPr lang="en-GB" smtClean="0"/>
              <a:t>‹#›</a:t>
            </a:fld>
            <a:endParaRPr lang="en-GB"/>
          </a:p>
        </p:txBody>
      </p:sp>
    </p:spTree>
    <p:extLst>
      <p:ext uri="{BB962C8B-B14F-4D97-AF65-F5344CB8AC3E}">
        <p14:creationId xmlns:p14="http://schemas.microsoft.com/office/powerpoint/2010/main" val="1639034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181853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83747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spTree>
    <p:extLst>
      <p:ext uri="{BB962C8B-B14F-4D97-AF65-F5344CB8AC3E}">
        <p14:creationId xmlns:p14="http://schemas.microsoft.com/office/powerpoint/2010/main" val="1610170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13508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3153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4382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67F64B8-F6B3-40FB-907B-719D1AFCB484}"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04121F1-15F9-48CD-B0CA-AA96BFE18716}"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8252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67F64B8-F6B3-40FB-907B-719D1AFCB484}" type="datetimeFigureOut">
              <a:rPr lang="en-GB" smtClean="0"/>
              <a:t>23/11/2025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04121F1-15F9-48CD-B0CA-AA96BFE18716}" type="slidenum">
              <a:rPr lang="en-GB" smtClean="0"/>
              <a:t>‹#›</a:t>
            </a:fld>
            <a:endParaRPr lang="en-GB"/>
          </a:p>
        </p:txBody>
      </p:sp>
    </p:spTree>
    <p:extLst>
      <p:ext uri="{BB962C8B-B14F-4D97-AF65-F5344CB8AC3E}">
        <p14:creationId xmlns:p14="http://schemas.microsoft.com/office/powerpoint/2010/main" val="16124846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1889-D74F-EA44-0A5D-B0FDFF77C6CB}"/>
              </a:ext>
            </a:extLst>
          </p:cNvPr>
          <p:cNvSpPr>
            <a:spLocks noGrp="1"/>
          </p:cNvSpPr>
          <p:nvPr>
            <p:ph type="ctrTitle"/>
          </p:nvPr>
        </p:nvSpPr>
        <p:spPr>
          <a:xfrm>
            <a:off x="2692398" y="1871131"/>
            <a:ext cx="6815669" cy="1628814"/>
          </a:xfrm>
        </p:spPr>
        <p:txBody>
          <a:bodyPr/>
          <a:lstStyle/>
          <a:p>
            <a:r>
              <a:rPr lang="en-GB" sz="3600" b="1" dirty="0">
                <a:solidFill>
                  <a:schemeClr val="accent5">
                    <a:lumMod val="50000"/>
                  </a:schemeClr>
                </a:solidFill>
                <a:latin typeface="Arial Black" panose="020B0A04020102020204" pitchFamily="34" charset="0"/>
              </a:rPr>
              <a:t>Presentation on </a:t>
            </a:r>
            <a:r>
              <a:rPr lang="en-US" sz="3600" b="1" dirty="0">
                <a:solidFill>
                  <a:schemeClr val="accent5">
                    <a:lumMod val="50000"/>
                  </a:schemeClr>
                </a:solidFill>
                <a:latin typeface="Arial Black" panose="020B0A04020102020204" pitchFamily="34" charset="0"/>
              </a:rPr>
              <a:t>Celebrity Endorsements in Business Marketing</a:t>
            </a:r>
            <a:endParaRPr lang="en-GB" sz="3600" b="1" dirty="0">
              <a:solidFill>
                <a:schemeClr val="accent5">
                  <a:lumMod val="50000"/>
                </a:schemeClr>
              </a:solidFill>
              <a:latin typeface="Arial Black" panose="020B0A04020102020204" pitchFamily="34" charset="0"/>
            </a:endParaRPr>
          </a:p>
        </p:txBody>
      </p:sp>
      <p:sp>
        <p:nvSpPr>
          <p:cNvPr id="3" name="Subtitle 2">
            <a:extLst>
              <a:ext uri="{FF2B5EF4-FFF2-40B4-BE49-F238E27FC236}">
                <a16:creationId xmlns:a16="http://schemas.microsoft.com/office/drawing/2014/main" id="{6CF96B20-F0E2-EEC0-A0D9-DC480827C95B}"/>
              </a:ext>
            </a:extLst>
          </p:cNvPr>
          <p:cNvSpPr>
            <a:spLocks noGrp="1"/>
          </p:cNvSpPr>
          <p:nvPr>
            <p:ph type="subTitle" idx="1"/>
          </p:nvPr>
        </p:nvSpPr>
        <p:spPr>
          <a:solidFill>
            <a:schemeClr val="accent6"/>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3600" dirty="0">
                <a:latin typeface="Arial Black" panose="020B0A04020102020204" pitchFamily="34" charset="0"/>
              </a:rPr>
              <a:t>Maria Dumitru </a:t>
            </a:r>
          </a:p>
        </p:txBody>
      </p:sp>
    </p:spTree>
    <p:extLst>
      <p:ext uri="{BB962C8B-B14F-4D97-AF65-F5344CB8AC3E}">
        <p14:creationId xmlns:p14="http://schemas.microsoft.com/office/powerpoint/2010/main" val="3472195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831B2-6299-7A53-DB73-990BC1EF27B1}"/>
              </a:ext>
            </a:extLst>
          </p:cNvPr>
          <p:cNvSpPr>
            <a:spLocks noGrp="1"/>
          </p:cNvSpPr>
          <p:nvPr>
            <p:ph type="title"/>
          </p:nvPr>
        </p:nvSpPr>
        <p:spPr>
          <a:xfrm>
            <a:off x="1295402" y="982132"/>
            <a:ext cx="9601196" cy="1303867"/>
          </a:xfrm>
        </p:spPr>
        <p:txBody>
          <a:bodyPr>
            <a:normAutofit/>
          </a:bodyPr>
          <a:lstStyle/>
          <a:p>
            <a:pPr>
              <a:lnSpc>
                <a:spcPct val="90000"/>
              </a:lnSpc>
            </a:pPr>
            <a:r>
              <a:rPr lang="en-US" sz="3600" dirty="0">
                <a:solidFill>
                  <a:schemeClr val="accent5">
                    <a:lumMod val="50000"/>
                  </a:schemeClr>
                </a:solidFill>
                <a:latin typeface="Arial Black" panose="020B0A04020102020204" pitchFamily="34" charset="0"/>
              </a:rPr>
              <a:t>Why Celebrities Shape business's identity and value </a:t>
            </a:r>
            <a:endParaRPr lang="en-GB" sz="3600" dirty="0">
              <a:solidFill>
                <a:schemeClr val="accent5">
                  <a:lumMod val="50000"/>
                </a:schemeClr>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9CA0A6B2-3F25-690B-EA1D-417F96669E09}"/>
              </a:ext>
            </a:extLst>
          </p:cNvPr>
          <p:cNvSpPr>
            <a:spLocks noGrp="1"/>
          </p:cNvSpPr>
          <p:nvPr>
            <p:ph idx="1"/>
          </p:nvPr>
        </p:nvSpPr>
        <p:spPr>
          <a:xfrm>
            <a:off x="1295402" y="3014368"/>
            <a:ext cx="4800598" cy="2654913"/>
          </a:xfrm>
        </p:spPr>
        <p:txBody>
          <a:bodyPr>
            <a:normAutofit/>
          </a:bodyPr>
          <a:lstStyle/>
          <a:p>
            <a:pPr>
              <a:lnSpc>
                <a:spcPct val="90000"/>
              </a:lnSpc>
            </a:pPr>
            <a:r>
              <a:rPr lang="en-US" sz="1400" dirty="0">
                <a:solidFill>
                  <a:srgbClr val="262626"/>
                </a:solidFill>
                <a:latin typeface="Arial" panose="020B0604020202020204" pitchFamily="34" charset="0"/>
                <a:cs typeface="Arial" panose="020B0604020202020204" pitchFamily="34" charset="0"/>
              </a:rPr>
              <a:t>Collaborations with celebrities have emerged as a fundamental building block of brand commitment to conveying identity and value.</a:t>
            </a:r>
          </a:p>
          <a:p>
            <a:pPr>
              <a:lnSpc>
                <a:spcPct val="90000"/>
              </a:lnSpc>
            </a:pPr>
            <a:r>
              <a:rPr lang="en-US" sz="1400" dirty="0">
                <a:solidFill>
                  <a:srgbClr val="262626"/>
                </a:solidFill>
                <a:latin typeface="Arial" panose="020B0604020202020204" pitchFamily="34" charset="0"/>
                <a:cs typeface="Arial" panose="020B0604020202020204" pitchFamily="34" charset="0"/>
              </a:rPr>
              <a:t>Consumers frequently attribute aspects of celebrity persona, for example, confidence, style or success to the products with which they are associated (Wang &amp; Liu, 2023).</a:t>
            </a:r>
          </a:p>
          <a:p>
            <a:pPr>
              <a:lnSpc>
                <a:spcPct val="90000"/>
              </a:lnSpc>
            </a:pPr>
            <a:r>
              <a:rPr lang="en-US" sz="1400" dirty="0">
                <a:solidFill>
                  <a:srgbClr val="262626"/>
                </a:solidFill>
                <a:latin typeface="Arial" panose="020B0604020202020204" pitchFamily="34" charset="0"/>
                <a:cs typeface="Arial" panose="020B0604020202020204" pitchFamily="34" charset="0"/>
              </a:rPr>
              <a:t>Because celebrities are agents of cultural change and opinion influencing public sentiment, brands harness their presence and consumption to develop better visibility and emotional response (Yang, 2018).</a:t>
            </a:r>
            <a:endParaRPr lang="en-GB" sz="1400" dirty="0">
              <a:solidFill>
                <a:srgbClr val="262626"/>
              </a:solidFill>
              <a:latin typeface="Arial" panose="020B0604020202020204" pitchFamily="34" charset="0"/>
              <a:cs typeface="Arial" panose="020B0604020202020204" pitchFamily="34" charset="0"/>
            </a:endParaRPr>
          </a:p>
        </p:txBody>
      </p:sp>
      <p:pic>
        <p:nvPicPr>
          <p:cNvPr id="4" name="Picture 3" descr="A collage of photos of women&#10;&#10;AI-generated content may be incorrect.">
            <a:extLst>
              <a:ext uri="{FF2B5EF4-FFF2-40B4-BE49-F238E27FC236}">
                <a16:creationId xmlns:a16="http://schemas.microsoft.com/office/drawing/2014/main" id="{CDD53B8B-CC01-78B8-CE2B-26F54EC15B49}"/>
              </a:ext>
            </a:extLst>
          </p:cNvPr>
          <p:cNvPicPr>
            <a:picLocks noChangeAspect="1"/>
          </p:cNvPicPr>
          <p:nvPr/>
        </p:nvPicPr>
        <p:blipFill>
          <a:blip r:embed="rId3"/>
          <a:stretch>
            <a:fillRect/>
          </a:stretch>
        </p:blipFill>
        <p:spPr>
          <a:xfrm>
            <a:off x="7074153" y="3014367"/>
            <a:ext cx="3773214" cy="2263927"/>
          </a:xfrm>
          <a:prstGeom prst="rect">
            <a:avLst/>
          </a:prstGeom>
          <a:ln w="57150" cmpd="thickThin">
            <a:solidFill>
              <a:srgbClr val="7F7F7F"/>
            </a:solidFill>
            <a:miter lim="800000"/>
          </a:ln>
        </p:spPr>
      </p:pic>
    </p:spTree>
    <p:extLst>
      <p:ext uri="{BB962C8B-B14F-4D97-AF65-F5344CB8AC3E}">
        <p14:creationId xmlns:p14="http://schemas.microsoft.com/office/powerpoint/2010/main" val="1108304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94E98-F039-2645-F36D-96D85C52922D}"/>
              </a:ext>
            </a:extLst>
          </p:cNvPr>
          <p:cNvSpPr>
            <a:spLocks noGrp="1"/>
          </p:cNvSpPr>
          <p:nvPr>
            <p:ph type="title"/>
          </p:nvPr>
        </p:nvSpPr>
        <p:spPr/>
        <p:txBody>
          <a:bodyPr>
            <a:normAutofit/>
          </a:bodyPr>
          <a:lstStyle/>
          <a:p>
            <a:r>
              <a:rPr lang="en-GB" sz="3600" dirty="0">
                <a:solidFill>
                  <a:schemeClr val="accent5">
                    <a:lumMod val="50000"/>
                  </a:schemeClr>
                </a:solidFill>
                <a:latin typeface="Arial Black" panose="020B0A04020102020204" pitchFamily="34" charset="0"/>
              </a:rPr>
              <a:t>The Influence celebrity endorsement has on businesses </a:t>
            </a:r>
          </a:p>
        </p:txBody>
      </p:sp>
      <p:sp>
        <p:nvSpPr>
          <p:cNvPr id="3" name="Content Placeholder 2">
            <a:extLst>
              <a:ext uri="{FF2B5EF4-FFF2-40B4-BE49-F238E27FC236}">
                <a16:creationId xmlns:a16="http://schemas.microsoft.com/office/drawing/2014/main" id="{B562FA8C-B14C-3B28-0786-2A6C6763C7DD}"/>
              </a:ext>
            </a:extLst>
          </p:cNvPr>
          <p:cNvSpPr>
            <a:spLocks noGrp="1"/>
          </p:cNvSpPr>
          <p:nvPr>
            <p:ph idx="1"/>
          </p:nvPr>
        </p:nvSpPr>
        <p:spPr>
          <a:xfrm>
            <a:off x="1295401" y="2556932"/>
            <a:ext cx="4800599" cy="3318936"/>
          </a:xfrm>
        </p:spPr>
        <p:txBody>
          <a:bodyPr>
            <a:normAutofit/>
          </a:bodyPr>
          <a:lstStyle/>
          <a:p>
            <a:r>
              <a:rPr lang="en-US" sz="1400" dirty="0">
                <a:latin typeface="Arial" panose="020B0604020202020204" pitchFamily="34" charset="0"/>
                <a:cs typeface="Arial" panose="020B0604020202020204" pitchFamily="34" charset="0"/>
              </a:rPr>
              <a:t>Celebrity endorsements can increase consumers' propensity to buy when the consumers have positive sentiments towards the celebrity (Osei-Frimpong, Donkor &amp; Owusu-Frimpong, 2019).</a:t>
            </a:r>
          </a:p>
          <a:p>
            <a:r>
              <a:rPr lang="en-US" sz="1400" dirty="0">
                <a:latin typeface="Arial" panose="020B0604020202020204" pitchFamily="34" charset="0"/>
                <a:cs typeface="Arial" panose="020B0604020202020204" pitchFamily="34" charset="0"/>
              </a:rPr>
              <a:t>The "meaning transfer" concept is one explanation for why celebrity endorsements are effective, favorable associations with the celebrity’s image transfer to the brand’s image once it is used in the advertising campaign (Halonen-Knight &amp; </a:t>
            </a:r>
            <a:r>
              <a:rPr lang="en-US" sz="1400" dirty="0" err="1">
                <a:latin typeface="Arial" panose="020B0604020202020204" pitchFamily="34" charset="0"/>
                <a:cs typeface="Arial" panose="020B0604020202020204" pitchFamily="34" charset="0"/>
              </a:rPr>
              <a:t>Hurmerinta</a:t>
            </a:r>
            <a:r>
              <a:rPr lang="en-US" sz="1400" dirty="0">
                <a:latin typeface="Arial" panose="020B0604020202020204" pitchFamily="34" charset="0"/>
                <a:cs typeface="Arial" panose="020B0604020202020204" pitchFamily="34" charset="0"/>
              </a:rPr>
              <a:t>, 2010).</a:t>
            </a:r>
          </a:p>
          <a:p>
            <a:r>
              <a:rPr lang="en-US" sz="1400" dirty="0">
                <a:latin typeface="Arial" panose="020B0604020202020204" pitchFamily="34" charset="0"/>
                <a:cs typeface="Arial" panose="020B0604020202020204" pitchFamily="34" charset="0"/>
              </a:rPr>
              <a:t>Authentic, well-matched campaigns tend to have greater long-lasting effects and develop a stronger loyalty from customers, (Yang, 2018).</a:t>
            </a:r>
            <a:endParaRPr lang="en-GB"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2AF4E6E-E71D-9C3C-D49F-EF9CAA1E0CC3}"/>
              </a:ext>
            </a:extLst>
          </p:cNvPr>
          <p:cNvPicPr>
            <a:picLocks noChangeAspect="1"/>
          </p:cNvPicPr>
          <p:nvPr/>
        </p:nvPicPr>
        <p:blipFill>
          <a:blip r:embed="rId2"/>
          <a:stretch>
            <a:fillRect/>
          </a:stretch>
        </p:blipFill>
        <p:spPr>
          <a:xfrm>
            <a:off x="6474961" y="2931422"/>
            <a:ext cx="4531639" cy="2569956"/>
          </a:xfrm>
          <a:prstGeom prst="rect">
            <a:avLst/>
          </a:prstGeom>
        </p:spPr>
      </p:pic>
    </p:spTree>
    <p:extLst>
      <p:ext uri="{BB962C8B-B14F-4D97-AF65-F5344CB8AC3E}">
        <p14:creationId xmlns:p14="http://schemas.microsoft.com/office/powerpoint/2010/main" val="3046518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FF43104-F524-418A-A0E3-3146340AB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323E5CD5-3226-4DDD-97AC-81C8F40E09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858B6703-6BCA-4414-A7FC-BA111255B1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76826A85-B5BB-4A9B-819E-AF5A0B30A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B8A6C787-E24E-48D0-AF26-F35E43180E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E55A8260-917C-4DAC-A284-2A6E124FC9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1DE55F6-9C75-5285-2CD4-72EB3DEF5E73}"/>
              </a:ext>
            </a:extLst>
          </p:cNvPr>
          <p:cNvSpPr>
            <a:spLocks noGrp="1"/>
          </p:cNvSpPr>
          <p:nvPr>
            <p:ph type="title"/>
          </p:nvPr>
        </p:nvSpPr>
        <p:spPr>
          <a:xfrm>
            <a:off x="4180764" y="982132"/>
            <a:ext cx="7400048" cy="1303867"/>
          </a:xfrm>
        </p:spPr>
        <p:txBody>
          <a:bodyPr>
            <a:noAutofit/>
          </a:bodyPr>
          <a:lstStyle/>
          <a:p>
            <a:pPr>
              <a:lnSpc>
                <a:spcPct val="90000"/>
              </a:lnSpc>
            </a:pPr>
            <a:r>
              <a:rPr lang="en-US" sz="3600" dirty="0">
                <a:solidFill>
                  <a:schemeClr val="accent5">
                    <a:lumMod val="50000"/>
                  </a:schemeClr>
                </a:solidFill>
                <a:latin typeface="Arial Black" panose="020B0A04020102020204" pitchFamily="34" charset="0"/>
              </a:rPr>
              <a:t>Case Study: Dua Lipa’s ‘La Vacanza’ Collaboration with Versace</a:t>
            </a:r>
            <a:endParaRPr lang="en-GB" sz="3600" dirty="0">
              <a:solidFill>
                <a:schemeClr val="accent5">
                  <a:lumMod val="50000"/>
                </a:schemeClr>
              </a:solidFill>
              <a:latin typeface="Arial Black" panose="020B0A04020102020204" pitchFamily="34" charset="0"/>
            </a:endParaRPr>
          </a:p>
        </p:txBody>
      </p:sp>
      <p:sp>
        <p:nvSpPr>
          <p:cNvPr id="24" name="Rectangle 23">
            <a:extLst>
              <a:ext uri="{FF2B5EF4-FFF2-40B4-BE49-F238E27FC236}">
                <a16:creationId xmlns:a16="http://schemas.microsoft.com/office/drawing/2014/main" id="{B6ABA3F9-ECC4-45D8-8538-B7EEC4D27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looking at the camera&#10;&#10;AI-generated content may be incorrect.">
            <a:extLst>
              <a:ext uri="{FF2B5EF4-FFF2-40B4-BE49-F238E27FC236}">
                <a16:creationId xmlns:a16="http://schemas.microsoft.com/office/drawing/2014/main" id="{FE8B529C-DB2B-E29F-8EFC-D98363281D87}"/>
              </a:ext>
            </a:extLst>
          </p:cNvPr>
          <p:cNvPicPr>
            <a:picLocks noChangeAspect="1"/>
          </p:cNvPicPr>
          <p:nvPr/>
        </p:nvPicPr>
        <p:blipFill>
          <a:blip r:embed="rId5"/>
          <a:stretch>
            <a:fillRect/>
          </a:stretch>
        </p:blipFill>
        <p:spPr>
          <a:xfrm>
            <a:off x="1092517" y="1090414"/>
            <a:ext cx="3043503" cy="2165364"/>
          </a:xfrm>
          <a:prstGeom prst="rect">
            <a:avLst/>
          </a:prstGeom>
        </p:spPr>
      </p:pic>
      <p:cxnSp>
        <p:nvCxnSpPr>
          <p:cNvPr id="20" name="Straight Connector 19">
            <a:extLst>
              <a:ext uri="{FF2B5EF4-FFF2-40B4-BE49-F238E27FC236}">
                <a16:creationId xmlns:a16="http://schemas.microsoft.com/office/drawing/2014/main" id="{420C8890-1E3E-474D-9D1E-D3E3062B6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5" name="Picture 4" descr="A person looking at another person&#10;&#10;AI-generated content may be incorrect.">
            <a:extLst>
              <a:ext uri="{FF2B5EF4-FFF2-40B4-BE49-F238E27FC236}">
                <a16:creationId xmlns:a16="http://schemas.microsoft.com/office/drawing/2014/main" id="{21D8EDCC-BBC9-35F8-4F03-81D52CEEB5A5}"/>
              </a:ext>
            </a:extLst>
          </p:cNvPr>
          <p:cNvPicPr>
            <a:picLocks noChangeAspect="1"/>
          </p:cNvPicPr>
          <p:nvPr/>
        </p:nvPicPr>
        <p:blipFill>
          <a:blip r:embed="rId6"/>
          <a:stretch>
            <a:fillRect/>
          </a:stretch>
        </p:blipFill>
        <p:spPr>
          <a:xfrm>
            <a:off x="1076908" y="3255778"/>
            <a:ext cx="3074848" cy="2371846"/>
          </a:xfrm>
          <a:prstGeom prst="rect">
            <a:avLst/>
          </a:prstGeom>
        </p:spPr>
      </p:pic>
      <p:sp>
        <p:nvSpPr>
          <p:cNvPr id="3" name="Content Placeholder 2">
            <a:extLst>
              <a:ext uri="{FF2B5EF4-FFF2-40B4-BE49-F238E27FC236}">
                <a16:creationId xmlns:a16="http://schemas.microsoft.com/office/drawing/2014/main" id="{A090AE97-B673-3374-BFC7-EE6CA547EF81}"/>
              </a:ext>
            </a:extLst>
          </p:cNvPr>
          <p:cNvSpPr>
            <a:spLocks noGrp="1"/>
          </p:cNvSpPr>
          <p:nvPr>
            <p:ph idx="1"/>
          </p:nvPr>
        </p:nvSpPr>
        <p:spPr>
          <a:xfrm>
            <a:off x="4631496" y="2556932"/>
            <a:ext cx="6260114" cy="3318936"/>
          </a:xfrm>
        </p:spPr>
        <p:txBody>
          <a:bodyPr>
            <a:normAutofit/>
          </a:bodyPr>
          <a:lstStyle/>
          <a:p>
            <a:pPr>
              <a:lnSpc>
                <a:spcPct val="90000"/>
              </a:lnSpc>
            </a:pPr>
            <a:r>
              <a:rPr lang="en-US" sz="1400" dirty="0">
                <a:latin typeface="Arial" panose="020B0604020202020204" pitchFamily="34" charset="0"/>
                <a:cs typeface="Arial" panose="020B0604020202020204" pitchFamily="34" charset="0"/>
              </a:rPr>
              <a:t>Dua Lipa worked with Donatella Versace co-designing Versace's 'La Vacanza' clothing line, merging high fashion with pop star aesthetics.</a:t>
            </a:r>
          </a:p>
          <a:p>
            <a:pPr>
              <a:lnSpc>
                <a:spcPct val="90000"/>
              </a:lnSpc>
            </a:pPr>
            <a:r>
              <a:rPr lang="en-US" sz="1400" dirty="0">
                <a:latin typeface="Arial" panose="020B0604020202020204" pitchFamily="34" charset="0"/>
                <a:cs typeface="Arial" panose="020B0604020202020204" pitchFamily="34" charset="0"/>
              </a:rPr>
              <a:t>Given that Dua Lipa is a true fan and friend of the brand, the collaboration feels natural and authentic.</a:t>
            </a:r>
          </a:p>
          <a:p>
            <a:pPr>
              <a:lnSpc>
                <a:spcPct val="90000"/>
              </a:lnSpc>
            </a:pPr>
            <a:r>
              <a:rPr lang="en-US" sz="1400" dirty="0">
                <a:latin typeface="Arial" panose="020B0604020202020204" pitchFamily="34" charset="0"/>
                <a:cs typeface="Arial" panose="020B0604020202020204" pitchFamily="34" charset="0"/>
              </a:rPr>
              <a:t>Versace was given exposure to a whole new audience of fans of Dua Lipa, enabling the fashion house to better appeal to a wider audience, particularly a younger and more diverse demographic.</a:t>
            </a:r>
          </a:p>
          <a:p>
            <a:pPr>
              <a:lnSpc>
                <a:spcPct val="90000"/>
              </a:lnSpc>
            </a:pPr>
            <a:r>
              <a:rPr lang="en-US" sz="1400" dirty="0">
                <a:latin typeface="Arial" panose="020B0604020202020204" pitchFamily="34" charset="0"/>
                <a:cs typeface="Arial" panose="020B0604020202020204" pitchFamily="34" charset="0"/>
              </a:rPr>
              <a:t>The partnership allowed Dua Lipa to step into her fashion design ambitions, characterising the project as empowering and creatively fulfilling.</a:t>
            </a:r>
          </a:p>
          <a:p>
            <a:pPr>
              <a:lnSpc>
                <a:spcPct val="90000"/>
              </a:lnSpc>
            </a:pPr>
            <a:r>
              <a:rPr lang="en-US" sz="1400" dirty="0">
                <a:latin typeface="Arial" panose="020B0604020202020204" pitchFamily="34" charset="0"/>
                <a:cs typeface="Arial" panose="020B0604020202020204" pitchFamily="34" charset="0"/>
              </a:rPr>
              <a:t>This plays into research that shows when celebrity values align with a brand's values, endorsement messages are significantly stronger (Halonen-Knight &amp; </a:t>
            </a:r>
            <a:r>
              <a:rPr lang="en-US" sz="1400" dirty="0" err="1">
                <a:latin typeface="Arial" panose="020B0604020202020204" pitchFamily="34" charset="0"/>
                <a:cs typeface="Arial" panose="020B0604020202020204" pitchFamily="34" charset="0"/>
              </a:rPr>
              <a:t>Hurmerinta</a:t>
            </a:r>
            <a:r>
              <a:rPr lang="en-US" sz="1400" dirty="0">
                <a:latin typeface="Arial" panose="020B0604020202020204" pitchFamily="34" charset="0"/>
                <a:cs typeface="Arial" panose="020B0604020202020204" pitchFamily="34" charset="0"/>
              </a:rPr>
              <a:t>, 2010).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32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9D7D4-B318-9044-3DAE-29751669C32D}"/>
              </a:ext>
            </a:extLst>
          </p:cNvPr>
          <p:cNvSpPr>
            <a:spLocks noGrp="1"/>
          </p:cNvSpPr>
          <p:nvPr>
            <p:ph type="title"/>
          </p:nvPr>
        </p:nvSpPr>
        <p:spPr/>
        <p:txBody>
          <a:bodyPr>
            <a:normAutofit/>
          </a:bodyPr>
          <a:lstStyle/>
          <a:p>
            <a:r>
              <a:rPr lang="en-GB" sz="3600" dirty="0">
                <a:solidFill>
                  <a:schemeClr val="accent5">
                    <a:lumMod val="50000"/>
                  </a:schemeClr>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CAAA602D-6D0D-AE6C-DB32-A975CDBF49E0}"/>
              </a:ext>
            </a:extLst>
          </p:cNvPr>
          <p:cNvSpPr>
            <a:spLocks noGrp="1"/>
          </p:cNvSpPr>
          <p:nvPr>
            <p:ph idx="1"/>
          </p:nvPr>
        </p:nvSpPr>
        <p:spPr>
          <a:xfrm>
            <a:off x="1295401" y="2556932"/>
            <a:ext cx="9601196" cy="3654682"/>
          </a:xfrm>
        </p:spPr>
        <p:txBody>
          <a:bodyPr>
            <a:normAutofit fontScale="55000" lnSpcReduction="20000"/>
          </a:bodyPr>
          <a:lstStyle/>
          <a:p>
            <a:endParaRPr lang="en-US" dirty="0"/>
          </a:p>
          <a:p>
            <a:r>
              <a:rPr lang="en-US" sz="2500" dirty="0">
                <a:latin typeface="Arial" panose="020B0604020202020204" pitchFamily="34" charset="0"/>
                <a:cs typeface="Arial" panose="020B0604020202020204" pitchFamily="34" charset="0"/>
              </a:rPr>
              <a:t>Arora, A. and Sahu, K., 2013. Celebrity endorsement: An effective marketing tool. </a:t>
            </a:r>
            <a:r>
              <a:rPr lang="en-US" sz="2500" i="1" dirty="0">
                <a:latin typeface="Arial" panose="020B0604020202020204" pitchFamily="34" charset="0"/>
                <a:cs typeface="Arial" panose="020B0604020202020204" pitchFamily="34" charset="0"/>
              </a:rPr>
              <a:t>International Journal of Management Prudence,</a:t>
            </a:r>
            <a:r>
              <a:rPr lang="en-US" sz="2500" dirty="0">
                <a:latin typeface="Arial" panose="020B0604020202020204" pitchFamily="34" charset="0"/>
                <a:cs typeface="Arial" panose="020B0604020202020204" pitchFamily="34" charset="0"/>
              </a:rPr>
              <a:t> 5(2), p.27.</a:t>
            </a:r>
          </a:p>
          <a:p>
            <a:r>
              <a:rPr lang="en-US" sz="2500" dirty="0">
                <a:latin typeface="Arial" panose="020B0604020202020204" pitchFamily="34" charset="0"/>
                <a:cs typeface="Arial" panose="020B0604020202020204" pitchFamily="34" charset="0"/>
              </a:rPr>
              <a:t>Halonen-Knight, E. and </a:t>
            </a:r>
            <a:r>
              <a:rPr lang="en-US" sz="2500" dirty="0" err="1">
                <a:latin typeface="Arial" panose="020B0604020202020204" pitchFamily="34" charset="0"/>
                <a:cs typeface="Arial" panose="020B0604020202020204" pitchFamily="34" charset="0"/>
              </a:rPr>
              <a:t>Hurmerinta</a:t>
            </a:r>
            <a:r>
              <a:rPr lang="en-US" sz="2500" dirty="0">
                <a:latin typeface="Arial" panose="020B0604020202020204" pitchFamily="34" charset="0"/>
                <a:cs typeface="Arial" panose="020B0604020202020204" pitchFamily="34" charset="0"/>
              </a:rPr>
              <a:t>, L., 2010. Who endorses whom? Meanings transfer in celebrity endorsement. </a:t>
            </a:r>
            <a:r>
              <a:rPr lang="en-US" sz="2500" i="1" dirty="0">
                <a:latin typeface="Arial" panose="020B0604020202020204" pitchFamily="34" charset="0"/>
                <a:cs typeface="Arial" panose="020B0604020202020204" pitchFamily="34" charset="0"/>
              </a:rPr>
              <a:t>Journal of Product &amp; Brand Management</a:t>
            </a:r>
            <a:r>
              <a:rPr lang="en-US" sz="2500" dirty="0">
                <a:latin typeface="Arial" panose="020B0604020202020204" pitchFamily="34" charset="0"/>
                <a:cs typeface="Arial" panose="020B0604020202020204" pitchFamily="34" charset="0"/>
              </a:rPr>
              <a:t>, 19(6), pp.452–460.</a:t>
            </a:r>
          </a:p>
          <a:p>
            <a:r>
              <a:rPr lang="en-US" sz="2500" dirty="0">
                <a:latin typeface="Arial" panose="020B0604020202020204" pitchFamily="34" charset="0"/>
                <a:cs typeface="Arial" panose="020B0604020202020204" pitchFamily="34" charset="0"/>
              </a:rPr>
              <a:t>Osei-Frimpong, K., Donkor, G. and Owusu-Frimpong, N., 2019. The impact of celebrity endorsement on consumer purchase intention: An emerging market perspective. </a:t>
            </a:r>
            <a:r>
              <a:rPr lang="en-US" sz="2500" i="1" dirty="0">
                <a:latin typeface="Arial" panose="020B0604020202020204" pitchFamily="34" charset="0"/>
                <a:cs typeface="Arial" panose="020B0604020202020204" pitchFamily="34" charset="0"/>
              </a:rPr>
              <a:t>Journal of Marketing Theory and Practice</a:t>
            </a:r>
            <a:r>
              <a:rPr lang="en-US" sz="2500" dirty="0">
                <a:latin typeface="Arial" panose="020B0604020202020204" pitchFamily="34" charset="0"/>
                <a:cs typeface="Arial" panose="020B0604020202020204" pitchFamily="34" charset="0"/>
              </a:rPr>
              <a:t>, 27(1), pp.103–121.</a:t>
            </a:r>
          </a:p>
          <a:p>
            <a:r>
              <a:rPr lang="en-US" sz="2500" dirty="0">
                <a:latin typeface="Arial" panose="020B0604020202020204" pitchFamily="34" charset="0"/>
                <a:cs typeface="Arial" panose="020B0604020202020204" pitchFamily="34" charset="0"/>
              </a:rPr>
              <a:t>Sambath, P. and </a:t>
            </a:r>
            <a:r>
              <a:rPr lang="en-US" sz="2500" dirty="0" err="1">
                <a:latin typeface="Arial" panose="020B0604020202020204" pitchFamily="34" charset="0"/>
                <a:cs typeface="Arial" panose="020B0604020202020204" pitchFamily="34" charset="0"/>
              </a:rPr>
              <a:t>Jyh</a:t>
            </a:r>
            <a:r>
              <a:rPr lang="en-US" sz="2500" dirty="0">
                <a:latin typeface="Arial" panose="020B0604020202020204" pitchFamily="34" charset="0"/>
                <a:cs typeface="Arial" panose="020B0604020202020204" pitchFamily="34" charset="0"/>
              </a:rPr>
              <a:t>-Fu Jeng, D., 2014, October. The effects of celebrity endorsers on brand personality, brand trust, brand preference and purchase intention. In </a:t>
            </a:r>
            <a:r>
              <a:rPr lang="en-US" sz="2500" i="1" dirty="0">
                <a:latin typeface="Arial" panose="020B0604020202020204" pitchFamily="34" charset="0"/>
                <a:cs typeface="Arial" panose="020B0604020202020204" pitchFamily="34" charset="0"/>
              </a:rPr>
              <a:t>The Sustainable Global Marketplace: Proceedings of the 2011 Academy of Marketing Science (AMS) Annual Conference (pp. 435-439). </a:t>
            </a:r>
            <a:r>
              <a:rPr lang="en-US" sz="2500" dirty="0">
                <a:latin typeface="Arial" panose="020B0604020202020204" pitchFamily="34" charset="0"/>
                <a:cs typeface="Arial" panose="020B0604020202020204" pitchFamily="34" charset="0"/>
              </a:rPr>
              <a:t>Cham: Springer International Publishing.</a:t>
            </a:r>
          </a:p>
          <a:p>
            <a:r>
              <a:rPr lang="en-US" sz="2500" dirty="0">
                <a:latin typeface="Arial" panose="020B0604020202020204" pitchFamily="34" charset="0"/>
                <a:cs typeface="Arial" panose="020B0604020202020204" pitchFamily="34" charset="0"/>
              </a:rPr>
              <a:t>Wang, S. and Liu, M.T., 2023. Celebrity endorsement in marketing from 1960 to 2021: A bibliometric review and future agenda. </a:t>
            </a:r>
            <a:r>
              <a:rPr lang="en-US" sz="2500" i="1" dirty="0">
                <a:latin typeface="Arial" panose="020B0604020202020204" pitchFamily="34" charset="0"/>
                <a:cs typeface="Arial" panose="020B0604020202020204" pitchFamily="34" charset="0"/>
              </a:rPr>
              <a:t>Asia Pacific Journal of Marketing and Logistics</a:t>
            </a:r>
            <a:r>
              <a:rPr lang="en-US" sz="2500" dirty="0">
                <a:latin typeface="Arial" panose="020B0604020202020204" pitchFamily="34" charset="0"/>
                <a:cs typeface="Arial" panose="020B0604020202020204" pitchFamily="34" charset="0"/>
              </a:rPr>
              <a:t>, 35(4), pp.849–873.</a:t>
            </a:r>
          </a:p>
          <a:p>
            <a:r>
              <a:rPr lang="en-US" sz="2500" dirty="0">
                <a:latin typeface="Arial" panose="020B0604020202020204" pitchFamily="34" charset="0"/>
                <a:cs typeface="Arial" panose="020B0604020202020204" pitchFamily="34" charset="0"/>
              </a:rPr>
              <a:t>Yang, W., 2018. Star power: The evolution of celebrity endorsement research. </a:t>
            </a:r>
            <a:r>
              <a:rPr lang="en-US" sz="2500" i="1" dirty="0">
                <a:latin typeface="Arial" panose="020B0604020202020204" pitchFamily="34" charset="0"/>
                <a:cs typeface="Arial" panose="020B0604020202020204" pitchFamily="34" charset="0"/>
              </a:rPr>
              <a:t>International Journal of Contemporary Hospitality Management, </a:t>
            </a:r>
            <a:r>
              <a:rPr lang="en-US" sz="2500" dirty="0">
                <a:latin typeface="Arial" panose="020B0604020202020204" pitchFamily="34" charset="0"/>
                <a:cs typeface="Arial" panose="020B0604020202020204" pitchFamily="34" charset="0"/>
              </a:rPr>
              <a:t>30(1), pp.389–415.</a:t>
            </a:r>
            <a:endParaRPr lang="en-GB" sz="2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908389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73</TotalTime>
  <Words>578</Words>
  <PresentationFormat>Widescreen</PresentationFormat>
  <Paragraphs>24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Arial Black</vt:lpstr>
      <vt:lpstr>Garamond</vt:lpstr>
      <vt:lpstr>Organic</vt:lpstr>
      <vt:lpstr>Presentation on Celebrity Endorsements in Business Marketing</vt:lpstr>
      <vt:lpstr>Why Celebrities Shape business's identity and value </vt:lpstr>
      <vt:lpstr>The Influence celebrity endorsement has on businesses </vt:lpstr>
      <vt:lpstr>Case Study: Dua Lipa’s ‘La Vacanza’ Collaboration with Versace</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2025-11-20T22:34:29Z</dcterms:created>
  <dcterms:modified xsi:type="dcterms:W3CDTF">2025-11-23T16:42:07Z</dcterms:modified>
</cp:coreProperties>
</file>