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6" r:id="rId6"/>
    <p:sldId id="260" r:id="rId7"/>
    <p:sldId id="258" r:id="rId8"/>
    <p:sldId id="259" r:id="rId9"/>
    <p:sldId id="264" r:id="rId10"/>
    <p:sldId id="265" r:id="rId11"/>
    <p:sldId id="266" r:id="rId12"/>
    <p:sldId id="262"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snapToGrid="0">
      <p:cViewPr varScale="1">
        <p:scale>
          <a:sx n="78" d="100"/>
          <a:sy n="78" d="100"/>
        </p:scale>
        <p:origin x="629"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684ABF-1C1A-4BF9-8BB8-5FFBFF365990}"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A60B137E-D826-48BE-A016-9EF899CC4717}" type="pres">
      <dgm:prSet presAssocID="{6B684ABF-1C1A-4BF9-8BB8-5FFBFF365990}" presName="Name0" presStyleCnt="0">
        <dgm:presLayoutVars>
          <dgm:dir/>
          <dgm:animLvl val="lvl"/>
          <dgm:resizeHandles val="exact"/>
        </dgm:presLayoutVars>
      </dgm:prSet>
      <dgm:spPr/>
    </dgm:pt>
  </dgm:ptLst>
  <dgm:cxnLst>
    <dgm:cxn modelId="{1E68B256-30FA-4CD0-ACD8-EC41697BEC17}" type="presOf" srcId="{6B684ABF-1C1A-4BF9-8BB8-5FFBFF365990}" destId="{A60B137E-D826-48BE-A016-9EF899CC471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2/11/2026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4934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2/11/2026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28572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2/11/2026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6199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2/11/2026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41259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2/11/2026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56922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2/11/2026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46504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2/11/2026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9866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2/11/2026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53779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2/11/2026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26057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2/11/2026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3142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2/11/2026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70949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2/11/2026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778046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A23E54-DD0E-4B35-3898-23386247C1B8}"/>
              </a:ext>
            </a:extLst>
          </p:cNvPr>
          <p:cNvPicPr>
            <a:picLocks noChangeAspect="1"/>
          </p:cNvPicPr>
          <p:nvPr/>
        </p:nvPicPr>
        <p:blipFill>
          <a:blip r:embed="rId2"/>
          <a:stretch>
            <a:fillRect/>
          </a:stretch>
        </p:blipFill>
        <p:spPr>
          <a:xfrm>
            <a:off x="105103" y="851338"/>
            <a:ext cx="2396359" cy="1923393"/>
          </a:xfrm>
          <a:prstGeom prst="rect">
            <a:avLst/>
          </a:prstGeom>
        </p:spPr>
      </p:pic>
      <p:sp>
        <p:nvSpPr>
          <p:cNvPr id="4" name="TextBox 3">
            <a:extLst>
              <a:ext uri="{FF2B5EF4-FFF2-40B4-BE49-F238E27FC236}">
                <a16:creationId xmlns:a16="http://schemas.microsoft.com/office/drawing/2014/main" id="{851A9C7E-884C-D72D-D91E-90DEFD9A8A94}"/>
              </a:ext>
            </a:extLst>
          </p:cNvPr>
          <p:cNvSpPr txBox="1"/>
          <p:nvPr/>
        </p:nvSpPr>
        <p:spPr>
          <a:xfrm>
            <a:off x="3740129" y="1241294"/>
            <a:ext cx="5948859" cy="5632311"/>
          </a:xfrm>
          <a:prstGeom prst="rect">
            <a:avLst/>
          </a:prstGeom>
          <a:noFill/>
        </p:spPr>
        <p:txBody>
          <a:bodyPr wrap="square" rtlCol="0">
            <a:spAutoFit/>
          </a:bodyPr>
          <a:lstStyle/>
          <a:p>
            <a:pPr marL="457200" indent="-457200">
              <a:buFont typeface="+mj-lt"/>
              <a:buAutoNum type="arabicPeriod"/>
            </a:pPr>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Student Name: Maryam shahid</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Student ID Number: 2436298</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Lecturer: Dr. Prabjot kaur sahota</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Date of submission: 13.02.2026</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Programme: Health and social care</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Module: Psychology in Health and social care</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Module code: LCHS4010</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6397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Eye Chart Test">
            <a:extLst>
              <a:ext uri="{FF2B5EF4-FFF2-40B4-BE49-F238E27FC236}">
                <a16:creationId xmlns:a16="http://schemas.microsoft.com/office/drawing/2014/main" id="{DD30CE99-4E6F-9D11-A738-B8E470E6E118}"/>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94C99C-3FD1-3688-83B8-5ACED9B06A42}"/>
              </a:ext>
            </a:extLst>
          </p:cNvPr>
          <p:cNvSpPr>
            <a:spLocks noGrp="1"/>
          </p:cNvSpPr>
          <p:nvPr>
            <p:ph type="ctrTitle"/>
          </p:nvPr>
        </p:nvSpPr>
        <p:spPr>
          <a:xfrm>
            <a:off x="800100" y="2295144"/>
            <a:ext cx="4693473" cy="4034565"/>
          </a:xfrm>
        </p:spPr>
        <p:txBody>
          <a:bodyPr anchor="b">
            <a:normAutofit fontScale="90000"/>
          </a:bodyPr>
          <a:lstStyle/>
          <a:p>
            <a:pPr>
              <a:lnSpc>
                <a:spcPct val="150000"/>
              </a:lnSpc>
            </a:pP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r>
              <a:rPr lang="en-GB" sz="1600" b="1" cap="none" dirty="0">
                <a:latin typeface="Arial" panose="020B0604020202020204" pitchFamily="34" charset="0"/>
                <a:cs typeface="Arial" panose="020B0604020202020204" pitchFamily="34" charset="0"/>
              </a:rPr>
              <a:t>Erikson’s psychological theory explains how social experiences influence psychological development across the lifespan. It proposes eight development stages, each involving a psychological conflict. In adolescence, the focus is on identity versus role confusion and the development of a personal identity. (McLeod, 2025)</a:t>
            </a:r>
            <a:br>
              <a:rPr lang="en-GB" sz="1600" b="1" cap="none" dirty="0">
                <a:latin typeface="Arial" panose="020B0604020202020204" pitchFamily="34" charset="0"/>
                <a:cs typeface="Arial" panose="020B0604020202020204" pitchFamily="34" charset="0"/>
              </a:rPr>
            </a:br>
            <a:br>
              <a:rPr lang="en-GB" sz="1600" b="1" cap="none" dirty="0">
                <a:latin typeface="Arial" panose="020B0604020202020204" pitchFamily="34" charset="0"/>
                <a:cs typeface="Arial" panose="020B0604020202020204" pitchFamily="34" charset="0"/>
              </a:rPr>
            </a:br>
            <a:r>
              <a:rPr lang="en-GB" sz="1600" b="1" cap="none" dirty="0">
                <a:latin typeface="Arial" panose="020B0604020202020204" pitchFamily="34" charset="0"/>
                <a:cs typeface="Arial" panose="020B0604020202020204" pitchFamily="34" charset="0"/>
              </a:rPr>
              <a:t>Using Erikson’s psychological theory, this presentation will explore Jenny’s experiences and consider how her development has been influenced during adolescence. </a:t>
            </a:r>
            <a:br>
              <a:rPr lang="en-GB" sz="1800" cap="none" dirty="0">
                <a:solidFill>
                  <a:srgbClr val="FFFFFF"/>
                </a:solidFill>
                <a:latin typeface="Arial" panose="020B0604020202020204" pitchFamily="34" charset="0"/>
                <a:cs typeface="Arial" panose="020B0604020202020204" pitchFamily="34" charset="0"/>
              </a:rPr>
            </a:br>
            <a:br>
              <a:rPr lang="en-GB" sz="1800" cap="none" dirty="0">
                <a:solidFill>
                  <a:srgbClr val="FFFFFF"/>
                </a:solidFill>
                <a:latin typeface="Arial" panose="020B0604020202020204" pitchFamily="34" charset="0"/>
                <a:cs typeface="Arial" panose="020B0604020202020204" pitchFamily="34" charset="0"/>
              </a:rPr>
            </a:br>
            <a:endParaRPr lang="en-GB" sz="1800" cap="none"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74E16A9-BB58-3580-8C4D-48C9EE70E91B}"/>
              </a:ext>
            </a:extLst>
          </p:cNvPr>
          <p:cNvSpPr>
            <a:spLocks noGrp="1"/>
          </p:cNvSpPr>
          <p:nvPr>
            <p:ph type="subTitle" idx="1"/>
          </p:nvPr>
        </p:nvSpPr>
        <p:spPr>
          <a:xfrm>
            <a:off x="704088" y="659052"/>
            <a:ext cx="5819775" cy="670945"/>
          </a:xfrm>
        </p:spPr>
        <p:txBody>
          <a:bodyPr anchor="t">
            <a:normAutofit fontScale="92500" lnSpcReduction="10000"/>
          </a:bodyPr>
          <a:lstStyle/>
          <a:p>
            <a:r>
              <a:rPr lang="en-GB" b="1" dirty="0">
                <a:latin typeface="Arial" panose="020B0604020202020204" pitchFamily="34" charset="0"/>
                <a:cs typeface="Arial" panose="020B0604020202020204" pitchFamily="34" charset="0"/>
              </a:rPr>
              <a:t>Psychological Theory used: Erikson’s Psychosocial Theory.</a:t>
            </a: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4478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777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69E2B-F396-0582-DAAA-FBD032A278AC}"/>
              </a:ext>
            </a:extLst>
          </p:cNvPr>
          <p:cNvSpPr>
            <a:spLocks noGrp="1"/>
          </p:cNvSpPr>
          <p:nvPr>
            <p:ph type="title"/>
          </p:nvPr>
        </p:nvSpPr>
        <p:spPr>
          <a:xfrm>
            <a:off x="798576" y="71059"/>
            <a:ext cx="10687812" cy="798194"/>
          </a:xfrm>
        </p:spPr>
        <p:txBody>
          <a:bodyPr>
            <a:normAutofit/>
          </a:bodyPr>
          <a:lstStyle/>
          <a:p>
            <a:pPr algn="ctr"/>
            <a:r>
              <a:rPr lang="en-GB" b="1" dirty="0"/>
              <a:t>12-20 adolescence</a:t>
            </a:r>
          </a:p>
        </p:txBody>
      </p:sp>
      <p:cxnSp>
        <p:nvCxnSpPr>
          <p:cNvPr id="17" name="Straight Connector 1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519E37A-3590-D082-CDCB-525D5D882CC5}"/>
              </a:ext>
            </a:extLst>
          </p:cNvPr>
          <p:cNvPicPr>
            <a:picLocks noChangeAspect="1"/>
          </p:cNvPicPr>
          <p:nvPr/>
        </p:nvPicPr>
        <p:blipFill>
          <a:blip r:embed="rId2"/>
          <a:stretch>
            <a:fillRect/>
          </a:stretch>
        </p:blipFill>
        <p:spPr>
          <a:xfrm>
            <a:off x="798576" y="1160209"/>
            <a:ext cx="5797368" cy="4848856"/>
          </a:xfrm>
          <a:prstGeom prst="rect">
            <a:avLst/>
          </a:prstGeom>
        </p:spPr>
      </p:pic>
      <p:sp>
        <p:nvSpPr>
          <p:cNvPr id="3" name="Content Placeholder 2">
            <a:extLst>
              <a:ext uri="{FF2B5EF4-FFF2-40B4-BE49-F238E27FC236}">
                <a16:creationId xmlns:a16="http://schemas.microsoft.com/office/drawing/2014/main" id="{E9FDA9A6-B91A-5ED9-15A8-4402B242F42C}"/>
              </a:ext>
            </a:extLst>
          </p:cNvPr>
          <p:cNvSpPr>
            <a:spLocks noGrp="1"/>
          </p:cNvSpPr>
          <p:nvPr>
            <p:ph idx="1"/>
          </p:nvPr>
        </p:nvSpPr>
        <p:spPr>
          <a:xfrm>
            <a:off x="7200899" y="1292293"/>
            <a:ext cx="4191001" cy="5565707"/>
          </a:xfrm>
        </p:spPr>
        <p:txBody>
          <a:bodyPr anchor="b">
            <a:normAutofit fontScale="92500" lnSpcReduction="10000"/>
          </a:bodyPr>
          <a:lstStyle/>
          <a:p>
            <a:pPr marL="0" indent="0">
              <a:lnSpc>
                <a:spcPct val="150000"/>
              </a:lnSpc>
              <a:buNone/>
            </a:pPr>
            <a:r>
              <a:rPr lang="en-GB" sz="1600" dirty="0">
                <a:latin typeface="Arial" panose="020B0604020202020204" pitchFamily="34" charset="0"/>
                <a:cs typeface="Arial" panose="020B0604020202020204" pitchFamily="34" charset="0"/>
              </a:rPr>
              <a:t>During adolescence, individuals begin to explore their personal values, future goals, and social roles to develop a clear sense of identity. Erikson suggested that this stage is essential for building self-confidence and emotional stability. When young people are supported to explore different roles and relationships, they are more likely to develop a strong sense of self. However, if opportunities for exploration are limited or distributed, this can result in role confusion, uncertainty, and emotional distress. </a:t>
            </a:r>
            <a:r>
              <a:rPr lang="en-GB" sz="1600" b="1" dirty="0">
                <a:latin typeface="Arial" panose="020B0604020202020204" pitchFamily="34" charset="0"/>
                <a:cs typeface="Arial" panose="020B0604020202020204" pitchFamily="34" charset="0"/>
              </a:rPr>
              <a:t>(Erikson, 1968) </a:t>
            </a:r>
            <a:r>
              <a:rPr lang="en-GB" sz="1600" dirty="0">
                <a:latin typeface="Arial" panose="020B0604020202020204" pitchFamily="34" charset="0"/>
                <a:cs typeface="Arial" panose="020B0604020202020204" pitchFamily="34" charset="0"/>
              </a:rPr>
              <a:t>In Jenny’s case, her early bereavement and long-term care giving responsibilities may have restricted these developmental opportunities, increasing her risk of identity difficulties. </a:t>
            </a:r>
            <a:endParaRPr lang="en-GB" sz="1600" b="1" dirty="0">
              <a:latin typeface="Arial" panose="020B0604020202020204" pitchFamily="34" charset="0"/>
              <a:cs typeface="Arial" panose="020B0604020202020204" pitchFamily="34" charset="0"/>
            </a:endParaRPr>
          </a:p>
          <a:p>
            <a:pPr marL="0" indent="0">
              <a:lnSpc>
                <a:spcPct val="100000"/>
              </a:lnSpc>
              <a:buNone/>
            </a:pPr>
            <a:endParaRPr lang="en-GB" sz="1700" b="1" dirty="0">
              <a:latin typeface="Arial" panose="020B0604020202020204" pitchFamily="34" charset="0"/>
              <a:cs typeface="Arial" panose="020B0604020202020204" pitchFamily="34" charset="0"/>
            </a:endParaRPr>
          </a:p>
          <a:p>
            <a:pPr marL="0" indent="0">
              <a:lnSpc>
                <a:spcPct val="100000"/>
              </a:lnSpc>
              <a:buNone/>
            </a:pPr>
            <a:endParaRPr lang="en-GB" sz="1700" b="1" dirty="0">
              <a:latin typeface="Arial" panose="020B0604020202020204" pitchFamily="34" charset="0"/>
              <a:cs typeface="Arial" panose="020B0604020202020204" pitchFamily="34" charset="0"/>
            </a:endParaRPr>
          </a:p>
        </p:txBody>
      </p:sp>
      <p:cxnSp>
        <p:nvCxnSpPr>
          <p:cNvPr id="19" name="Straight Connector 1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3737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0C3F174-8AF6-E47D-C8D2-E8B17D60B552}"/>
              </a:ext>
            </a:extLst>
          </p:cNvPr>
          <p:cNvSpPr txBox="1"/>
          <p:nvPr/>
        </p:nvSpPr>
        <p:spPr>
          <a:xfrm>
            <a:off x="903287" y="-10160"/>
            <a:ext cx="10691813" cy="1155618"/>
          </a:xfrm>
          <a:prstGeom prst="rect">
            <a:avLst/>
          </a:prstGeom>
        </p:spPr>
        <p:txBody>
          <a:bodyPr vert="horz" lIns="91440" tIns="45720" rIns="91440" bIns="45720" rtlCol="0" anchor="t">
            <a:normAutofit/>
          </a:bodyPr>
          <a:lstStyle/>
          <a:p>
            <a:pPr algn="ctr">
              <a:spcBef>
                <a:spcPct val="0"/>
              </a:spcBef>
              <a:spcAft>
                <a:spcPts val="600"/>
              </a:spcAft>
            </a:pPr>
            <a:r>
              <a:rPr lang="en-US" sz="4000" b="1" cap="all" spc="30" dirty="0">
                <a:latin typeface="+mj-lt"/>
                <a:ea typeface="+mj-ea"/>
                <a:cs typeface="+mj-cs"/>
              </a:rPr>
              <a:t>Jenny’s Current Situation</a:t>
            </a:r>
          </a:p>
        </p:txBody>
      </p:sp>
      <p:cxnSp>
        <p:nvCxnSpPr>
          <p:cNvPr id="15" name="Straight Connector 14">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794EB0B1-EA03-17A6-A908-7673F70922E2}"/>
              </a:ext>
            </a:extLst>
          </p:cNvPr>
          <p:cNvGraphicFramePr/>
          <p:nvPr>
            <p:extLst>
              <p:ext uri="{D42A27DB-BD31-4B8C-83A1-F6EECF244321}">
                <p14:modId xmlns:p14="http://schemas.microsoft.com/office/powerpoint/2010/main" val="1167884621"/>
              </p:ext>
            </p:extLst>
          </p:nvPr>
        </p:nvGraphicFramePr>
        <p:xfrm>
          <a:off x="700088" y="1155618"/>
          <a:ext cx="10691812" cy="480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CD819F4E-FC6A-2B81-D4CD-70C4B8965080}"/>
              </a:ext>
            </a:extLst>
          </p:cNvPr>
          <p:cNvSpPr txBox="1"/>
          <p:nvPr/>
        </p:nvSpPr>
        <p:spPr>
          <a:xfrm>
            <a:off x="903287" y="1145458"/>
            <a:ext cx="10236661" cy="4708981"/>
          </a:xfrm>
          <a:prstGeom prst="rect">
            <a:avLst/>
          </a:prstGeom>
          <a:noFill/>
        </p:spPr>
        <p:txBody>
          <a:bodyPr wrap="square" rtlCol="0">
            <a:spAutoFit/>
          </a:bodyPr>
          <a:lstStyle/>
          <a:p>
            <a:r>
              <a:rPr lang="en-US" sz="1500" dirty="0">
                <a:latin typeface="Arial" panose="020B0604020202020204" pitchFamily="34" charset="0"/>
                <a:cs typeface="Arial" panose="020B0604020202020204" pitchFamily="34" charset="0"/>
              </a:rPr>
              <a:t>Jenny is a 16 years old young carer who has been supporting her mother for the past five years following the death of her father. Since taking on this role, Jenny has provided practical support around the house, including cooking, cleaning, and shopping, as well as helping her mother with administrative tasks due to memory difficulties and low mood. </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The death of Jenny’s father five years ago represents a significant long-term loss, which is likely to have affected her emotional well-being, educational engagement, and increased her role as a primary caregiver for her mother. </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These responsibilities may increase Jenny’s stress and emotional pressure while reducing time for education, friendships, and leisure activities. This may place her at risk of delayed identity development during adolescence. </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Jenny’s caring role may have reduced her engagement in education and created financial pressures within the household. The emotional impact of bereavement and ongoing responsibilities may also place strain on her mental well-being.</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Evidence suggests that young carers often take on adult responsibilities at an early age, which can reduce opportunities for education, social interaction, and personal development during adolescence. </a:t>
            </a:r>
            <a:r>
              <a:rPr lang="en-US" sz="1500" b="1" dirty="0">
                <a:latin typeface="Arial" panose="020B0604020202020204" pitchFamily="34" charset="0"/>
                <a:cs typeface="Arial" panose="020B0604020202020204" pitchFamily="34" charset="0"/>
              </a:rPr>
              <a:t>(NHS England, 2023) </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This background is important when considering how these responsibilities may affect Jenny’s identity development during adolescence. </a:t>
            </a:r>
          </a:p>
        </p:txBody>
      </p:sp>
    </p:spTree>
    <p:extLst>
      <p:ext uri="{BB962C8B-B14F-4D97-AF65-F5344CB8AC3E}">
        <p14:creationId xmlns:p14="http://schemas.microsoft.com/office/powerpoint/2010/main" val="754602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843AA-8DFF-107B-82E9-41009154D249}"/>
              </a:ext>
            </a:extLst>
          </p:cNvPr>
          <p:cNvSpPr>
            <a:spLocks noGrp="1"/>
          </p:cNvSpPr>
          <p:nvPr>
            <p:ph type="title"/>
          </p:nvPr>
        </p:nvSpPr>
        <p:spPr>
          <a:xfrm>
            <a:off x="600051" y="91440"/>
            <a:ext cx="10691265" cy="1307592"/>
          </a:xfrm>
        </p:spPr>
        <p:txBody>
          <a:bodyPr>
            <a:normAutofit/>
          </a:bodyPr>
          <a:lstStyle/>
          <a:p>
            <a:pPr algn="ctr"/>
            <a:r>
              <a:rPr lang="en-GB" b="1" dirty="0"/>
              <a:t>Community support plan for jenny </a:t>
            </a:r>
          </a:p>
        </p:txBody>
      </p:sp>
      <p:sp>
        <p:nvSpPr>
          <p:cNvPr id="3" name="Content Placeholder 2">
            <a:extLst>
              <a:ext uri="{FF2B5EF4-FFF2-40B4-BE49-F238E27FC236}">
                <a16:creationId xmlns:a16="http://schemas.microsoft.com/office/drawing/2014/main" id="{53A91510-16B1-F272-FA75-146934FD468C}"/>
              </a:ext>
            </a:extLst>
          </p:cNvPr>
          <p:cNvSpPr>
            <a:spLocks noGrp="1"/>
          </p:cNvSpPr>
          <p:nvPr>
            <p:ph idx="1"/>
          </p:nvPr>
        </p:nvSpPr>
        <p:spPr>
          <a:xfrm>
            <a:off x="700635" y="1130710"/>
            <a:ext cx="10691265" cy="4945624"/>
          </a:xfrm>
        </p:spPr>
        <p:txBody>
          <a:bodyPr>
            <a:normAutofit/>
          </a:bodyPr>
          <a:lstStyle/>
          <a:p>
            <a:endParaRPr lang="en-GB" sz="1600" dirty="0"/>
          </a:p>
          <a:p>
            <a:pPr marL="0" indent="0">
              <a:buNone/>
            </a:pPr>
            <a:endParaRPr lang="en-GB" sz="1600" dirty="0"/>
          </a:p>
        </p:txBody>
      </p:sp>
      <p:sp>
        <p:nvSpPr>
          <p:cNvPr id="4" name="TextBox 3">
            <a:extLst>
              <a:ext uri="{FF2B5EF4-FFF2-40B4-BE49-F238E27FC236}">
                <a16:creationId xmlns:a16="http://schemas.microsoft.com/office/drawing/2014/main" id="{D4E81403-A4CA-756C-74F1-A0B3C8C9EA10}"/>
              </a:ext>
            </a:extLst>
          </p:cNvPr>
          <p:cNvSpPr txBox="1"/>
          <p:nvPr/>
        </p:nvSpPr>
        <p:spPr>
          <a:xfrm>
            <a:off x="894735" y="1130710"/>
            <a:ext cx="10284542" cy="5262979"/>
          </a:xfrm>
          <a:prstGeom prst="rect">
            <a:avLst/>
          </a:prstGeom>
          <a:noFill/>
        </p:spPr>
        <p:txBody>
          <a:bodyPr wrap="square" rtlCol="0">
            <a:spAutoFit/>
          </a:bodyPr>
          <a:lstStyle/>
          <a:p>
            <a:r>
              <a:rPr lang="en-GB" sz="1500" dirty="0">
                <a:latin typeface="Arial" panose="020B0604020202020204" pitchFamily="34" charset="0"/>
                <a:cs typeface="Arial" panose="020B0604020202020204" pitchFamily="34" charset="0"/>
              </a:rPr>
              <a:t>A community support plan for Jenny would involve practical home care, educational support, mental health services, social development opportunities, financial assistance, and coordinated community services. </a:t>
            </a:r>
          </a:p>
          <a:p>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Community care workers to assist with household tasks and medical appointments, reducing Jenny’s caregiving responsibilities. </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School awareness of Jenny’s caring role, with flexible deadline, academic support, and pastoral care.</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Access to counselling, bereavement services, and young carers support groups to support emotional well-being.</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Participation in youth clubs, sports, and hobbies to promote social development and peer interaction.</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Financial guidance, benefits support, and assistance from community charities.</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Involvement of a family support worker to coordinate services and review support needs.</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Regular health and wellbeing checks for Jenny to monitor stress levels, attendance, and emotional needs.</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Involvement of extended family members to provide emotional support and share caregiving responsibilities where appropriate.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8473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A9E3A1-5B1A-BFDA-EACA-E87B3EEB88E2}"/>
              </a:ext>
            </a:extLst>
          </p:cNvPr>
          <p:cNvSpPr txBox="1"/>
          <p:nvPr/>
        </p:nvSpPr>
        <p:spPr>
          <a:xfrm>
            <a:off x="1032387" y="1219200"/>
            <a:ext cx="10137058" cy="4801314"/>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practical support strategy draws on Bowlby’s attachment theory and Erikson’s psychological theory of development to support Jenny’s emotional well-being and identity formation.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Bowlby’s attachment theory highlights the importance of consistent emotional support in developing security and emotional regulation. Disruptions caused by bereavement or parental illness can increase stress and emotional vulnerability. For Jenny, the loss of her father and her mother’s reduced ability to provide care may have weakened feelings of safety, suggesting that stable support relationships and a reduction in caring responsibilities are essential for emotional well-being. </a:t>
            </a:r>
            <a:r>
              <a:rPr lang="en-US" b="1" dirty="0">
                <a:latin typeface="Arial" panose="020B0604020202020204" pitchFamily="34" charset="0"/>
                <a:cs typeface="Arial" panose="020B0604020202020204" pitchFamily="34" charset="0"/>
              </a:rPr>
              <a:t>(Bowlby, 1988)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Erikson’s theory of psychological development identifies adolescence as a key stage for identity formation. When young people take on adult roles too early, such as long-term caregiving, opportunities for self-exploration may be limited. Supporting Jenny’s access to education, peer interaction, and independence can therefore promote healthy identity development and reduce the risk of confusion. </a:t>
            </a:r>
            <a:r>
              <a:rPr lang="en-US" b="1" dirty="0">
                <a:latin typeface="Arial" panose="020B0604020202020204" pitchFamily="34" charset="0"/>
                <a:cs typeface="Arial" panose="020B0604020202020204" pitchFamily="34" charset="0"/>
              </a:rPr>
              <a:t>(Kroger et al., 2010)</a:t>
            </a:r>
          </a:p>
          <a:p>
            <a:endParaRPr lang="en-US" dirty="0"/>
          </a:p>
        </p:txBody>
      </p:sp>
      <p:sp>
        <p:nvSpPr>
          <p:cNvPr id="3" name="TextBox 2">
            <a:extLst>
              <a:ext uri="{FF2B5EF4-FFF2-40B4-BE49-F238E27FC236}">
                <a16:creationId xmlns:a16="http://schemas.microsoft.com/office/drawing/2014/main" id="{163E0A89-C88E-E05D-F8A3-1998CE95E6BD}"/>
              </a:ext>
            </a:extLst>
          </p:cNvPr>
          <p:cNvSpPr txBox="1"/>
          <p:nvPr/>
        </p:nvSpPr>
        <p:spPr>
          <a:xfrm>
            <a:off x="786581" y="157316"/>
            <a:ext cx="10382864"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ATTACHMENT THEORY WITH ERIKSON AND BOWLBY</a:t>
            </a:r>
          </a:p>
        </p:txBody>
      </p:sp>
    </p:spTree>
    <p:extLst>
      <p:ext uri="{BB962C8B-B14F-4D97-AF65-F5344CB8AC3E}">
        <p14:creationId xmlns:p14="http://schemas.microsoft.com/office/powerpoint/2010/main" val="1701640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BDE41-5B5F-940F-B13F-C15E68B32887}"/>
              </a:ext>
            </a:extLst>
          </p:cNvPr>
          <p:cNvSpPr>
            <a:spLocks noGrp="1"/>
          </p:cNvSpPr>
          <p:nvPr>
            <p:ph type="title"/>
          </p:nvPr>
        </p:nvSpPr>
        <p:spPr>
          <a:xfrm>
            <a:off x="543319" y="78659"/>
            <a:ext cx="10691265" cy="1307592"/>
          </a:xfrm>
        </p:spPr>
        <p:txBody>
          <a:bodyPr/>
          <a:lstStyle/>
          <a:p>
            <a:pPr algn="ctr"/>
            <a:r>
              <a:rPr lang="en-GB" b="1" dirty="0"/>
              <a:t>Biological Factors (Nature)</a:t>
            </a:r>
          </a:p>
        </p:txBody>
      </p:sp>
      <p:sp>
        <p:nvSpPr>
          <p:cNvPr id="3" name="Content Placeholder 2">
            <a:extLst>
              <a:ext uri="{FF2B5EF4-FFF2-40B4-BE49-F238E27FC236}">
                <a16:creationId xmlns:a16="http://schemas.microsoft.com/office/drawing/2014/main" id="{5FBF5727-69A2-061F-C600-85CD5851B60C}"/>
              </a:ext>
            </a:extLst>
          </p:cNvPr>
          <p:cNvSpPr>
            <a:spLocks noGrp="1"/>
          </p:cNvSpPr>
          <p:nvPr>
            <p:ph idx="1"/>
          </p:nvPr>
        </p:nvSpPr>
        <p:spPr>
          <a:xfrm>
            <a:off x="700635" y="983226"/>
            <a:ext cx="10691265" cy="4978662"/>
          </a:xfrm>
        </p:spPr>
        <p:txBody>
          <a:bodyPr>
            <a:normAutofit fontScale="85000" lnSpcReduction="20000"/>
          </a:bodyPr>
          <a:lstStyle/>
          <a:p>
            <a:r>
              <a:rPr lang="en-GB" dirty="0">
                <a:latin typeface="Arial" panose="020B0604020202020204" pitchFamily="34" charset="0"/>
                <a:cs typeface="Arial" panose="020B0604020202020204" pitchFamily="34" charset="0"/>
              </a:rPr>
              <a:t>During adolescence, emotional brain development increases sensitivity to stress, making Jenny more vulnerable to anxiety and low mood following the loss of her father and prolonged caregiving responsibilities. </a:t>
            </a:r>
            <a:r>
              <a:rPr lang="en-GB" b="1" dirty="0">
                <a:latin typeface="Arial" panose="020B0604020202020204" pitchFamily="34" charset="0"/>
                <a:cs typeface="Arial" panose="020B0604020202020204" pitchFamily="34" charset="0"/>
              </a:rPr>
              <a:t>(Blakemore &amp; Mills, 2014)</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Exposure to long-term stress from childhood may have affected Jenny’s stress response system, increasing cortisol levels and emotional reactivity over time.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Prolonged activation of stress response can impact concentration, memory, and emotional regulation, potentially affecting Jenny’s academic performance and coping abilities.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Early life adversity, such as bereavement, is associated with increased vulnerability to depression and anxiety during adolescence, particularly when combined with ongoing caregiving pressures. </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biological vulnerability may affect Jenny’s emotional regulation, concentration, and ability to cope with ongoing pressures, increasing her risk of emotional exhaustion.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5717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463C1-87CD-36B3-B973-BD3ED6CB53A1}"/>
              </a:ext>
            </a:extLst>
          </p:cNvPr>
          <p:cNvSpPr>
            <a:spLocks noGrp="1"/>
          </p:cNvSpPr>
          <p:nvPr>
            <p:ph type="title"/>
          </p:nvPr>
        </p:nvSpPr>
        <p:spPr>
          <a:xfrm>
            <a:off x="700634" y="0"/>
            <a:ext cx="10691265" cy="1307592"/>
          </a:xfrm>
        </p:spPr>
        <p:txBody>
          <a:bodyPr/>
          <a:lstStyle/>
          <a:p>
            <a:pPr algn="ctr"/>
            <a:r>
              <a:rPr lang="en-GB" b="1" dirty="0"/>
              <a:t>Environmental Factors (Nurture)</a:t>
            </a:r>
          </a:p>
        </p:txBody>
      </p:sp>
      <p:sp>
        <p:nvSpPr>
          <p:cNvPr id="3" name="Content Placeholder 2">
            <a:extLst>
              <a:ext uri="{FF2B5EF4-FFF2-40B4-BE49-F238E27FC236}">
                <a16:creationId xmlns:a16="http://schemas.microsoft.com/office/drawing/2014/main" id="{C96B0149-DA21-DD2F-4F4D-8361C06928CA}"/>
              </a:ext>
            </a:extLst>
          </p:cNvPr>
          <p:cNvSpPr>
            <a:spLocks noGrp="1"/>
          </p:cNvSpPr>
          <p:nvPr>
            <p:ph idx="1"/>
          </p:nvPr>
        </p:nvSpPr>
        <p:spPr>
          <a:xfrm>
            <a:off x="700635" y="904569"/>
            <a:ext cx="10691265" cy="5525728"/>
          </a:xfrm>
        </p:spPr>
        <p:txBody>
          <a:bodyPr>
            <a:noAutofit/>
          </a:bodyPr>
          <a:lstStyle/>
          <a:p>
            <a:r>
              <a:rPr lang="en-GB" sz="1600" dirty="0">
                <a:latin typeface="Arial" panose="020B0604020202020204" pitchFamily="34" charset="0"/>
                <a:cs typeface="Arial" panose="020B0604020202020204" pitchFamily="34" charset="0"/>
              </a:rPr>
              <a:t>Jenny’s long-term caregiving role has limited opportunities for identity exploration and normal adolescent experiences. </a:t>
            </a:r>
            <a:r>
              <a:rPr lang="en-GB" sz="1600" b="1" dirty="0">
                <a:latin typeface="Arial" panose="020B0604020202020204" pitchFamily="34" charset="0"/>
                <a:cs typeface="Arial" panose="020B0604020202020204" pitchFamily="34" charset="0"/>
              </a:rPr>
              <a:t>(Erikson, 1980)</a:t>
            </a:r>
          </a:p>
          <a:p>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Jenny’s early bereavement and ongoing responsibilities as a young carer have increased emotional strain and restricted her educational engagement and social development. </a:t>
            </a:r>
            <a:r>
              <a:rPr lang="en-GB" sz="1600" b="1" dirty="0">
                <a:latin typeface="Arial" panose="020B0604020202020204" pitchFamily="34" charset="0"/>
                <a:cs typeface="Arial" panose="020B0604020202020204" pitchFamily="34" charset="0"/>
              </a:rPr>
              <a:t>(Becker, 2007)</a:t>
            </a:r>
          </a:p>
          <a:p>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loss of her father disrupted family stability and increased emotional and caregiving responsibilities from late childhood.</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Ongoing caring demands have reduced school engagement, peer interaction, and leisure time. Parental illness and financial pressures further increase emotional strain and responsibility. </a:t>
            </a:r>
          </a:p>
          <a:p>
            <a:pPr marL="0" indent="0">
              <a:buNone/>
            </a:pPr>
            <a:endParaRPr lang="en-GB" sz="1600" b="1"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These environmental factors collectively shape Jenny’s social and emotional development during adolescence. The interaction between biological vulnerability and cumulative environmental stress may heighten emotional exhaustion and identity difficulties in Jenny’s case. </a:t>
            </a:r>
            <a:r>
              <a:rPr lang="en-US" sz="1600" b="1" dirty="0">
                <a:latin typeface="Arial" panose="020B0604020202020204" pitchFamily="34" charset="0"/>
                <a:cs typeface="Arial" panose="020B0604020202020204" pitchFamily="34" charset="0"/>
              </a:rPr>
              <a:t>(Evans et al., 2013)</a:t>
            </a:r>
          </a:p>
          <a:p>
            <a:endParaRPr lang="en-GB" sz="1600" dirty="0"/>
          </a:p>
        </p:txBody>
      </p:sp>
    </p:spTree>
    <p:extLst>
      <p:ext uri="{BB962C8B-B14F-4D97-AF65-F5344CB8AC3E}">
        <p14:creationId xmlns:p14="http://schemas.microsoft.com/office/powerpoint/2010/main" val="1979567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BFC4F-DDC2-95A7-2C74-CEE93F604338}"/>
              </a:ext>
            </a:extLst>
          </p:cNvPr>
          <p:cNvSpPr>
            <a:spLocks noGrp="1"/>
          </p:cNvSpPr>
          <p:nvPr>
            <p:ph type="title"/>
          </p:nvPr>
        </p:nvSpPr>
        <p:spPr>
          <a:xfrm>
            <a:off x="700634" y="0"/>
            <a:ext cx="10691265" cy="1307592"/>
          </a:xfrm>
        </p:spPr>
        <p:txBody>
          <a:bodyPr/>
          <a:lstStyle/>
          <a:p>
            <a:pPr algn="ctr"/>
            <a:r>
              <a:rPr lang="en-GB" b="1" dirty="0"/>
              <a:t>References</a:t>
            </a:r>
          </a:p>
        </p:txBody>
      </p:sp>
      <p:sp>
        <p:nvSpPr>
          <p:cNvPr id="3" name="Content Placeholder 2">
            <a:extLst>
              <a:ext uri="{FF2B5EF4-FFF2-40B4-BE49-F238E27FC236}">
                <a16:creationId xmlns:a16="http://schemas.microsoft.com/office/drawing/2014/main" id="{590E96DF-841F-0B47-0CB1-D4A89A295D94}"/>
              </a:ext>
            </a:extLst>
          </p:cNvPr>
          <p:cNvSpPr>
            <a:spLocks noGrp="1"/>
          </p:cNvSpPr>
          <p:nvPr>
            <p:ph idx="1"/>
          </p:nvPr>
        </p:nvSpPr>
        <p:spPr>
          <a:xfrm>
            <a:off x="700635" y="845573"/>
            <a:ext cx="10691265" cy="5220929"/>
          </a:xfrm>
        </p:spPr>
        <p:txBody>
          <a:bodyPr>
            <a:normAutofit fontScale="25000" lnSpcReduction="20000"/>
          </a:bodyPr>
          <a:lstStyle/>
          <a:p>
            <a:pPr>
              <a:lnSpc>
                <a:spcPct val="120000"/>
              </a:lnSpc>
            </a:pPr>
            <a:r>
              <a:rPr lang="en-GB" sz="6000" dirty="0">
                <a:latin typeface="Arial" panose="020B0604020202020204" pitchFamily="34" charset="0"/>
                <a:cs typeface="Arial" panose="020B0604020202020204" pitchFamily="34" charset="0"/>
              </a:rPr>
              <a:t>McLeod, S. (2025). Erik Erikson’s Stages of Psychosocial Development. [online] Simply Psychology. Available at: https://www.simplypsychology.org/Erik-Erikson.html. </a:t>
            </a:r>
            <a:r>
              <a:rPr lang="en-GB" sz="6000" b="1" dirty="0">
                <a:latin typeface="Arial" panose="020B0604020202020204" pitchFamily="34" charset="0"/>
                <a:cs typeface="Arial" panose="020B0604020202020204" pitchFamily="34" charset="0"/>
              </a:rPr>
              <a:t>(Accessed on 29.Jan.2026)</a:t>
            </a:r>
          </a:p>
          <a:p>
            <a:pPr>
              <a:lnSpc>
                <a:spcPct val="120000"/>
              </a:lnSpc>
            </a:pPr>
            <a:endParaRPr lang="en-GB" sz="6000" dirty="0">
              <a:latin typeface="Arial" panose="020B0604020202020204" pitchFamily="34" charset="0"/>
              <a:cs typeface="Arial" panose="020B0604020202020204" pitchFamily="34" charset="0"/>
            </a:endParaRPr>
          </a:p>
          <a:p>
            <a:pPr>
              <a:lnSpc>
                <a:spcPct val="120000"/>
              </a:lnSpc>
            </a:pPr>
            <a:r>
              <a:rPr lang="en-GB" sz="6000" dirty="0">
                <a:latin typeface="Arial" panose="020B0604020202020204" pitchFamily="34" charset="0"/>
                <a:cs typeface="Arial" panose="020B0604020202020204" pitchFamily="34" charset="0"/>
              </a:rPr>
              <a:t>Erikson (1968) Identity, youth, and crisis by Erik H. Erikson | Open Library. [online] Open Library. Available at: https://openlibrary.org/works/OL1194335W/Identity_youth_and_crisis?edition=key:/books/OL5540084M  </a:t>
            </a:r>
            <a:r>
              <a:rPr lang="en-GB" sz="6000" b="1" dirty="0">
                <a:latin typeface="Arial" panose="020B0604020202020204" pitchFamily="34" charset="0"/>
                <a:cs typeface="Arial" panose="020B0604020202020204" pitchFamily="34" charset="0"/>
              </a:rPr>
              <a:t>(Accessed 4 Feb. 2026)</a:t>
            </a:r>
          </a:p>
          <a:p>
            <a:pPr>
              <a:lnSpc>
                <a:spcPct val="120000"/>
              </a:lnSpc>
            </a:pPr>
            <a:endParaRPr lang="en-GB" sz="6000" dirty="0">
              <a:latin typeface="Arial" panose="020B0604020202020204" pitchFamily="34" charset="0"/>
              <a:cs typeface="Arial" panose="020B0604020202020204" pitchFamily="34" charset="0"/>
            </a:endParaRPr>
          </a:p>
          <a:p>
            <a:pPr>
              <a:lnSpc>
                <a:spcPct val="120000"/>
              </a:lnSpc>
            </a:pPr>
            <a:r>
              <a:rPr lang="en-GB" sz="6000" dirty="0">
                <a:latin typeface="Arial" panose="020B0604020202020204" pitchFamily="34" charset="0"/>
                <a:cs typeface="Arial" panose="020B0604020202020204" pitchFamily="34" charset="0"/>
              </a:rPr>
              <a:t>NHS (2023). Help for Young Carers - Social Care and Support Guide. [online] nhs.uk. Available at: https://www.nhs.uk/social-care-and-support/support-and-benefits-for-carers/help-for-young-carers/. </a:t>
            </a:r>
            <a:r>
              <a:rPr lang="en-GB" sz="6000" b="1" dirty="0">
                <a:latin typeface="Arial" panose="020B0604020202020204" pitchFamily="34" charset="0"/>
                <a:cs typeface="Arial" panose="020B0604020202020204" pitchFamily="34" charset="0"/>
              </a:rPr>
              <a:t>(Accessed on 01.Feb.2026) </a:t>
            </a:r>
          </a:p>
          <a:p>
            <a:pPr marL="0" indent="0">
              <a:lnSpc>
                <a:spcPct val="120000"/>
              </a:lnSpc>
              <a:buNone/>
            </a:pPr>
            <a:endParaRPr lang="en-GB" sz="6000" dirty="0">
              <a:latin typeface="Arial" panose="020B0604020202020204" pitchFamily="34" charset="0"/>
              <a:cs typeface="Arial" panose="020B0604020202020204" pitchFamily="34" charset="0"/>
            </a:endParaRPr>
          </a:p>
          <a:p>
            <a:pPr>
              <a:lnSpc>
                <a:spcPct val="120000"/>
              </a:lnSpc>
            </a:pPr>
            <a:r>
              <a:rPr lang="en-GB" sz="6000" dirty="0">
                <a:latin typeface="Arial" panose="020B0604020202020204" pitchFamily="34" charset="0"/>
                <a:cs typeface="Arial" panose="020B0604020202020204" pitchFamily="34" charset="0"/>
              </a:rPr>
              <a:t>Bowlby (1988) . A Secure Base. [online] Available at: https://books.google.co.uk/books/about/A_Secure_Base.html?id=yA9nX8W2ddIC&amp;redir_esc=y. </a:t>
            </a:r>
            <a:r>
              <a:rPr lang="en-GB" sz="6000" b="1" dirty="0">
                <a:latin typeface="Arial" panose="020B0604020202020204" pitchFamily="34" charset="0"/>
                <a:cs typeface="Arial" panose="020B0604020202020204" pitchFamily="34" charset="0"/>
              </a:rPr>
              <a:t>(Accessed on 05.Feb.2026) </a:t>
            </a:r>
          </a:p>
          <a:p>
            <a:pPr>
              <a:lnSpc>
                <a:spcPct val="120000"/>
              </a:lnSpc>
            </a:pPr>
            <a:endParaRPr lang="en-GB" sz="6000" dirty="0">
              <a:latin typeface="Arial" panose="020B0604020202020204" pitchFamily="34" charset="0"/>
              <a:cs typeface="Arial" panose="020B0604020202020204" pitchFamily="34" charset="0"/>
            </a:endParaRPr>
          </a:p>
          <a:p>
            <a:pPr>
              <a:lnSpc>
                <a:spcPct val="120000"/>
              </a:lnSpc>
            </a:pPr>
            <a:r>
              <a:rPr lang="en-GB" sz="6000" dirty="0">
                <a:latin typeface="Arial" panose="020B0604020202020204" pitchFamily="34" charset="0"/>
                <a:cs typeface="Arial" panose="020B0604020202020204" pitchFamily="34" charset="0"/>
              </a:rPr>
              <a:t>Kroger, J., Martinussen, M. and Marcia, J.E. (2010). Identity status change during adolescence and young adulthood: A meta-analysis. Journal of Adolescence, 33(5), pp.683–698. </a:t>
            </a:r>
            <a:r>
              <a:rPr lang="en-GB" sz="6000" dirty="0" err="1">
                <a:latin typeface="Arial" panose="020B0604020202020204" pitchFamily="34" charset="0"/>
                <a:cs typeface="Arial" panose="020B0604020202020204" pitchFamily="34" charset="0"/>
              </a:rPr>
              <a:t>doi:https</a:t>
            </a:r>
            <a:r>
              <a:rPr lang="en-GB" sz="6000" dirty="0">
                <a:latin typeface="Arial" panose="020B0604020202020204" pitchFamily="34" charset="0"/>
                <a:cs typeface="Arial" panose="020B0604020202020204" pitchFamily="34" charset="0"/>
              </a:rPr>
              <a:t>://doi.org/10.1016/j.adolescence.2009.11.002. </a:t>
            </a:r>
            <a:r>
              <a:rPr lang="en-GB" sz="6000" b="1" dirty="0">
                <a:latin typeface="Arial" panose="020B0604020202020204" pitchFamily="34" charset="0"/>
                <a:cs typeface="Arial" panose="020B0604020202020204" pitchFamily="34" charset="0"/>
              </a:rPr>
              <a:t>(Accessed on 05.Feb.2026) </a:t>
            </a:r>
          </a:p>
          <a:p>
            <a:endParaRPr lang="en-GB" dirty="0"/>
          </a:p>
          <a:p>
            <a:endParaRPr lang="en-GB" dirty="0"/>
          </a:p>
        </p:txBody>
      </p:sp>
    </p:spTree>
    <p:extLst>
      <p:ext uri="{BB962C8B-B14F-4D97-AF65-F5344CB8AC3E}">
        <p14:creationId xmlns:p14="http://schemas.microsoft.com/office/powerpoint/2010/main" val="570752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337E7-A39B-71FD-8EB1-2C218795A951}"/>
              </a:ext>
            </a:extLst>
          </p:cNvPr>
          <p:cNvSpPr>
            <a:spLocks noGrp="1"/>
          </p:cNvSpPr>
          <p:nvPr>
            <p:ph type="title"/>
          </p:nvPr>
        </p:nvSpPr>
        <p:spPr>
          <a:xfrm>
            <a:off x="700634" y="0"/>
            <a:ext cx="10691265" cy="1307592"/>
          </a:xfrm>
        </p:spPr>
        <p:txBody>
          <a:bodyPr/>
          <a:lstStyle/>
          <a:p>
            <a:pPr algn="ctr"/>
            <a:r>
              <a:rPr lang="en-GB" b="1" dirty="0"/>
              <a:t>references</a:t>
            </a:r>
          </a:p>
        </p:txBody>
      </p:sp>
      <p:sp>
        <p:nvSpPr>
          <p:cNvPr id="3" name="Content Placeholder 2">
            <a:extLst>
              <a:ext uri="{FF2B5EF4-FFF2-40B4-BE49-F238E27FC236}">
                <a16:creationId xmlns:a16="http://schemas.microsoft.com/office/drawing/2014/main" id="{258CCF13-BAE7-83A1-C7AA-5A03D404292E}"/>
              </a:ext>
            </a:extLst>
          </p:cNvPr>
          <p:cNvSpPr>
            <a:spLocks noGrp="1"/>
          </p:cNvSpPr>
          <p:nvPr>
            <p:ph idx="1"/>
          </p:nvPr>
        </p:nvSpPr>
        <p:spPr>
          <a:xfrm>
            <a:off x="700635" y="1150374"/>
            <a:ext cx="10691265" cy="4811514"/>
          </a:xfrm>
        </p:spPr>
        <p:txBody>
          <a:bodyPr>
            <a:normAutofit fontScale="92500" lnSpcReduction="20000"/>
          </a:bodyPr>
          <a:lstStyle/>
          <a:p>
            <a:r>
              <a:rPr lang="en-US" dirty="0">
                <a:latin typeface="Arial" panose="020B0604020202020204" pitchFamily="34" charset="0"/>
                <a:cs typeface="Arial" panose="020B0604020202020204" pitchFamily="34" charset="0"/>
              </a:rPr>
              <a:t>Erikson, E.H. (1980) Identity and the life cycle.                                                                                                                   1st ed. New York: W.W. Norton &amp; Company. </a:t>
            </a:r>
            <a:r>
              <a:rPr lang="en-US" b="1" dirty="0">
                <a:latin typeface="Arial" panose="020B0604020202020204" pitchFamily="34" charset="0"/>
                <a:cs typeface="Arial" panose="020B0604020202020204" pitchFamily="34" charset="0"/>
              </a:rPr>
              <a:t>(Accessed on 06.Feb.2026)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Blakemore, S.-J. and Mills, K.L. (2014). Is adolescence a sensitive period for sociocultural processing? Annual Review of Psychology, 65(1), pp.187–207. doi:https://doi.org/10.1146/annurev-psych-010213-115202. </a:t>
            </a:r>
            <a:r>
              <a:rPr lang="en-US" b="1" dirty="0">
                <a:latin typeface="Arial" panose="020B0604020202020204" pitchFamily="34" charset="0"/>
                <a:cs typeface="Arial" panose="020B0604020202020204" pitchFamily="34" charset="0"/>
              </a:rPr>
              <a:t>(Accessed on 06.Feb.2026)</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Becker, S. (2007). Global Perspectives on Children’s Unpaid Caregiving in the Family. Global Social Policy: An Interdisciplinary Journal of Public Policy and Social Development, 7(1), pp.23–50. doi:https://doi.org/10.1177/1468018107073892</a:t>
            </a:r>
            <a:r>
              <a:rPr lang="en-US" b="1" dirty="0">
                <a:latin typeface="Arial" panose="020B0604020202020204" pitchFamily="34" charset="0"/>
                <a:cs typeface="Arial" panose="020B0604020202020204" pitchFamily="34" charset="0"/>
              </a:rPr>
              <a:t>.(Accessed on 06.Feb.2026)</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Evans, G.W., Li, D. and Whipple, S.S. (2013). Cumulative risk and child development. Psychological Bulletin, [online] 139(6), pp.1342–1396. doi:https://doi.org/10.1037/a0031808. </a:t>
            </a:r>
            <a:r>
              <a:rPr lang="en-US" b="1" dirty="0">
                <a:latin typeface="Arial" panose="020B0604020202020204" pitchFamily="34" charset="0"/>
                <a:cs typeface="Arial" panose="020B0604020202020204" pitchFamily="34" charset="0"/>
              </a:rPr>
              <a:t>(Accessed on 06.Feb.2026) </a:t>
            </a:r>
          </a:p>
          <a:p>
            <a:endParaRPr lang="en-GB" dirty="0"/>
          </a:p>
        </p:txBody>
      </p:sp>
    </p:spTree>
    <p:extLst>
      <p:ext uri="{BB962C8B-B14F-4D97-AF65-F5344CB8AC3E}">
        <p14:creationId xmlns:p14="http://schemas.microsoft.com/office/powerpoint/2010/main" val="280940468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10" ma:contentTypeDescription="Create a new document." ma:contentTypeScope="" ma:versionID="e79ee003938b887f37b61d502cc69342">
  <xsd:schema xmlns:xsd="http://www.w3.org/2001/XMLSchema" xmlns:xs="http://www.w3.org/2001/XMLSchema" xmlns:p="http://schemas.microsoft.com/office/2006/metadata/properties" xmlns:ns3="f799553d-1ac0-48da-9ae3-fe400ced9c3b" targetNamespace="http://schemas.microsoft.com/office/2006/metadata/properties" ma:root="true" ma:fieldsID="31cdea3ee71577dcf6476111c08c2b9e"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Location" ma:index="14" nillable="true" ma:displayName="Location" ma:indexed="true"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5D9D2380-6DAA-4A73-AA14-C0CFB0646D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6B2A127-6065-4CF3-A590-FDBE209E073D}">
  <ds:schemaRefs>
    <ds:schemaRef ds:uri="http://schemas.microsoft.com/sharepoint/v3/contenttype/forms"/>
  </ds:schemaRefs>
</ds:datastoreItem>
</file>

<file path=customXml/itemProps3.xml><?xml version="1.0" encoding="utf-8"?>
<ds:datastoreItem xmlns:ds="http://schemas.openxmlformats.org/officeDocument/2006/customXml" ds:itemID="{589227E7-5F2C-49DC-A08C-0BE205D5B847}">
  <ds:schemaRefs>
    <ds:schemaRef ds:uri="http://purl.org/dc/dcmitype/"/>
    <ds:schemaRef ds:uri="http://schemas.microsoft.com/office/infopath/2007/PartnerControls"/>
    <ds:schemaRef ds:uri="http://www.w3.org/XML/1998/namespace"/>
    <ds:schemaRef ds:uri="http://purl.org/dc/elements/1.1/"/>
    <ds:schemaRef ds:uri="f799553d-1ac0-48da-9ae3-fe400ced9c3b"/>
    <ds:schemaRef ds:uri="http://schemas.microsoft.com/office/2006/metadata/properties"/>
    <ds:schemaRef ds:uri="http://schemas.microsoft.com/office/2006/documentManagement/type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936</TotalTime>
  <Words>1598</Words>
  <Application>Microsoft Office PowerPoint</Application>
  <PresentationFormat>Widescreen</PresentationFormat>
  <Paragraphs>94</Paragraphs>
  <Slides>10</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Calisto MT</vt:lpstr>
      <vt:lpstr>Univers Condensed</vt:lpstr>
      <vt:lpstr>ChronicleVTI</vt:lpstr>
      <vt:lpstr>PowerPoint Presentation</vt:lpstr>
      <vt:lpstr>           Erikson’s psychological theory explains how social experiences influence psychological development across the lifespan. It proposes eight development stages, each involving a psychological conflict. In adolescence, the focus is on identity versus role confusion and the development of a personal identity. (McLeod, 2025)  Using Erikson’s psychological theory, this presentation will explore Jenny’s experiences and consider how her development has been influenced during adolescence.   </vt:lpstr>
      <vt:lpstr>12-20 adolescence</vt:lpstr>
      <vt:lpstr>PowerPoint Presentation</vt:lpstr>
      <vt:lpstr>Community support plan for jenny </vt:lpstr>
      <vt:lpstr>PowerPoint Presentation</vt:lpstr>
      <vt:lpstr>Biological Factors (Nature)</vt:lpstr>
      <vt:lpstr>Environmental Factors (Nurture)</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Maryam Shahid (2436298)</dc:creator>
  <cp:lastModifiedBy>Maryam Shahid (2436298)</cp:lastModifiedBy>
  <cp:revision>5</cp:revision>
  <dcterms:created xsi:type="dcterms:W3CDTF">2026-01-29T17:01:33Z</dcterms:created>
  <dcterms:modified xsi:type="dcterms:W3CDTF">2026-02-11T20:22:31Z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