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12"/>
  </p:notesMasterIdLst>
  <p:sldIdLst>
    <p:sldId id="256" r:id="rId2"/>
    <p:sldId id="298" r:id="rId3"/>
    <p:sldId id="299" r:id="rId4"/>
    <p:sldId id="305" r:id="rId5"/>
    <p:sldId id="307" r:id="rId6"/>
    <p:sldId id="297" r:id="rId7"/>
    <p:sldId id="306" r:id="rId8"/>
    <p:sldId id="302" r:id="rId9"/>
    <p:sldId id="308" r:id="rId10"/>
    <p:sldId id="303" r:id="rId11"/>
  </p:sldIdLst>
  <p:sldSz cx="9144000" cy="5143500" type="screen16x9"/>
  <p:notesSz cx="6858000" cy="9144000"/>
  <p:embeddedFontLst>
    <p:embeddedFont>
      <p:font typeface="Calibri" panose="020F0502020204030204" pitchFamily="34" charset="0"/>
      <p:regular r:id="rId13"/>
      <p:bold r:id="rId14"/>
      <p:italic r:id="rId15"/>
      <p:boldItalic r:id="rId16"/>
    </p:embeddedFont>
    <p:embeddedFont>
      <p:font typeface="Calibri Light" panose="020F0302020204030204" pitchFamily="34" charset="0"/>
      <p:regular r:id="rId17"/>
      <p: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EF74FF8-E034-4DB7-BE06-887B1C85FB4F}">
  <a:tblStyle styleId="{4EF74FF8-E034-4DB7-BE06-887B1C85FB4F}"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1E6136F5-39C5-4167-BACB-785AFB5643D1}"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568" autoAdjust="0"/>
  </p:normalViewPr>
  <p:slideViewPr>
    <p:cSldViewPr snapToGrid="0">
      <p:cViewPr varScale="1">
        <p:scale>
          <a:sx n="106" d="100"/>
          <a:sy n="106" d="100"/>
        </p:scale>
        <p:origin x="22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3156940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38252284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374034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3476351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endParaRPr lang="en-US" dirty="0"/>
          </a:p>
        </p:txBody>
      </p:sp>
    </p:spTree>
    <p:extLst>
      <p:ext uri="{BB962C8B-B14F-4D97-AF65-F5344CB8AC3E}">
        <p14:creationId xmlns:p14="http://schemas.microsoft.com/office/powerpoint/2010/main" val="351347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4C9D8-54FD-4487-99F8-B2E3E7770D3C}"/>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15E4AC6B-9754-457E-BADE-6D683353663C}"/>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E543F989-98AC-4675-B1A8-DD00F87850A4}"/>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5" name="Footer Placeholder 4">
            <a:extLst>
              <a:ext uri="{FF2B5EF4-FFF2-40B4-BE49-F238E27FC236}">
                <a16:creationId xmlns:a16="http://schemas.microsoft.com/office/drawing/2014/main" id="{4696072A-BB14-4994-8C8E-0F8DBCAE07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FFB053-F52C-4055-B41A-C577EFD9B84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03282111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5D133-4696-4723-B2EA-DFB1B7410B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AD16533-8E5D-4A23-A4B3-93EEA634D3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6DD399-0A75-49CD-9830-7557A55F85F1}"/>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5" name="Footer Placeholder 4">
            <a:extLst>
              <a:ext uri="{FF2B5EF4-FFF2-40B4-BE49-F238E27FC236}">
                <a16:creationId xmlns:a16="http://schemas.microsoft.com/office/drawing/2014/main" id="{4D658B7B-160A-491E-A555-6A2E1F403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E602AD-73BC-4574-A83E-10DF7E84535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142593803"/>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E170D-3844-4F4C-9783-B97760F39E99}"/>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18E3C610-1562-48E4-BC87-6D3E7205361D}"/>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4AA1C0-2E59-498D-9BB7-6874DBCF8764}"/>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5" name="Footer Placeholder 4">
            <a:extLst>
              <a:ext uri="{FF2B5EF4-FFF2-40B4-BE49-F238E27FC236}">
                <a16:creationId xmlns:a16="http://schemas.microsoft.com/office/drawing/2014/main" id="{1ED1C53D-1E46-4715-89C7-39D7EA280A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958009-1B18-4D8A-84E6-19FB73CDF429}"/>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69798659"/>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248F8-3190-412F-A2F4-04B48F5EC46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2774D00-E381-415B-B3DE-A8979FEF7ABF}"/>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7B11F46-5907-4760-B55D-0162629E95BC}"/>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8136B5B-60A8-409D-B7CC-C8E3E4CEA4FB}"/>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6" name="Footer Placeholder 5">
            <a:extLst>
              <a:ext uri="{FF2B5EF4-FFF2-40B4-BE49-F238E27FC236}">
                <a16:creationId xmlns:a16="http://schemas.microsoft.com/office/drawing/2014/main" id="{3580024D-EFB8-4066-9F5B-86CBA6911A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D5C015-082B-4D33-AAF0-0A5374D51C3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68398108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3EA07-13CA-4CBE-927F-3C9AAFA4CCAC}"/>
              </a:ext>
            </a:extLst>
          </p:cNvPr>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a:extLst>
              <a:ext uri="{FF2B5EF4-FFF2-40B4-BE49-F238E27FC236}">
                <a16:creationId xmlns:a16="http://schemas.microsoft.com/office/drawing/2014/main" id="{96A60B23-5C24-4FD3-BBE2-7B70B7138729}"/>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38EF223-3180-45CA-858E-3B24141DD05F}"/>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6C5B17-BC07-4BE0-A48D-0BB512FC3682}"/>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DBC16767-9C2C-4876-BC94-CD7D5A8C01B5}"/>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62F407-1AD2-44D4-8108-4200E0899186}"/>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8" name="Footer Placeholder 7">
            <a:extLst>
              <a:ext uri="{FF2B5EF4-FFF2-40B4-BE49-F238E27FC236}">
                <a16:creationId xmlns:a16="http://schemas.microsoft.com/office/drawing/2014/main" id="{50610CF4-B0C9-4767-A8CB-F6D6FBB8CC2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013E516-E5D9-4922-8325-E2C3CC6969A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8752836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95593-20C7-4475-AA88-9490B463830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37E673E-22A4-4331-999C-298044ED50A7}"/>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4" name="Footer Placeholder 3">
            <a:extLst>
              <a:ext uri="{FF2B5EF4-FFF2-40B4-BE49-F238E27FC236}">
                <a16:creationId xmlns:a16="http://schemas.microsoft.com/office/drawing/2014/main" id="{698F8069-1175-4296-A41A-C2F48C4BEC9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413D00-6C27-40F3-B18B-6AF858EAB28F}"/>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89350243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E540EB-6A8E-47CA-8EA4-03B6210A7BA0}"/>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3" name="Footer Placeholder 2">
            <a:extLst>
              <a:ext uri="{FF2B5EF4-FFF2-40B4-BE49-F238E27FC236}">
                <a16:creationId xmlns:a16="http://schemas.microsoft.com/office/drawing/2014/main" id="{D67D5F3E-A344-4A28-990E-11150BFF80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BC8AC53-4D9C-4656-91F7-7A29B641E98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949203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BAA97-BE56-4C55-803B-23ACDD122F8D}"/>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823A4000-A583-46CA-89CD-5E7925B43B76}"/>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99BD490-BB80-427A-9486-3B9224E6906B}"/>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D747664-107A-44B9-9DD1-CB7628186AB5}"/>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6" name="Footer Placeholder 5">
            <a:extLst>
              <a:ext uri="{FF2B5EF4-FFF2-40B4-BE49-F238E27FC236}">
                <a16:creationId xmlns:a16="http://schemas.microsoft.com/office/drawing/2014/main" id="{3FE8094C-0688-4B35-B51B-5F51E342A1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9879D2-89EC-42A5-95F8-4D57B53F724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08691418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C2E6D-F921-4C86-8E86-334674AB0285}"/>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FBD7CD91-30AB-43F9-BFA7-B932F8F22B22}"/>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D8DB5B92-735D-4F8F-A515-FA17A325192F}"/>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B1E80EA-1B7E-4E20-8CAE-63156F0A3A01}"/>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6" name="Footer Placeholder 5">
            <a:extLst>
              <a:ext uri="{FF2B5EF4-FFF2-40B4-BE49-F238E27FC236}">
                <a16:creationId xmlns:a16="http://schemas.microsoft.com/office/drawing/2014/main" id="{FC37ADBD-DCA2-44E0-913A-DE379F463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742AE2-7190-4B11-AC73-7DCA70199CAF}"/>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55335131"/>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4E57C-56C4-42E1-804D-5C918D1465D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A55C8B9-B30A-4A6D-AA64-49605F246D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C4E5D2-BC59-47DB-BA17-4624F4E67FE9}"/>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5" name="Footer Placeholder 4">
            <a:extLst>
              <a:ext uri="{FF2B5EF4-FFF2-40B4-BE49-F238E27FC236}">
                <a16:creationId xmlns:a16="http://schemas.microsoft.com/office/drawing/2014/main" id="{746AF1FB-A36B-49A1-A928-0DA7C1B5C9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3425A6-E485-416C-82DD-D52AD6C764D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1737460334"/>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4E5CC9-6DAE-4C0E-BA16-BFC53DC8ED5E}"/>
              </a:ext>
            </a:extLst>
          </p:cNvPr>
          <p:cNvSpPr>
            <a:spLocks noGrp="1"/>
          </p:cNvSpPr>
          <p:nvPr>
            <p:ph type="title" orient="vert"/>
          </p:nvPr>
        </p:nvSpPr>
        <p:spPr>
          <a:xfrm>
            <a:off x="6543675" y="273844"/>
            <a:ext cx="1971675" cy="435887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5B97CA-23E0-4B7E-A922-F870260DF6B1}"/>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3EB6D5-D8DA-419D-900E-8C0725DAFA0E}"/>
              </a:ext>
            </a:extLst>
          </p:cNvPr>
          <p:cNvSpPr>
            <a:spLocks noGrp="1"/>
          </p:cNvSpPr>
          <p:nvPr>
            <p:ph type="dt" sz="half" idx="10"/>
          </p:nvPr>
        </p:nvSpPr>
        <p:spPr/>
        <p:txBody>
          <a:bodyPr/>
          <a:lstStyle/>
          <a:p>
            <a:fld id="{76BA55EC-4DC9-4F28-919D-9AA0E7E74756}" type="datetimeFigureOut">
              <a:rPr lang="en-US" smtClean="0"/>
              <a:t>7/19/2021</a:t>
            </a:fld>
            <a:endParaRPr lang="en-US"/>
          </a:p>
        </p:txBody>
      </p:sp>
      <p:sp>
        <p:nvSpPr>
          <p:cNvPr id="5" name="Footer Placeholder 4">
            <a:extLst>
              <a:ext uri="{FF2B5EF4-FFF2-40B4-BE49-F238E27FC236}">
                <a16:creationId xmlns:a16="http://schemas.microsoft.com/office/drawing/2014/main" id="{ADF418CB-BCA7-4C11-A962-8A214FBF9A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46DC09-678B-431B-B913-C5E43054047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242864174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1" name="Google Shape;11;p2"/>
          <p:cNvSpPr txBox="1">
            <a:spLocks noGrp="1"/>
          </p:cNvSpPr>
          <p:nvPr>
            <p:ph type="ctrTitle"/>
          </p:nvPr>
        </p:nvSpPr>
        <p:spPr>
          <a:xfrm>
            <a:off x="2756850" y="1419375"/>
            <a:ext cx="3512100" cy="2304600"/>
          </a:xfrm>
          <a:prstGeom prst="rect">
            <a:avLst/>
          </a:prstGeom>
        </p:spPr>
        <p:txBody>
          <a:bodyPr spcFirstLastPara="1" wrap="square" lIns="0" tIns="0" rIns="0" bIns="0" anchor="ctr" anchorCtr="0">
            <a:noAutofit/>
          </a:bodyPr>
          <a:lstStyle>
            <a:lvl1pPr lvl="0" algn="ctr" rtl="0">
              <a:spcBef>
                <a:spcPts val="0"/>
              </a:spcBef>
              <a:spcAft>
                <a:spcPts val="0"/>
              </a:spcAft>
              <a:buClr>
                <a:schemeClr val="dk1"/>
              </a:buClr>
              <a:buSzPts val="5600"/>
              <a:buNone/>
              <a:defRPr sz="5600">
                <a:solidFill>
                  <a:schemeClr val="dk1"/>
                </a:solidFill>
              </a:defRPr>
            </a:lvl1pPr>
            <a:lvl2pPr lvl="1" algn="ctr" rtl="0">
              <a:spcBef>
                <a:spcPts val="0"/>
              </a:spcBef>
              <a:spcAft>
                <a:spcPts val="0"/>
              </a:spcAft>
              <a:buClr>
                <a:schemeClr val="dk1"/>
              </a:buClr>
              <a:buSzPts val="5600"/>
              <a:buNone/>
              <a:defRPr sz="5600">
                <a:solidFill>
                  <a:schemeClr val="dk1"/>
                </a:solidFill>
              </a:defRPr>
            </a:lvl2pPr>
            <a:lvl3pPr lvl="2" algn="ctr" rtl="0">
              <a:spcBef>
                <a:spcPts val="0"/>
              </a:spcBef>
              <a:spcAft>
                <a:spcPts val="0"/>
              </a:spcAft>
              <a:buClr>
                <a:schemeClr val="dk1"/>
              </a:buClr>
              <a:buSzPts val="5600"/>
              <a:buNone/>
              <a:defRPr sz="5600">
                <a:solidFill>
                  <a:schemeClr val="dk1"/>
                </a:solidFill>
              </a:defRPr>
            </a:lvl3pPr>
            <a:lvl4pPr lvl="3" algn="ctr" rtl="0">
              <a:spcBef>
                <a:spcPts val="0"/>
              </a:spcBef>
              <a:spcAft>
                <a:spcPts val="0"/>
              </a:spcAft>
              <a:buClr>
                <a:schemeClr val="dk1"/>
              </a:buClr>
              <a:buSzPts val="5600"/>
              <a:buNone/>
              <a:defRPr sz="5600">
                <a:solidFill>
                  <a:schemeClr val="dk1"/>
                </a:solidFill>
              </a:defRPr>
            </a:lvl4pPr>
            <a:lvl5pPr lvl="4" algn="ctr" rtl="0">
              <a:spcBef>
                <a:spcPts val="0"/>
              </a:spcBef>
              <a:spcAft>
                <a:spcPts val="0"/>
              </a:spcAft>
              <a:buClr>
                <a:schemeClr val="dk1"/>
              </a:buClr>
              <a:buSzPts val="5600"/>
              <a:buNone/>
              <a:defRPr sz="5600">
                <a:solidFill>
                  <a:schemeClr val="dk1"/>
                </a:solidFill>
              </a:defRPr>
            </a:lvl5pPr>
            <a:lvl6pPr lvl="5" algn="ctr" rtl="0">
              <a:spcBef>
                <a:spcPts val="0"/>
              </a:spcBef>
              <a:spcAft>
                <a:spcPts val="0"/>
              </a:spcAft>
              <a:buClr>
                <a:schemeClr val="dk1"/>
              </a:buClr>
              <a:buSzPts val="5600"/>
              <a:buNone/>
              <a:defRPr sz="5600">
                <a:solidFill>
                  <a:schemeClr val="dk1"/>
                </a:solidFill>
              </a:defRPr>
            </a:lvl6pPr>
            <a:lvl7pPr lvl="6" algn="ctr" rtl="0">
              <a:spcBef>
                <a:spcPts val="0"/>
              </a:spcBef>
              <a:spcAft>
                <a:spcPts val="0"/>
              </a:spcAft>
              <a:buClr>
                <a:schemeClr val="dk1"/>
              </a:buClr>
              <a:buSzPts val="5600"/>
              <a:buNone/>
              <a:defRPr sz="5600">
                <a:solidFill>
                  <a:schemeClr val="dk1"/>
                </a:solidFill>
              </a:defRPr>
            </a:lvl7pPr>
            <a:lvl8pPr lvl="7" algn="ctr" rtl="0">
              <a:spcBef>
                <a:spcPts val="0"/>
              </a:spcBef>
              <a:spcAft>
                <a:spcPts val="0"/>
              </a:spcAft>
              <a:buClr>
                <a:schemeClr val="dk1"/>
              </a:buClr>
              <a:buSzPts val="5600"/>
              <a:buNone/>
              <a:defRPr sz="5600">
                <a:solidFill>
                  <a:schemeClr val="dk1"/>
                </a:solidFill>
              </a:defRPr>
            </a:lvl8pPr>
            <a:lvl9pPr lvl="8" algn="ctr" rtl="0">
              <a:spcBef>
                <a:spcPts val="0"/>
              </a:spcBef>
              <a:spcAft>
                <a:spcPts val="0"/>
              </a:spcAft>
              <a:buClr>
                <a:schemeClr val="dk1"/>
              </a:buClr>
              <a:buSzPts val="5600"/>
              <a:buNone/>
              <a:defRPr sz="5600">
                <a:solidFill>
                  <a:schemeClr val="dk1"/>
                </a:solidFill>
              </a:defRPr>
            </a:lvl9pPr>
          </a:lstStyle>
          <a:p>
            <a:endParaRPr/>
          </a:p>
        </p:txBody>
      </p:sp>
    </p:spTree>
    <p:extLst>
      <p:ext uri="{BB962C8B-B14F-4D97-AF65-F5344CB8AC3E}">
        <p14:creationId xmlns:p14="http://schemas.microsoft.com/office/powerpoint/2010/main" val="33745083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0"/>
        <p:cNvGrpSpPr/>
        <p:nvPr/>
      </p:nvGrpSpPr>
      <p:grpSpPr>
        <a:xfrm>
          <a:off x="0" y="0"/>
          <a:ext cx="0" cy="0"/>
          <a:chOff x="0" y="0"/>
          <a:chExt cx="0" cy="0"/>
        </a:xfrm>
      </p:grpSpPr>
      <p:sp>
        <p:nvSpPr>
          <p:cNvPr id="22" name="Google Shape;22;p5"/>
          <p:cNvSpPr txBox="1">
            <a:spLocks noGrp="1"/>
          </p:cNvSpPr>
          <p:nvPr>
            <p:ph type="title"/>
          </p:nvPr>
        </p:nvSpPr>
        <p:spPr>
          <a:xfrm>
            <a:off x="855300" y="607400"/>
            <a:ext cx="7433400" cy="396300"/>
          </a:xfrm>
          <a:prstGeom prst="rect">
            <a:avLst/>
          </a:prstGeom>
        </p:spPr>
        <p:txBody>
          <a:bodyPr spcFirstLastPara="1" wrap="square" lIns="0" tIns="0" rIns="0" bIns="0" anchor="b" anchorCtr="0">
            <a:noAutofit/>
          </a:bodyPr>
          <a:lstStyle>
            <a:lvl1pPr lvl="0" rtl="0">
              <a:spcBef>
                <a:spcPts val="0"/>
              </a:spcBef>
              <a:spcAft>
                <a:spcPts val="0"/>
              </a:spcAft>
              <a:buSzPts val="3400"/>
              <a:buNone/>
              <a:defRPr/>
            </a:lvl1pPr>
            <a:lvl2pPr lvl="1" rtl="0">
              <a:spcBef>
                <a:spcPts val="0"/>
              </a:spcBef>
              <a:spcAft>
                <a:spcPts val="0"/>
              </a:spcAft>
              <a:buSzPts val="3400"/>
              <a:buNone/>
              <a:defRPr/>
            </a:lvl2pPr>
            <a:lvl3pPr lvl="2" rtl="0">
              <a:spcBef>
                <a:spcPts val="0"/>
              </a:spcBef>
              <a:spcAft>
                <a:spcPts val="0"/>
              </a:spcAft>
              <a:buSzPts val="3400"/>
              <a:buNone/>
              <a:defRPr/>
            </a:lvl3pPr>
            <a:lvl4pPr lvl="3" rtl="0">
              <a:spcBef>
                <a:spcPts val="0"/>
              </a:spcBef>
              <a:spcAft>
                <a:spcPts val="0"/>
              </a:spcAft>
              <a:buSzPts val="3400"/>
              <a:buNone/>
              <a:defRPr/>
            </a:lvl4pPr>
            <a:lvl5pPr lvl="4" rtl="0">
              <a:spcBef>
                <a:spcPts val="0"/>
              </a:spcBef>
              <a:spcAft>
                <a:spcPts val="0"/>
              </a:spcAft>
              <a:buSzPts val="3400"/>
              <a:buNone/>
              <a:defRPr/>
            </a:lvl5pPr>
            <a:lvl6pPr lvl="5" rtl="0">
              <a:spcBef>
                <a:spcPts val="0"/>
              </a:spcBef>
              <a:spcAft>
                <a:spcPts val="0"/>
              </a:spcAft>
              <a:buSzPts val="3400"/>
              <a:buNone/>
              <a:defRPr/>
            </a:lvl6pPr>
            <a:lvl7pPr lvl="6" rtl="0">
              <a:spcBef>
                <a:spcPts val="0"/>
              </a:spcBef>
              <a:spcAft>
                <a:spcPts val="0"/>
              </a:spcAft>
              <a:buSzPts val="3400"/>
              <a:buNone/>
              <a:defRPr/>
            </a:lvl7pPr>
            <a:lvl8pPr lvl="7" rtl="0">
              <a:spcBef>
                <a:spcPts val="0"/>
              </a:spcBef>
              <a:spcAft>
                <a:spcPts val="0"/>
              </a:spcAft>
              <a:buSzPts val="3400"/>
              <a:buNone/>
              <a:defRPr/>
            </a:lvl8pPr>
            <a:lvl9pPr lvl="8" rtl="0">
              <a:spcBef>
                <a:spcPts val="0"/>
              </a:spcBef>
              <a:spcAft>
                <a:spcPts val="0"/>
              </a:spcAft>
              <a:buSzPts val="3400"/>
              <a:buNone/>
              <a:defRPr/>
            </a:lvl9pPr>
          </a:lstStyle>
          <a:p>
            <a:endParaRPr/>
          </a:p>
        </p:txBody>
      </p:sp>
      <p:sp>
        <p:nvSpPr>
          <p:cNvPr id="23" name="Google Shape;23;p5"/>
          <p:cNvSpPr txBox="1">
            <a:spLocks noGrp="1"/>
          </p:cNvSpPr>
          <p:nvPr>
            <p:ph type="body" idx="1"/>
          </p:nvPr>
        </p:nvSpPr>
        <p:spPr>
          <a:xfrm>
            <a:off x="855300" y="1201550"/>
            <a:ext cx="7433400" cy="25857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24" name="Google Shape;24;p5"/>
          <p:cNvSpPr txBox="1">
            <a:spLocks noGrp="1"/>
          </p:cNvSpPr>
          <p:nvPr>
            <p:ph type="sldNum" idx="12"/>
          </p:nvPr>
        </p:nvSpPr>
        <p:spPr>
          <a:xfrm>
            <a:off x="8480584" y="4721823"/>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419169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50AA94-20BE-49FE-B971-1467BF31B8AE}"/>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760B822-69EE-4E86-9208-1BCDEB3CF97B}"/>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53E85B-F80E-4F01-895B-38A844D9295E}"/>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6BA55EC-4DC9-4F28-919D-9AA0E7E74756}" type="datetimeFigureOut">
              <a:rPr lang="en-US" smtClean="0"/>
              <a:t>7/19/2021</a:t>
            </a:fld>
            <a:endParaRPr lang="en-US"/>
          </a:p>
        </p:txBody>
      </p:sp>
      <p:sp>
        <p:nvSpPr>
          <p:cNvPr id="5" name="Footer Placeholder 4">
            <a:extLst>
              <a:ext uri="{FF2B5EF4-FFF2-40B4-BE49-F238E27FC236}">
                <a16:creationId xmlns:a16="http://schemas.microsoft.com/office/drawing/2014/main" id="{B4420D07-BA5C-4B0E-92D1-F7393D669DA0}"/>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56E9CC0-8B89-41B4-9978-0D1A904AD24F}"/>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pPr marL="0" lvl="0" indent="0" algn="r" rtl="0">
              <a:spcBef>
                <a:spcPts val="0"/>
              </a:spcBef>
              <a:spcAft>
                <a:spcPts val="0"/>
              </a:spcAft>
              <a:buNone/>
            </a:pPr>
            <a:fld id="{00000000-1234-1234-1234-123412341234}" type="slidenum">
              <a:rPr lang="en" smtClean="0"/>
              <a:t>‹#›</a:t>
            </a:fld>
            <a:endParaRPr lang="en"/>
          </a:p>
        </p:txBody>
      </p:sp>
    </p:spTree>
    <p:extLst>
      <p:ext uri="{BB962C8B-B14F-4D97-AF65-F5344CB8AC3E}">
        <p14:creationId xmlns:p14="http://schemas.microsoft.com/office/powerpoint/2010/main" val="3261178287"/>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fade thruBlk="1"/>
  </p:transition>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2"/>
          <p:cNvSpPr txBox="1">
            <a:spLocks noGrp="1"/>
          </p:cNvSpPr>
          <p:nvPr>
            <p:ph type="ctrTitle"/>
          </p:nvPr>
        </p:nvSpPr>
        <p:spPr>
          <a:xfrm>
            <a:off x="2815950" y="928486"/>
            <a:ext cx="3512100" cy="1978344"/>
          </a:xfrm>
          <a:prstGeom prst="rect">
            <a:avLst/>
          </a:prstGeom>
        </p:spPr>
        <p:txBody>
          <a:bodyPr spcFirstLastPara="1" wrap="square" lIns="0" tIns="0" rIns="0" bIns="0" anchor="ctr" anchorCtr="0">
            <a:noAutofit/>
          </a:bodyPr>
          <a:lstStyle/>
          <a:p>
            <a:pPr marL="0" lvl="0" indent="0" rtl="0">
              <a:spcBef>
                <a:spcPts val="0"/>
              </a:spcBef>
              <a:spcAft>
                <a:spcPts val="0"/>
              </a:spcAft>
              <a:buNone/>
            </a:pPr>
            <a:r>
              <a:rPr lang="en" sz="2400" dirty="0">
                <a:latin typeface="+mj-lt"/>
              </a:rPr>
              <a:t>Welcome to the presentation of </a:t>
            </a:r>
            <a:br>
              <a:rPr lang="en" sz="2400" dirty="0">
                <a:latin typeface="+mj-lt"/>
              </a:rPr>
            </a:br>
            <a:r>
              <a:rPr lang="en" sz="2400" b="1" dirty="0">
                <a:latin typeface="+mj-lt"/>
              </a:rPr>
              <a:t>Project Plan of Wedding</a:t>
            </a:r>
            <a:endParaRPr sz="2400" dirty="0">
              <a:latin typeface="+mj-lt"/>
            </a:endParaRPr>
          </a:p>
        </p:txBody>
      </p:sp>
      <p:sp>
        <p:nvSpPr>
          <p:cNvPr id="2" name="Rectangle 1">
            <a:extLst>
              <a:ext uri="{FF2B5EF4-FFF2-40B4-BE49-F238E27FC236}">
                <a16:creationId xmlns:a16="http://schemas.microsoft.com/office/drawing/2014/main" id="{D9E2B736-A909-4120-A5C0-675BE76BF056}"/>
              </a:ext>
            </a:extLst>
          </p:cNvPr>
          <p:cNvSpPr/>
          <p:nvPr/>
        </p:nvSpPr>
        <p:spPr>
          <a:xfrm>
            <a:off x="2815950" y="2906830"/>
            <a:ext cx="3512100" cy="1169551"/>
          </a:xfrm>
          <a:prstGeom prst="rect">
            <a:avLst/>
          </a:prstGeom>
        </p:spPr>
        <p:txBody>
          <a:bodyPr wrap="square">
            <a:spAutoFit/>
          </a:bodyPr>
          <a:lstStyle/>
          <a:p>
            <a:r>
              <a:rPr lang="en-GB" dirty="0"/>
              <a:t>N</a:t>
            </a:r>
            <a:r>
              <a:rPr lang="en" dirty="0"/>
              <a:t>azia choudhury</a:t>
            </a:r>
          </a:p>
          <a:p>
            <a:r>
              <a:rPr lang="en" dirty="0"/>
              <a:t>1817657</a:t>
            </a:r>
          </a:p>
          <a:p>
            <a:endParaRPr lang="en" dirty="0"/>
          </a:p>
          <a:p>
            <a:r>
              <a:rPr lang="en-GB" dirty="0"/>
              <a:t>L</a:t>
            </a:r>
            <a:r>
              <a:rPr lang="en" dirty="0"/>
              <a:t>ecturer: Vajira </a:t>
            </a:r>
            <a:r>
              <a:rPr lang="en-GB" dirty="0"/>
              <a:t>B</a:t>
            </a:r>
            <a:r>
              <a:rPr lang="en" dirty="0"/>
              <a:t>alasuriya</a:t>
            </a:r>
          </a:p>
          <a:p>
            <a:endParaRPr lang="en-US" dirty="0"/>
          </a:p>
        </p:txBody>
      </p:sp>
      <p:pic>
        <p:nvPicPr>
          <p:cNvPr id="4100" name="Picture 4" descr="Free Wedding Ring Clipart Png, Download Free Wedding Ring Clipart Png png  images, Free ClipArts on Clipart Library">
            <a:extLst>
              <a:ext uri="{FF2B5EF4-FFF2-40B4-BE49-F238E27FC236}">
                <a16:creationId xmlns:a16="http://schemas.microsoft.com/office/drawing/2014/main" id="{32A55635-82D9-438B-B791-47171A1F25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5408" y="2834454"/>
            <a:ext cx="3178592" cy="23090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CC364-FDB0-407C-A34D-757635030218}"/>
              </a:ext>
            </a:extLst>
          </p:cNvPr>
          <p:cNvSpPr>
            <a:spLocks noGrp="1"/>
          </p:cNvSpPr>
          <p:nvPr>
            <p:ph type="title"/>
          </p:nvPr>
        </p:nvSpPr>
        <p:spPr/>
        <p:txBody>
          <a:bodyPr/>
          <a:lstStyle/>
          <a:p>
            <a:r>
              <a:rPr lang="en-US" sz="3200" b="1" dirty="0">
                <a:latin typeface="+mj-lt"/>
                <a:cs typeface="Times New Roman" panose="02020603050405020304" pitchFamily="18" charset="0"/>
              </a:rPr>
              <a:t>Project outline</a:t>
            </a:r>
          </a:p>
        </p:txBody>
      </p:sp>
      <p:sp>
        <p:nvSpPr>
          <p:cNvPr id="3" name="Text Placeholder 2">
            <a:extLst>
              <a:ext uri="{FF2B5EF4-FFF2-40B4-BE49-F238E27FC236}">
                <a16:creationId xmlns:a16="http://schemas.microsoft.com/office/drawing/2014/main" id="{B582AB30-6926-404F-951E-7F7CD5256F83}"/>
              </a:ext>
            </a:extLst>
          </p:cNvPr>
          <p:cNvSpPr>
            <a:spLocks noGrp="1"/>
          </p:cNvSpPr>
          <p:nvPr>
            <p:ph type="body" idx="1"/>
          </p:nvPr>
        </p:nvSpPr>
        <p:spPr>
          <a:xfrm>
            <a:off x="855300" y="1201549"/>
            <a:ext cx="7433400" cy="3144113"/>
          </a:xfrm>
        </p:spPr>
        <p:txBody>
          <a:bodyPr/>
          <a:lstStyle/>
          <a:p>
            <a:pPr>
              <a:lnSpc>
                <a:spcPct val="150000"/>
              </a:lnSpc>
            </a:pPr>
            <a:r>
              <a:rPr lang="en-US" sz="1400" dirty="0">
                <a:solidFill>
                  <a:srgbClr val="000000"/>
                </a:solidFill>
                <a:latin typeface="+mj-lt"/>
                <a:ea typeface="Arial"/>
                <a:cs typeface="Times New Roman" panose="02020603050405020304" pitchFamily="18" charset="0"/>
                <a:sym typeface="Arial"/>
              </a:rPr>
              <a:t>Wedding venue Ramada Park Hotel </a:t>
            </a:r>
          </a:p>
          <a:p>
            <a:pPr>
              <a:lnSpc>
                <a:spcPct val="150000"/>
              </a:lnSpc>
            </a:pPr>
            <a:r>
              <a:rPr lang="en-US" sz="1400" dirty="0">
                <a:solidFill>
                  <a:srgbClr val="000000"/>
                </a:solidFill>
                <a:latin typeface="+mj-lt"/>
                <a:ea typeface="Arial"/>
                <a:cs typeface="Times New Roman" panose="02020603050405020304" pitchFamily="18" charset="0"/>
                <a:sym typeface="Arial"/>
              </a:rPr>
              <a:t>Guests 450</a:t>
            </a:r>
          </a:p>
          <a:p>
            <a:pPr>
              <a:lnSpc>
                <a:spcPct val="150000"/>
              </a:lnSpc>
            </a:pPr>
            <a:r>
              <a:rPr lang="en-US" sz="1400" dirty="0">
                <a:solidFill>
                  <a:srgbClr val="000000"/>
                </a:solidFill>
                <a:latin typeface="+mj-lt"/>
                <a:ea typeface="Arial"/>
                <a:cs typeface="Times New Roman" panose="02020603050405020304" pitchFamily="18" charset="0"/>
                <a:sym typeface="Arial"/>
              </a:rPr>
              <a:t>Wedding date on 28 March 2022</a:t>
            </a:r>
          </a:p>
          <a:p>
            <a:pPr>
              <a:lnSpc>
                <a:spcPct val="150000"/>
              </a:lnSpc>
            </a:pPr>
            <a:r>
              <a:rPr lang="en-US" sz="1400" dirty="0">
                <a:solidFill>
                  <a:srgbClr val="000000"/>
                </a:solidFill>
                <a:latin typeface="+mj-lt"/>
                <a:cs typeface="Times New Roman" panose="02020603050405020304" pitchFamily="18" charset="0"/>
                <a:sym typeface="Arial"/>
              </a:rPr>
              <a:t>Budget 80,000</a:t>
            </a:r>
          </a:p>
          <a:p>
            <a:pPr>
              <a:lnSpc>
                <a:spcPct val="150000"/>
              </a:lnSpc>
            </a:pPr>
            <a:r>
              <a:rPr lang="en-US" sz="1400" dirty="0">
                <a:solidFill>
                  <a:srgbClr val="000000"/>
                </a:solidFill>
                <a:latin typeface="+mj-lt"/>
                <a:cs typeface="Times New Roman" panose="02020603050405020304" pitchFamily="18" charset="0"/>
                <a:sym typeface="Arial"/>
              </a:rPr>
              <a:t>Start date of project 2</a:t>
            </a:r>
            <a:r>
              <a:rPr lang="en-US" sz="1400" baseline="30000" dirty="0">
                <a:solidFill>
                  <a:srgbClr val="000000"/>
                </a:solidFill>
                <a:latin typeface="+mj-lt"/>
                <a:cs typeface="Times New Roman" panose="02020603050405020304" pitchFamily="18" charset="0"/>
                <a:sym typeface="Arial"/>
              </a:rPr>
              <a:t>nd</a:t>
            </a:r>
            <a:r>
              <a:rPr lang="en-US" sz="1400" dirty="0">
                <a:solidFill>
                  <a:srgbClr val="000000"/>
                </a:solidFill>
                <a:latin typeface="+mj-lt"/>
                <a:cs typeface="Times New Roman" panose="02020603050405020304" pitchFamily="18" charset="0"/>
                <a:sym typeface="Arial"/>
              </a:rPr>
              <a:t> July 2021</a:t>
            </a:r>
          </a:p>
          <a:p>
            <a:pPr>
              <a:lnSpc>
                <a:spcPct val="150000"/>
              </a:lnSpc>
            </a:pPr>
            <a:r>
              <a:rPr lang="en-US" sz="1400" dirty="0">
                <a:solidFill>
                  <a:srgbClr val="000000"/>
                </a:solidFill>
                <a:latin typeface="+mj-lt"/>
                <a:cs typeface="Times New Roman" panose="02020603050405020304" pitchFamily="18" charset="0"/>
                <a:sym typeface="Arial"/>
              </a:rPr>
              <a:t>Wedding date 28</a:t>
            </a:r>
            <a:r>
              <a:rPr lang="en-US" sz="1400" baseline="30000" dirty="0">
                <a:solidFill>
                  <a:srgbClr val="000000"/>
                </a:solidFill>
                <a:latin typeface="+mj-lt"/>
                <a:cs typeface="Times New Roman" panose="02020603050405020304" pitchFamily="18" charset="0"/>
                <a:sym typeface="Arial"/>
              </a:rPr>
              <a:t>th</a:t>
            </a:r>
            <a:r>
              <a:rPr lang="en-US" sz="1400" dirty="0">
                <a:solidFill>
                  <a:srgbClr val="000000"/>
                </a:solidFill>
                <a:latin typeface="+mj-lt"/>
                <a:cs typeface="Times New Roman" panose="02020603050405020304" pitchFamily="18" charset="0"/>
                <a:sym typeface="Arial"/>
              </a:rPr>
              <a:t> march  2022</a:t>
            </a:r>
          </a:p>
          <a:p>
            <a:pPr>
              <a:lnSpc>
                <a:spcPct val="150000"/>
              </a:lnSpc>
            </a:pPr>
            <a:r>
              <a:rPr lang="en-US" sz="1400" dirty="0">
                <a:solidFill>
                  <a:srgbClr val="000000"/>
                </a:solidFill>
                <a:latin typeface="+mj-lt"/>
                <a:cs typeface="Times New Roman" panose="02020603050405020304" pitchFamily="18" charset="0"/>
                <a:sym typeface="Arial"/>
              </a:rPr>
              <a:t>End date of project 1</a:t>
            </a:r>
            <a:r>
              <a:rPr lang="en-US" sz="1400" baseline="30000" dirty="0">
                <a:solidFill>
                  <a:srgbClr val="000000"/>
                </a:solidFill>
                <a:latin typeface="+mj-lt"/>
                <a:cs typeface="Times New Roman" panose="02020603050405020304" pitchFamily="18" charset="0"/>
                <a:sym typeface="Arial"/>
              </a:rPr>
              <a:t>st</a:t>
            </a:r>
            <a:r>
              <a:rPr lang="en-US" sz="1400" dirty="0">
                <a:solidFill>
                  <a:srgbClr val="000000"/>
                </a:solidFill>
                <a:latin typeface="+mj-lt"/>
                <a:cs typeface="Times New Roman" panose="02020603050405020304" pitchFamily="18" charset="0"/>
                <a:sym typeface="Arial"/>
              </a:rPr>
              <a:t> April 2022</a:t>
            </a:r>
          </a:p>
          <a:p>
            <a:pPr>
              <a:lnSpc>
                <a:spcPct val="150000"/>
              </a:lnSpc>
            </a:pPr>
            <a:r>
              <a:rPr lang="en-US" sz="1400" dirty="0">
                <a:solidFill>
                  <a:srgbClr val="000000"/>
                </a:solidFill>
                <a:latin typeface="+mj-lt"/>
                <a:cs typeface="Times New Roman" panose="02020603050405020304" pitchFamily="18" charset="0"/>
                <a:sym typeface="Arial"/>
              </a:rPr>
              <a:t>Decorations, cake, rings, transport, entertainment, wedding gown, invitations, photography, videography, food, makeup artist, hairstylist</a:t>
            </a:r>
          </a:p>
          <a:p>
            <a:pPr>
              <a:lnSpc>
                <a:spcPct val="150000"/>
              </a:lnSpc>
            </a:pPr>
            <a:endParaRPr lang="en-US" sz="1400" dirty="0">
              <a:latin typeface="+mj-lt"/>
              <a:cs typeface="Times New Roman" panose="02020603050405020304" pitchFamily="18" charset="0"/>
            </a:endParaRPr>
          </a:p>
        </p:txBody>
      </p:sp>
      <p:sp>
        <p:nvSpPr>
          <p:cNvPr id="4" name="Slide Number Placeholder 3">
            <a:extLst>
              <a:ext uri="{FF2B5EF4-FFF2-40B4-BE49-F238E27FC236}">
                <a16:creationId xmlns:a16="http://schemas.microsoft.com/office/drawing/2014/main" id="{C6E27187-2299-4718-83EC-4B60571BBCC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a:t>
            </a:fld>
            <a:endParaRPr lang="en"/>
          </a:p>
        </p:txBody>
      </p:sp>
    </p:spTree>
    <p:extLst>
      <p:ext uri="{BB962C8B-B14F-4D97-AF65-F5344CB8AC3E}">
        <p14:creationId xmlns:p14="http://schemas.microsoft.com/office/powerpoint/2010/main" val="391067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219F0-837A-47E6-9763-06AD011F18AE}"/>
              </a:ext>
            </a:extLst>
          </p:cNvPr>
          <p:cNvSpPr>
            <a:spLocks noGrp="1"/>
          </p:cNvSpPr>
          <p:nvPr>
            <p:ph type="title"/>
          </p:nvPr>
        </p:nvSpPr>
        <p:spPr/>
        <p:txBody>
          <a:bodyPr/>
          <a:lstStyle/>
          <a:p>
            <a:r>
              <a:rPr lang="en-US" sz="3200" b="1" dirty="0">
                <a:latin typeface="+mj-lt"/>
                <a:cs typeface="Times New Roman" panose="02020603050405020304" pitchFamily="18" charset="0"/>
              </a:rPr>
              <a:t>Stakeholders analysis</a:t>
            </a:r>
            <a:endParaRPr lang="en-US" sz="3200" dirty="0">
              <a:latin typeface="+mj-lt"/>
              <a:cs typeface="Times New Roman" panose="02020603050405020304" pitchFamily="18" charset="0"/>
            </a:endParaRPr>
          </a:p>
        </p:txBody>
      </p:sp>
      <p:sp>
        <p:nvSpPr>
          <p:cNvPr id="4" name="Slide Number Placeholder 3">
            <a:extLst>
              <a:ext uri="{FF2B5EF4-FFF2-40B4-BE49-F238E27FC236}">
                <a16:creationId xmlns:a16="http://schemas.microsoft.com/office/drawing/2014/main" id="{B1A2D656-6159-4A27-AD99-0D0E0929B40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a:t>
            </a:fld>
            <a:endParaRPr lang="en"/>
          </a:p>
        </p:txBody>
      </p:sp>
      <p:graphicFrame>
        <p:nvGraphicFramePr>
          <p:cNvPr id="3" name="Table 2">
            <a:extLst>
              <a:ext uri="{FF2B5EF4-FFF2-40B4-BE49-F238E27FC236}">
                <a16:creationId xmlns:a16="http://schemas.microsoft.com/office/drawing/2014/main" id="{3F86FE61-2972-4A75-B75E-402CE5B5FDFF}"/>
              </a:ext>
            </a:extLst>
          </p:cNvPr>
          <p:cNvGraphicFramePr>
            <a:graphicFrameLocks noGrp="1"/>
          </p:cNvGraphicFramePr>
          <p:nvPr>
            <p:extLst>
              <p:ext uri="{D42A27DB-BD31-4B8C-83A1-F6EECF244321}">
                <p14:modId xmlns:p14="http://schemas.microsoft.com/office/powerpoint/2010/main" val="429149557"/>
              </p:ext>
            </p:extLst>
          </p:nvPr>
        </p:nvGraphicFramePr>
        <p:xfrm>
          <a:off x="733332" y="1003700"/>
          <a:ext cx="7747254" cy="3628624"/>
        </p:xfrm>
        <a:graphic>
          <a:graphicData uri="http://schemas.openxmlformats.org/drawingml/2006/table">
            <a:tbl>
              <a:tblPr firstRow="1" firstCol="1" bandRow="1"/>
              <a:tblGrid>
                <a:gridCol w="1681561">
                  <a:extLst>
                    <a:ext uri="{9D8B030D-6E8A-4147-A177-3AD203B41FA5}">
                      <a16:colId xmlns:a16="http://schemas.microsoft.com/office/drawing/2014/main" val="4199719647"/>
                    </a:ext>
                  </a:extLst>
                </a:gridCol>
                <a:gridCol w="1703357">
                  <a:extLst>
                    <a:ext uri="{9D8B030D-6E8A-4147-A177-3AD203B41FA5}">
                      <a16:colId xmlns:a16="http://schemas.microsoft.com/office/drawing/2014/main" val="3458947818"/>
                    </a:ext>
                  </a:extLst>
                </a:gridCol>
                <a:gridCol w="1855922">
                  <a:extLst>
                    <a:ext uri="{9D8B030D-6E8A-4147-A177-3AD203B41FA5}">
                      <a16:colId xmlns:a16="http://schemas.microsoft.com/office/drawing/2014/main" val="4148382319"/>
                    </a:ext>
                  </a:extLst>
                </a:gridCol>
                <a:gridCol w="1253207">
                  <a:extLst>
                    <a:ext uri="{9D8B030D-6E8A-4147-A177-3AD203B41FA5}">
                      <a16:colId xmlns:a16="http://schemas.microsoft.com/office/drawing/2014/main" val="2191821865"/>
                    </a:ext>
                  </a:extLst>
                </a:gridCol>
                <a:gridCol w="1253207">
                  <a:extLst>
                    <a:ext uri="{9D8B030D-6E8A-4147-A177-3AD203B41FA5}">
                      <a16:colId xmlns:a16="http://schemas.microsoft.com/office/drawing/2014/main" val="888471398"/>
                    </a:ext>
                  </a:extLst>
                </a:gridCol>
              </a:tblGrid>
              <a:tr h="195958">
                <a:tc>
                  <a:txBody>
                    <a:bodyPr/>
                    <a:lstStyle/>
                    <a:p>
                      <a:pPr algn="ctr">
                        <a:lnSpc>
                          <a:spcPct val="150000"/>
                        </a:lnSpc>
                        <a:spcBef>
                          <a:spcPts val="1200"/>
                        </a:spcBef>
                        <a:spcAft>
                          <a:spcPts val="0"/>
                        </a:spcAft>
                      </a:pPr>
                      <a:r>
                        <a:rPr lang="en-GB" sz="800" b="1" dirty="0">
                          <a:solidFill>
                            <a:srgbClr val="FF0000"/>
                          </a:solidFill>
                          <a:effectLst/>
                          <a:latin typeface="Times New Roman" panose="02020603050405020304" pitchFamily="18" charset="0"/>
                          <a:ea typeface="Times New Roman" panose="02020603050405020304" pitchFamily="18" charset="0"/>
                        </a:rPr>
                        <a:t>Stakeholders</a:t>
                      </a:r>
                      <a:endParaRPr lang="en-GB" sz="800" dirty="0">
                        <a:effectLst/>
                        <a:latin typeface="Times New Roman" panose="02020603050405020304" pitchFamily="18" charset="0"/>
                        <a:ea typeface="Times New Roman" panose="02020603050405020304" pitchFamily="18" charset="0"/>
                      </a:endParaRPr>
                    </a:p>
                  </a:txBody>
                  <a:tcPr marL="23426" marR="23426" marT="0" marB="0">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lgn="ctr">
                        <a:lnSpc>
                          <a:spcPct val="150000"/>
                        </a:lnSpc>
                        <a:spcBef>
                          <a:spcPts val="1200"/>
                        </a:spcBef>
                        <a:spcAft>
                          <a:spcPts val="0"/>
                        </a:spcAft>
                      </a:pPr>
                      <a:r>
                        <a:rPr lang="en-GB" sz="800" b="1">
                          <a:solidFill>
                            <a:srgbClr val="FF0000"/>
                          </a:solidFill>
                          <a:effectLst/>
                          <a:latin typeface="Times New Roman" panose="02020603050405020304" pitchFamily="18" charset="0"/>
                          <a:ea typeface="Times New Roman" panose="02020603050405020304" pitchFamily="18" charset="0"/>
                        </a:rPr>
                        <a:t>Interest</a:t>
                      </a:r>
                      <a:endParaRPr lang="en-GB" sz="800">
                        <a:effectLst/>
                        <a:latin typeface="Times New Roman" panose="02020603050405020304" pitchFamily="18" charset="0"/>
                        <a:ea typeface="Times New Roman" panose="02020603050405020304" pitchFamily="18" charset="0"/>
                      </a:endParaRPr>
                    </a:p>
                  </a:txBody>
                  <a:tcPr marL="23426" marR="23426"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lgn="ctr">
                        <a:lnSpc>
                          <a:spcPct val="150000"/>
                        </a:lnSpc>
                        <a:spcBef>
                          <a:spcPts val="1200"/>
                        </a:spcBef>
                        <a:spcAft>
                          <a:spcPts val="0"/>
                        </a:spcAft>
                      </a:pPr>
                      <a:r>
                        <a:rPr lang="en-GB" sz="800" b="1">
                          <a:solidFill>
                            <a:srgbClr val="FF0000"/>
                          </a:solidFill>
                          <a:effectLst/>
                          <a:latin typeface="Times New Roman" panose="02020603050405020304" pitchFamily="18" charset="0"/>
                          <a:ea typeface="Times New Roman" panose="02020603050405020304" pitchFamily="18" charset="0"/>
                        </a:rPr>
                        <a:t>Importance </a:t>
                      </a:r>
                      <a:endParaRPr lang="en-GB" sz="800">
                        <a:effectLst/>
                        <a:latin typeface="Times New Roman" panose="02020603050405020304" pitchFamily="18" charset="0"/>
                        <a:ea typeface="Times New Roman" panose="02020603050405020304" pitchFamily="18" charset="0"/>
                      </a:endParaRPr>
                    </a:p>
                  </a:txBody>
                  <a:tcPr marL="23426" marR="23426"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lgn="ctr">
                        <a:lnSpc>
                          <a:spcPct val="150000"/>
                        </a:lnSpc>
                        <a:spcBef>
                          <a:spcPts val="1200"/>
                        </a:spcBef>
                        <a:spcAft>
                          <a:spcPts val="0"/>
                        </a:spcAft>
                      </a:pPr>
                      <a:r>
                        <a:rPr lang="en-GB" sz="800" b="1">
                          <a:solidFill>
                            <a:srgbClr val="FF0000"/>
                          </a:solidFill>
                          <a:effectLst/>
                          <a:latin typeface="Times New Roman" panose="02020603050405020304" pitchFamily="18" charset="0"/>
                          <a:ea typeface="Times New Roman" panose="02020603050405020304" pitchFamily="18" charset="0"/>
                        </a:rPr>
                        <a:t>Influence </a:t>
                      </a:r>
                      <a:endParaRPr lang="en-GB" sz="800">
                        <a:effectLst/>
                        <a:latin typeface="Times New Roman" panose="02020603050405020304" pitchFamily="18" charset="0"/>
                        <a:ea typeface="Times New Roman" panose="02020603050405020304" pitchFamily="18" charset="0"/>
                      </a:endParaRPr>
                    </a:p>
                  </a:txBody>
                  <a:tcPr marL="23426" marR="23426" marT="0" marB="0">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tc>
                  <a:txBody>
                    <a:bodyPr/>
                    <a:lstStyle/>
                    <a:p>
                      <a:pPr algn="ctr">
                        <a:lnSpc>
                          <a:spcPct val="150000"/>
                        </a:lnSpc>
                        <a:spcBef>
                          <a:spcPts val="1200"/>
                        </a:spcBef>
                        <a:spcAft>
                          <a:spcPts val="0"/>
                        </a:spcAft>
                      </a:pPr>
                      <a:r>
                        <a:rPr lang="en-GB" sz="800" b="1">
                          <a:solidFill>
                            <a:srgbClr val="FF0000"/>
                          </a:solidFill>
                          <a:effectLst/>
                          <a:latin typeface="Times New Roman" panose="02020603050405020304" pitchFamily="18" charset="0"/>
                          <a:ea typeface="Times New Roman" panose="02020603050405020304" pitchFamily="18" charset="0"/>
                        </a:rPr>
                        <a:t>Communication</a:t>
                      </a:r>
                      <a:endParaRPr lang="en-GB" sz="800">
                        <a:effectLst/>
                        <a:latin typeface="Times New Roman" panose="02020603050405020304" pitchFamily="18" charset="0"/>
                        <a:ea typeface="Times New Roman" panose="02020603050405020304" pitchFamily="18" charset="0"/>
                      </a:endParaRPr>
                    </a:p>
                  </a:txBody>
                  <a:tcPr marL="23426" marR="23426" marT="0" marB="0">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0000"/>
                    </a:solidFill>
                  </a:tcPr>
                </a:tc>
                <a:extLst>
                  <a:ext uri="{0D108BD9-81ED-4DB2-BD59-A6C34878D82A}">
                    <a16:rowId xmlns:a16="http://schemas.microsoft.com/office/drawing/2014/main" val="1844974824"/>
                  </a:ext>
                </a:extLst>
              </a:tr>
              <a:tr h="858167">
                <a:tc>
                  <a:txBody>
                    <a:bodyPr/>
                    <a:lstStyle/>
                    <a:p>
                      <a:pPr algn="just">
                        <a:lnSpc>
                          <a:spcPct val="150000"/>
                        </a:lnSpc>
                        <a:spcBef>
                          <a:spcPts val="1200"/>
                        </a:spcBef>
                        <a:spcAft>
                          <a:spcPts val="0"/>
                        </a:spcAft>
                      </a:pPr>
                      <a:r>
                        <a:rPr lang="en-GB" sz="700" b="1" dirty="0">
                          <a:solidFill>
                            <a:srgbClr val="000000"/>
                          </a:solidFill>
                          <a:effectLst/>
                          <a:latin typeface="Times New Roman" panose="02020603050405020304" pitchFamily="18" charset="0"/>
                          <a:ea typeface="Times New Roman" panose="02020603050405020304" pitchFamily="18" charset="0"/>
                        </a:rPr>
                        <a:t>The Bride and The Groom</a:t>
                      </a:r>
                      <a:endParaRPr lang="en-GB" sz="800" dirty="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666666"/>
                      </a:solidFill>
                      <a:prstDash val="solid"/>
                      <a:round/>
                      <a:headEnd type="none" w="med" len="med"/>
                      <a:tailEnd type="none" w="med" len="med"/>
                    </a:lnB>
                    <a:solidFill>
                      <a:srgbClr val="CCCCCC"/>
                    </a:solidFill>
                  </a:tcPr>
                </a:tc>
                <a:tc>
                  <a:txBody>
                    <a:bodyPr/>
                    <a:lstStyle/>
                    <a:p>
                      <a:pPr algn="just">
                        <a:lnSpc>
                          <a:spcPct val="150000"/>
                        </a:lnSpc>
                        <a:spcBef>
                          <a:spcPts val="1200"/>
                        </a:spcBef>
                        <a:spcAft>
                          <a:spcPts val="0"/>
                        </a:spcAft>
                      </a:pPr>
                      <a:r>
                        <a:rPr lang="en-GB" sz="700" dirty="0">
                          <a:solidFill>
                            <a:srgbClr val="000000"/>
                          </a:solidFill>
                          <a:effectLst/>
                          <a:latin typeface="Times New Roman" panose="02020603050405020304" pitchFamily="18" charset="0"/>
                          <a:ea typeface="Times New Roman" panose="02020603050405020304" pitchFamily="18" charset="0"/>
                        </a:rPr>
                        <a:t>They are considered the main clients of this project.</a:t>
                      </a:r>
                      <a:endParaRPr lang="en-GB" sz="800" dirty="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666666"/>
                      </a:solidFill>
                      <a:prstDash val="solid"/>
                      <a:round/>
                      <a:headEnd type="none" w="med" len="med"/>
                      <a:tailEnd type="none" w="med" len="med"/>
                    </a:lnB>
                    <a:solidFill>
                      <a:srgbClr val="CCCCCC"/>
                    </a:solidFill>
                  </a:tcPr>
                </a:tc>
                <a:tc>
                  <a:txBody>
                    <a:bodyPr/>
                    <a:lstStyle/>
                    <a:p>
                      <a:pPr algn="just">
                        <a:lnSpc>
                          <a:spcPct val="150000"/>
                        </a:lnSpc>
                        <a:spcBef>
                          <a:spcPts val="1200"/>
                        </a:spcBef>
                        <a:spcAft>
                          <a:spcPts val="0"/>
                        </a:spcAft>
                      </a:pPr>
                      <a:r>
                        <a:rPr lang="en-GB" sz="700">
                          <a:solidFill>
                            <a:srgbClr val="000000"/>
                          </a:solidFill>
                          <a:effectLst/>
                          <a:latin typeface="Times New Roman" panose="02020603050405020304" pitchFamily="18" charset="0"/>
                          <a:ea typeface="Times New Roman" panose="02020603050405020304" pitchFamily="18" charset="0"/>
                        </a:rPr>
                        <a:t>The level of involvement of these stakeholders is </a:t>
                      </a:r>
                      <a:r>
                        <a:rPr lang="en-GB" sz="700" b="1">
                          <a:solidFill>
                            <a:srgbClr val="000000"/>
                          </a:solidFill>
                          <a:effectLst/>
                          <a:latin typeface="Times New Roman" panose="02020603050405020304" pitchFamily="18" charset="0"/>
                          <a:ea typeface="Times New Roman" panose="02020603050405020304" pitchFamily="18" charset="0"/>
                        </a:rPr>
                        <a:t>High</a:t>
                      </a:r>
                      <a:r>
                        <a:rPr lang="en-GB" sz="700">
                          <a:solidFill>
                            <a:srgbClr val="000000"/>
                          </a:solidFill>
                          <a:effectLst/>
                          <a:latin typeface="Times New Roman" panose="02020603050405020304" pitchFamily="18" charset="0"/>
                          <a:ea typeface="Times New Roman" panose="02020603050405020304" pitchFamily="18" charset="0"/>
                        </a:rPr>
                        <a:t> as they are the major revenue providers for the event. So, their needs and requirement have to be entirely fulfilled by the objectives of the project.</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666666"/>
                      </a:solidFill>
                      <a:prstDash val="solid"/>
                      <a:round/>
                      <a:headEnd type="none" w="med" len="med"/>
                      <a:tailEnd type="none" w="med" len="med"/>
                    </a:lnB>
                    <a:solidFill>
                      <a:srgbClr val="CCCCCC"/>
                    </a:solidFill>
                  </a:tcPr>
                </a:tc>
                <a:tc>
                  <a:txBody>
                    <a:bodyPr/>
                    <a:lstStyle/>
                    <a:p>
                      <a:pPr algn="just">
                        <a:lnSpc>
                          <a:spcPct val="150000"/>
                        </a:lnSpc>
                        <a:spcBef>
                          <a:spcPts val="1200"/>
                        </a:spcBef>
                        <a:spcAft>
                          <a:spcPts val="0"/>
                        </a:spcAft>
                      </a:pPr>
                      <a:r>
                        <a:rPr lang="en-GB" sz="700">
                          <a:solidFill>
                            <a:srgbClr val="000000"/>
                          </a:solidFill>
                          <a:effectLst/>
                          <a:latin typeface="Times New Roman" panose="02020603050405020304" pitchFamily="18" charset="0"/>
                          <a:ea typeface="Times New Roman" panose="02020603050405020304" pitchFamily="18" charset="0"/>
                        </a:rPr>
                        <a:t>Main master of the planning </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666666"/>
                      </a:solidFill>
                      <a:prstDash val="solid"/>
                      <a:round/>
                      <a:headEnd type="none" w="med" len="med"/>
                      <a:tailEnd type="none" w="med" len="med"/>
                    </a:lnB>
                    <a:solidFill>
                      <a:srgbClr val="CCCCCC"/>
                    </a:solidFill>
                  </a:tcPr>
                </a:tc>
                <a:tc>
                  <a:txBody>
                    <a:bodyPr/>
                    <a:lstStyle/>
                    <a:p>
                      <a:pPr algn="just">
                        <a:lnSpc>
                          <a:spcPct val="150000"/>
                        </a:lnSpc>
                        <a:spcBef>
                          <a:spcPts val="1200"/>
                        </a:spcBef>
                        <a:spcAft>
                          <a:spcPts val="0"/>
                        </a:spcAft>
                      </a:pPr>
                      <a:r>
                        <a:rPr lang="en-GB" sz="700">
                          <a:solidFill>
                            <a:srgbClr val="000000"/>
                          </a:solidFill>
                          <a:effectLst/>
                          <a:latin typeface="Times New Roman" panose="02020603050405020304" pitchFamily="18" charset="0"/>
                          <a:ea typeface="Times New Roman" panose="02020603050405020304" pitchFamily="18" charset="0"/>
                        </a:rPr>
                        <a:t>Direct meeting</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666666"/>
                      </a:solidFill>
                      <a:prstDash val="solid"/>
                      <a:round/>
                      <a:headEnd type="none" w="med" len="med"/>
                      <a:tailEnd type="none" w="med" len="med"/>
                    </a:lnB>
                    <a:solidFill>
                      <a:srgbClr val="CCCCCC"/>
                    </a:solidFill>
                  </a:tcPr>
                </a:tc>
                <a:extLst>
                  <a:ext uri="{0D108BD9-81ED-4DB2-BD59-A6C34878D82A}">
                    <a16:rowId xmlns:a16="http://schemas.microsoft.com/office/drawing/2014/main" val="2259441135"/>
                  </a:ext>
                </a:extLst>
              </a:tr>
              <a:tr h="945023">
                <a:tc>
                  <a:txBody>
                    <a:bodyPr/>
                    <a:lstStyle/>
                    <a:p>
                      <a:pPr algn="just">
                        <a:lnSpc>
                          <a:spcPct val="150000"/>
                        </a:lnSpc>
                        <a:spcBef>
                          <a:spcPts val="1200"/>
                        </a:spcBef>
                        <a:spcAft>
                          <a:spcPts val="0"/>
                        </a:spcAft>
                      </a:pPr>
                      <a:r>
                        <a:rPr lang="en-GB" sz="700" b="1">
                          <a:effectLst/>
                          <a:latin typeface="Times New Roman" panose="02020603050405020304" pitchFamily="18" charset="0"/>
                          <a:ea typeface="Times New Roman" panose="02020603050405020304" pitchFamily="18" charset="0"/>
                        </a:rPr>
                        <a:t>The Guardians of the Bride and Groom</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tcPr>
                </a:tc>
                <a:tc>
                  <a:txBody>
                    <a:bodyPr/>
                    <a:lstStyle/>
                    <a:p>
                      <a:pPr algn="just">
                        <a:lnSpc>
                          <a:spcPct val="150000"/>
                        </a:lnSpc>
                        <a:spcBef>
                          <a:spcPts val="1200"/>
                        </a:spcBef>
                        <a:spcAft>
                          <a:spcPts val="0"/>
                        </a:spcAft>
                      </a:pPr>
                      <a:r>
                        <a:rPr lang="en-GB" sz="700" dirty="0">
                          <a:effectLst/>
                          <a:latin typeface="Times New Roman" panose="02020603050405020304" pitchFamily="18" charset="0"/>
                          <a:ea typeface="Times New Roman" panose="02020603050405020304" pitchFamily="18" charset="0"/>
                        </a:rPr>
                        <a:t>They are the family members of the main clients of the wedding project.</a:t>
                      </a:r>
                      <a:endParaRPr lang="en-GB" sz="800" dirty="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tcPr>
                </a:tc>
                <a:tc>
                  <a:txBody>
                    <a:bodyPr/>
                    <a:lstStyle/>
                    <a:p>
                      <a:pPr algn="just">
                        <a:lnSpc>
                          <a:spcPct val="150000"/>
                        </a:lnSpc>
                        <a:spcBef>
                          <a:spcPts val="1200"/>
                        </a:spcBef>
                        <a:spcAft>
                          <a:spcPts val="0"/>
                        </a:spcAft>
                      </a:pPr>
                      <a:r>
                        <a:rPr lang="en-GB" sz="700" dirty="0">
                          <a:effectLst/>
                          <a:latin typeface="Times New Roman" panose="02020603050405020304" pitchFamily="18" charset="0"/>
                          <a:ea typeface="Times New Roman" panose="02020603050405020304" pitchFamily="18" charset="0"/>
                        </a:rPr>
                        <a:t>The level of involvement of the bride and groom’s guardians is </a:t>
                      </a:r>
                      <a:r>
                        <a:rPr lang="en-GB" sz="700" b="1" dirty="0">
                          <a:effectLst/>
                          <a:latin typeface="Times New Roman" panose="02020603050405020304" pitchFamily="18" charset="0"/>
                          <a:ea typeface="Times New Roman" panose="02020603050405020304" pitchFamily="18" charset="0"/>
                        </a:rPr>
                        <a:t>High</a:t>
                      </a:r>
                      <a:r>
                        <a:rPr lang="en-GB" sz="700" dirty="0">
                          <a:effectLst/>
                          <a:latin typeface="Times New Roman" panose="02020603050405020304" pitchFamily="18" charset="0"/>
                          <a:ea typeface="Times New Roman" panose="02020603050405020304" pitchFamily="18" charset="0"/>
                        </a:rPr>
                        <a:t> for being one of the financial contributors whose opinions and requirements should be considered while planning the objectives of the event. </a:t>
                      </a:r>
                      <a:endParaRPr lang="en-GB" sz="800" dirty="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tcPr>
                </a:tc>
                <a:tc>
                  <a:txBody>
                    <a:bodyPr/>
                    <a:lstStyle/>
                    <a:p>
                      <a:pPr algn="just">
                        <a:lnSpc>
                          <a:spcPct val="150000"/>
                        </a:lnSpc>
                        <a:spcBef>
                          <a:spcPts val="1200"/>
                        </a:spcBef>
                        <a:spcAft>
                          <a:spcPts val="0"/>
                        </a:spcAft>
                      </a:pPr>
                      <a:r>
                        <a:rPr lang="en-GB" sz="700">
                          <a:effectLst/>
                          <a:latin typeface="Times New Roman" panose="02020603050405020304" pitchFamily="18" charset="0"/>
                          <a:ea typeface="Times New Roman" panose="02020603050405020304" pitchFamily="18" charset="0"/>
                        </a:rPr>
                        <a:t>Supporting part of planning</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tcPr>
                </a:tc>
                <a:tc>
                  <a:txBody>
                    <a:bodyPr/>
                    <a:lstStyle/>
                    <a:p>
                      <a:pPr algn="just">
                        <a:lnSpc>
                          <a:spcPct val="150000"/>
                        </a:lnSpc>
                        <a:spcBef>
                          <a:spcPts val="1200"/>
                        </a:spcBef>
                        <a:spcAft>
                          <a:spcPts val="0"/>
                        </a:spcAft>
                      </a:pPr>
                      <a:r>
                        <a:rPr lang="en-GB" sz="700">
                          <a:effectLst/>
                          <a:latin typeface="Times New Roman" panose="02020603050405020304" pitchFamily="18" charset="0"/>
                          <a:ea typeface="Times New Roman" panose="02020603050405020304" pitchFamily="18" charset="0"/>
                        </a:rPr>
                        <a:t>Over calls or direct meeting</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tcPr>
                </a:tc>
                <a:extLst>
                  <a:ext uri="{0D108BD9-81ED-4DB2-BD59-A6C34878D82A}">
                    <a16:rowId xmlns:a16="http://schemas.microsoft.com/office/drawing/2014/main" val="2474029082"/>
                  </a:ext>
                </a:extLst>
              </a:tr>
              <a:tr h="684453">
                <a:tc>
                  <a:txBody>
                    <a:bodyPr/>
                    <a:lstStyle/>
                    <a:p>
                      <a:pPr algn="just">
                        <a:lnSpc>
                          <a:spcPct val="150000"/>
                        </a:lnSpc>
                        <a:spcBef>
                          <a:spcPts val="1200"/>
                        </a:spcBef>
                        <a:spcAft>
                          <a:spcPts val="0"/>
                        </a:spcAft>
                      </a:pPr>
                      <a:r>
                        <a:rPr lang="en-GB" sz="700" b="1">
                          <a:solidFill>
                            <a:srgbClr val="000000"/>
                          </a:solidFill>
                          <a:effectLst/>
                          <a:latin typeface="Times New Roman" panose="02020603050405020304" pitchFamily="18" charset="0"/>
                          <a:ea typeface="Times New Roman" panose="02020603050405020304" pitchFamily="18" charset="0"/>
                        </a:rPr>
                        <a:t>The Vendors of the Wedding</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solidFill>
                      <a:srgbClr val="CCCCCC"/>
                    </a:solidFill>
                  </a:tcPr>
                </a:tc>
                <a:tc>
                  <a:txBody>
                    <a:bodyPr/>
                    <a:lstStyle/>
                    <a:p>
                      <a:pPr algn="just">
                        <a:lnSpc>
                          <a:spcPct val="150000"/>
                        </a:lnSpc>
                        <a:spcBef>
                          <a:spcPts val="1200"/>
                        </a:spcBef>
                        <a:spcAft>
                          <a:spcPts val="0"/>
                        </a:spcAft>
                      </a:pPr>
                      <a:r>
                        <a:rPr lang="en-GB" sz="700">
                          <a:solidFill>
                            <a:srgbClr val="000000"/>
                          </a:solidFill>
                          <a:effectLst/>
                          <a:latin typeface="Times New Roman" panose="02020603050405020304" pitchFamily="18" charset="0"/>
                          <a:ea typeface="Times New Roman" panose="02020603050405020304" pitchFamily="18" charset="0"/>
                        </a:rPr>
                        <a:t>The florists, cake bakers, chefs, decorators, photographers, wedding theme and dress designers etc. are considered as the wedding vendors. </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solidFill>
                      <a:srgbClr val="CCCCCC"/>
                    </a:solidFill>
                  </a:tcPr>
                </a:tc>
                <a:tc>
                  <a:txBody>
                    <a:bodyPr/>
                    <a:lstStyle/>
                    <a:p>
                      <a:pPr algn="just">
                        <a:lnSpc>
                          <a:spcPct val="150000"/>
                        </a:lnSpc>
                        <a:spcBef>
                          <a:spcPts val="1200"/>
                        </a:spcBef>
                        <a:spcAft>
                          <a:spcPts val="0"/>
                        </a:spcAft>
                      </a:pPr>
                      <a:r>
                        <a:rPr lang="en-GB" sz="700" dirty="0">
                          <a:solidFill>
                            <a:srgbClr val="000000"/>
                          </a:solidFill>
                          <a:effectLst/>
                          <a:latin typeface="Times New Roman" panose="02020603050405020304" pitchFamily="18" charset="0"/>
                          <a:ea typeface="Times New Roman" panose="02020603050405020304" pitchFamily="18" charset="0"/>
                        </a:rPr>
                        <a:t>Their level of influence in this project is also </a:t>
                      </a:r>
                      <a:r>
                        <a:rPr lang="en-GB" sz="700" b="1" dirty="0">
                          <a:solidFill>
                            <a:srgbClr val="000000"/>
                          </a:solidFill>
                          <a:effectLst/>
                          <a:latin typeface="Times New Roman" panose="02020603050405020304" pitchFamily="18" charset="0"/>
                          <a:ea typeface="Times New Roman" panose="02020603050405020304" pitchFamily="18" charset="0"/>
                        </a:rPr>
                        <a:t>High</a:t>
                      </a:r>
                      <a:r>
                        <a:rPr lang="en-GB" sz="700" dirty="0">
                          <a:solidFill>
                            <a:srgbClr val="000000"/>
                          </a:solidFill>
                          <a:effectLst/>
                          <a:latin typeface="Times New Roman" panose="02020603050405020304" pitchFamily="18" charset="0"/>
                          <a:ea typeface="Times New Roman" panose="02020603050405020304" pitchFamily="18" charset="0"/>
                        </a:rPr>
                        <a:t> as they can make this event successful by providing their effective services, equipment and facilities.</a:t>
                      </a:r>
                      <a:endParaRPr lang="en-GB" sz="800" dirty="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solidFill>
                      <a:srgbClr val="CCCCCC"/>
                    </a:solidFill>
                  </a:tcPr>
                </a:tc>
                <a:tc>
                  <a:txBody>
                    <a:bodyPr/>
                    <a:lstStyle/>
                    <a:p>
                      <a:pPr algn="just">
                        <a:lnSpc>
                          <a:spcPct val="150000"/>
                        </a:lnSpc>
                        <a:spcBef>
                          <a:spcPts val="1200"/>
                        </a:spcBef>
                        <a:spcAft>
                          <a:spcPts val="0"/>
                        </a:spcAft>
                      </a:pPr>
                      <a:r>
                        <a:rPr lang="en-GB" sz="700" dirty="0">
                          <a:solidFill>
                            <a:srgbClr val="000000"/>
                          </a:solidFill>
                          <a:effectLst/>
                          <a:latin typeface="Times New Roman" panose="02020603050405020304" pitchFamily="18" charset="0"/>
                          <a:ea typeface="Times New Roman" panose="02020603050405020304" pitchFamily="18" charset="0"/>
                        </a:rPr>
                        <a:t>Supplier of foods and other valuable materials</a:t>
                      </a:r>
                      <a:endParaRPr lang="en-GB" sz="800" dirty="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solidFill>
                      <a:srgbClr val="CCCCCC"/>
                    </a:solidFill>
                  </a:tcPr>
                </a:tc>
                <a:tc>
                  <a:txBody>
                    <a:bodyPr/>
                    <a:lstStyle/>
                    <a:p>
                      <a:pPr algn="just">
                        <a:lnSpc>
                          <a:spcPct val="150000"/>
                        </a:lnSpc>
                        <a:spcBef>
                          <a:spcPts val="1200"/>
                        </a:spcBef>
                        <a:spcAft>
                          <a:spcPts val="0"/>
                        </a:spcAft>
                      </a:pPr>
                      <a:r>
                        <a:rPr lang="en-GB" sz="700">
                          <a:solidFill>
                            <a:srgbClr val="000000"/>
                          </a:solidFill>
                          <a:effectLst/>
                          <a:latin typeface="Times New Roman" panose="02020603050405020304" pitchFamily="18" charset="0"/>
                          <a:ea typeface="Times New Roman" panose="02020603050405020304" pitchFamily="18" charset="0"/>
                        </a:rPr>
                        <a:t>Over call or mails</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solidFill>
                      <a:srgbClr val="CCCCCC"/>
                    </a:solidFill>
                  </a:tcPr>
                </a:tc>
                <a:extLst>
                  <a:ext uri="{0D108BD9-81ED-4DB2-BD59-A6C34878D82A}">
                    <a16:rowId xmlns:a16="http://schemas.microsoft.com/office/drawing/2014/main" val="4294383123"/>
                  </a:ext>
                </a:extLst>
              </a:tr>
              <a:tr h="945023">
                <a:tc>
                  <a:txBody>
                    <a:bodyPr/>
                    <a:lstStyle/>
                    <a:p>
                      <a:pPr algn="just">
                        <a:lnSpc>
                          <a:spcPct val="150000"/>
                        </a:lnSpc>
                        <a:spcBef>
                          <a:spcPts val="1200"/>
                        </a:spcBef>
                        <a:spcAft>
                          <a:spcPts val="0"/>
                        </a:spcAft>
                      </a:pPr>
                      <a:r>
                        <a:rPr lang="en-GB" sz="700" b="1">
                          <a:effectLst/>
                          <a:latin typeface="Times New Roman" panose="02020603050405020304" pitchFamily="18" charset="0"/>
                          <a:ea typeface="Times New Roman" panose="02020603050405020304" pitchFamily="18" charset="0"/>
                        </a:rPr>
                        <a:t>Wedding Guests</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tcPr>
                </a:tc>
                <a:tc>
                  <a:txBody>
                    <a:bodyPr/>
                    <a:lstStyle/>
                    <a:p>
                      <a:pPr algn="just">
                        <a:lnSpc>
                          <a:spcPct val="150000"/>
                        </a:lnSpc>
                        <a:spcBef>
                          <a:spcPts val="1200"/>
                        </a:spcBef>
                        <a:spcAft>
                          <a:spcPts val="0"/>
                        </a:spcAft>
                      </a:pPr>
                      <a:r>
                        <a:rPr lang="en-GB" sz="700">
                          <a:effectLst/>
                          <a:latin typeface="Times New Roman" panose="02020603050405020304" pitchFamily="18" charset="0"/>
                          <a:ea typeface="Times New Roman" panose="02020603050405020304" pitchFamily="18" charset="0"/>
                        </a:rPr>
                        <a:t>The people who are invited to attend the wedding ceremony.</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tcPr>
                </a:tc>
                <a:tc>
                  <a:txBody>
                    <a:bodyPr/>
                    <a:lstStyle/>
                    <a:p>
                      <a:pPr algn="just">
                        <a:lnSpc>
                          <a:spcPct val="150000"/>
                        </a:lnSpc>
                        <a:spcBef>
                          <a:spcPts val="1200"/>
                        </a:spcBef>
                        <a:spcAft>
                          <a:spcPts val="0"/>
                        </a:spcAft>
                      </a:pPr>
                      <a:r>
                        <a:rPr lang="en-GB" sz="700">
                          <a:effectLst/>
                          <a:latin typeface="Times New Roman" panose="02020603050405020304" pitchFamily="18" charset="0"/>
                          <a:ea typeface="Times New Roman" panose="02020603050405020304" pitchFamily="18" charset="0"/>
                        </a:rPr>
                        <a:t>Wedding guests have a </a:t>
                      </a:r>
                      <a:r>
                        <a:rPr lang="en-GB" sz="700" b="1">
                          <a:effectLst/>
                          <a:latin typeface="Times New Roman" panose="02020603050405020304" pitchFamily="18" charset="0"/>
                          <a:ea typeface="Times New Roman" panose="02020603050405020304" pitchFamily="18" charset="0"/>
                        </a:rPr>
                        <a:t>Medium </a:t>
                      </a:r>
                      <a:r>
                        <a:rPr lang="en-GB" sz="700">
                          <a:effectLst/>
                          <a:latin typeface="Times New Roman" panose="02020603050405020304" pitchFamily="18" charset="0"/>
                          <a:ea typeface="Times New Roman" panose="02020603050405020304" pitchFamily="18" charset="0"/>
                        </a:rPr>
                        <a:t>level of involvement in the event because they are not directly involved in the event planning, but they have the power to affect the reputation of the project managers through the support of the main stakeholders.</a:t>
                      </a:r>
                      <a:endParaRPr lang="en-GB" sz="80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tcPr>
                </a:tc>
                <a:tc>
                  <a:txBody>
                    <a:bodyPr/>
                    <a:lstStyle/>
                    <a:p>
                      <a:pPr algn="just">
                        <a:lnSpc>
                          <a:spcPct val="150000"/>
                        </a:lnSpc>
                        <a:spcBef>
                          <a:spcPts val="1200"/>
                        </a:spcBef>
                        <a:spcAft>
                          <a:spcPts val="0"/>
                        </a:spcAft>
                      </a:pPr>
                      <a:r>
                        <a:rPr lang="en-GB" sz="700" dirty="0">
                          <a:effectLst/>
                          <a:latin typeface="Times New Roman" panose="02020603050405020304" pitchFamily="18" charset="0"/>
                          <a:ea typeface="Times New Roman" panose="02020603050405020304" pitchFamily="18" charset="0"/>
                        </a:rPr>
                        <a:t>Attaining the wedding </a:t>
                      </a:r>
                      <a:endParaRPr lang="en-GB" sz="800" dirty="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tcPr>
                </a:tc>
                <a:tc>
                  <a:txBody>
                    <a:bodyPr/>
                    <a:lstStyle/>
                    <a:p>
                      <a:pPr algn="just">
                        <a:lnSpc>
                          <a:spcPct val="150000"/>
                        </a:lnSpc>
                        <a:spcBef>
                          <a:spcPts val="1200"/>
                        </a:spcBef>
                        <a:spcAft>
                          <a:spcPts val="0"/>
                        </a:spcAft>
                      </a:pPr>
                      <a:r>
                        <a:rPr lang="en-GB" sz="700" dirty="0">
                          <a:effectLst/>
                          <a:latin typeface="Times New Roman" panose="02020603050405020304" pitchFamily="18" charset="0"/>
                          <a:ea typeface="Times New Roman" panose="02020603050405020304" pitchFamily="18" charset="0"/>
                        </a:rPr>
                        <a:t>Invitation over mails or in person or over calls</a:t>
                      </a:r>
                      <a:endParaRPr lang="en-GB" sz="800" dirty="0">
                        <a:effectLst/>
                        <a:latin typeface="Times New Roman" panose="02020603050405020304" pitchFamily="18" charset="0"/>
                        <a:ea typeface="Times New Roman" panose="02020603050405020304" pitchFamily="18" charset="0"/>
                      </a:endParaRPr>
                    </a:p>
                  </a:txBody>
                  <a:tcPr marL="23426" marR="23426" marT="0" marB="0" anchor="ctr">
                    <a:lnL w="12700" cap="flat" cmpd="sng" algn="ctr">
                      <a:solidFill>
                        <a:srgbClr val="666666"/>
                      </a:solidFill>
                      <a:prstDash val="solid"/>
                      <a:round/>
                      <a:headEnd type="none" w="med" len="med"/>
                      <a:tailEnd type="none" w="med" len="med"/>
                    </a:lnL>
                    <a:lnR w="12700" cap="flat" cmpd="sng" algn="ctr">
                      <a:solidFill>
                        <a:srgbClr val="666666"/>
                      </a:solidFill>
                      <a:prstDash val="solid"/>
                      <a:round/>
                      <a:headEnd type="none" w="med" len="med"/>
                      <a:tailEnd type="none" w="med" len="med"/>
                    </a:lnR>
                    <a:lnT w="12700" cap="flat" cmpd="sng" algn="ctr">
                      <a:solidFill>
                        <a:srgbClr val="666666"/>
                      </a:solidFill>
                      <a:prstDash val="solid"/>
                      <a:round/>
                      <a:headEnd type="none" w="med" len="med"/>
                      <a:tailEnd type="none" w="med" len="med"/>
                    </a:lnT>
                    <a:lnB w="12700" cap="flat" cmpd="sng" algn="ctr">
                      <a:solidFill>
                        <a:srgbClr val="666666"/>
                      </a:solidFill>
                      <a:prstDash val="solid"/>
                      <a:round/>
                      <a:headEnd type="none" w="med" len="med"/>
                      <a:tailEnd type="none" w="med" len="med"/>
                    </a:lnB>
                  </a:tcPr>
                </a:tc>
                <a:extLst>
                  <a:ext uri="{0D108BD9-81ED-4DB2-BD59-A6C34878D82A}">
                    <a16:rowId xmlns:a16="http://schemas.microsoft.com/office/drawing/2014/main" val="4055657770"/>
                  </a:ext>
                </a:extLst>
              </a:tr>
            </a:tbl>
          </a:graphicData>
        </a:graphic>
      </p:graphicFrame>
    </p:spTree>
    <p:extLst>
      <p:ext uri="{BB962C8B-B14F-4D97-AF65-F5344CB8AC3E}">
        <p14:creationId xmlns:p14="http://schemas.microsoft.com/office/powerpoint/2010/main" val="3987384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9E54879-D0DF-49B4-962F-A89CD2522A2E}"/>
              </a:ext>
            </a:extLst>
          </p:cNvPr>
          <p:cNvSpPr>
            <a:spLocks noGrp="1"/>
          </p:cNvSpPr>
          <p:nvPr>
            <p:ph type="title"/>
          </p:nvPr>
        </p:nvSpPr>
        <p:spPr/>
        <p:txBody>
          <a:bodyPr/>
          <a:lstStyle/>
          <a:p>
            <a:r>
              <a:rPr lang="en-GB" dirty="0"/>
              <a:t>Budget </a:t>
            </a:r>
          </a:p>
        </p:txBody>
      </p:sp>
      <p:sp>
        <p:nvSpPr>
          <p:cNvPr id="4" name="Slide Number Placeholder 3">
            <a:extLst>
              <a:ext uri="{FF2B5EF4-FFF2-40B4-BE49-F238E27FC236}">
                <a16:creationId xmlns:a16="http://schemas.microsoft.com/office/drawing/2014/main" id="{AE850FCA-5372-4B0F-8766-9C8BD927932C}"/>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4</a:t>
            </a:fld>
            <a:endParaRPr lang="en"/>
          </a:p>
        </p:txBody>
      </p:sp>
      <p:graphicFrame>
        <p:nvGraphicFramePr>
          <p:cNvPr id="6" name="Table 5">
            <a:extLst>
              <a:ext uri="{FF2B5EF4-FFF2-40B4-BE49-F238E27FC236}">
                <a16:creationId xmlns:a16="http://schemas.microsoft.com/office/drawing/2014/main" id="{83BC65CF-68DF-49D8-AF50-3648B128310E}"/>
              </a:ext>
            </a:extLst>
          </p:cNvPr>
          <p:cNvGraphicFramePr>
            <a:graphicFrameLocks noGrp="1"/>
          </p:cNvGraphicFramePr>
          <p:nvPr>
            <p:extLst>
              <p:ext uri="{D42A27DB-BD31-4B8C-83A1-F6EECF244321}">
                <p14:modId xmlns:p14="http://schemas.microsoft.com/office/powerpoint/2010/main" val="1890213448"/>
              </p:ext>
            </p:extLst>
          </p:nvPr>
        </p:nvGraphicFramePr>
        <p:xfrm>
          <a:off x="1693012" y="1600200"/>
          <a:ext cx="5757975" cy="2894595"/>
        </p:xfrm>
        <a:graphic>
          <a:graphicData uri="http://schemas.openxmlformats.org/drawingml/2006/table">
            <a:tbl>
              <a:tblPr firstRow="1" firstCol="1" bandRow="1">
                <a:tableStyleId>{4EF74FF8-E034-4DB7-BE06-887B1C85FB4F}</a:tableStyleId>
              </a:tblPr>
              <a:tblGrid>
                <a:gridCol w="4440550">
                  <a:extLst>
                    <a:ext uri="{9D8B030D-6E8A-4147-A177-3AD203B41FA5}">
                      <a16:colId xmlns:a16="http://schemas.microsoft.com/office/drawing/2014/main" val="3949673736"/>
                    </a:ext>
                  </a:extLst>
                </a:gridCol>
                <a:gridCol w="1317425">
                  <a:extLst>
                    <a:ext uri="{9D8B030D-6E8A-4147-A177-3AD203B41FA5}">
                      <a16:colId xmlns:a16="http://schemas.microsoft.com/office/drawing/2014/main" val="1832886727"/>
                    </a:ext>
                  </a:extLst>
                </a:gridCol>
              </a:tblGrid>
              <a:tr h="192973">
                <a:tc>
                  <a:txBody>
                    <a:bodyPr/>
                    <a:lstStyle/>
                    <a:p>
                      <a:pPr algn="ctr">
                        <a:lnSpc>
                          <a:spcPct val="150000"/>
                        </a:lnSpc>
                        <a:spcAft>
                          <a:spcPts val="0"/>
                        </a:spcAft>
                      </a:pPr>
                      <a:r>
                        <a:rPr lang="en-GB" sz="900" dirty="0">
                          <a:effectLst/>
                        </a:rPr>
                        <a:t>Particulars</a:t>
                      </a:r>
                      <a:endParaRPr lang="en-GB" sz="900" dirty="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ctr">
                        <a:lnSpc>
                          <a:spcPct val="150000"/>
                        </a:lnSpc>
                        <a:spcAft>
                          <a:spcPts val="0"/>
                        </a:spcAft>
                      </a:pPr>
                      <a:r>
                        <a:rPr lang="en-GB" sz="900">
                          <a:effectLst/>
                        </a:rPr>
                        <a:t>Estimated costing</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2302331342"/>
                  </a:ext>
                </a:extLst>
              </a:tr>
              <a:tr h="192973">
                <a:tc>
                  <a:txBody>
                    <a:bodyPr/>
                    <a:lstStyle/>
                    <a:p>
                      <a:pPr algn="l">
                        <a:lnSpc>
                          <a:spcPct val="150000"/>
                        </a:lnSpc>
                        <a:spcAft>
                          <a:spcPts val="0"/>
                        </a:spcAft>
                      </a:pPr>
                      <a:r>
                        <a:rPr lang="en-GB" sz="900">
                          <a:effectLst/>
                        </a:rPr>
                        <a:t>Wedding Venue</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£20,000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2300574059"/>
                  </a:ext>
                </a:extLst>
              </a:tr>
              <a:tr h="192973">
                <a:tc>
                  <a:txBody>
                    <a:bodyPr/>
                    <a:lstStyle/>
                    <a:p>
                      <a:pPr algn="l">
                        <a:lnSpc>
                          <a:spcPct val="150000"/>
                        </a:lnSpc>
                        <a:spcAft>
                          <a:spcPts val="0"/>
                        </a:spcAft>
                      </a:pPr>
                      <a:r>
                        <a:rPr lang="en-GB" sz="900">
                          <a:effectLst/>
                        </a:rPr>
                        <a:t>Interior Decoration of the Wedding Venue (ie stage) </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£10,000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1911032230"/>
                  </a:ext>
                </a:extLst>
              </a:tr>
              <a:tr h="192973">
                <a:tc>
                  <a:txBody>
                    <a:bodyPr/>
                    <a:lstStyle/>
                    <a:p>
                      <a:pPr algn="l">
                        <a:lnSpc>
                          <a:spcPct val="150000"/>
                        </a:lnSpc>
                        <a:spcAft>
                          <a:spcPts val="0"/>
                        </a:spcAft>
                      </a:pPr>
                      <a:r>
                        <a:rPr lang="en-GB" sz="900">
                          <a:effectLst/>
                        </a:rPr>
                        <a:t>Invitations </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£500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2729655282"/>
                  </a:ext>
                </a:extLst>
              </a:tr>
              <a:tr h="192973">
                <a:tc>
                  <a:txBody>
                    <a:bodyPr/>
                    <a:lstStyle/>
                    <a:p>
                      <a:pPr algn="l">
                        <a:lnSpc>
                          <a:spcPct val="150000"/>
                        </a:lnSpc>
                        <a:spcAft>
                          <a:spcPts val="0"/>
                        </a:spcAft>
                      </a:pPr>
                      <a:r>
                        <a:rPr lang="en-GB" sz="900">
                          <a:effectLst/>
                        </a:rPr>
                        <a:t>Transportation</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£ 1000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3620113143"/>
                  </a:ext>
                </a:extLst>
              </a:tr>
              <a:tr h="192973">
                <a:tc>
                  <a:txBody>
                    <a:bodyPr/>
                    <a:lstStyle/>
                    <a:p>
                      <a:pPr algn="l">
                        <a:lnSpc>
                          <a:spcPct val="150000"/>
                        </a:lnSpc>
                        <a:spcAft>
                          <a:spcPts val="0"/>
                        </a:spcAft>
                      </a:pPr>
                      <a:r>
                        <a:rPr lang="en-GB" sz="900">
                          <a:effectLst/>
                        </a:rPr>
                        <a:t>Photography and Videography</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£ 6,000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1826384316"/>
                  </a:ext>
                </a:extLst>
              </a:tr>
              <a:tr h="192973">
                <a:tc>
                  <a:txBody>
                    <a:bodyPr/>
                    <a:lstStyle/>
                    <a:p>
                      <a:pPr algn="l">
                        <a:lnSpc>
                          <a:spcPct val="150000"/>
                        </a:lnSpc>
                        <a:spcAft>
                          <a:spcPts val="0"/>
                        </a:spcAft>
                      </a:pPr>
                      <a:r>
                        <a:rPr lang="en-GB" sz="900">
                          <a:effectLst/>
                        </a:rPr>
                        <a:t>Wedding Rings</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£ 8,000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2665606530"/>
                  </a:ext>
                </a:extLst>
              </a:tr>
              <a:tr h="192973">
                <a:tc>
                  <a:txBody>
                    <a:bodyPr/>
                    <a:lstStyle/>
                    <a:p>
                      <a:pPr algn="l">
                        <a:lnSpc>
                          <a:spcPct val="150000"/>
                        </a:lnSpc>
                        <a:spcAft>
                          <a:spcPts val="0"/>
                        </a:spcAft>
                      </a:pPr>
                      <a:r>
                        <a:rPr lang="en-GB" sz="900">
                          <a:effectLst/>
                        </a:rPr>
                        <a:t>Bridal Package (including makeup, hairstyling, grooming)</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£ 600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2564158705"/>
                  </a:ext>
                </a:extLst>
              </a:tr>
              <a:tr h="192973">
                <a:tc>
                  <a:txBody>
                    <a:bodyPr/>
                    <a:lstStyle/>
                    <a:p>
                      <a:pPr algn="l">
                        <a:lnSpc>
                          <a:spcPct val="150000"/>
                        </a:lnSpc>
                        <a:spcAft>
                          <a:spcPts val="0"/>
                        </a:spcAft>
                      </a:pPr>
                      <a:r>
                        <a:rPr lang="en-GB" sz="900">
                          <a:effectLst/>
                        </a:rPr>
                        <a:t>Wedding Dress</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£3,000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767078361"/>
                  </a:ext>
                </a:extLst>
              </a:tr>
              <a:tr h="192973">
                <a:tc>
                  <a:txBody>
                    <a:bodyPr/>
                    <a:lstStyle/>
                    <a:p>
                      <a:pPr algn="l">
                        <a:lnSpc>
                          <a:spcPct val="150000"/>
                        </a:lnSpc>
                        <a:spcAft>
                          <a:spcPts val="0"/>
                        </a:spcAft>
                      </a:pPr>
                      <a:r>
                        <a:rPr lang="en-GB" sz="900">
                          <a:effectLst/>
                        </a:rPr>
                        <a:t>Flowers and Decorations</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£ 2,500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2918413400"/>
                  </a:ext>
                </a:extLst>
              </a:tr>
              <a:tr h="192973">
                <a:tc>
                  <a:txBody>
                    <a:bodyPr/>
                    <a:lstStyle/>
                    <a:p>
                      <a:pPr algn="l">
                        <a:lnSpc>
                          <a:spcPct val="150000"/>
                        </a:lnSpc>
                        <a:spcAft>
                          <a:spcPts val="0"/>
                        </a:spcAft>
                      </a:pPr>
                      <a:r>
                        <a:rPr lang="en-GB" sz="900">
                          <a:effectLst/>
                        </a:rPr>
                        <a:t>Food and wedding cake</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£12,000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3284483452"/>
                  </a:ext>
                </a:extLst>
              </a:tr>
              <a:tr h="192973">
                <a:tc>
                  <a:txBody>
                    <a:bodyPr/>
                    <a:lstStyle/>
                    <a:p>
                      <a:pPr algn="l">
                        <a:lnSpc>
                          <a:spcPct val="150000"/>
                        </a:lnSpc>
                        <a:spcAft>
                          <a:spcPts val="0"/>
                        </a:spcAft>
                      </a:pPr>
                      <a:r>
                        <a:rPr lang="en-GB" sz="900">
                          <a:effectLst/>
                        </a:rPr>
                        <a:t>Entertainment (i.e. DJ or music band)</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£ 2,100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393928496"/>
                  </a:ext>
                </a:extLst>
              </a:tr>
              <a:tr h="192973">
                <a:tc>
                  <a:txBody>
                    <a:bodyPr/>
                    <a:lstStyle/>
                    <a:p>
                      <a:pPr algn="l">
                        <a:lnSpc>
                          <a:spcPct val="150000"/>
                        </a:lnSpc>
                        <a:spcAft>
                          <a:spcPts val="0"/>
                        </a:spcAft>
                      </a:pPr>
                      <a:r>
                        <a:rPr lang="en-GB" sz="900">
                          <a:effectLst/>
                        </a:rPr>
                        <a:t>Miscellaneous Expenses</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£1,000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3527258195"/>
                  </a:ext>
                </a:extLst>
              </a:tr>
              <a:tr h="192973">
                <a:tc>
                  <a:txBody>
                    <a:bodyPr/>
                    <a:lstStyle/>
                    <a:p>
                      <a:pPr algn="l">
                        <a:lnSpc>
                          <a:spcPct val="150000"/>
                        </a:lnSpc>
                        <a:spcAft>
                          <a:spcPts val="0"/>
                        </a:spcAft>
                      </a:pPr>
                      <a:r>
                        <a:rPr lang="en-GB" sz="900">
                          <a:effectLst/>
                        </a:rPr>
                        <a:t>Project manager’s consultancy fees </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a:effectLst/>
                        </a:rPr>
                        <a:t>£5,300</a:t>
                      </a:r>
                      <a:endParaRPr lang="en-GB" sz="90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2669703661"/>
                  </a:ext>
                </a:extLst>
              </a:tr>
              <a:tr h="192973">
                <a:tc>
                  <a:txBody>
                    <a:bodyPr/>
                    <a:lstStyle/>
                    <a:p>
                      <a:pPr algn="l">
                        <a:lnSpc>
                          <a:spcPct val="150000"/>
                        </a:lnSpc>
                        <a:spcAft>
                          <a:spcPts val="0"/>
                        </a:spcAft>
                      </a:pPr>
                      <a:r>
                        <a:rPr lang="en-GB" sz="900">
                          <a:effectLst/>
                        </a:rPr>
                        <a:t>Total expenses</a:t>
                      </a:r>
                      <a:endParaRPr lang="en-GB" sz="900">
                        <a:effectLst/>
                        <a:latin typeface="Times New Roman" panose="02020603050405020304" pitchFamily="18" charset="0"/>
                        <a:ea typeface="Times New Roman" panose="02020603050405020304" pitchFamily="18" charset="0"/>
                      </a:endParaRPr>
                    </a:p>
                  </a:txBody>
                  <a:tcPr marL="48973" marR="48973" marT="0" marB="0" anchor="ctr"/>
                </a:tc>
                <a:tc>
                  <a:txBody>
                    <a:bodyPr/>
                    <a:lstStyle/>
                    <a:p>
                      <a:pPr algn="r">
                        <a:lnSpc>
                          <a:spcPct val="150000"/>
                        </a:lnSpc>
                        <a:spcAft>
                          <a:spcPts val="0"/>
                        </a:spcAft>
                      </a:pPr>
                      <a:r>
                        <a:rPr lang="en-GB" sz="900" dirty="0">
                          <a:effectLst/>
                        </a:rPr>
                        <a:t>£72,000</a:t>
                      </a:r>
                      <a:endParaRPr lang="en-GB" sz="900" dirty="0">
                        <a:effectLst/>
                        <a:latin typeface="Times New Roman" panose="02020603050405020304" pitchFamily="18" charset="0"/>
                        <a:ea typeface="Times New Roman" panose="02020603050405020304" pitchFamily="18" charset="0"/>
                      </a:endParaRPr>
                    </a:p>
                  </a:txBody>
                  <a:tcPr marL="48973" marR="48973" marT="0" marB="0" anchor="ctr"/>
                </a:tc>
                <a:extLst>
                  <a:ext uri="{0D108BD9-81ED-4DB2-BD59-A6C34878D82A}">
                    <a16:rowId xmlns:a16="http://schemas.microsoft.com/office/drawing/2014/main" val="1252383375"/>
                  </a:ext>
                </a:extLst>
              </a:tr>
            </a:tbl>
          </a:graphicData>
        </a:graphic>
      </p:graphicFrame>
    </p:spTree>
    <p:extLst>
      <p:ext uri="{BB962C8B-B14F-4D97-AF65-F5344CB8AC3E}">
        <p14:creationId xmlns:p14="http://schemas.microsoft.com/office/powerpoint/2010/main" val="2846443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022E7-3E68-493B-857A-35BF1CB62E87}"/>
              </a:ext>
            </a:extLst>
          </p:cNvPr>
          <p:cNvSpPr>
            <a:spLocks noGrp="1"/>
          </p:cNvSpPr>
          <p:nvPr>
            <p:ph type="title"/>
          </p:nvPr>
        </p:nvSpPr>
        <p:spPr/>
        <p:txBody>
          <a:bodyPr/>
          <a:lstStyle/>
          <a:p>
            <a:r>
              <a:rPr lang="en-GB" dirty="0"/>
              <a:t>Quad chart</a:t>
            </a:r>
          </a:p>
        </p:txBody>
      </p:sp>
      <p:sp>
        <p:nvSpPr>
          <p:cNvPr id="3" name="Slide Number Placeholder 2">
            <a:extLst>
              <a:ext uri="{FF2B5EF4-FFF2-40B4-BE49-F238E27FC236}">
                <a16:creationId xmlns:a16="http://schemas.microsoft.com/office/drawing/2014/main" id="{B0E3E6A6-127A-41A5-A4F0-8FDA9C04C4F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5</a:t>
            </a:fld>
            <a:endParaRPr lang="en"/>
          </a:p>
        </p:txBody>
      </p:sp>
      <p:graphicFrame>
        <p:nvGraphicFramePr>
          <p:cNvPr id="4" name="Table 3">
            <a:extLst>
              <a:ext uri="{FF2B5EF4-FFF2-40B4-BE49-F238E27FC236}">
                <a16:creationId xmlns:a16="http://schemas.microsoft.com/office/drawing/2014/main" id="{DF1E037B-630F-4795-8499-DCFF9B83B2D5}"/>
              </a:ext>
            </a:extLst>
          </p:cNvPr>
          <p:cNvGraphicFramePr>
            <a:graphicFrameLocks noGrp="1"/>
          </p:cNvGraphicFramePr>
          <p:nvPr/>
        </p:nvGraphicFramePr>
        <p:xfrm>
          <a:off x="2326135" y="1307497"/>
          <a:ext cx="4491730" cy="3592704"/>
        </p:xfrm>
        <a:graphic>
          <a:graphicData uri="http://schemas.openxmlformats.org/drawingml/2006/table">
            <a:tbl>
              <a:tblPr firstRow="1" firstCol="1" bandRow="1">
                <a:tableStyleId>{4EF74FF8-E034-4DB7-BE06-887B1C85FB4F}</a:tableStyleId>
              </a:tblPr>
              <a:tblGrid>
                <a:gridCol w="2245865">
                  <a:extLst>
                    <a:ext uri="{9D8B030D-6E8A-4147-A177-3AD203B41FA5}">
                      <a16:colId xmlns:a16="http://schemas.microsoft.com/office/drawing/2014/main" val="2670303064"/>
                    </a:ext>
                  </a:extLst>
                </a:gridCol>
                <a:gridCol w="2245865">
                  <a:extLst>
                    <a:ext uri="{9D8B030D-6E8A-4147-A177-3AD203B41FA5}">
                      <a16:colId xmlns:a16="http://schemas.microsoft.com/office/drawing/2014/main" val="2308507632"/>
                    </a:ext>
                  </a:extLst>
                </a:gridCol>
              </a:tblGrid>
              <a:tr h="1911099">
                <a:tc>
                  <a:txBody>
                    <a:bodyPr/>
                    <a:lstStyle/>
                    <a:p>
                      <a:pPr algn="just">
                        <a:lnSpc>
                          <a:spcPct val="150000"/>
                        </a:lnSpc>
                        <a:spcAft>
                          <a:spcPts val="1200"/>
                        </a:spcAft>
                      </a:pPr>
                      <a:r>
                        <a:rPr lang="en-GB" sz="900">
                          <a:effectLst/>
                        </a:rPr>
                        <a:t>Purpose </a:t>
                      </a:r>
                    </a:p>
                    <a:p>
                      <a:pPr marL="342900" lvl="0" indent="-342900" algn="just">
                        <a:lnSpc>
                          <a:spcPct val="150000"/>
                        </a:lnSpc>
                        <a:spcAft>
                          <a:spcPts val="1200"/>
                        </a:spcAft>
                        <a:buFont typeface="Symbol" panose="05050102010706020507" pitchFamily="18" charset="2"/>
                        <a:buChar char=""/>
                      </a:pPr>
                      <a:r>
                        <a:rPr lang="en-GB" sz="900">
                          <a:effectLst/>
                        </a:rPr>
                        <a:t>To organise a wedding within client’s budget of £80,000 and 450 guests</a:t>
                      </a:r>
                    </a:p>
                    <a:p>
                      <a:pPr marL="342900" lvl="0" indent="-342900" algn="just">
                        <a:lnSpc>
                          <a:spcPct val="150000"/>
                        </a:lnSpc>
                        <a:spcAft>
                          <a:spcPts val="1200"/>
                        </a:spcAft>
                        <a:buFont typeface="Symbol" panose="05050102010706020507" pitchFamily="18" charset="2"/>
                        <a:buChar char=""/>
                      </a:pPr>
                      <a:r>
                        <a:rPr lang="en-GB" sz="900">
                          <a:effectLst/>
                        </a:rPr>
                        <a:t>Planning the events pertinent to the wedding</a:t>
                      </a:r>
                    </a:p>
                    <a:p>
                      <a:pPr marL="342900" lvl="0" indent="-342900" algn="just">
                        <a:lnSpc>
                          <a:spcPct val="150000"/>
                        </a:lnSpc>
                        <a:spcAft>
                          <a:spcPts val="1200"/>
                        </a:spcAft>
                        <a:buFont typeface="Symbol" panose="05050102010706020507" pitchFamily="18" charset="2"/>
                        <a:buChar char=""/>
                      </a:pPr>
                      <a:r>
                        <a:rPr lang="en-GB" sz="900">
                          <a:effectLst/>
                        </a:rPr>
                        <a:t>Identify costs</a:t>
                      </a:r>
                    </a:p>
                    <a:p>
                      <a:pPr algn="just">
                        <a:lnSpc>
                          <a:spcPct val="150000"/>
                        </a:lnSpc>
                        <a:spcAft>
                          <a:spcPts val="1200"/>
                        </a:spcAft>
                      </a:pPr>
                      <a:r>
                        <a:rPr lang="en-GB" sz="900">
                          <a:effectLst/>
                        </a:rPr>
                        <a:t> </a:t>
                      </a:r>
                      <a:endParaRPr lang="en-GB" sz="900">
                        <a:effectLst/>
                        <a:latin typeface="Times New Roman" panose="02020603050405020304" pitchFamily="18" charset="0"/>
                        <a:ea typeface="Times New Roman" panose="02020603050405020304" pitchFamily="18" charset="0"/>
                      </a:endParaRPr>
                    </a:p>
                  </a:txBody>
                  <a:tcPr marL="52489" marR="52489" marT="0" marB="0"/>
                </a:tc>
                <a:tc>
                  <a:txBody>
                    <a:bodyPr/>
                    <a:lstStyle/>
                    <a:p>
                      <a:pPr algn="just">
                        <a:lnSpc>
                          <a:spcPct val="150000"/>
                        </a:lnSpc>
                        <a:spcAft>
                          <a:spcPts val="1200"/>
                        </a:spcAft>
                      </a:pPr>
                      <a:r>
                        <a:rPr lang="en-GB" sz="900">
                          <a:effectLst/>
                        </a:rPr>
                        <a:t>Stakeholders</a:t>
                      </a:r>
                    </a:p>
                    <a:p>
                      <a:pPr marL="342900" lvl="0" indent="-342900" algn="just">
                        <a:lnSpc>
                          <a:spcPct val="150000"/>
                        </a:lnSpc>
                        <a:spcAft>
                          <a:spcPts val="1200"/>
                        </a:spcAft>
                        <a:buFont typeface="Symbol" panose="05050102010706020507" pitchFamily="18" charset="2"/>
                        <a:buChar char=""/>
                      </a:pPr>
                      <a:r>
                        <a:rPr lang="en-GB" sz="900">
                          <a:effectLst/>
                        </a:rPr>
                        <a:t>Bride &amp; the groom</a:t>
                      </a:r>
                    </a:p>
                    <a:p>
                      <a:pPr marL="342900" lvl="0" indent="-342900" algn="just">
                        <a:lnSpc>
                          <a:spcPct val="150000"/>
                        </a:lnSpc>
                        <a:spcAft>
                          <a:spcPts val="1200"/>
                        </a:spcAft>
                        <a:buFont typeface="Symbol" panose="05050102010706020507" pitchFamily="18" charset="2"/>
                        <a:buChar char=""/>
                      </a:pPr>
                      <a:r>
                        <a:rPr lang="en-GB" sz="900">
                          <a:effectLst/>
                        </a:rPr>
                        <a:t>Parents of the wedding couple</a:t>
                      </a:r>
                    </a:p>
                    <a:p>
                      <a:pPr marL="342900" lvl="0" indent="-342900" algn="just">
                        <a:lnSpc>
                          <a:spcPct val="150000"/>
                        </a:lnSpc>
                        <a:spcAft>
                          <a:spcPts val="1200"/>
                        </a:spcAft>
                        <a:buFont typeface="Symbol" panose="05050102010706020507" pitchFamily="18" charset="2"/>
                        <a:buChar char=""/>
                      </a:pPr>
                      <a:r>
                        <a:rPr lang="en-GB" sz="900">
                          <a:effectLst/>
                        </a:rPr>
                        <a:t>Invited guests</a:t>
                      </a:r>
                      <a:endParaRPr lang="en-GB" sz="900">
                        <a:effectLst/>
                        <a:latin typeface="Times New Roman" panose="02020603050405020304" pitchFamily="18" charset="0"/>
                        <a:ea typeface="Times New Roman" panose="02020603050405020304" pitchFamily="18" charset="0"/>
                      </a:endParaRPr>
                    </a:p>
                  </a:txBody>
                  <a:tcPr marL="52489" marR="52489" marT="0" marB="0"/>
                </a:tc>
                <a:extLst>
                  <a:ext uri="{0D108BD9-81ED-4DB2-BD59-A6C34878D82A}">
                    <a16:rowId xmlns:a16="http://schemas.microsoft.com/office/drawing/2014/main" val="2178742830"/>
                  </a:ext>
                </a:extLst>
              </a:tr>
              <a:tr h="1351212">
                <a:tc>
                  <a:txBody>
                    <a:bodyPr/>
                    <a:lstStyle/>
                    <a:p>
                      <a:pPr algn="just">
                        <a:lnSpc>
                          <a:spcPct val="150000"/>
                        </a:lnSpc>
                        <a:spcAft>
                          <a:spcPts val="1200"/>
                        </a:spcAft>
                      </a:pPr>
                      <a:r>
                        <a:rPr lang="en-GB" sz="900">
                          <a:effectLst/>
                        </a:rPr>
                        <a:t>Desired end result </a:t>
                      </a:r>
                    </a:p>
                    <a:p>
                      <a:pPr marL="342900" lvl="0" indent="-342900" algn="just">
                        <a:lnSpc>
                          <a:spcPct val="150000"/>
                        </a:lnSpc>
                        <a:spcAft>
                          <a:spcPts val="1200"/>
                        </a:spcAft>
                        <a:buFont typeface="Symbol" panose="05050102010706020507" pitchFamily="18" charset="2"/>
                        <a:buChar char=""/>
                      </a:pPr>
                      <a:r>
                        <a:rPr lang="en-GB" sz="900">
                          <a:effectLst/>
                        </a:rPr>
                        <a:t>Successful wedding</a:t>
                      </a:r>
                    </a:p>
                    <a:p>
                      <a:pPr marL="342900" lvl="0" indent="-342900" algn="just">
                        <a:lnSpc>
                          <a:spcPct val="150000"/>
                        </a:lnSpc>
                        <a:spcAft>
                          <a:spcPts val="1200"/>
                        </a:spcAft>
                        <a:buFont typeface="Symbol" panose="05050102010706020507" pitchFamily="18" charset="2"/>
                        <a:buChar char=""/>
                      </a:pPr>
                      <a:r>
                        <a:rPr lang="en-GB" sz="900">
                          <a:effectLst/>
                        </a:rPr>
                        <a:t>On budget within timescale</a:t>
                      </a:r>
                    </a:p>
                    <a:p>
                      <a:pPr algn="just">
                        <a:lnSpc>
                          <a:spcPct val="150000"/>
                        </a:lnSpc>
                        <a:spcAft>
                          <a:spcPts val="1200"/>
                        </a:spcAft>
                      </a:pPr>
                      <a:r>
                        <a:rPr lang="en-GB" sz="900">
                          <a:effectLst/>
                        </a:rPr>
                        <a:t> </a:t>
                      </a:r>
                      <a:endParaRPr lang="en-GB" sz="900">
                        <a:effectLst/>
                        <a:latin typeface="Times New Roman" panose="02020603050405020304" pitchFamily="18" charset="0"/>
                        <a:ea typeface="Times New Roman" panose="02020603050405020304" pitchFamily="18" charset="0"/>
                      </a:endParaRPr>
                    </a:p>
                  </a:txBody>
                  <a:tcPr marL="52489" marR="52489" marT="0" marB="0"/>
                </a:tc>
                <a:tc>
                  <a:txBody>
                    <a:bodyPr/>
                    <a:lstStyle/>
                    <a:p>
                      <a:pPr algn="just">
                        <a:lnSpc>
                          <a:spcPct val="150000"/>
                        </a:lnSpc>
                        <a:spcAft>
                          <a:spcPts val="1200"/>
                        </a:spcAft>
                      </a:pPr>
                      <a:r>
                        <a:rPr lang="en-GB" sz="900" dirty="0">
                          <a:effectLst/>
                        </a:rPr>
                        <a:t>Measure of success</a:t>
                      </a:r>
                    </a:p>
                    <a:p>
                      <a:pPr algn="just">
                        <a:lnSpc>
                          <a:spcPct val="150000"/>
                        </a:lnSpc>
                        <a:spcAft>
                          <a:spcPts val="1200"/>
                        </a:spcAft>
                      </a:pPr>
                      <a:r>
                        <a:rPr lang="en-GB" sz="900" dirty="0">
                          <a:effectLst/>
                        </a:rPr>
                        <a:t>The measure of the success of the wedding planning will be the happiness on everyone’s face including the happy ending of the bride and the groom and feedback from client and guests.</a:t>
                      </a:r>
                      <a:endParaRPr lang="en-GB" sz="900" dirty="0">
                        <a:effectLst/>
                        <a:latin typeface="Times New Roman" panose="02020603050405020304" pitchFamily="18" charset="0"/>
                        <a:ea typeface="Times New Roman" panose="02020603050405020304" pitchFamily="18" charset="0"/>
                      </a:endParaRPr>
                    </a:p>
                  </a:txBody>
                  <a:tcPr marL="52489" marR="52489" marT="0" marB="0"/>
                </a:tc>
                <a:extLst>
                  <a:ext uri="{0D108BD9-81ED-4DB2-BD59-A6C34878D82A}">
                    <a16:rowId xmlns:a16="http://schemas.microsoft.com/office/drawing/2014/main" val="4029260239"/>
                  </a:ext>
                </a:extLst>
              </a:tr>
            </a:tbl>
          </a:graphicData>
        </a:graphic>
      </p:graphicFrame>
    </p:spTree>
    <p:extLst>
      <p:ext uri="{BB962C8B-B14F-4D97-AF65-F5344CB8AC3E}">
        <p14:creationId xmlns:p14="http://schemas.microsoft.com/office/powerpoint/2010/main" val="1243974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3D5D6-5317-48DE-9EC3-7C4A8E0DAD3E}"/>
              </a:ext>
            </a:extLst>
          </p:cNvPr>
          <p:cNvSpPr>
            <a:spLocks noGrp="1"/>
          </p:cNvSpPr>
          <p:nvPr>
            <p:ph type="title"/>
          </p:nvPr>
        </p:nvSpPr>
        <p:spPr>
          <a:xfrm>
            <a:off x="381230" y="212764"/>
            <a:ext cx="7433400" cy="396300"/>
          </a:xfrm>
        </p:spPr>
        <p:txBody>
          <a:bodyPr>
            <a:normAutofit fontScale="90000"/>
          </a:bodyPr>
          <a:lstStyle/>
          <a:p>
            <a:r>
              <a:rPr lang="en-US" sz="3200" b="1" u="sng" dirty="0">
                <a:latin typeface="Arial" panose="020B0604020202020204" pitchFamily="34" charset="0"/>
                <a:cs typeface="Arial" panose="020B0604020202020204" pitchFamily="34" charset="0"/>
              </a:rPr>
              <a:t>Work breakdown structure</a:t>
            </a:r>
          </a:p>
        </p:txBody>
      </p:sp>
      <p:sp>
        <p:nvSpPr>
          <p:cNvPr id="3" name="Slide Number Placeholder 2">
            <a:extLst>
              <a:ext uri="{FF2B5EF4-FFF2-40B4-BE49-F238E27FC236}">
                <a16:creationId xmlns:a16="http://schemas.microsoft.com/office/drawing/2014/main" id="{2FE73EFD-EBC3-4A9D-8060-66D71DC08D9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6</a:t>
            </a:fld>
            <a:endParaRPr lang="en"/>
          </a:p>
        </p:txBody>
      </p:sp>
      <p:graphicFrame>
        <p:nvGraphicFramePr>
          <p:cNvPr id="6" name="Table 5">
            <a:extLst>
              <a:ext uri="{FF2B5EF4-FFF2-40B4-BE49-F238E27FC236}">
                <a16:creationId xmlns:a16="http://schemas.microsoft.com/office/drawing/2014/main" id="{C9A66A22-A0F1-4E00-B386-F73AE68F9E46}"/>
              </a:ext>
            </a:extLst>
          </p:cNvPr>
          <p:cNvGraphicFramePr>
            <a:graphicFrameLocks noGrp="1"/>
          </p:cNvGraphicFramePr>
          <p:nvPr>
            <p:extLst>
              <p:ext uri="{D42A27DB-BD31-4B8C-83A1-F6EECF244321}">
                <p14:modId xmlns:p14="http://schemas.microsoft.com/office/powerpoint/2010/main" val="772460270"/>
              </p:ext>
            </p:extLst>
          </p:nvPr>
        </p:nvGraphicFramePr>
        <p:xfrm>
          <a:off x="2451572" y="913304"/>
          <a:ext cx="4240855" cy="3774123"/>
        </p:xfrm>
        <a:graphic>
          <a:graphicData uri="http://schemas.openxmlformats.org/drawingml/2006/table">
            <a:tbl>
              <a:tblPr firstRow="1" firstCol="1" bandRow="1">
                <a:tableStyleId>{4EF74FF8-E034-4DB7-BE06-887B1C85FB4F}</a:tableStyleId>
              </a:tblPr>
              <a:tblGrid>
                <a:gridCol w="1413305">
                  <a:extLst>
                    <a:ext uri="{9D8B030D-6E8A-4147-A177-3AD203B41FA5}">
                      <a16:colId xmlns:a16="http://schemas.microsoft.com/office/drawing/2014/main" val="3710938063"/>
                    </a:ext>
                  </a:extLst>
                </a:gridCol>
                <a:gridCol w="1413775">
                  <a:extLst>
                    <a:ext uri="{9D8B030D-6E8A-4147-A177-3AD203B41FA5}">
                      <a16:colId xmlns:a16="http://schemas.microsoft.com/office/drawing/2014/main" val="1519623177"/>
                    </a:ext>
                  </a:extLst>
                </a:gridCol>
                <a:gridCol w="1413775">
                  <a:extLst>
                    <a:ext uri="{9D8B030D-6E8A-4147-A177-3AD203B41FA5}">
                      <a16:colId xmlns:a16="http://schemas.microsoft.com/office/drawing/2014/main" val="2046374809"/>
                    </a:ext>
                  </a:extLst>
                </a:gridCol>
              </a:tblGrid>
              <a:tr h="178815">
                <a:tc>
                  <a:txBody>
                    <a:bodyPr/>
                    <a:lstStyle/>
                    <a:p>
                      <a:pPr algn="ctr">
                        <a:lnSpc>
                          <a:spcPct val="150000"/>
                        </a:lnSpc>
                        <a:spcAft>
                          <a:spcPts val="0"/>
                        </a:spcAft>
                      </a:pPr>
                      <a:r>
                        <a:rPr lang="en-GB" sz="900">
                          <a:effectLst/>
                        </a:rPr>
                        <a:t>Activity</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50000"/>
                        </a:lnSpc>
                        <a:spcAft>
                          <a:spcPts val="0"/>
                        </a:spcAft>
                      </a:pPr>
                      <a:r>
                        <a:rPr lang="en-GB" sz="900">
                          <a:effectLst/>
                        </a:rPr>
                        <a:t>Sub-activity</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50000"/>
                        </a:lnSpc>
                        <a:spcAft>
                          <a:spcPts val="0"/>
                        </a:spcAft>
                      </a:pPr>
                      <a:r>
                        <a:rPr lang="en-GB" sz="900">
                          <a:effectLst/>
                        </a:rPr>
                        <a:t>Days</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516587050"/>
                  </a:ext>
                </a:extLst>
              </a:tr>
              <a:tr h="299028">
                <a:tc rowSpan="4">
                  <a:txBody>
                    <a:bodyPr/>
                    <a:lstStyle/>
                    <a:p>
                      <a:pPr algn="just">
                        <a:lnSpc>
                          <a:spcPct val="115000"/>
                        </a:lnSpc>
                        <a:spcAft>
                          <a:spcPts val="0"/>
                        </a:spcAft>
                      </a:pPr>
                      <a:r>
                        <a:rPr lang="en-GB" sz="900">
                          <a:effectLst/>
                        </a:rPr>
                        <a:t>Invitations</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l">
                        <a:lnSpc>
                          <a:spcPct val="115000"/>
                        </a:lnSpc>
                        <a:spcAft>
                          <a:spcPts val="0"/>
                        </a:spcAft>
                      </a:pPr>
                      <a:r>
                        <a:rPr lang="en-GB" sz="900">
                          <a:effectLst/>
                        </a:rPr>
                        <a:t>2.1 Preparing the list of guests</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04</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909324351"/>
                  </a:ext>
                </a:extLst>
              </a:tr>
              <a:tr h="299028">
                <a:tc vMerge="1">
                  <a:txBody>
                    <a:bodyPr/>
                    <a:lstStyle/>
                    <a:p>
                      <a:endParaRPr lang="en-GB"/>
                    </a:p>
                  </a:txBody>
                  <a:tcPr/>
                </a:tc>
                <a:tc>
                  <a:txBody>
                    <a:bodyPr/>
                    <a:lstStyle/>
                    <a:p>
                      <a:pPr algn="l">
                        <a:lnSpc>
                          <a:spcPct val="115000"/>
                        </a:lnSpc>
                        <a:spcAft>
                          <a:spcPts val="0"/>
                        </a:spcAft>
                      </a:pPr>
                      <a:r>
                        <a:rPr lang="en-GB" sz="900">
                          <a:effectLst/>
                        </a:rPr>
                        <a:t>1.2 Selecting and printing the invitation cards</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02</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476061504"/>
                  </a:ext>
                </a:extLst>
              </a:tr>
              <a:tr h="299028">
                <a:tc vMerge="1">
                  <a:txBody>
                    <a:bodyPr/>
                    <a:lstStyle/>
                    <a:p>
                      <a:endParaRPr lang="en-GB"/>
                    </a:p>
                  </a:txBody>
                  <a:tcPr/>
                </a:tc>
                <a:tc>
                  <a:txBody>
                    <a:bodyPr/>
                    <a:lstStyle/>
                    <a:p>
                      <a:pPr algn="l">
                        <a:lnSpc>
                          <a:spcPct val="115000"/>
                        </a:lnSpc>
                        <a:spcAft>
                          <a:spcPts val="0"/>
                        </a:spcAft>
                      </a:pPr>
                      <a:r>
                        <a:rPr lang="en-GB" sz="900">
                          <a:effectLst/>
                        </a:rPr>
                        <a:t>1.3 Mailing the invitations to respective individuals</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05</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2899075958"/>
                  </a:ext>
                </a:extLst>
              </a:tr>
              <a:tr h="143259">
                <a:tc vMerge="1">
                  <a:txBody>
                    <a:bodyPr/>
                    <a:lstStyle/>
                    <a:p>
                      <a:endParaRPr lang="en-GB"/>
                    </a:p>
                  </a:txBody>
                  <a:tcPr/>
                </a:tc>
                <a:tc>
                  <a:txBody>
                    <a:bodyPr/>
                    <a:lstStyle/>
                    <a:p>
                      <a:pPr algn="l">
                        <a:lnSpc>
                          <a:spcPct val="115000"/>
                        </a:lnSpc>
                        <a:spcAft>
                          <a:spcPts val="0"/>
                        </a:spcAft>
                      </a:pPr>
                      <a:r>
                        <a:rPr lang="en-GB" sz="900">
                          <a:effectLst/>
                        </a:rPr>
                        <a:t>1.4 Waiting for RSVPs</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13</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743807806"/>
                  </a:ext>
                </a:extLst>
              </a:tr>
              <a:tr h="143259">
                <a:tc rowSpan="4">
                  <a:txBody>
                    <a:bodyPr/>
                    <a:lstStyle/>
                    <a:p>
                      <a:pPr algn="just">
                        <a:lnSpc>
                          <a:spcPct val="115000"/>
                        </a:lnSpc>
                        <a:spcAft>
                          <a:spcPts val="0"/>
                        </a:spcAft>
                      </a:pPr>
                      <a:r>
                        <a:rPr lang="en-GB" sz="900">
                          <a:effectLst/>
                        </a:rPr>
                        <a:t>Food</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l">
                        <a:lnSpc>
                          <a:spcPct val="115000"/>
                        </a:lnSpc>
                        <a:spcAft>
                          <a:spcPts val="0"/>
                        </a:spcAft>
                      </a:pPr>
                      <a:r>
                        <a:rPr lang="en-GB" sz="900">
                          <a:effectLst/>
                        </a:rPr>
                        <a:t>2.1 Finding the best caterer</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03</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3144919842"/>
                  </a:ext>
                </a:extLst>
              </a:tr>
              <a:tr h="143259">
                <a:tc vMerge="1">
                  <a:txBody>
                    <a:bodyPr/>
                    <a:lstStyle/>
                    <a:p>
                      <a:endParaRPr lang="en-GB"/>
                    </a:p>
                  </a:txBody>
                  <a:tcPr/>
                </a:tc>
                <a:tc>
                  <a:txBody>
                    <a:bodyPr/>
                    <a:lstStyle/>
                    <a:p>
                      <a:pPr algn="l">
                        <a:lnSpc>
                          <a:spcPct val="115000"/>
                        </a:lnSpc>
                        <a:spcAft>
                          <a:spcPts val="0"/>
                        </a:spcAft>
                      </a:pPr>
                      <a:r>
                        <a:rPr lang="en-GB" sz="900">
                          <a:effectLst/>
                        </a:rPr>
                        <a:t>2.2 Deciding the menu list</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02</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900128820"/>
                  </a:ext>
                </a:extLst>
              </a:tr>
              <a:tr h="143259">
                <a:tc vMerge="1">
                  <a:txBody>
                    <a:bodyPr/>
                    <a:lstStyle/>
                    <a:p>
                      <a:endParaRPr lang="en-GB"/>
                    </a:p>
                  </a:txBody>
                  <a:tcPr/>
                </a:tc>
                <a:tc>
                  <a:txBody>
                    <a:bodyPr/>
                    <a:lstStyle/>
                    <a:p>
                      <a:pPr algn="l">
                        <a:lnSpc>
                          <a:spcPct val="115000"/>
                        </a:lnSpc>
                        <a:spcAft>
                          <a:spcPts val="0"/>
                        </a:spcAft>
                      </a:pPr>
                      <a:r>
                        <a:rPr lang="en-GB" sz="900">
                          <a:effectLst/>
                        </a:rPr>
                        <a:t>2.3 Finalizing the menu list</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01</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2239527275"/>
                  </a:ext>
                </a:extLst>
              </a:tr>
              <a:tr h="299028">
                <a:tc vMerge="1">
                  <a:txBody>
                    <a:bodyPr/>
                    <a:lstStyle/>
                    <a:p>
                      <a:endParaRPr lang="en-GB"/>
                    </a:p>
                  </a:txBody>
                  <a:tcPr/>
                </a:tc>
                <a:tc>
                  <a:txBody>
                    <a:bodyPr/>
                    <a:lstStyle/>
                    <a:p>
                      <a:pPr algn="l">
                        <a:lnSpc>
                          <a:spcPct val="115000"/>
                        </a:lnSpc>
                        <a:spcAft>
                          <a:spcPts val="0"/>
                        </a:spcAft>
                      </a:pPr>
                      <a:r>
                        <a:rPr lang="en-GB" sz="900">
                          <a:effectLst/>
                        </a:rPr>
                        <a:t>2.4 Catering on the wedding day</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03</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3574094279"/>
                  </a:ext>
                </a:extLst>
              </a:tr>
              <a:tr h="143259">
                <a:tc rowSpan="5">
                  <a:txBody>
                    <a:bodyPr/>
                    <a:lstStyle/>
                    <a:p>
                      <a:pPr algn="just">
                        <a:lnSpc>
                          <a:spcPct val="115000"/>
                        </a:lnSpc>
                        <a:spcAft>
                          <a:spcPts val="0"/>
                        </a:spcAft>
                      </a:pPr>
                      <a:r>
                        <a:rPr lang="en-GB" sz="900">
                          <a:effectLst/>
                        </a:rPr>
                        <a:t>Bridal</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l">
                        <a:lnSpc>
                          <a:spcPct val="115000"/>
                        </a:lnSpc>
                        <a:spcAft>
                          <a:spcPts val="0"/>
                        </a:spcAft>
                      </a:pPr>
                      <a:r>
                        <a:rPr lang="en-GB" sz="900">
                          <a:effectLst/>
                        </a:rPr>
                        <a:t>3.1 Selecting bridal dress</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03</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518445855"/>
                  </a:ext>
                </a:extLst>
              </a:tr>
              <a:tr h="143259">
                <a:tc vMerge="1">
                  <a:txBody>
                    <a:bodyPr/>
                    <a:lstStyle/>
                    <a:p>
                      <a:endParaRPr lang="en-GB"/>
                    </a:p>
                  </a:txBody>
                  <a:tcPr/>
                </a:tc>
                <a:tc>
                  <a:txBody>
                    <a:bodyPr/>
                    <a:lstStyle/>
                    <a:p>
                      <a:pPr algn="l">
                        <a:lnSpc>
                          <a:spcPct val="115000"/>
                        </a:lnSpc>
                        <a:spcAft>
                          <a:spcPts val="0"/>
                        </a:spcAft>
                      </a:pPr>
                      <a:r>
                        <a:rPr lang="en-GB" sz="900">
                          <a:effectLst/>
                        </a:rPr>
                        <a:t>3.2 Finalizing bridal dress</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01</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524843651"/>
                  </a:ext>
                </a:extLst>
              </a:tr>
              <a:tr h="299028">
                <a:tc vMerge="1">
                  <a:txBody>
                    <a:bodyPr/>
                    <a:lstStyle/>
                    <a:p>
                      <a:endParaRPr lang="en-GB"/>
                    </a:p>
                  </a:txBody>
                  <a:tcPr/>
                </a:tc>
                <a:tc>
                  <a:txBody>
                    <a:bodyPr/>
                    <a:lstStyle/>
                    <a:p>
                      <a:pPr algn="l">
                        <a:lnSpc>
                          <a:spcPct val="115000"/>
                        </a:lnSpc>
                        <a:spcAft>
                          <a:spcPts val="0"/>
                        </a:spcAft>
                      </a:pPr>
                      <a:r>
                        <a:rPr lang="en-GB" sz="900">
                          <a:effectLst/>
                        </a:rPr>
                        <a:t>3.3 Selecting the shoes for the bride</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02</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1096103265"/>
                  </a:ext>
                </a:extLst>
              </a:tr>
              <a:tr h="143259">
                <a:tc vMerge="1">
                  <a:txBody>
                    <a:bodyPr/>
                    <a:lstStyle/>
                    <a:p>
                      <a:endParaRPr lang="en-GB"/>
                    </a:p>
                  </a:txBody>
                  <a:tcPr/>
                </a:tc>
                <a:tc>
                  <a:txBody>
                    <a:bodyPr/>
                    <a:lstStyle/>
                    <a:p>
                      <a:pPr algn="l">
                        <a:lnSpc>
                          <a:spcPct val="115000"/>
                        </a:lnSpc>
                        <a:spcAft>
                          <a:spcPts val="0"/>
                        </a:spcAft>
                      </a:pPr>
                      <a:r>
                        <a:rPr lang="en-GB" sz="900">
                          <a:effectLst/>
                        </a:rPr>
                        <a:t>3.4 Selecting the bouquet</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02</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1548611821"/>
                  </a:ext>
                </a:extLst>
              </a:tr>
              <a:tr h="299028">
                <a:tc vMerge="1">
                  <a:txBody>
                    <a:bodyPr/>
                    <a:lstStyle/>
                    <a:p>
                      <a:endParaRPr lang="en-GB"/>
                    </a:p>
                  </a:txBody>
                  <a:tcPr/>
                </a:tc>
                <a:tc>
                  <a:txBody>
                    <a:bodyPr/>
                    <a:lstStyle/>
                    <a:p>
                      <a:pPr algn="l">
                        <a:lnSpc>
                          <a:spcPct val="115000"/>
                        </a:lnSpc>
                        <a:spcAft>
                          <a:spcPts val="0"/>
                        </a:spcAft>
                      </a:pPr>
                      <a:r>
                        <a:rPr lang="en-GB" sz="900">
                          <a:effectLst/>
                        </a:rPr>
                        <a:t>3.5 Tailoring and fitting the dress</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03</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1015829880"/>
                  </a:ext>
                </a:extLst>
              </a:tr>
              <a:tr h="143259">
                <a:tc>
                  <a:txBody>
                    <a:bodyPr/>
                    <a:lstStyle/>
                    <a:p>
                      <a:pPr algn="just">
                        <a:lnSpc>
                          <a:spcPct val="115000"/>
                        </a:lnSpc>
                        <a:spcAft>
                          <a:spcPts val="0"/>
                        </a:spcAft>
                      </a:pPr>
                      <a:r>
                        <a:rPr lang="en-GB" sz="900">
                          <a:effectLst/>
                        </a:rPr>
                        <a:t>Post-wedding activity</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l">
                        <a:lnSpc>
                          <a:spcPct val="115000"/>
                        </a:lnSpc>
                        <a:spcAft>
                          <a:spcPts val="0"/>
                        </a:spcAft>
                      </a:pPr>
                      <a:r>
                        <a:rPr lang="en-GB" sz="900">
                          <a:effectLst/>
                        </a:rPr>
                        <a:t>4.1 Settling vendor bills</a:t>
                      </a:r>
                      <a:endParaRPr lang="en-GB" sz="900">
                        <a:effectLst/>
                        <a:latin typeface="Times New Roman" panose="02020603050405020304" pitchFamily="18" charset="0"/>
                        <a:ea typeface="Times New Roman" panose="02020603050405020304" pitchFamily="18" charset="0"/>
                      </a:endParaRPr>
                    </a:p>
                  </a:txBody>
                  <a:tcPr marL="50794" marR="50794" marT="0" marB="0"/>
                </a:tc>
                <a:tc>
                  <a:txBody>
                    <a:bodyPr/>
                    <a:lstStyle/>
                    <a:p>
                      <a:pPr algn="ctr">
                        <a:lnSpc>
                          <a:spcPct val="115000"/>
                        </a:lnSpc>
                        <a:spcAft>
                          <a:spcPts val="0"/>
                        </a:spcAft>
                      </a:pPr>
                      <a:r>
                        <a:rPr lang="en-GB" sz="900">
                          <a:effectLst/>
                        </a:rPr>
                        <a:t>01</a:t>
                      </a:r>
                      <a:endParaRPr lang="en-GB" sz="90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91255377"/>
                  </a:ext>
                </a:extLst>
              </a:tr>
              <a:tr h="143259">
                <a:tc gridSpan="2">
                  <a:txBody>
                    <a:bodyPr/>
                    <a:lstStyle/>
                    <a:p>
                      <a:pPr algn="ctr">
                        <a:lnSpc>
                          <a:spcPct val="115000"/>
                        </a:lnSpc>
                        <a:spcAft>
                          <a:spcPts val="0"/>
                        </a:spcAft>
                      </a:pPr>
                      <a:r>
                        <a:rPr lang="en-GB" sz="900">
                          <a:effectLst/>
                        </a:rPr>
                        <a:t>Total</a:t>
                      </a:r>
                      <a:endParaRPr lang="en-GB" sz="900">
                        <a:effectLst/>
                        <a:latin typeface="Times New Roman" panose="02020603050405020304" pitchFamily="18" charset="0"/>
                        <a:ea typeface="Times New Roman" panose="02020603050405020304" pitchFamily="18" charset="0"/>
                      </a:endParaRPr>
                    </a:p>
                  </a:txBody>
                  <a:tcPr marL="50794" marR="50794" marT="0" marB="0"/>
                </a:tc>
                <a:tc hMerge="1">
                  <a:txBody>
                    <a:bodyPr/>
                    <a:lstStyle/>
                    <a:p>
                      <a:endParaRPr lang="en-GB"/>
                    </a:p>
                  </a:txBody>
                  <a:tcPr/>
                </a:tc>
                <a:tc>
                  <a:txBody>
                    <a:bodyPr/>
                    <a:lstStyle/>
                    <a:p>
                      <a:pPr algn="ctr">
                        <a:lnSpc>
                          <a:spcPct val="115000"/>
                        </a:lnSpc>
                        <a:spcAft>
                          <a:spcPts val="0"/>
                        </a:spcAft>
                      </a:pPr>
                      <a:r>
                        <a:rPr lang="en-GB" sz="900" dirty="0">
                          <a:effectLst/>
                        </a:rPr>
                        <a:t>45</a:t>
                      </a:r>
                      <a:endParaRPr lang="en-GB" sz="900" dirty="0">
                        <a:effectLst/>
                        <a:latin typeface="Times New Roman" panose="02020603050405020304" pitchFamily="18" charset="0"/>
                        <a:ea typeface="Times New Roman" panose="02020603050405020304" pitchFamily="18" charset="0"/>
                      </a:endParaRPr>
                    </a:p>
                  </a:txBody>
                  <a:tcPr marL="50794" marR="50794" marT="0" marB="0"/>
                </a:tc>
                <a:extLst>
                  <a:ext uri="{0D108BD9-81ED-4DB2-BD59-A6C34878D82A}">
                    <a16:rowId xmlns:a16="http://schemas.microsoft.com/office/drawing/2014/main" val="845565661"/>
                  </a:ext>
                </a:extLst>
              </a:tr>
            </a:tbl>
          </a:graphicData>
        </a:graphic>
      </p:graphicFrame>
    </p:spTree>
    <p:extLst>
      <p:ext uri="{BB962C8B-B14F-4D97-AF65-F5344CB8AC3E}">
        <p14:creationId xmlns:p14="http://schemas.microsoft.com/office/powerpoint/2010/main" val="4009722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AB62C-F910-4A12-9594-9DA2B0930DD7}"/>
              </a:ext>
            </a:extLst>
          </p:cNvPr>
          <p:cNvSpPr>
            <a:spLocks noGrp="1"/>
          </p:cNvSpPr>
          <p:nvPr>
            <p:ph type="title"/>
          </p:nvPr>
        </p:nvSpPr>
        <p:spPr/>
        <p:txBody>
          <a:bodyPr/>
          <a:lstStyle/>
          <a:p>
            <a:r>
              <a:rPr lang="en-GB" dirty="0"/>
              <a:t>Network diagram</a:t>
            </a:r>
          </a:p>
        </p:txBody>
      </p:sp>
      <p:sp>
        <p:nvSpPr>
          <p:cNvPr id="3" name="Slide Number Placeholder 2">
            <a:extLst>
              <a:ext uri="{FF2B5EF4-FFF2-40B4-BE49-F238E27FC236}">
                <a16:creationId xmlns:a16="http://schemas.microsoft.com/office/drawing/2014/main" id="{70D0267D-33D8-4E16-9D3A-0F8BEC75E46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pic>
        <p:nvPicPr>
          <p:cNvPr id="44" name="Picture 43">
            <a:extLst>
              <a:ext uri="{FF2B5EF4-FFF2-40B4-BE49-F238E27FC236}">
                <a16:creationId xmlns:a16="http://schemas.microsoft.com/office/drawing/2014/main" id="{34998151-B9EE-495A-96C7-BA634738F144}"/>
              </a:ext>
            </a:extLst>
          </p:cNvPr>
          <p:cNvPicPr>
            <a:picLocks noChangeAspect="1"/>
          </p:cNvPicPr>
          <p:nvPr/>
        </p:nvPicPr>
        <p:blipFill rotWithShape="1">
          <a:blip r:embed="rId2"/>
          <a:srcRect l="3140"/>
          <a:stretch/>
        </p:blipFill>
        <p:spPr>
          <a:xfrm>
            <a:off x="1933386" y="1504530"/>
            <a:ext cx="5277227" cy="3365126"/>
          </a:xfrm>
          <a:prstGeom prst="rect">
            <a:avLst/>
          </a:prstGeom>
        </p:spPr>
      </p:pic>
    </p:spTree>
    <p:extLst>
      <p:ext uri="{BB962C8B-B14F-4D97-AF65-F5344CB8AC3E}">
        <p14:creationId xmlns:p14="http://schemas.microsoft.com/office/powerpoint/2010/main" val="310220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1360E-E904-4847-8FB4-2C15FE793957}"/>
              </a:ext>
            </a:extLst>
          </p:cNvPr>
          <p:cNvSpPr>
            <a:spLocks noGrp="1"/>
          </p:cNvSpPr>
          <p:nvPr>
            <p:ph type="title"/>
          </p:nvPr>
        </p:nvSpPr>
        <p:spPr/>
        <p:txBody>
          <a:bodyPr/>
          <a:lstStyle/>
          <a:p>
            <a:r>
              <a:rPr lang="en-US" sz="3200" b="1" dirty="0">
                <a:latin typeface="+mj-lt"/>
                <a:cs typeface="Times New Roman" panose="02020603050405020304" pitchFamily="18" charset="0"/>
              </a:rPr>
              <a:t>Risk assessment</a:t>
            </a:r>
            <a:endParaRPr lang="en-US" sz="3200" dirty="0">
              <a:latin typeface="+mj-lt"/>
              <a:cs typeface="Times New Roman" panose="02020603050405020304" pitchFamily="18" charset="0"/>
            </a:endParaRPr>
          </a:p>
        </p:txBody>
      </p:sp>
      <p:sp>
        <p:nvSpPr>
          <p:cNvPr id="4" name="Slide Number Placeholder 3">
            <a:extLst>
              <a:ext uri="{FF2B5EF4-FFF2-40B4-BE49-F238E27FC236}">
                <a16:creationId xmlns:a16="http://schemas.microsoft.com/office/drawing/2014/main" id="{4AD614F0-937D-464A-B744-8A22A50438E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graphicFrame>
        <p:nvGraphicFramePr>
          <p:cNvPr id="5" name="Table 4">
            <a:extLst>
              <a:ext uri="{FF2B5EF4-FFF2-40B4-BE49-F238E27FC236}">
                <a16:creationId xmlns:a16="http://schemas.microsoft.com/office/drawing/2014/main" id="{7D6D112A-83FC-4E97-A886-85B1CE5EFC6C}"/>
              </a:ext>
            </a:extLst>
          </p:cNvPr>
          <p:cNvGraphicFramePr>
            <a:graphicFrameLocks noGrp="1"/>
          </p:cNvGraphicFramePr>
          <p:nvPr/>
        </p:nvGraphicFramePr>
        <p:xfrm>
          <a:off x="1709420" y="1574641"/>
          <a:ext cx="5725160" cy="2852105"/>
        </p:xfrm>
        <a:graphic>
          <a:graphicData uri="http://schemas.openxmlformats.org/drawingml/2006/table">
            <a:tbl>
              <a:tblPr firstRow="1" firstCol="1" bandRow="1">
                <a:tableStyleId>{4EF74FF8-E034-4DB7-BE06-887B1C85FB4F}</a:tableStyleId>
              </a:tblPr>
              <a:tblGrid>
                <a:gridCol w="1254125">
                  <a:extLst>
                    <a:ext uri="{9D8B030D-6E8A-4147-A177-3AD203B41FA5}">
                      <a16:colId xmlns:a16="http://schemas.microsoft.com/office/drawing/2014/main" val="2914312827"/>
                    </a:ext>
                  </a:extLst>
                </a:gridCol>
                <a:gridCol w="4471035">
                  <a:extLst>
                    <a:ext uri="{9D8B030D-6E8A-4147-A177-3AD203B41FA5}">
                      <a16:colId xmlns:a16="http://schemas.microsoft.com/office/drawing/2014/main" val="1524032800"/>
                    </a:ext>
                  </a:extLst>
                </a:gridCol>
              </a:tblGrid>
              <a:tr h="0">
                <a:tc>
                  <a:txBody>
                    <a:bodyPr/>
                    <a:lstStyle/>
                    <a:p>
                      <a:pPr algn="just">
                        <a:lnSpc>
                          <a:spcPct val="150000"/>
                        </a:lnSpc>
                        <a:spcAft>
                          <a:spcPts val="0"/>
                        </a:spcAft>
                      </a:pPr>
                      <a:r>
                        <a:rPr lang="en-GB" sz="1200">
                          <a:effectLst/>
                        </a:rPr>
                        <a:t>Risk </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50000"/>
                        </a:lnSpc>
                        <a:spcAft>
                          <a:spcPts val="0"/>
                        </a:spcAft>
                      </a:pPr>
                      <a:r>
                        <a:rPr lang="en-GB" sz="1200">
                          <a:effectLst/>
                        </a:rPr>
                        <a:t>Mitigation strategy</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86279276"/>
                  </a:ext>
                </a:extLst>
              </a:tr>
              <a:tr h="0">
                <a:tc>
                  <a:txBody>
                    <a:bodyPr/>
                    <a:lstStyle/>
                    <a:p>
                      <a:pPr algn="just">
                        <a:lnSpc>
                          <a:spcPct val="150000"/>
                        </a:lnSpc>
                        <a:spcAft>
                          <a:spcPts val="0"/>
                        </a:spcAft>
                      </a:pPr>
                      <a:r>
                        <a:rPr lang="en-GB" sz="1200">
                          <a:effectLst/>
                        </a:rPr>
                        <a:t>No wedding cake</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50000"/>
                        </a:lnSpc>
                        <a:spcAft>
                          <a:spcPts val="0"/>
                        </a:spcAft>
                      </a:pPr>
                      <a:r>
                        <a:rPr lang="en-GB" sz="1200">
                          <a:effectLst/>
                        </a:rPr>
                        <a:t>Find local supermarket who sells cake and decorate it yourself with flowers and ice on the names of bride and groom</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753757338"/>
                  </a:ext>
                </a:extLst>
              </a:tr>
              <a:tr h="0">
                <a:tc>
                  <a:txBody>
                    <a:bodyPr/>
                    <a:lstStyle/>
                    <a:p>
                      <a:pPr algn="just">
                        <a:lnSpc>
                          <a:spcPct val="150000"/>
                        </a:lnSpc>
                        <a:spcAft>
                          <a:spcPts val="0"/>
                        </a:spcAft>
                      </a:pPr>
                      <a:r>
                        <a:rPr lang="en-GB" sz="1200">
                          <a:effectLst/>
                        </a:rPr>
                        <a:t>Priest doesn’t turn up</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50000"/>
                        </a:lnSpc>
                        <a:spcAft>
                          <a:spcPts val="0"/>
                        </a:spcAft>
                      </a:pPr>
                      <a:r>
                        <a:rPr lang="en-GB" sz="1200">
                          <a:effectLst/>
                        </a:rPr>
                        <a:t>Find a local church and ask the local priest to come and conduct the ceremony</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935186843"/>
                  </a:ext>
                </a:extLst>
              </a:tr>
              <a:tr h="0">
                <a:tc>
                  <a:txBody>
                    <a:bodyPr/>
                    <a:lstStyle/>
                    <a:p>
                      <a:pPr algn="just">
                        <a:lnSpc>
                          <a:spcPct val="150000"/>
                        </a:lnSpc>
                        <a:spcAft>
                          <a:spcPts val="0"/>
                        </a:spcAft>
                      </a:pPr>
                      <a:r>
                        <a:rPr lang="en-GB" sz="1200">
                          <a:effectLst/>
                        </a:rPr>
                        <a:t>Food shortage by caterers</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50000"/>
                        </a:lnSpc>
                        <a:spcAft>
                          <a:spcPts val="0"/>
                        </a:spcAft>
                      </a:pPr>
                      <a:r>
                        <a:rPr lang="en-GB" sz="1200">
                          <a:effectLst/>
                        </a:rPr>
                        <a:t>Find local takeaway and order extra food for guests</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582932204"/>
                  </a:ext>
                </a:extLst>
              </a:tr>
              <a:tr h="0">
                <a:tc>
                  <a:txBody>
                    <a:bodyPr/>
                    <a:lstStyle/>
                    <a:p>
                      <a:pPr algn="just">
                        <a:lnSpc>
                          <a:spcPct val="150000"/>
                        </a:lnSpc>
                        <a:spcAft>
                          <a:spcPts val="0"/>
                        </a:spcAft>
                      </a:pPr>
                      <a:r>
                        <a:rPr lang="en-GB" sz="1200">
                          <a:effectLst/>
                        </a:rPr>
                        <a:t>Wedding gown not made to measure and wrong design</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just">
                        <a:lnSpc>
                          <a:spcPct val="150000"/>
                        </a:lnSpc>
                        <a:spcAft>
                          <a:spcPts val="0"/>
                        </a:spcAft>
                      </a:pPr>
                      <a:r>
                        <a:rPr lang="en-GB" sz="1200" dirty="0">
                          <a:effectLst/>
                        </a:rPr>
                        <a:t>Buy a gown off the rail and tailor it in house by the shop tailor</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724947479"/>
                  </a:ext>
                </a:extLst>
              </a:tr>
            </a:tbl>
          </a:graphicData>
        </a:graphic>
      </p:graphicFrame>
    </p:spTree>
    <p:extLst>
      <p:ext uri="{BB962C8B-B14F-4D97-AF65-F5344CB8AC3E}">
        <p14:creationId xmlns:p14="http://schemas.microsoft.com/office/powerpoint/2010/main" val="3160095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F17C-DB4A-4E4A-8337-3A1BBC87EA9E}"/>
              </a:ext>
            </a:extLst>
          </p:cNvPr>
          <p:cNvSpPr>
            <a:spLocks noGrp="1"/>
          </p:cNvSpPr>
          <p:nvPr>
            <p:ph type="title"/>
          </p:nvPr>
        </p:nvSpPr>
        <p:spPr/>
        <p:txBody>
          <a:bodyPr/>
          <a:lstStyle/>
          <a:p>
            <a:r>
              <a:rPr lang="en-GB" dirty="0"/>
              <a:t>Conclusion </a:t>
            </a:r>
          </a:p>
        </p:txBody>
      </p:sp>
      <p:sp>
        <p:nvSpPr>
          <p:cNvPr id="3" name="Text Placeholder 2">
            <a:extLst>
              <a:ext uri="{FF2B5EF4-FFF2-40B4-BE49-F238E27FC236}">
                <a16:creationId xmlns:a16="http://schemas.microsoft.com/office/drawing/2014/main" id="{0ED274D7-7C87-43DA-859C-761F930E7DC3}"/>
              </a:ext>
            </a:extLst>
          </p:cNvPr>
          <p:cNvSpPr>
            <a:spLocks noGrp="1"/>
          </p:cNvSpPr>
          <p:nvPr>
            <p:ph type="body" idx="1"/>
          </p:nvPr>
        </p:nvSpPr>
        <p:spPr>
          <a:xfrm>
            <a:off x="855300" y="1201549"/>
            <a:ext cx="7433400" cy="3153167"/>
          </a:xfrm>
        </p:spPr>
        <p:txBody>
          <a:bodyPr/>
          <a:lstStyle/>
          <a:p>
            <a:pPr marL="76200" indent="0">
              <a:buNone/>
            </a:pPr>
            <a:r>
              <a:rPr lang="en-GB" sz="2000" dirty="0"/>
              <a:t>A successful project planner will make the plan efficiently saving time and money with a clear and shared vision and understanding of what is required. Through the network chart we can see how time can be saved through doing tasks together simultaneously.  Even still there might be some limitations in the project which cannot be fully overcome, but with effective team strategies and effort and fining alternative solutions, the client's expectations can be achieved as was shown in this project which achieved all its goals and came under budget (£72,000) for the clients total budget of £80,000 and was completed in the expected timeframe of the start date of 2</a:t>
            </a:r>
            <a:r>
              <a:rPr lang="en-GB" sz="2000" baseline="30000" dirty="0"/>
              <a:t>nd</a:t>
            </a:r>
            <a:r>
              <a:rPr lang="en-GB" sz="2000" dirty="0"/>
              <a:t> July 2021 to the end date of 1</a:t>
            </a:r>
            <a:r>
              <a:rPr lang="en-GB" sz="2000" baseline="30000" dirty="0"/>
              <a:t>st</a:t>
            </a:r>
            <a:r>
              <a:rPr lang="en-GB" sz="2000" dirty="0"/>
              <a:t> April 2022.</a:t>
            </a:r>
          </a:p>
        </p:txBody>
      </p:sp>
      <p:sp>
        <p:nvSpPr>
          <p:cNvPr id="4" name="Slide Number Placeholder 3">
            <a:extLst>
              <a:ext uri="{FF2B5EF4-FFF2-40B4-BE49-F238E27FC236}">
                <a16:creationId xmlns:a16="http://schemas.microsoft.com/office/drawing/2014/main" id="{061FE476-7D9F-4FAE-A577-50ED500A316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spTree>
    <p:extLst>
      <p:ext uri="{BB962C8B-B14F-4D97-AF65-F5344CB8AC3E}">
        <p14:creationId xmlns:p14="http://schemas.microsoft.com/office/powerpoint/2010/main" val="2294966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1CE16D6-EF26-40FC-A04D-65D851B3D376}"/>
              </a:ext>
            </a:extLst>
          </p:cNvPr>
          <p:cNvSpPr>
            <a:spLocks noGrp="1"/>
          </p:cNvSpPr>
          <p:nvPr>
            <p:ph type="body" idx="1"/>
          </p:nvPr>
        </p:nvSpPr>
        <p:spPr>
          <a:xfrm>
            <a:off x="855300" y="1127977"/>
            <a:ext cx="7433400" cy="2585700"/>
          </a:xfrm>
        </p:spPr>
        <p:txBody>
          <a:bodyPr/>
          <a:lstStyle/>
          <a:p>
            <a:pPr marL="76200" indent="0" algn="ctr">
              <a:lnSpc>
                <a:spcPct val="150000"/>
              </a:lnSpc>
              <a:buNone/>
            </a:pPr>
            <a:endParaRPr lang="en-US" sz="2800" dirty="0">
              <a:latin typeface="+mj-lt"/>
              <a:cs typeface="Times New Roman" panose="02020603050405020304" pitchFamily="18" charset="0"/>
            </a:endParaRPr>
          </a:p>
          <a:p>
            <a:pPr marL="76200" indent="0" algn="ctr">
              <a:lnSpc>
                <a:spcPct val="150000"/>
              </a:lnSpc>
              <a:buNone/>
            </a:pPr>
            <a:r>
              <a:rPr lang="en-US" sz="5400" dirty="0">
                <a:latin typeface="+mj-lt"/>
                <a:cs typeface="Times New Roman" panose="02020603050405020304" pitchFamily="18" charset="0"/>
              </a:rPr>
              <a:t>Thank you</a:t>
            </a:r>
          </a:p>
        </p:txBody>
      </p:sp>
      <p:sp>
        <p:nvSpPr>
          <p:cNvPr id="4" name="Slide Number Placeholder 3">
            <a:extLst>
              <a:ext uri="{FF2B5EF4-FFF2-40B4-BE49-F238E27FC236}">
                <a16:creationId xmlns:a16="http://schemas.microsoft.com/office/drawing/2014/main" id="{46EB07C4-F833-46AB-97E5-5ADDEA723E5B}"/>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spTree>
    <p:extLst>
      <p:ext uri="{BB962C8B-B14F-4D97-AF65-F5344CB8AC3E}">
        <p14:creationId xmlns:p14="http://schemas.microsoft.com/office/powerpoint/2010/main" val="4603656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5322</TotalTime>
  <Words>850</Words>
  <Application>Microsoft Office PowerPoint</Application>
  <PresentationFormat>On-screen Show (16:9)</PresentationFormat>
  <Paragraphs>150</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 Light</vt:lpstr>
      <vt:lpstr>Times New Roman</vt:lpstr>
      <vt:lpstr>Arial</vt:lpstr>
      <vt:lpstr>Calibri</vt:lpstr>
      <vt:lpstr>Symbol</vt:lpstr>
      <vt:lpstr>Office Theme</vt:lpstr>
      <vt:lpstr>Welcome to the presentation of  Project Plan of Wedding</vt:lpstr>
      <vt:lpstr>Project outline</vt:lpstr>
      <vt:lpstr>Stakeholders analysis</vt:lpstr>
      <vt:lpstr>Budget </vt:lpstr>
      <vt:lpstr>Quad chart</vt:lpstr>
      <vt:lpstr>Work breakdown structure</vt:lpstr>
      <vt:lpstr>Network diagram</vt:lpstr>
      <vt:lpstr>Risk assessment</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of  Project Plan of Wedding</dc:title>
  <dc:creator>nazia</dc:creator>
  <cp:lastModifiedBy>Nazia Choudhury (1817657)</cp:lastModifiedBy>
  <cp:revision>12</cp:revision>
  <dcterms:modified xsi:type="dcterms:W3CDTF">2021-07-23T13:51:24Z</dcterms:modified>
</cp:coreProperties>
</file>