
<file path=[Content_Types].xml><?xml version="1.0" encoding="utf-8"?>
<Types xmlns="http://schemas.openxmlformats.org/package/2006/content-types">
  <Default Extension="jpeg" ContentType="image/jpeg"/>
  <Default Extension="jpg" ContentType="image/jpeg"/>
  <Default Extension="jpg&amp;ehk=FSuGQtflzFxIf0xCKax3wQ&amp;r=0&amp;pid=OfficeInsert" ContentType="image/jpeg"/>
  <Default Extension="jpg&amp;ehk=jzZDLkG0qrX"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 id="2147483685" r:id="rId6"/>
  </p:sldMasterIdLst>
  <p:notesMasterIdLst>
    <p:notesMasterId r:id="rId23"/>
  </p:notesMasterIdLst>
  <p:handoutMasterIdLst>
    <p:handoutMasterId r:id="rId24"/>
  </p:handoutMasterIdLst>
  <p:sldIdLst>
    <p:sldId id="351" r:id="rId7"/>
    <p:sldId id="301" r:id="rId8"/>
    <p:sldId id="258" r:id="rId9"/>
    <p:sldId id="259" r:id="rId10"/>
    <p:sldId id="260" r:id="rId11"/>
    <p:sldId id="266" r:id="rId12"/>
    <p:sldId id="267" r:id="rId13"/>
    <p:sldId id="261" r:id="rId14"/>
    <p:sldId id="262" r:id="rId15"/>
    <p:sldId id="263" r:id="rId16"/>
    <p:sldId id="268" r:id="rId17"/>
    <p:sldId id="274" r:id="rId18"/>
    <p:sldId id="271" r:id="rId19"/>
    <p:sldId id="272" r:id="rId20"/>
    <p:sldId id="352" r:id="rId21"/>
    <p:sldId id="273"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1C7405-33D2-4463-A480-F1C5FE6E707D}" v="3" dt="2022-10-15T08:11:47.9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6" d="100"/>
          <a:sy n="116" d="100"/>
        </p:scale>
        <p:origin x="1464"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07/11/2022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1522D0-3336-44D4-AA23-1A018CE2D237}" type="datetimeFigureOut">
              <a:rPr lang="en-GB" smtClean="0"/>
              <a:t>07/11/2022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DB3521-01FC-42D9-9AE2-A7A797DDD782}" type="slidenum">
              <a:rPr lang="en-GB" smtClean="0"/>
              <a:t>‹#›</a:t>
            </a:fld>
            <a:endParaRPr lang="en-GB"/>
          </a:p>
        </p:txBody>
      </p:sp>
    </p:spTree>
    <p:extLst>
      <p:ext uri="{BB962C8B-B14F-4D97-AF65-F5344CB8AC3E}">
        <p14:creationId xmlns:p14="http://schemas.microsoft.com/office/powerpoint/2010/main" val="3021338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discuss each of these – encouraging comments and views from the group.</a:t>
            </a:r>
          </a:p>
        </p:txBody>
      </p:sp>
      <p:sp>
        <p:nvSpPr>
          <p:cNvPr id="4" name="Slide Number Placeholder 3"/>
          <p:cNvSpPr>
            <a:spLocks noGrp="1"/>
          </p:cNvSpPr>
          <p:nvPr>
            <p:ph type="sldNum" sz="quarter" idx="10"/>
          </p:nvPr>
        </p:nvSpPr>
        <p:spPr/>
        <p:txBody>
          <a:bodyPr/>
          <a:lstStyle/>
          <a:p>
            <a:fld id="{A5DB3521-01FC-42D9-9AE2-A7A797DDD782}" type="slidenum">
              <a:rPr lang="en-GB" smtClean="0"/>
              <a:t>4</a:t>
            </a:fld>
            <a:endParaRPr lang="en-GB"/>
          </a:p>
        </p:txBody>
      </p:sp>
    </p:spTree>
    <p:extLst>
      <p:ext uri="{BB962C8B-B14F-4D97-AF65-F5344CB8AC3E}">
        <p14:creationId xmlns:p14="http://schemas.microsoft.com/office/powerpoint/2010/main" val="322682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feedback from the group – how do they rate themselves on these skills?  Max score would be 75….where are their weaknesses/areas for development?  They need to be recording all of these as part of their personal development planning – which we will cover in detail later in the module.</a:t>
            </a:r>
          </a:p>
        </p:txBody>
      </p:sp>
      <p:sp>
        <p:nvSpPr>
          <p:cNvPr id="4" name="Slide Number Placeholder 3"/>
          <p:cNvSpPr>
            <a:spLocks noGrp="1"/>
          </p:cNvSpPr>
          <p:nvPr>
            <p:ph type="sldNum" sz="quarter" idx="10"/>
          </p:nvPr>
        </p:nvSpPr>
        <p:spPr/>
        <p:txBody>
          <a:bodyPr/>
          <a:lstStyle/>
          <a:p>
            <a:fld id="{A5DB3521-01FC-42D9-9AE2-A7A797DDD782}" type="slidenum">
              <a:rPr lang="en-GB" smtClean="0"/>
              <a:t>5</a:t>
            </a:fld>
            <a:endParaRPr lang="en-GB"/>
          </a:p>
        </p:txBody>
      </p:sp>
    </p:spTree>
    <p:extLst>
      <p:ext uri="{BB962C8B-B14F-4D97-AF65-F5344CB8AC3E}">
        <p14:creationId xmlns:p14="http://schemas.microsoft.com/office/powerpoint/2010/main" val="3401886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a general discussion to take feedback on how well student’s are managing their time – how good is their personal organisation.  What are the biggest challenges? 60 to 80% should typically be spent in Important but Not Urgent – it’s where you have planned your work and are working your plan!  You are in control. 15 to 20% is then available for Important &amp; Urgent – emerging issues, problems, conflict, crises that need sorting IMMEDIATELY.  You shouldn’t spend much time in the others at all, unless it is an absolute emergency requiring ‘all hands to the pump’ – no matter what your job.</a:t>
            </a:r>
          </a:p>
        </p:txBody>
      </p:sp>
      <p:sp>
        <p:nvSpPr>
          <p:cNvPr id="4" name="Slide Number Placeholder 3"/>
          <p:cNvSpPr>
            <a:spLocks noGrp="1"/>
          </p:cNvSpPr>
          <p:nvPr>
            <p:ph type="sldNum" sz="quarter" idx="10"/>
          </p:nvPr>
        </p:nvSpPr>
        <p:spPr/>
        <p:txBody>
          <a:bodyPr/>
          <a:lstStyle/>
          <a:p>
            <a:fld id="{A5DB3521-01FC-42D9-9AE2-A7A797DDD782}" type="slidenum">
              <a:rPr lang="en-GB" smtClean="0"/>
              <a:t>9</a:t>
            </a:fld>
            <a:endParaRPr lang="en-GB"/>
          </a:p>
        </p:txBody>
      </p:sp>
    </p:spTree>
    <p:extLst>
      <p:ext uri="{BB962C8B-B14F-4D97-AF65-F5344CB8AC3E}">
        <p14:creationId xmlns:p14="http://schemas.microsoft.com/office/powerpoint/2010/main" val="3911467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explain these and stress that some of the </a:t>
            </a:r>
            <a:r>
              <a:rPr lang="en-GB" b="1" i="1" u="sng" dirty="0"/>
              <a:t>internal barriers are often more difficult </a:t>
            </a:r>
            <a:r>
              <a:rPr lang="en-GB" dirty="0"/>
              <a:t>to address than the external barriers.</a:t>
            </a:r>
          </a:p>
        </p:txBody>
      </p:sp>
      <p:sp>
        <p:nvSpPr>
          <p:cNvPr id="4" name="Slide Number Placeholder 3"/>
          <p:cNvSpPr>
            <a:spLocks noGrp="1"/>
          </p:cNvSpPr>
          <p:nvPr>
            <p:ph type="sldNum" sz="quarter" idx="10"/>
          </p:nvPr>
        </p:nvSpPr>
        <p:spPr/>
        <p:txBody>
          <a:bodyPr/>
          <a:lstStyle/>
          <a:p>
            <a:fld id="{A5DB3521-01FC-42D9-9AE2-A7A797DDD782}" type="slidenum">
              <a:rPr lang="en-GB" smtClean="0"/>
              <a:t>11</a:t>
            </a:fld>
            <a:endParaRPr lang="en-GB"/>
          </a:p>
        </p:txBody>
      </p:sp>
    </p:spTree>
    <p:extLst>
      <p:ext uri="{BB962C8B-B14F-4D97-AF65-F5344CB8AC3E}">
        <p14:creationId xmlns:p14="http://schemas.microsoft.com/office/powerpoint/2010/main" val="20848350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explain these and stress that some of the </a:t>
            </a:r>
            <a:r>
              <a:rPr lang="en-GB" b="1" i="1" u="sng" dirty="0"/>
              <a:t>internal barriers are often more difficult </a:t>
            </a:r>
            <a:r>
              <a:rPr lang="en-GB" dirty="0"/>
              <a:t>to address than the external barriers.</a:t>
            </a:r>
          </a:p>
        </p:txBody>
      </p:sp>
      <p:sp>
        <p:nvSpPr>
          <p:cNvPr id="4" name="Slide Number Placeholder 3"/>
          <p:cNvSpPr>
            <a:spLocks noGrp="1"/>
          </p:cNvSpPr>
          <p:nvPr>
            <p:ph type="sldNum" sz="quarter" idx="10"/>
          </p:nvPr>
        </p:nvSpPr>
        <p:spPr/>
        <p:txBody>
          <a:bodyPr/>
          <a:lstStyle/>
          <a:p>
            <a:fld id="{A5DB3521-01FC-42D9-9AE2-A7A797DDD782}" type="slidenum">
              <a:rPr lang="en-GB" smtClean="0"/>
              <a:t>12</a:t>
            </a:fld>
            <a:endParaRPr lang="en-GB"/>
          </a:p>
        </p:txBody>
      </p:sp>
    </p:spTree>
    <p:extLst>
      <p:ext uri="{BB962C8B-B14F-4D97-AF65-F5344CB8AC3E}">
        <p14:creationId xmlns:p14="http://schemas.microsoft.com/office/powerpoint/2010/main" val="22590096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3397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71066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5170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52808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12728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15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18712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13430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434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3777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473724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5162899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6332226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3589973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8315065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239008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6496869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061572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6298437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813240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29938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0146181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522508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07/11/2022</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6676219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07/11/2022</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857070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07/11/2022</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391960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07/11/2022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27194417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C64F3F4-CE19-49F8-9EF4-FF4EE52031C2}" type="datetimeFigureOut">
              <a:rPr lang="en-GB" smtClean="0"/>
              <a:pPr/>
              <a:t>07/11/2022</a:t>
            </a:fld>
            <a:endParaRPr lang="en-GB"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254534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6.xml"/><Relationship Id="rId7" Type="http://schemas.openxmlformats.org/officeDocument/2006/relationships/image" Target="../media/image1.jpg"/><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theme" Target="../theme/theme3.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837041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11/7/2022</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298169267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1283579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g&amp;ehk=FSuGQtflzFxIf0xCKax3wQ&amp;r=0&amp;pid=OfficeInsert"/><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topping-blood-pressure.blogspot.com/2012/01/taking-control-of-your-blood-pressure.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arj7oStGLkU"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eemillietri.blogspot.com/2011/08/asking-for-help.html" TargetMode="External"/><Relationship Id="rId2" Type="http://schemas.openxmlformats.org/officeDocument/2006/relationships/image" Target="../media/image6.jpg&amp;ehk=jzZDLkG0qrX"/><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BMSK4011 </a:t>
            </a:r>
            <a:br>
              <a:rPr lang="en-GB" altLang="en-US" sz="1800" dirty="0"/>
            </a:br>
            <a:r>
              <a:rPr lang="en-GB" sz="1800" dirty="0"/>
              <a:t>Continuous Professional Development</a:t>
            </a:r>
            <a:br>
              <a:rPr lang="en-GB" sz="4000" dirty="0"/>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4</a:t>
            </a:r>
            <a:r>
              <a:rPr lang="en-GB" sz="3300" dirty="0">
                <a:solidFill>
                  <a:srgbClr val="000000"/>
                </a:solidFill>
                <a:latin typeface="Calibri Light" panose="020F0302020204030204" pitchFamily="34" charset="0"/>
              </a:rPr>
              <a:t> </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30965-98CF-4813-AED3-9ADA916E8731}"/>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Overview of Workshop</a:t>
            </a:r>
          </a:p>
        </p:txBody>
      </p:sp>
      <p:sp>
        <p:nvSpPr>
          <p:cNvPr id="3" name="Content Placeholder 2">
            <a:extLst>
              <a:ext uri="{FF2B5EF4-FFF2-40B4-BE49-F238E27FC236}">
                <a16:creationId xmlns:a16="http://schemas.microsoft.com/office/drawing/2014/main" id="{46E45841-2187-4C69-8F0C-F9C1C87E3FC7}"/>
              </a:ext>
            </a:extLst>
          </p:cNvPr>
          <p:cNvSpPr>
            <a:spLocks noGrp="1"/>
          </p:cNvSpPr>
          <p:nvPr>
            <p:ph idx="1"/>
          </p:nvPr>
        </p:nvSpPr>
        <p:spPr/>
        <p:txBody>
          <a:bodyPr/>
          <a:lstStyle/>
          <a:p>
            <a:r>
              <a:rPr lang="en-GB" dirty="0"/>
              <a:t>Study Skills</a:t>
            </a:r>
          </a:p>
          <a:p>
            <a:r>
              <a:rPr lang="en-GB" dirty="0"/>
              <a:t>How do we acquire these?</a:t>
            </a:r>
          </a:p>
          <a:p>
            <a:r>
              <a:rPr lang="en-GB" dirty="0"/>
              <a:t>Employability Skills</a:t>
            </a:r>
          </a:p>
          <a:p>
            <a:r>
              <a:rPr lang="en-GB" dirty="0"/>
              <a:t>How do we acquire </a:t>
            </a:r>
            <a:r>
              <a:rPr lang="en-GB" i="1" dirty="0"/>
              <a:t>these?</a:t>
            </a:r>
          </a:p>
          <a:p>
            <a:r>
              <a:rPr lang="en-GB" dirty="0"/>
              <a:t>What’s stopping me?  Barriers to development</a:t>
            </a:r>
          </a:p>
        </p:txBody>
      </p:sp>
    </p:spTree>
    <p:extLst>
      <p:ext uri="{BB962C8B-B14F-4D97-AF65-F5344CB8AC3E}">
        <p14:creationId xmlns:p14="http://schemas.microsoft.com/office/powerpoint/2010/main" val="38732176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15015-452A-4278-9367-2A6CC2273064}"/>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Important ‘Study Skills’</a:t>
            </a:r>
          </a:p>
        </p:txBody>
      </p:sp>
      <p:graphicFrame>
        <p:nvGraphicFramePr>
          <p:cNvPr id="4" name="Table 3">
            <a:extLst>
              <a:ext uri="{FF2B5EF4-FFF2-40B4-BE49-F238E27FC236}">
                <a16:creationId xmlns:a16="http://schemas.microsoft.com/office/drawing/2014/main" id="{5431FB6C-F6E2-462D-B570-D609D03391F2}"/>
              </a:ext>
            </a:extLst>
          </p:cNvPr>
          <p:cNvGraphicFramePr>
            <a:graphicFrameLocks noGrp="1"/>
          </p:cNvGraphicFramePr>
          <p:nvPr>
            <p:extLst>
              <p:ext uri="{D42A27DB-BD31-4B8C-83A1-F6EECF244321}">
                <p14:modId xmlns:p14="http://schemas.microsoft.com/office/powerpoint/2010/main" val="1208581160"/>
              </p:ext>
            </p:extLst>
          </p:nvPr>
        </p:nvGraphicFramePr>
        <p:xfrm>
          <a:off x="755576" y="1402080"/>
          <a:ext cx="7267376" cy="3815232"/>
        </p:xfrm>
        <a:graphic>
          <a:graphicData uri="http://schemas.openxmlformats.org/drawingml/2006/table">
            <a:tbl>
              <a:tblPr firstRow="1" bandRow="1">
                <a:tableStyleId>{5C22544A-7EE6-4342-B048-85BDC9FD1C3A}</a:tableStyleId>
              </a:tblPr>
              <a:tblGrid>
                <a:gridCol w="2544282">
                  <a:extLst>
                    <a:ext uri="{9D8B030D-6E8A-4147-A177-3AD203B41FA5}">
                      <a16:colId xmlns:a16="http://schemas.microsoft.com/office/drawing/2014/main" val="3221779878"/>
                    </a:ext>
                  </a:extLst>
                </a:gridCol>
                <a:gridCol w="2178812">
                  <a:extLst>
                    <a:ext uri="{9D8B030D-6E8A-4147-A177-3AD203B41FA5}">
                      <a16:colId xmlns:a16="http://schemas.microsoft.com/office/drawing/2014/main" val="2538615665"/>
                    </a:ext>
                  </a:extLst>
                </a:gridCol>
                <a:gridCol w="2544282">
                  <a:extLst>
                    <a:ext uri="{9D8B030D-6E8A-4147-A177-3AD203B41FA5}">
                      <a16:colId xmlns:a16="http://schemas.microsoft.com/office/drawing/2014/main" val="1117970341"/>
                    </a:ext>
                  </a:extLst>
                </a:gridCol>
              </a:tblGrid>
              <a:tr h="802784">
                <a:tc>
                  <a:txBody>
                    <a:bodyPr/>
                    <a:lstStyle/>
                    <a:p>
                      <a:pPr marL="285750" indent="-285750">
                        <a:buFont typeface="Arial" panose="020B0604020202020204" pitchFamily="34" charset="0"/>
                        <a:buChar char="•"/>
                      </a:pPr>
                      <a:r>
                        <a:rPr lang="en-GB" b="1" dirty="0">
                          <a:solidFill>
                            <a:schemeClr val="bg1"/>
                          </a:solidFill>
                        </a:rPr>
                        <a:t>Time management</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Analytical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Being able to work independently</a:t>
                      </a:r>
                    </a:p>
                  </a:txBody>
                  <a:tcPr>
                    <a:solidFill>
                      <a:schemeClr val="accent1"/>
                    </a:solidFill>
                  </a:tcPr>
                </a:tc>
                <a:extLst>
                  <a:ext uri="{0D108BD9-81ED-4DB2-BD59-A6C34878D82A}">
                    <a16:rowId xmlns:a16="http://schemas.microsoft.com/office/drawing/2014/main" val="1840600630"/>
                  </a:ext>
                </a:extLst>
              </a:tr>
              <a:tr h="720080">
                <a:tc>
                  <a:txBody>
                    <a:bodyPr/>
                    <a:lstStyle/>
                    <a:p>
                      <a:pPr marL="285750" indent="-285750">
                        <a:buFont typeface="Arial" panose="020B0604020202020204" pitchFamily="34" charset="0"/>
                        <a:buChar char="•"/>
                      </a:pPr>
                      <a:r>
                        <a:rPr lang="en-GB" b="1" dirty="0">
                          <a:solidFill>
                            <a:schemeClr val="bg1"/>
                          </a:solidFill>
                        </a:rPr>
                        <a:t>Critical thinking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Report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Resourcefulness</a:t>
                      </a:r>
                    </a:p>
                  </a:txBody>
                  <a:tcPr>
                    <a:solidFill>
                      <a:schemeClr val="accent1"/>
                    </a:solidFill>
                  </a:tcPr>
                </a:tc>
                <a:extLst>
                  <a:ext uri="{0D108BD9-81ED-4DB2-BD59-A6C34878D82A}">
                    <a16:rowId xmlns:a16="http://schemas.microsoft.com/office/drawing/2014/main" val="107718441"/>
                  </a:ext>
                </a:extLst>
              </a:tr>
              <a:tr h="765766">
                <a:tc>
                  <a:txBody>
                    <a:bodyPr/>
                    <a:lstStyle/>
                    <a:p>
                      <a:pPr marL="285750" indent="-285750">
                        <a:buFont typeface="Arial" panose="020B0604020202020204" pitchFamily="34" charset="0"/>
                        <a:buChar char="•"/>
                      </a:pPr>
                      <a:r>
                        <a:rPr lang="en-GB" b="1" dirty="0">
                          <a:solidFill>
                            <a:schemeClr val="bg1"/>
                          </a:solidFill>
                        </a:rPr>
                        <a:t>Essay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Group working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Communication skills</a:t>
                      </a:r>
                    </a:p>
                  </a:txBody>
                  <a:tcPr>
                    <a:solidFill>
                      <a:schemeClr val="accent1"/>
                    </a:solidFill>
                  </a:tcPr>
                </a:tc>
                <a:extLst>
                  <a:ext uri="{0D108BD9-81ED-4DB2-BD59-A6C34878D82A}">
                    <a16:rowId xmlns:a16="http://schemas.microsoft.com/office/drawing/2014/main" val="744194048"/>
                  </a:ext>
                </a:extLst>
              </a:tr>
              <a:tr h="765766">
                <a:tc>
                  <a:txBody>
                    <a:bodyPr/>
                    <a:lstStyle/>
                    <a:p>
                      <a:pPr marL="285750" indent="-285750">
                        <a:buFont typeface="Arial" panose="020B0604020202020204" pitchFamily="34" charset="0"/>
                        <a:buChar char="•"/>
                      </a:pPr>
                      <a:r>
                        <a:rPr lang="en-GB" b="1" dirty="0">
                          <a:solidFill>
                            <a:schemeClr val="bg1"/>
                          </a:solidFill>
                        </a:rPr>
                        <a:t>Research and library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Reading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Presentation skills</a:t>
                      </a:r>
                    </a:p>
                  </a:txBody>
                  <a:tcPr>
                    <a:solidFill>
                      <a:schemeClr val="accent1"/>
                    </a:solidFill>
                  </a:tcPr>
                </a:tc>
                <a:extLst>
                  <a:ext uri="{0D108BD9-81ED-4DB2-BD59-A6C34878D82A}">
                    <a16:rowId xmlns:a16="http://schemas.microsoft.com/office/drawing/2014/main" val="2200008351"/>
                  </a:ext>
                </a:extLst>
              </a:tr>
              <a:tr h="760836">
                <a:tc>
                  <a:txBody>
                    <a:bodyPr/>
                    <a:lstStyle/>
                    <a:p>
                      <a:pPr marL="285750" indent="-285750">
                        <a:buFont typeface="Arial" panose="020B0604020202020204" pitchFamily="34" charset="0"/>
                        <a:buChar char="•"/>
                      </a:pPr>
                      <a:r>
                        <a:rPr lang="en-GB" b="1" dirty="0">
                          <a:solidFill>
                            <a:schemeClr val="bg1"/>
                          </a:solidFill>
                        </a:rPr>
                        <a:t>Quantitative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Self-awareness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I.T. skills</a:t>
                      </a:r>
                    </a:p>
                  </a:txBody>
                  <a:tcPr>
                    <a:solidFill>
                      <a:schemeClr val="accent1"/>
                    </a:solidFill>
                  </a:tcPr>
                </a:tc>
                <a:extLst>
                  <a:ext uri="{0D108BD9-81ED-4DB2-BD59-A6C34878D82A}">
                    <a16:rowId xmlns:a16="http://schemas.microsoft.com/office/drawing/2014/main" val="516529212"/>
                  </a:ext>
                </a:extLst>
              </a:tr>
            </a:tbl>
          </a:graphicData>
        </a:graphic>
      </p:graphicFrame>
    </p:spTree>
    <p:extLst>
      <p:ext uri="{BB962C8B-B14F-4D97-AF65-F5344CB8AC3E}">
        <p14:creationId xmlns:p14="http://schemas.microsoft.com/office/powerpoint/2010/main" val="3604270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01DB5-0151-43AA-8A14-8BA760B85929}"/>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How do you rate yourself?</a:t>
            </a:r>
          </a:p>
        </p:txBody>
      </p:sp>
      <p:sp>
        <p:nvSpPr>
          <p:cNvPr id="3" name="Content Placeholder 2">
            <a:extLst>
              <a:ext uri="{FF2B5EF4-FFF2-40B4-BE49-F238E27FC236}">
                <a16:creationId xmlns:a16="http://schemas.microsoft.com/office/drawing/2014/main" id="{5E8E14E2-42DE-4F18-91F1-A65CFED39C90}"/>
              </a:ext>
            </a:extLst>
          </p:cNvPr>
          <p:cNvSpPr>
            <a:spLocks noGrp="1"/>
          </p:cNvSpPr>
          <p:nvPr>
            <p:ph idx="1"/>
          </p:nvPr>
        </p:nvSpPr>
        <p:spPr/>
        <p:txBody>
          <a:bodyPr/>
          <a:lstStyle/>
          <a:p>
            <a:r>
              <a:rPr lang="en-GB" dirty="0"/>
              <a:t>Take 5 minutes to assess yourself against each of these and jot down a score against each – with ‘1’ being Poor, and ‘5’ being Excellent.  </a:t>
            </a:r>
          </a:p>
          <a:p>
            <a:endParaRPr lang="en-GB" dirty="0"/>
          </a:p>
          <a:p>
            <a:r>
              <a:rPr lang="en-GB" dirty="0"/>
              <a:t>This will help you identify where you are starting from.</a:t>
            </a:r>
          </a:p>
        </p:txBody>
      </p:sp>
    </p:spTree>
    <p:extLst>
      <p:ext uri="{BB962C8B-B14F-4D97-AF65-F5344CB8AC3E}">
        <p14:creationId xmlns:p14="http://schemas.microsoft.com/office/powerpoint/2010/main" val="4624163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4CAEC-2F7A-4E88-8414-6B5886B6B333}"/>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Key Questions</a:t>
            </a:r>
          </a:p>
        </p:txBody>
      </p:sp>
      <p:sp>
        <p:nvSpPr>
          <p:cNvPr id="4" name="Content Placeholder 3">
            <a:extLst>
              <a:ext uri="{FF2B5EF4-FFF2-40B4-BE49-F238E27FC236}">
                <a16:creationId xmlns:a16="http://schemas.microsoft.com/office/drawing/2014/main" id="{2190C32D-D2C8-49F5-AD42-7DE507C1AE43}"/>
              </a:ext>
            </a:extLst>
          </p:cNvPr>
          <p:cNvSpPr>
            <a:spLocks noGrp="1"/>
          </p:cNvSpPr>
          <p:nvPr>
            <p:ph idx="1"/>
          </p:nvPr>
        </p:nvSpPr>
        <p:spPr>
          <a:xfrm>
            <a:off x="457200" y="1268760"/>
            <a:ext cx="7848600" cy="4188472"/>
          </a:xfrm>
        </p:spPr>
        <p:txBody>
          <a:bodyPr>
            <a:normAutofit fontScale="92500" lnSpcReduction="20000"/>
          </a:bodyPr>
          <a:lstStyle/>
          <a:p>
            <a:r>
              <a:rPr lang="en-US" sz="3200" dirty="0"/>
              <a:t>How do you define each of these skills?</a:t>
            </a:r>
          </a:p>
          <a:p>
            <a:pPr lvl="1"/>
            <a:r>
              <a:rPr lang="en-US" sz="2800" dirty="0"/>
              <a:t>‘The difference between someone who is good at … compared to someone who is not good at … is that they will/will not …’</a:t>
            </a:r>
          </a:p>
          <a:p>
            <a:pPr lvl="1">
              <a:buNone/>
            </a:pPr>
            <a:endParaRPr lang="en-US" sz="2800" dirty="0"/>
          </a:p>
          <a:p>
            <a:r>
              <a:rPr lang="en-US" sz="3200" dirty="0"/>
              <a:t>How good do </a:t>
            </a:r>
            <a:r>
              <a:rPr lang="en-US" sz="3200" u="sng" dirty="0"/>
              <a:t>you</a:t>
            </a:r>
            <a:r>
              <a:rPr lang="en-US" sz="3200" dirty="0"/>
              <a:t> think you are at … ?</a:t>
            </a:r>
          </a:p>
          <a:p>
            <a:r>
              <a:rPr lang="en-US" sz="3200" dirty="0"/>
              <a:t>What </a:t>
            </a:r>
            <a:r>
              <a:rPr lang="en-US" sz="3200" u="sng" dirty="0"/>
              <a:t>evidence</a:t>
            </a:r>
            <a:r>
              <a:rPr lang="en-US" sz="3200" dirty="0"/>
              <a:t> do you have?</a:t>
            </a:r>
          </a:p>
          <a:p>
            <a:r>
              <a:rPr lang="en-US" sz="3200" dirty="0"/>
              <a:t>Which skills are a priority for </a:t>
            </a:r>
            <a:r>
              <a:rPr lang="en-US" sz="3200" u="sng" dirty="0"/>
              <a:t>your</a:t>
            </a:r>
            <a:r>
              <a:rPr lang="en-US" sz="3200" dirty="0"/>
              <a:t> development? Why?</a:t>
            </a:r>
          </a:p>
          <a:p>
            <a:r>
              <a:rPr lang="en-US" sz="3200" dirty="0"/>
              <a:t>Are there any other skills </a:t>
            </a:r>
            <a:r>
              <a:rPr lang="en-US" sz="3200" u="sng" dirty="0"/>
              <a:t>you</a:t>
            </a:r>
            <a:r>
              <a:rPr lang="en-US" sz="3200" dirty="0"/>
              <a:t> need to develop?</a:t>
            </a:r>
          </a:p>
        </p:txBody>
      </p:sp>
    </p:spTree>
    <p:extLst>
      <p:ext uri="{BB962C8B-B14F-4D97-AF65-F5344CB8AC3E}">
        <p14:creationId xmlns:p14="http://schemas.microsoft.com/office/powerpoint/2010/main" val="1007665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22BCB-FAE0-4A24-8318-6DBDA6B8B9EB}"/>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How </a:t>
            </a:r>
            <a:r>
              <a:rPr lang="en-GB" sz="3600" b="1" i="1" u="sng" dirty="0">
                <a:latin typeface="Arial" panose="020B0604020202020204" pitchFamily="34" charset="0"/>
                <a:cs typeface="Arial" panose="020B0604020202020204" pitchFamily="34" charset="0"/>
              </a:rPr>
              <a:t>are you going to acquire </a:t>
            </a:r>
            <a:r>
              <a:rPr lang="en-GB" sz="3600" b="1" dirty="0">
                <a:latin typeface="Arial" panose="020B0604020202020204" pitchFamily="34" charset="0"/>
                <a:cs typeface="Arial" panose="020B0604020202020204" pitchFamily="34" charset="0"/>
              </a:rPr>
              <a:t>these skills?</a:t>
            </a:r>
          </a:p>
        </p:txBody>
      </p:sp>
      <p:sp>
        <p:nvSpPr>
          <p:cNvPr id="3" name="Content Placeholder 2">
            <a:extLst>
              <a:ext uri="{FF2B5EF4-FFF2-40B4-BE49-F238E27FC236}">
                <a16:creationId xmlns:a16="http://schemas.microsoft.com/office/drawing/2014/main" id="{2046BE98-EC23-4BBA-980D-2A080BE0F7C0}"/>
              </a:ext>
            </a:extLst>
          </p:cNvPr>
          <p:cNvSpPr>
            <a:spLocks noGrp="1"/>
          </p:cNvSpPr>
          <p:nvPr>
            <p:ph idx="1"/>
          </p:nvPr>
        </p:nvSpPr>
        <p:spPr>
          <a:xfrm>
            <a:off x="457200" y="1671389"/>
            <a:ext cx="8229600" cy="1325563"/>
          </a:xfrm>
        </p:spPr>
        <p:txBody>
          <a:bodyPr>
            <a:normAutofit/>
          </a:bodyPr>
          <a:lstStyle/>
          <a:p>
            <a:r>
              <a:rPr lang="en-GB" dirty="0"/>
              <a:t>Where are your weak points?  </a:t>
            </a:r>
            <a:r>
              <a:rPr lang="en-GB" b="1" i="1" dirty="0"/>
              <a:t>Start answering the ‘key questions’ </a:t>
            </a:r>
            <a:r>
              <a:rPr lang="en-GB" dirty="0"/>
              <a:t>on the previous slide!</a:t>
            </a:r>
          </a:p>
        </p:txBody>
      </p:sp>
      <p:graphicFrame>
        <p:nvGraphicFramePr>
          <p:cNvPr id="5" name="Table 4">
            <a:extLst>
              <a:ext uri="{FF2B5EF4-FFF2-40B4-BE49-F238E27FC236}">
                <a16:creationId xmlns:a16="http://schemas.microsoft.com/office/drawing/2014/main" id="{885B18EF-73D2-4BD2-9F05-ED941ABE77DB}"/>
              </a:ext>
            </a:extLst>
          </p:cNvPr>
          <p:cNvGraphicFramePr>
            <a:graphicFrameLocks noGrp="1"/>
          </p:cNvGraphicFramePr>
          <p:nvPr>
            <p:extLst>
              <p:ext uri="{D42A27DB-BD31-4B8C-83A1-F6EECF244321}">
                <p14:modId xmlns:p14="http://schemas.microsoft.com/office/powerpoint/2010/main" val="2407673688"/>
              </p:ext>
            </p:extLst>
          </p:nvPr>
        </p:nvGraphicFramePr>
        <p:xfrm>
          <a:off x="755576" y="2987790"/>
          <a:ext cx="7776861" cy="2509071"/>
        </p:xfrm>
        <a:graphic>
          <a:graphicData uri="http://schemas.openxmlformats.org/drawingml/2006/table">
            <a:tbl>
              <a:tblPr firstRow="1" bandRow="1">
                <a:tableStyleId>{5C22544A-7EE6-4342-B048-85BDC9FD1C3A}</a:tableStyleId>
              </a:tblPr>
              <a:tblGrid>
                <a:gridCol w="2592287">
                  <a:extLst>
                    <a:ext uri="{9D8B030D-6E8A-4147-A177-3AD203B41FA5}">
                      <a16:colId xmlns:a16="http://schemas.microsoft.com/office/drawing/2014/main" val="3221779878"/>
                    </a:ext>
                  </a:extLst>
                </a:gridCol>
                <a:gridCol w="2592287">
                  <a:extLst>
                    <a:ext uri="{9D8B030D-6E8A-4147-A177-3AD203B41FA5}">
                      <a16:colId xmlns:a16="http://schemas.microsoft.com/office/drawing/2014/main" val="2538615665"/>
                    </a:ext>
                  </a:extLst>
                </a:gridCol>
                <a:gridCol w="2592287">
                  <a:extLst>
                    <a:ext uri="{9D8B030D-6E8A-4147-A177-3AD203B41FA5}">
                      <a16:colId xmlns:a16="http://schemas.microsoft.com/office/drawing/2014/main" val="1117970341"/>
                    </a:ext>
                  </a:extLst>
                </a:gridCol>
              </a:tblGrid>
              <a:tr h="497391">
                <a:tc>
                  <a:txBody>
                    <a:bodyPr/>
                    <a:lstStyle/>
                    <a:p>
                      <a:pPr marL="285750" indent="-285750">
                        <a:buFont typeface="Arial" panose="020B0604020202020204" pitchFamily="34" charset="0"/>
                        <a:buChar char="•"/>
                      </a:pPr>
                      <a:r>
                        <a:rPr lang="en-GB" b="1" dirty="0">
                          <a:solidFill>
                            <a:schemeClr val="bg1"/>
                          </a:solidFill>
                        </a:rPr>
                        <a:t>Time management</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Analytical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Being able to work independently</a:t>
                      </a:r>
                    </a:p>
                  </a:txBody>
                  <a:tcPr>
                    <a:solidFill>
                      <a:schemeClr val="accent1"/>
                    </a:solidFill>
                  </a:tcPr>
                </a:tc>
                <a:extLst>
                  <a:ext uri="{0D108BD9-81ED-4DB2-BD59-A6C34878D82A}">
                    <a16:rowId xmlns:a16="http://schemas.microsoft.com/office/drawing/2014/main" val="1840600630"/>
                  </a:ext>
                </a:extLst>
              </a:tr>
              <a:tr h="315086">
                <a:tc>
                  <a:txBody>
                    <a:bodyPr/>
                    <a:lstStyle/>
                    <a:p>
                      <a:pPr marL="285750" indent="-285750">
                        <a:buFont typeface="Arial" panose="020B0604020202020204" pitchFamily="34" charset="0"/>
                        <a:buChar char="•"/>
                      </a:pPr>
                      <a:r>
                        <a:rPr lang="en-GB" b="1" dirty="0">
                          <a:solidFill>
                            <a:schemeClr val="bg1"/>
                          </a:solidFill>
                        </a:rPr>
                        <a:t>Critical thinking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Report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Resourcefulness</a:t>
                      </a:r>
                    </a:p>
                  </a:txBody>
                  <a:tcPr>
                    <a:solidFill>
                      <a:schemeClr val="accent1"/>
                    </a:solidFill>
                  </a:tcPr>
                </a:tc>
                <a:extLst>
                  <a:ext uri="{0D108BD9-81ED-4DB2-BD59-A6C34878D82A}">
                    <a16:rowId xmlns:a16="http://schemas.microsoft.com/office/drawing/2014/main" val="107718441"/>
                  </a:ext>
                </a:extLst>
              </a:tr>
              <a:tr h="497391">
                <a:tc>
                  <a:txBody>
                    <a:bodyPr/>
                    <a:lstStyle/>
                    <a:p>
                      <a:pPr marL="285750" indent="-285750">
                        <a:buFont typeface="Arial" panose="020B0604020202020204" pitchFamily="34" charset="0"/>
                        <a:buChar char="•"/>
                      </a:pPr>
                      <a:r>
                        <a:rPr lang="en-GB" b="1" dirty="0">
                          <a:solidFill>
                            <a:schemeClr val="bg1"/>
                          </a:solidFill>
                        </a:rPr>
                        <a:t>Essay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Group working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Communication skills</a:t>
                      </a:r>
                    </a:p>
                  </a:txBody>
                  <a:tcPr>
                    <a:solidFill>
                      <a:schemeClr val="accent1"/>
                    </a:solidFill>
                  </a:tcPr>
                </a:tc>
                <a:extLst>
                  <a:ext uri="{0D108BD9-81ED-4DB2-BD59-A6C34878D82A}">
                    <a16:rowId xmlns:a16="http://schemas.microsoft.com/office/drawing/2014/main" val="744194048"/>
                  </a:ext>
                </a:extLst>
              </a:tr>
              <a:tr h="497391">
                <a:tc>
                  <a:txBody>
                    <a:bodyPr/>
                    <a:lstStyle/>
                    <a:p>
                      <a:pPr marL="285750" indent="-285750">
                        <a:buFont typeface="Arial" panose="020B0604020202020204" pitchFamily="34" charset="0"/>
                        <a:buChar char="•"/>
                      </a:pPr>
                      <a:r>
                        <a:rPr lang="en-GB" b="1" dirty="0">
                          <a:solidFill>
                            <a:schemeClr val="bg1"/>
                          </a:solidFill>
                        </a:rPr>
                        <a:t>Research and library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Reading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Presentation skills</a:t>
                      </a:r>
                    </a:p>
                  </a:txBody>
                  <a:tcPr>
                    <a:solidFill>
                      <a:schemeClr val="accent1"/>
                    </a:solidFill>
                  </a:tcPr>
                </a:tc>
                <a:extLst>
                  <a:ext uri="{0D108BD9-81ED-4DB2-BD59-A6C34878D82A}">
                    <a16:rowId xmlns:a16="http://schemas.microsoft.com/office/drawing/2014/main" val="2200008351"/>
                  </a:ext>
                </a:extLst>
              </a:tr>
              <a:tr h="332920">
                <a:tc>
                  <a:txBody>
                    <a:bodyPr/>
                    <a:lstStyle/>
                    <a:p>
                      <a:pPr marL="285750" indent="-285750">
                        <a:buFont typeface="Arial" panose="020B0604020202020204" pitchFamily="34" charset="0"/>
                        <a:buChar char="•"/>
                      </a:pPr>
                      <a:r>
                        <a:rPr lang="en-GB" b="1" dirty="0">
                          <a:solidFill>
                            <a:schemeClr val="bg1"/>
                          </a:solidFill>
                        </a:rPr>
                        <a:t>Quantitative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Self-awareness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I.T. skills</a:t>
                      </a:r>
                    </a:p>
                  </a:txBody>
                  <a:tcPr>
                    <a:solidFill>
                      <a:schemeClr val="accent1"/>
                    </a:solidFill>
                  </a:tcPr>
                </a:tc>
                <a:extLst>
                  <a:ext uri="{0D108BD9-81ED-4DB2-BD59-A6C34878D82A}">
                    <a16:rowId xmlns:a16="http://schemas.microsoft.com/office/drawing/2014/main" val="516529212"/>
                  </a:ext>
                </a:extLst>
              </a:tr>
            </a:tbl>
          </a:graphicData>
        </a:graphic>
      </p:graphicFrame>
    </p:spTree>
    <p:extLst>
      <p:ext uri="{BB962C8B-B14F-4D97-AF65-F5344CB8AC3E}">
        <p14:creationId xmlns:p14="http://schemas.microsoft.com/office/powerpoint/2010/main" val="2769040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3C9EE-6379-426D-AA22-9411235E8D3A}"/>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Let’s explore some of these skills</a:t>
            </a:r>
          </a:p>
        </p:txBody>
      </p:sp>
      <p:sp>
        <p:nvSpPr>
          <p:cNvPr id="3" name="Content Placeholder 2">
            <a:extLst>
              <a:ext uri="{FF2B5EF4-FFF2-40B4-BE49-F238E27FC236}">
                <a16:creationId xmlns:a16="http://schemas.microsoft.com/office/drawing/2014/main" id="{18780622-D17D-4B5E-ABE9-9464112FB5A9}"/>
              </a:ext>
            </a:extLst>
          </p:cNvPr>
          <p:cNvSpPr>
            <a:spLocks noGrp="1"/>
          </p:cNvSpPr>
          <p:nvPr>
            <p:ph idx="1"/>
          </p:nvPr>
        </p:nvSpPr>
        <p:spPr/>
        <p:txBody>
          <a:bodyPr/>
          <a:lstStyle/>
          <a:p>
            <a:r>
              <a:rPr lang="en-GB" dirty="0"/>
              <a:t>Self awareness – you have already taken your first steps with this.  As you study, you will have more opportunity to develop this</a:t>
            </a:r>
          </a:p>
          <a:p>
            <a:r>
              <a:rPr lang="en-GB" dirty="0"/>
              <a:t>Report and essay writing – you have already looked at these, and begun to use the skills for your assignments</a:t>
            </a:r>
          </a:p>
        </p:txBody>
      </p:sp>
    </p:spTree>
    <p:extLst>
      <p:ext uri="{BB962C8B-B14F-4D97-AF65-F5344CB8AC3E}">
        <p14:creationId xmlns:p14="http://schemas.microsoft.com/office/powerpoint/2010/main" val="1734859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E4BFF-FD03-44A4-B671-28CA24182350}"/>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Time Management…</a:t>
            </a:r>
          </a:p>
        </p:txBody>
      </p:sp>
      <p:sp>
        <p:nvSpPr>
          <p:cNvPr id="3" name="Content Placeholder 2">
            <a:extLst>
              <a:ext uri="{FF2B5EF4-FFF2-40B4-BE49-F238E27FC236}">
                <a16:creationId xmlns:a16="http://schemas.microsoft.com/office/drawing/2014/main" id="{10811DBF-3E84-433B-AFEF-4184598929E2}"/>
              </a:ext>
            </a:extLst>
          </p:cNvPr>
          <p:cNvSpPr>
            <a:spLocks noGrp="1"/>
          </p:cNvSpPr>
          <p:nvPr>
            <p:ph idx="1"/>
          </p:nvPr>
        </p:nvSpPr>
        <p:spPr>
          <a:xfrm>
            <a:off x="323528" y="1600201"/>
            <a:ext cx="3888432" cy="3917032"/>
          </a:xfrm>
        </p:spPr>
        <p:txBody>
          <a:bodyPr>
            <a:normAutofit fontScale="92500" lnSpcReduction="10000"/>
          </a:bodyPr>
          <a:lstStyle/>
          <a:p>
            <a:pPr>
              <a:spcAft>
                <a:spcPts val="1200"/>
              </a:spcAft>
            </a:pPr>
            <a:r>
              <a:rPr lang="en-GB" sz="2800" dirty="0"/>
              <a:t>…is a major challenge!</a:t>
            </a:r>
          </a:p>
          <a:p>
            <a:pPr>
              <a:spcAft>
                <a:spcPts val="1200"/>
              </a:spcAft>
            </a:pPr>
            <a:r>
              <a:rPr lang="en-GB" sz="2800" dirty="0"/>
              <a:t>How are you doing with this?  </a:t>
            </a:r>
          </a:p>
          <a:p>
            <a:pPr>
              <a:spcAft>
                <a:spcPts val="1200"/>
              </a:spcAft>
            </a:pPr>
            <a:r>
              <a:rPr lang="en-GB" sz="2800" dirty="0"/>
              <a:t>What’s your assessment of your own performance? </a:t>
            </a:r>
          </a:p>
          <a:p>
            <a:pPr>
              <a:spcAft>
                <a:spcPts val="1200"/>
              </a:spcAft>
            </a:pPr>
            <a:r>
              <a:rPr lang="en-GB" sz="2800" dirty="0"/>
              <a:t>When looking at Stephen Covey’s Matrix, where do you spend your time?</a:t>
            </a:r>
          </a:p>
        </p:txBody>
      </p:sp>
      <p:graphicFrame>
        <p:nvGraphicFramePr>
          <p:cNvPr id="4" name="Table 3">
            <a:extLst>
              <a:ext uri="{FF2B5EF4-FFF2-40B4-BE49-F238E27FC236}">
                <a16:creationId xmlns:a16="http://schemas.microsoft.com/office/drawing/2014/main" id="{AB5174DE-A787-48BD-8D91-AE29C88DAFC8}"/>
              </a:ext>
            </a:extLst>
          </p:cNvPr>
          <p:cNvGraphicFramePr>
            <a:graphicFrameLocks noGrp="1"/>
          </p:cNvGraphicFramePr>
          <p:nvPr>
            <p:extLst>
              <p:ext uri="{D42A27DB-BD31-4B8C-83A1-F6EECF244321}">
                <p14:modId xmlns:p14="http://schemas.microsoft.com/office/powerpoint/2010/main" val="3899198972"/>
              </p:ext>
            </p:extLst>
          </p:nvPr>
        </p:nvGraphicFramePr>
        <p:xfrm>
          <a:off x="4426098" y="2348880"/>
          <a:ext cx="4272280" cy="2954854"/>
        </p:xfrm>
        <a:graphic>
          <a:graphicData uri="http://schemas.openxmlformats.org/drawingml/2006/table">
            <a:tbl>
              <a:tblPr firstRow="1" bandRow="1">
                <a:tableStyleId>{5940675A-B579-460E-94D1-54222C63F5DA}</a:tableStyleId>
              </a:tblPr>
              <a:tblGrid>
                <a:gridCol w="1224136">
                  <a:extLst>
                    <a:ext uri="{9D8B030D-6E8A-4147-A177-3AD203B41FA5}">
                      <a16:colId xmlns:a16="http://schemas.microsoft.com/office/drawing/2014/main" val="19377516"/>
                    </a:ext>
                  </a:extLst>
                </a:gridCol>
                <a:gridCol w="1440160">
                  <a:extLst>
                    <a:ext uri="{9D8B030D-6E8A-4147-A177-3AD203B41FA5}">
                      <a16:colId xmlns:a16="http://schemas.microsoft.com/office/drawing/2014/main" val="4274556801"/>
                    </a:ext>
                  </a:extLst>
                </a:gridCol>
                <a:gridCol w="1607984">
                  <a:extLst>
                    <a:ext uri="{9D8B030D-6E8A-4147-A177-3AD203B41FA5}">
                      <a16:colId xmlns:a16="http://schemas.microsoft.com/office/drawing/2014/main" val="154679416"/>
                    </a:ext>
                  </a:extLst>
                </a:gridCol>
              </a:tblGrid>
              <a:tr h="587077">
                <a:tc>
                  <a:txBody>
                    <a:bodyPr/>
                    <a:lstStyle/>
                    <a:p>
                      <a:pPr algn="ctr"/>
                      <a:endParaRPr lang="en-GB" b="0" dirty="0">
                        <a:noFill/>
                      </a:endParaRPr>
                    </a:p>
                  </a:txBody>
                  <a:tcPr anchor="ctr"/>
                </a:tc>
                <a:tc>
                  <a:txBody>
                    <a:bodyPr/>
                    <a:lstStyle/>
                    <a:p>
                      <a:pPr algn="ctr"/>
                      <a:r>
                        <a:rPr lang="en-GB" dirty="0"/>
                        <a:t>Not Important</a:t>
                      </a:r>
                    </a:p>
                  </a:txBody>
                  <a:tcPr anchor="ctr"/>
                </a:tc>
                <a:tc>
                  <a:txBody>
                    <a:bodyPr/>
                    <a:lstStyle/>
                    <a:p>
                      <a:pPr algn="ctr"/>
                      <a:r>
                        <a:rPr lang="en-GB" dirty="0"/>
                        <a:t>Important</a:t>
                      </a:r>
                    </a:p>
                  </a:txBody>
                  <a:tcPr anchor="ctr"/>
                </a:tc>
                <a:extLst>
                  <a:ext uri="{0D108BD9-81ED-4DB2-BD59-A6C34878D82A}">
                    <a16:rowId xmlns:a16="http://schemas.microsoft.com/office/drawing/2014/main" val="537440992"/>
                  </a:ext>
                </a:extLst>
              </a:tr>
              <a:tr h="1157387">
                <a:tc>
                  <a:txBody>
                    <a:bodyPr/>
                    <a:lstStyle/>
                    <a:p>
                      <a:pPr algn="ctr"/>
                      <a:r>
                        <a:rPr lang="en-GB" b="0" dirty="0"/>
                        <a:t>Urgent</a:t>
                      </a:r>
                    </a:p>
                  </a:txBody>
                  <a:tcPr anchor="ctr"/>
                </a:tc>
                <a:tc>
                  <a:txBody>
                    <a:bodyPr/>
                    <a:lstStyle/>
                    <a:p>
                      <a:pPr algn="ctr"/>
                      <a:r>
                        <a:rPr lang="en-GB" dirty="0"/>
                        <a:t>Not important but Urgent</a:t>
                      </a:r>
                    </a:p>
                  </a:txBody>
                  <a:tcPr anchor="ctr">
                    <a:solidFill>
                      <a:srgbClr val="FFC000"/>
                    </a:solidFill>
                  </a:tcPr>
                </a:tc>
                <a:tc>
                  <a:txBody>
                    <a:bodyPr/>
                    <a:lstStyle/>
                    <a:p>
                      <a:pPr algn="ctr"/>
                      <a:r>
                        <a:rPr lang="en-GB" dirty="0"/>
                        <a:t>Important &amp; Urgent</a:t>
                      </a:r>
                    </a:p>
                  </a:txBody>
                  <a:tcPr anchor="ctr">
                    <a:solidFill>
                      <a:srgbClr val="92D050"/>
                    </a:solidFill>
                  </a:tcPr>
                </a:tc>
                <a:extLst>
                  <a:ext uri="{0D108BD9-81ED-4DB2-BD59-A6C34878D82A}">
                    <a16:rowId xmlns:a16="http://schemas.microsoft.com/office/drawing/2014/main" val="1672464422"/>
                  </a:ext>
                </a:extLst>
              </a:tr>
              <a:tr h="1157387">
                <a:tc>
                  <a:txBody>
                    <a:bodyPr/>
                    <a:lstStyle/>
                    <a:p>
                      <a:pPr algn="ctr"/>
                      <a:r>
                        <a:rPr lang="en-GB" b="0" dirty="0"/>
                        <a:t>Not Urgent</a:t>
                      </a:r>
                    </a:p>
                  </a:txBody>
                  <a:tcPr anchor="ctr"/>
                </a:tc>
                <a:tc>
                  <a:txBody>
                    <a:bodyPr/>
                    <a:lstStyle/>
                    <a:p>
                      <a:pPr algn="ctr"/>
                      <a:r>
                        <a:rPr lang="en-GB" dirty="0"/>
                        <a:t>Not Important &amp; Not Urgent</a:t>
                      </a:r>
                    </a:p>
                  </a:txBody>
                  <a:tcPr anchor="ctr">
                    <a:solidFill>
                      <a:srgbClr val="FF0000"/>
                    </a:solidFill>
                  </a:tcPr>
                </a:tc>
                <a:tc>
                  <a:txBody>
                    <a:bodyPr/>
                    <a:lstStyle/>
                    <a:p>
                      <a:pPr algn="ctr"/>
                      <a:r>
                        <a:rPr lang="en-GB" dirty="0"/>
                        <a:t>Important but Not Urgent</a:t>
                      </a:r>
                    </a:p>
                  </a:txBody>
                  <a:tcPr anchor="ctr">
                    <a:solidFill>
                      <a:srgbClr val="00B050"/>
                    </a:solidFill>
                  </a:tcPr>
                </a:tc>
                <a:extLst>
                  <a:ext uri="{0D108BD9-81ED-4DB2-BD59-A6C34878D82A}">
                    <a16:rowId xmlns:a16="http://schemas.microsoft.com/office/drawing/2014/main" val="1496803200"/>
                  </a:ext>
                </a:extLst>
              </a:tr>
            </a:tbl>
          </a:graphicData>
        </a:graphic>
      </p:graphicFrame>
      <p:pic>
        <p:nvPicPr>
          <p:cNvPr id="6" name="Picture 5">
            <a:extLst>
              <a:ext uri="{FF2B5EF4-FFF2-40B4-BE49-F238E27FC236}">
                <a16:creationId xmlns:a16="http://schemas.microsoft.com/office/drawing/2014/main" id="{153C4298-DE41-40DB-9D66-23077E86E90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49890" y="274639"/>
            <a:ext cx="1739552" cy="1739552"/>
          </a:xfrm>
          <a:prstGeom prst="rect">
            <a:avLst/>
          </a:prstGeom>
        </p:spPr>
      </p:pic>
    </p:spTree>
    <p:extLst>
      <p:ext uri="{BB962C8B-B14F-4D97-AF65-F5344CB8AC3E}">
        <p14:creationId xmlns:p14="http://schemas.microsoft.com/office/powerpoint/2010/main" val="3909489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88DE4-E20B-4A2D-8D14-BDA76B4EE636}"/>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Take careful note of this……</a:t>
            </a:r>
          </a:p>
        </p:txBody>
      </p:sp>
      <p:pic>
        <p:nvPicPr>
          <p:cNvPr id="4" name="Online Media ^0 3">
            <a:hlinkClick r:id="" action="ppaction://media"/>
            <a:extLst>
              <a:ext uri="{FF2B5EF4-FFF2-40B4-BE49-F238E27FC236}">
                <a16:creationId xmlns:a16="http://schemas.microsoft.com/office/drawing/2014/main" id="{07122FA7-52A7-48CD-9CAA-D12178124D17}"/>
              </a:ext>
            </a:extLst>
          </p:cNvPr>
          <p:cNvPicPr>
            <a:picLocks noGrp="1" noRot="1" noChangeAspect="1"/>
          </p:cNvPicPr>
          <p:nvPr>
            <p:ph idx="1"/>
            <a:videoFile r:link="rId1"/>
          </p:nvPr>
        </p:nvPicPr>
        <p:blipFill>
          <a:blip r:embed="rId3"/>
          <a:stretch>
            <a:fillRect/>
          </a:stretch>
        </p:blipFill>
        <p:spPr>
          <a:xfrm>
            <a:off x="539552" y="966780"/>
            <a:ext cx="8216699" cy="4622460"/>
          </a:xfrm>
          <a:prstGeom prst="rect">
            <a:avLst/>
          </a:prstGeom>
        </p:spPr>
      </p:pic>
    </p:spTree>
    <p:extLst>
      <p:ext uri="{BB962C8B-B14F-4D97-AF65-F5344CB8AC3E}">
        <p14:creationId xmlns:p14="http://schemas.microsoft.com/office/powerpoint/2010/main" val="22712866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AB1C7-3ACC-4D96-8E7D-C3B08AF2E4BE}"/>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Barriers to learning</a:t>
            </a:r>
          </a:p>
        </p:txBody>
      </p:sp>
      <p:sp>
        <p:nvSpPr>
          <p:cNvPr id="3" name="Content Placeholder 2">
            <a:extLst>
              <a:ext uri="{FF2B5EF4-FFF2-40B4-BE49-F238E27FC236}">
                <a16:creationId xmlns:a16="http://schemas.microsoft.com/office/drawing/2014/main" id="{43604C28-B602-41D4-B3D2-DE24536A3C0B}"/>
              </a:ext>
            </a:extLst>
          </p:cNvPr>
          <p:cNvSpPr>
            <a:spLocks noGrp="1"/>
          </p:cNvSpPr>
          <p:nvPr>
            <p:ph idx="1"/>
          </p:nvPr>
        </p:nvSpPr>
        <p:spPr/>
        <p:txBody>
          <a:bodyPr>
            <a:normAutofit/>
          </a:bodyPr>
          <a:lstStyle/>
          <a:p>
            <a:r>
              <a:rPr lang="en-GB" dirty="0"/>
              <a:t>Everyone has barriers to learning – some of these are obvious, some are less so.</a:t>
            </a:r>
          </a:p>
          <a:p>
            <a:r>
              <a:rPr lang="en-GB" b="1" i="1" dirty="0">
                <a:solidFill>
                  <a:srgbClr val="0070C0"/>
                </a:solidFill>
              </a:rPr>
              <a:t>Barriers may be external </a:t>
            </a:r>
            <a:r>
              <a:rPr lang="en-GB" dirty="0">
                <a:solidFill>
                  <a:srgbClr val="0070C0"/>
                </a:solidFill>
              </a:rPr>
              <a:t>– family, logistics (no car, travel is difficult), dependency on others, money, work, friends, private life, terminology, etc.</a:t>
            </a:r>
          </a:p>
          <a:p>
            <a:r>
              <a:rPr lang="en-GB" b="1" i="1" dirty="0">
                <a:solidFill>
                  <a:srgbClr val="FF0000"/>
                </a:solidFill>
              </a:rPr>
              <a:t>Barriers may be internal </a:t>
            </a:r>
            <a:r>
              <a:rPr lang="en-GB" dirty="0">
                <a:solidFill>
                  <a:srgbClr val="FF0000"/>
                </a:solidFill>
              </a:rPr>
              <a:t>– skill levels, levels of knowledge, perceived abilities, behavioural, attitudinal, psychological, physiological, etc.</a:t>
            </a:r>
          </a:p>
        </p:txBody>
      </p:sp>
    </p:spTree>
    <p:extLst>
      <p:ext uri="{BB962C8B-B14F-4D97-AF65-F5344CB8AC3E}">
        <p14:creationId xmlns:p14="http://schemas.microsoft.com/office/powerpoint/2010/main" val="24809952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AB1C7-3ACC-4D96-8E7D-C3B08AF2E4BE}"/>
              </a:ext>
            </a:extLst>
          </p:cNvPr>
          <p:cNvSpPr>
            <a:spLocks noGrp="1"/>
          </p:cNvSpPr>
          <p:nvPr>
            <p:ph type="title"/>
          </p:nvPr>
        </p:nvSpPr>
        <p:spPr/>
        <p:txBody>
          <a:bodyPr lIns="91440" tIns="45720" rIns="91440" bIns="45720" anchor="t"/>
          <a:lstStyle/>
          <a:p>
            <a:r>
              <a:rPr lang="en-GB" sz="3600" b="1" dirty="0">
                <a:latin typeface="Arial" panose="020B0604020202020204" pitchFamily="34" charset="0"/>
                <a:cs typeface="Arial" panose="020B0604020202020204" pitchFamily="34" charset="0"/>
              </a:rPr>
              <a:t>Overcoming barriers to learning</a:t>
            </a:r>
          </a:p>
        </p:txBody>
      </p:sp>
      <p:sp>
        <p:nvSpPr>
          <p:cNvPr id="3" name="Content Placeholder 2">
            <a:extLst>
              <a:ext uri="{FF2B5EF4-FFF2-40B4-BE49-F238E27FC236}">
                <a16:creationId xmlns:a16="http://schemas.microsoft.com/office/drawing/2014/main" id="{43604C28-B602-41D4-B3D2-DE24536A3C0B}"/>
              </a:ext>
            </a:extLst>
          </p:cNvPr>
          <p:cNvSpPr>
            <a:spLocks noGrp="1"/>
          </p:cNvSpPr>
          <p:nvPr>
            <p:ph idx="1"/>
          </p:nvPr>
        </p:nvSpPr>
        <p:spPr/>
        <p:txBody>
          <a:bodyPr lIns="91440" tIns="45720" rIns="91440" bIns="45720" anchor="t">
            <a:normAutofit/>
          </a:bodyPr>
          <a:lstStyle/>
          <a:p>
            <a:r>
              <a:rPr lang="en-GB" dirty="0">
                <a:solidFill>
                  <a:srgbClr val="000000"/>
                </a:solidFill>
                <a:cs typeface="Calibri"/>
              </a:rPr>
              <a:t>Recognise there are barriers</a:t>
            </a:r>
          </a:p>
          <a:p>
            <a:r>
              <a:rPr lang="en-GB" dirty="0">
                <a:solidFill>
                  <a:srgbClr val="000000"/>
                </a:solidFill>
                <a:cs typeface="Calibri"/>
              </a:rPr>
              <a:t>List the barriers affecting you</a:t>
            </a:r>
          </a:p>
          <a:p>
            <a:r>
              <a:rPr lang="en-GB" dirty="0">
                <a:solidFill>
                  <a:srgbClr val="000000"/>
                </a:solidFill>
                <a:cs typeface="Calibri"/>
              </a:rPr>
              <a:t>Identify a potential solution to each barrier</a:t>
            </a:r>
          </a:p>
          <a:p>
            <a:r>
              <a:rPr lang="en-GB" dirty="0">
                <a:solidFill>
                  <a:srgbClr val="000000"/>
                </a:solidFill>
                <a:cs typeface="Calibri"/>
              </a:rPr>
              <a:t>Test each solution and review</a:t>
            </a:r>
          </a:p>
          <a:p>
            <a:r>
              <a:rPr lang="en-GB" dirty="0">
                <a:solidFill>
                  <a:srgbClr val="000000"/>
                </a:solidFill>
                <a:cs typeface="Calibri"/>
              </a:rPr>
              <a:t>Implement any improvements and repeat the cycle</a:t>
            </a:r>
          </a:p>
          <a:p>
            <a:endParaRPr lang="en-GB" dirty="0">
              <a:solidFill>
                <a:srgbClr val="000000"/>
              </a:solidFill>
              <a:cs typeface="Calibri"/>
            </a:endParaRPr>
          </a:p>
        </p:txBody>
      </p:sp>
    </p:spTree>
    <p:extLst>
      <p:ext uri="{BB962C8B-B14F-4D97-AF65-F5344CB8AC3E}">
        <p14:creationId xmlns:p14="http://schemas.microsoft.com/office/powerpoint/2010/main" val="3475866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6C20A-E8DE-446D-9A61-088AFEBABC62}"/>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Support</a:t>
            </a:r>
          </a:p>
        </p:txBody>
      </p:sp>
      <p:sp>
        <p:nvSpPr>
          <p:cNvPr id="3" name="Content Placeholder 2">
            <a:extLst>
              <a:ext uri="{FF2B5EF4-FFF2-40B4-BE49-F238E27FC236}">
                <a16:creationId xmlns:a16="http://schemas.microsoft.com/office/drawing/2014/main" id="{5E2C6EBB-C084-4323-AD29-D2A9DF8629EF}"/>
              </a:ext>
            </a:extLst>
          </p:cNvPr>
          <p:cNvSpPr>
            <a:spLocks noGrp="1"/>
          </p:cNvSpPr>
          <p:nvPr>
            <p:ph idx="1"/>
          </p:nvPr>
        </p:nvSpPr>
        <p:spPr>
          <a:xfrm>
            <a:off x="395536" y="1459426"/>
            <a:ext cx="3744416" cy="3917032"/>
          </a:xfrm>
        </p:spPr>
        <p:txBody>
          <a:bodyPr>
            <a:normAutofit/>
          </a:bodyPr>
          <a:lstStyle/>
          <a:p>
            <a:r>
              <a:rPr lang="en-GB" sz="2800" dirty="0">
                <a:solidFill>
                  <a:schemeClr val="tx2"/>
                </a:solidFill>
              </a:rPr>
              <a:t>The university offers a great deal of support through you’re the tutor group and Student Support Services </a:t>
            </a:r>
            <a:r>
              <a:rPr lang="en-GB" sz="2800" b="1" i="1" dirty="0">
                <a:solidFill>
                  <a:schemeClr val="tx2"/>
                </a:solidFill>
              </a:rPr>
              <a:t>…..</a:t>
            </a:r>
            <a:r>
              <a:rPr lang="en-GB" sz="2800" b="1" i="1" dirty="0">
                <a:solidFill>
                  <a:schemeClr val="accent4"/>
                </a:solidFill>
              </a:rPr>
              <a:t>but you have got to ask!</a:t>
            </a:r>
          </a:p>
        </p:txBody>
      </p:sp>
      <p:pic>
        <p:nvPicPr>
          <p:cNvPr id="5" name="Picture 4">
            <a:extLst>
              <a:ext uri="{FF2B5EF4-FFF2-40B4-BE49-F238E27FC236}">
                <a16:creationId xmlns:a16="http://schemas.microsoft.com/office/drawing/2014/main" id="{EE98D388-2D73-4048-B569-AE62CEEF508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27984" y="1448411"/>
            <a:ext cx="4572000" cy="3238500"/>
          </a:xfrm>
          <a:prstGeom prst="rect">
            <a:avLst/>
          </a:prstGeom>
        </p:spPr>
      </p:pic>
    </p:spTree>
    <p:extLst>
      <p:ext uri="{BB962C8B-B14F-4D97-AF65-F5344CB8AC3E}">
        <p14:creationId xmlns:p14="http://schemas.microsoft.com/office/powerpoint/2010/main" val="8608427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C9EA-A8D4-42D1-BC5D-0919F642D77A}"/>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477D1DD7-B82F-47FC-99C5-62E023EEE515}"/>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5258833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C9EA-A8D4-42D1-BC5D-0919F642D77A}"/>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77D1DD7-B82F-47FC-99C5-62E023EEE515}"/>
              </a:ext>
            </a:extLst>
          </p:cNvPr>
          <p:cNvSpPr>
            <a:spLocks noGrp="1"/>
          </p:cNvSpPr>
          <p:nvPr>
            <p:ph idx="1"/>
          </p:nvPr>
        </p:nvSpPr>
        <p:spPr/>
        <p:txBody>
          <a:bodyPr/>
          <a:lstStyle/>
          <a:p>
            <a:pPr marL="0" indent="0">
              <a:buNone/>
            </a:pPr>
            <a:r>
              <a:rPr lang="en-GB" dirty="0"/>
              <a:t>Covey, S. R. (2013). 7 Habits Of Highly Effective People. Simon &amp; Schuster </a:t>
            </a:r>
            <a:r>
              <a:rPr lang="en-GB"/>
              <a:t>Ltd.</a:t>
            </a:r>
            <a:endParaRPr lang="en-GB" dirty="0"/>
          </a:p>
        </p:txBody>
      </p:sp>
    </p:spTree>
    <p:extLst>
      <p:ext uri="{BB962C8B-B14F-4D97-AF65-F5344CB8AC3E}">
        <p14:creationId xmlns:p14="http://schemas.microsoft.com/office/powerpoint/2010/main" val="8482798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102BB-DDF5-4D7A-B714-438831FABDC8}"/>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Further Research</a:t>
            </a:r>
          </a:p>
        </p:txBody>
      </p:sp>
      <p:sp>
        <p:nvSpPr>
          <p:cNvPr id="3" name="Content Placeholder 2">
            <a:extLst>
              <a:ext uri="{FF2B5EF4-FFF2-40B4-BE49-F238E27FC236}">
                <a16:creationId xmlns:a16="http://schemas.microsoft.com/office/drawing/2014/main" id="{8DFCCE80-B420-40DC-B728-66CA6C4A0615}"/>
              </a:ext>
            </a:extLst>
          </p:cNvPr>
          <p:cNvSpPr>
            <a:spLocks noGrp="1"/>
          </p:cNvSpPr>
          <p:nvPr>
            <p:ph idx="1"/>
          </p:nvPr>
        </p:nvSpPr>
        <p:spPr/>
        <p:txBody>
          <a:bodyPr>
            <a:normAutofit/>
          </a:bodyPr>
          <a:lstStyle/>
          <a:p>
            <a:r>
              <a:rPr lang="en-GB" dirty="0"/>
              <a:t>Revisit the ‘barriers to learning’ that you have just identified and explain </a:t>
            </a:r>
            <a:r>
              <a:rPr lang="en-GB" i="1" dirty="0"/>
              <a:t>‘how’ </a:t>
            </a:r>
            <a:r>
              <a:rPr lang="en-GB" dirty="0"/>
              <a:t>you will overcome each of those barriers – this is vital if you are to maximise your personal development. </a:t>
            </a:r>
          </a:p>
          <a:p>
            <a:r>
              <a:rPr lang="en-GB" i="1" dirty="0"/>
              <a:t>Record</a:t>
            </a:r>
            <a:r>
              <a:rPr lang="en-GB" dirty="0"/>
              <a:t> your solutions</a:t>
            </a:r>
          </a:p>
        </p:txBody>
      </p:sp>
    </p:spTree>
    <p:extLst>
      <p:ext uri="{BB962C8B-B14F-4D97-AF65-F5344CB8AC3E}">
        <p14:creationId xmlns:p14="http://schemas.microsoft.com/office/powerpoint/2010/main" val="3753753681"/>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4" ma:contentTypeDescription="Create a new document." ma:contentTypeScope="" ma:versionID="cec8d62e3a1b228e7af5acaa79863b17">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f3a8708ca21d61af3c1c9603eadbe1f9"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7189C81F-0AFC-4F4F-A259-D49C520CB8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microsoft.com/office/2006/metadata/properties"/>
    <ds:schemaRef ds:uri="http://schemas.microsoft.com/office/2006/documentManagement/types"/>
    <ds:schemaRef ds:uri="303dbf9b-b85b-46a0-94f1-894078c07ecd"/>
    <ds:schemaRef ds:uri="http://purl.org/dc/elements/1.1/"/>
    <ds:schemaRef ds:uri="http://www.w3.org/XML/1998/namespace"/>
    <ds:schemaRef ds:uri="http://schemas.microsoft.com/office/infopath/2007/PartnerControl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200 Template</Template>
  <TotalTime>3</TotalTime>
  <Words>858</Words>
  <Application>Microsoft Office PowerPoint</Application>
  <PresentationFormat>On-screen Show (4:3)</PresentationFormat>
  <Paragraphs>99</Paragraphs>
  <Slides>16</Slides>
  <Notes>5</Notes>
  <HiddenSlides>0</HiddenSlides>
  <MMClips>1</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16</vt:i4>
      </vt:variant>
    </vt:vector>
  </HeadingPairs>
  <TitlesOfParts>
    <vt:vector size="23" baseType="lpstr">
      <vt:lpstr>Arial</vt:lpstr>
      <vt:lpstr>Arial Rounded MT Bold</vt:lpstr>
      <vt:lpstr>Calibri</vt:lpstr>
      <vt:lpstr>Calibri Light</vt:lpstr>
      <vt:lpstr>Custom Design</vt:lpstr>
      <vt:lpstr>3_Title Slide 1</vt:lpstr>
      <vt:lpstr>ALAMO Theme</vt:lpstr>
      <vt:lpstr>CertHE Applied Leadership and Management in the Workplace    Module: BMSK4011  Continuous Professional Development    </vt:lpstr>
      <vt:lpstr>PowerPoint Presentation</vt:lpstr>
      <vt:lpstr>Overview of Workshop</vt:lpstr>
      <vt:lpstr>Important ‘Study Skills’</vt:lpstr>
      <vt:lpstr>How do you rate yourself?</vt:lpstr>
      <vt:lpstr>Key Questions</vt:lpstr>
      <vt:lpstr>How are you going to acquire these skills?</vt:lpstr>
      <vt:lpstr>Let’s explore some of these skills</vt:lpstr>
      <vt:lpstr>Time Management…</vt:lpstr>
      <vt:lpstr>Take careful note of this……</vt:lpstr>
      <vt:lpstr>Barriers to learning</vt:lpstr>
      <vt:lpstr>Overcoming barriers to learning</vt:lpstr>
      <vt:lpstr>Support</vt:lpstr>
      <vt:lpstr>Summary</vt:lpstr>
      <vt:lpstr>References</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Michaela Schriek</cp:lastModifiedBy>
  <cp:revision>44</cp:revision>
  <dcterms:created xsi:type="dcterms:W3CDTF">2015-04-14T15:21:28Z</dcterms:created>
  <dcterms:modified xsi:type="dcterms:W3CDTF">2022-11-07T09:24:26Z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