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75" r:id="rId2"/>
    <p:sldId id="256" r:id="rId3"/>
    <p:sldId id="277" r:id="rId4"/>
    <p:sldId id="257" r:id="rId5"/>
    <p:sldId id="259" r:id="rId6"/>
    <p:sldId id="260" r:id="rId7"/>
    <p:sldId id="261" r:id="rId8"/>
    <p:sldId id="276" r:id="rId9"/>
    <p:sldId id="262" r:id="rId10"/>
    <p:sldId id="263" r:id="rId11"/>
    <p:sldId id="264" r:id="rId12"/>
    <p:sldId id="265" r:id="rId13"/>
    <p:sldId id="266" r:id="rId14"/>
    <p:sldId id="267" r:id="rId15"/>
    <p:sldId id="268" r:id="rId16"/>
    <p:sldId id="271" r:id="rId17"/>
    <p:sldId id="272" r:id="rId18"/>
    <p:sldId id="273" r:id="rId19"/>
    <p:sldId id="27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3457" autoAdjust="0"/>
  </p:normalViewPr>
  <p:slideViewPr>
    <p:cSldViewPr snapToGrid="0">
      <p:cViewPr varScale="1">
        <p:scale>
          <a:sx n="63" d="100"/>
          <a:sy n="63" d="100"/>
        </p:scale>
        <p:origin x="804" y="80"/>
      </p:cViewPr>
      <p:guideLst/>
    </p:cSldViewPr>
  </p:slideViewPr>
  <p:notesTextViewPr>
    <p:cViewPr>
      <p:scale>
        <a:sx n="200" d="100"/>
        <a:sy n="2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F8A7D0-596D-4E2B-88F4-2146EB15DE11}" type="doc">
      <dgm:prSet loTypeId="urn:microsoft.com/office/officeart/2016/7/layout/LinearArrowProcessNumbered" loCatId="process" qsTypeId="urn:microsoft.com/office/officeart/2005/8/quickstyle/simple1" qsCatId="simple" csTypeId="urn:microsoft.com/office/officeart/2005/8/colors/accent1_2" csCatId="accent1" phldr="1"/>
      <dgm:spPr/>
      <dgm:t>
        <a:bodyPr/>
        <a:lstStyle/>
        <a:p>
          <a:endParaRPr lang="en-US"/>
        </a:p>
      </dgm:t>
    </dgm:pt>
    <dgm:pt modelId="{8B47DEE4-51EB-4D1A-B394-A85BB882C20C}">
      <dgm:prSet/>
      <dgm:spPr/>
      <dgm:t>
        <a:bodyPr/>
        <a:lstStyle/>
        <a:p>
          <a:r>
            <a:rPr lang="en-GB" dirty="0">
              <a:effectLst/>
              <a:latin typeface="Arial" panose="020B0604020202020204" pitchFamily="34" charset="0"/>
              <a:ea typeface="Calibri" panose="020F0502020204030204" pitchFamily="34" charset="0"/>
              <a:cs typeface="Mangal" panose="02040503050203030202" pitchFamily="18" charset="0"/>
            </a:rPr>
            <a:t>An ageing population creates socio-economic challenges in the UK.</a:t>
          </a:r>
          <a:endParaRPr lang="en-US" dirty="0"/>
        </a:p>
      </dgm:t>
    </dgm:pt>
    <dgm:pt modelId="{CD0B46A9-DCA7-481D-9422-3F82E3D95BC8}" type="parTrans" cxnId="{0A2A757A-CBEA-4D3E-B1A0-2FBEAA6221E1}">
      <dgm:prSet/>
      <dgm:spPr/>
      <dgm:t>
        <a:bodyPr/>
        <a:lstStyle/>
        <a:p>
          <a:endParaRPr lang="en-US"/>
        </a:p>
      </dgm:t>
    </dgm:pt>
    <dgm:pt modelId="{4CB489C8-2068-42FE-837D-590717B17C36}" type="sibTrans" cxnId="{0A2A757A-CBEA-4D3E-B1A0-2FBEAA6221E1}">
      <dgm:prSet phldrT="1" phldr="0"/>
      <dgm:spPr/>
      <dgm:t>
        <a:bodyPr/>
        <a:lstStyle/>
        <a:p>
          <a:r>
            <a:rPr lang="en-US"/>
            <a:t>1</a:t>
          </a:r>
        </a:p>
      </dgm:t>
    </dgm:pt>
    <dgm:pt modelId="{91778D71-0A4A-4D49-B5FF-84DE6457F9BB}">
      <dgm:prSet/>
      <dgm:spPr/>
      <dgm:t>
        <a:bodyPr/>
        <a:lstStyle/>
        <a:p>
          <a:r>
            <a:rPr lang="en-GB" dirty="0">
              <a:latin typeface="Arial" panose="020B0604020202020204" pitchFamily="34" charset="0"/>
              <a:cs typeface="Arial" panose="020B0604020202020204" pitchFamily="34" charset="0"/>
            </a:rPr>
            <a:t>Medical support and community engagement are key to healthy ageing</a:t>
          </a:r>
          <a:endParaRPr lang="en-US" dirty="0">
            <a:latin typeface="Arial" panose="020B0604020202020204" pitchFamily="34" charset="0"/>
            <a:cs typeface="Arial" panose="020B0604020202020204" pitchFamily="34" charset="0"/>
          </a:endParaRPr>
        </a:p>
      </dgm:t>
    </dgm:pt>
    <dgm:pt modelId="{84434516-1772-4E5B-9A43-89225C0EA713}" type="parTrans" cxnId="{30CF3450-68E4-4D78-B8A4-F3A4B9CD84D9}">
      <dgm:prSet/>
      <dgm:spPr/>
      <dgm:t>
        <a:bodyPr/>
        <a:lstStyle/>
        <a:p>
          <a:endParaRPr lang="en-US"/>
        </a:p>
      </dgm:t>
    </dgm:pt>
    <dgm:pt modelId="{8ED2BF13-FD0E-431D-BC32-CCD88524AAF9}" type="sibTrans" cxnId="{30CF3450-68E4-4D78-B8A4-F3A4B9CD84D9}">
      <dgm:prSet phldrT="2" phldr="0"/>
      <dgm:spPr/>
      <dgm:t>
        <a:bodyPr/>
        <a:lstStyle/>
        <a:p>
          <a:r>
            <a:rPr lang="en-US"/>
            <a:t>2</a:t>
          </a:r>
        </a:p>
      </dgm:t>
    </dgm:pt>
    <dgm:pt modelId="{5D2347DE-E1EF-415B-B36F-2BC4D6500470}">
      <dgm:prSet/>
      <dgm:spPr/>
      <dgm:t>
        <a:bodyPr/>
        <a:lstStyle/>
        <a:p>
          <a:r>
            <a:rPr lang="en-GB" dirty="0">
              <a:effectLst/>
              <a:latin typeface="Arial" panose="020B0604020202020204" pitchFamily="34" charset="0"/>
              <a:ea typeface="Calibri" panose="020F0502020204030204" pitchFamily="34" charset="0"/>
              <a:cs typeface="Mangal" panose="02040503050203030202" pitchFamily="18" charset="0"/>
            </a:rPr>
            <a:t>The continuity and activity theories explain the imperatives for healthy ageing. </a:t>
          </a:r>
          <a:endParaRPr lang="en-US" dirty="0"/>
        </a:p>
      </dgm:t>
    </dgm:pt>
    <dgm:pt modelId="{266D8034-200A-45C1-A25E-85D3EE7D1660}" type="parTrans" cxnId="{AFE46527-2DD6-4616-BD3F-F493E319A280}">
      <dgm:prSet/>
      <dgm:spPr/>
      <dgm:t>
        <a:bodyPr/>
        <a:lstStyle/>
        <a:p>
          <a:endParaRPr lang="en-US"/>
        </a:p>
      </dgm:t>
    </dgm:pt>
    <dgm:pt modelId="{8EAA34BB-6430-490B-81F0-3ECE4E0ED99D}" type="sibTrans" cxnId="{AFE46527-2DD6-4616-BD3F-F493E319A280}">
      <dgm:prSet phldrT="3" phldr="0"/>
      <dgm:spPr/>
      <dgm:t>
        <a:bodyPr/>
        <a:lstStyle/>
        <a:p>
          <a:r>
            <a:rPr lang="en-US"/>
            <a:t>3</a:t>
          </a:r>
        </a:p>
      </dgm:t>
    </dgm:pt>
    <dgm:pt modelId="{30A3A945-F244-49C5-B010-E50CEE7C9479}">
      <dgm:prSet/>
      <dgm:spPr/>
      <dgm:t>
        <a:bodyPr/>
        <a:lstStyle/>
        <a:p>
          <a:r>
            <a:rPr lang="en-GB" dirty="0">
              <a:effectLst/>
              <a:latin typeface="Arial" panose="020B0604020202020204" pitchFamily="34" charset="0"/>
              <a:ea typeface="Calibri" panose="020F0502020204030204" pitchFamily="34" charset="0"/>
              <a:cs typeface="Mangal" panose="02040503050203030202" pitchFamily="18" charset="0"/>
            </a:rPr>
            <a:t>Residential care and community-based services were reviewed as key old-age care provisions in this presentation.</a:t>
          </a:r>
          <a:endParaRPr lang="en-US" dirty="0"/>
        </a:p>
      </dgm:t>
    </dgm:pt>
    <dgm:pt modelId="{477B7A46-5037-4051-A423-9C28C154E63C}" type="parTrans" cxnId="{039C3A27-1BB6-40C6-A533-3CB3222E01B9}">
      <dgm:prSet/>
      <dgm:spPr/>
      <dgm:t>
        <a:bodyPr/>
        <a:lstStyle/>
        <a:p>
          <a:endParaRPr lang="en-US"/>
        </a:p>
      </dgm:t>
    </dgm:pt>
    <dgm:pt modelId="{04E0D86F-1950-4AEE-B6F6-74691F535604}" type="sibTrans" cxnId="{039C3A27-1BB6-40C6-A533-3CB3222E01B9}">
      <dgm:prSet phldrT="4" phldr="0"/>
      <dgm:spPr/>
      <dgm:t>
        <a:bodyPr/>
        <a:lstStyle/>
        <a:p>
          <a:r>
            <a:rPr lang="en-US"/>
            <a:t>4</a:t>
          </a:r>
        </a:p>
      </dgm:t>
    </dgm:pt>
    <dgm:pt modelId="{2C4B64E7-E9B9-4E40-9F9F-9629C9040583}">
      <dgm:prSet/>
      <dgm:spPr/>
      <dgm:t>
        <a:bodyPr/>
        <a:lstStyle/>
        <a:p>
          <a:r>
            <a:rPr lang="en-GB" dirty="0">
              <a:effectLst/>
              <a:latin typeface="Arial" panose="020B0604020202020204" pitchFamily="34" charset="0"/>
              <a:ea typeface="Calibri" panose="020F0502020204030204" pitchFamily="34" charset="0"/>
            </a:rPr>
            <a:t>Healthy ageing faces several socioeconomic and technical challenges</a:t>
          </a:r>
          <a:endParaRPr lang="en-US" dirty="0"/>
        </a:p>
      </dgm:t>
    </dgm:pt>
    <dgm:pt modelId="{A765282E-1CFD-4D1E-A522-53F566F30D25}" type="parTrans" cxnId="{ED25D3CA-A757-4F73-BA3F-A4B52F157AD7}">
      <dgm:prSet/>
      <dgm:spPr/>
      <dgm:t>
        <a:bodyPr/>
        <a:lstStyle/>
        <a:p>
          <a:endParaRPr lang="en-US"/>
        </a:p>
      </dgm:t>
    </dgm:pt>
    <dgm:pt modelId="{52A3406E-F086-4855-A47B-47612144732E}" type="sibTrans" cxnId="{ED25D3CA-A757-4F73-BA3F-A4B52F157AD7}">
      <dgm:prSet phldrT="5" phldr="0"/>
      <dgm:spPr/>
      <dgm:t>
        <a:bodyPr/>
        <a:lstStyle/>
        <a:p>
          <a:r>
            <a:rPr lang="en-US"/>
            <a:t>5</a:t>
          </a:r>
        </a:p>
      </dgm:t>
    </dgm:pt>
    <dgm:pt modelId="{24A5056C-70B5-4026-92B8-010EE02C37B2}">
      <dgm:prSet/>
      <dgm:spPr/>
      <dgm:t>
        <a:bodyPr/>
        <a:lstStyle/>
        <a:p>
          <a:r>
            <a:rPr lang="en-GB" dirty="0">
              <a:effectLst/>
              <a:latin typeface="Arial" panose="020B0604020202020204" pitchFamily="34" charset="0"/>
              <a:ea typeface="Calibri" panose="020F0502020204030204" pitchFamily="34" charset="0"/>
              <a:cs typeface="Mangal" panose="02040503050203030202" pitchFamily="18" charset="0"/>
            </a:rPr>
            <a:t>Innovative solutions backed by digital technology and robust policy initiatives can only solve these problems </a:t>
          </a:r>
          <a:endParaRPr lang="en-US" dirty="0"/>
        </a:p>
      </dgm:t>
    </dgm:pt>
    <dgm:pt modelId="{D2569602-1311-4B0B-8DC3-6B7CADE72544}" type="parTrans" cxnId="{5FD46D07-2E06-4E7D-B44E-52E68F2945F1}">
      <dgm:prSet/>
      <dgm:spPr/>
      <dgm:t>
        <a:bodyPr/>
        <a:lstStyle/>
        <a:p>
          <a:endParaRPr lang="en-US"/>
        </a:p>
      </dgm:t>
    </dgm:pt>
    <dgm:pt modelId="{54323861-9903-4F98-8F06-58C6E6426471}" type="sibTrans" cxnId="{5FD46D07-2E06-4E7D-B44E-52E68F2945F1}">
      <dgm:prSet phldrT="6" phldr="0"/>
      <dgm:spPr/>
      <dgm:t>
        <a:bodyPr/>
        <a:lstStyle/>
        <a:p>
          <a:r>
            <a:rPr lang="en-US"/>
            <a:t>6</a:t>
          </a:r>
        </a:p>
      </dgm:t>
    </dgm:pt>
    <dgm:pt modelId="{D9B22E54-77C9-42B1-B3EA-8BFF6A68D678}" type="pres">
      <dgm:prSet presAssocID="{34F8A7D0-596D-4E2B-88F4-2146EB15DE11}" presName="linearFlow" presStyleCnt="0">
        <dgm:presLayoutVars>
          <dgm:dir/>
          <dgm:animLvl val="lvl"/>
          <dgm:resizeHandles val="exact"/>
        </dgm:presLayoutVars>
      </dgm:prSet>
      <dgm:spPr/>
    </dgm:pt>
    <dgm:pt modelId="{D47283AE-6063-4437-BE43-339FF5F3EA6E}" type="pres">
      <dgm:prSet presAssocID="{8B47DEE4-51EB-4D1A-B394-A85BB882C20C}" presName="compositeNode" presStyleCnt="0"/>
      <dgm:spPr/>
    </dgm:pt>
    <dgm:pt modelId="{4BF131E9-24E0-4744-826A-29FFFAB72FB1}" type="pres">
      <dgm:prSet presAssocID="{8B47DEE4-51EB-4D1A-B394-A85BB882C20C}" presName="parTx" presStyleLbl="node1" presStyleIdx="0" presStyleCnt="0">
        <dgm:presLayoutVars>
          <dgm:chMax val="0"/>
          <dgm:chPref val="0"/>
          <dgm:bulletEnabled val="1"/>
        </dgm:presLayoutVars>
      </dgm:prSet>
      <dgm:spPr/>
    </dgm:pt>
    <dgm:pt modelId="{61C32552-6C02-4E20-A302-A1D74D1FC740}" type="pres">
      <dgm:prSet presAssocID="{8B47DEE4-51EB-4D1A-B394-A85BB882C20C}" presName="parSh" presStyleCnt="0"/>
      <dgm:spPr/>
    </dgm:pt>
    <dgm:pt modelId="{F621C201-FC7C-49E6-A114-5B965B2BD6BA}" type="pres">
      <dgm:prSet presAssocID="{8B47DEE4-51EB-4D1A-B394-A85BB882C20C}" presName="lineNode" presStyleLbl="alignAccFollowNode1" presStyleIdx="0" presStyleCnt="18"/>
      <dgm:spPr/>
    </dgm:pt>
    <dgm:pt modelId="{DE839323-76AD-414B-9C6C-FF2DD4CB82D9}" type="pres">
      <dgm:prSet presAssocID="{8B47DEE4-51EB-4D1A-B394-A85BB882C20C}" presName="lineArrowNode" presStyleLbl="alignAccFollowNode1" presStyleIdx="1" presStyleCnt="18"/>
      <dgm:spPr/>
    </dgm:pt>
    <dgm:pt modelId="{E66647E8-6834-4684-B475-1C2C0202133F}" type="pres">
      <dgm:prSet presAssocID="{4CB489C8-2068-42FE-837D-590717B17C36}" presName="sibTransNodeCircle" presStyleLbl="alignNode1" presStyleIdx="0" presStyleCnt="6">
        <dgm:presLayoutVars>
          <dgm:chMax val="0"/>
          <dgm:bulletEnabled/>
        </dgm:presLayoutVars>
      </dgm:prSet>
      <dgm:spPr/>
    </dgm:pt>
    <dgm:pt modelId="{D2003C52-B850-489D-B771-C2F01D3A8C37}" type="pres">
      <dgm:prSet presAssocID="{4CB489C8-2068-42FE-837D-590717B17C36}" presName="spacerBetweenCircleAndCallout" presStyleCnt="0">
        <dgm:presLayoutVars/>
      </dgm:prSet>
      <dgm:spPr/>
    </dgm:pt>
    <dgm:pt modelId="{5F189D5A-9C62-43A1-8006-F40B3C17C1C7}" type="pres">
      <dgm:prSet presAssocID="{8B47DEE4-51EB-4D1A-B394-A85BB882C20C}" presName="nodeText" presStyleLbl="alignAccFollowNode1" presStyleIdx="2" presStyleCnt="18" custLinFactNeighborX="-326" custLinFactNeighborY="-2152">
        <dgm:presLayoutVars>
          <dgm:bulletEnabled val="1"/>
        </dgm:presLayoutVars>
      </dgm:prSet>
      <dgm:spPr/>
    </dgm:pt>
    <dgm:pt modelId="{89287F6F-D627-4520-8F44-8982551B6636}" type="pres">
      <dgm:prSet presAssocID="{4CB489C8-2068-42FE-837D-590717B17C36}" presName="sibTransComposite" presStyleCnt="0"/>
      <dgm:spPr/>
    </dgm:pt>
    <dgm:pt modelId="{900063C4-D49E-4E22-A076-3B21F30FA115}" type="pres">
      <dgm:prSet presAssocID="{91778D71-0A4A-4D49-B5FF-84DE6457F9BB}" presName="compositeNode" presStyleCnt="0"/>
      <dgm:spPr/>
    </dgm:pt>
    <dgm:pt modelId="{E5C0A94F-19F5-499C-AFF8-F4AA1047FA3A}" type="pres">
      <dgm:prSet presAssocID="{91778D71-0A4A-4D49-B5FF-84DE6457F9BB}" presName="parTx" presStyleLbl="node1" presStyleIdx="0" presStyleCnt="0">
        <dgm:presLayoutVars>
          <dgm:chMax val="0"/>
          <dgm:chPref val="0"/>
          <dgm:bulletEnabled val="1"/>
        </dgm:presLayoutVars>
      </dgm:prSet>
      <dgm:spPr/>
    </dgm:pt>
    <dgm:pt modelId="{CE4BFFD3-FDC4-407C-9E7F-43F673317910}" type="pres">
      <dgm:prSet presAssocID="{91778D71-0A4A-4D49-B5FF-84DE6457F9BB}" presName="parSh" presStyleCnt="0"/>
      <dgm:spPr/>
    </dgm:pt>
    <dgm:pt modelId="{9E288489-9F73-4E66-9CF4-2CE45E1C8D23}" type="pres">
      <dgm:prSet presAssocID="{91778D71-0A4A-4D49-B5FF-84DE6457F9BB}" presName="lineNode" presStyleLbl="alignAccFollowNode1" presStyleIdx="3" presStyleCnt="18"/>
      <dgm:spPr/>
    </dgm:pt>
    <dgm:pt modelId="{6A4A36BB-985D-4BB9-A298-519C9B8AF4A0}" type="pres">
      <dgm:prSet presAssocID="{91778D71-0A4A-4D49-B5FF-84DE6457F9BB}" presName="lineArrowNode" presStyleLbl="alignAccFollowNode1" presStyleIdx="4" presStyleCnt="18"/>
      <dgm:spPr/>
    </dgm:pt>
    <dgm:pt modelId="{10A60770-6D15-446B-BB7D-74564C30383B}" type="pres">
      <dgm:prSet presAssocID="{8ED2BF13-FD0E-431D-BC32-CCD88524AAF9}" presName="sibTransNodeCircle" presStyleLbl="alignNode1" presStyleIdx="1" presStyleCnt="6">
        <dgm:presLayoutVars>
          <dgm:chMax val="0"/>
          <dgm:bulletEnabled/>
        </dgm:presLayoutVars>
      </dgm:prSet>
      <dgm:spPr/>
    </dgm:pt>
    <dgm:pt modelId="{2815C1DA-ACE8-40FF-98EF-B71106470616}" type="pres">
      <dgm:prSet presAssocID="{8ED2BF13-FD0E-431D-BC32-CCD88524AAF9}" presName="spacerBetweenCircleAndCallout" presStyleCnt="0">
        <dgm:presLayoutVars/>
      </dgm:prSet>
      <dgm:spPr/>
    </dgm:pt>
    <dgm:pt modelId="{ABEAE28B-99DD-44DF-B84D-EC760C8BB8CA}" type="pres">
      <dgm:prSet presAssocID="{91778D71-0A4A-4D49-B5FF-84DE6457F9BB}" presName="nodeText" presStyleLbl="alignAccFollowNode1" presStyleIdx="5" presStyleCnt="18" custLinFactNeighborX="1386" custLinFactNeighborY="1551">
        <dgm:presLayoutVars>
          <dgm:bulletEnabled val="1"/>
        </dgm:presLayoutVars>
      </dgm:prSet>
      <dgm:spPr/>
    </dgm:pt>
    <dgm:pt modelId="{C5BB0D53-EA84-4E00-BAD2-B3AF98F1EFA0}" type="pres">
      <dgm:prSet presAssocID="{8ED2BF13-FD0E-431D-BC32-CCD88524AAF9}" presName="sibTransComposite" presStyleCnt="0"/>
      <dgm:spPr/>
    </dgm:pt>
    <dgm:pt modelId="{A9812791-1B0F-4300-9EC0-FB9D94C8D3F9}" type="pres">
      <dgm:prSet presAssocID="{5D2347DE-E1EF-415B-B36F-2BC4D6500470}" presName="compositeNode" presStyleCnt="0"/>
      <dgm:spPr/>
    </dgm:pt>
    <dgm:pt modelId="{A8BE6280-6A9D-4148-81D1-5229BD5FE0C9}" type="pres">
      <dgm:prSet presAssocID="{5D2347DE-E1EF-415B-B36F-2BC4D6500470}" presName="parTx" presStyleLbl="node1" presStyleIdx="0" presStyleCnt="0">
        <dgm:presLayoutVars>
          <dgm:chMax val="0"/>
          <dgm:chPref val="0"/>
          <dgm:bulletEnabled val="1"/>
        </dgm:presLayoutVars>
      </dgm:prSet>
      <dgm:spPr/>
    </dgm:pt>
    <dgm:pt modelId="{2E52F586-CCDE-4FCF-8BCC-F59C45C43C8F}" type="pres">
      <dgm:prSet presAssocID="{5D2347DE-E1EF-415B-B36F-2BC4D6500470}" presName="parSh" presStyleCnt="0"/>
      <dgm:spPr/>
    </dgm:pt>
    <dgm:pt modelId="{E8F3EC80-0521-4457-AACA-997FF3A0690E}" type="pres">
      <dgm:prSet presAssocID="{5D2347DE-E1EF-415B-B36F-2BC4D6500470}" presName="lineNode" presStyleLbl="alignAccFollowNode1" presStyleIdx="6" presStyleCnt="18"/>
      <dgm:spPr/>
    </dgm:pt>
    <dgm:pt modelId="{83E381A1-16F3-4B62-9A62-52E69A1A6F1E}" type="pres">
      <dgm:prSet presAssocID="{5D2347DE-E1EF-415B-B36F-2BC4D6500470}" presName="lineArrowNode" presStyleLbl="alignAccFollowNode1" presStyleIdx="7" presStyleCnt="18"/>
      <dgm:spPr/>
    </dgm:pt>
    <dgm:pt modelId="{A3023F34-CFE3-4DCB-8A3C-759F35B71180}" type="pres">
      <dgm:prSet presAssocID="{8EAA34BB-6430-490B-81F0-3ECE4E0ED99D}" presName="sibTransNodeCircle" presStyleLbl="alignNode1" presStyleIdx="2" presStyleCnt="6">
        <dgm:presLayoutVars>
          <dgm:chMax val="0"/>
          <dgm:bulletEnabled/>
        </dgm:presLayoutVars>
      </dgm:prSet>
      <dgm:spPr/>
    </dgm:pt>
    <dgm:pt modelId="{76E69421-E716-49A1-9CB0-41EF09EC361C}" type="pres">
      <dgm:prSet presAssocID="{8EAA34BB-6430-490B-81F0-3ECE4E0ED99D}" presName="spacerBetweenCircleAndCallout" presStyleCnt="0">
        <dgm:presLayoutVars/>
      </dgm:prSet>
      <dgm:spPr/>
    </dgm:pt>
    <dgm:pt modelId="{1B899C6D-CBA1-4DA4-918D-26D1085F8131}" type="pres">
      <dgm:prSet presAssocID="{5D2347DE-E1EF-415B-B36F-2BC4D6500470}" presName="nodeText" presStyleLbl="alignAccFollowNode1" presStyleIdx="8" presStyleCnt="18">
        <dgm:presLayoutVars>
          <dgm:bulletEnabled val="1"/>
        </dgm:presLayoutVars>
      </dgm:prSet>
      <dgm:spPr/>
    </dgm:pt>
    <dgm:pt modelId="{45EFE3E7-8398-4D72-85C7-5932E2F8FE03}" type="pres">
      <dgm:prSet presAssocID="{8EAA34BB-6430-490B-81F0-3ECE4E0ED99D}" presName="sibTransComposite" presStyleCnt="0"/>
      <dgm:spPr/>
    </dgm:pt>
    <dgm:pt modelId="{9FA67456-6457-47BA-84CD-8B500299BCC5}" type="pres">
      <dgm:prSet presAssocID="{30A3A945-F244-49C5-B010-E50CEE7C9479}" presName="compositeNode" presStyleCnt="0"/>
      <dgm:spPr/>
    </dgm:pt>
    <dgm:pt modelId="{19295EAB-EA51-440C-9145-680095BD442E}" type="pres">
      <dgm:prSet presAssocID="{30A3A945-F244-49C5-B010-E50CEE7C9479}" presName="parTx" presStyleLbl="node1" presStyleIdx="0" presStyleCnt="0">
        <dgm:presLayoutVars>
          <dgm:chMax val="0"/>
          <dgm:chPref val="0"/>
          <dgm:bulletEnabled val="1"/>
        </dgm:presLayoutVars>
      </dgm:prSet>
      <dgm:spPr/>
    </dgm:pt>
    <dgm:pt modelId="{E5558C76-723B-4336-BCBB-B59720708CED}" type="pres">
      <dgm:prSet presAssocID="{30A3A945-F244-49C5-B010-E50CEE7C9479}" presName="parSh" presStyleCnt="0"/>
      <dgm:spPr/>
    </dgm:pt>
    <dgm:pt modelId="{6B7CA656-B936-4027-AD2E-83F5BEFA3009}" type="pres">
      <dgm:prSet presAssocID="{30A3A945-F244-49C5-B010-E50CEE7C9479}" presName="lineNode" presStyleLbl="alignAccFollowNode1" presStyleIdx="9" presStyleCnt="18"/>
      <dgm:spPr/>
    </dgm:pt>
    <dgm:pt modelId="{0D87F974-5554-4473-93A5-EDDB1CB9BAA4}" type="pres">
      <dgm:prSet presAssocID="{30A3A945-F244-49C5-B010-E50CEE7C9479}" presName="lineArrowNode" presStyleLbl="alignAccFollowNode1" presStyleIdx="10" presStyleCnt="18"/>
      <dgm:spPr/>
    </dgm:pt>
    <dgm:pt modelId="{6A453016-A501-4ADD-8AF5-DC9078CFF5F3}" type="pres">
      <dgm:prSet presAssocID="{04E0D86F-1950-4AEE-B6F6-74691F535604}" presName="sibTransNodeCircle" presStyleLbl="alignNode1" presStyleIdx="3" presStyleCnt="6">
        <dgm:presLayoutVars>
          <dgm:chMax val="0"/>
          <dgm:bulletEnabled/>
        </dgm:presLayoutVars>
      </dgm:prSet>
      <dgm:spPr/>
    </dgm:pt>
    <dgm:pt modelId="{FBF66251-69C3-4AB9-A8C9-BF49F097C8B0}" type="pres">
      <dgm:prSet presAssocID="{04E0D86F-1950-4AEE-B6F6-74691F535604}" presName="spacerBetweenCircleAndCallout" presStyleCnt="0">
        <dgm:presLayoutVars/>
      </dgm:prSet>
      <dgm:spPr/>
    </dgm:pt>
    <dgm:pt modelId="{E0973AD6-DC04-41A4-A348-6337C88B654E}" type="pres">
      <dgm:prSet presAssocID="{30A3A945-F244-49C5-B010-E50CEE7C9479}" presName="nodeText" presStyleLbl="alignAccFollowNode1" presStyleIdx="11" presStyleCnt="18">
        <dgm:presLayoutVars>
          <dgm:bulletEnabled val="1"/>
        </dgm:presLayoutVars>
      </dgm:prSet>
      <dgm:spPr/>
    </dgm:pt>
    <dgm:pt modelId="{B4861360-C73F-42A4-8CE5-51A0FCC4EECC}" type="pres">
      <dgm:prSet presAssocID="{04E0D86F-1950-4AEE-B6F6-74691F535604}" presName="sibTransComposite" presStyleCnt="0"/>
      <dgm:spPr/>
    </dgm:pt>
    <dgm:pt modelId="{761E63E5-C855-4E83-8B98-702550CDECCE}" type="pres">
      <dgm:prSet presAssocID="{2C4B64E7-E9B9-4E40-9F9F-9629C9040583}" presName="compositeNode" presStyleCnt="0"/>
      <dgm:spPr/>
    </dgm:pt>
    <dgm:pt modelId="{362A6A37-64A0-443E-9654-89CD398DB04D}" type="pres">
      <dgm:prSet presAssocID="{2C4B64E7-E9B9-4E40-9F9F-9629C9040583}" presName="parTx" presStyleLbl="node1" presStyleIdx="0" presStyleCnt="0">
        <dgm:presLayoutVars>
          <dgm:chMax val="0"/>
          <dgm:chPref val="0"/>
          <dgm:bulletEnabled val="1"/>
        </dgm:presLayoutVars>
      </dgm:prSet>
      <dgm:spPr/>
    </dgm:pt>
    <dgm:pt modelId="{08809E55-7120-42C0-B710-5DD9889A07C5}" type="pres">
      <dgm:prSet presAssocID="{2C4B64E7-E9B9-4E40-9F9F-9629C9040583}" presName="parSh" presStyleCnt="0"/>
      <dgm:spPr/>
    </dgm:pt>
    <dgm:pt modelId="{43424394-98D0-4194-9BD0-42AB39A54785}" type="pres">
      <dgm:prSet presAssocID="{2C4B64E7-E9B9-4E40-9F9F-9629C9040583}" presName="lineNode" presStyleLbl="alignAccFollowNode1" presStyleIdx="12" presStyleCnt="18"/>
      <dgm:spPr/>
    </dgm:pt>
    <dgm:pt modelId="{57A98C14-FD38-49EE-8ED0-C0DC389FEE03}" type="pres">
      <dgm:prSet presAssocID="{2C4B64E7-E9B9-4E40-9F9F-9629C9040583}" presName="lineArrowNode" presStyleLbl="alignAccFollowNode1" presStyleIdx="13" presStyleCnt="18"/>
      <dgm:spPr/>
    </dgm:pt>
    <dgm:pt modelId="{07545514-ED88-43AE-9411-C69532E61C2E}" type="pres">
      <dgm:prSet presAssocID="{52A3406E-F086-4855-A47B-47612144732E}" presName="sibTransNodeCircle" presStyleLbl="alignNode1" presStyleIdx="4" presStyleCnt="6">
        <dgm:presLayoutVars>
          <dgm:chMax val="0"/>
          <dgm:bulletEnabled/>
        </dgm:presLayoutVars>
      </dgm:prSet>
      <dgm:spPr/>
    </dgm:pt>
    <dgm:pt modelId="{6B9061DB-87E6-497C-A90A-A23911D74241}" type="pres">
      <dgm:prSet presAssocID="{52A3406E-F086-4855-A47B-47612144732E}" presName="spacerBetweenCircleAndCallout" presStyleCnt="0">
        <dgm:presLayoutVars/>
      </dgm:prSet>
      <dgm:spPr/>
    </dgm:pt>
    <dgm:pt modelId="{597145F8-E021-497C-ACFE-4F8E2E7F69D6}" type="pres">
      <dgm:prSet presAssocID="{2C4B64E7-E9B9-4E40-9F9F-9629C9040583}" presName="nodeText" presStyleLbl="alignAccFollowNode1" presStyleIdx="14" presStyleCnt="18" custLinFactNeighborX="2079" custLinFactNeighborY="517">
        <dgm:presLayoutVars>
          <dgm:bulletEnabled val="1"/>
        </dgm:presLayoutVars>
      </dgm:prSet>
      <dgm:spPr/>
    </dgm:pt>
    <dgm:pt modelId="{DC5A7E7A-95BC-4975-98BB-4F5154AD5AE7}" type="pres">
      <dgm:prSet presAssocID="{52A3406E-F086-4855-A47B-47612144732E}" presName="sibTransComposite" presStyleCnt="0"/>
      <dgm:spPr/>
    </dgm:pt>
    <dgm:pt modelId="{B99254F7-AC8E-4914-947E-3DFA3B557741}" type="pres">
      <dgm:prSet presAssocID="{24A5056C-70B5-4026-92B8-010EE02C37B2}" presName="compositeNode" presStyleCnt="0"/>
      <dgm:spPr/>
    </dgm:pt>
    <dgm:pt modelId="{41C53111-FE5C-4EF6-BFA9-8DD6DF60F508}" type="pres">
      <dgm:prSet presAssocID="{24A5056C-70B5-4026-92B8-010EE02C37B2}" presName="parTx" presStyleLbl="node1" presStyleIdx="0" presStyleCnt="0">
        <dgm:presLayoutVars>
          <dgm:chMax val="0"/>
          <dgm:chPref val="0"/>
          <dgm:bulletEnabled val="1"/>
        </dgm:presLayoutVars>
      </dgm:prSet>
      <dgm:spPr/>
    </dgm:pt>
    <dgm:pt modelId="{08142C3A-B259-4313-AD73-39742055D206}" type="pres">
      <dgm:prSet presAssocID="{24A5056C-70B5-4026-92B8-010EE02C37B2}" presName="parSh" presStyleCnt="0"/>
      <dgm:spPr/>
    </dgm:pt>
    <dgm:pt modelId="{1B7E95D4-19E7-4122-94A0-CB4713A6432F}" type="pres">
      <dgm:prSet presAssocID="{24A5056C-70B5-4026-92B8-010EE02C37B2}" presName="lineNode" presStyleLbl="alignAccFollowNode1" presStyleIdx="15" presStyleCnt="18"/>
      <dgm:spPr/>
    </dgm:pt>
    <dgm:pt modelId="{90BE94A7-68AE-4EEA-B314-991F297E7E6B}" type="pres">
      <dgm:prSet presAssocID="{24A5056C-70B5-4026-92B8-010EE02C37B2}" presName="lineArrowNode" presStyleLbl="alignAccFollowNode1" presStyleIdx="16" presStyleCnt="18"/>
      <dgm:spPr/>
    </dgm:pt>
    <dgm:pt modelId="{362FF922-E106-4164-BB8E-AB00407AADC1}" type="pres">
      <dgm:prSet presAssocID="{54323861-9903-4F98-8F06-58C6E6426471}" presName="sibTransNodeCircle" presStyleLbl="alignNode1" presStyleIdx="5" presStyleCnt="6">
        <dgm:presLayoutVars>
          <dgm:chMax val="0"/>
          <dgm:bulletEnabled/>
        </dgm:presLayoutVars>
      </dgm:prSet>
      <dgm:spPr/>
    </dgm:pt>
    <dgm:pt modelId="{0CF05658-8E4A-4A5E-B1FC-6B90F9F5EE70}" type="pres">
      <dgm:prSet presAssocID="{54323861-9903-4F98-8F06-58C6E6426471}" presName="spacerBetweenCircleAndCallout" presStyleCnt="0">
        <dgm:presLayoutVars/>
      </dgm:prSet>
      <dgm:spPr/>
    </dgm:pt>
    <dgm:pt modelId="{F5C9BC42-BDF7-47DE-9B9D-3A6051B3F5C2}" type="pres">
      <dgm:prSet presAssocID="{24A5056C-70B5-4026-92B8-010EE02C37B2}" presName="nodeText" presStyleLbl="alignAccFollowNode1" presStyleIdx="17" presStyleCnt="18">
        <dgm:presLayoutVars>
          <dgm:bulletEnabled val="1"/>
        </dgm:presLayoutVars>
      </dgm:prSet>
      <dgm:spPr/>
    </dgm:pt>
  </dgm:ptLst>
  <dgm:cxnLst>
    <dgm:cxn modelId="{09448F02-D7E0-4312-A68E-F77AC71D4427}" type="presOf" srcId="{91778D71-0A4A-4D49-B5FF-84DE6457F9BB}" destId="{ABEAE28B-99DD-44DF-B84D-EC760C8BB8CA}" srcOrd="0" destOrd="0" presId="urn:microsoft.com/office/officeart/2016/7/layout/LinearArrowProcessNumbered"/>
    <dgm:cxn modelId="{5FD46D07-2E06-4E7D-B44E-52E68F2945F1}" srcId="{34F8A7D0-596D-4E2B-88F4-2146EB15DE11}" destId="{24A5056C-70B5-4026-92B8-010EE02C37B2}" srcOrd="5" destOrd="0" parTransId="{D2569602-1311-4B0B-8DC3-6B7CADE72544}" sibTransId="{54323861-9903-4F98-8F06-58C6E6426471}"/>
    <dgm:cxn modelId="{02500A20-18D3-498A-AE66-9D4614B2F9EE}" type="presOf" srcId="{52A3406E-F086-4855-A47B-47612144732E}" destId="{07545514-ED88-43AE-9411-C69532E61C2E}" srcOrd="0" destOrd="0" presId="urn:microsoft.com/office/officeart/2016/7/layout/LinearArrowProcessNumbered"/>
    <dgm:cxn modelId="{039C3A27-1BB6-40C6-A533-3CB3222E01B9}" srcId="{34F8A7D0-596D-4E2B-88F4-2146EB15DE11}" destId="{30A3A945-F244-49C5-B010-E50CEE7C9479}" srcOrd="3" destOrd="0" parTransId="{477B7A46-5037-4051-A423-9C28C154E63C}" sibTransId="{04E0D86F-1950-4AEE-B6F6-74691F535604}"/>
    <dgm:cxn modelId="{AFE46527-2DD6-4616-BD3F-F493E319A280}" srcId="{34F8A7D0-596D-4E2B-88F4-2146EB15DE11}" destId="{5D2347DE-E1EF-415B-B36F-2BC4D6500470}" srcOrd="2" destOrd="0" parTransId="{266D8034-200A-45C1-A25E-85D3EE7D1660}" sibTransId="{8EAA34BB-6430-490B-81F0-3ECE4E0ED99D}"/>
    <dgm:cxn modelId="{3B9A0E32-3447-44AC-BF9D-B369C84D5E40}" type="presOf" srcId="{34F8A7D0-596D-4E2B-88F4-2146EB15DE11}" destId="{D9B22E54-77C9-42B1-B3EA-8BFF6A68D678}" srcOrd="0" destOrd="0" presId="urn:microsoft.com/office/officeart/2016/7/layout/LinearArrowProcessNumbered"/>
    <dgm:cxn modelId="{524F965D-7FA2-4B8E-A4BA-4CDF2BDA1B87}" type="presOf" srcId="{30A3A945-F244-49C5-B010-E50CEE7C9479}" destId="{E0973AD6-DC04-41A4-A348-6337C88B654E}" srcOrd="0" destOrd="0" presId="urn:microsoft.com/office/officeart/2016/7/layout/LinearArrowProcessNumbered"/>
    <dgm:cxn modelId="{6D40CD44-7782-4D07-B815-E84CF3433AE9}" type="presOf" srcId="{8ED2BF13-FD0E-431D-BC32-CCD88524AAF9}" destId="{10A60770-6D15-446B-BB7D-74564C30383B}" srcOrd="0" destOrd="0" presId="urn:microsoft.com/office/officeart/2016/7/layout/LinearArrowProcessNumbered"/>
    <dgm:cxn modelId="{7DCA7965-CE41-4A61-B71C-CBFE8A17B1D5}" type="presOf" srcId="{2C4B64E7-E9B9-4E40-9F9F-9629C9040583}" destId="{597145F8-E021-497C-ACFE-4F8E2E7F69D6}" srcOrd="0" destOrd="0" presId="urn:microsoft.com/office/officeart/2016/7/layout/LinearArrowProcessNumbered"/>
    <dgm:cxn modelId="{FA2A816B-7EBD-4304-87B1-250D86ED8967}" type="presOf" srcId="{04E0D86F-1950-4AEE-B6F6-74691F535604}" destId="{6A453016-A501-4ADD-8AF5-DC9078CFF5F3}" srcOrd="0" destOrd="0" presId="urn:microsoft.com/office/officeart/2016/7/layout/LinearArrowProcessNumbered"/>
    <dgm:cxn modelId="{30CF3450-68E4-4D78-B8A4-F3A4B9CD84D9}" srcId="{34F8A7D0-596D-4E2B-88F4-2146EB15DE11}" destId="{91778D71-0A4A-4D49-B5FF-84DE6457F9BB}" srcOrd="1" destOrd="0" parTransId="{84434516-1772-4E5B-9A43-89225C0EA713}" sibTransId="{8ED2BF13-FD0E-431D-BC32-CCD88524AAF9}"/>
    <dgm:cxn modelId="{1217EA53-DE07-470E-A3A7-BA348C015E60}" type="presOf" srcId="{8B47DEE4-51EB-4D1A-B394-A85BB882C20C}" destId="{5F189D5A-9C62-43A1-8006-F40B3C17C1C7}" srcOrd="0" destOrd="0" presId="urn:microsoft.com/office/officeart/2016/7/layout/LinearArrowProcessNumbered"/>
    <dgm:cxn modelId="{0A2A757A-CBEA-4D3E-B1A0-2FBEAA6221E1}" srcId="{34F8A7D0-596D-4E2B-88F4-2146EB15DE11}" destId="{8B47DEE4-51EB-4D1A-B394-A85BB882C20C}" srcOrd="0" destOrd="0" parTransId="{CD0B46A9-DCA7-481D-9422-3F82E3D95BC8}" sibTransId="{4CB489C8-2068-42FE-837D-590717B17C36}"/>
    <dgm:cxn modelId="{35DF7896-5FF3-4AA2-BBE2-861F4727BC6A}" type="presOf" srcId="{54323861-9903-4F98-8F06-58C6E6426471}" destId="{362FF922-E106-4164-BB8E-AB00407AADC1}" srcOrd="0" destOrd="0" presId="urn:microsoft.com/office/officeart/2016/7/layout/LinearArrowProcessNumbered"/>
    <dgm:cxn modelId="{72BD63A7-164B-4177-A15A-77185C01789C}" type="presOf" srcId="{5D2347DE-E1EF-415B-B36F-2BC4D6500470}" destId="{1B899C6D-CBA1-4DA4-918D-26D1085F8131}" srcOrd="0" destOrd="0" presId="urn:microsoft.com/office/officeart/2016/7/layout/LinearArrowProcessNumbered"/>
    <dgm:cxn modelId="{79830CB9-6009-4090-97CE-F638922093AB}" type="presOf" srcId="{4CB489C8-2068-42FE-837D-590717B17C36}" destId="{E66647E8-6834-4684-B475-1C2C0202133F}" srcOrd="0" destOrd="0" presId="urn:microsoft.com/office/officeart/2016/7/layout/LinearArrowProcessNumbered"/>
    <dgm:cxn modelId="{8A7FCCC3-6DE4-4BC6-B034-601BD977D41D}" type="presOf" srcId="{8EAA34BB-6430-490B-81F0-3ECE4E0ED99D}" destId="{A3023F34-CFE3-4DCB-8A3C-759F35B71180}" srcOrd="0" destOrd="0" presId="urn:microsoft.com/office/officeart/2016/7/layout/LinearArrowProcessNumbered"/>
    <dgm:cxn modelId="{ED25D3CA-A757-4F73-BA3F-A4B52F157AD7}" srcId="{34F8A7D0-596D-4E2B-88F4-2146EB15DE11}" destId="{2C4B64E7-E9B9-4E40-9F9F-9629C9040583}" srcOrd="4" destOrd="0" parTransId="{A765282E-1CFD-4D1E-A522-53F566F30D25}" sibTransId="{52A3406E-F086-4855-A47B-47612144732E}"/>
    <dgm:cxn modelId="{D22AF5E7-062C-4775-AA4B-64ED56F09976}" type="presOf" srcId="{24A5056C-70B5-4026-92B8-010EE02C37B2}" destId="{F5C9BC42-BDF7-47DE-9B9D-3A6051B3F5C2}" srcOrd="0" destOrd="0" presId="urn:microsoft.com/office/officeart/2016/7/layout/LinearArrowProcessNumbered"/>
    <dgm:cxn modelId="{B0FFE107-432B-4A71-969B-96E03D8D1CDF}" type="presParOf" srcId="{D9B22E54-77C9-42B1-B3EA-8BFF6A68D678}" destId="{D47283AE-6063-4437-BE43-339FF5F3EA6E}" srcOrd="0" destOrd="0" presId="urn:microsoft.com/office/officeart/2016/7/layout/LinearArrowProcessNumbered"/>
    <dgm:cxn modelId="{B1ABF5DC-A84B-4A07-AF44-2B0F7E8B74EE}" type="presParOf" srcId="{D47283AE-6063-4437-BE43-339FF5F3EA6E}" destId="{4BF131E9-24E0-4744-826A-29FFFAB72FB1}" srcOrd="0" destOrd="0" presId="urn:microsoft.com/office/officeart/2016/7/layout/LinearArrowProcessNumbered"/>
    <dgm:cxn modelId="{2F11CC7C-D9BC-4F59-87D9-D5836F8F4F7F}" type="presParOf" srcId="{D47283AE-6063-4437-BE43-339FF5F3EA6E}" destId="{61C32552-6C02-4E20-A302-A1D74D1FC740}" srcOrd="1" destOrd="0" presId="urn:microsoft.com/office/officeart/2016/7/layout/LinearArrowProcessNumbered"/>
    <dgm:cxn modelId="{C5521D46-0A9C-48CA-8422-8E2E7FDC2939}" type="presParOf" srcId="{61C32552-6C02-4E20-A302-A1D74D1FC740}" destId="{F621C201-FC7C-49E6-A114-5B965B2BD6BA}" srcOrd="0" destOrd="0" presId="urn:microsoft.com/office/officeart/2016/7/layout/LinearArrowProcessNumbered"/>
    <dgm:cxn modelId="{5AE2DD53-DAA5-4ECA-8FBE-F48ED6D6C1EA}" type="presParOf" srcId="{61C32552-6C02-4E20-A302-A1D74D1FC740}" destId="{DE839323-76AD-414B-9C6C-FF2DD4CB82D9}" srcOrd="1" destOrd="0" presId="urn:microsoft.com/office/officeart/2016/7/layout/LinearArrowProcessNumbered"/>
    <dgm:cxn modelId="{BA8C0E4F-7E06-47C0-83DF-9721973AECF7}" type="presParOf" srcId="{61C32552-6C02-4E20-A302-A1D74D1FC740}" destId="{E66647E8-6834-4684-B475-1C2C0202133F}" srcOrd="2" destOrd="0" presId="urn:microsoft.com/office/officeart/2016/7/layout/LinearArrowProcessNumbered"/>
    <dgm:cxn modelId="{61449E43-575F-40C3-B030-3B5D30E25B21}" type="presParOf" srcId="{61C32552-6C02-4E20-A302-A1D74D1FC740}" destId="{D2003C52-B850-489D-B771-C2F01D3A8C37}" srcOrd="3" destOrd="0" presId="urn:microsoft.com/office/officeart/2016/7/layout/LinearArrowProcessNumbered"/>
    <dgm:cxn modelId="{E6AE8009-63AE-465F-82E0-D10DC4F788A0}" type="presParOf" srcId="{D47283AE-6063-4437-BE43-339FF5F3EA6E}" destId="{5F189D5A-9C62-43A1-8006-F40B3C17C1C7}" srcOrd="2" destOrd="0" presId="urn:microsoft.com/office/officeart/2016/7/layout/LinearArrowProcessNumbered"/>
    <dgm:cxn modelId="{C6DC2EF2-85A7-4F81-A282-6F209AFB7099}" type="presParOf" srcId="{D9B22E54-77C9-42B1-B3EA-8BFF6A68D678}" destId="{89287F6F-D627-4520-8F44-8982551B6636}" srcOrd="1" destOrd="0" presId="urn:microsoft.com/office/officeart/2016/7/layout/LinearArrowProcessNumbered"/>
    <dgm:cxn modelId="{CA8F98DC-A28A-429A-8D8A-5877F27A7946}" type="presParOf" srcId="{D9B22E54-77C9-42B1-B3EA-8BFF6A68D678}" destId="{900063C4-D49E-4E22-A076-3B21F30FA115}" srcOrd="2" destOrd="0" presId="urn:microsoft.com/office/officeart/2016/7/layout/LinearArrowProcessNumbered"/>
    <dgm:cxn modelId="{68A053E0-B971-46DB-AE5E-79CC1A4F36AE}" type="presParOf" srcId="{900063C4-D49E-4E22-A076-3B21F30FA115}" destId="{E5C0A94F-19F5-499C-AFF8-F4AA1047FA3A}" srcOrd="0" destOrd="0" presId="urn:microsoft.com/office/officeart/2016/7/layout/LinearArrowProcessNumbered"/>
    <dgm:cxn modelId="{1236E6CA-442A-4DB5-A793-D45DD60823A6}" type="presParOf" srcId="{900063C4-D49E-4E22-A076-3B21F30FA115}" destId="{CE4BFFD3-FDC4-407C-9E7F-43F673317910}" srcOrd="1" destOrd="0" presId="urn:microsoft.com/office/officeart/2016/7/layout/LinearArrowProcessNumbered"/>
    <dgm:cxn modelId="{4E3BCE89-E3A4-4CC7-A842-100D9E6AA5DD}" type="presParOf" srcId="{CE4BFFD3-FDC4-407C-9E7F-43F673317910}" destId="{9E288489-9F73-4E66-9CF4-2CE45E1C8D23}" srcOrd="0" destOrd="0" presId="urn:microsoft.com/office/officeart/2016/7/layout/LinearArrowProcessNumbered"/>
    <dgm:cxn modelId="{C2B390F6-97DD-44A3-A397-D0FD90DB0FD4}" type="presParOf" srcId="{CE4BFFD3-FDC4-407C-9E7F-43F673317910}" destId="{6A4A36BB-985D-4BB9-A298-519C9B8AF4A0}" srcOrd="1" destOrd="0" presId="urn:microsoft.com/office/officeart/2016/7/layout/LinearArrowProcessNumbered"/>
    <dgm:cxn modelId="{86C0B2B5-CA3A-4235-AF0A-33E107592009}" type="presParOf" srcId="{CE4BFFD3-FDC4-407C-9E7F-43F673317910}" destId="{10A60770-6D15-446B-BB7D-74564C30383B}" srcOrd="2" destOrd="0" presId="urn:microsoft.com/office/officeart/2016/7/layout/LinearArrowProcessNumbered"/>
    <dgm:cxn modelId="{8576A56F-9FC2-40A8-B9D4-9D2EFF80C2AC}" type="presParOf" srcId="{CE4BFFD3-FDC4-407C-9E7F-43F673317910}" destId="{2815C1DA-ACE8-40FF-98EF-B71106470616}" srcOrd="3" destOrd="0" presId="urn:microsoft.com/office/officeart/2016/7/layout/LinearArrowProcessNumbered"/>
    <dgm:cxn modelId="{735CA087-1F4D-402C-80BC-CFF5A225010E}" type="presParOf" srcId="{900063C4-D49E-4E22-A076-3B21F30FA115}" destId="{ABEAE28B-99DD-44DF-B84D-EC760C8BB8CA}" srcOrd="2" destOrd="0" presId="urn:microsoft.com/office/officeart/2016/7/layout/LinearArrowProcessNumbered"/>
    <dgm:cxn modelId="{24FC32E0-17D1-4B45-9DAE-9B1AB16C4941}" type="presParOf" srcId="{D9B22E54-77C9-42B1-B3EA-8BFF6A68D678}" destId="{C5BB0D53-EA84-4E00-BAD2-B3AF98F1EFA0}" srcOrd="3" destOrd="0" presId="urn:microsoft.com/office/officeart/2016/7/layout/LinearArrowProcessNumbered"/>
    <dgm:cxn modelId="{18AACE8D-9DAF-4FF5-8287-ED40798A23F4}" type="presParOf" srcId="{D9B22E54-77C9-42B1-B3EA-8BFF6A68D678}" destId="{A9812791-1B0F-4300-9EC0-FB9D94C8D3F9}" srcOrd="4" destOrd="0" presId="urn:microsoft.com/office/officeart/2016/7/layout/LinearArrowProcessNumbered"/>
    <dgm:cxn modelId="{44FC26A1-732B-44A3-B520-B7D25D9BF11A}" type="presParOf" srcId="{A9812791-1B0F-4300-9EC0-FB9D94C8D3F9}" destId="{A8BE6280-6A9D-4148-81D1-5229BD5FE0C9}" srcOrd="0" destOrd="0" presId="urn:microsoft.com/office/officeart/2016/7/layout/LinearArrowProcessNumbered"/>
    <dgm:cxn modelId="{D512A796-6C21-45DC-987B-9129E3BA5C3F}" type="presParOf" srcId="{A9812791-1B0F-4300-9EC0-FB9D94C8D3F9}" destId="{2E52F586-CCDE-4FCF-8BCC-F59C45C43C8F}" srcOrd="1" destOrd="0" presId="urn:microsoft.com/office/officeart/2016/7/layout/LinearArrowProcessNumbered"/>
    <dgm:cxn modelId="{6DD22B57-71C3-4AD6-8C83-9ECFEB3686AF}" type="presParOf" srcId="{2E52F586-CCDE-4FCF-8BCC-F59C45C43C8F}" destId="{E8F3EC80-0521-4457-AACA-997FF3A0690E}" srcOrd="0" destOrd="0" presId="urn:microsoft.com/office/officeart/2016/7/layout/LinearArrowProcessNumbered"/>
    <dgm:cxn modelId="{BA955DDD-3AD7-445D-B99B-626F7D9A6AFB}" type="presParOf" srcId="{2E52F586-CCDE-4FCF-8BCC-F59C45C43C8F}" destId="{83E381A1-16F3-4B62-9A62-52E69A1A6F1E}" srcOrd="1" destOrd="0" presId="urn:microsoft.com/office/officeart/2016/7/layout/LinearArrowProcessNumbered"/>
    <dgm:cxn modelId="{C97506A7-B429-4F63-9376-76B68A1C7389}" type="presParOf" srcId="{2E52F586-CCDE-4FCF-8BCC-F59C45C43C8F}" destId="{A3023F34-CFE3-4DCB-8A3C-759F35B71180}" srcOrd="2" destOrd="0" presId="urn:microsoft.com/office/officeart/2016/7/layout/LinearArrowProcessNumbered"/>
    <dgm:cxn modelId="{54FB9869-2B6E-4833-9FA1-5149F79917A8}" type="presParOf" srcId="{2E52F586-CCDE-4FCF-8BCC-F59C45C43C8F}" destId="{76E69421-E716-49A1-9CB0-41EF09EC361C}" srcOrd="3" destOrd="0" presId="urn:microsoft.com/office/officeart/2016/7/layout/LinearArrowProcessNumbered"/>
    <dgm:cxn modelId="{C8992B53-AA10-4084-9557-3ABFF2D0E1BB}" type="presParOf" srcId="{A9812791-1B0F-4300-9EC0-FB9D94C8D3F9}" destId="{1B899C6D-CBA1-4DA4-918D-26D1085F8131}" srcOrd="2" destOrd="0" presId="urn:microsoft.com/office/officeart/2016/7/layout/LinearArrowProcessNumbered"/>
    <dgm:cxn modelId="{F1D9253A-8785-47C2-81BC-CDA6CDB3DF95}" type="presParOf" srcId="{D9B22E54-77C9-42B1-B3EA-8BFF6A68D678}" destId="{45EFE3E7-8398-4D72-85C7-5932E2F8FE03}" srcOrd="5" destOrd="0" presId="urn:microsoft.com/office/officeart/2016/7/layout/LinearArrowProcessNumbered"/>
    <dgm:cxn modelId="{0D0EC740-1965-433A-80EA-24DA4763975B}" type="presParOf" srcId="{D9B22E54-77C9-42B1-B3EA-8BFF6A68D678}" destId="{9FA67456-6457-47BA-84CD-8B500299BCC5}" srcOrd="6" destOrd="0" presId="urn:microsoft.com/office/officeart/2016/7/layout/LinearArrowProcessNumbered"/>
    <dgm:cxn modelId="{601D3ECB-8623-477F-8052-7DB45A6C4DF0}" type="presParOf" srcId="{9FA67456-6457-47BA-84CD-8B500299BCC5}" destId="{19295EAB-EA51-440C-9145-680095BD442E}" srcOrd="0" destOrd="0" presId="urn:microsoft.com/office/officeart/2016/7/layout/LinearArrowProcessNumbered"/>
    <dgm:cxn modelId="{0F34AA0C-CAE6-4393-9963-C145125810CB}" type="presParOf" srcId="{9FA67456-6457-47BA-84CD-8B500299BCC5}" destId="{E5558C76-723B-4336-BCBB-B59720708CED}" srcOrd="1" destOrd="0" presId="urn:microsoft.com/office/officeart/2016/7/layout/LinearArrowProcessNumbered"/>
    <dgm:cxn modelId="{1C71D76E-C823-40C3-82EA-1601C17D086D}" type="presParOf" srcId="{E5558C76-723B-4336-BCBB-B59720708CED}" destId="{6B7CA656-B936-4027-AD2E-83F5BEFA3009}" srcOrd="0" destOrd="0" presId="urn:microsoft.com/office/officeart/2016/7/layout/LinearArrowProcessNumbered"/>
    <dgm:cxn modelId="{10688AFD-523B-4368-9C45-925CB196C845}" type="presParOf" srcId="{E5558C76-723B-4336-BCBB-B59720708CED}" destId="{0D87F974-5554-4473-93A5-EDDB1CB9BAA4}" srcOrd="1" destOrd="0" presId="urn:microsoft.com/office/officeart/2016/7/layout/LinearArrowProcessNumbered"/>
    <dgm:cxn modelId="{BABE4D5F-8050-40EB-AAFF-6CC19C218870}" type="presParOf" srcId="{E5558C76-723B-4336-BCBB-B59720708CED}" destId="{6A453016-A501-4ADD-8AF5-DC9078CFF5F3}" srcOrd="2" destOrd="0" presId="urn:microsoft.com/office/officeart/2016/7/layout/LinearArrowProcessNumbered"/>
    <dgm:cxn modelId="{9BC5CD5C-918C-4FB9-9EEE-28DDF1327235}" type="presParOf" srcId="{E5558C76-723B-4336-BCBB-B59720708CED}" destId="{FBF66251-69C3-4AB9-A8C9-BF49F097C8B0}" srcOrd="3" destOrd="0" presId="urn:microsoft.com/office/officeart/2016/7/layout/LinearArrowProcessNumbered"/>
    <dgm:cxn modelId="{0C55F299-39DA-4028-88A2-628DFC23CF6D}" type="presParOf" srcId="{9FA67456-6457-47BA-84CD-8B500299BCC5}" destId="{E0973AD6-DC04-41A4-A348-6337C88B654E}" srcOrd="2" destOrd="0" presId="urn:microsoft.com/office/officeart/2016/7/layout/LinearArrowProcessNumbered"/>
    <dgm:cxn modelId="{4446DB65-C357-4632-8F89-B14AFFEE5388}" type="presParOf" srcId="{D9B22E54-77C9-42B1-B3EA-8BFF6A68D678}" destId="{B4861360-C73F-42A4-8CE5-51A0FCC4EECC}" srcOrd="7" destOrd="0" presId="urn:microsoft.com/office/officeart/2016/7/layout/LinearArrowProcessNumbered"/>
    <dgm:cxn modelId="{00E26E01-9A11-4342-99E4-A7DD1CCDA337}" type="presParOf" srcId="{D9B22E54-77C9-42B1-B3EA-8BFF6A68D678}" destId="{761E63E5-C855-4E83-8B98-702550CDECCE}" srcOrd="8" destOrd="0" presId="urn:microsoft.com/office/officeart/2016/7/layout/LinearArrowProcessNumbered"/>
    <dgm:cxn modelId="{237A966E-88D2-4449-BD04-2FABB4162852}" type="presParOf" srcId="{761E63E5-C855-4E83-8B98-702550CDECCE}" destId="{362A6A37-64A0-443E-9654-89CD398DB04D}" srcOrd="0" destOrd="0" presId="urn:microsoft.com/office/officeart/2016/7/layout/LinearArrowProcessNumbered"/>
    <dgm:cxn modelId="{8FD4F4D0-9DCF-4065-BC98-39E10244336C}" type="presParOf" srcId="{761E63E5-C855-4E83-8B98-702550CDECCE}" destId="{08809E55-7120-42C0-B710-5DD9889A07C5}" srcOrd="1" destOrd="0" presId="urn:microsoft.com/office/officeart/2016/7/layout/LinearArrowProcessNumbered"/>
    <dgm:cxn modelId="{102F96CA-5931-4711-97A9-8A4E71FB5E52}" type="presParOf" srcId="{08809E55-7120-42C0-B710-5DD9889A07C5}" destId="{43424394-98D0-4194-9BD0-42AB39A54785}" srcOrd="0" destOrd="0" presId="urn:microsoft.com/office/officeart/2016/7/layout/LinearArrowProcessNumbered"/>
    <dgm:cxn modelId="{04EFD583-D04E-4025-B5A1-5EFFE2E5AF04}" type="presParOf" srcId="{08809E55-7120-42C0-B710-5DD9889A07C5}" destId="{57A98C14-FD38-49EE-8ED0-C0DC389FEE03}" srcOrd="1" destOrd="0" presId="urn:microsoft.com/office/officeart/2016/7/layout/LinearArrowProcessNumbered"/>
    <dgm:cxn modelId="{50D9349B-3234-494C-BA75-C64FBAA93BCB}" type="presParOf" srcId="{08809E55-7120-42C0-B710-5DD9889A07C5}" destId="{07545514-ED88-43AE-9411-C69532E61C2E}" srcOrd="2" destOrd="0" presId="urn:microsoft.com/office/officeart/2016/7/layout/LinearArrowProcessNumbered"/>
    <dgm:cxn modelId="{4ABCCB35-406C-4F6F-A1E2-124F5D0274C7}" type="presParOf" srcId="{08809E55-7120-42C0-B710-5DD9889A07C5}" destId="{6B9061DB-87E6-497C-A90A-A23911D74241}" srcOrd="3" destOrd="0" presId="urn:microsoft.com/office/officeart/2016/7/layout/LinearArrowProcessNumbered"/>
    <dgm:cxn modelId="{494E830D-3315-4610-84FC-6F8EF001C0C0}" type="presParOf" srcId="{761E63E5-C855-4E83-8B98-702550CDECCE}" destId="{597145F8-E021-497C-ACFE-4F8E2E7F69D6}" srcOrd="2" destOrd="0" presId="urn:microsoft.com/office/officeart/2016/7/layout/LinearArrowProcessNumbered"/>
    <dgm:cxn modelId="{652B4936-6A9C-4B71-8B26-BECADB297444}" type="presParOf" srcId="{D9B22E54-77C9-42B1-B3EA-8BFF6A68D678}" destId="{DC5A7E7A-95BC-4975-98BB-4F5154AD5AE7}" srcOrd="9" destOrd="0" presId="urn:microsoft.com/office/officeart/2016/7/layout/LinearArrowProcessNumbered"/>
    <dgm:cxn modelId="{575DF823-40BC-4C3A-9F9A-E0554D5B095F}" type="presParOf" srcId="{D9B22E54-77C9-42B1-B3EA-8BFF6A68D678}" destId="{B99254F7-AC8E-4914-947E-3DFA3B557741}" srcOrd="10" destOrd="0" presId="urn:microsoft.com/office/officeart/2016/7/layout/LinearArrowProcessNumbered"/>
    <dgm:cxn modelId="{98283F53-B237-4B67-99E9-0FC1A17D9F47}" type="presParOf" srcId="{B99254F7-AC8E-4914-947E-3DFA3B557741}" destId="{41C53111-FE5C-4EF6-BFA9-8DD6DF60F508}" srcOrd="0" destOrd="0" presId="urn:microsoft.com/office/officeart/2016/7/layout/LinearArrowProcessNumbered"/>
    <dgm:cxn modelId="{51E1FEEF-C454-4943-838F-1BF65959A035}" type="presParOf" srcId="{B99254F7-AC8E-4914-947E-3DFA3B557741}" destId="{08142C3A-B259-4313-AD73-39742055D206}" srcOrd="1" destOrd="0" presId="urn:microsoft.com/office/officeart/2016/7/layout/LinearArrowProcessNumbered"/>
    <dgm:cxn modelId="{D3AB77C6-4044-46EC-9DC2-AAC1D77C87EF}" type="presParOf" srcId="{08142C3A-B259-4313-AD73-39742055D206}" destId="{1B7E95D4-19E7-4122-94A0-CB4713A6432F}" srcOrd="0" destOrd="0" presId="urn:microsoft.com/office/officeart/2016/7/layout/LinearArrowProcessNumbered"/>
    <dgm:cxn modelId="{5E8DA42E-8C45-4A91-B0E5-37075C94412D}" type="presParOf" srcId="{08142C3A-B259-4313-AD73-39742055D206}" destId="{90BE94A7-68AE-4EEA-B314-991F297E7E6B}" srcOrd="1" destOrd="0" presId="urn:microsoft.com/office/officeart/2016/7/layout/LinearArrowProcessNumbered"/>
    <dgm:cxn modelId="{5F5F8814-84E3-4DEF-8148-E9F059B113D2}" type="presParOf" srcId="{08142C3A-B259-4313-AD73-39742055D206}" destId="{362FF922-E106-4164-BB8E-AB00407AADC1}" srcOrd="2" destOrd="0" presId="urn:microsoft.com/office/officeart/2016/7/layout/LinearArrowProcessNumbered"/>
    <dgm:cxn modelId="{B15551B2-F76B-4FD9-A1DE-58B484C65E8F}" type="presParOf" srcId="{08142C3A-B259-4313-AD73-39742055D206}" destId="{0CF05658-8E4A-4A5E-B1FC-6B90F9F5EE70}" srcOrd="3" destOrd="0" presId="urn:microsoft.com/office/officeart/2016/7/layout/LinearArrowProcessNumbered"/>
    <dgm:cxn modelId="{9DED4241-84E9-4338-8C71-2055843542E0}" type="presParOf" srcId="{B99254F7-AC8E-4914-947E-3DFA3B557741}" destId="{F5C9BC42-BDF7-47DE-9B9D-3A6051B3F5C2}" srcOrd="2" destOrd="0" presId="urn:microsoft.com/office/officeart/2016/7/layout/LinearArrowProcessNumbered"/>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21C201-FC7C-49E6-A114-5B965B2BD6BA}">
      <dsp:nvSpPr>
        <dsp:cNvPr id="0" name=""/>
        <dsp:cNvSpPr/>
      </dsp:nvSpPr>
      <dsp:spPr>
        <a:xfrm>
          <a:off x="820023" y="520075"/>
          <a:ext cx="652193" cy="7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E839323-76AD-414B-9C6C-FF2DD4CB82D9}">
      <dsp:nvSpPr>
        <dsp:cNvPr id="0" name=""/>
        <dsp:cNvSpPr/>
      </dsp:nvSpPr>
      <dsp:spPr>
        <a:xfrm>
          <a:off x="1511349" y="465327"/>
          <a:ext cx="75002" cy="140873"/>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66647E8-6834-4684-B475-1C2C0202133F}">
      <dsp:nvSpPr>
        <dsp:cNvPr id="0" name=""/>
        <dsp:cNvSpPr/>
      </dsp:nvSpPr>
      <dsp:spPr>
        <a:xfrm>
          <a:off x="429983" y="211595"/>
          <a:ext cx="617032" cy="617032"/>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944" tIns="23944" rIns="23944" bIns="23944" numCol="1" spcCol="1270" anchor="ctr" anchorCtr="0">
          <a:noAutofit/>
        </a:bodyPr>
        <a:lstStyle/>
        <a:p>
          <a:pPr marL="0" lvl="0" indent="0" algn="ctr" defTabSz="1200150">
            <a:lnSpc>
              <a:spcPct val="90000"/>
            </a:lnSpc>
            <a:spcBef>
              <a:spcPct val="0"/>
            </a:spcBef>
            <a:spcAft>
              <a:spcPct val="35000"/>
            </a:spcAft>
            <a:buNone/>
          </a:pPr>
          <a:r>
            <a:rPr lang="en-US" sz="2700" kern="1200"/>
            <a:t>1</a:t>
          </a:r>
        </a:p>
      </dsp:txBody>
      <dsp:txXfrm>
        <a:off x="520345" y="301957"/>
        <a:ext cx="436308" cy="436308"/>
      </dsp:txXfrm>
    </dsp:sp>
    <dsp:sp modelId="{5F189D5A-9C62-43A1-8006-F40B3C17C1C7}">
      <dsp:nvSpPr>
        <dsp:cNvPr id="0" name=""/>
        <dsp:cNvSpPr/>
      </dsp:nvSpPr>
      <dsp:spPr>
        <a:xfrm>
          <a:off x="0" y="951928"/>
          <a:ext cx="1467436"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5753" tIns="165100" rIns="115753" bIns="165100" numCol="1" spcCol="1270" anchor="t" anchorCtr="0">
          <a:noAutofit/>
        </a:bodyPr>
        <a:lstStyle/>
        <a:p>
          <a:pPr marL="0" lvl="0" indent="0" algn="l" defTabSz="488950">
            <a:lnSpc>
              <a:spcPct val="90000"/>
            </a:lnSpc>
            <a:spcBef>
              <a:spcPct val="0"/>
            </a:spcBef>
            <a:spcAft>
              <a:spcPct val="35000"/>
            </a:spcAft>
            <a:buNone/>
          </a:pPr>
          <a:r>
            <a:rPr lang="en-GB" sz="1100" kern="1200" dirty="0">
              <a:effectLst/>
              <a:latin typeface="Arial" panose="020B0604020202020204" pitchFamily="34" charset="0"/>
              <a:ea typeface="Calibri" panose="020F0502020204030204" pitchFamily="34" charset="0"/>
              <a:cs typeface="Mangal" panose="02040503050203030202" pitchFamily="18" charset="0"/>
            </a:rPr>
            <a:t>An ageing population creates socio-economic challenges in the UK.</a:t>
          </a:r>
          <a:endParaRPr lang="en-US" sz="1100" kern="1200" dirty="0"/>
        </a:p>
      </dsp:txBody>
      <dsp:txXfrm>
        <a:off x="0" y="1245415"/>
        <a:ext cx="1467436" cy="1672113"/>
      </dsp:txXfrm>
    </dsp:sp>
    <dsp:sp modelId="{9E288489-9F73-4E66-9CF4-2CE45E1C8D23}">
      <dsp:nvSpPr>
        <dsp:cNvPr id="0" name=""/>
        <dsp:cNvSpPr/>
      </dsp:nvSpPr>
      <dsp:spPr>
        <a:xfrm>
          <a:off x="1635266" y="520075"/>
          <a:ext cx="1467436" cy="7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A4A36BB-985D-4BB9-A298-519C9B8AF4A0}">
      <dsp:nvSpPr>
        <dsp:cNvPr id="0" name=""/>
        <dsp:cNvSpPr/>
      </dsp:nvSpPr>
      <dsp:spPr>
        <a:xfrm>
          <a:off x="3141833" y="465327"/>
          <a:ext cx="75002" cy="140873"/>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0A60770-6D15-446B-BB7D-74564C30383B}">
      <dsp:nvSpPr>
        <dsp:cNvPr id="0" name=""/>
        <dsp:cNvSpPr/>
      </dsp:nvSpPr>
      <dsp:spPr>
        <a:xfrm>
          <a:off x="2060467" y="211595"/>
          <a:ext cx="617032" cy="617032"/>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944" tIns="23944" rIns="23944" bIns="23944" numCol="1" spcCol="1270" anchor="ctr" anchorCtr="0">
          <a:noAutofit/>
        </a:bodyPr>
        <a:lstStyle/>
        <a:p>
          <a:pPr marL="0" lvl="0" indent="0" algn="ctr" defTabSz="1200150">
            <a:lnSpc>
              <a:spcPct val="90000"/>
            </a:lnSpc>
            <a:spcBef>
              <a:spcPct val="0"/>
            </a:spcBef>
            <a:spcAft>
              <a:spcPct val="35000"/>
            </a:spcAft>
            <a:buNone/>
          </a:pPr>
          <a:r>
            <a:rPr lang="en-US" sz="2700" kern="1200"/>
            <a:t>2</a:t>
          </a:r>
        </a:p>
      </dsp:txBody>
      <dsp:txXfrm>
        <a:off x="2150829" y="301957"/>
        <a:ext cx="436308" cy="436308"/>
      </dsp:txXfrm>
    </dsp:sp>
    <dsp:sp modelId="{ABEAE28B-99DD-44DF-B84D-EC760C8BB8CA}">
      <dsp:nvSpPr>
        <dsp:cNvPr id="0" name=""/>
        <dsp:cNvSpPr/>
      </dsp:nvSpPr>
      <dsp:spPr>
        <a:xfrm>
          <a:off x="1655604" y="1024714"/>
          <a:ext cx="1467436"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5753" tIns="165100" rIns="115753" bIns="165100" numCol="1" spcCol="1270" anchor="t" anchorCtr="0">
          <a:noAutofit/>
        </a:bodyPr>
        <a:lstStyle/>
        <a:p>
          <a:pPr marL="0" lvl="0" indent="0" algn="l"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Medical support and community engagement are key to healthy ageing</a:t>
          </a:r>
          <a:endParaRPr lang="en-US" sz="1100" kern="1200" dirty="0">
            <a:latin typeface="Arial" panose="020B0604020202020204" pitchFamily="34" charset="0"/>
            <a:cs typeface="Arial" panose="020B0604020202020204" pitchFamily="34" charset="0"/>
          </a:endParaRPr>
        </a:p>
      </dsp:txBody>
      <dsp:txXfrm>
        <a:off x="1655604" y="1318201"/>
        <a:ext cx="1467436" cy="1672113"/>
      </dsp:txXfrm>
    </dsp:sp>
    <dsp:sp modelId="{E8F3EC80-0521-4457-AACA-997FF3A0690E}">
      <dsp:nvSpPr>
        <dsp:cNvPr id="0" name=""/>
        <dsp:cNvSpPr/>
      </dsp:nvSpPr>
      <dsp:spPr>
        <a:xfrm>
          <a:off x="3265750" y="520075"/>
          <a:ext cx="1467436"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3E381A1-16F3-4B62-9A62-52E69A1A6F1E}">
      <dsp:nvSpPr>
        <dsp:cNvPr id="0" name=""/>
        <dsp:cNvSpPr/>
      </dsp:nvSpPr>
      <dsp:spPr>
        <a:xfrm>
          <a:off x="4772318" y="465327"/>
          <a:ext cx="75002" cy="140873"/>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3023F34-CFE3-4DCB-8A3C-759F35B71180}">
      <dsp:nvSpPr>
        <dsp:cNvPr id="0" name=""/>
        <dsp:cNvSpPr/>
      </dsp:nvSpPr>
      <dsp:spPr>
        <a:xfrm>
          <a:off x="3690952" y="211595"/>
          <a:ext cx="617032" cy="617032"/>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944" tIns="23944" rIns="23944" bIns="23944" numCol="1" spcCol="1270" anchor="ctr" anchorCtr="0">
          <a:noAutofit/>
        </a:bodyPr>
        <a:lstStyle/>
        <a:p>
          <a:pPr marL="0" lvl="0" indent="0" algn="ctr" defTabSz="1200150">
            <a:lnSpc>
              <a:spcPct val="90000"/>
            </a:lnSpc>
            <a:spcBef>
              <a:spcPct val="0"/>
            </a:spcBef>
            <a:spcAft>
              <a:spcPct val="35000"/>
            </a:spcAft>
            <a:buNone/>
          </a:pPr>
          <a:r>
            <a:rPr lang="en-US" sz="2700" kern="1200"/>
            <a:t>3</a:t>
          </a:r>
        </a:p>
      </dsp:txBody>
      <dsp:txXfrm>
        <a:off x="3781314" y="301957"/>
        <a:ext cx="436308" cy="436308"/>
      </dsp:txXfrm>
    </dsp:sp>
    <dsp:sp modelId="{1B899C6D-CBA1-4DA4-918D-26D1085F8131}">
      <dsp:nvSpPr>
        <dsp:cNvPr id="0" name=""/>
        <dsp:cNvSpPr/>
      </dsp:nvSpPr>
      <dsp:spPr>
        <a:xfrm>
          <a:off x="3265750" y="994227"/>
          <a:ext cx="1467436"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5753" tIns="165100" rIns="115753" bIns="165100" numCol="1" spcCol="1270" anchor="t" anchorCtr="0">
          <a:noAutofit/>
        </a:bodyPr>
        <a:lstStyle/>
        <a:p>
          <a:pPr marL="0" lvl="0" indent="0" algn="l" defTabSz="488950">
            <a:lnSpc>
              <a:spcPct val="90000"/>
            </a:lnSpc>
            <a:spcBef>
              <a:spcPct val="0"/>
            </a:spcBef>
            <a:spcAft>
              <a:spcPct val="35000"/>
            </a:spcAft>
            <a:buNone/>
          </a:pPr>
          <a:r>
            <a:rPr lang="en-GB" sz="1100" kern="1200" dirty="0">
              <a:effectLst/>
              <a:latin typeface="Arial" panose="020B0604020202020204" pitchFamily="34" charset="0"/>
              <a:ea typeface="Calibri" panose="020F0502020204030204" pitchFamily="34" charset="0"/>
              <a:cs typeface="Mangal" panose="02040503050203030202" pitchFamily="18" charset="0"/>
            </a:rPr>
            <a:t>The continuity and activity theories explain the imperatives for healthy ageing. </a:t>
          </a:r>
          <a:endParaRPr lang="en-US" sz="1100" kern="1200" dirty="0"/>
        </a:p>
      </dsp:txBody>
      <dsp:txXfrm>
        <a:off x="3265750" y="1287714"/>
        <a:ext cx="1467436" cy="1672113"/>
      </dsp:txXfrm>
    </dsp:sp>
    <dsp:sp modelId="{6B7CA656-B936-4027-AD2E-83F5BEFA3009}">
      <dsp:nvSpPr>
        <dsp:cNvPr id="0" name=""/>
        <dsp:cNvSpPr/>
      </dsp:nvSpPr>
      <dsp:spPr>
        <a:xfrm>
          <a:off x="4896235" y="520075"/>
          <a:ext cx="1467436"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D87F974-5554-4473-93A5-EDDB1CB9BAA4}">
      <dsp:nvSpPr>
        <dsp:cNvPr id="0" name=""/>
        <dsp:cNvSpPr/>
      </dsp:nvSpPr>
      <dsp:spPr>
        <a:xfrm>
          <a:off x="6402803" y="465327"/>
          <a:ext cx="75002" cy="140873"/>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A453016-A501-4ADD-8AF5-DC9078CFF5F3}">
      <dsp:nvSpPr>
        <dsp:cNvPr id="0" name=""/>
        <dsp:cNvSpPr/>
      </dsp:nvSpPr>
      <dsp:spPr>
        <a:xfrm>
          <a:off x="5321437" y="211595"/>
          <a:ext cx="617032" cy="617032"/>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944" tIns="23944" rIns="23944" bIns="23944" numCol="1" spcCol="1270" anchor="ctr" anchorCtr="0">
          <a:noAutofit/>
        </a:bodyPr>
        <a:lstStyle/>
        <a:p>
          <a:pPr marL="0" lvl="0" indent="0" algn="ctr" defTabSz="1200150">
            <a:lnSpc>
              <a:spcPct val="90000"/>
            </a:lnSpc>
            <a:spcBef>
              <a:spcPct val="0"/>
            </a:spcBef>
            <a:spcAft>
              <a:spcPct val="35000"/>
            </a:spcAft>
            <a:buNone/>
          </a:pPr>
          <a:r>
            <a:rPr lang="en-US" sz="2700" kern="1200"/>
            <a:t>4</a:t>
          </a:r>
        </a:p>
      </dsp:txBody>
      <dsp:txXfrm>
        <a:off x="5411799" y="301957"/>
        <a:ext cx="436308" cy="436308"/>
      </dsp:txXfrm>
    </dsp:sp>
    <dsp:sp modelId="{E0973AD6-DC04-41A4-A348-6337C88B654E}">
      <dsp:nvSpPr>
        <dsp:cNvPr id="0" name=""/>
        <dsp:cNvSpPr/>
      </dsp:nvSpPr>
      <dsp:spPr>
        <a:xfrm>
          <a:off x="4896235" y="994227"/>
          <a:ext cx="1467436"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5753" tIns="165100" rIns="115753" bIns="165100" numCol="1" spcCol="1270" anchor="t" anchorCtr="0">
          <a:noAutofit/>
        </a:bodyPr>
        <a:lstStyle/>
        <a:p>
          <a:pPr marL="0" lvl="0" indent="0" algn="l" defTabSz="488950">
            <a:lnSpc>
              <a:spcPct val="90000"/>
            </a:lnSpc>
            <a:spcBef>
              <a:spcPct val="0"/>
            </a:spcBef>
            <a:spcAft>
              <a:spcPct val="35000"/>
            </a:spcAft>
            <a:buNone/>
          </a:pPr>
          <a:r>
            <a:rPr lang="en-GB" sz="1100" kern="1200" dirty="0">
              <a:effectLst/>
              <a:latin typeface="Arial" panose="020B0604020202020204" pitchFamily="34" charset="0"/>
              <a:ea typeface="Calibri" panose="020F0502020204030204" pitchFamily="34" charset="0"/>
              <a:cs typeface="Mangal" panose="02040503050203030202" pitchFamily="18" charset="0"/>
            </a:rPr>
            <a:t>Residential care and community-based services were reviewed as key old-age care provisions in this presentation.</a:t>
          </a:r>
          <a:endParaRPr lang="en-US" sz="1100" kern="1200" dirty="0"/>
        </a:p>
      </dsp:txBody>
      <dsp:txXfrm>
        <a:off x="4896235" y="1287714"/>
        <a:ext cx="1467436" cy="1672113"/>
      </dsp:txXfrm>
    </dsp:sp>
    <dsp:sp modelId="{43424394-98D0-4194-9BD0-42AB39A54785}">
      <dsp:nvSpPr>
        <dsp:cNvPr id="0" name=""/>
        <dsp:cNvSpPr/>
      </dsp:nvSpPr>
      <dsp:spPr>
        <a:xfrm>
          <a:off x="6526720" y="520075"/>
          <a:ext cx="1467436"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7A98C14-FD38-49EE-8ED0-C0DC389FEE03}">
      <dsp:nvSpPr>
        <dsp:cNvPr id="0" name=""/>
        <dsp:cNvSpPr/>
      </dsp:nvSpPr>
      <dsp:spPr>
        <a:xfrm>
          <a:off x="8033288" y="465327"/>
          <a:ext cx="75002" cy="140873"/>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7545514-ED88-43AE-9411-C69532E61C2E}">
      <dsp:nvSpPr>
        <dsp:cNvPr id="0" name=""/>
        <dsp:cNvSpPr/>
      </dsp:nvSpPr>
      <dsp:spPr>
        <a:xfrm>
          <a:off x="6951921" y="211595"/>
          <a:ext cx="617032" cy="617032"/>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944" tIns="23944" rIns="23944" bIns="23944" numCol="1" spcCol="1270" anchor="ctr" anchorCtr="0">
          <a:noAutofit/>
        </a:bodyPr>
        <a:lstStyle/>
        <a:p>
          <a:pPr marL="0" lvl="0" indent="0" algn="ctr" defTabSz="1200150">
            <a:lnSpc>
              <a:spcPct val="90000"/>
            </a:lnSpc>
            <a:spcBef>
              <a:spcPct val="0"/>
            </a:spcBef>
            <a:spcAft>
              <a:spcPct val="35000"/>
            </a:spcAft>
            <a:buNone/>
          </a:pPr>
          <a:r>
            <a:rPr lang="en-US" sz="2700" kern="1200"/>
            <a:t>5</a:t>
          </a:r>
        </a:p>
      </dsp:txBody>
      <dsp:txXfrm>
        <a:off x="7042283" y="301957"/>
        <a:ext cx="436308" cy="436308"/>
      </dsp:txXfrm>
    </dsp:sp>
    <dsp:sp modelId="{597145F8-E021-497C-ACFE-4F8E2E7F69D6}">
      <dsp:nvSpPr>
        <dsp:cNvPr id="0" name=""/>
        <dsp:cNvSpPr/>
      </dsp:nvSpPr>
      <dsp:spPr>
        <a:xfrm>
          <a:off x="6557228" y="1004389"/>
          <a:ext cx="1467436"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5753" tIns="165100" rIns="115753" bIns="165100" numCol="1" spcCol="1270" anchor="t" anchorCtr="0">
          <a:noAutofit/>
        </a:bodyPr>
        <a:lstStyle/>
        <a:p>
          <a:pPr marL="0" lvl="0" indent="0" algn="l" defTabSz="488950">
            <a:lnSpc>
              <a:spcPct val="90000"/>
            </a:lnSpc>
            <a:spcBef>
              <a:spcPct val="0"/>
            </a:spcBef>
            <a:spcAft>
              <a:spcPct val="35000"/>
            </a:spcAft>
            <a:buNone/>
          </a:pPr>
          <a:r>
            <a:rPr lang="en-GB" sz="1100" kern="1200" dirty="0">
              <a:effectLst/>
              <a:latin typeface="Arial" panose="020B0604020202020204" pitchFamily="34" charset="0"/>
              <a:ea typeface="Calibri" panose="020F0502020204030204" pitchFamily="34" charset="0"/>
            </a:rPr>
            <a:t>Healthy ageing faces several socioeconomic and technical challenges</a:t>
          </a:r>
          <a:endParaRPr lang="en-US" sz="1100" kern="1200" dirty="0"/>
        </a:p>
      </dsp:txBody>
      <dsp:txXfrm>
        <a:off x="6557228" y="1297876"/>
        <a:ext cx="1467436" cy="1672113"/>
      </dsp:txXfrm>
    </dsp:sp>
    <dsp:sp modelId="{1B7E95D4-19E7-4122-94A0-CB4713A6432F}">
      <dsp:nvSpPr>
        <dsp:cNvPr id="0" name=""/>
        <dsp:cNvSpPr/>
      </dsp:nvSpPr>
      <dsp:spPr>
        <a:xfrm>
          <a:off x="8157204" y="520075"/>
          <a:ext cx="733718"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62FF922-E106-4164-BB8E-AB00407AADC1}">
      <dsp:nvSpPr>
        <dsp:cNvPr id="0" name=""/>
        <dsp:cNvSpPr/>
      </dsp:nvSpPr>
      <dsp:spPr>
        <a:xfrm>
          <a:off x="8582406" y="211595"/>
          <a:ext cx="617032" cy="617032"/>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944" tIns="23944" rIns="23944" bIns="23944" numCol="1" spcCol="1270" anchor="ctr" anchorCtr="0">
          <a:noAutofit/>
        </a:bodyPr>
        <a:lstStyle/>
        <a:p>
          <a:pPr marL="0" lvl="0" indent="0" algn="ctr" defTabSz="1200150">
            <a:lnSpc>
              <a:spcPct val="90000"/>
            </a:lnSpc>
            <a:spcBef>
              <a:spcPct val="0"/>
            </a:spcBef>
            <a:spcAft>
              <a:spcPct val="35000"/>
            </a:spcAft>
            <a:buNone/>
          </a:pPr>
          <a:r>
            <a:rPr lang="en-US" sz="2700" kern="1200"/>
            <a:t>6</a:t>
          </a:r>
        </a:p>
      </dsp:txBody>
      <dsp:txXfrm>
        <a:off x="8672768" y="301957"/>
        <a:ext cx="436308" cy="436308"/>
      </dsp:txXfrm>
    </dsp:sp>
    <dsp:sp modelId="{F5C9BC42-BDF7-47DE-9B9D-3A6051B3F5C2}">
      <dsp:nvSpPr>
        <dsp:cNvPr id="0" name=""/>
        <dsp:cNvSpPr/>
      </dsp:nvSpPr>
      <dsp:spPr>
        <a:xfrm>
          <a:off x="8157204" y="994227"/>
          <a:ext cx="1467436"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5753" tIns="165100" rIns="115753" bIns="165100" numCol="1" spcCol="1270" anchor="t" anchorCtr="0">
          <a:noAutofit/>
        </a:bodyPr>
        <a:lstStyle/>
        <a:p>
          <a:pPr marL="0" lvl="0" indent="0" algn="l" defTabSz="488950">
            <a:lnSpc>
              <a:spcPct val="90000"/>
            </a:lnSpc>
            <a:spcBef>
              <a:spcPct val="0"/>
            </a:spcBef>
            <a:spcAft>
              <a:spcPct val="35000"/>
            </a:spcAft>
            <a:buNone/>
          </a:pPr>
          <a:r>
            <a:rPr lang="en-GB" sz="1100" kern="1200" dirty="0">
              <a:effectLst/>
              <a:latin typeface="Arial" panose="020B0604020202020204" pitchFamily="34" charset="0"/>
              <a:ea typeface="Calibri" panose="020F0502020204030204" pitchFamily="34" charset="0"/>
              <a:cs typeface="Mangal" panose="02040503050203030202" pitchFamily="18" charset="0"/>
            </a:rPr>
            <a:t>Innovative solutions backed by digital technology and robust policy initiatives can only solve these problems </a:t>
          </a:r>
          <a:endParaRPr lang="en-US" sz="1100" kern="1200" dirty="0"/>
        </a:p>
      </dsp:txBody>
      <dsp:txXfrm>
        <a:off x="8157204" y="1287714"/>
        <a:ext cx="1467436" cy="1672113"/>
      </dsp:txXfrm>
    </dsp:sp>
  </dsp:spTree>
</dsp:drawing>
</file>

<file path=ppt/diagrams/layout1.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A639E1-ACBD-4D37-8C2F-51F11D59531E}" type="datetimeFigureOut">
              <a:rPr lang="en-GB" smtClean="0"/>
              <a:t>25/10/2025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964D43-78D7-444B-9992-8562F149DABF}" type="slidenum">
              <a:rPr lang="en-GB" smtClean="0"/>
              <a:t>‹#›</a:t>
            </a:fld>
            <a:endParaRPr lang="en-GB"/>
          </a:p>
        </p:txBody>
      </p:sp>
    </p:spTree>
    <p:extLst>
      <p:ext uri="{BB962C8B-B14F-4D97-AF65-F5344CB8AC3E}">
        <p14:creationId xmlns:p14="http://schemas.microsoft.com/office/powerpoint/2010/main" val="1146319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3964D43-78D7-444B-9992-8562F149DABF}" type="slidenum">
              <a:rPr lang="en-GB" smtClean="0"/>
              <a:t>3</a:t>
            </a:fld>
            <a:endParaRPr lang="en-GB"/>
          </a:p>
        </p:txBody>
      </p:sp>
    </p:spTree>
    <p:extLst>
      <p:ext uri="{BB962C8B-B14F-4D97-AF65-F5344CB8AC3E}">
        <p14:creationId xmlns:p14="http://schemas.microsoft.com/office/powerpoint/2010/main" val="39839199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genetic as well as the wear and tear theories explain the process of ageing from a biological perspective (Sattaur, Lashley and Golden, 2025). The wear and tear theory posits that ageing is caused by the progressive deterioration of body cells over time. Unlike the wear and tear theory’s universal assumptions, the genetic theory asserts that the ageing process varies across individuals, according to their genetic makeup (Sattaur, Lashley and Golden, 2025). Similarly, the global perceptions of ageing differ according to the social, cultural and economic challenges across nations. </a:t>
            </a:r>
          </a:p>
        </p:txBody>
      </p:sp>
      <p:sp>
        <p:nvSpPr>
          <p:cNvPr id="4" name="Slide Number Placeholder 3"/>
          <p:cNvSpPr>
            <a:spLocks noGrp="1"/>
          </p:cNvSpPr>
          <p:nvPr>
            <p:ph type="sldNum" sz="quarter" idx="5"/>
          </p:nvPr>
        </p:nvSpPr>
        <p:spPr/>
        <p:txBody>
          <a:bodyPr/>
          <a:lstStyle/>
          <a:p>
            <a:fld id="{C3964D43-78D7-444B-9992-8562F149DABF}" type="slidenum">
              <a:rPr lang="en-GB" smtClean="0"/>
              <a:t>4</a:t>
            </a:fld>
            <a:endParaRPr lang="en-GB"/>
          </a:p>
        </p:txBody>
      </p:sp>
    </p:spTree>
    <p:extLst>
      <p:ext uri="{BB962C8B-B14F-4D97-AF65-F5344CB8AC3E}">
        <p14:creationId xmlns:p14="http://schemas.microsoft.com/office/powerpoint/2010/main" val="35141906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Despite high-quality health care provided by the NHS, the UK’s social infrastructure faces tremendous pressure from an ageing population. Consequently, the elderly people lack adequate access to medical treatment and social support. The population of individuals aged above 50 is forecasted to increase by 4.3 million between 2024 and 2044. The ageing population’s pressure is felt most in the UK’s primary and community care sector (Age UK, 2024). Moreover, the number of healthcare professionals is significantly lower than the population of older persons. </a:t>
            </a:r>
          </a:p>
        </p:txBody>
      </p:sp>
      <p:sp>
        <p:nvSpPr>
          <p:cNvPr id="4" name="Slide Number Placeholder 3"/>
          <p:cNvSpPr>
            <a:spLocks noGrp="1"/>
          </p:cNvSpPr>
          <p:nvPr>
            <p:ph type="sldNum" sz="quarter" idx="5"/>
          </p:nvPr>
        </p:nvSpPr>
        <p:spPr/>
        <p:txBody>
          <a:bodyPr/>
          <a:lstStyle/>
          <a:p>
            <a:fld id="{C3964D43-78D7-444B-9992-8562F149DABF}" type="slidenum">
              <a:rPr lang="en-GB" smtClean="0"/>
              <a:t>5</a:t>
            </a:fld>
            <a:endParaRPr lang="en-GB"/>
          </a:p>
        </p:txBody>
      </p:sp>
    </p:spTree>
    <p:extLst>
      <p:ext uri="{BB962C8B-B14F-4D97-AF65-F5344CB8AC3E}">
        <p14:creationId xmlns:p14="http://schemas.microsoft.com/office/powerpoint/2010/main" val="14973930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Consequently, the social and psychological well-being of older persons is also undermined, along with their physical care needs. In this scenario, advanced digital technology plays a key role in improving health and social care services. This involves the integration of telemedicine, team-based care, self-care services and professional training. Thus, innovative solutions based on a holistic approach can only ensure older persons’ overall well-being.  </a:t>
            </a:r>
          </a:p>
        </p:txBody>
      </p:sp>
      <p:sp>
        <p:nvSpPr>
          <p:cNvPr id="4" name="Slide Number Placeholder 3"/>
          <p:cNvSpPr>
            <a:spLocks noGrp="1"/>
          </p:cNvSpPr>
          <p:nvPr>
            <p:ph type="sldNum" sz="quarter" idx="5"/>
          </p:nvPr>
        </p:nvSpPr>
        <p:spPr/>
        <p:txBody>
          <a:bodyPr/>
          <a:lstStyle/>
          <a:p>
            <a:fld id="{C3964D43-78D7-444B-9992-8562F149DABF}" type="slidenum">
              <a:rPr lang="en-GB" smtClean="0"/>
              <a:t>6</a:t>
            </a:fld>
            <a:endParaRPr lang="en-GB"/>
          </a:p>
        </p:txBody>
      </p:sp>
    </p:spTree>
    <p:extLst>
      <p:ext uri="{BB962C8B-B14F-4D97-AF65-F5344CB8AC3E}">
        <p14:creationId xmlns:p14="http://schemas.microsoft.com/office/powerpoint/2010/main" val="15545879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theoretical framework of this presentation is based on the activity and continuity theories. These psychosocial theories explain the dynamics of ageing and behaviour at old age (Rosenberg, 2022). According to the continuity theory, older persons cope with the challenges of ageing by following their past behavioural patterns (Moody and Sasser, 2020). Thus, they rely on their cultural preferences, past experiences and beliefs while adapting to new circumstances. A lack of cultural alignment may reduce social interactions for the elderly, as explained by the disengagement theory (</a:t>
            </a:r>
            <a:r>
              <a:rPr lang="en-GB" sz="1200" kern="1200" dirty="0" err="1">
                <a:solidFill>
                  <a:schemeClr val="tx1"/>
                </a:solidFill>
                <a:effectLst/>
                <a:latin typeface="+mn-lt"/>
                <a:ea typeface="+mn-ea"/>
                <a:cs typeface="+mn-cs"/>
              </a:rPr>
              <a:t>Gonot-Schoupinsky</a:t>
            </a:r>
            <a:r>
              <a:rPr lang="en-GB" sz="1200" kern="1200" dirty="0">
                <a:solidFill>
                  <a:schemeClr val="tx1"/>
                </a:solidFill>
                <a:effectLst/>
                <a:latin typeface="+mn-lt"/>
                <a:ea typeface="+mn-ea"/>
                <a:cs typeface="+mn-cs"/>
              </a:rPr>
              <a:t>, Garip and Sheffield, 2022). By comparison, the activity theory relates social engagement and activities to older persons’ well-being (</a:t>
            </a:r>
            <a:r>
              <a:rPr lang="en-GB" sz="1200" kern="1200" dirty="0" err="1">
                <a:solidFill>
                  <a:schemeClr val="tx1"/>
                </a:solidFill>
                <a:effectLst/>
                <a:latin typeface="+mn-lt"/>
                <a:ea typeface="+mn-ea"/>
                <a:cs typeface="+mn-cs"/>
              </a:rPr>
              <a:t>Kooij</a:t>
            </a:r>
            <a:r>
              <a:rPr lang="en-GB" sz="1200" kern="1200" dirty="0">
                <a:solidFill>
                  <a:schemeClr val="tx1"/>
                </a:solidFill>
                <a:effectLst/>
                <a:latin typeface="+mn-lt"/>
                <a:ea typeface="+mn-ea"/>
                <a:cs typeface="+mn-cs"/>
              </a:rPr>
              <a:t> et al., 2020). Both these theories emphasise the psychosocial aspects of ageing over its biological dimensions. Nevertheless, these theories are criticised for overlooking the social and institutional influences on ageing (</a:t>
            </a:r>
            <a:r>
              <a:rPr lang="en-GB" sz="1200" kern="1200" dirty="0" err="1">
                <a:solidFill>
                  <a:schemeClr val="tx1"/>
                </a:solidFill>
                <a:effectLst/>
                <a:latin typeface="+mn-lt"/>
                <a:ea typeface="+mn-ea"/>
                <a:cs typeface="+mn-cs"/>
              </a:rPr>
              <a:t>Kooij</a:t>
            </a:r>
            <a:r>
              <a:rPr lang="en-GB" sz="1200" kern="1200" dirty="0">
                <a:solidFill>
                  <a:schemeClr val="tx1"/>
                </a:solidFill>
                <a:effectLst/>
                <a:latin typeface="+mn-lt"/>
                <a:ea typeface="+mn-ea"/>
                <a:cs typeface="+mn-cs"/>
              </a:rPr>
              <a:t> et al., 2020). Despite their shortcomings, the continuity and activity theories offer valuable insights into old age care. From the perspective of the activity theory, old age support must prioritise community life and high activity levels. Comparatively, the continuity theory’s viewpoint emphasises</a:t>
            </a:r>
          </a:p>
          <a:p>
            <a:r>
              <a:rPr lang="en-GB" sz="1200" kern="1200" dirty="0">
                <a:solidFill>
                  <a:schemeClr val="tx1"/>
                </a:solidFill>
                <a:effectLst/>
                <a:latin typeface="+mn-lt"/>
                <a:ea typeface="+mn-ea"/>
                <a:cs typeface="+mn-cs"/>
              </a:rPr>
              <a:t>the personalisation of old age care. The Care Act (2014) focus on the personalisation of services in the UK adult social care reforms, further reinforcing this assertion of the continuity theory (Barnes et al., 2017).  </a:t>
            </a:r>
          </a:p>
        </p:txBody>
      </p:sp>
      <p:sp>
        <p:nvSpPr>
          <p:cNvPr id="4" name="Slide Number Placeholder 3"/>
          <p:cNvSpPr>
            <a:spLocks noGrp="1"/>
          </p:cNvSpPr>
          <p:nvPr>
            <p:ph type="sldNum" sz="quarter" idx="5"/>
          </p:nvPr>
        </p:nvSpPr>
        <p:spPr/>
        <p:txBody>
          <a:bodyPr/>
          <a:lstStyle/>
          <a:p>
            <a:fld id="{C3964D43-78D7-444B-9992-8562F149DABF}" type="slidenum">
              <a:rPr lang="en-GB" smtClean="0"/>
              <a:t>7</a:t>
            </a:fld>
            <a:endParaRPr lang="en-GB"/>
          </a:p>
        </p:txBody>
      </p:sp>
    </p:spTree>
    <p:extLst>
      <p:ext uri="{BB962C8B-B14F-4D97-AF65-F5344CB8AC3E}">
        <p14:creationId xmlns:p14="http://schemas.microsoft.com/office/powerpoint/2010/main" val="18051585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Key Acts:</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Care Act 2014 – </a:t>
            </a:r>
            <a:r>
              <a:rPr lang="en-GB" sz="1200" kern="1200" dirty="0">
                <a:solidFill>
                  <a:schemeClr val="tx1"/>
                </a:solidFill>
                <a:effectLst/>
                <a:latin typeface="+mn-lt"/>
                <a:ea typeface="+mn-ea"/>
                <a:cs typeface="+mn-cs"/>
              </a:rPr>
              <a:t>central to adult social care in England.</a:t>
            </a:r>
          </a:p>
          <a:p>
            <a:pPr lvl="0"/>
            <a:r>
              <a:rPr lang="en-GB" sz="1200" kern="1200" dirty="0">
                <a:solidFill>
                  <a:schemeClr val="tx1"/>
                </a:solidFill>
                <a:effectLst/>
                <a:latin typeface="+mn-lt"/>
                <a:ea typeface="+mn-ea"/>
                <a:cs typeface="+mn-cs"/>
              </a:rPr>
              <a:t>Puts well-being at the heart of care.</a:t>
            </a:r>
          </a:p>
          <a:p>
            <a:pPr lvl="0"/>
            <a:r>
              <a:rPr lang="en-GB" sz="1200" kern="1200" dirty="0">
                <a:solidFill>
                  <a:schemeClr val="tx1"/>
                </a:solidFill>
                <a:effectLst/>
                <a:latin typeface="+mn-lt"/>
                <a:ea typeface="+mn-ea"/>
                <a:cs typeface="+mn-cs"/>
              </a:rPr>
              <a:t>Gives older adults the right to assessment and personalised support plans</a:t>
            </a:r>
          </a:p>
          <a:p>
            <a:pPr lvl="0"/>
            <a:r>
              <a:rPr lang="en-GB" sz="1200" kern="1200" dirty="0">
                <a:solidFill>
                  <a:schemeClr val="tx1"/>
                </a:solidFill>
                <a:effectLst/>
                <a:latin typeface="+mn-lt"/>
                <a:ea typeface="+mn-ea"/>
                <a:cs typeface="+mn-cs"/>
              </a:rPr>
              <a:t>Promotes prevention and independence.</a:t>
            </a:r>
          </a:p>
          <a:p>
            <a:r>
              <a:rPr lang="en-GB" sz="1200" b="1" kern="1200" dirty="0">
                <a:solidFill>
                  <a:schemeClr val="tx1"/>
                </a:solidFill>
                <a:effectLst/>
                <a:latin typeface="+mn-lt"/>
                <a:ea typeface="+mn-ea"/>
                <a:cs typeface="+mn-cs"/>
              </a:rPr>
              <a:t>Equality Act 2010- </a:t>
            </a:r>
            <a:r>
              <a:rPr lang="en-GB" sz="1200" kern="1200" dirty="0">
                <a:solidFill>
                  <a:schemeClr val="tx1"/>
                </a:solidFill>
                <a:effectLst/>
                <a:latin typeface="+mn-lt"/>
                <a:ea typeface="+mn-ea"/>
                <a:cs typeface="+mn-cs"/>
              </a:rPr>
              <a:t>ensures non-discrimination in care based on age, disability, race, and gender.</a:t>
            </a:r>
          </a:p>
          <a:p>
            <a:pPr lvl="0"/>
            <a:r>
              <a:rPr lang="en-GB" sz="1200" kern="1200" dirty="0">
                <a:solidFill>
                  <a:schemeClr val="tx1"/>
                </a:solidFill>
                <a:effectLst/>
                <a:latin typeface="+mn-lt"/>
                <a:ea typeface="+mn-ea"/>
                <a:cs typeface="+mn-cs"/>
              </a:rPr>
              <a:t>Encourages inclusive, person-centred care and protects older people from ageism.</a:t>
            </a:r>
          </a:p>
          <a:p>
            <a:r>
              <a:rPr lang="en-GB" sz="1200" b="1" kern="1200" dirty="0">
                <a:solidFill>
                  <a:schemeClr val="tx1"/>
                </a:solidFill>
                <a:effectLst/>
                <a:latin typeface="+mn-lt"/>
                <a:ea typeface="+mn-ea"/>
                <a:cs typeface="+mn-cs"/>
              </a:rPr>
              <a:t>Human Rights Act 1998 </a:t>
            </a:r>
            <a:r>
              <a:rPr lang="en-GB" sz="1200" kern="1200" dirty="0">
                <a:solidFill>
                  <a:schemeClr val="tx1"/>
                </a:solidFill>
                <a:effectLst/>
                <a:latin typeface="+mn-lt"/>
                <a:ea typeface="+mn-ea"/>
                <a:cs typeface="+mn-cs"/>
              </a:rPr>
              <a:t>– supports dignity, respect, and autonomy ( Article 8: right to private and family life)</a:t>
            </a:r>
          </a:p>
          <a:p>
            <a:pPr lvl="0"/>
            <a:r>
              <a:rPr lang="en-GB" sz="1200" kern="1200" dirty="0">
                <a:solidFill>
                  <a:schemeClr val="tx1"/>
                </a:solidFill>
                <a:effectLst/>
                <a:latin typeface="+mn-lt"/>
                <a:ea typeface="+mn-ea"/>
                <a:cs typeface="+mn-cs"/>
              </a:rPr>
              <a:t>Particularly relevant for residential care and safeguarding contexts.</a:t>
            </a:r>
          </a:p>
          <a:p>
            <a:r>
              <a:rPr lang="en-GB" sz="1200" b="1" kern="1200" dirty="0">
                <a:solidFill>
                  <a:schemeClr val="tx1"/>
                </a:solidFill>
                <a:effectLst/>
                <a:latin typeface="+mn-lt"/>
                <a:ea typeface="+mn-ea"/>
                <a:cs typeface="+mn-cs"/>
              </a:rPr>
              <a:t>NHS Long Term Plan (2019)</a:t>
            </a:r>
            <a:r>
              <a:rPr lang="en-GB" sz="1200" kern="1200" dirty="0">
                <a:solidFill>
                  <a:schemeClr val="tx1"/>
                </a:solidFill>
                <a:effectLst/>
                <a:latin typeface="+mn-lt"/>
                <a:ea typeface="+mn-ea"/>
                <a:cs typeface="+mn-cs"/>
              </a:rPr>
              <a:t> – Focuses on integrated care, community–based support, and reducing hospital admissions for older people.</a:t>
            </a:r>
          </a:p>
          <a:p>
            <a:pPr lvl="0"/>
            <a:r>
              <a:rPr lang="en-GB" sz="1200" kern="1200" dirty="0">
                <a:solidFill>
                  <a:schemeClr val="tx1"/>
                </a:solidFill>
                <a:effectLst/>
                <a:latin typeface="+mn-lt"/>
                <a:ea typeface="+mn-ea"/>
                <a:cs typeface="+mn-cs"/>
              </a:rPr>
              <a:t>Emphasises personalised care, technology use, and preventing frailty.</a:t>
            </a:r>
          </a:p>
        </p:txBody>
      </p:sp>
      <p:sp>
        <p:nvSpPr>
          <p:cNvPr id="4" name="Slide Number Placeholder 3"/>
          <p:cNvSpPr>
            <a:spLocks noGrp="1"/>
          </p:cNvSpPr>
          <p:nvPr>
            <p:ph type="sldNum" sz="quarter" idx="5"/>
          </p:nvPr>
        </p:nvSpPr>
        <p:spPr/>
        <p:txBody>
          <a:bodyPr/>
          <a:lstStyle/>
          <a:p>
            <a:fld id="{C3964D43-78D7-444B-9992-8562F149DABF}" type="slidenum">
              <a:rPr lang="en-GB" smtClean="0"/>
              <a:t>8</a:t>
            </a:fld>
            <a:endParaRPr lang="en-GB"/>
          </a:p>
        </p:txBody>
      </p:sp>
    </p:spTree>
    <p:extLst>
      <p:ext uri="{BB962C8B-B14F-4D97-AF65-F5344CB8AC3E}">
        <p14:creationId xmlns:p14="http://schemas.microsoft.com/office/powerpoint/2010/main" val="23602235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Residential care is one of the most important provisions for older persons in the UK. Although residential care homes support older persons in living independently, they suffer from a paucity of funds. Industrial reports also indicate that weak infrastructure compromises residential care homes’ capacity to provide long-term support to older persons suffering from comorbidity and mental disorders (Health Times, 2024). Furthermore, these support services are limited to daily activities and do not include advanced medical facilities. </a:t>
            </a:r>
          </a:p>
        </p:txBody>
      </p:sp>
      <p:sp>
        <p:nvSpPr>
          <p:cNvPr id="4" name="Slide Number Placeholder 3"/>
          <p:cNvSpPr>
            <a:spLocks noGrp="1"/>
          </p:cNvSpPr>
          <p:nvPr>
            <p:ph type="sldNum" sz="quarter" idx="5"/>
          </p:nvPr>
        </p:nvSpPr>
        <p:spPr/>
        <p:txBody>
          <a:bodyPr/>
          <a:lstStyle/>
          <a:p>
            <a:fld id="{C3964D43-78D7-444B-9992-8562F149DABF}" type="slidenum">
              <a:rPr lang="en-GB" smtClean="0"/>
              <a:t>9</a:t>
            </a:fld>
            <a:endParaRPr lang="en-GB"/>
          </a:p>
        </p:txBody>
      </p:sp>
    </p:spTree>
    <p:extLst>
      <p:ext uri="{BB962C8B-B14F-4D97-AF65-F5344CB8AC3E}">
        <p14:creationId xmlns:p14="http://schemas.microsoft.com/office/powerpoint/2010/main" val="35696893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Outdoor exercises, games, events, and outings organised by the old age homes align with the activity theory’s assumptions discussed previously (</a:t>
            </a:r>
            <a:r>
              <a:rPr lang="en-GB" sz="1200" kern="1200" dirty="0" err="1">
                <a:solidFill>
                  <a:schemeClr val="tx1"/>
                </a:solidFill>
                <a:effectLst/>
                <a:latin typeface="+mn-lt"/>
                <a:ea typeface="+mn-ea"/>
                <a:cs typeface="+mn-cs"/>
              </a:rPr>
              <a:t>Kooij</a:t>
            </a:r>
            <a:r>
              <a:rPr lang="en-GB" sz="1200" kern="1200" dirty="0">
                <a:solidFill>
                  <a:schemeClr val="tx1"/>
                </a:solidFill>
                <a:effectLst/>
                <a:latin typeface="+mn-lt"/>
                <a:ea typeface="+mn-ea"/>
                <a:cs typeface="+mn-cs"/>
              </a:rPr>
              <a:t> et al., 2020). Despite these benefits, residential care in the UK faces serious challenges in the form of scandals, high costs and staff shortages. Also, the standard of residential care provisions across various old age homes is not uniform (Fyfe, 2025). However, older persons get adequate time for social engagement and recreation as the household chores are performed by the staff (Berg, 2025). Thus, residential care in the UK attracts significant investments as the benefits outnumber the challenges. Community-based services represent another critical care provision for the elderly in the UK. The UK Network of Age-friendly Communities Movement is fast spreading across different regions of the UK (Ageing Better, 2025). Integrating other old age services, including residential care, with the age-friendly communities movement is another key aspect of older persons’ empowerment. Through collaboration, government agencies such as the NHS can improve old-age care infrastructure. Furthermore, the community-based services also follow the international standards prescribed by the World Health Organisation (Ageing Better, 2025). Thus, all stakeholders, including government agencies and non-profit organisations, can fulfil the physical, social and psychological needs of the elderly. Community activities improve their functional and cognitive abilities and support independent decision-making (Ageing Better, 2025). Thus, community-based services reinforce the activity theory’s assertions on social engagement (</a:t>
            </a:r>
            <a:r>
              <a:rPr lang="en-GB" sz="1200" kern="1200" dirty="0" err="1">
                <a:solidFill>
                  <a:schemeClr val="tx1"/>
                </a:solidFill>
                <a:effectLst/>
                <a:latin typeface="+mn-lt"/>
                <a:ea typeface="+mn-ea"/>
                <a:cs typeface="+mn-cs"/>
              </a:rPr>
              <a:t>Kooij</a:t>
            </a:r>
            <a:r>
              <a:rPr lang="en-GB" sz="1200" kern="1200" dirty="0">
                <a:solidFill>
                  <a:schemeClr val="tx1"/>
                </a:solidFill>
                <a:effectLst/>
                <a:latin typeface="+mn-lt"/>
                <a:ea typeface="+mn-ea"/>
                <a:cs typeface="+mn-cs"/>
              </a:rPr>
              <a:t> et al., 2020). Despite these efforts, the elderly face discrimination and social alienation (Gardiner, Geldenhuys and Gott, 2018). The older persons from the minorities and immigrant communities especially face social discrimination (</a:t>
            </a:r>
            <a:r>
              <a:rPr lang="en-GB" sz="1200" kern="1200" dirty="0" err="1">
                <a:solidFill>
                  <a:schemeClr val="tx1"/>
                </a:solidFill>
                <a:effectLst/>
                <a:latin typeface="+mn-lt"/>
                <a:ea typeface="+mn-ea"/>
                <a:cs typeface="+mn-cs"/>
              </a:rPr>
              <a:t>Balezdrova</a:t>
            </a:r>
            <a:r>
              <a:rPr lang="en-GB" sz="1200" kern="1200" dirty="0">
                <a:solidFill>
                  <a:schemeClr val="tx1"/>
                </a:solidFill>
                <a:effectLst/>
                <a:latin typeface="+mn-lt"/>
                <a:ea typeface="+mn-ea"/>
                <a:cs typeface="+mn-cs"/>
              </a:rPr>
              <a:t>, Choi and Lam, 2019</a:t>
            </a:r>
            <a:r>
              <a:rPr lang="en-GB" sz="1200" b="1" kern="1200" dirty="0">
                <a:solidFill>
                  <a:schemeClr val="tx1"/>
                </a:solidFill>
                <a:effectLst/>
                <a:latin typeface="+mn-lt"/>
                <a:ea typeface="+mn-ea"/>
                <a:cs typeface="+mn-cs"/>
              </a:rPr>
              <a:t>)</a:t>
            </a:r>
            <a:r>
              <a:rPr lang="en-GB" sz="1200" kern="1200" dirty="0">
                <a:solidFill>
                  <a:schemeClr val="tx1"/>
                </a:solidFill>
                <a:effectLst/>
                <a:latin typeface="+mn-lt"/>
                <a:ea typeface="+mn-ea"/>
                <a:cs typeface="+mn-cs"/>
              </a:rPr>
              <a:t>. A reorientation of the care provisions towards inclusion can effectively mitigate these challenges.</a:t>
            </a:r>
          </a:p>
        </p:txBody>
      </p:sp>
      <p:sp>
        <p:nvSpPr>
          <p:cNvPr id="4" name="Slide Number Placeholder 3"/>
          <p:cNvSpPr>
            <a:spLocks noGrp="1"/>
          </p:cNvSpPr>
          <p:nvPr>
            <p:ph type="sldNum" sz="quarter" idx="5"/>
          </p:nvPr>
        </p:nvSpPr>
        <p:spPr/>
        <p:txBody>
          <a:bodyPr/>
          <a:lstStyle/>
          <a:p>
            <a:fld id="{C3964D43-78D7-444B-9992-8562F149DABF}" type="slidenum">
              <a:rPr lang="en-GB" smtClean="0"/>
              <a:t>10</a:t>
            </a:fld>
            <a:endParaRPr lang="en-GB"/>
          </a:p>
        </p:txBody>
      </p:sp>
    </p:spTree>
    <p:extLst>
      <p:ext uri="{BB962C8B-B14F-4D97-AF65-F5344CB8AC3E}">
        <p14:creationId xmlns:p14="http://schemas.microsoft.com/office/powerpoint/2010/main" val="38681009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report published by Statista shows how the population of persons aged over 60 will steadily increase until 2050 (Statista, 2025). The report further projects that the population of those aged over 80 will increase most substantially. This demographic trend poses significant challenges for older persons with physical, cognitive or social disabilities. Another government report reveals that there were 600000 persons aged over 90 in the UK in 2023 (ONS, 2025a). This segment of the aged population particularly suffers from social, physical, emotional and cognitive disabilities.  The consequent increase in the demand for old-age care provisions will put more pressure on the UK’s existing infrastructure. An ageing population has multiple implications for the economy, public services and social functioning. While it stimulates volunteering and community activism, the increase in the dependency ratio leads to an economic crisis (ONS, 2025b). An ageing population significantly loses productivity and employability. Additionally, public spending on health, housing and social care services also increases. Older people are more vulnerable to chronic diseases, especially in economically backward or remote areas. Furthermore, they need more security from crime and other hazards (ONS, 2025b). In this scenario, the NHS faces persistent health inequalities, especially for preventable diseases, along with increasing multimorbidity and mental disorders (McKee et al., 2021). </a:t>
            </a:r>
          </a:p>
        </p:txBody>
      </p:sp>
      <p:sp>
        <p:nvSpPr>
          <p:cNvPr id="4" name="Slide Number Placeholder 3"/>
          <p:cNvSpPr>
            <a:spLocks noGrp="1"/>
          </p:cNvSpPr>
          <p:nvPr>
            <p:ph type="sldNum" sz="quarter" idx="5"/>
          </p:nvPr>
        </p:nvSpPr>
        <p:spPr/>
        <p:txBody>
          <a:bodyPr/>
          <a:lstStyle/>
          <a:p>
            <a:fld id="{C3964D43-78D7-444B-9992-8562F149DABF}" type="slidenum">
              <a:rPr lang="en-GB" smtClean="0"/>
              <a:t>11</a:t>
            </a:fld>
            <a:endParaRPr lang="en-GB"/>
          </a:p>
        </p:txBody>
      </p:sp>
    </p:spTree>
    <p:extLst>
      <p:ext uri="{BB962C8B-B14F-4D97-AF65-F5344CB8AC3E}">
        <p14:creationId xmlns:p14="http://schemas.microsoft.com/office/powerpoint/2010/main" val="27508940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Digital innovation in elderly care in the UK has led to the emergence of technology-enabled care services (TECS). This covers both first and second generation telecare, including personal alarms and environmental monitoring equipment (Hamblin, 2020). While these address the immediate physical and security needs of older persons, third-generation technology mainly concerns social engagement (Hamblin, 2020). It includes broadband and wireless technology connecting the older persons to a virtual neighbourhood. This virtual community enhances social interactions for older persons, as emphasised by the activity theory (</a:t>
            </a:r>
            <a:r>
              <a:rPr lang="en-GB" sz="1200" kern="1200" dirty="0" err="1">
                <a:solidFill>
                  <a:schemeClr val="tx1"/>
                </a:solidFill>
                <a:effectLst/>
                <a:latin typeface="+mn-lt"/>
                <a:ea typeface="+mn-ea"/>
                <a:cs typeface="+mn-cs"/>
              </a:rPr>
              <a:t>Kooij</a:t>
            </a:r>
            <a:r>
              <a:rPr lang="en-GB" sz="1200" kern="1200" dirty="0">
                <a:solidFill>
                  <a:schemeClr val="tx1"/>
                </a:solidFill>
                <a:effectLst/>
                <a:latin typeface="+mn-lt"/>
                <a:ea typeface="+mn-ea"/>
                <a:cs typeface="+mn-cs"/>
              </a:rPr>
              <a:t> et al., 2020). It also integrates community-based services and residential care provisions with professional support and recreational opportunities (Ageing Better, 2025). Industry 4.0 technology, especially the Internet of Things, supports mainstream devices in smart old-age care homes (Hamblin, 2020). Advanced digital technology makes it easier for the older person to access emergency provisions and general medical care. However, the greatest advantage of technological innovation lies in connecting the older persons with elderly communities and the larger society. Despite these advantages, the digital divide, cybersecurity concerns and data privacy issues cannot be overlooked. Moreover, profiling older persons without consent compromises the survey ethics (Hamblin, 2020). </a:t>
            </a:r>
          </a:p>
        </p:txBody>
      </p:sp>
      <p:sp>
        <p:nvSpPr>
          <p:cNvPr id="4" name="Slide Number Placeholder 3"/>
          <p:cNvSpPr>
            <a:spLocks noGrp="1"/>
          </p:cNvSpPr>
          <p:nvPr>
            <p:ph type="sldNum" sz="quarter" idx="5"/>
          </p:nvPr>
        </p:nvSpPr>
        <p:spPr/>
        <p:txBody>
          <a:bodyPr/>
          <a:lstStyle/>
          <a:p>
            <a:fld id="{C3964D43-78D7-444B-9992-8562F149DABF}" type="slidenum">
              <a:rPr lang="en-GB" smtClean="0"/>
              <a:t>12</a:t>
            </a:fld>
            <a:endParaRPr lang="en-GB"/>
          </a:p>
        </p:txBody>
      </p:sp>
    </p:spTree>
    <p:extLst>
      <p:ext uri="{BB962C8B-B14F-4D97-AF65-F5344CB8AC3E}">
        <p14:creationId xmlns:p14="http://schemas.microsoft.com/office/powerpoint/2010/main" val="41390062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Makoto Suzuki and his associates in Okinawa investigated healthy ageing in Japan’s blue zones (Oe, Weeks and </a:t>
            </a:r>
            <a:r>
              <a:rPr lang="en-GB" sz="1200" kern="1200" dirty="0" err="1">
                <a:solidFill>
                  <a:schemeClr val="tx1"/>
                </a:solidFill>
                <a:effectLst/>
                <a:latin typeface="+mn-lt"/>
                <a:ea typeface="+mn-ea"/>
                <a:cs typeface="+mn-cs"/>
              </a:rPr>
              <a:t>Sartamorn</a:t>
            </a:r>
            <a:r>
              <a:rPr lang="en-GB" sz="1200" kern="1200" dirty="0">
                <a:solidFill>
                  <a:schemeClr val="tx1"/>
                </a:solidFill>
                <a:effectLst/>
                <a:latin typeface="+mn-lt"/>
                <a:ea typeface="+mn-ea"/>
                <a:cs typeface="+mn-cs"/>
              </a:rPr>
              <a:t>, 2025). As a key blue zone, Okinawa’s higher life expectancy rate suits the case study’s requirements (Japan Oe, Weeks and </a:t>
            </a:r>
            <a:r>
              <a:rPr lang="en-GB" sz="1200" kern="1200" dirty="0" err="1">
                <a:solidFill>
                  <a:schemeClr val="tx1"/>
                </a:solidFill>
                <a:effectLst/>
                <a:latin typeface="+mn-lt"/>
                <a:ea typeface="+mn-ea"/>
                <a:cs typeface="+mn-cs"/>
              </a:rPr>
              <a:t>Sartamorn</a:t>
            </a:r>
            <a:r>
              <a:rPr lang="en-GB" sz="1200" kern="1200" dirty="0">
                <a:solidFill>
                  <a:schemeClr val="tx1"/>
                </a:solidFill>
                <a:effectLst/>
                <a:latin typeface="+mn-lt"/>
                <a:ea typeface="+mn-ea"/>
                <a:cs typeface="+mn-cs"/>
              </a:rPr>
              <a:t>, 2025). Healthy ageing relates socio-economic development and strong infrastructure to higher life expectancy. However, an ageing population strains a country’s resources and systems (ONS, 2025b). Makoto Suzuki and his colleagues explain social connectivity, positive cultural practices and environmental support as the main determinants of healthy ageing (Japan Oe, Weeks and </a:t>
            </a:r>
            <a:r>
              <a:rPr lang="en-GB" sz="1200" kern="1200" dirty="0" err="1">
                <a:solidFill>
                  <a:schemeClr val="tx1"/>
                </a:solidFill>
                <a:effectLst/>
                <a:latin typeface="+mn-lt"/>
                <a:ea typeface="+mn-ea"/>
                <a:cs typeface="+mn-cs"/>
              </a:rPr>
              <a:t>Sartamorn</a:t>
            </a:r>
            <a:r>
              <a:rPr lang="en-GB" sz="1200" kern="1200" dirty="0">
                <a:solidFill>
                  <a:schemeClr val="tx1"/>
                </a:solidFill>
                <a:effectLst/>
                <a:latin typeface="+mn-lt"/>
                <a:ea typeface="+mn-ea"/>
                <a:cs typeface="+mn-cs"/>
              </a:rPr>
              <a:t>, 2025). Social connectivity depends on enhanced social interactions as explained by the activity theory (</a:t>
            </a:r>
            <a:r>
              <a:rPr lang="en-GB" sz="1200" kern="1200" dirty="0" err="1">
                <a:solidFill>
                  <a:schemeClr val="tx1"/>
                </a:solidFill>
                <a:effectLst/>
                <a:latin typeface="+mn-lt"/>
                <a:ea typeface="+mn-ea"/>
                <a:cs typeface="+mn-cs"/>
              </a:rPr>
              <a:t>Kooij</a:t>
            </a:r>
            <a:r>
              <a:rPr lang="en-GB" sz="1200" kern="1200" dirty="0">
                <a:solidFill>
                  <a:schemeClr val="tx1"/>
                </a:solidFill>
                <a:effectLst/>
                <a:latin typeface="+mn-lt"/>
                <a:ea typeface="+mn-ea"/>
                <a:cs typeface="+mn-cs"/>
              </a:rPr>
              <a:t> et al., 2020). Such connectivity addresses social isolation common in old age (Gardiner, Geldenhuys and Gott, 2018). In this context, the role of the non-profit organisations in community-based services for the elderly is appreciated (Ageing Better, 2025). However, community work and socialisation must accommodate the cultural moorings of the elderly (Moody and Sasser, 2020). Digital devices and internet connectivity facilitate such inclusive socialisation (Hamblin, 2020). Thereby, technological innovation can be leveraged to facilitate cultural exchanges for the UK’s elderly communities. </a:t>
            </a:r>
          </a:p>
        </p:txBody>
      </p:sp>
      <p:sp>
        <p:nvSpPr>
          <p:cNvPr id="4" name="Slide Number Placeholder 3"/>
          <p:cNvSpPr>
            <a:spLocks noGrp="1"/>
          </p:cNvSpPr>
          <p:nvPr>
            <p:ph type="sldNum" sz="quarter" idx="5"/>
          </p:nvPr>
        </p:nvSpPr>
        <p:spPr/>
        <p:txBody>
          <a:bodyPr/>
          <a:lstStyle/>
          <a:p>
            <a:fld id="{C3964D43-78D7-444B-9992-8562F149DABF}" type="slidenum">
              <a:rPr lang="en-GB" smtClean="0"/>
              <a:t>13</a:t>
            </a:fld>
            <a:endParaRPr lang="en-GB"/>
          </a:p>
        </p:txBody>
      </p:sp>
    </p:spTree>
    <p:extLst>
      <p:ext uri="{BB962C8B-B14F-4D97-AF65-F5344CB8AC3E}">
        <p14:creationId xmlns:p14="http://schemas.microsoft.com/office/powerpoint/2010/main" val="14546711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Age UK’s strategy of digital inclusion is based on the use of information technology and internet connectivity (Hamblin, 2020). However, health inequality and perceived discrimination in the UK pose significant challenges to digital inclusion (Maletta et al., 2023). Digital inclusion supports the overall psychological and social well-being of older persons. This case study showcases how digital inclusion replaces social isolation with active social engagement. The Age UK Network is a good example of networking and collaboration among independent charities for old age care. It is a charity federation that offers critical support for the participation of older persons in community life (Age UK, 2025). The Age UK network supports the inclusion of older persons in community living through campaigning, counselling and local support. Counselling through face-to-face appointments and a free advice line helps older persons cope with stress and depression (Age UK, 2025). Age UK also runs another Silverline helpline that supports weekly chats and in-person socialisation. Thereby, social isolation at old age is replaced by community activities and socialisation (</a:t>
            </a:r>
            <a:r>
              <a:rPr lang="en-GB" sz="1200" kern="1200" dirty="0" err="1">
                <a:solidFill>
                  <a:schemeClr val="tx1"/>
                </a:solidFill>
                <a:effectLst/>
                <a:latin typeface="+mn-lt"/>
                <a:ea typeface="+mn-ea"/>
                <a:cs typeface="+mn-cs"/>
              </a:rPr>
              <a:t>Kooij</a:t>
            </a:r>
            <a:r>
              <a:rPr lang="en-GB" sz="1200" kern="1200" dirty="0">
                <a:solidFill>
                  <a:schemeClr val="tx1"/>
                </a:solidFill>
                <a:effectLst/>
                <a:latin typeface="+mn-lt"/>
                <a:ea typeface="+mn-ea"/>
                <a:cs typeface="+mn-cs"/>
              </a:rPr>
              <a:t> et al., 2020). Such initiatives by nonprofit organisations also influence policy-making at the local and international levels for the inclusion of the elderly (Age UK, 2025). Age UK’s strategy of digital inclusion further leverages information technology and internet connectivity to transform older persons’ lives. Apart from active social engagement, digital inclusion has a positive impact on the overall well-being and financial condition of the elderly (Hamblin, 2020). </a:t>
            </a:r>
          </a:p>
        </p:txBody>
      </p:sp>
      <p:sp>
        <p:nvSpPr>
          <p:cNvPr id="4" name="Slide Number Placeholder 3"/>
          <p:cNvSpPr>
            <a:spLocks noGrp="1"/>
          </p:cNvSpPr>
          <p:nvPr>
            <p:ph type="sldNum" sz="quarter" idx="5"/>
          </p:nvPr>
        </p:nvSpPr>
        <p:spPr/>
        <p:txBody>
          <a:bodyPr/>
          <a:lstStyle/>
          <a:p>
            <a:fld id="{C3964D43-78D7-444B-9992-8562F149DABF}" type="slidenum">
              <a:rPr lang="en-GB" smtClean="0"/>
              <a:t>14</a:t>
            </a:fld>
            <a:endParaRPr lang="en-GB"/>
          </a:p>
        </p:txBody>
      </p:sp>
    </p:spTree>
    <p:extLst>
      <p:ext uri="{BB962C8B-B14F-4D97-AF65-F5344CB8AC3E}">
        <p14:creationId xmlns:p14="http://schemas.microsoft.com/office/powerpoint/2010/main" val="14648657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presentation concludes by offering practical recommendations for improving older persons’ care provisions in the UK. The recommendations are based on the insights derived from the synthesis of the theoretical perspectives and best practices discussed so far. The continuity and activity theories provide an empirical basis for understanding and implementing the recommendations. By integrating advanced information technology, the safety, independence, and overall well-being of older persons can be significantly enhanced. Besides empowering the older persons, digital technology also relieves the burden on the caregivers. Health monitoring equipment, telemedicine smart accommodations, security systems, automation, data analytics and immersive experiences hold tremendous potential for old age care (Hamblin, 2020). Smart watches and wearable equipment should be used to monitor the health of the elderly. While such technology effectively monitors vital signs, telemedicine extends health care to remote areas. Similarly, smart devices, automation and immersive technology must be leveraged to improve residential care’s quality of life. The potential of data analytics should be harnessed to further improve health monitoring for the elderly. Using social media, instant messaging, or other forms of digital communication reinforces the activity theory’s prioritisation of social engagement for the aged (Hamblin, 2020). The importance of cultural exchanges, diversity and inclusion in social interactions was also discussed earlier. Personalising old age care provisions, according to cultural inclinations, addresses this concern of the continuity theory (Moody and Sasser, 2020). In this context, artificial intelligence and machine learning can play a key role in personalising care services. Nevertheless, British lawmakers must address the barriers to adopting digital technology in old-age care. For example, government policy should be reshaped towards the affordability and accessibility of digital technology. Government agencies must collaborate with non-profit organisations to fund digital literacy courses for the aged. This may include brief online courses for developing basic digital literacy. Similarly, the NHS can also collaborate with Age UK to develop community digital centres. Furthermore, government policy must also support data privacy and cybersecurity. Based on the collaboration between corporate organisations and non-profit entities, old-age care staff can improve their digital skills. Such training should address the concerns of cybersecurity and data privacy and incentivise participation.</a:t>
            </a:r>
          </a:p>
        </p:txBody>
      </p:sp>
      <p:sp>
        <p:nvSpPr>
          <p:cNvPr id="4" name="Slide Number Placeholder 3"/>
          <p:cNvSpPr>
            <a:spLocks noGrp="1"/>
          </p:cNvSpPr>
          <p:nvPr>
            <p:ph type="sldNum" sz="quarter" idx="5"/>
          </p:nvPr>
        </p:nvSpPr>
        <p:spPr/>
        <p:txBody>
          <a:bodyPr/>
          <a:lstStyle/>
          <a:p>
            <a:fld id="{C3964D43-78D7-444B-9992-8562F149DABF}" type="slidenum">
              <a:rPr lang="en-GB" smtClean="0"/>
              <a:t>15</a:t>
            </a:fld>
            <a:endParaRPr lang="en-GB"/>
          </a:p>
        </p:txBody>
      </p:sp>
    </p:spTree>
    <p:extLst>
      <p:ext uri="{BB962C8B-B14F-4D97-AF65-F5344CB8AC3E}">
        <p14:creationId xmlns:p14="http://schemas.microsoft.com/office/powerpoint/2010/main" val="19318326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UK’s ageing population significantly strains the country’s resources and infrastructure. The primary and community care sectors mainly experience such pressures. The shortage of skilled professionals further complicates the issue. Clinical support and social engagement are important for ensuring the elderly’s physical, social and psychological well-being. The continuity and activity theories explain the socioeconomic challenges of the UK’s ageing population. While the continuity theory emphasises the normative and behavioural aspects, the activity theory explains socialisation. Although residential care in the UK offers a wide range of support services, it lacks advanced medical facilities. Financial irregularities, poor standards, skill shortages and high expenses further compromise the UK’s residential care. In this presentation, community-based services were related to old-age care. The role of the age-friendly community movement was explained in ensuring older persons. Despite government initiatives and community activism, the UK’s old-age care faces social discrimination and isolation. The ageing of the UK's population involves socioeconomic challenges and makes the elderly more vulnerable. In this scenario, advanced digital technology offers innovative solutions for old-age care. Relating the continuity and activity theory to the two case studies also presents critical insights into old age challenges. Such insights should be applied in policy-making, including the adult social care reforms. Eventually, policy decisions shape technological innovation’s role in old age empowerment. </a:t>
            </a:r>
          </a:p>
          <a:p>
            <a:r>
              <a:rPr lang="en-GB" sz="1200" kern="1200" dirty="0">
                <a:solidFill>
                  <a:schemeClr val="tx1"/>
                </a:solidFill>
                <a:effectLst/>
                <a:latin typeface="+mn-lt"/>
                <a:ea typeface="+mn-ea"/>
                <a:cs typeface="+mn-cs"/>
              </a:rPr>
              <a:t> </a:t>
            </a:r>
          </a:p>
        </p:txBody>
      </p:sp>
      <p:sp>
        <p:nvSpPr>
          <p:cNvPr id="4" name="Slide Number Placeholder 3"/>
          <p:cNvSpPr>
            <a:spLocks noGrp="1"/>
          </p:cNvSpPr>
          <p:nvPr>
            <p:ph type="sldNum" sz="quarter" idx="5"/>
          </p:nvPr>
        </p:nvSpPr>
        <p:spPr/>
        <p:txBody>
          <a:bodyPr/>
          <a:lstStyle/>
          <a:p>
            <a:fld id="{C3964D43-78D7-444B-9992-8562F149DABF}" type="slidenum">
              <a:rPr lang="en-GB" smtClean="0"/>
              <a:t>16</a:t>
            </a:fld>
            <a:endParaRPr lang="en-GB"/>
          </a:p>
        </p:txBody>
      </p:sp>
    </p:spTree>
    <p:extLst>
      <p:ext uri="{BB962C8B-B14F-4D97-AF65-F5344CB8AC3E}">
        <p14:creationId xmlns:p14="http://schemas.microsoft.com/office/powerpoint/2010/main" val="18475695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3964D43-78D7-444B-9992-8562F149DABF}" type="slidenum">
              <a:rPr lang="en-GB" smtClean="0"/>
              <a:t>17</a:t>
            </a:fld>
            <a:endParaRPr lang="en-GB"/>
          </a:p>
        </p:txBody>
      </p:sp>
    </p:spTree>
    <p:extLst>
      <p:ext uri="{BB962C8B-B14F-4D97-AF65-F5344CB8AC3E}">
        <p14:creationId xmlns:p14="http://schemas.microsoft.com/office/powerpoint/2010/main" val="7415711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3964D43-78D7-444B-9992-8562F149DABF}" type="slidenum">
              <a:rPr lang="en-GB" smtClean="0"/>
              <a:t>18</a:t>
            </a:fld>
            <a:endParaRPr lang="en-GB"/>
          </a:p>
        </p:txBody>
      </p:sp>
    </p:spTree>
    <p:extLst>
      <p:ext uri="{BB962C8B-B14F-4D97-AF65-F5344CB8AC3E}">
        <p14:creationId xmlns:p14="http://schemas.microsoft.com/office/powerpoint/2010/main" val="3637085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3964D43-78D7-444B-9992-8562F149DABF}" type="slidenum">
              <a:rPr lang="en-GB" smtClean="0"/>
              <a:t>19</a:t>
            </a:fld>
            <a:endParaRPr lang="en-GB"/>
          </a:p>
        </p:txBody>
      </p:sp>
    </p:spTree>
    <p:extLst>
      <p:ext uri="{BB962C8B-B14F-4D97-AF65-F5344CB8AC3E}">
        <p14:creationId xmlns:p14="http://schemas.microsoft.com/office/powerpoint/2010/main" val="6749118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990FC-13A3-2B11-60BD-EA59D2392B9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9DDEC68-8361-AA13-F141-40F56FB299D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4F614A2C-49D4-1F84-239C-A94536C2F54F}"/>
              </a:ext>
            </a:extLst>
          </p:cNvPr>
          <p:cNvSpPr>
            <a:spLocks noGrp="1"/>
          </p:cNvSpPr>
          <p:nvPr>
            <p:ph type="dt" sz="half" idx="10"/>
          </p:nvPr>
        </p:nvSpPr>
        <p:spPr/>
        <p:txBody>
          <a:bodyPr/>
          <a:lstStyle/>
          <a:p>
            <a:fld id="{E538C80F-952F-42EE-B431-9B799436576B}" type="datetimeFigureOut">
              <a:rPr lang="en-GB" smtClean="0"/>
              <a:t>25/10/2025</a:t>
            </a:fld>
            <a:endParaRPr lang="en-GB"/>
          </a:p>
        </p:txBody>
      </p:sp>
      <p:sp>
        <p:nvSpPr>
          <p:cNvPr id="5" name="Footer Placeholder 4">
            <a:extLst>
              <a:ext uri="{FF2B5EF4-FFF2-40B4-BE49-F238E27FC236}">
                <a16:creationId xmlns:a16="http://schemas.microsoft.com/office/drawing/2014/main" id="{9B83D6D0-76BA-1637-1A49-CCC5D59815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02CD9E-F8AC-EFF8-F22C-EBB1110A7EA9}"/>
              </a:ext>
            </a:extLst>
          </p:cNvPr>
          <p:cNvSpPr>
            <a:spLocks noGrp="1"/>
          </p:cNvSpPr>
          <p:nvPr>
            <p:ph type="sldNum" sz="quarter" idx="12"/>
          </p:nvPr>
        </p:nvSpPr>
        <p:spPr/>
        <p:txBody>
          <a:bodyPr/>
          <a:lstStyle/>
          <a:p>
            <a:fld id="{5C0AEBD3-166B-4420-8546-E1730A3A176A}" type="slidenum">
              <a:rPr lang="en-GB" smtClean="0"/>
              <a:t>‹#›</a:t>
            </a:fld>
            <a:endParaRPr lang="en-GB"/>
          </a:p>
        </p:txBody>
      </p:sp>
    </p:spTree>
    <p:extLst>
      <p:ext uri="{BB962C8B-B14F-4D97-AF65-F5344CB8AC3E}">
        <p14:creationId xmlns:p14="http://schemas.microsoft.com/office/powerpoint/2010/main" val="1126976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168A1-326D-7355-0C29-D482810DC6A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829F1D8-A7E2-2B78-8374-86D5689BB58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E1291DB-3B36-DE74-E1D8-915338D8F985}"/>
              </a:ext>
            </a:extLst>
          </p:cNvPr>
          <p:cNvSpPr>
            <a:spLocks noGrp="1"/>
          </p:cNvSpPr>
          <p:nvPr>
            <p:ph type="dt" sz="half" idx="10"/>
          </p:nvPr>
        </p:nvSpPr>
        <p:spPr/>
        <p:txBody>
          <a:bodyPr/>
          <a:lstStyle/>
          <a:p>
            <a:fld id="{E538C80F-952F-42EE-B431-9B799436576B}" type="datetimeFigureOut">
              <a:rPr lang="en-GB" smtClean="0"/>
              <a:t>25/10/2025</a:t>
            </a:fld>
            <a:endParaRPr lang="en-GB"/>
          </a:p>
        </p:txBody>
      </p:sp>
      <p:sp>
        <p:nvSpPr>
          <p:cNvPr id="5" name="Footer Placeholder 4">
            <a:extLst>
              <a:ext uri="{FF2B5EF4-FFF2-40B4-BE49-F238E27FC236}">
                <a16:creationId xmlns:a16="http://schemas.microsoft.com/office/drawing/2014/main" id="{9272B2AE-A2BF-FDCD-D279-A9204F65CD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069910-2422-BC40-FD25-32A55A18C2E7}"/>
              </a:ext>
            </a:extLst>
          </p:cNvPr>
          <p:cNvSpPr>
            <a:spLocks noGrp="1"/>
          </p:cNvSpPr>
          <p:nvPr>
            <p:ph type="sldNum" sz="quarter" idx="12"/>
          </p:nvPr>
        </p:nvSpPr>
        <p:spPr/>
        <p:txBody>
          <a:bodyPr/>
          <a:lstStyle/>
          <a:p>
            <a:fld id="{5C0AEBD3-166B-4420-8546-E1730A3A176A}" type="slidenum">
              <a:rPr lang="en-GB" smtClean="0"/>
              <a:t>‹#›</a:t>
            </a:fld>
            <a:endParaRPr lang="en-GB"/>
          </a:p>
        </p:txBody>
      </p:sp>
    </p:spTree>
    <p:extLst>
      <p:ext uri="{BB962C8B-B14F-4D97-AF65-F5344CB8AC3E}">
        <p14:creationId xmlns:p14="http://schemas.microsoft.com/office/powerpoint/2010/main" val="40357714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8ECF9-11F0-B775-76ED-75EB1662AE8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E2693DC6-AC13-C94D-FBB9-EB9BFD866BF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44BED70-DF9E-98E6-E4E6-BF4A06AA6589}"/>
              </a:ext>
            </a:extLst>
          </p:cNvPr>
          <p:cNvSpPr>
            <a:spLocks noGrp="1"/>
          </p:cNvSpPr>
          <p:nvPr>
            <p:ph type="dt" sz="half" idx="10"/>
          </p:nvPr>
        </p:nvSpPr>
        <p:spPr/>
        <p:txBody>
          <a:bodyPr/>
          <a:lstStyle/>
          <a:p>
            <a:fld id="{E538C80F-952F-42EE-B431-9B799436576B}" type="datetimeFigureOut">
              <a:rPr lang="en-GB" smtClean="0"/>
              <a:t>25/10/2025</a:t>
            </a:fld>
            <a:endParaRPr lang="en-GB"/>
          </a:p>
        </p:txBody>
      </p:sp>
      <p:sp>
        <p:nvSpPr>
          <p:cNvPr id="5" name="Footer Placeholder 4">
            <a:extLst>
              <a:ext uri="{FF2B5EF4-FFF2-40B4-BE49-F238E27FC236}">
                <a16:creationId xmlns:a16="http://schemas.microsoft.com/office/drawing/2014/main" id="{88F2B96F-8E46-216C-B289-A97CED8FC4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FD778E-C41D-F8AA-E9CB-924475703F00}"/>
              </a:ext>
            </a:extLst>
          </p:cNvPr>
          <p:cNvSpPr>
            <a:spLocks noGrp="1"/>
          </p:cNvSpPr>
          <p:nvPr>
            <p:ph type="sldNum" sz="quarter" idx="12"/>
          </p:nvPr>
        </p:nvSpPr>
        <p:spPr/>
        <p:txBody>
          <a:bodyPr/>
          <a:lstStyle/>
          <a:p>
            <a:fld id="{5C0AEBD3-166B-4420-8546-E1730A3A176A}" type="slidenum">
              <a:rPr lang="en-GB" smtClean="0"/>
              <a:t>‹#›</a:t>
            </a:fld>
            <a:endParaRPr lang="en-GB"/>
          </a:p>
        </p:txBody>
      </p:sp>
    </p:spTree>
    <p:extLst>
      <p:ext uri="{BB962C8B-B14F-4D97-AF65-F5344CB8AC3E}">
        <p14:creationId xmlns:p14="http://schemas.microsoft.com/office/powerpoint/2010/main" val="10677992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459CA-9714-CDE9-4DD2-397CE9BD02B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C639CCA-54AA-8F34-88C2-3771B38B710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BC381DFC-7138-1C8D-C2CD-3E38B2E1D03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9885765B-C22C-EB46-5298-7D8FED40366A}"/>
              </a:ext>
            </a:extLst>
          </p:cNvPr>
          <p:cNvSpPr>
            <a:spLocks noGrp="1"/>
          </p:cNvSpPr>
          <p:nvPr>
            <p:ph type="dt" sz="half" idx="10"/>
          </p:nvPr>
        </p:nvSpPr>
        <p:spPr/>
        <p:txBody>
          <a:bodyPr/>
          <a:lstStyle/>
          <a:p>
            <a:fld id="{E538C80F-952F-42EE-B431-9B799436576B}" type="datetimeFigureOut">
              <a:rPr lang="en-GB" smtClean="0"/>
              <a:t>25/10/2025</a:t>
            </a:fld>
            <a:endParaRPr lang="en-GB"/>
          </a:p>
        </p:txBody>
      </p:sp>
      <p:sp>
        <p:nvSpPr>
          <p:cNvPr id="6" name="Footer Placeholder 5">
            <a:extLst>
              <a:ext uri="{FF2B5EF4-FFF2-40B4-BE49-F238E27FC236}">
                <a16:creationId xmlns:a16="http://schemas.microsoft.com/office/drawing/2014/main" id="{EBE672EC-1894-020D-2B07-12B1B689D6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7CB47E-F631-AD6D-7445-1622ECE30A6B}"/>
              </a:ext>
            </a:extLst>
          </p:cNvPr>
          <p:cNvSpPr>
            <a:spLocks noGrp="1"/>
          </p:cNvSpPr>
          <p:nvPr>
            <p:ph type="sldNum" sz="quarter" idx="12"/>
          </p:nvPr>
        </p:nvSpPr>
        <p:spPr/>
        <p:txBody>
          <a:bodyPr/>
          <a:lstStyle/>
          <a:p>
            <a:fld id="{5C0AEBD3-166B-4420-8546-E1730A3A176A}" type="slidenum">
              <a:rPr lang="en-GB" smtClean="0"/>
              <a:t>‹#›</a:t>
            </a:fld>
            <a:endParaRPr lang="en-GB"/>
          </a:p>
        </p:txBody>
      </p:sp>
    </p:spTree>
    <p:extLst>
      <p:ext uri="{BB962C8B-B14F-4D97-AF65-F5344CB8AC3E}">
        <p14:creationId xmlns:p14="http://schemas.microsoft.com/office/powerpoint/2010/main" val="19683411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6C474-9D4D-8304-7C24-BA93B0E675C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9D9A1CDE-AAEA-7CB0-6CA2-7CBE5230BC0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57876E0-1F1C-239D-63A6-B0AD2A8E949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97C8FD4E-90EE-69FC-7850-B0246ED31D5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C4F90C8-9AA7-5E82-7E68-E88E4207898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F8F9A6C-3A47-8D72-58D3-30F96CF45401}"/>
              </a:ext>
            </a:extLst>
          </p:cNvPr>
          <p:cNvSpPr>
            <a:spLocks noGrp="1"/>
          </p:cNvSpPr>
          <p:nvPr>
            <p:ph type="dt" sz="half" idx="10"/>
          </p:nvPr>
        </p:nvSpPr>
        <p:spPr/>
        <p:txBody>
          <a:bodyPr/>
          <a:lstStyle/>
          <a:p>
            <a:fld id="{E538C80F-952F-42EE-B431-9B799436576B}" type="datetimeFigureOut">
              <a:rPr lang="en-GB" smtClean="0"/>
              <a:t>25/10/2025</a:t>
            </a:fld>
            <a:endParaRPr lang="en-GB"/>
          </a:p>
        </p:txBody>
      </p:sp>
      <p:sp>
        <p:nvSpPr>
          <p:cNvPr id="8" name="Footer Placeholder 7">
            <a:extLst>
              <a:ext uri="{FF2B5EF4-FFF2-40B4-BE49-F238E27FC236}">
                <a16:creationId xmlns:a16="http://schemas.microsoft.com/office/drawing/2014/main" id="{57ED1747-022A-9EDF-C3E8-80255F0BD76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7A151A9-48E8-DF34-AB99-786999509933}"/>
              </a:ext>
            </a:extLst>
          </p:cNvPr>
          <p:cNvSpPr>
            <a:spLocks noGrp="1"/>
          </p:cNvSpPr>
          <p:nvPr>
            <p:ph type="sldNum" sz="quarter" idx="12"/>
          </p:nvPr>
        </p:nvSpPr>
        <p:spPr/>
        <p:txBody>
          <a:bodyPr/>
          <a:lstStyle/>
          <a:p>
            <a:fld id="{5C0AEBD3-166B-4420-8546-E1730A3A176A}" type="slidenum">
              <a:rPr lang="en-GB" smtClean="0"/>
              <a:t>‹#›</a:t>
            </a:fld>
            <a:endParaRPr lang="en-GB"/>
          </a:p>
        </p:txBody>
      </p:sp>
    </p:spTree>
    <p:extLst>
      <p:ext uri="{BB962C8B-B14F-4D97-AF65-F5344CB8AC3E}">
        <p14:creationId xmlns:p14="http://schemas.microsoft.com/office/powerpoint/2010/main" val="6790660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40A2A-CD93-E4A7-DE35-547E40EE70F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5306165-691C-12A4-AF2E-FF2C5D8BE9BD}"/>
              </a:ext>
            </a:extLst>
          </p:cNvPr>
          <p:cNvSpPr>
            <a:spLocks noGrp="1"/>
          </p:cNvSpPr>
          <p:nvPr>
            <p:ph type="dt" sz="half" idx="10"/>
          </p:nvPr>
        </p:nvSpPr>
        <p:spPr/>
        <p:txBody>
          <a:bodyPr/>
          <a:lstStyle/>
          <a:p>
            <a:fld id="{E538C80F-952F-42EE-B431-9B799436576B}" type="datetimeFigureOut">
              <a:rPr lang="en-GB" smtClean="0"/>
              <a:t>25/10/2025</a:t>
            </a:fld>
            <a:endParaRPr lang="en-GB"/>
          </a:p>
        </p:txBody>
      </p:sp>
      <p:sp>
        <p:nvSpPr>
          <p:cNvPr id="4" name="Footer Placeholder 3">
            <a:extLst>
              <a:ext uri="{FF2B5EF4-FFF2-40B4-BE49-F238E27FC236}">
                <a16:creationId xmlns:a16="http://schemas.microsoft.com/office/drawing/2014/main" id="{337D7078-32AC-FD1F-9EDD-A242784F571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3E85B31-2531-A49A-95AC-CA3EE26FB73C}"/>
              </a:ext>
            </a:extLst>
          </p:cNvPr>
          <p:cNvSpPr>
            <a:spLocks noGrp="1"/>
          </p:cNvSpPr>
          <p:nvPr>
            <p:ph type="sldNum" sz="quarter" idx="12"/>
          </p:nvPr>
        </p:nvSpPr>
        <p:spPr/>
        <p:txBody>
          <a:bodyPr/>
          <a:lstStyle/>
          <a:p>
            <a:fld id="{5C0AEBD3-166B-4420-8546-E1730A3A176A}" type="slidenum">
              <a:rPr lang="en-GB" smtClean="0"/>
              <a:t>‹#›</a:t>
            </a:fld>
            <a:endParaRPr lang="en-GB"/>
          </a:p>
        </p:txBody>
      </p:sp>
    </p:spTree>
    <p:extLst>
      <p:ext uri="{BB962C8B-B14F-4D97-AF65-F5344CB8AC3E}">
        <p14:creationId xmlns:p14="http://schemas.microsoft.com/office/powerpoint/2010/main" val="15340899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72B50DE-60CB-E120-1E62-B6FBDA6B4B43}"/>
              </a:ext>
            </a:extLst>
          </p:cNvPr>
          <p:cNvSpPr>
            <a:spLocks noGrp="1"/>
          </p:cNvSpPr>
          <p:nvPr>
            <p:ph type="dt" sz="half" idx="10"/>
          </p:nvPr>
        </p:nvSpPr>
        <p:spPr/>
        <p:txBody>
          <a:bodyPr/>
          <a:lstStyle/>
          <a:p>
            <a:fld id="{E538C80F-952F-42EE-B431-9B799436576B}" type="datetimeFigureOut">
              <a:rPr lang="en-GB" smtClean="0"/>
              <a:t>25/10/2025</a:t>
            </a:fld>
            <a:endParaRPr lang="en-GB"/>
          </a:p>
        </p:txBody>
      </p:sp>
      <p:sp>
        <p:nvSpPr>
          <p:cNvPr id="3" name="Footer Placeholder 2">
            <a:extLst>
              <a:ext uri="{FF2B5EF4-FFF2-40B4-BE49-F238E27FC236}">
                <a16:creationId xmlns:a16="http://schemas.microsoft.com/office/drawing/2014/main" id="{F0EC198D-09FF-DBC0-5300-BA30877E61C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DD46FDA-F504-DEB7-5BE0-25110EBBB15D}"/>
              </a:ext>
            </a:extLst>
          </p:cNvPr>
          <p:cNvSpPr>
            <a:spLocks noGrp="1"/>
          </p:cNvSpPr>
          <p:nvPr>
            <p:ph type="sldNum" sz="quarter" idx="12"/>
          </p:nvPr>
        </p:nvSpPr>
        <p:spPr/>
        <p:txBody>
          <a:bodyPr/>
          <a:lstStyle/>
          <a:p>
            <a:fld id="{5C0AEBD3-166B-4420-8546-E1730A3A176A}" type="slidenum">
              <a:rPr lang="en-GB" smtClean="0"/>
              <a:t>‹#›</a:t>
            </a:fld>
            <a:endParaRPr lang="en-GB"/>
          </a:p>
        </p:txBody>
      </p:sp>
    </p:spTree>
    <p:extLst>
      <p:ext uri="{BB962C8B-B14F-4D97-AF65-F5344CB8AC3E}">
        <p14:creationId xmlns:p14="http://schemas.microsoft.com/office/powerpoint/2010/main" val="498215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AF93C-B141-4F45-2C27-46D260B3F71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BD8D925-6665-D174-DFAA-9A591679469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2FDC73A3-18BA-F25B-2B0C-A7CFDE03FA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1D82341-644B-2BA3-B4F9-53A0D83A9891}"/>
              </a:ext>
            </a:extLst>
          </p:cNvPr>
          <p:cNvSpPr>
            <a:spLocks noGrp="1"/>
          </p:cNvSpPr>
          <p:nvPr>
            <p:ph type="dt" sz="half" idx="10"/>
          </p:nvPr>
        </p:nvSpPr>
        <p:spPr/>
        <p:txBody>
          <a:bodyPr/>
          <a:lstStyle/>
          <a:p>
            <a:fld id="{E538C80F-952F-42EE-B431-9B799436576B}" type="datetimeFigureOut">
              <a:rPr lang="en-GB" smtClean="0"/>
              <a:t>25/10/2025</a:t>
            </a:fld>
            <a:endParaRPr lang="en-GB"/>
          </a:p>
        </p:txBody>
      </p:sp>
      <p:sp>
        <p:nvSpPr>
          <p:cNvPr id="6" name="Footer Placeholder 5">
            <a:extLst>
              <a:ext uri="{FF2B5EF4-FFF2-40B4-BE49-F238E27FC236}">
                <a16:creationId xmlns:a16="http://schemas.microsoft.com/office/drawing/2014/main" id="{83C441A4-795D-5EB6-4D41-AF2778F100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5D361C-647E-7E8F-1FE2-F6E41F47A81D}"/>
              </a:ext>
            </a:extLst>
          </p:cNvPr>
          <p:cNvSpPr>
            <a:spLocks noGrp="1"/>
          </p:cNvSpPr>
          <p:nvPr>
            <p:ph type="sldNum" sz="quarter" idx="12"/>
          </p:nvPr>
        </p:nvSpPr>
        <p:spPr/>
        <p:txBody>
          <a:bodyPr/>
          <a:lstStyle/>
          <a:p>
            <a:fld id="{5C0AEBD3-166B-4420-8546-E1730A3A176A}" type="slidenum">
              <a:rPr lang="en-GB" smtClean="0"/>
              <a:t>‹#›</a:t>
            </a:fld>
            <a:endParaRPr lang="en-GB"/>
          </a:p>
        </p:txBody>
      </p:sp>
    </p:spTree>
    <p:extLst>
      <p:ext uri="{BB962C8B-B14F-4D97-AF65-F5344CB8AC3E}">
        <p14:creationId xmlns:p14="http://schemas.microsoft.com/office/powerpoint/2010/main" val="23527472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B3467-B3AB-591F-2572-B6E48F640E6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01DFED87-EB5F-3BAA-FFB7-08990B07D5F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2A92BBD-448E-351B-A48E-342917B6CE2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C5626FE-A0A5-1329-30AF-5ED107FC6638}"/>
              </a:ext>
            </a:extLst>
          </p:cNvPr>
          <p:cNvSpPr>
            <a:spLocks noGrp="1"/>
          </p:cNvSpPr>
          <p:nvPr>
            <p:ph type="dt" sz="half" idx="10"/>
          </p:nvPr>
        </p:nvSpPr>
        <p:spPr/>
        <p:txBody>
          <a:bodyPr/>
          <a:lstStyle/>
          <a:p>
            <a:fld id="{E538C80F-952F-42EE-B431-9B799436576B}" type="datetimeFigureOut">
              <a:rPr lang="en-GB" smtClean="0"/>
              <a:t>25/10/2025</a:t>
            </a:fld>
            <a:endParaRPr lang="en-GB"/>
          </a:p>
        </p:txBody>
      </p:sp>
      <p:sp>
        <p:nvSpPr>
          <p:cNvPr id="6" name="Footer Placeholder 5">
            <a:extLst>
              <a:ext uri="{FF2B5EF4-FFF2-40B4-BE49-F238E27FC236}">
                <a16:creationId xmlns:a16="http://schemas.microsoft.com/office/drawing/2014/main" id="{50DA8FE4-B80F-06E0-C6FD-13C1E2078B9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CCF8090-85BF-66D6-3593-4204FAE29A04}"/>
              </a:ext>
            </a:extLst>
          </p:cNvPr>
          <p:cNvSpPr>
            <a:spLocks noGrp="1"/>
          </p:cNvSpPr>
          <p:nvPr>
            <p:ph type="sldNum" sz="quarter" idx="12"/>
          </p:nvPr>
        </p:nvSpPr>
        <p:spPr/>
        <p:txBody>
          <a:bodyPr/>
          <a:lstStyle/>
          <a:p>
            <a:fld id="{5C0AEBD3-166B-4420-8546-E1730A3A176A}" type="slidenum">
              <a:rPr lang="en-GB" smtClean="0"/>
              <a:t>‹#›</a:t>
            </a:fld>
            <a:endParaRPr lang="en-GB"/>
          </a:p>
        </p:txBody>
      </p:sp>
    </p:spTree>
    <p:extLst>
      <p:ext uri="{BB962C8B-B14F-4D97-AF65-F5344CB8AC3E}">
        <p14:creationId xmlns:p14="http://schemas.microsoft.com/office/powerpoint/2010/main" val="17292912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4FAE41-F0ED-5D03-F05D-44C29427EF5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85F72E7-83D2-4018-89C4-CEDCA192B10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132A15A-162E-9A39-0EE8-1D4232F5C8F5}"/>
              </a:ext>
            </a:extLst>
          </p:cNvPr>
          <p:cNvSpPr>
            <a:spLocks noGrp="1"/>
          </p:cNvSpPr>
          <p:nvPr>
            <p:ph type="dt" sz="half" idx="10"/>
          </p:nvPr>
        </p:nvSpPr>
        <p:spPr/>
        <p:txBody>
          <a:bodyPr/>
          <a:lstStyle/>
          <a:p>
            <a:fld id="{E538C80F-952F-42EE-B431-9B799436576B}" type="datetimeFigureOut">
              <a:rPr lang="en-GB" smtClean="0"/>
              <a:t>25/10/2025</a:t>
            </a:fld>
            <a:endParaRPr lang="en-GB"/>
          </a:p>
        </p:txBody>
      </p:sp>
      <p:sp>
        <p:nvSpPr>
          <p:cNvPr id="5" name="Footer Placeholder 4">
            <a:extLst>
              <a:ext uri="{FF2B5EF4-FFF2-40B4-BE49-F238E27FC236}">
                <a16:creationId xmlns:a16="http://schemas.microsoft.com/office/drawing/2014/main" id="{87987C6D-25CF-E549-F1B1-EBF72C8C58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488485-7D53-3EB8-127A-90774ECACC3C}"/>
              </a:ext>
            </a:extLst>
          </p:cNvPr>
          <p:cNvSpPr>
            <a:spLocks noGrp="1"/>
          </p:cNvSpPr>
          <p:nvPr>
            <p:ph type="sldNum" sz="quarter" idx="12"/>
          </p:nvPr>
        </p:nvSpPr>
        <p:spPr/>
        <p:txBody>
          <a:bodyPr/>
          <a:lstStyle/>
          <a:p>
            <a:fld id="{5C0AEBD3-166B-4420-8546-E1730A3A176A}" type="slidenum">
              <a:rPr lang="en-GB" smtClean="0"/>
              <a:t>‹#›</a:t>
            </a:fld>
            <a:endParaRPr lang="en-GB"/>
          </a:p>
        </p:txBody>
      </p:sp>
    </p:spTree>
    <p:extLst>
      <p:ext uri="{BB962C8B-B14F-4D97-AF65-F5344CB8AC3E}">
        <p14:creationId xmlns:p14="http://schemas.microsoft.com/office/powerpoint/2010/main" val="2091700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64B260B-3EBF-B855-8683-B03D95548838}"/>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463FC418-C6E2-C754-2763-E4AABD48BEE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77B4FF2-D347-C7D8-B9B4-8CD74CB460ED}"/>
              </a:ext>
            </a:extLst>
          </p:cNvPr>
          <p:cNvSpPr>
            <a:spLocks noGrp="1"/>
          </p:cNvSpPr>
          <p:nvPr>
            <p:ph type="dt" sz="half" idx="10"/>
          </p:nvPr>
        </p:nvSpPr>
        <p:spPr/>
        <p:txBody>
          <a:bodyPr/>
          <a:lstStyle/>
          <a:p>
            <a:fld id="{E538C80F-952F-42EE-B431-9B799436576B}" type="datetimeFigureOut">
              <a:rPr lang="en-GB" smtClean="0"/>
              <a:t>25/10/2025</a:t>
            </a:fld>
            <a:endParaRPr lang="en-GB"/>
          </a:p>
        </p:txBody>
      </p:sp>
      <p:sp>
        <p:nvSpPr>
          <p:cNvPr id="5" name="Footer Placeholder 4">
            <a:extLst>
              <a:ext uri="{FF2B5EF4-FFF2-40B4-BE49-F238E27FC236}">
                <a16:creationId xmlns:a16="http://schemas.microsoft.com/office/drawing/2014/main" id="{82D50A04-4960-1AE7-88DA-6009738793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A8568B-DDDA-52D1-EFD6-811B084EB557}"/>
              </a:ext>
            </a:extLst>
          </p:cNvPr>
          <p:cNvSpPr>
            <a:spLocks noGrp="1"/>
          </p:cNvSpPr>
          <p:nvPr>
            <p:ph type="sldNum" sz="quarter" idx="12"/>
          </p:nvPr>
        </p:nvSpPr>
        <p:spPr/>
        <p:txBody>
          <a:bodyPr/>
          <a:lstStyle/>
          <a:p>
            <a:fld id="{5C0AEBD3-166B-4420-8546-E1730A3A176A}" type="slidenum">
              <a:rPr lang="en-GB" smtClean="0"/>
              <a:t>‹#›</a:t>
            </a:fld>
            <a:endParaRPr lang="en-GB"/>
          </a:p>
        </p:txBody>
      </p:sp>
    </p:spTree>
    <p:extLst>
      <p:ext uri="{BB962C8B-B14F-4D97-AF65-F5344CB8AC3E}">
        <p14:creationId xmlns:p14="http://schemas.microsoft.com/office/powerpoint/2010/main" val="38057548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5156530-C4F6-760D-0874-CF7ED8B686A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CA18DFF-8D28-D2B8-CC00-EA0DDA3F64C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0B25554-ADB0-8158-E523-B4FFFAE786E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538C80F-952F-42EE-B431-9B799436576B}" type="datetimeFigureOut">
              <a:rPr lang="en-GB" smtClean="0"/>
              <a:t>25/10/2025</a:t>
            </a:fld>
            <a:endParaRPr lang="en-GB"/>
          </a:p>
        </p:txBody>
      </p:sp>
      <p:sp>
        <p:nvSpPr>
          <p:cNvPr id="5" name="Footer Placeholder 4">
            <a:extLst>
              <a:ext uri="{FF2B5EF4-FFF2-40B4-BE49-F238E27FC236}">
                <a16:creationId xmlns:a16="http://schemas.microsoft.com/office/drawing/2014/main" id="{5526B220-FE16-FE0A-6F16-56E6EFEA9A1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5FEDD64-69AA-6284-D136-FAD44A341AF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C0AEBD3-166B-4420-8546-E1730A3A176A}" type="slidenum">
              <a:rPr lang="en-GB" smtClean="0"/>
              <a:t>‹#›</a:t>
            </a:fld>
            <a:endParaRPr lang="en-GB"/>
          </a:p>
        </p:txBody>
      </p:sp>
    </p:spTree>
    <p:extLst>
      <p:ext uri="{BB962C8B-B14F-4D97-AF65-F5344CB8AC3E}">
        <p14:creationId xmlns:p14="http://schemas.microsoft.com/office/powerpoint/2010/main" val="4652576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6.pn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7.png"/><Relationship Id="rId4"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png"/><Relationship Id="rId5" Type="http://schemas.openxmlformats.org/officeDocument/2006/relationships/image" Target="../media/image8.png"/><Relationship Id="rId4"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12.png"/><Relationship Id="rId4"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png"/><Relationship Id="rId5" Type="http://schemas.openxmlformats.org/officeDocument/2006/relationships/image" Target="../media/image13.png"/><Relationship Id="rId4" Type="http://schemas.openxmlformats.org/officeDocument/2006/relationships/notesSlide" Target="../notesSlides/notesSlide10.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png"/><Relationship Id="rId5" Type="http://schemas.openxmlformats.org/officeDocument/2006/relationships/image" Target="../media/image14.png"/><Relationship Id="rId4" Type="http://schemas.openxmlformats.org/officeDocument/2006/relationships/notesSlide" Target="../notesSlides/notesSlide11.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0.png"/><Relationship Id="rId5" Type="http://schemas.openxmlformats.org/officeDocument/2006/relationships/image" Target="../media/image15.png"/><Relationship Id="rId4" Type="http://schemas.openxmlformats.org/officeDocument/2006/relationships/notesSlide" Target="../notesSlides/notesSlide12.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png"/><Relationship Id="rId5" Type="http://schemas.openxmlformats.org/officeDocument/2006/relationships/image" Target="../media/image16.png"/><Relationship Id="rId4" Type="http://schemas.openxmlformats.org/officeDocument/2006/relationships/notesSlide" Target="../notesSlides/notesSlide13.xml"/></Relationships>
</file>

<file path=ppt/slides/_rels/slide16.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slideLayout" Target="../slideLayouts/slideLayout2.xml"/><Relationship Id="rId7" Type="http://schemas.openxmlformats.org/officeDocument/2006/relationships/diagramLayout" Target="../diagrams/layout1.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Data" Target="../diagrams/data1.xml"/><Relationship Id="rId11" Type="http://schemas.openxmlformats.org/officeDocument/2006/relationships/image" Target="../media/image1.png"/><Relationship Id="rId5" Type="http://schemas.openxmlformats.org/officeDocument/2006/relationships/image" Target="../media/image17.png"/><Relationship Id="rId10" Type="http://schemas.microsoft.com/office/2007/relationships/diagramDrawing" Target="../diagrams/drawing1.xml"/><Relationship Id="rId4" Type="http://schemas.openxmlformats.org/officeDocument/2006/relationships/notesSlide" Target="../notesSlides/notesSlide14.xml"/><Relationship Id="rId9" Type="http://schemas.openxmlformats.org/officeDocument/2006/relationships/diagramColors" Target="../diagrams/colors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ons.gov.uk/peoplepopulationandcommunity/birthsdeathsandmarriages/ageing/articles/howwouldyousupportourageingpopulation/2019-06-24"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hyperlink" Target="https://www.ons.gov.uk/peoplepopulationandcommunity/birthsdeathsandmarriages/ageing/articles/livinglongerhowourpopulationischangingandwhyitmatters/2018-08-1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C68955B-CE9E-FC33-0762-1282321128C6}"/>
              </a:ext>
            </a:extLst>
          </p:cNvPr>
          <p:cNvSpPr txBox="1"/>
          <p:nvPr/>
        </p:nvSpPr>
        <p:spPr>
          <a:xfrm>
            <a:off x="2090057" y="1828800"/>
            <a:ext cx="9416143" cy="2805320"/>
          </a:xfrm>
          <a:prstGeom prst="rect">
            <a:avLst/>
          </a:prstGeom>
          <a:noFill/>
        </p:spPr>
        <p:txBody>
          <a:bodyPr wrap="square" rtlCol="0">
            <a:spAutoFit/>
          </a:bodyPr>
          <a:lstStyle/>
          <a:p>
            <a:pPr>
              <a:lnSpc>
                <a:spcPct val="150000"/>
              </a:lnSpc>
            </a:pPr>
            <a:r>
              <a:rPr lang="en-GB" sz="2000" b="1" dirty="0">
                <a:latin typeface="Arial" panose="020B0604020202020204" pitchFamily="34" charset="0"/>
                <a:cs typeface="Arial" panose="020B0604020202020204" pitchFamily="34" charset="0"/>
              </a:rPr>
              <a:t>Assignment Title: </a:t>
            </a:r>
            <a:r>
              <a:rPr lang="en-US" sz="2000" dirty="0">
                <a:latin typeface="Arial" panose="020B0604020202020204" pitchFamily="34" charset="0"/>
                <a:cs typeface="Arial" panose="020B0604020202020204" pitchFamily="34" charset="0"/>
              </a:rPr>
              <a:t>Individual  Presentation (PowerPoint with Voice-Over)</a:t>
            </a:r>
            <a:endParaRPr lang="en-GB" sz="2000" dirty="0">
              <a:latin typeface="Arial" panose="020B0604020202020204" pitchFamily="34" charset="0"/>
              <a:cs typeface="Arial" panose="020B0604020202020204" pitchFamily="34" charset="0"/>
            </a:endParaRPr>
          </a:p>
          <a:p>
            <a:pPr>
              <a:lnSpc>
                <a:spcPct val="150000"/>
              </a:lnSpc>
            </a:pPr>
            <a:r>
              <a:rPr lang="en-GB" sz="2000" b="1" dirty="0">
                <a:latin typeface="Arial" panose="020B0604020202020204" pitchFamily="34" charset="0"/>
                <a:cs typeface="Arial" panose="020B0604020202020204" pitchFamily="34" charset="0"/>
              </a:rPr>
              <a:t>Student Name: </a:t>
            </a:r>
            <a:r>
              <a:rPr lang="en-GB" sz="2000" dirty="0">
                <a:latin typeface="Arial" panose="020B0604020202020204" pitchFamily="34" charset="0"/>
                <a:cs typeface="Arial" panose="020B0604020202020204" pitchFamily="34" charset="0"/>
              </a:rPr>
              <a:t>Nurkas Kaneez</a:t>
            </a:r>
          </a:p>
          <a:p>
            <a:pPr>
              <a:lnSpc>
                <a:spcPct val="150000"/>
              </a:lnSpc>
            </a:pPr>
            <a:r>
              <a:rPr lang="en-GB" sz="2000" b="1" dirty="0">
                <a:latin typeface="Arial" panose="020B0604020202020204" pitchFamily="34" charset="0"/>
                <a:cs typeface="Arial" panose="020B0604020202020204" pitchFamily="34" charset="0"/>
              </a:rPr>
              <a:t>Student Number: </a:t>
            </a:r>
            <a:r>
              <a:rPr lang="en-GB" sz="2000" dirty="0">
                <a:latin typeface="Arial" panose="020B0604020202020204" pitchFamily="34" charset="0"/>
                <a:cs typeface="Arial" panose="020B0604020202020204" pitchFamily="34" charset="0"/>
              </a:rPr>
              <a:t>2225340</a:t>
            </a:r>
          </a:p>
          <a:p>
            <a:pPr>
              <a:lnSpc>
                <a:spcPct val="150000"/>
              </a:lnSpc>
            </a:pPr>
            <a:r>
              <a:rPr lang="en-GB" sz="2000" b="1" dirty="0">
                <a:latin typeface="Arial" panose="020B0604020202020204" pitchFamily="34" charset="0"/>
                <a:cs typeface="Arial" panose="020B0604020202020204" pitchFamily="34" charset="0"/>
              </a:rPr>
              <a:t>Module Title: </a:t>
            </a:r>
            <a:r>
              <a:rPr lang="en-GB" sz="2000" dirty="0">
                <a:latin typeface="Arial" panose="020B0604020202020204" pitchFamily="34" charset="0"/>
                <a:cs typeface="Arial" panose="020B0604020202020204" pitchFamily="34" charset="0"/>
              </a:rPr>
              <a:t>Empowering The Older Person</a:t>
            </a:r>
          </a:p>
          <a:p>
            <a:pPr>
              <a:lnSpc>
                <a:spcPct val="150000"/>
              </a:lnSpc>
            </a:pPr>
            <a:r>
              <a:rPr lang="en-GB" sz="2000" b="1" dirty="0">
                <a:latin typeface="Arial" panose="020B0604020202020204" pitchFamily="34" charset="0"/>
                <a:cs typeface="Arial" panose="020B0604020202020204" pitchFamily="34" charset="0"/>
              </a:rPr>
              <a:t>Module Code: </a:t>
            </a:r>
            <a:r>
              <a:rPr lang="en-GB" sz="2000" dirty="0">
                <a:latin typeface="Arial" panose="020B0604020202020204" pitchFamily="34" charset="0"/>
                <a:cs typeface="Arial" panose="020B0604020202020204" pitchFamily="34" charset="0"/>
              </a:rPr>
              <a:t>BMHP6027</a:t>
            </a:r>
          </a:p>
          <a:p>
            <a:pPr>
              <a:lnSpc>
                <a:spcPct val="150000"/>
              </a:lnSpc>
            </a:pPr>
            <a:r>
              <a:rPr lang="en-GB" sz="2000" b="1" dirty="0">
                <a:latin typeface="Arial" panose="020B0604020202020204" pitchFamily="34" charset="0"/>
                <a:cs typeface="Arial" panose="020B0604020202020204" pitchFamily="34" charset="0"/>
              </a:rPr>
              <a:t>Lecturer’s Name: </a:t>
            </a:r>
            <a:r>
              <a:rPr lang="en-GB" sz="2000" dirty="0">
                <a:latin typeface="Arial" panose="020B0604020202020204" pitchFamily="34" charset="0"/>
                <a:cs typeface="Arial" panose="020B0604020202020204" pitchFamily="34" charset="0"/>
              </a:rPr>
              <a:t>Zakiyyah Ahmed</a:t>
            </a:r>
          </a:p>
        </p:txBody>
      </p:sp>
      <p:pic>
        <p:nvPicPr>
          <p:cNvPr id="2" name="Recorded Sound">
            <a:hlinkClick r:id="" action="ppaction://media"/>
            <a:extLst>
              <a:ext uri="{FF2B5EF4-FFF2-40B4-BE49-F238E27FC236}">
                <a16:creationId xmlns:a16="http://schemas.microsoft.com/office/drawing/2014/main" id="{8DFEA29F-ADB8-BAC2-71B0-50B65944313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409936" y="5274056"/>
            <a:ext cx="1408320" cy="1408320"/>
          </a:xfrm>
          <a:prstGeom prst="rect">
            <a:avLst/>
          </a:prstGeom>
        </p:spPr>
      </p:pic>
    </p:spTree>
    <p:extLst>
      <p:ext uri="{BB962C8B-B14F-4D97-AF65-F5344CB8AC3E}">
        <p14:creationId xmlns:p14="http://schemas.microsoft.com/office/powerpoint/2010/main" val="3844282293"/>
      </p:ext>
    </p:extLst>
  </p:cSld>
  <p:clrMapOvr>
    <a:masterClrMapping/>
  </p:clrMapOvr>
  <mc:AlternateContent xmlns:mc="http://schemas.openxmlformats.org/markup-compatibility/2006" xmlns:p14="http://schemas.microsoft.com/office/powerpoint/2010/main">
    <mc:Choice Requires="p14">
      <p:transition spd="slow" p14:dur="2000" advTm="8546"/>
    </mc:Choice>
    <mc:Fallback xmlns="">
      <p:transition spd="slow" advTm="85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38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FF8836F-C374-B46F-E3F1-2889ED2EB00D}"/>
              </a:ext>
            </a:extLst>
          </p:cNvPr>
          <p:cNvPicPr>
            <a:picLocks noChangeAspect="1"/>
          </p:cNvPicPr>
          <p:nvPr/>
        </p:nvPicPr>
        <p:blipFill>
          <a:blip r:embed="rId2"/>
          <a:srcRect t="21852" b="8071"/>
          <a:stretch>
            <a:fillRect/>
          </a:stretch>
        </p:blipFill>
        <p:spPr>
          <a:xfrm>
            <a:off x="-3048" y="708222"/>
            <a:ext cx="12191999" cy="6149778"/>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9F2C14-0045-5922-18A3-ADED47EF9A41}"/>
              </a:ext>
            </a:extLst>
          </p:cNvPr>
          <p:cNvSpPr>
            <a:spLocks noGrp="1"/>
          </p:cNvSpPr>
          <p:nvPr>
            <p:ph type="ctrTitle"/>
          </p:nvPr>
        </p:nvSpPr>
        <p:spPr>
          <a:xfrm>
            <a:off x="1063751" y="0"/>
            <a:ext cx="10058400" cy="4694685"/>
          </a:xfrm>
          <a:effectLst>
            <a:outerShdw blurRad="50800" dist="38100" dir="2700000" algn="tl" rotWithShape="0">
              <a:prstClr val="black">
                <a:alpha val="40000"/>
              </a:prstClr>
            </a:outerShdw>
          </a:effectLst>
        </p:spPr>
        <p:txBody>
          <a:bodyPr>
            <a:normAutofit/>
          </a:bodyPr>
          <a:lstStyle/>
          <a:p>
            <a:r>
              <a:rPr lang="en-GB" b="1" i="1" dirty="0">
                <a:solidFill>
                  <a:srgbClr val="FFC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Empowering the </a:t>
            </a:r>
            <a:br>
              <a:rPr lang="en-GB" b="1" i="1" dirty="0">
                <a:solidFill>
                  <a:srgbClr val="FFC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GB" b="1" i="1" dirty="0">
                <a:solidFill>
                  <a:srgbClr val="FFC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Older Person</a:t>
            </a:r>
          </a:p>
        </p:txBody>
      </p:sp>
    </p:spTree>
    <p:extLst>
      <p:ext uri="{BB962C8B-B14F-4D97-AF65-F5344CB8AC3E}">
        <p14:creationId xmlns:p14="http://schemas.microsoft.com/office/powerpoint/2010/main" val="3764536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DF0CE-2548-A0B2-464E-780195E8AC51}"/>
              </a:ext>
            </a:extLst>
          </p:cNvPr>
          <p:cNvSpPr>
            <a:spLocks noGrp="1"/>
          </p:cNvSpPr>
          <p:nvPr>
            <p:ph type="title"/>
          </p:nvPr>
        </p:nvSpPr>
        <p:spPr/>
        <p:txBody>
          <a:bodyPr/>
          <a:lstStyle/>
          <a:p>
            <a:r>
              <a:rPr lang="en-GB" b="1" dirty="0"/>
              <a:t>Introduction</a:t>
            </a:r>
          </a:p>
        </p:txBody>
      </p:sp>
      <p:pic>
        <p:nvPicPr>
          <p:cNvPr id="4" name="Picture 3">
            <a:extLst>
              <a:ext uri="{FF2B5EF4-FFF2-40B4-BE49-F238E27FC236}">
                <a16:creationId xmlns:a16="http://schemas.microsoft.com/office/drawing/2014/main" id="{B2947ECF-70EF-887C-C831-E2497ECB87BD}"/>
              </a:ext>
            </a:extLst>
          </p:cNvPr>
          <p:cNvPicPr>
            <a:picLocks noChangeAspect="1"/>
          </p:cNvPicPr>
          <p:nvPr/>
        </p:nvPicPr>
        <p:blipFill>
          <a:blip r:embed="rId5"/>
          <a:stretch>
            <a:fillRect/>
          </a:stretch>
        </p:blipFill>
        <p:spPr>
          <a:xfrm>
            <a:off x="8009011" y="1561819"/>
            <a:ext cx="3938357" cy="4096867"/>
          </a:xfrm>
          <a:prstGeom prst="rect">
            <a:avLst/>
          </a:prstGeom>
        </p:spPr>
      </p:pic>
      <p:sp>
        <p:nvSpPr>
          <p:cNvPr id="5" name="TextBox 4">
            <a:extLst>
              <a:ext uri="{FF2B5EF4-FFF2-40B4-BE49-F238E27FC236}">
                <a16:creationId xmlns:a16="http://schemas.microsoft.com/office/drawing/2014/main" id="{F69B06B8-3C78-0400-1BFE-1D8912056211}"/>
              </a:ext>
            </a:extLst>
          </p:cNvPr>
          <p:cNvSpPr txBox="1"/>
          <p:nvPr/>
        </p:nvSpPr>
        <p:spPr>
          <a:xfrm>
            <a:off x="693832" y="1909011"/>
            <a:ext cx="6914148" cy="4267200"/>
          </a:xfrm>
          <a:prstGeom prst="rect">
            <a:avLst/>
          </a:prstGeom>
          <a:noFill/>
        </p:spPr>
        <p:txBody>
          <a:bodyPr wrap="square" rtlCol="0">
            <a:spAutoFit/>
          </a:bodyPr>
          <a:lstStyle/>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GB" sz="17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This presentation focuses on the empowerment of older persons in the UK. In the UK, the conception of ageing is heavily influenced by the assumptions of healthy ageing.</a:t>
            </a:r>
          </a:p>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GB" sz="17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Healthy ageing depends on the ability of older persons to fulfil their social, psychological and physical needs. However, it is related to various socioeconomic, technological and cultural challenges. </a:t>
            </a:r>
          </a:p>
          <a:p>
            <a:pPr marL="228600" marR="0" lvl="0" indent="-228600" algn="l"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GB" sz="17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presentation critically evaluates the current old age care provisions in the UK from empirical and practical perspectives. Finally, it presents actionable recommendations for improving old-age care in the country. </a:t>
            </a:r>
          </a:p>
        </p:txBody>
      </p:sp>
      <p:pic>
        <p:nvPicPr>
          <p:cNvPr id="6" name="Recorded Sound">
            <a:hlinkClick r:id="" action="ppaction://media"/>
            <a:extLst>
              <a:ext uri="{FF2B5EF4-FFF2-40B4-BE49-F238E27FC236}">
                <a16:creationId xmlns:a16="http://schemas.microsoft.com/office/drawing/2014/main" id="{FEBE01E0-003E-0A69-E434-795509A028D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519884" y="301848"/>
            <a:ext cx="1323248" cy="1323248"/>
          </a:xfrm>
          <a:prstGeom prst="rect">
            <a:avLst/>
          </a:prstGeom>
        </p:spPr>
      </p:pic>
    </p:spTree>
    <p:extLst>
      <p:ext uri="{BB962C8B-B14F-4D97-AF65-F5344CB8AC3E}">
        <p14:creationId xmlns:p14="http://schemas.microsoft.com/office/powerpoint/2010/main" val="2768011831"/>
      </p:ext>
    </p:extLst>
  </p:cSld>
  <p:clrMapOvr>
    <a:masterClrMapping/>
  </p:clrMapOvr>
  <mc:AlternateContent xmlns:mc="http://schemas.openxmlformats.org/markup-compatibility/2006" xmlns:p14="http://schemas.microsoft.com/office/powerpoint/2010/main">
    <mc:Choice Requires="p14">
      <p:transition spd="slow" p14:dur="2000" advTm="49824"/>
    </mc:Choice>
    <mc:Fallback xmlns="">
      <p:transition spd="slow" advTm="498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14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E9BDAD-1231-6400-5D43-3154AE2446C0}"/>
              </a:ext>
            </a:extLst>
          </p:cNvPr>
          <p:cNvSpPr>
            <a:spLocks noGrp="1"/>
          </p:cNvSpPr>
          <p:nvPr>
            <p:ph type="title"/>
          </p:nvPr>
        </p:nvSpPr>
        <p:spPr>
          <a:xfrm>
            <a:off x="572493" y="238539"/>
            <a:ext cx="11018520" cy="1434415"/>
          </a:xfrm>
        </p:spPr>
        <p:txBody>
          <a:bodyPr anchor="b">
            <a:normAutofit/>
          </a:bodyPr>
          <a:lstStyle/>
          <a:p>
            <a:r>
              <a:rPr lang="en-GB" sz="4000" b="1" dirty="0">
                <a:latin typeface="Arial" panose="020B0604020202020204" pitchFamily="34" charset="0"/>
                <a:cs typeface="Arial" panose="020B0604020202020204" pitchFamily="34" charset="0"/>
              </a:rPr>
              <a:t>Introduction </a:t>
            </a:r>
            <a:br>
              <a:rPr lang="en-GB" sz="4600" b="1" dirty="0">
                <a:latin typeface="Times New Roman" panose="02020603050405020304" pitchFamily="18" charset="0"/>
                <a:cs typeface="Times New Roman" panose="02020603050405020304" pitchFamily="18" charset="0"/>
              </a:rPr>
            </a:br>
            <a:endParaRPr lang="en-GB" sz="4600" dirty="0">
              <a:latin typeface="Times New Roman" panose="02020603050405020304" pitchFamily="18" charset="0"/>
              <a:cs typeface="Times New Roman" panose="02020603050405020304" pitchFamily="18" charset="0"/>
            </a:endParaRPr>
          </a:p>
        </p:txBody>
      </p:sp>
      <p:sp>
        <p:nvSpPr>
          <p:cNvPr id="103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68C5265-1600-78E4-D34B-BE5FBF4BBFD8}"/>
              </a:ext>
            </a:extLst>
          </p:cNvPr>
          <p:cNvSpPr>
            <a:spLocks noGrp="1"/>
          </p:cNvSpPr>
          <p:nvPr>
            <p:ph idx="1"/>
          </p:nvPr>
        </p:nvSpPr>
        <p:spPr>
          <a:xfrm>
            <a:off x="207818" y="1929781"/>
            <a:ext cx="7078227" cy="4260707"/>
          </a:xfrm>
        </p:spPr>
        <p:txBody>
          <a:bodyPr anchor="t">
            <a:normAutofit fontScale="55000" lnSpcReduction="20000"/>
          </a:bodyPr>
          <a:lstStyle/>
          <a:p>
            <a:pPr marL="342900" lvl="0" indent="-342900" algn="just">
              <a:lnSpc>
                <a:spcPct val="150000"/>
              </a:lnSpc>
              <a:spcAft>
                <a:spcPts val="800"/>
              </a:spcAft>
              <a:buFont typeface="Arial" panose="020B0604020202020204" pitchFamily="34" charset="0"/>
              <a:buChar char="•"/>
              <a:tabLst>
                <a:tab pos="457200" algn="l"/>
              </a:tabLst>
            </a:pPr>
            <a:r>
              <a:rPr lang="en-GB" sz="2400" dirty="0">
                <a:effectLst/>
                <a:latin typeface="Arial" panose="020B0604020202020204" pitchFamily="34" charset="0"/>
                <a:ea typeface="Calibri" panose="020F0502020204030204" pitchFamily="34" charset="0"/>
                <a:cs typeface="Arial" panose="020B0604020202020204" pitchFamily="34" charset="0"/>
              </a:rPr>
              <a:t>The concept of ageing can be explained using the wear and tear &amp; genetic theories (Sattaur, Lashley and Golden, 2025).</a:t>
            </a:r>
          </a:p>
          <a:p>
            <a:pPr marL="342900" lvl="0" indent="-342900" algn="just">
              <a:lnSpc>
                <a:spcPct val="150000"/>
              </a:lnSpc>
              <a:spcAft>
                <a:spcPts val="800"/>
              </a:spcAft>
              <a:buFont typeface="Arial" panose="020B0604020202020204" pitchFamily="34" charset="0"/>
              <a:buChar char="•"/>
              <a:tabLst>
                <a:tab pos="457200" algn="l"/>
              </a:tabLst>
            </a:pPr>
            <a:r>
              <a:rPr lang="en-GB" sz="2400" dirty="0">
                <a:effectLst/>
                <a:latin typeface="Arial" panose="020B0604020202020204" pitchFamily="34" charset="0"/>
                <a:ea typeface="Calibri" panose="020F0502020204030204" pitchFamily="34" charset="0"/>
                <a:cs typeface="Arial" panose="020B0604020202020204" pitchFamily="34" charset="0"/>
              </a:rPr>
              <a:t>The wear and tear theory defines ageing as progressive cellular deterioration, while the genetic theory attributes it to individual genetic makeup (Lemoine, 2020).</a:t>
            </a:r>
          </a:p>
          <a:p>
            <a:pPr marL="342900" lvl="0" indent="-342900" algn="just">
              <a:lnSpc>
                <a:spcPct val="150000"/>
              </a:lnSpc>
              <a:spcAft>
                <a:spcPts val="800"/>
              </a:spcAft>
              <a:buFont typeface="Arial" panose="020B0604020202020204" pitchFamily="34" charset="0"/>
              <a:buChar char="•"/>
              <a:tabLst>
                <a:tab pos="457200" algn="l"/>
              </a:tabLst>
            </a:pPr>
            <a:r>
              <a:rPr lang="en-GB" sz="2400" b="1" dirty="0">
                <a:effectLst/>
                <a:latin typeface="Arial" panose="020B0604020202020204" pitchFamily="34" charset="0"/>
                <a:ea typeface="Calibri" panose="020F0502020204030204" pitchFamily="34" charset="0"/>
                <a:cs typeface="Arial" panose="020B0604020202020204" pitchFamily="34" charset="0"/>
              </a:rPr>
              <a:t>Purpose:</a:t>
            </a:r>
            <a:r>
              <a:rPr lang="en-GB" sz="2400" dirty="0">
                <a:effectLst/>
                <a:latin typeface="Arial" panose="020B0604020202020204" pitchFamily="34" charset="0"/>
                <a:ea typeface="Calibri" panose="020F0502020204030204" pitchFamily="34" charset="0"/>
                <a:cs typeface="Arial" panose="020B0604020202020204" pitchFamily="34" charset="0"/>
              </a:rPr>
              <a:t> To critically evaluate the current old-age care provisions in the UK, relate them to ageing theories and policies and propose practical recommendations.</a:t>
            </a:r>
          </a:p>
          <a:p>
            <a:pPr marL="342900" lvl="0" indent="-342900" algn="just">
              <a:lnSpc>
                <a:spcPct val="150000"/>
              </a:lnSpc>
              <a:spcAft>
                <a:spcPts val="800"/>
              </a:spcAft>
              <a:buFont typeface="Arial" panose="020B0604020202020204" pitchFamily="34" charset="0"/>
              <a:buChar char="•"/>
              <a:tabLst>
                <a:tab pos="457200" algn="l"/>
              </a:tabLst>
            </a:pPr>
            <a:r>
              <a:rPr lang="en-GB" sz="2400" dirty="0">
                <a:effectLst/>
                <a:latin typeface="Arial" panose="020B0604020202020204" pitchFamily="34" charset="0"/>
                <a:ea typeface="Calibri" panose="020F0502020204030204" pitchFamily="34" charset="0"/>
                <a:cs typeface="Arial" panose="020B0604020202020204" pitchFamily="34" charset="0"/>
              </a:rPr>
              <a:t>Healthy ageing faces various socioeconomic and technological challenges that affect the empowerment of older persons.</a:t>
            </a:r>
          </a:p>
          <a:p>
            <a:pPr marL="342900" lvl="0" indent="-342900" algn="just">
              <a:lnSpc>
                <a:spcPct val="150000"/>
              </a:lnSpc>
              <a:spcAft>
                <a:spcPts val="800"/>
              </a:spcAft>
              <a:buFont typeface="Arial" panose="020B0604020202020204" pitchFamily="34" charset="0"/>
              <a:buChar char="•"/>
              <a:tabLst>
                <a:tab pos="457200" algn="l"/>
              </a:tabLst>
            </a:pPr>
            <a:r>
              <a:rPr lang="en-GB" sz="2400" dirty="0">
                <a:effectLst/>
                <a:latin typeface="Arial" panose="020B0604020202020204" pitchFamily="34" charset="0"/>
                <a:ea typeface="Calibri" panose="020F0502020204030204" pitchFamily="34" charset="0"/>
                <a:cs typeface="Arial" panose="020B0604020202020204" pitchFamily="34" charset="0"/>
              </a:rPr>
              <a:t>Key themes: analysis of ageing theories, care provisions, technological innovations and case-based recommendations.</a:t>
            </a:r>
          </a:p>
          <a:p>
            <a:pPr marL="0" lvl="0" indent="0" algn="just">
              <a:lnSpc>
                <a:spcPct val="150000"/>
              </a:lnSpc>
              <a:spcAft>
                <a:spcPts val="800"/>
              </a:spcAft>
              <a:buNone/>
              <a:tabLst>
                <a:tab pos="457200" algn="l"/>
              </a:tabLst>
            </a:pPr>
            <a:endParaRPr lang="en-GB" sz="24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1026" name="Picture 2" descr="Elderly People Clip Art at Clker.com - vector clip art online, royalty free  &amp; public domain">
            <a:extLst>
              <a:ext uri="{FF2B5EF4-FFF2-40B4-BE49-F238E27FC236}">
                <a16:creationId xmlns:a16="http://schemas.microsoft.com/office/drawing/2014/main" id="{98A342A2-7A2F-8AE5-72E7-6A9954A3028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4051" r="2" b="2"/>
          <a:stretch>
            <a:fillRect/>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pic>
        <p:nvPicPr>
          <p:cNvPr id="4" name="Recorded Sound">
            <a:hlinkClick r:id="" action="ppaction://media"/>
            <a:extLst>
              <a:ext uri="{FF2B5EF4-FFF2-40B4-BE49-F238E27FC236}">
                <a16:creationId xmlns:a16="http://schemas.microsoft.com/office/drawing/2014/main" id="{2F07F161-594C-9288-32DB-F3923C3FBD8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788711" y="571683"/>
            <a:ext cx="1101271" cy="1101271"/>
          </a:xfrm>
          <a:prstGeom prst="rect">
            <a:avLst/>
          </a:prstGeom>
        </p:spPr>
      </p:pic>
    </p:spTree>
    <p:extLst>
      <p:ext uri="{BB962C8B-B14F-4D97-AF65-F5344CB8AC3E}">
        <p14:creationId xmlns:p14="http://schemas.microsoft.com/office/powerpoint/2010/main" val="1628684196"/>
      </p:ext>
    </p:extLst>
  </p:cSld>
  <p:clrMapOvr>
    <a:masterClrMapping/>
  </p:clrMapOvr>
  <mc:AlternateContent xmlns:mc="http://schemas.openxmlformats.org/markup-compatibility/2006">
    <mc:Choice xmlns:p14="http://schemas.microsoft.com/office/powerpoint/2010/main" Requires="p14">
      <p:transition spd="slow" p14:dur="2000" advTm="115772"/>
    </mc:Choice>
    <mc:Fallback>
      <p:transition spd="slow" advTm="1157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577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B7FC77-BAC9-8794-B0F1-7C7ACD7C2875}"/>
              </a:ext>
            </a:extLst>
          </p:cNvPr>
          <p:cNvSpPr>
            <a:spLocks noGrp="1"/>
          </p:cNvSpPr>
          <p:nvPr>
            <p:ph type="title"/>
          </p:nvPr>
        </p:nvSpPr>
        <p:spPr>
          <a:xfrm>
            <a:off x="572493" y="238539"/>
            <a:ext cx="11018520" cy="1434415"/>
          </a:xfrm>
        </p:spPr>
        <p:txBody>
          <a:bodyPr anchor="b">
            <a:normAutofit/>
          </a:bodyPr>
          <a:lstStyle/>
          <a:p>
            <a:pPr algn="ctr"/>
            <a:r>
              <a:rPr lang="en-GB" b="1" dirty="0">
                <a:latin typeface="Arial" panose="020B0604020202020204" pitchFamily="34" charset="0"/>
                <a:cs typeface="Arial" panose="020B0604020202020204" pitchFamily="34" charset="0"/>
              </a:rPr>
              <a:t>The Ageing Population: Setting The Scene </a:t>
            </a:r>
            <a:endParaRPr lang="en-GB" b="1" dirty="0">
              <a:latin typeface="Times New Roman" panose="02020603050405020304" pitchFamily="18" charset="0"/>
              <a:cs typeface="Times New Roman" panose="02020603050405020304" pitchFamily="18" charset="0"/>
            </a:endParaRP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9D11024-F31D-E744-EAC9-53F85D70D582}"/>
              </a:ext>
            </a:extLst>
          </p:cNvPr>
          <p:cNvSpPr>
            <a:spLocks noGrp="1"/>
          </p:cNvSpPr>
          <p:nvPr>
            <p:ph idx="1"/>
          </p:nvPr>
        </p:nvSpPr>
        <p:spPr>
          <a:xfrm>
            <a:off x="340659" y="2071316"/>
            <a:ext cx="6945386" cy="4119172"/>
          </a:xfrm>
        </p:spPr>
        <p:txBody>
          <a:bodyPr anchor="t">
            <a:normAutofit fontScale="25000" lnSpcReduction="20000"/>
          </a:bodyPr>
          <a:lstStyle/>
          <a:p>
            <a:pPr>
              <a:lnSpc>
                <a:spcPct val="150000"/>
              </a:lnSpc>
              <a:spcAft>
                <a:spcPts val="800"/>
              </a:spcAft>
              <a:buNone/>
            </a:pPr>
            <a:r>
              <a:rPr lang="en-GB" sz="4800" b="1" i="1" dirty="0">
                <a:effectLst/>
                <a:latin typeface="Arial" panose="020B0604020202020204" pitchFamily="34" charset="0"/>
                <a:ea typeface="Calibri" panose="020F0502020204030204" pitchFamily="34" charset="0"/>
                <a:cs typeface="Arial" panose="020B0604020202020204" pitchFamily="34" charset="0"/>
              </a:rPr>
              <a:t>Significance</a:t>
            </a:r>
            <a:endParaRPr lang="en-GB" sz="48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Arial" panose="020B0604020202020204" pitchFamily="34" charset="0"/>
              <a:buChar char="•"/>
              <a:tabLst>
                <a:tab pos="457200" algn="l"/>
              </a:tabLst>
            </a:pPr>
            <a:r>
              <a:rPr lang="en-GB" sz="4800" dirty="0">
                <a:effectLst/>
                <a:latin typeface="Arial" panose="020B0604020202020204" pitchFamily="34" charset="0"/>
                <a:ea typeface="Calibri" panose="020F0502020204030204" pitchFamily="34" charset="0"/>
                <a:cs typeface="Arial" panose="020B0604020202020204" pitchFamily="34" charset="0"/>
              </a:rPr>
              <a:t>Individuals aged 85+ are England’s fastest-growing age group  </a:t>
            </a:r>
          </a:p>
          <a:p>
            <a:pPr marL="342900" lvl="0" indent="-342900">
              <a:lnSpc>
                <a:spcPct val="150000"/>
              </a:lnSpc>
              <a:spcAft>
                <a:spcPts val="800"/>
              </a:spcAft>
              <a:buFont typeface="Arial" panose="020B0604020202020204" pitchFamily="34" charset="0"/>
              <a:buChar char="•"/>
              <a:tabLst>
                <a:tab pos="457200" algn="l"/>
              </a:tabLst>
            </a:pPr>
            <a:r>
              <a:rPr lang="en-GB" sz="4800" dirty="0">
                <a:effectLst/>
                <a:latin typeface="Arial" panose="020B0604020202020204" pitchFamily="34" charset="0"/>
                <a:ea typeface="Calibri" panose="020F0502020204030204" pitchFamily="34" charset="0"/>
                <a:cs typeface="Arial" panose="020B0604020202020204" pitchFamily="34" charset="0"/>
              </a:rPr>
              <a:t>By 2042, more than 24% of the UK population will be 65+ (ONS, 2019)</a:t>
            </a:r>
          </a:p>
          <a:p>
            <a:pPr>
              <a:lnSpc>
                <a:spcPct val="150000"/>
              </a:lnSpc>
              <a:spcAft>
                <a:spcPts val="800"/>
              </a:spcAft>
              <a:buNone/>
            </a:pPr>
            <a:r>
              <a:rPr lang="en-GB" sz="4800" b="1" i="1" dirty="0">
                <a:effectLst/>
                <a:latin typeface="Arial" panose="020B0604020202020204" pitchFamily="34" charset="0"/>
                <a:ea typeface="Calibri" panose="020F0502020204030204" pitchFamily="34" charset="0"/>
                <a:cs typeface="Arial" panose="020B0604020202020204" pitchFamily="34" charset="0"/>
              </a:rPr>
              <a:t>Current Context</a:t>
            </a:r>
            <a:endParaRPr lang="en-GB" sz="48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buFont typeface="Symbol" panose="05050102010706020507" pitchFamily="18" charset="2"/>
              <a:buChar char=""/>
            </a:pPr>
            <a:r>
              <a:rPr lang="en-GB" sz="4800" dirty="0">
                <a:effectLst/>
                <a:latin typeface="Arial" panose="020B0604020202020204" pitchFamily="34" charset="0"/>
                <a:ea typeface="Calibri" panose="020F0502020204030204" pitchFamily="34" charset="0"/>
                <a:cs typeface="Arial" panose="020B0604020202020204" pitchFamily="34" charset="0"/>
              </a:rPr>
              <a:t>Most older adults need assistance in daily tasks, including physical, emotional, social, and psychological care (Age UK, 2024).</a:t>
            </a:r>
          </a:p>
          <a:p>
            <a:pPr marL="342900" lvl="0" indent="-342900">
              <a:lnSpc>
                <a:spcPct val="150000"/>
              </a:lnSpc>
              <a:spcAft>
                <a:spcPts val="800"/>
              </a:spcAft>
              <a:buFont typeface="Symbol" panose="05050102010706020507" pitchFamily="18" charset="2"/>
              <a:buChar char=""/>
            </a:pPr>
            <a:r>
              <a:rPr lang="en-GB" sz="4800" dirty="0">
                <a:effectLst/>
                <a:latin typeface="Arial" panose="020B0604020202020204" pitchFamily="34" charset="0"/>
                <a:ea typeface="Calibri" panose="020F0502020204030204" pitchFamily="34" charset="0"/>
                <a:cs typeface="Arial" panose="020B0604020202020204" pitchFamily="34" charset="0"/>
              </a:rPr>
              <a:t>Shortage of skilled adult care professionals adds pressure to the NHS (Simmonds, 2021).</a:t>
            </a:r>
          </a:p>
          <a:p>
            <a:pPr>
              <a:lnSpc>
                <a:spcPct val="150000"/>
              </a:lnSpc>
              <a:spcAft>
                <a:spcPts val="800"/>
              </a:spcAft>
              <a:buNone/>
            </a:pPr>
            <a:r>
              <a:rPr lang="en-GB" sz="4800" b="1" i="1" dirty="0">
                <a:effectLst/>
                <a:latin typeface="Arial" panose="020B0604020202020204" pitchFamily="34" charset="0"/>
                <a:ea typeface="Calibri" panose="020F0502020204030204" pitchFamily="34" charset="0"/>
                <a:cs typeface="Arial" panose="020B0604020202020204" pitchFamily="34" charset="0"/>
              </a:rPr>
              <a:t>Importance</a:t>
            </a:r>
            <a:endParaRPr lang="en-GB" sz="48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50000"/>
              </a:lnSpc>
              <a:spcAft>
                <a:spcPts val="800"/>
              </a:spcAft>
              <a:buFont typeface="Symbol" panose="05050102010706020507" pitchFamily="18" charset="2"/>
              <a:buChar char=""/>
            </a:pPr>
            <a:r>
              <a:rPr lang="en-GB" sz="4800" dirty="0">
                <a:effectLst/>
                <a:latin typeface="Arial" panose="020B0604020202020204" pitchFamily="34" charset="0"/>
                <a:ea typeface="Calibri" panose="020F0502020204030204" pitchFamily="34" charset="0"/>
                <a:cs typeface="Arial" panose="020B0604020202020204" pitchFamily="34" charset="0"/>
              </a:rPr>
              <a:t>Technological innovation, empowerment initiatives and policy interventions are key to meet these growing care needs.</a:t>
            </a:r>
          </a:p>
          <a:p>
            <a:pPr marL="0" indent="0">
              <a:buNone/>
            </a:pPr>
            <a:endParaRPr lang="en-GB" sz="1900" dirty="0"/>
          </a:p>
        </p:txBody>
      </p:sp>
      <p:pic>
        <p:nvPicPr>
          <p:cNvPr id="5" name="Picture 4">
            <a:extLst>
              <a:ext uri="{FF2B5EF4-FFF2-40B4-BE49-F238E27FC236}">
                <a16:creationId xmlns:a16="http://schemas.microsoft.com/office/drawing/2014/main" id="{DFDD6C5E-4627-633D-3049-71201492E7E1}"/>
              </a:ext>
            </a:extLst>
          </p:cNvPr>
          <p:cNvPicPr>
            <a:picLocks noChangeAspect="1"/>
          </p:cNvPicPr>
          <p:nvPr/>
        </p:nvPicPr>
        <p:blipFill>
          <a:blip r:embed="rId5"/>
          <a:srcRect l="17790" r="34587" b="-2"/>
          <a:stretch>
            <a:fillRect/>
          </a:stretch>
        </p:blipFill>
        <p:spPr>
          <a:xfrm>
            <a:off x="7874000" y="2071316"/>
            <a:ext cx="3717013" cy="4096512"/>
          </a:xfrm>
          <a:prstGeom prst="rect">
            <a:avLst/>
          </a:prstGeom>
        </p:spPr>
      </p:pic>
      <p:pic>
        <p:nvPicPr>
          <p:cNvPr id="4" name="Recorded Sound">
            <a:hlinkClick r:id="" action="ppaction://media"/>
            <a:extLst>
              <a:ext uri="{FF2B5EF4-FFF2-40B4-BE49-F238E27FC236}">
                <a16:creationId xmlns:a16="http://schemas.microsoft.com/office/drawing/2014/main" id="{4B0E88C9-31D4-776C-5913-6E9F0674C4F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405171" y="690172"/>
            <a:ext cx="1507671" cy="1507671"/>
          </a:xfrm>
          <a:prstGeom prst="rect">
            <a:avLst/>
          </a:prstGeom>
        </p:spPr>
      </p:pic>
    </p:spTree>
    <p:extLst>
      <p:ext uri="{BB962C8B-B14F-4D97-AF65-F5344CB8AC3E}">
        <p14:creationId xmlns:p14="http://schemas.microsoft.com/office/powerpoint/2010/main" val="2313416800"/>
      </p:ext>
    </p:extLst>
  </p:cSld>
  <p:clrMapOvr>
    <a:masterClrMapping/>
  </p:clrMapOvr>
  <mc:AlternateContent xmlns:mc="http://schemas.openxmlformats.org/markup-compatibility/2006">
    <mc:Choice xmlns:p14="http://schemas.microsoft.com/office/powerpoint/2010/main" Requires="p14">
      <p:transition spd="slow" p14:dur="2000" advTm="125740"/>
    </mc:Choice>
    <mc:Fallback>
      <p:transition spd="slow" advTm="1257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574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and person walking up a bar graph&#10;&#10;AI-generated content may be incorrect.">
            <a:extLst>
              <a:ext uri="{FF2B5EF4-FFF2-40B4-BE49-F238E27FC236}">
                <a16:creationId xmlns:a16="http://schemas.microsoft.com/office/drawing/2014/main" id="{5B35BE02-2920-8324-E8A7-4831B3CDB4E9}"/>
              </a:ext>
            </a:extLst>
          </p:cNvPr>
          <p:cNvPicPr>
            <a:picLocks noChangeAspect="1"/>
          </p:cNvPicPr>
          <p:nvPr/>
        </p:nvPicPr>
        <p:blipFill>
          <a:blip r:embed="rId5"/>
          <a:srcRect l="5884" r="-1" b="-1"/>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D8D1CB8-4C6A-10D6-09B5-8E666332AAE3}"/>
              </a:ext>
            </a:extLst>
          </p:cNvPr>
          <p:cNvSpPr>
            <a:spLocks noGrp="1"/>
          </p:cNvSpPr>
          <p:nvPr>
            <p:ph type="title"/>
          </p:nvPr>
        </p:nvSpPr>
        <p:spPr>
          <a:xfrm>
            <a:off x="838200" y="365125"/>
            <a:ext cx="3822189" cy="1899912"/>
          </a:xfrm>
        </p:spPr>
        <p:txBody>
          <a:bodyPr>
            <a:normAutofit/>
          </a:bodyPr>
          <a:lstStyle/>
          <a:p>
            <a:r>
              <a:rPr lang="en-GB" sz="4000" b="1" dirty="0">
                <a:latin typeface="Arial" panose="020B0604020202020204" pitchFamily="34" charset="0"/>
                <a:cs typeface="Arial" panose="020B0604020202020204" pitchFamily="34" charset="0"/>
              </a:rPr>
              <a:t>The Scope</a:t>
            </a:r>
            <a:br>
              <a:rPr lang="en-GB" sz="4000" b="1" dirty="0">
                <a:latin typeface="Times New Roman" panose="02020603050405020304" pitchFamily="18" charset="0"/>
                <a:cs typeface="Times New Roman" panose="02020603050405020304" pitchFamily="18" charset="0"/>
              </a:rPr>
            </a:br>
            <a:endParaRPr lang="en-GB"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8B80C29-9EFF-9269-E57F-B37A3D19AC8E}"/>
              </a:ext>
            </a:extLst>
          </p:cNvPr>
          <p:cNvSpPr>
            <a:spLocks noGrp="1"/>
          </p:cNvSpPr>
          <p:nvPr>
            <p:ph idx="1"/>
          </p:nvPr>
        </p:nvSpPr>
        <p:spPr>
          <a:xfrm>
            <a:off x="358587" y="1620982"/>
            <a:ext cx="7552357" cy="4386817"/>
          </a:xfrm>
        </p:spPr>
        <p:txBody>
          <a:bodyPr>
            <a:normAutofit fontScale="85000" lnSpcReduction="10000"/>
          </a:bodyPr>
          <a:lstStyle/>
          <a:p>
            <a:pPr marL="342900" lvl="0" indent="-342900" algn="just">
              <a:lnSpc>
                <a:spcPct val="150000"/>
              </a:lnSpc>
              <a:spcAft>
                <a:spcPts val="800"/>
              </a:spcAft>
              <a:buFont typeface="Arial" panose="020B0604020202020204" pitchFamily="34" charset="0"/>
              <a:buChar char="•"/>
              <a:tabLst>
                <a:tab pos="457200" algn="l"/>
              </a:tabLst>
            </a:pPr>
            <a:r>
              <a:rPr lang="en-GB" sz="1800" dirty="0">
                <a:effectLst/>
                <a:latin typeface="Arial" panose="020B0604020202020204" pitchFamily="34" charset="0"/>
                <a:ea typeface="Calibri" panose="020F0502020204030204" pitchFamily="34" charset="0"/>
                <a:cs typeface="Arial" panose="020B0604020202020204" pitchFamily="34" charset="0"/>
              </a:rPr>
              <a:t>The ageing population also adversely affects social care capacity in the UK.</a:t>
            </a:r>
          </a:p>
          <a:p>
            <a:pPr marL="342900" lvl="0" indent="-342900" algn="just">
              <a:lnSpc>
                <a:spcPct val="150000"/>
              </a:lnSpc>
              <a:spcAft>
                <a:spcPts val="800"/>
              </a:spcAft>
              <a:buFont typeface="Arial" panose="020B0604020202020204" pitchFamily="34" charset="0"/>
              <a:buChar char="•"/>
              <a:tabLst>
                <a:tab pos="457200" algn="l"/>
              </a:tabLst>
            </a:pPr>
            <a:r>
              <a:rPr lang="en-GB" sz="1800" dirty="0">
                <a:effectLst/>
                <a:latin typeface="Arial" panose="020B0604020202020204" pitchFamily="34" charset="0"/>
                <a:ea typeface="Calibri" panose="020F0502020204030204" pitchFamily="34" charset="0"/>
                <a:cs typeface="Arial" panose="020B0604020202020204" pitchFamily="34" charset="0"/>
              </a:rPr>
              <a:t>Inadequate capacity to address the high demand for elderly care diminishes the health sector’s ability for empowerment (UK Parliament, 2024). </a:t>
            </a:r>
          </a:p>
          <a:p>
            <a:pPr marL="342900" lvl="0" indent="-342900" algn="just">
              <a:lnSpc>
                <a:spcPct val="150000"/>
              </a:lnSpc>
              <a:spcAft>
                <a:spcPts val="800"/>
              </a:spcAft>
              <a:buFont typeface="Arial" panose="020B0604020202020204" pitchFamily="34" charset="0"/>
              <a:buChar char="•"/>
              <a:tabLst>
                <a:tab pos="457200" algn="l"/>
              </a:tabLst>
            </a:pPr>
            <a:r>
              <a:rPr lang="en-GB" sz="1800" dirty="0">
                <a:effectLst/>
                <a:latin typeface="Arial" panose="020B0604020202020204" pitchFamily="34" charset="0"/>
                <a:ea typeface="Calibri" panose="020F0502020204030204" pitchFamily="34" charset="0"/>
                <a:cs typeface="Arial" panose="020B0604020202020204" pitchFamily="34" charset="0"/>
              </a:rPr>
              <a:t>Technological innovation integrates team-based care, telemedicine, self-support and professional training (Khan, Addo and Findlay, 2024). </a:t>
            </a:r>
          </a:p>
          <a:p>
            <a:pPr marL="342900" lvl="0" indent="-342900" algn="just">
              <a:lnSpc>
                <a:spcPct val="150000"/>
              </a:lnSpc>
              <a:spcAft>
                <a:spcPts val="800"/>
              </a:spcAft>
              <a:buFont typeface="Arial" panose="020B0604020202020204" pitchFamily="34" charset="0"/>
              <a:buChar char="•"/>
              <a:tabLst>
                <a:tab pos="457200" algn="l"/>
              </a:tabLst>
            </a:pPr>
            <a:r>
              <a:rPr lang="en-GB" sz="1800" dirty="0">
                <a:effectLst/>
                <a:latin typeface="Arial" panose="020B0604020202020204" pitchFamily="34" charset="0"/>
                <a:ea typeface="Calibri" panose="020F0502020204030204" pitchFamily="34" charset="0"/>
                <a:cs typeface="Arial" panose="020B0604020202020204" pitchFamily="34" charset="0"/>
              </a:rPr>
              <a:t>All these issues require policy changes by the UK government </a:t>
            </a:r>
          </a:p>
          <a:p>
            <a:pPr marL="342900" lvl="0" indent="-342900" algn="just">
              <a:lnSpc>
                <a:spcPct val="150000"/>
              </a:lnSpc>
              <a:spcAft>
                <a:spcPts val="800"/>
              </a:spcAft>
              <a:buFont typeface="Arial" panose="020B0604020202020204" pitchFamily="34" charset="0"/>
              <a:buChar char="•"/>
              <a:tabLst>
                <a:tab pos="457200" algn="l"/>
              </a:tabLst>
            </a:pPr>
            <a:r>
              <a:rPr lang="en-GB" sz="1800" dirty="0">
                <a:effectLst/>
                <a:latin typeface="Arial" panose="020B0604020202020204" pitchFamily="34" charset="0"/>
                <a:ea typeface="Calibri" panose="020F0502020204030204" pitchFamily="34" charset="0"/>
                <a:cs typeface="Arial" panose="020B0604020202020204" pitchFamily="34" charset="0"/>
              </a:rPr>
              <a:t>Old age care needs can be categorised as physical, emotional, psychological and social</a:t>
            </a:r>
          </a:p>
          <a:p>
            <a:pPr marL="0" lvl="0" indent="0" algn="just">
              <a:lnSpc>
                <a:spcPct val="150000"/>
              </a:lnSpc>
              <a:spcAft>
                <a:spcPts val="800"/>
              </a:spcAft>
              <a:buNone/>
              <a:tabLst>
                <a:tab pos="457200" algn="l"/>
              </a:tabLst>
            </a:pP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5" name="Recorded Sound">
            <a:hlinkClick r:id="" action="ppaction://media"/>
            <a:extLst>
              <a:ext uri="{FF2B5EF4-FFF2-40B4-BE49-F238E27FC236}">
                <a16:creationId xmlns:a16="http://schemas.microsoft.com/office/drawing/2014/main" id="{FA421567-8CE8-1FC6-65F4-A75D96B38F9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811328" y="365125"/>
            <a:ext cx="1084943" cy="1084943"/>
          </a:xfrm>
          <a:prstGeom prst="rect">
            <a:avLst/>
          </a:prstGeom>
        </p:spPr>
      </p:pic>
    </p:spTree>
    <p:extLst>
      <p:ext uri="{BB962C8B-B14F-4D97-AF65-F5344CB8AC3E}">
        <p14:creationId xmlns:p14="http://schemas.microsoft.com/office/powerpoint/2010/main" val="611533305"/>
      </p:ext>
    </p:extLst>
  </p:cSld>
  <p:clrMapOvr>
    <a:masterClrMapping/>
  </p:clrMapOvr>
  <mc:AlternateContent xmlns:mc="http://schemas.openxmlformats.org/markup-compatibility/2006">
    <mc:Choice xmlns:p14="http://schemas.microsoft.com/office/powerpoint/2010/main" Requires="p14">
      <p:transition spd="slow" p14:dur="2000" advTm="151337"/>
    </mc:Choice>
    <mc:Fallback>
      <p:transition spd="slow" advTm="1513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133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tint">
            <a:extLst>
              <a:ext uri="{FF2B5EF4-FFF2-40B4-BE49-F238E27FC236}">
                <a16:creationId xmlns:a16="http://schemas.microsoft.com/office/drawing/2014/main" id="{D380959B-464C-9ED8-C9EB-AB6FC997C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25448" y="8300"/>
            <a:ext cx="10966551" cy="68497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6B83858-ED7D-57B6-6CAA-83168807C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5" cy="6858000"/>
          </a:xfrm>
          <a:prstGeom prst="rect">
            <a:avLst/>
          </a:prstGeom>
          <a:ln>
            <a:noFill/>
          </a:ln>
          <a:effectLst>
            <a:outerShdw blurRad="317500" dist="127000" dir="2400000" sx="95000" sy="95000" algn="t"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B20F35-253A-FA82-B704-7C6893D4D37F}"/>
              </a:ext>
            </a:extLst>
          </p:cNvPr>
          <p:cNvSpPr>
            <a:spLocks noGrp="1"/>
          </p:cNvSpPr>
          <p:nvPr>
            <p:ph type="title"/>
          </p:nvPr>
        </p:nvSpPr>
        <p:spPr>
          <a:xfrm>
            <a:off x="6106390" y="759126"/>
            <a:ext cx="4596245" cy="1711119"/>
          </a:xfrm>
        </p:spPr>
        <p:txBody>
          <a:bodyPr anchor="ctr">
            <a:normAutofit/>
          </a:bodyPr>
          <a:lstStyle/>
          <a:p>
            <a:r>
              <a:rPr lang="en-GB" sz="3700" b="1" dirty="0">
                <a:latin typeface="Arial" panose="020B0604020202020204" pitchFamily="34" charset="0"/>
                <a:cs typeface="Arial" panose="020B0604020202020204" pitchFamily="34" charset="0"/>
              </a:rPr>
              <a:t>Key Theoretical Frameworks</a:t>
            </a:r>
            <a:br>
              <a:rPr lang="en-GB" sz="3700" b="1" dirty="0">
                <a:latin typeface="Times New Roman" panose="02020603050405020304" pitchFamily="18" charset="0"/>
                <a:cs typeface="Times New Roman" panose="02020603050405020304" pitchFamily="18" charset="0"/>
              </a:rPr>
            </a:br>
            <a:endParaRPr lang="en-GB" sz="3700" dirty="0">
              <a:latin typeface="Times New Roman" panose="02020603050405020304" pitchFamily="18" charset="0"/>
              <a:cs typeface="Times New Roman" panose="02020603050405020304" pitchFamily="18" charset="0"/>
            </a:endParaRPr>
          </a:p>
        </p:txBody>
      </p:sp>
      <p:sp>
        <p:nvSpPr>
          <p:cNvPr id="13" name="Rectangle 12">
            <a:extLst>
              <a:ext uri="{FF2B5EF4-FFF2-40B4-BE49-F238E27FC236}">
                <a16:creationId xmlns:a16="http://schemas.microsoft.com/office/drawing/2014/main" id="{FF97FFD4-A8B9-3D4D-1623-7BE467E46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10200" cy="6858000"/>
          </a:xfrm>
          <a:prstGeom prst="rect">
            <a:avLst/>
          </a:prstGeom>
          <a:solidFill>
            <a:srgbClr val="FFFFFF"/>
          </a:solidFill>
          <a:ln>
            <a:noFill/>
          </a:ln>
          <a:effectLst>
            <a:outerShdw blurRad="190500" dist="139700" dir="300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C60BC76-4E7E-B9C1-35BC-BE3148D3808F}"/>
              </a:ext>
            </a:extLst>
          </p:cNvPr>
          <p:cNvPicPr>
            <a:picLocks noChangeAspect="1"/>
          </p:cNvPicPr>
          <p:nvPr/>
        </p:nvPicPr>
        <p:blipFill>
          <a:blip r:embed="rId5"/>
          <a:srcRect b="8702"/>
          <a:stretch>
            <a:fillRect/>
          </a:stretch>
        </p:blipFill>
        <p:spPr>
          <a:xfrm>
            <a:off x="637749" y="975716"/>
            <a:ext cx="3704397" cy="4906568"/>
          </a:xfrm>
          <a:prstGeom prst="rect">
            <a:avLst/>
          </a:prstGeom>
        </p:spPr>
      </p:pic>
      <p:sp>
        <p:nvSpPr>
          <p:cNvPr id="3" name="Content Placeholder 2">
            <a:extLst>
              <a:ext uri="{FF2B5EF4-FFF2-40B4-BE49-F238E27FC236}">
                <a16:creationId xmlns:a16="http://schemas.microsoft.com/office/drawing/2014/main" id="{3C27F658-60E0-4B6F-26C2-C148CED4560D}"/>
              </a:ext>
            </a:extLst>
          </p:cNvPr>
          <p:cNvSpPr>
            <a:spLocks noGrp="1"/>
          </p:cNvSpPr>
          <p:nvPr>
            <p:ph idx="1"/>
          </p:nvPr>
        </p:nvSpPr>
        <p:spPr>
          <a:xfrm>
            <a:off x="5536824" y="2427590"/>
            <a:ext cx="5879591" cy="3671284"/>
          </a:xfrm>
        </p:spPr>
        <p:txBody>
          <a:bodyPr anchor="ctr">
            <a:normAutofit/>
          </a:bodyPr>
          <a:lstStyle/>
          <a:p>
            <a:pPr marL="342900" lvl="0" indent="-342900" algn="just">
              <a:lnSpc>
                <a:spcPct val="150000"/>
              </a:lnSpc>
              <a:spcAft>
                <a:spcPts val="800"/>
              </a:spcAft>
              <a:buFont typeface="Arial" panose="020B0604020202020204" pitchFamily="34" charset="0"/>
              <a:buChar char="•"/>
              <a:tabLst>
                <a:tab pos="457200" algn="l"/>
              </a:tabLst>
            </a:pPr>
            <a:r>
              <a:rPr lang="en-GB" sz="1400" dirty="0">
                <a:effectLst/>
                <a:latin typeface="Arial" panose="020B0604020202020204" pitchFamily="34" charset="0"/>
                <a:ea typeface="Calibri" panose="020F0502020204030204" pitchFamily="34" charset="0"/>
                <a:cs typeface="Arial" panose="020B0604020202020204" pitchFamily="34" charset="0"/>
              </a:rPr>
              <a:t>Theoretical framework based on the activity and continuity theories.</a:t>
            </a:r>
          </a:p>
          <a:p>
            <a:pPr marL="342900" lvl="0" indent="-342900" algn="just">
              <a:lnSpc>
                <a:spcPct val="150000"/>
              </a:lnSpc>
              <a:spcAft>
                <a:spcPts val="800"/>
              </a:spcAft>
              <a:buFont typeface="Arial" panose="020B0604020202020204" pitchFamily="34" charset="0"/>
              <a:buChar char="•"/>
              <a:tabLst>
                <a:tab pos="457200" algn="l"/>
              </a:tabLst>
            </a:pPr>
            <a:r>
              <a:rPr lang="en-GB" sz="1400" dirty="0">
                <a:effectLst/>
                <a:latin typeface="Arial" panose="020B0604020202020204" pitchFamily="34" charset="0"/>
                <a:ea typeface="Calibri" panose="020F0502020204030204" pitchFamily="34" charset="0"/>
                <a:cs typeface="Arial" panose="020B0604020202020204" pitchFamily="34" charset="0"/>
              </a:rPr>
              <a:t>Both are psychosocial theories (Moody and Sasser, 2020).</a:t>
            </a:r>
          </a:p>
          <a:p>
            <a:pPr marL="342900" lvl="0" indent="-342900" algn="just">
              <a:lnSpc>
                <a:spcPct val="150000"/>
              </a:lnSpc>
              <a:spcAft>
                <a:spcPts val="800"/>
              </a:spcAft>
              <a:buFont typeface="Arial" panose="020B0604020202020204" pitchFamily="34" charset="0"/>
              <a:buChar char="•"/>
              <a:tabLst>
                <a:tab pos="457200" algn="l"/>
              </a:tabLst>
            </a:pPr>
            <a:r>
              <a:rPr lang="en-GB" sz="1400" dirty="0">
                <a:effectLst/>
                <a:latin typeface="Arial" panose="020B0604020202020204" pitchFamily="34" charset="0"/>
                <a:ea typeface="Calibri" panose="020F0502020204030204" pitchFamily="34" charset="0"/>
                <a:cs typeface="Arial" panose="020B0604020202020204" pitchFamily="34" charset="0"/>
              </a:rPr>
              <a:t>Continuity theory explains the influence of past experiences and beliefs on old age behaviour. </a:t>
            </a:r>
          </a:p>
          <a:p>
            <a:pPr marL="342900" lvl="0" indent="-342900" algn="just">
              <a:lnSpc>
                <a:spcPct val="150000"/>
              </a:lnSpc>
              <a:spcAft>
                <a:spcPts val="800"/>
              </a:spcAft>
              <a:buFont typeface="Arial" panose="020B0604020202020204" pitchFamily="34" charset="0"/>
              <a:buChar char="•"/>
              <a:tabLst>
                <a:tab pos="457200" algn="l"/>
              </a:tabLst>
            </a:pPr>
            <a:r>
              <a:rPr lang="en-GB" sz="1400" dirty="0">
                <a:effectLst/>
                <a:latin typeface="Arial" panose="020B0604020202020204" pitchFamily="34" charset="0"/>
                <a:ea typeface="Calibri" panose="020F0502020204030204" pitchFamily="34" charset="0"/>
                <a:cs typeface="Arial" panose="020B0604020202020204" pitchFamily="34" charset="0"/>
              </a:rPr>
              <a:t>Activity theory links social engagement and active life to older persons’ wellbeing (</a:t>
            </a:r>
            <a:r>
              <a:rPr lang="en-GB" sz="1400" dirty="0" err="1">
                <a:effectLst/>
                <a:latin typeface="Arial" panose="020B0604020202020204" pitchFamily="34" charset="0"/>
                <a:ea typeface="Calibri" panose="020F0502020204030204" pitchFamily="34" charset="0"/>
                <a:cs typeface="Arial" panose="020B0604020202020204" pitchFamily="34" charset="0"/>
              </a:rPr>
              <a:t>Kooij</a:t>
            </a:r>
            <a:r>
              <a:rPr lang="en-GB" sz="1400" dirty="0">
                <a:effectLst/>
                <a:latin typeface="Arial" panose="020B0604020202020204" pitchFamily="34" charset="0"/>
                <a:ea typeface="Calibri" panose="020F0502020204030204" pitchFamily="34" charset="0"/>
                <a:cs typeface="Arial" panose="020B0604020202020204" pitchFamily="34" charset="0"/>
              </a:rPr>
              <a:t> et al., 2020).</a:t>
            </a:r>
          </a:p>
          <a:p>
            <a:pPr marL="342900" lvl="0" indent="-342900" algn="just">
              <a:lnSpc>
                <a:spcPct val="150000"/>
              </a:lnSpc>
              <a:spcAft>
                <a:spcPts val="800"/>
              </a:spcAft>
              <a:buFont typeface="Arial" panose="020B0604020202020204" pitchFamily="34" charset="0"/>
              <a:buChar char="•"/>
              <a:tabLst>
                <a:tab pos="457200" algn="l"/>
              </a:tabLst>
            </a:pPr>
            <a:r>
              <a:rPr lang="en-GB" sz="1400" dirty="0">
                <a:effectLst/>
                <a:latin typeface="Arial" panose="020B0604020202020204" pitchFamily="34" charset="0"/>
                <a:ea typeface="Calibri" panose="020F0502020204030204" pitchFamily="34" charset="0"/>
                <a:cs typeface="Arial" panose="020B0604020202020204" pitchFamily="34" charset="0"/>
              </a:rPr>
              <a:t>The assumptions of the activity and continuity theories have major implications for old-age care provisions.  </a:t>
            </a:r>
          </a:p>
          <a:p>
            <a:pPr marL="0" indent="0">
              <a:buNone/>
            </a:pPr>
            <a:endParaRPr lang="en-GB" sz="1300" dirty="0">
              <a:latin typeface="Arial" panose="020B0604020202020204" pitchFamily="34" charset="0"/>
              <a:cs typeface="Arial" panose="020B0604020202020204" pitchFamily="34" charset="0"/>
            </a:endParaRPr>
          </a:p>
        </p:txBody>
      </p:sp>
      <p:pic>
        <p:nvPicPr>
          <p:cNvPr id="6" name="Recorded Sound">
            <a:hlinkClick r:id="" action="ppaction://media"/>
            <a:extLst>
              <a:ext uri="{FF2B5EF4-FFF2-40B4-BE49-F238E27FC236}">
                <a16:creationId xmlns:a16="http://schemas.microsoft.com/office/drawing/2014/main" id="{0EA21594-6774-E06F-85D8-997DBE2D2EA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637929" y="292623"/>
            <a:ext cx="1366185" cy="1366185"/>
          </a:xfrm>
          <a:prstGeom prst="rect">
            <a:avLst/>
          </a:prstGeom>
        </p:spPr>
      </p:pic>
    </p:spTree>
    <p:extLst>
      <p:ext uri="{BB962C8B-B14F-4D97-AF65-F5344CB8AC3E}">
        <p14:creationId xmlns:p14="http://schemas.microsoft.com/office/powerpoint/2010/main" val="961112673"/>
      </p:ext>
    </p:extLst>
  </p:cSld>
  <p:clrMapOvr>
    <a:masterClrMapping/>
  </p:clrMapOvr>
  <mc:AlternateContent xmlns:mc="http://schemas.openxmlformats.org/markup-compatibility/2006">
    <mc:Choice xmlns:p14="http://schemas.microsoft.com/office/powerpoint/2010/main" Requires="p14">
      <p:transition spd="slow" p14:dur="2000" advTm="110860"/>
    </mc:Choice>
    <mc:Fallback>
      <p:transition spd="slow" advTm="1108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086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E385D-9E91-8F89-CD2F-CA6F9FC6F81F}"/>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Policy and Legislation</a:t>
            </a:r>
          </a:p>
        </p:txBody>
      </p:sp>
      <p:sp>
        <p:nvSpPr>
          <p:cNvPr id="4" name="TextBox 3">
            <a:extLst>
              <a:ext uri="{FF2B5EF4-FFF2-40B4-BE49-F238E27FC236}">
                <a16:creationId xmlns:a16="http://schemas.microsoft.com/office/drawing/2014/main" id="{35045AC5-C5BA-CE37-B6DF-79334FE4C43C}"/>
              </a:ext>
            </a:extLst>
          </p:cNvPr>
          <p:cNvSpPr txBox="1"/>
          <p:nvPr/>
        </p:nvSpPr>
        <p:spPr>
          <a:xfrm>
            <a:off x="342900" y="2097741"/>
            <a:ext cx="11544300" cy="3272691"/>
          </a:xfrm>
          <a:prstGeom prst="rect">
            <a:avLst/>
          </a:prstGeom>
          <a:noFill/>
        </p:spPr>
        <p:txBody>
          <a:bodyPr wrap="square" rtlCol="0">
            <a:spAutoFit/>
          </a:bodyPr>
          <a:lstStyle/>
          <a:p>
            <a:pPr>
              <a:lnSpc>
                <a:spcPct val="150000"/>
              </a:lnSpc>
            </a:pPr>
            <a:endParaRPr lang="en-GB" dirty="0">
              <a:latin typeface="Arial" panose="020B0604020202020204" pitchFamily="34" charset="0"/>
              <a:cs typeface="Arial" panose="020B0604020202020204" pitchFamily="34" charset="0"/>
            </a:endParaRPr>
          </a:p>
          <a:p>
            <a:pPr algn="just">
              <a:lnSpc>
                <a:spcPct val="150000"/>
              </a:lnSpc>
              <a:spcAft>
                <a:spcPts val="800"/>
              </a:spcAft>
              <a:buNone/>
            </a:pPr>
            <a:r>
              <a:rPr lang="en-GB" sz="1800" b="1" dirty="0">
                <a:effectLst/>
                <a:latin typeface="Arial" panose="020B0604020202020204" pitchFamily="34" charset="0"/>
                <a:ea typeface="Calibri" panose="020F0502020204030204" pitchFamily="34" charset="0"/>
                <a:cs typeface="Arial" panose="020B0604020202020204" pitchFamily="34" charset="0"/>
              </a:rPr>
              <a:t>Care Act 2014 </a:t>
            </a:r>
            <a:r>
              <a:rPr lang="en-GB" sz="1800" dirty="0">
                <a:effectLst/>
                <a:latin typeface="Arial" panose="020B0604020202020204" pitchFamily="34" charset="0"/>
                <a:ea typeface="Calibri" panose="020F0502020204030204" pitchFamily="34" charset="0"/>
                <a:cs typeface="Arial" panose="020B0604020202020204" pitchFamily="34" charset="0"/>
              </a:rPr>
              <a:t>– central to adult social care in England.</a:t>
            </a:r>
          </a:p>
          <a:p>
            <a:pPr algn="just">
              <a:lnSpc>
                <a:spcPct val="150000"/>
              </a:lnSpc>
              <a:spcAft>
                <a:spcPts val="800"/>
              </a:spcAft>
              <a:buNone/>
            </a:pPr>
            <a:r>
              <a:rPr lang="en-GB" sz="1800" b="1" dirty="0">
                <a:effectLst/>
                <a:latin typeface="Arial" panose="020B0604020202020204" pitchFamily="34" charset="0"/>
                <a:ea typeface="Calibri" panose="020F0502020204030204" pitchFamily="34" charset="0"/>
                <a:cs typeface="Arial" panose="020B0604020202020204" pitchFamily="34" charset="0"/>
              </a:rPr>
              <a:t>Equality Act 2010- </a:t>
            </a:r>
            <a:r>
              <a:rPr lang="en-GB" sz="1800" dirty="0">
                <a:effectLst/>
                <a:latin typeface="Arial" panose="020B0604020202020204" pitchFamily="34" charset="0"/>
                <a:ea typeface="Calibri" panose="020F0502020204030204" pitchFamily="34" charset="0"/>
                <a:cs typeface="Arial" panose="020B0604020202020204" pitchFamily="34" charset="0"/>
              </a:rPr>
              <a:t>ensures non-discrimination in care based on age, disability, race, and gender.</a:t>
            </a:r>
          </a:p>
          <a:p>
            <a:pPr algn="just">
              <a:lnSpc>
                <a:spcPct val="150000"/>
              </a:lnSpc>
              <a:spcAft>
                <a:spcPts val="800"/>
              </a:spcAft>
              <a:buNone/>
            </a:pPr>
            <a:r>
              <a:rPr lang="en-GB" sz="1800" b="1" dirty="0">
                <a:effectLst/>
                <a:latin typeface="Arial" panose="020B0604020202020204" pitchFamily="34" charset="0"/>
                <a:ea typeface="Calibri" panose="020F0502020204030204" pitchFamily="34" charset="0"/>
                <a:cs typeface="Arial" panose="020B0604020202020204" pitchFamily="34" charset="0"/>
              </a:rPr>
              <a:t>Human Rights Act 1998 </a:t>
            </a:r>
            <a:r>
              <a:rPr lang="en-GB" sz="1800" dirty="0">
                <a:effectLst/>
                <a:latin typeface="Arial" panose="020B0604020202020204" pitchFamily="34" charset="0"/>
                <a:ea typeface="Calibri" panose="020F0502020204030204" pitchFamily="34" charset="0"/>
                <a:cs typeface="Arial" panose="020B0604020202020204" pitchFamily="34" charset="0"/>
              </a:rPr>
              <a:t>– supports dignity, respect, and autonomy ( Article 8: right to private and family life)</a:t>
            </a:r>
          </a:p>
          <a:p>
            <a:pPr algn="just">
              <a:lnSpc>
                <a:spcPct val="150000"/>
              </a:lnSpc>
              <a:spcAft>
                <a:spcPts val="800"/>
              </a:spcAft>
              <a:buNone/>
            </a:pPr>
            <a:r>
              <a:rPr lang="en-GB" sz="1800" b="1" dirty="0">
                <a:effectLst/>
                <a:latin typeface="Arial" panose="020B0604020202020204" pitchFamily="34" charset="0"/>
                <a:ea typeface="Calibri" panose="020F0502020204030204" pitchFamily="34" charset="0"/>
                <a:cs typeface="Arial" panose="020B0604020202020204" pitchFamily="34" charset="0"/>
              </a:rPr>
              <a:t>NHS Long Term Plan (2019) </a:t>
            </a:r>
            <a:r>
              <a:rPr lang="en-GB" sz="1800" dirty="0">
                <a:effectLst/>
                <a:latin typeface="Arial" panose="020B0604020202020204" pitchFamily="34" charset="0"/>
                <a:ea typeface="Calibri" panose="020F0502020204030204" pitchFamily="34" charset="0"/>
                <a:cs typeface="Arial" panose="020B0604020202020204" pitchFamily="34" charset="0"/>
              </a:rPr>
              <a:t>– Focuses on integrated care, community–based support, and reducing hospital admissions for older people.</a:t>
            </a:r>
          </a:p>
          <a:p>
            <a:endParaRPr lang="en-GB"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D093A0AB-925A-61D7-3918-EF8988F96958}"/>
              </a:ext>
            </a:extLst>
          </p:cNvPr>
          <p:cNvPicPr>
            <a:picLocks noChangeAspect="1"/>
          </p:cNvPicPr>
          <p:nvPr/>
        </p:nvPicPr>
        <p:blipFill>
          <a:blip r:embed="rId5"/>
          <a:stretch>
            <a:fillRect/>
          </a:stretch>
        </p:blipFill>
        <p:spPr>
          <a:xfrm>
            <a:off x="8318500" y="-30141"/>
            <a:ext cx="3752850" cy="3213302"/>
          </a:xfrm>
          <a:prstGeom prst="rect">
            <a:avLst/>
          </a:prstGeom>
        </p:spPr>
      </p:pic>
      <p:pic>
        <p:nvPicPr>
          <p:cNvPr id="7" name="Recorded Sound">
            <a:hlinkClick r:id="" action="ppaction://media"/>
            <a:extLst>
              <a:ext uri="{FF2B5EF4-FFF2-40B4-BE49-F238E27FC236}">
                <a16:creationId xmlns:a16="http://schemas.microsoft.com/office/drawing/2014/main" id="{3C3A7F79-C4F0-4902-0A3A-380E6DA5CDF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102235" y="4904052"/>
            <a:ext cx="1746865" cy="1746865"/>
          </a:xfrm>
          <a:prstGeom prst="rect">
            <a:avLst/>
          </a:prstGeom>
        </p:spPr>
      </p:pic>
    </p:spTree>
    <p:extLst>
      <p:ext uri="{BB962C8B-B14F-4D97-AF65-F5344CB8AC3E}">
        <p14:creationId xmlns:p14="http://schemas.microsoft.com/office/powerpoint/2010/main" val="3538580721"/>
      </p:ext>
    </p:extLst>
  </p:cSld>
  <p:clrMapOvr>
    <a:masterClrMapping/>
  </p:clrMapOvr>
  <mc:AlternateContent xmlns:mc="http://schemas.openxmlformats.org/markup-compatibility/2006">
    <mc:Choice xmlns:p14="http://schemas.microsoft.com/office/powerpoint/2010/main" Requires="p14">
      <p:transition spd="slow" p14:dur="2000" advTm="81775"/>
    </mc:Choice>
    <mc:Fallback>
      <p:transition spd="slow" advTm="817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1775"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9A754-7808-09C6-4310-85D4DD67672D}"/>
              </a:ext>
            </a:extLst>
          </p:cNvPr>
          <p:cNvSpPr>
            <a:spLocks noGrp="1"/>
          </p:cNvSpPr>
          <p:nvPr>
            <p:ph type="title"/>
          </p:nvPr>
        </p:nvSpPr>
        <p:spPr>
          <a:xfrm>
            <a:off x="1018309" y="617880"/>
            <a:ext cx="10515600" cy="1325563"/>
          </a:xfrm>
        </p:spPr>
        <p:txBody>
          <a:bodyPr>
            <a:normAutofit fontScale="90000"/>
          </a:bodyPr>
          <a:lstStyle/>
          <a:p>
            <a:pPr>
              <a:lnSpc>
                <a:spcPct val="150000"/>
              </a:lnSpc>
              <a:spcAft>
                <a:spcPts val="800"/>
              </a:spcAft>
            </a:pPr>
            <a:r>
              <a:rPr lang="en-GB" sz="4400" b="1" dirty="0">
                <a:effectLst/>
                <a:latin typeface="Arial" panose="020B0604020202020204" pitchFamily="34" charset="0"/>
                <a:ea typeface="Calibri" panose="020F0502020204030204" pitchFamily="34" charset="0"/>
                <a:cs typeface="Arial" panose="020B0604020202020204" pitchFamily="34" charset="0"/>
              </a:rPr>
              <a:t>Existing care provisions for older persons: Overview </a:t>
            </a:r>
            <a:br>
              <a:rPr lang="en-GB" sz="4400" dirty="0">
                <a:effectLst/>
                <a:latin typeface="Arial" panose="020B0604020202020204" pitchFamily="34" charset="0"/>
                <a:ea typeface="Calibri" panose="020F0502020204030204" pitchFamily="34" charset="0"/>
                <a:cs typeface="Arial" panose="020B0604020202020204" pitchFamily="34" charset="0"/>
              </a:rPr>
            </a:br>
            <a:endParaRPr lang="en-GB" dirty="0">
              <a:solidFill>
                <a:srgbClr val="00206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2624036-0F8B-0A97-E55C-91B6BBFE6528}"/>
              </a:ext>
            </a:extLst>
          </p:cNvPr>
          <p:cNvSpPr>
            <a:spLocks noGrp="1"/>
          </p:cNvSpPr>
          <p:nvPr>
            <p:ph idx="1"/>
          </p:nvPr>
        </p:nvSpPr>
        <p:spPr>
          <a:xfrm>
            <a:off x="394448" y="1825625"/>
            <a:ext cx="6421132" cy="4763434"/>
          </a:xfrm>
        </p:spPr>
        <p:txBody>
          <a:bodyPr>
            <a:normAutofit fontScale="85000" lnSpcReduction="10000"/>
          </a:bodyPr>
          <a:lstStyle/>
          <a:p>
            <a:pPr marL="342900" lvl="0" indent="-342900">
              <a:lnSpc>
                <a:spcPct val="150000"/>
              </a:lnSpc>
              <a:spcAft>
                <a:spcPts val="800"/>
              </a:spcAft>
              <a:buFont typeface="Arial" panose="020B0604020202020204" pitchFamily="34" charset="0"/>
              <a:buChar char="•"/>
              <a:tabLst>
                <a:tab pos="457200" algn="l"/>
              </a:tabLst>
            </a:pPr>
            <a:r>
              <a:rPr lang="en-GB" sz="2800" dirty="0">
                <a:effectLst/>
                <a:latin typeface="Arial" panose="020B0604020202020204" pitchFamily="34" charset="0"/>
                <a:ea typeface="Calibri" panose="020F0502020204030204" pitchFamily="34" charset="0"/>
                <a:cs typeface="Arial" panose="020B0604020202020204" pitchFamily="34" charset="0"/>
              </a:rPr>
              <a:t>Residential care in the UK provides long-term as well as short-term support to the elderly</a:t>
            </a:r>
          </a:p>
          <a:p>
            <a:pPr marL="342900" lvl="0" indent="-342900">
              <a:lnSpc>
                <a:spcPct val="150000"/>
              </a:lnSpc>
              <a:spcAft>
                <a:spcPts val="800"/>
              </a:spcAft>
              <a:buFont typeface="Arial" panose="020B0604020202020204" pitchFamily="34" charset="0"/>
              <a:buChar char="•"/>
              <a:tabLst>
                <a:tab pos="457200" algn="l"/>
              </a:tabLst>
            </a:pPr>
            <a:r>
              <a:rPr lang="en-GB" sz="2800" dirty="0">
                <a:effectLst/>
                <a:latin typeface="Arial" panose="020B0604020202020204" pitchFamily="34" charset="0"/>
                <a:ea typeface="Calibri" panose="020F0502020204030204" pitchFamily="34" charset="0"/>
                <a:cs typeface="Arial" panose="020B0604020202020204" pitchFamily="34" charset="0"/>
              </a:rPr>
              <a:t>Residential care supports older persons suffering from a wide range of physical, mental and cognitive conditions</a:t>
            </a:r>
          </a:p>
          <a:p>
            <a:pPr marL="342900" lvl="0" indent="-342900">
              <a:lnSpc>
                <a:spcPct val="150000"/>
              </a:lnSpc>
              <a:spcAft>
                <a:spcPts val="800"/>
              </a:spcAft>
              <a:buFont typeface="Arial" panose="020B0604020202020204" pitchFamily="34" charset="0"/>
              <a:buChar char="•"/>
              <a:tabLst>
                <a:tab pos="457200" algn="l"/>
              </a:tabLst>
            </a:pPr>
            <a:r>
              <a:rPr lang="en-GB" sz="2800" dirty="0">
                <a:effectLst/>
                <a:latin typeface="Arial" panose="020B0604020202020204" pitchFamily="34" charset="0"/>
                <a:ea typeface="Calibri" panose="020F0502020204030204" pitchFamily="34" charset="0"/>
                <a:cs typeface="Arial" panose="020B0604020202020204" pitchFamily="34" charset="0"/>
              </a:rPr>
              <a:t>Residential care homes do not provide advanced medical support </a:t>
            </a:r>
          </a:p>
          <a:p>
            <a:pPr marL="0" indent="0">
              <a:buNone/>
            </a:pPr>
            <a:endParaRPr lang="en-GB" dirty="0">
              <a:latin typeface="Arial" panose="020B0604020202020204" pitchFamily="34" charset="0"/>
              <a:cs typeface="Arial" panose="020B0604020202020204" pitchFamily="34" charset="0"/>
            </a:endParaRPr>
          </a:p>
        </p:txBody>
      </p:sp>
      <p:pic>
        <p:nvPicPr>
          <p:cNvPr id="13" name="Picture 12">
            <a:extLst>
              <a:ext uri="{FF2B5EF4-FFF2-40B4-BE49-F238E27FC236}">
                <a16:creationId xmlns:a16="http://schemas.microsoft.com/office/drawing/2014/main" id="{B24D519B-7C82-BA28-66C5-FE2E59AC3DA7}"/>
              </a:ext>
            </a:extLst>
          </p:cNvPr>
          <p:cNvPicPr>
            <a:picLocks noChangeAspect="1"/>
          </p:cNvPicPr>
          <p:nvPr/>
        </p:nvPicPr>
        <p:blipFill>
          <a:blip r:embed="rId5"/>
          <a:stretch>
            <a:fillRect/>
          </a:stretch>
        </p:blipFill>
        <p:spPr>
          <a:xfrm>
            <a:off x="7114388" y="1943443"/>
            <a:ext cx="4683164" cy="3178533"/>
          </a:xfrm>
          <a:prstGeom prst="rect">
            <a:avLst/>
          </a:prstGeom>
        </p:spPr>
      </p:pic>
      <p:pic>
        <p:nvPicPr>
          <p:cNvPr id="15" name="Picture 14">
            <a:extLst>
              <a:ext uri="{FF2B5EF4-FFF2-40B4-BE49-F238E27FC236}">
                <a16:creationId xmlns:a16="http://schemas.microsoft.com/office/drawing/2014/main" id="{F020C7D6-9626-0D33-A09E-69F9A5907A30}"/>
              </a:ext>
            </a:extLst>
          </p:cNvPr>
          <p:cNvPicPr>
            <a:picLocks noChangeAspect="1"/>
          </p:cNvPicPr>
          <p:nvPr/>
        </p:nvPicPr>
        <p:blipFill>
          <a:blip r:embed="rId6"/>
          <a:stretch>
            <a:fillRect/>
          </a:stretch>
        </p:blipFill>
        <p:spPr>
          <a:xfrm>
            <a:off x="8860087" y="5374731"/>
            <a:ext cx="1600339" cy="251482"/>
          </a:xfrm>
          <a:prstGeom prst="rect">
            <a:avLst/>
          </a:prstGeom>
        </p:spPr>
      </p:pic>
      <p:pic>
        <p:nvPicPr>
          <p:cNvPr id="5" name="Recorded Sound">
            <a:hlinkClick r:id="" action="ppaction://media"/>
            <a:extLst>
              <a:ext uri="{FF2B5EF4-FFF2-40B4-BE49-F238E27FC236}">
                <a16:creationId xmlns:a16="http://schemas.microsoft.com/office/drawing/2014/main" id="{D9F4385F-3A2C-CB2A-18AE-077C6E1FD7C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056356" y="343606"/>
            <a:ext cx="1477553" cy="1477553"/>
          </a:xfrm>
          <a:prstGeom prst="rect">
            <a:avLst/>
          </a:prstGeom>
        </p:spPr>
      </p:pic>
    </p:spTree>
    <p:extLst>
      <p:ext uri="{BB962C8B-B14F-4D97-AF65-F5344CB8AC3E}">
        <p14:creationId xmlns:p14="http://schemas.microsoft.com/office/powerpoint/2010/main" val="3549365543"/>
      </p:ext>
    </p:extLst>
  </p:cSld>
  <p:clrMapOvr>
    <a:masterClrMapping/>
  </p:clrMapOvr>
  <mc:AlternateContent xmlns:mc="http://schemas.openxmlformats.org/markup-compatibility/2006">
    <mc:Choice xmlns:p14="http://schemas.microsoft.com/office/powerpoint/2010/main" Requires="p14">
      <p:transition spd="slow" p14:dur="2000" advTm="48751"/>
    </mc:Choice>
    <mc:Fallback>
      <p:transition spd="slow" advTm="487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75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4B8E03-407A-134C-B4AE-47E2A38FFB27}"/>
              </a:ext>
            </a:extLst>
          </p:cNvPr>
          <p:cNvSpPr>
            <a:spLocks noGrp="1"/>
          </p:cNvSpPr>
          <p:nvPr>
            <p:ph type="title"/>
          </p:nvPr>
        </p:nvSpPr>
        <p:spPr>
          <a:xfrm>
            <a:off x="299168" y="1243465"/>
            <a:ext cx="5204908" cy="1956841"/>
          </a:xfrm>
        </p:spPr>
        <p:txBody>
          <a:bodyPr anchor="b">
            <a:normAutofit fontScale="90000"/>
          </a:bodyPr>
          <a:lstStyle/>
          <a:p>
            <a:pPr>
              <a:lnSpc>
                <a:spcPct val="150000"/>
              </a:lnSpc>
              <a:spcAft>
                <a:spcPts val="800"/>
              </a:spcAft>
              <a:buNone/>
            </a:pPr>
            <a:r>
              <a:rPr lang="en-GB" sz="3100" b="1" dirty="0">
                <a:effectLst/>
                <a:latin typeface="Arial" panose="020B0604020202020204" pitchFamily="34" charset="0"/>
                <a:ea typeface="Calibri" panose="020F0502020204030204" pitchFamily="34" charset="0"/>
                <a:cs typeface="Arial" panose="020B0604020202020204" pitchFamily="34" charset="0"/>
              </a:rPr>
              <a:t>Existing care provisions for older persons: Critical Analysis</a:t>
            </a:r>
            <a:br>
              <a:rPr lang="en-GB" sz="2800" dirty="0">
                <a:effectLst/>
                <a:latin typeface="Arial" panose="020B0604020202020204" pitchFamily="34" charset="0"/>
                <a:ea typeface="Calibri" panose="020F0502020204030204" pitchFamily="34" charset="0"/>
                <a:cs typeface="Arial" panose="020B0604020202020204" pitchFamily="34" charset="0"/>
              </a:rPr>
            </a:br>
            <a:br>
              <a:rPr lang="en-GB" sz="2600" b="1" dirty="0">
                <a:latin typeface="Arial" panose="020B0604020202020204" pitchFamily="34" charset="0"/>
                <a:cs typeface="Arial" panose="020B0604020202020204" pitchFamily="34" charset="0"/>
              </a:rPr>
            </a:br>
            <a:endParaRPr lang="en-GB" sz="2600" dirty="0">
              <a:latin typeface="Arial" panose="020B0604020202020204" pitchFamily="34" charset="0"/>
              <a:cs typeface="Arial" panose="020B0604020202020204" pitchFamily="34" charset="0"/>
            </a:endParaRPr>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7B9956D-24AF-EF60-0BB3-270E8D35EA62}"/>
              </a:ext>
            </a:extLst>
          </p:cNvPr>
          <p:cNvSpPr>
            <a:spLocks noGrp="1"/>
          </p:cNvSpPr>
          <p:nvPr>
            <p:ph idx="1"/>
          </p:nvPr>
        </p:nvSpPr>
        <p:spPr>
          <a:xfrm>
            <a:off x="124691" y="2778687"/>
            <a:ext cx="4835237" cy="4079313"/>
          </a:xfrm>
        </p:spPr>
        <p:txBody>
          <a:bodyPr>
            <a:noAutofit/>
          </a:bodyPr>
          <a:lstStyle/>
          <a:p>
            <a:pPr marL="342900" lvl="0" indent="-342900" algn="just">
              <a:lnSpc>
                <a:spcPct val="100000"/>
              </a:lnSpc>
              <a:spcAft>
                <a:spcPts val="800"/>
              </a:spcAft>
              <a:buFont typeface="Arial" panose="020B0604020202020204" pitchFamily="34" charset="0"/>
              <a:buChar char="•"/>
              <a:tabLst>
                <a:tab pos="457200" algn="l"/>
              </a:tabLst>
            </a:pPr>
            <a:r>
              <a:rPr lang="en-GB" sz="1200" dirty="0">
                <a:effectLst/>
                <a:latin typeface="Arial" panose="020B0604020202020204" pitchFamily="34" charset="0"/>
                <a:ea typeface="Calibri" panose="020F0502020204030204" pitchFamily="34" charset="0"/>
                <a:cs typeface="Arial" panose="020B0604020202020204" pitchFamily="34" charset="0"/>
              </a:rPr>
              <a:t>They emphasise social engagement and outdoor activities for the elderly.</a:t>
            </a:r>
          </a:p>
          <a:p>
            <a:pPr marL="342900" lvl="0" indent="-342900" algn="just">
              <a:lnSpc>
                <a:spcPct val="100000"/>
              </a:lnSpc>
              <a:spcAft>
                <a:spcPts val="800"/>
              </a:spcAft>
              <a:buFont typeface="Arial" panose="020B0604020202020204" pitchFamily="34" charset="0"/>
              <a:buChar char="•"/>
              <a:tabLst>
                <a:tab pos="457200" algn="l"/>
              </a:tabLst>
            </a:pPr>
            <a:r>
              <a:rPr lang="en-GB" sz="1200" dirty="0">
                <a:effectLst/>
                <a:latin typeface="Arial" panose="020B0604020202020204" pitchFamily="34" charset="0"/>
                <a:ea typeface="Calibri" panose="020F0502020204030204" pitchFamily="34" charset="0"/>
                <a:cs typeface="Arial" panose="020B0604020202020204" pitchFamily="34" charset="0"/>
              </a:rPr>
              <a:t>Lack of skilled staff, scandals and high expenses represent the main challenges for the UK residential care sector.</a:t>
            </a:r>
          </a:p>
          <a:p>
            <a:pPr marL="342900" lvl="0" indent="-342900" algn="just">
              <a:lnSpc>
                <a:spcPct val="100000"/>
              </a:lnSpc>
              <a:spcAft>
                <a:spcPts val="800"/>
              </a:spcAft>
              <a:buFont typeface="Arial" panose="020B0604020202020204" pitchFamily="34" charset="0"/>
              <a:buChar char="•"/>
              <a:tabLst>
                <a:tab pos="457200" algn="l"/>
              </a:tabLst>
            </a:pPr>
            <a:r>
              <a:rPr lang="en-GB" sz="1200" dirty="0">
                <a:effectLst/>
                <a:latin typeface="Arial" panose="020B0604020202020204" pitchFamily="34" charset="0"/>
                <a:ea typeface="Calibri" panose="020F0502020204030204" pitchFamily="34" charset="0"/>
                <a:cs typeface="Arial" panose="020B0604020202020204" pitchFamily="34" charset="0"/>
              </a:rPr>
              <a:t>Benefits of residential care outnumber its disadvantages (Ageing Better, 2025).</a:t>
            </a:r>
          </a:p>
          <a:p>
            <a:pPr marL="342900" lvl="0" indent="-342900" algn="just">
              <a:lnSpc>
                <a:spcPct val="100000"/>
              </a:lnSpc>
              <a:spcAft>
                <a:spcPts val="800"/>
              </a:spcAft>
              <a:buFont typeface="Arial" panose="020B0604020202020204" pitchFamily="34" charset="0"/>
              <a:buChar char="•"/>
              <a:tabLst>
                <a:tab pos="457200" algn="l"/>
              </a:tabLst>
            </a:pPr>
            <a:r>
              <a:rPr lang="en-GB" sz="1200" dirty="0">
                <a:effectLst/>
                <a:latin typeface="Arial" panose="020B0604020202020204" pitchFamily="34" charset="0"/>
                <a:ea typeface="Calibri" panose="020F0502020204030204" pitchFamily="34" charset="0"/>
                <a:cs typeface="Arial" panose="020B0604020202020204" pitchFamily="34" charset="0"/>
              </a:rPr>
              <a:t>In the old age homes, nursing staff with limited training support the medication, nutrition and health monitoring of the elderly. </a:t>
            </a:r>
          </a:p>
          <a:p>
            <a:pPr marL="342900" lvl="0" indent="-342900" algn="just">
              <a:lnSpc>
                <a:spcPct val="100000"/>
              </a:lnSpc>
              <a:spcAft>
                <a:spcPts val="800"/>
              </a:spcAft>
              <a:buFont typeface="Arial" panose="020B0604020202020204" pitchFamily="34" charset="0"/>
              <a:buChar char="•"/>
              <a:tabLst>
                <a:tab pos="457200" algn="l"/>
              </a:tabLst>
            </a:pPr>
            <a:r>
              <a:rPr lang="en-GB" sz="1200" dirty="0">
                <a:effectLst/>
                <a:latin typeface="Arial" panose="020B0604020202020204" pitchFamily="34" charset="0"/>
                <a:ea typeface="Calibri" panose="020F0502020204030204" pitchFamily="34" charset="0"/>
                <a:cs typeface="Arial" panose="020B0604020202020204" pitchFamily="34" charset="0"/>
              </a:rPr>
              <a:t>Community-based services reinforce the activity theory's emphasis on social interactions (</a:t>
            </a:r>
            <a:r>
              <a:rPr lang="en-GB" sz="1200" dirty="0" err="1">
                <a:effectLst/>
                <a:latin typeface="Arial" panose="020B0604020202020204" pitchFamily="34" charset="0"/>
                <a:ea typeface="Calibri" panose="020F0502020204030204" pitchFamily="34" charset="0"/>
                <a:cs typeface="Arial" panose="020B0604020202020204" pitchFamily="34" charset="0"/>
              </a:rPr>
              <a:t>Kooij</a:t>
            </a:r>
            <a:r>
              <a:rPr lang="en-GB" sz="1200" dirty="0">
                <a:effectLst/>
                <a:latin typeface="Arial" panose="020B0604020202020204" pitchFamily="34" charset="0"/>
                <a:ea typeface="Calibri" panose="020F0502020204030204" pitchFamily="34" charset="0"/>
                <a:cs typeface="Arial" panose="020B0604020202020204" pitchFamily="34" charset="0"/>
              </a:rPr>
              <a:t> et al., 2020).</a:t>
            </a:r>
          </a:p>
          <a:p>
            <a:pPr marL="342900" lvl="0" indent="-342900" algn="just">
              <a:lnSpc>
                <a:spcPct val="100000"/>
              </a:lnSpc>
              <a:spcAft>
                <a:spcPts val="800"/>
              </a:spcAft>
              <a:buFont typeface="Arial" panose="020B0604020202020204" pitchFamily="34" charset="0"/>
              <a:buChar char="•"/>
              <a:tabLst>
                <a:tab pos="457200" algn="l"/>
              </a:tabLst>
            </a:pPr>
            <a:r>
              <a:rPr lang="en-GB" sz="1200" dirty="0">
                <a:effectLst/>
                <a:latin typeface="Arial" panose="020B0604020202020204" pitchFamily="34" charset="0"/>
                <a:ea typeface="Calibri" panose="020F0502020204030204" pitchFamily="34" charset="0"/>
                <a:cs typeface="Arial" panose="020B0604020202020204" pitchFamily="34" charset="0"/>
              </a:rPr>
              <a:t>Nevertheless, these services should be made more inclusive to address the challenges of social isolation and discrimination.</a:t>
            </a:r>
          </a:p>
        </p:txBody>
      </p:sp>
      <p:pic>
        <p:nvPicPr>
          <p:cNvPr id="4" name="Picture 3" descr="A group of people posing for a photo&#10;&#10;AI-generated content may be incorrect.">
            <a:extLst>
              <a:ext uri="{FF2B5EF4-FFF2-40B4-BE49-F238E27FC236}">
                <a16:creationId xmlns:a16="http://schemas.microsoft.com/office/drawing/2014/main" id="{8AA3A55F-1F32-0067-6896-B8430B069716}"/>
              </a:ext>
            </a:extLst>
          </p:cNvPr>
          <p:cNvPicPr>
            <a:picLocks noChangeAspect="1"/>
          </p:cNvPicPr>
          <p:nvPr/>
        </p:nvPicPr>
        <p:blipFill>
          <a:blip r:embed="rId3"/>
          <a:srcRect l="18873" r="19943" b="2"/>
          <a:stretch>
            <a:fillRect/>
          </a:stretch>
        </p:blipFill>
        <p:spPr>
          <a:xfrm>
            <a:off x="5347034" y="-47087"/>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9400404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C0A8C7-006F-3E29-7D37-5B9A4D76960D}"/>
              </a:ext>
            </a:extLst>
          </p:cNvPr>
          <p:cNvSpPr>
            <a:spLocks noGrp="1"/>
          </p:cNvSpPr>
          <p:nvPr>
            <p:ph type="title"/>
          </p:nvPr>
        </p:nvSpPr>
        <p:spPr>
          <a:xfrm>
            <a:off x="630936" y="640080"/>
            <a:ext cx="4818888" cy="1481328"/>
          </a:xfrm>
        </p:spPr>
        <p:txBody>
          <a:bodyPr anchor="b">
            <a:normAutofit fontScale="90000"/>
          </a:bodyPr>
          <a:lstStyle/>
          <a:p>
            <a:pPr>
              <a:lnSpc>
                <a:spcPct val="150000"/>
              </a:lnSpc>
              <a:spcAft>
                <a:spcPts val="800"/>
              </a:spcAft>
            </a:pPr>
            <a:r>
              <a:rPr lang="en-GB" sz="2400" b="1" dirty="0">
                <a:effectLst/>
                <a:latin typeface="Arial" panose="020B0604020202020204" pitchFamily="34" charset="0"/>
                <a:ea typeface="Calibri" panose="020F0502020204030204" pitchFamily="34" charset="0"/>
                <a:cs typeface="Arial" panose="020B0604020202020204" pitchFamily="34" charset="0"/>
              </a:rPr>
              <a:t>Existing care provisions for older persons: Impact of Demographics</a:t>
            </a:r>
            <a:br>
              <a:rPr lang="en-GB" sz="2400" dirty="0">
                <a:effectLst/>
                <a:latin typeface="Arial" panose="020B0604020202020204" pitchFamily="34" charset="0"/>
                <a:ea typeface="Calibri" panose="020F0502020204030204" pitchFamily="34" charset="0"/>
                <a:cs typeface="Arial" panose="020B0604020202020204" pitchFamily="34" charset="0"/>
              </a:rPr>
            </a:br>
            <a:endParaRPr lang="en-GB" sz="2200" dirty="0">
              <a:latin typeface="Arial" panose="020B0604020202020204" pitchFamily="34" charset="0"/>
              <a:cs typeface="Arial" panose="020B0604020202020204" pitchFamily="34" charset="0"/>
            </a:endParaRPr>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E042EBA-E87E-C554-8341-999930ACF6D9}"/>
              </a:ext>
            </a:extLst>
          </p:cNvPr>
          <p:cNvSpPr>
            <a:spLocks noGrp="1"/>
          </p:cNvSpPr>
          <p:nvPr>
            <p:ph idx="1"/>
          </p:nvPr>
        </p:nvSpPr>
        <p:spPr>
          <a:xfrm>
            <a:off x="358588" y="2660904"/>
            <a:ext cx="6374444" cy="3547872"/>
          </a:xfrm>
        </p:spPr>
        <p:txBody>
          <a:bodyPr anchor="t">
            <a:normAutofit/>
          </a:bodyPr>
          <a:lstStyle/>
          <a:p>
            <a:pPr marL="342900" lvl="0" indent="-342900" algn="just">
              <a:lnSpc>
                <a:spcPct val="150000"/>
              </a:lnSpc>
              <a:spcAft>
                <a:spcPts val="800"/>
              </a:spcAft>
              <a:buFont typeface="Arial" panose="020B0604020202020204" pitchFamily="34" charset="0"/>
              <a:buChar char="•"/>
              <a:tabLst>
                <a:tab pos="457200" algn="l"/>
              </a:tabLst>
            </a:pPr>
            <a:r>
              <a:rPr lang="en-GB" sz="1600" dirty="0">
                <a:effectLst/>
                <a:latin typeface="Arial" panose="020B0604020202020204" pitchFamily="34" charset="0"/>
                <a:ea typeface="Calibri" panose="020F0502020204030204" pitchFamily="34" charset="0"/>
                <a:cs typeface="Arial" panose="020B0604020202020204" pitchFamily="34" charset="0"/>
              </a:rPr>
              <a:t>An ageing population puts more pressure on social and physical infrastructure (Ageing Better, 2025).</a:t>
            </a:r>
          </a:p>
          <a:p>
            <a:pPr marL="342900" lvl="0" indent="-342900" algn="just">
              <a:lnSpc>
                <a:spcPct val="150000"/>
              </a:lnSpc>
              <a:spcAft>
                <a:spcPts val="800"/>
              </a:spcAft>
              <a:buFont typeface="Arial" panose="020B0604020202020204" pitchFamily="34" charset="0"/>
              <a:buChar char="•"/>
              <a:tabLst>
                <a:tab pos="457200" algn="l"/>
              </a:tabLst>
            </a:pPr>
            <a:r>
              <a:rPr lang="en-GB" sz="1600" dirty="0">
                <a:effectLst/>
                <a:latin typeface="Arial" panose="020B0604020202020204" pitchFamily="34" charset="0"/>
                <a:ea typeface="Calibri" panose="020F0502020204030204" pitchFamily="34" charset="0"/>
                <a:cs typeface="Arial" panose="020B0604020202020204" pitchFamily="34" charset="0"/>
              </a:rPr>
              <a:t>It adversely affects the productivity and employability of the population in a country (ONS, 2025b).</a:t>
            </a:r>
          </a:p>
          <a:p>
            <a:pPr marL="342900" lvl="0" indent="-342900" algn="just">
              <a:lnSpc>
                <a:spcPct val="150000"/>
              </a:lnSpc>
              <a:spcAft>
                <a:spcPts val="800"/>
              </a:spcAft>
              <a:buFont typeface="Arial" panose="020B0604020202020204" pitchFamily="34" charset="0"/>
              <a:buChar char="•"/>
              <a:tabLst>
                <a:tab pos="457200" algn="l"/>
              </a:tabLst>
            </a:pPr>
            <a:r>
              <a:rPr lang="en-GB" sz="1600" dirty="0">
                <a:effectLst/>
                <a:latin typeface="Arial" panose="020B0604020202020204" pitchFamily="34" charset="0"/>
                <a:ea typeface="Calibri" panose="020F0502020204030204" pitchFamily="34" charset="0"/>
                <a:cs typeface="Arial" panose="020B0604020202020204" pitchFamily="34" charset="0"/>
              </a:rPr>
              <a:t>Participation in community activities and collective contributions empowers older persons by enhancing their independence and choice-making.</a:t>
            </a:r>
          </a:p>
          <a:p>
            <a:endParaRPr lang="en-GB" sz="1500" dirty="0">
              <a:latin typeface="Arial" panose="020B0604020202020204" pitchFamily="34" charset="0"/>
              <a:cs typeface="Arial" panose="020B0604020202020204" pitchFamily="34" charset="0"/>
            </a:endParaRPr>
          </a:p>
        </p:txBody>
      </p:sp>
      <p:pic>
        <p:nvPicPr>
          <p:cNvPr id="4" name="Picture 3" descr="A group of people standing next to each other&#10;&#10;AI-generated content may be incorrect.">
            <a:extLst>
              <a:ext uri="{FF2B5EF4-FFF2-40B4-BE49-F238E27FC236}">
                <a16:creationId xmlns:a16="http://schemas.microsoft.com/office/drawing/2014/main" id="{154B916A-E500-204B-30CB-63988C6F7100}"/>
              </a:ext>
            </a:extLst>
          </p:cNvPr>
          <p:cNvPicPr>
            <a:picLocks noChangeAspect="1"/>
          </p:cNvPicPr>
          <p:nvPr/>
        </p:nvPicPr>
        <p:blipFill>
          <a:blip r:embed="rId5"/>
          <a:stretch>
            <a:fillRect/>
          </a:stretch>
        </p:blipFill>
        <p:spPr>
          <a:xfrm>
            <a:off x="6733032" y="640080"/>
            <a:ext cx="5458968" cy="4367173"/>
          </a:xfrm>
          <a:prstGeom prst="rect">
            <a:avLst/>
          </a:prstGeom>
        </p:spPr>
      </p:pic>
      <p:pic>
        <p:nvPicPr>
          <p:cNvPr id="5" name="Recorded Sound">
            <a:hlinkClick r:id="" action="ppaction://media"/>
            <a:extLst>
              <a:ext uri="{FF2B5EF4-FFF2-40B4-BE49-F238E27FC236}">
                <a16:creationId xmlns:a16="http://schemas.microsoft.com/office/drawing/2014/main" id="{F7DD7B08-471B-963F-0702-6271C7A8E17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223500" y="5272226"/>
            <a:ext cx="1320800" cy="1320800"/>
          </a:xfrm>
          <a:prstGeom prst="rect">
            <a:avLst/>
          </a:prstGeom>
        </p:spPr>
      </p:pic>
    </p:spTree>
    <p:extLst>
      <p:ext uri="{BB962C8B-B14F-4D97-AF65-F5344CB8AC3E}">
        <p14:creationId xmlns:p14="http://schemas.microsoft.com/office/powerpoint/2010/main" val="4275715345"/>
      </p:ext>
    </p:extLst>
  </p:cSld>
  <p:clrMapOvr>
    <a:masterClrMapping/>
  </p:clrMapOvr>
  <mc:AlternateContent xmlns:mc="http://schemas.openxmlformats.org/markup-compatibility/2006">
    <mc:Choice xmlns:p14="http://schemas.microsoft.com/office/powerpoint/2010/main" Requires="p14">
      <p:transition spd="slow" p14:dur="2000" advTm="31029"/>
    </mc:Choice>
    <mc:Fallback>
      <p:transition spd="slow" advTm="310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02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0AA61-06E9-EB74-14CB-54446BBC1892}"/>
              </a:ext>
            </a:extLst>
          </p:cNvPr>
          <p:cNvSpPr>
            <a:spLocks noGrp="1"/>
          </p:cNvSpPr>
          <p:nvPr>
            <p:ph type="title"/>
          </p:nvPr>
        </p:nvSpPr>
        <p:spPr/>
        <p:txBody>
          <a:bodyPr>
            <a:normAutofit fontScale="90000"/>
          </a:bodyPr>
          <a:lstStyle/>
          <a:p>
            <a:pPr>
              <a:lnSpc>
                <a:spcPct val="150000"/>
              </a:lnSpc>
              <a:spcAft>
                <a:spcPts val="800"/>
              </a:spcAft>
            </a:pPr>
            <a:r>
              <a:rPr lang="en-GB" sz="4400" b="1" dirty="0">
                <a:effectLst/>
                <a:latin typeface="Arial" panose="020B0604020202020204" pitchFamily="34" charset="0"/>
                <a:ea typeface="Calibri" panose="020F0502020204030204" pitchFamily="34" charset="0"/>
                <a:cs typeface="Arial" panose="020B0604020202020204" pitchFamily="34" charset="0"/>
              </a:rPr>
              <a:t>Technological Innovations in Elderly Care</a:t>
            </a:r>
            <a:br>
              <a:rPr lang="en-GB" sz="4400" dirty="0">
                <a:effectLst/>
                <a:latin typeface="Arial" panose="020B0604020202020204" pitchFamily="34" charset="0"/>
                <a:ea typeface="Calibri" panose="020F0502020204030204" pitchFamily="34" charset="0"/>
                <a:cs typeface="Arial" panose="020B0604020202020204" pitchFamily="34" charset="0"/>
              </a:rPr>
            </a:br>
            <a:endParaRPr lang="en-GB" dirty="0">
              <a:solidFill>
                <a:srgbClr val="00206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D9B7776-4AD6-4E3C-C41B-E1A9337E6896}"/>
              </a:ext>
            </a:extLst>
          </p:cNvPr>
          <p:cNvSpPr>
            <a:spLocks noGrp="1"/>
          </p:cNvSpPr>
          <p:nvPr>
            <p:ph idx="1"/>
          </p:nvPr>
        </p:nvSpPr>
        <p:spPr>
          <a:xfrm>
            <a:off x="188259" y="1354262"/>
            <a:ext cx="5392409" cy="4942728"/>
          </a:xfrm>
        </p:spPr>
        <p:txBody>
          <a:bodyPr>
            <a:normAutofit fontScale="47500" lnSpcReduction="20000"/>
          </a:bodyPr>
          <a:lstStyle/>
          <a:p>
            <a:pPr marL="342900" lvl="0" indent="-342900" algn="just">
              <a:lnSpc>
                <a:spcPct val="150000"/>
              </a:lnSpc>
              <a:spcAft>
                <a:spcPts val="800"/>
              </a:spcAft>
              <a:buFont typeface="Arial" panose="020B0604020202020204" pitchFamily="34" charset="0"/>
              <a:buChar char="•"/>
              <a:tabLst>
                <a:tab pos="457200" algn="l"/>
              </a:tabLst>
            </a:pPr>
            <a:r>
              <a:rPr lang="en-GB" sz="2800" dirty="0">
                <a:effectLst/>
                <a:latin typeface="Arial" panose="020B0604020202020204" pitchFamily="34" charset="0"/>
                <a:ea typeface="Calibri" panose="020F0502020204030204" pitchFamily="34" charset="0"/>
                <a:cs typeface="Arial" panose="020B0604020202020204" pitchFamily="34" charset="0"/>
              </a:rPr>
              <a:t>Technology-enabled care services represent the use of digital innovation for old age care in the UK.</a:t>
            </a:r>
          </a:p>
          <a:p>
            <a:pPr marL="342900" lvl="0" indent="-342900" algn="just">
              <a:lnSpc>
                <a:spcPct val="150000"/>
              </a:lnSpc>
              <a:spcAft>
                <a:spcPts val="800"/>
              </a:spcAft>
              <a:buFont typeface="Arial" panose="020B0604020202020204" pitchFamily="34" charset="0"/>
              <a:buChar char="•"/>
              <a:tabLst>
                <a:tab pos="457200" algn="l"/>
              </a:tabLst>
            </a:pPr>
            <a:r>
              <a:rPr lang="en-GB" sz="2800" dirty="0">
                <a:effectLst/>
                <a:latin typeface="Arial" panose="020B0604020202020204" pitchFamily="34" charset="0"/>
                <a:ea typeface="Calibri" panose="020F0502020204030204" pitchFamily="34" charset="0"/>
                <a:cs typeface="Arial" panose="020B0604020202020204" pitchFamily="34" charset="0"/>
              </a:rPr>
              <a:t>That includes 3 generations of digital technology (Hamblin, 2020).</a:t>
            </a:r>
          </a:p>
          <a:p>
            <a:pPr marL="342900" lvl="0" indent="-342900" algn="just">
              <a:lnSpc>
                <a:spcPct val="150000"/>
              </a:lnSpc>
              <a:spcAft>
                <a:spcPts val="800"/>
              </a:spcAft>
              <a:buFont typeface="Arial" panose="020B0604020202020204" pitchFamily="34" charset="0"/>
              <a:buChar char="•"/>
              <a:tabLst>
                <a:tab pos="457200" algn="l"/>
              </a:tabLst>
            </a:pPr>
            <a:r>
              <a:rPr lang="en-GB" sz="2800" dirty="0">
                <a:effectLst/>
                <a:latin typeface="Arial" panose="020B0604020202020204" pitchFamily="34" charset="0"/>
                <a:ea typeface="Calibri" panose="020F0502020204030204" pitchFamily="34" charset="0"/>
                <a:cs typeface="Arial" panose="020B0604020202020204" pitchFamily="34" charset="0"/>
              </a:rPr>
              <a:t>Digital communication supports physical, social and psychological needs through telehealth. </a:t>
            </a:r>
          </a:p>
          <a:p>
            <a:pPr marL="342900" lvl="0" indent="-342900" algn="just">
              <a:lnSpc>
                <a:spcPct val="150000"/>
              </a:lnSpc>
              <a:spcAft>
                <a:spcPts val="800"/>
              </a:spcAft>
              <a:buFont typeface="Arial" panose="020B0604020202020204" pitchFamily="34" charset="0"/>
              <a:buChar char="•"/>
              <a:tabLst>
                <a:tab pos="457200" algn="l"/>
              </a:tabLst>
            </a:pPr>
            <a:r>
              <a:rPr lang="en-GB" sz="2800" dirty="0">
                <a:effectLst/>
                <a:latin typeface="Arial" panose="020B0604020202020204" pitchFamily="34" charset="0"/>
                <a:ea typeface="Calibri" panose="020F0502020204030204" pitchFamily="34" charset="0"/>
                <a:cs typeface="Arial" panose="020B0604020202020204" pitchFamily="34" charset="0"/>
              </a:rPr>
              <a:t>The IoT and mainstream digital devices play a key role in smart old-age care homes (Hamblin, 2020).</a:t>
            </a:r>
          </a:p>
          <a:p>
            <a:pPr marL="342900" lvl="0" indent="-342900" algn="just">
              <a:lnSpc>
                <a:spcPct val="150000"/>
              </a:lnSpc>
              <a:spcAft>
                <a:spcPts val="800"/>
              </a:spcAft>
              <a:buFont typeface="Arial" panose="020B0604020202020204" pitchFamily="34" charset="0"/>
              <a:buChar char="•"/>
              <a:tabLst>
                <a:tab pos="457200" algn="l"/>
              </a:tabLst>
            </a:pPr>
            <a:r>
              <a:rPr lang="en-GB" sz="2800" dirty="0">
                <a:effectLst/>
                <a:latin typeface="Arial" panose="020B0604020202020204" pitchFamily="34" charset="0"/>
                <a:ea typeface="Calibri" panose="020F0502020204030204" pitchFamily="34" charset="0"/>
                <a:cs typeface="Arial" panose="020B0604020202020204" pitchFamily="34" charset="0"/>
              </a:rPr>
              <a:t>Enhanced social connectivity is the greatest advantage of digital technology for the elderly (</a:t>
            </a:r>
            <a:r>
              <a:rPr lang="en-GB" sz="2800" dirty="0" err="1">
                <a:effectLst/>
                <a:latin typeface="Arial" panose="020B0604020202020204" pitchFamily="34" charset="0"/>
                <a:ea typeface="Calibri" panose="020F0502020204030204" pitchFamily="34" charset="0"/>
                <a:cs typeface="Arial" panose="020B0604020202020204" pitchFamily="34" charset="0"/>
              </a:rPr>
              <a:t>Kooij</a:t>
            </a:r>
            <a:r>
              <a:rPr lang="en-GB" sz="2800" dirty="0">
                <a:effectLst/>
                <a:latin typeface="Arial" panose="020B0604020202020204" pitchFamily="34" charset="0"/>
                <a:ea typeface="Calibri" panose="020F0502020204030204" pitchFamily="34" charset="0"/>
                <a:cs typeface="Arial" panose="020B0604020202020204" pitchFamily="34" charset="0"/>
              </a:rPr>
              <a:t> et al., 2020).</a:t>
            </a:r>
          </a:p>
          <a:p>
            <a:pPr marL="342900" lvl="0" indent="-342900" algn="just">
              <a:lnSpc>
                <a:spcPct val="150000"/>
              </a:lnSpc>
              <a:spcAft>
                <a:spcPts val="800"/>
              </a:spcAft>
              <a:buFont typeface="Arial" panose="020B0604020202020204" pitchFamily="34" charset="0"/>
              <a:buChar char="•"/>
              <a:tabLst>
                <a:tab pos="457200" algn="l"/>
              </a:tabLst>
            </a:pPr>
            <a:r>
              <a:rPr lang="en-GB" sz="2800" dirty="0">
                <a:effectLst/>
                <a:latin typeface="Arial" panose="020B0604020202020204" pitchFamily="34" charset="0"/>
                <a:ea typeface="Calibri" panose="020F0502020204030204" pitchFamily="34" charset="0"/>
                <a:cs typeface="Arial" panose="020B0604020202020204" pitchFamily="34" charset="0"/>
              </a:rPr>
              <a:t>The digital divide, cyber threats, ethical issues, and data privacy concerns pose significant challenges to technological innovation in elderly care (Hamblin, 2020).</a:t>
            </a:r>
          </a:p>
          <a:p>
            <a:pPr marL="0" indent="0">
              <a:buNone/>
            </a:pPr>
            <a:endParaRPr lang="en-GB"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457A4998-AB3F-2092-6BB1-39A3DDD85ACA}"/>
              </a:ext>
            </a:extLst>
          </p:cNvPr>
          <p:cNvPicPr>
            <a:picLocks noChangeAspect="1"/>
          </p:cNvPicPr>
          <p:nvPr/>
        </p:nvPicPr>
        <p:blipFill>
          <a:blip r:embed="rId5"/>
          <a:stretch>
            <a:fillRect/>
          </a:stretch>
        </p:blipFill>
        <p:spPr>
          <a:xfrm>
            <a:off x="5580668" y="1426270"/>
            <a:ext cx="6611332" cy="4534293"/>
          </a:xfrm>
          <a:prstGeom prst="rect">
            <a:avLst/>
          </a:prstGeom>
        </p:spPr>
      </p:pic>
      <p:pic>
        <p:nvPicPr>
          <p:cNvPr id="7" name="Recorded Sound">
            <a:hlinkClick r:id="" action="ppaction://media"/>
            <a:extLst>
              <a:ext uri="{FF2B5EF4-FFF2-40B4-BE49-F238E27FC236}">
                <a16:creationId xmlns:a16="http://schemas.microsoft.com/office/drawing/2014/main" id="{FC12F60F-5B15-6F57-E125-375EE02642D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rot="496077">
            <a:off x="4255104" y="5297781"/>
            <a:ext cx="1325563" cy="1325563"/>
          </a:xfrm>
          <a:prstGeom prst="rect">
            <a:avLst/>
          </a:prstGeom>
        </p:spPr>
      </p:pic>
    </p:spTree>
    <p:extLst>
      <p:ext uri="{BB962C8B-B14F-4D97-AF65-F5344CB8AC3E}">
        <p14:creationId xmlns:p14="http://schemas.microsoft.com/office/powerpoint/2010/main" val="204145568"/>
      </p:ext>
    </p:extLst>
  </p:cSld>
  <p:clrMapOvr>
    <a:masterClrMapping/>
  </p:clrMapOvr>
  <mc:AlternateContent xmlns:mc="http://schemas.openxmlformats.org/markup-compatibility/2006">
    <mc:Choice xmlns:p14="http://schemas.microsoft.com/office/powerpoint/2010/main" Requires="p14">
      <p:transition spd="slow" p14:dur="2000" advTm="3427"/>
    </mc:Choice>
    <mc:Fallback>
      <p:transition spd="slow" advTm="34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260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D65DB7-E9DF-9CE9-C95F-F7235824B874}"/>
              </a:ext>
            </a:extLst>
          </p:cNvPr>
          <p:cNvSpPr>
            <a:spLocks noGrp="1"/>
          </p:cNvSpPr>
          <p:nvPr>
            <p:ph type="title"/>
          </p:nvPr>
        </p:nvSpPr>
        <p:spPr>
          <a:xfrm>
            <a:off x="806333" y="952930"/>
            <a:ext cx="4368602" cy="1956841"/>
          </a:xfrm>
        </p:spPr>
        <p:txBody>
          <a:bodyPr anchor="b">
            <a:normAutofit fontScale="90000"/>
          </a:bodyPr>
          <a:lstStyle/>
          <a:p>
            <a:pPr marL="457200" algn="ctr">
              <a:lnSpc>
                <a:spcPct val="100000"/>
              </a:lnSpc>
              <a:spcAft>
                <a:spcPts val="800"/>
              </a:spcAft>
              <a:buNone/>
            </a:pPr>
            <a:r>
              <a:rPr lang="en-GB" sz="3600" b="1" dirty="0">
                <a:effectLst/>
                <a:latin typeface="Arial" panose="020B0604020202020204" pitchFamily="34" charset="0"/>
                <a:ea typeface="Calibri" panose="020F0502020204030204" pitchFamily="34" charset="0"/>
                <a:cs typeface="Arial" panose="020B0604020202020204" pitchFamily="34" charset="0"/>
              </a:rPr>
              <a:t>Case Study 1 – The Okinawa Centenarian Study (Japan)</a:t>
            </a:r>
            <a:br>
              <a:rPr lang="en-GB" sz="3600" b="1" dirty="0">
                <a:effectLst/>
                <a:highlight>
                  <a:srgbClr val="FFFF00"/>
                </a:highlight>
                <a:latin typeface="Arial" panose="020B0604020202020204" pitchFamily="34" charset="0"/>
                <a:ea typeface="Calibri" panose="020F0502020204030204" pitchFamily="34" charset="0"/>
                <a:cs typeface="Arial" panose="020B0604020202020204" pitchFamily="34" charset="0"/>
              </a:rPr>
            </a:br>
            <a:endParaRPr lang="en-GB" sz="3600" dirty="0">
              <a:effectLst/>
              <a:latin typeface="Arial" panose="020B0604020202020204" pitchFamily="34" charset="0"/>
              <a:ea typeface="Calibri" panose="020F0502020204030204" pitchFamily="34" charset="0"/>
              <a:cs typeface="Arial" panose="020B0604020202020204" pitchFamily="34" charset="0"/>
            </a:endParaRP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D39835-49C8-3570-D4A2-966B37AFCF51}"/>
              </a:ext>
            </a:extLst>
          </p:cNvPr>
          <p:cNvSpPr>
            <a:spLocks noGrp="1"/>
          </p:cNvSpPr>
          <p:nvPr>
            <p:ph idx="1"/>
          </p:nvPr>
        </p:nvSpPr>
        <p:spPr>
          <a:xfrm>
            <a:off x="549297" y="2909771"/>
            <a:ext cx="6046037" cy="3320668"/>
          </a:xfrm>
        </p:spPr>
        <p:txBody>
          <a:bodyPr>
            <a:normAutofit lnSpcReduction="10000"/>
          </a:bodyPr>
          <a:lstStyle/>
          <a:p>
            <a:pPr marL="342900" lvl="0" indent="-342900" algn="just">
              <a:lnSpc>
                <a:spcPct val="150000"/>
              </a:lnSpc>
              <a:spcAft>
                <a:spcPts val="800"/>
              </a:spcAft>
              <a:buFont typeface="Symbol" panose="05050102010706020507" pitchFamily="18" charset="2"/>
              <a:buChar char=""/>
            </a:pPr>
            <a:r>
              <a:rPr lang="en-GB" sz="1200" dirty="0">
                <a:effectLst/>
                <a:latin typeface="Arial" panose="020B0604020202020204" pitchFamily="34" charset="0"/>
                <a:ea typeface="Calibri" panose="020F0502020204030204" pitchFamily="34" charset="0"/>
                <a:cs typeface="Arial" panose="020B0604020202020204" pitchFamily="34" charset="0"/>
              </a:rPr>
              <a:t>The Okinawa Centenarian Study, conducted in 1975 by Makoto Suzuki and colleagues, explains health ageing.</a:t>
            </a:r>
          </a:p>
          <a:p>
            <a:pPr marL="342900" lvl="0" indent="-342900" algn="just">
              <a:lnSpc>
                <a:spcPct val="150000"/>
              </a:lnSpc>
              <a:spcAft>
                <a:spcPts val="800"/>
              </a:spcAft>
              <a:buFont typeface="Arial" panose="020B0604020202020204" pitchFamily="34" charset="0"/>
              <a:buChar char="•"/>
              <a:tabLst>
                <a:tab pos="457200" algn="l"/>
              </a:tabLst>
            </a:pPr>
            <a:r>
              <a:rPr lang="en-GB" sz="1200" dirty="0">
                <a:effectLst/>
                <a:latin typeface="Arial" panose="020B0604020202020204" pitchFamily="34" charset="0"/>
                <a:ea typeface="Calibri" panose="020F0502020204030204" pitchFamily="34" charset="0"/>
                <a:cs typeface="Arial" panose="020B0604020202020204" pitchFamily="34" charset="0"/>
              </a:rPr>
              <a:t>It highlights the significance of healthy ageing solutions for the UK (Japan Oe, Weeks and </a:t>
            </a:r>
            <a:r>
              <a:rPr lang="en-GB" sz="1200" dirty="0" err="1">
                <a:effectLst/>
                <a:latin typeface="Arial" panose="020B0604020202020204" pitchFamily="34" charset="0"/>
                <a:ea typeface="Calibri" panose="020F0502020204030204" pitchFamily="34" charset="0"/>
                <a:cs typeface="Arial" panose="020B0604020202020204" pitchFamily="34" charset="0"/>
              </a:rPr>
              <a:t>Sartamorn</a:t>
            </a:r>
            <a:r>
              <a:rPr lang="en-GB" sz="1200" dirty="0">
                <a:effectLst/>
                <a:latin typeface="Arial" panose="020B0604020202020204" pitchFamily="34" charset="0"/>
                <a:ea typeface="Calibri" panose="020F0502020204030204" pitchFamily="34" charset="0"/>
                <a:cs typeface="Arial" panose="020B0604020202020204" pitchFamily="34" charset="0"/>
              </a:rPr>
              <a:t>, 2025).</a:t>
            </a:r>
          </a:p>
          <a:p>
            <a:pPr marL="342900" lvl="0" indent="-342900" algn="just">
              <a:lnSpc>
                <a:spcPct val="150000"/>
              </a:lnSpc>
              <a:spcAft>
                <a:spcPts val="800"/>
              </a:spcAft>
              <a:buFont typeface="Arial" panose="020B0604020202020204" pitchFamily="34" charset="0"/>
              <a:buChar char="•"/>
              <a:tabLst>
                <a:tab pos="457200" algn="l"/>
              </a:tabLst>
            </a:pPr>
            <a:r>
              <a:rPr lang="en-GB" sz="1200" dirty="0">
                <a:effectLst/>
                <a:latin typeface="Arial" panose="020B0604020202020204" pitchFamily="34" charset="0"/>
                <a:ea typeface="Calibri" panose="020F0502020204030204" pitchFamily="34" charset="0"/>
                <a:cs typeface="Arial" panose="020B0604020202020204" pitchFamily="34" charset="0"/>
              </a:rPr>
              <a:t>The case study findings relate healthy ageing to social connectivity, positive cultural practices and environmental support (Japan Oe, Weeks and </a:t>
            </a:r>
            <a:r>
              <a:rPr lang="en-GB" sz="1200" dirty="0" err="1">
                <a:effectLst/>
                <a:latin typeface="Arial" panose="020B0604020202020204" pitchFamily="34" charset="0"/>
                <a:ea typeface="Calibri" panose="020F0502020204030204" pitchFamily="34" charset="0"/>
                <a:cs typeface="Arial" panose="020B0604020202020204" pitchFamily="34" charset="0"/>
              </a:rPr>
              <a:t>Sartamorn</a:t>
            </a:r>
            <a:r>
              <a:rPr lang="en-GB" sz="1200" dirty="0">
                <a:effectLst/>
                <a:latin typeface="Arial" panose="020B0604020202020204" pitchFamily="34" charset="0"/>
                <a:ea typeface="Calibri" panose="020F0502020204030204" pitchFamily="34" charset="0"/>
                <a:cs typeface="Arial" panose="020B0604020202020204" pitchFamily="34" charset="0"/>
              </a:rPr>
              <a:t>, 2025).</a:t>
            </a:r>
          </a:p>
          <a:p>
            <a:pPr marL="342900" lvl="0" indent="-342900" algn="just">
              <a:lnSpc>
                <a:spcPct val="150000"/>
              </a:lnSpc>
              <a:spcAft>
                <a:spcPts val="800"/>
              </a:spcAft>
              <a:buFont typeface="Arial" panose="020B0604020202020204" pitchFamily="34" charset="0"/>
              <a:buChar char="•"/>
              <a:tabLst>
                <a:tab pos="457200" algn="l"/>
              </a:tabLst>
            </a:pPr>
            <a:r>
              <a:rPr lang="en-GB" sz="1200" dirty="0">
                <a:effectLst/>
                <a:latin typeface="Arial" panose="020B0604020202020204" pitchFamily="34" charset="0"/>
                <a:ea typeface="Calibri" panose="020F0502020204030204" pitchFamily="34" charset="0"/>
                <a:cs typeface="Arial" panose="020B0604020202020204" pitchFamily="34" charset="0"/>
              </a:rPr>
              <a:t>Government agencies, including the NHS, should harness digitalization’s potential to ensure healthy living for the elderly. </a:t>
            </a:r>
          </a:p>
          <a:p>
            <a:pPr marL="0" indent="0">
              <a:buNone/>
            </a:pPr>
            <a:endParaRPr lang="en-GB" sz="12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B7D7326E-11F5-C032-2AD0-B2AB0C949EC2}"/>
              </a:ext>
            </a:extLst>
          </p:cNvPr>
          <p:cNvPicPr>
            <a:picLocks noChangeAspect="1"/>
          </p:cNvPicPr>
          <p:nvPr/>
        </p:nvPicPr>
        <p:blipFill>
          <a:blip r:embed="rId5"/>
          <a:srcRect t="302"/>
          <a:stretch>
            <a:fillRect/>
          </a:stretch>
        </p:blipFill>
        <p:spPr>
          <a:xfrm>
            <a:off x="6580094" y="179652"/>
            <a:ext cx="5611906" cy="6355276"/>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pic>
        <p:nvPicPr>
          <p:cNvPr id="7" name="Recorded Sound">
            <a:hlinkClick r:id="" action="ppaction://media"/>
            <a:extLst>
              <a:ext uri="{FF2B5EF4-FFF2-40B4-BE49-F238E27FC236}">
                <a16:creationId xmlns:a16="http://schemas.microsoft.com/office/drawing/2014/main" id="{F53FEE91-2799-FC0D-A55B-C86CD92A2AC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67400" y="749729"/>
            <a:ext cx="782363" cy="782363"/>
          </a:xfrm>
          <a:prstGeom prst="rect">
            <a:avLst/>
          </a:prstGeom>
        </p:spPr>
      </p:pic>
    </p:spTree>
    <p:extLst>
      <p:ext uri="{BB962C8B-B14F-4D97-AF65-F5344CB8AC3E}">
        <p14:creationId xmlns:p14="http://schemas.microsoft.com/office/powerpoint/2010/main" val="406156948"/>
      </p:ext>
    </p:extLst>
  </p:cSld>
  <p:clrMapOvr>
    <a:masterClrMapping/>
  </p:clrMapOvr>
  <mc:AlternateContent xmlns:mc="http://schemas.openxmlformats.org/markup-compatibility/2006">
    <mc:Choice xmlns:p14="http://schemas.microsoft.com/office/powerpoint/2010/main" Requires="p14">
      <p:transition spd="slow" p14:dur="2000" advTm="52709"/>
    </mc:Choice>
    <mc:Fallback>
      <p:transition spd="slow" advTm="527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709"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21973-12DB-2B54-0001-4B9B0D0CA9EC}"/>
              </a:ext>
            </a:extLst>
          </p:cNvPr>
          <p:cNvSpPr>
            <a:spLocks noGrp="1"/>
          </p:cNvSpPr>
          <p:nvPr>
            <p:ph type="title"/>
          </p:nvPr>
        </p:nvSpPr>
        <p:spPr/>
        <p:txBody>
          <a:bodyPr>
            <a:normAutofit fontScale="90000"/>
          </a:bodyPr>
          <a:lstStyle/>
          <a:p>
            <a:pPr marL="457200" algn="just">
              <a:lnSpc>
                <a:spcPct val="150000"/>
              </a:lnSpc>
              <a:spcAft>
                <a:spcPts val="800"/>
              </a:spcAft>
              <a:buNone/>
            </a:pPr>
            <a:r>
              <a:rPr lang="en-GB" sz="4400" b="1" dirty="0">
                <a:effectLst/>
                <a:latin typeface="Arial" panose="020B0604020202020204" pitchFamily="34" charset="0"/>
                <a:ea typeface="Calibri" panose="020F0502020204030204" pitchFamily="34" charset="0"/>
                <a:cs typeface="Arial" panose="020B0604020202020204" pitchFamily="34" charset="0"/>
              </a:rPr>
              <a:t>Case Study 2 – Age UK Network (United Kingdom)</a:t>
            </a:r>
            <a:endParaRPr lang="en-GB" sz="4400" dirty="0">
              <a:effectLst/>
              <a:latin typeface="Arial" panose="020B0604020202020204" pitchFamily="34" charset="0"/>
              <a:ea typeface="Calibri" panose="020F050202020403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54CB191-F87F-B294-649E-798B24D5F9FB}"/>
              </a:ext>
            </a:extLst>
          </p:cNvPr>
          <p:cNvSpPr>
            <a:spLocks noGrp="1"/>
          </p:cNvSpPr>
          <p:nvPr>
            <p:ph idx="1"/>
          </p:nvPr>
        </p:nvSpPr>
        <p:spPr>
          <a:xfrm>
            <a:off x="313765" y="1825624"/>
            <a:ext cx="7818853" cy="5032375"/>
          </a:xfrm>
        </p:spPr>
        <p:txBody>
          <a:bodyPr>
            <a:normAutofit lnSpcReduction="10000"/>
          </a:bodyPr>
          <a:lstStyle/>
          <a:p>
            <a:pPr marL="342900" lvl="0" indent="-342900">
              <a:lnSpc>
                <a:spcPct val="150000"/>
              </a:lnSpc>
              <a:spcAft>
                <a:spcPts val="800"/>
              </a:spcAft>
              <a:buFont typeface="Symbol" panose="05050102010706020507" pitchFamily="18" charset="2"/>
              <a:buChar char=""/>
            </a:pPr>
            <a:r>
              <a:rPr lang="en-GB" sz="2400" dirty="0">
                <a:effectLst/>
                <a:latin typeface="Arial" panose="020B0604020202020204" pitchFamily="34" charset="0"/>
                <a:ea typeface="Calibri" panose="020F0502020204030204" pitchFamily="34" charset="0"/>
                <a:cs typeface="Arial" panose="020B0604020202020204" pitchFamily="34" charset="0"/>
              </a:rPr>
              <a:t>Age UK Network is based on networking and collaboration between independent charities for old age services. </a:t>
            </a:r>
          </a:p>
          <a:p>
            <a:pPr marL="342900" lvl="0" indent="-342900">
              <a:lnSpc>
                <a:spcPct val="150000"/>
              </a:lnSpc>
              <a:spcAft>
                <a:spcPts val="800"/>
              </a:spcAft>
              <a:buFont typeface="Arial" panose="020B0604020202020204" pitchFamily="34" charset="0"/>
              <a:buChar char="•"/>
              <a:tabLst>
                <a:tab pos="457200" algn="l"/>
              </a:tabLst>
            </a:pPr>
            <a:r>
              <a:rPr lang="en-GB" sz="2400" dirty="0">
                <a:effectLst/>
                <a:latin typeface="Arial" panose="020B0604020202020204" pitchFamily="34" charset="0"/>
                <a:ea typeface="Calibri" panose="020F0502020204030204" pitchFamily="34" charset="0"/>
                <a:cs typeface="Arial" panose="020B0604020202020204" pitchFamily="34" charset="0"/>
              </a:rPr>
              <a:t>It supports the inclusion of older persons based on clinical and advisory support (Age UK, 2025).</a:t>
            </a:r>
          </a:p>
          <a:p>
            <a:pPr marL="342900" lvl="0" indent="-342900">
              <a:lnSpc>
                <a:spcPct val="150000"/>
              </a:lnSpc>
              <a:spcAft>
                <a:spcPts val="800"/>
              </a:spcAft>
              <a:buFont typeface="Arial" panose="020B0604020202020204" pitchFamily="34" charset="0"/>
              <a:buChar char="•"/>
              <a:tabLst>
                <a:tab pos="457200" algn="l"/>
              </a:tabLst>
            </a:pPr>
            <a:r>
              <a:rPr lang="en-GB" sz="2400" dirty="0">
                <a:effectLst/>
                <a:latin typeface="Arial" panose="020B0604020202020204" pitchFamily="34" charset="0"/>
                <a:ea typeface="Calibri" panose="020F0502020204030204" pitchFamily="34" charset="0"/>
                <a:cs typeface="Arial" panose="020B0604020202020204" pitchFamily="34" charset="0"/>
              </a:rPr>
              <a:t>Age UK also helps older persons develop a community of friends through online chat and in-person interactions (Age UK, 2025).</a:t>
            </a:r>
          </a:p>
          <a:p>
            <a:endParaRPr lang="en-GB" sz="2400"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CA8E9BDD-1BD6-B3B0-7A3B-3C9F6440CF78}"/>
              </a:ext>
            </a:extLst>
          </p:cNvPr>
          <p:cNvPicPr>
            <a:picLocks noChangeAspect="1"/>
          </p:cNvPicPr>
          <p:nvPr/>
        </p:nvPicPr>
        <p:blipFill>
          <a:blip r:embed="rId5"/>
          <a:stretch>
            <a:fillRect/>
          </a:stretch>
        </p:blipFill>
        <p:spPr>
          <a:xfrm>
            <a:off x="8412831" y="2321207"/>
            <a:ext cx="3680779" cy="2385267"/>
          </a:xfrm>
          <a:prstGeom prst="rect">
            <a:avLst/>
          </a:prstGeom>
        </p:spPr>
      </p:pic>
      <p:pic>
        <p:nvPicPr>
          <p:cNvPr id="9" name="Picture 8">
            <a:extLst>
              <a:ext uri="{FF2B5EF4-FFF2-40B4-BE49-F238E27FC236}">
                <a16:creationId xmlns:a16="http://schemas.microsoft.com/office/drawing/2014/main" id="{A0C9CCCD-99B7-FAEC-2650-22F565EAABC9}"/>
              </a:ext>
            </a:extLst>
          </p:cNvPr>
          <p:cNvPicPr>
            <a:picLocks noChangeAspect="1"/>
          </p:cNvPicPr>
          <p:nvPr/>
        </p:nvPicPr>
        <p:blipFill>
          <a:blip r:embed="rId6"/>
          <a:stretch>
            <a:fillRect/>
          </a:stretch>
        </p:blipFill>
        <p:spPr>
          <a:xfrm>
            <a:off x="9453050" y="4962376"/>
            <a:ext cx="1600339" cy="251482"/>
          </a:xfrm>
          <a:prstGeom prst="rect">
            <a:avLst/>
          </a:prstGeom>
        </p:spPr>
      </p:pic>
      <p:pic>
        <p:nvPicPr>
          <p:cNvPr id="5" name="Recorded Sound">
            <a:hlinkClick r:id="" action="ppaction://media"/>
            <a:extLst>
              <a:ext uri="{FF2B5EF4-FFF2-40B4-BE49-F238E27FC236}">
                <a16:creationId xmlns:a16="http://schemas.microsoft.com/office/drawing/2014/main" id="{7C199963-7C47-5EA7-00C5-BCB01CC9294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209630" y="5367010"/>
            <a:ext cx="1243419" cy="1243419"/>
          </a:xfrm>
          <a:prstGeom prst="rect">
            <a:avLst/>
          </a:prstGeom>
        </p:spPr>
      </p:pic>
    </p:spTree>
    <p:extLst>
      <p:ext uri="{BB962C8B-B14F-4D97-AF65-F5344CB8AC3E}">
        <p14:creationId xmlns:p14="http://schemas.microsoft.com/office/powerpoint/2010/main" val="726295815"/>
      </p:ext>
    </p:extLst>
  </p:cSld>
  <p:clrMapOvr>
    <a:masterClrMapping/>
  </p:clrMapOvr>
  <mc:AlternateContent xmlns:mc="http://schemas.openxmlformats.org/markup-compatibility/2006">
    <mc:Choice xmlns:p14="http://schemas.microsoft.com/office/powerpoint/2010/main" Requires="p14">
      <p:transition spd="slow" p14:dur="2000" advTm="68747"/>
    </mc:Choice>
    <mc:Fallback>
      <p:transition spd="slow" advTm="687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874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6B978-FCE2-A22F-DC11-96BFDB9CC2CA}"/>
              </a:ext>
            </a:extLst>
          </p:cNvPr>
          <p:cNvSpPr>
            <a:spLocks noGrp="1"/>
          </p:cNvSpPr>
          <p:nvPr>
            <p:ph type="title"/>
          </p:nvPr>
        </p:nvSpPr>
        <p:spPr/>
        <p:txBody>
          <a:bodyPr>
            <a:normAutofit fontScale="90000"/>
          </a:bodyPr>
          <a:lstStyle/>
          <a:p>
            <a:pPr marL="228600" algn="just">
              <a:lnSpc>
                <a:spcPct val="150000"/>
              </a:lnSpc>
              <a:spcAft>
                <a:spcPts val="800"/>
              </a:spcAft>
              <a:buNone/>
            </a:pPr>
            <a:r>
              <a:rPr lang="en-GB" sz="4400" b="1" dirty="0">
                <a:effectLst/>
                <a:latin typeface="Arial" panose="020B0604020202020204" pitchFamily="34" charset="0"/>
                <a:ea typeface="Calibri" panose="020F0502020204030204" pitchFamily="34" charset="0"/>
                <a:cs typeface="Arial" panose="020B0604020202020204" pitchFamily="34" charset="0"/>
              </a:rPr>
              <a:t>Recommendations for empowering older persons in the UK</a:t>
            </a:r>
            <a:endParaRPr lang="en-GB" sz="4400" dirty="0">
              <a:effectLst/>
              <a:latin typeface="Arial" panose="020B0604020202020204" pitchFamily="34" charset="0"/>
              <a:ea typeface="Calibri" panose="020F050202020403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3E285F1-A706-0D32-4749-6A51AA7275FB}"/>
              </a:ext>
            </a:extLst>
          </p:cNvPr>
          <p:cNvSpPr>
            <a:spLocks noGrp="1"/>
          </p:cNvSpPr>
          <p:nvPr>
            <p:ph idx="1"/>
          </p:nvPr>
        </p:nvSpPr>
        <p:spPr>
          <a:xfrm>
            <a:off x="394447" y="2004919"/>
            <a:ext cx="7760663" cy="4709646"/>
          </a:xfrm>
        </p:spPr>
        <p:txBody>
          <a:bodyPr>
            <a:normAutofit fontScale="55000" lnSpcReduction="20000"/>
          </a:bodyPr>
          <a:lstStyle/>
          <a:p>
            <a:pPr marL="342900" lvl="0" indent="-342900" algn="just">
              <a:lnSpc>
                <a:spcPct val="150000"/>
              </a:lnSpc>
              <a:spcAft>
                <a:spcPts val="800"/>
              </a:spcAft>
              <a:buFont typeface="Arial" panose="020B0604020202020204" pitchFamily="34" charset="0"/>
              <a:buChar char="•"/>
              <a:tabLst>
                <a:tab pos="457200" algn="l"/>
              </a:tabLst>
            </a:pPr>
            <a:r>
              <a:rPr lang="en-GB" sz="2800" dirty="0">
                <a:effectLst/>
                <a:latin typeface="Arial" panose="020B0604020202020204" pitchFamily="34" charset="0"/>
                <a:ea typeface="Calibri" panose="020F0502020204030204" pitchFamily="34" charset="0"/>
                <a:cs typeface="Arial" panose="020B0604020202020204" pitchFamily="34" charset="0"/>
              </a:rPr>
              <a:t>The adoption of digital technology relieves the excessive burden on the caregivers and enhances older persons’ well-being (Hamblin, 2020).</a:t>
            </a:r>
          </a:p>
          <a:p>
            <a:pPr marL="342900" lvl="0" indent="-342900" algn="just">
              <a:lnSpc>
                <a:spcPct val="150000"/>
              </a:lnSpc>
              <a:spcAft>
                <a:spcPts val="800"/>
              </a:spcAft>
              <a:buFont typeface="Arial" panose="020B0604020202020204" pitchFamily="34" charset="0"/>
              <a:buChar char="•"/>
              <a:tabLst>
                <a:tab pos="457200" algn="l"/>
              </a:tabLst>
            </a:pPr>
            <a:r>
              <a:rPr lang="en-GB" sz="2800" dirty="0">
                <a:effectLst/>
                <a:latin typeface="Arial" panose="020B0604020202020204" pitchFamily="34" charset="0"/>
                <a:ea typeface="Calibri" panose="020F0502020204030204" pitchFamily="34" charset="0"/>
                <a:cs typeface="Arial" panose="020B0604020202020204" pitchFamily="34" charset="0"/>
              </a:rPr>
              <a:t>Industry 4.0 technology must be adopted to improve health monitoring, social engagement and quality of life for the elderly.</a:t>
            </a:r>
          </a:p>
          <a:p>
            <a:pPr marL="342900" lvl="0" indent="-342900" algn="just">
              <a:lnSpc>
                <a:spcPct val="150000"/>
              </a:lnSpc>
              <a:spcAft>
                <a:spcPts val="800"/>
              </a:spcAft>
              <a:buFont typeface="Arial" panose="020B0604020202020204" pitchFamily="34" charset="0"/>
              <a:buChar char="•"/>
              <a:tabLst>
                <a:tab pos="457200" algn="l"/>
              </a:tabLst>
            </a:pPr>
            <a:r>
              <a:rPr lang="en-GB" sz="2800" dirty="0">
                <a:effectLst/>
                <a:latin typeface="Arial" panose="020B0604020202020204" pitchFamily="34" charset="0"/>
                <a:ea typeface="Calibri" panose="020F0502020204030204" pitchFamily="34" charset="0"/>
                <a:cs typeface="Arial" panose="020B0604020202020204" pitchFamily="34" charset="0"/>
              </a:rPr>
              <a:t>AI and machine learning can be used to tailor care provisions as per the cultural values of older persons (Moody and Sasser, 2020).</a:t>
            </a:r>
          </a:p>
          <a:p>
            <a:pPr marL="342900" lvl="0" indent="-342900" algn="just">
              <a:lnSpc>
                <a:spcPct val="150000"/>
              </a:lnSpc>
              <a:spcAft>
                <a:spcPts val="800"/>
              </a:spcAft>
              <a:buFont typeface="Arial" panose="020B0604020202020204" pitchFamily="34" charset="0"/>
              <a:buChar char="•"/>
              <a:tabLst>
                <a:tab pos="457200" algn="l"/>
              </a:tabLst>
            </a:pPr>
            <a:r>
              <a:rPr lang="en-GB" sz="2800" dirty="0">
                <a:effectLst/>
                <a:latin typeface="Arial" panose="020B0604020202020204" pitchFamily="34" charset="0"/>
                <a:ea typeface="Calibri" panose="020F0502020204030204" pitchFamily="34" charset="0"/>
                <a:cs typeface="Arial" panose="020B0604020202020204" pitchFamily="34" charset="0"/>
              </a:rPr>
              <a:t>Using digital technology for communication and socialisation aligns with the activity theory (</a:t>
            </a:r>
            <a:r>
              <a:rPr lang="en-GB" sz="2800" dirty="0" err="1">
                <a:effectLst/>
                <a:latin typeface="Arial" panose="020B0604020202020204" pitchFamily="34" charset="0"/>
                <a:ea typeface="Calibri" panose="020F0502020204030204" pitchFamily="34" charset="0"/>
                <a:cs typeface="Arial" panose="020B0604020202020204" pitchFamily="34" charset="0"/>
              </a:rPr>
              <a:t>Kooij</a:t>
            </a:r>
            <a:r>
              <a:rPr lang="en-GB" sz="2800" dirty="0">
                <a:effectLst/>
                <a:latin typeface="Arial" panose="020B0604020202020204" pitchFamily="34" charset="0"/>
                <a:ea typeface="Calibri" panose="020F0502020204030204" pitchFamily="34" charset="0"/>
                <a:cs typeface="Arial" panose="020B0604020202020204" pitchFamily="34" charset="0"/>
              </a:rPr>
              <a:t> et al., 2020)</a:t>
            </a:r>
          </a:p>
          <a:p>
            <a:pPr marL="342900" lvl="0" indent="-342900" algn="just">
              <a:lnSpc>
                <a:spcPct val="150000"/>
              </a:lnSpc>
              <a:spcAft>
                <a:spcPts val="800"/>
              </a:spcAft>
              <a:buFont typeface="Arial" panose="020B0604020202020204" pitchFamily="34" charset="0"/>
              <a:buChar char="•"/>
              <a:tabLst>
                <a:tab pos="457200" algn="l"/>
              </a:tabLst>
            </a:pPr>
            <a:r>
              <a:rPr lang="en-GB" sz="2800" dirty="0">
                <a:effectLst/>
                <a:latin typeface="Arial" panose="020B0604020202020204" pitchFamily="34" charset="0"/>
                <a:ea typeface="Calibri" panose="020F0502020204030204" pitchFamily="34" charset="0"/>
                <a:cs typeface="Arial" panose="020B0604020202020204" pitchFamily="34" charset="0"/>
              </a:rPr>
              <a:t>The digital divide poses major challenges to innovation in old-age care </a:t>
            </a:r>
          </a:p>
          <a:p>
            <a:pPr marL="342900" lvl="0" indent="-342900" algn="just">
              <a:lnSpc>
                <a:spcPct val="150000"/>
              </a:lnSpc>
              <a:spcAft>
                <a:spcPts val="800"/>
              </a:spcAft>
              <a:buFont typeface="Arial" panose="020B0604020202020204" pitchFamily="34" charset="0"/>
              <a:buChar char="•"/>
              <a:tabLst>
                <a:tab pos="457200" algn="l"/>
              </a:tabLst>
            </a:pPr>
            <a:r>
              <a:rPr lang="en-GB" sz="2800" dirty="0">
                <a:effectLst/>
                <a:latin typeface="Arial" panose="020B0604020202020204" pitchFamily="34" charset="0"/>
                <a:ea typeface="Calibri" panose="020F0502020204030204" pitchFamily="34" charset="0"/>
                <a:cs typeface="Arial" panose="020B0604020202020204" pitchFamily="34" charset="0"/>
              </a:rPr>
              <a:t>Policymakers must address the concerns related to the digital divide cyber cybersecurity, and data privacy in technological innovation (Hamblin, 2020).</a:t>
            </a:r>
          </a:p>
          <a:p>
            <a:pPr marL="0" indent="0">
              <a:buNone/>
            </a:pPr>
            <a:endParaRPr lang="en-GB" dirty="0"/>
          </a:p>
        </p:txBody>
      </p:sp>
      <p:pic>
        <p:nvPicPr>
          <p:cNvPr id="5" name="Picture 4">
            <a:extLst>
              <a:ext uri="{FF2B5EF4-FFF2-40B4-BE49-F238E27FC236}">
                <a16:creationId xmlns:a16="http://schemas.microsoft.com/office/drawing/2014/main" id="{803873DC-D79E-995C-BE7A-40AAAE159346}"/>
              </a:ext>
            </a:extLst>
          </p:cNvPr>
          <p:cNvPicPr>
            <a:picLocks noChangeAspect="1"/>
          </p:cNvPicPr>
          <p:nvPr/>
        </p:nvPicPr>
        <p:blipFill>
          <a:blip r:embed="rId5"/>
          <a:stretch>
            <a:fillRect/>
          </a:stretch>
        </p:blipFill>
        <p:spPr>
          <a:xfrm>
            <a:off x="8520731" y="2086060"/>
            <a:ext cx="3596952" cy="2339543"/>
          </a:xfrm>
          <a:prstGeom prst="rect">
            <a:avLst/>
          </a:prstGeom>
        </p:spPr>
      </p:pic>
      <p:pic>
        <p:nvPicPr>
          <p:cNvPr id="8" name="Recorded Sound">
            <a:hlinkClick r:id="" action="ppaction://media"/>
            <a:extLst>
              <a:ext uri="{FF2B5EF4-FFF2-40B4-BE49-F238E27FC236}">
                <a16:creationId xmlns:a16="http://schemas.microsoft.com/office/drawing/2014/main" id="{00B13E01-F8E6-F3D4-E4E4-8144B0970C5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883428" y="5341037"/>
            <a:ext cx="871557" cy="871557"/>
          </a:xfrm>
          <a:prstGeom prst="rect">
            <a:avLst/>
          </a:prstGeom>
        </p:spPr>
      </p:pic>
    </p:spTree>
    <p:extLst>
      <p:ext uri="{BB962C8B-B14F-4D97-AF65-F5344CB8AC3E}">
        <p14:creationId xmlns:p14="http://schemas.microsoft.com/office/powerpoint/2010/main" val="2618407329"/>
      </p:ext>
    </p:extLst>
  </p:cSld>
  <p:clrMapOvr>
    <a:masterClrMapping/>
  </p:clrMapOvr>
  <mc:AlternateContent xmlns:mc="http://schemas.openxmlformats.org/markup-compatibility/2006">
    <mc:Choice xmlns:p14="http://schemas.microsoft.com/office/powerpoint/2010/main" Requires="p14">
      <p:transition spd="slow" p14:dur="2000" advTm="73939"/>
    </mc:Choice>
    <mc:Fallback>
      <p:transition spd="slow" advTm="739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3939"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6CF2A2B-0745-440C-9224-C5C6A0A42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75BE6D6B-84C9-4D2B-97EB-773B7369EF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C01BC59A-AD92-A4F3-58E8-EBA1805B58D1}"/>
              </a:ext>
            </a:extLst>
          </p:cNvPr>
          <p:cNvPicPr>
            <a:picLocks noChangeAspect="1"/>
          </p:cNvPicPr>
          <p:nvPr/>
        </p:nvPicPr>
        <p:blipFill>
          <a:blip r:embed="rId5">
            <a:alphaModFix amt="60000"/>
          </a:blip>
          <a:srcRect t="1775" b="13638"/>
          <a:stretch>
            <a:fillRect/>
          </a:stretch>
        </p:blipFill>
        <p:spPr>
          <a:xfrm>
            <a:off x="0" y="-1"/>
            <a:ext cx="12192001" cy="6857990"/>
          </a:xfrm>
          <a:prstGeom prst="rect">
            <a:avLst/>
          </a:prstGeom>
        </p:spPr>
      </p:pic>
      <p:sp>
        <p:nvSpPr>
          <p:cNvPr id="2" name="Title 1">
            <a:extLst>
              <a:ext uri="{FF2B5EF4-FFF2-40B4-BE49-F238E27FC236}">
                <a16:creationId xmlns:a16="http://schemas.microsoft.com/office/drawing/2014/main" id="{23673449-5D63-B1A4-970F-62644EAB8CAE}"/>
              </a:ext>
            </a:extLst>
          </p:cNvPr>
          <p:cNvSpPr>
            <a:spLocks noGrp="1"/>
          </p:cNvSpPr>
          <p:nvPr>
            <p:ph type="title"/>
          </p:nvPr>
        </p:nvSpPr>
        <p:spPr>
          <a:xfrm>
            <a:off x="1198181" y="728906"/>
            <a:ext cx="9792471" cy="2057037"/>
          </a:xfrm>
        </p:spPr>
        <p:txBody>
          <a:bodyPr>
            <a:normAutofit/>
          </a:bodyPr>
          <a:lstStyle/>
          <a:p>
            <a:r>
              <a:rPr lang="en-GB" b="1" dirty="0">
                <a:solidFill>
                  <a:srgbClr val="FFFFFF"/>
                </a:solidFill>
                <a:latin typeface="Arial" panose="020B0604020202020204" pitchFamily="34" charset="0"/>
                <a:cs typeface="Arial" panose="020B0604020202020204" pitchFamily="34" charset="0"/>
              </a:rPr>
              <a:t>Conclusion </a:t>
            </a:r>
            <a:br>
              <a:rPr lang="en-GB" b="1" dirty="0">
                <a:solidFill>
                  <a:srgbClr val="FFFFFF"/>
                </a:solidFill>
                <a:latin typeface="Times New Roman" panose="02020603050405020304" pitchFamily="18" charset="0"/>
                <a:cs typeface="Times New Roman" panose="02020603050405020304" pitchFamily="18" charset="0"/>
              </a:rPr>
            </a:br>
            <a:endParaRPr lang="en-GB" dirty="0">
              <a:solidFill>
                <a:srgbClr val="FFFFFF"/>
              </a:solidFill>
              <a:latin typeface="Times New Roman" panose="02020603050405020304" pitchFamily="18" charset="0"/>
              <a:cs typeface="Times New Roman" panose="02020603050405020304" pitchFamily="18" charset="0"/>
            </a:endParaRPr>
          </a:p>
        </p:txBody>
      </p:sp>
      <p:graphicFrame>
        <p:nvGraphicFramePr>
          <p:cNvPr id="13" name="Content Placeholder 2">
            <a:extLst>
              <a:ext uri="{FF2B5EF4-FFF2-40B4-BE49-F238E27FC236}">
                <a16:creationId xmlns:a16="http://schemas.microsoft.com/office/drawing/2014/main" id="{B8AA700B-8099-8A6A-526E-EE974C3A3C3B}"/>
              </a:ext>
            </a:extLst>
          </p:cNvPr>
          <p:cNvGraphicFramePr>
            <a:graphicFrameLocks noGrp="1"/>
          </p:cNvGraphicFramePr>
          <p:nvPr>
            <p:ph idx="1"/>
            <p:extLst>
              <p:ext uri="{D42A27DB-BD31-4B8C-83A1-F6EECF244321}">
                <p14:modId xmlns:p14="http://schemas.microsoft.com/office/powerpoint/2010/main" val="2240344316"/>
              </p:ext>
            </p:extLst>
          </p:nvPr>
        </p:nvGraphicFramePr>
        <p:xfrm>
          <a:off x="1198181" y="2957665"/>
          <a:ext cx="9792471" cy="317142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7" name="Recorded Sound">
            <a:hlinkClick r:id="" action="ppaction://media"/>
            <a:extLst>
              <a:ext uri="{FF2B5EF4-FFF2-40B4-BE49-F238E27FC236}">
                <a16:creationId xmlns:a16="http://schemas.microsoft.com/office/drawing/2014/main" id="{EB0594EE-664F-8A04-7E8F-3F4C302C4A22}"/>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0200640" y="525706"/>
            <a:ext cx="1257372" cy="1257372"/>
          </a:xfrm>
          <a:prstGeom prst="rect">
            <a:avLst/>
          </a:prstGeom>
        </p:spPr>
      </p:pic>
    </p:spTree>
    <p:extLst>
      <p:ext uri="{BB962C8B-B14F-4D97-AF65-F5344CB8AC3E}">
        <p14:creationId xmlns:p14="http://schemas.microsoft.com/office/powerpoint/2010/main" val="76444281"/>
      </p:ext>
    </p:extLst>
  </p:cSld>
  <p:clrMapOvr>
    <a:masterClrMapping/>
  </p:clrMapOvr>
  <mc:AlternateContent xmlns:mc="http://schemas.openxmlformats.org/markup-compatibility/2006">
    <mc:Choice xmlns:p14="http://schemas.microsoft.com/office/powerpoint/2010/main" Requires="p14">
      <p:transition spd="slow" p14:dur="2000" advTm="51359"/>
    </mc:Choice>
    <mc:Fallback>
      <p:transition spd="slow" advTm="513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359"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CC79A-76A3-396A-0244-1C4AA7298311}"/>
              </a:ext>
            </a:extLst>
          </p:cNvPr>
          <p:cNvSpPr>
            <a:spLocks noGrp="1"/>
          </p:cNvSpPr>
          <p:nvPr>
            <p:ph type="title"/>
          </p:nvPr>
        </p:nvSpPr>
        <p:spPr/>
        <p:txBody>
          <a:bodyPr/>
          <a:lstStyle/>
          <a:p>
            <a:pPr algn="ctr"/>
            <a:r>
              <a:rPr lang="en-IN" b="1" dirty="0">
                <a:solidFill>
                  <a:srgbClr val="002060"/>
                </a:solidFill>
                <a:latin typeface="Arial" panose="020B0604020202020204" pitchFamily="34" charset="0"/>
                <a:cs typeface="Arial" panose="020B0604020202020204" pitchFamily="34" charset="0"/>
              </a:rPr>
              <a:t>Reference List </a:t>
            </a:r>
            <a:endParaRPr lang="en-GB" b="1" dirty="0">
              <a:solidFill>
                <a:srgbClr val="00206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5C02181-7E10-9F17-985F-5380147A2335}"/>
              </a:ext>
            </a:extLst>
          </p:cNvPr>
          <p:cNvSpPr>
            <a:spLocks noGrp="1"/>
          </p:cNvSpPr>
          <p:nvPr>
            <p:ph idx="1"/>
          </p:nvPr>
        </p:nvSpPr>
        <p:spPr>
          <a:xfrm>
            <a:off x="544606" y="1484967"/>
            <a:ext cx="11102788" cy="4351338"/>
          </a:xfrm>
        </p:spPr>
        <p:txBody>
          <a:bodyPr>
            <a:normAutofit fontScale="25000" lnSpcReduction="20000"/>
          </a:bodyPr>
          <a:lstStyle/>
          <a:p>
            <a:pPr>
              <a:lnSpc>
                <a:spcPct val="170000"/>
              </a:lnSpc>
            </a:pPr>
            <a:r>
              <a:rPr lang="en-GB" sz="3600" dirty="0">
                <a:latin typeface="Arial" panose="020B0604020202020204" pitchFamily="34" charset="0"/>
                <a:cs typeface="Arial" panose="020B0604020202020204" pitchFamily="34" charset="0"/>
              </a:rPr>
              <a:t>Age UK (2024) State of Health and Care of Older People in England 2024 https://www.ageuk.org.uk/discover/2024/september/state-of-health-and-care-of-older-people-in-england-2024/</a:t>
            </a:r>
          </a:p>
          <a:p>
            <a:pPr>
              <a:lnSpc>
                <a:spcPct val="170000"/>
              </a:lnSpc>
            </a:pPr>
            <a:r>
              <a:rPr lang="en-GB" sz="3600" dirty="0">
                <a:latin typeface="Arial" panose="020B0604020202020204" pitchFamily="34" charset="0"/>
                <a:cs typeface="Arial" panose="020B0604020202020204" pitchFamily="34" charset="0"/>
              </a:rPr>
              <a:t>Age UK (2025) UK Network of Age-friendly Communities UK Network of Age-friendly Communities | Centre for Ageing Better</a:t>
            </a:r>
          </a:p>
          <a:p>
            <a:pPr>
              <a:lnSpc>
                <a:spcPct val="170000"/>
              </a:lnSpc>
            </a:pPr>
            <a:r>
              <a:rPr lang="en-GB" sz="3600" dirty="0">
                <a:latin typeface="Arial" panose="020B0604020202020204" pitchFamily="34" charset="0"/>
                <a:cs typeface="Arial" panose="020B0604020202020204" pitchFamily="34" charset="0"/>
              </a:rPr>
              <a:t>Ageing Better (2025) Our Ageing Population | The State of Ageing 2023-24 https://ageing-better.org.uk/our-ageing-population-state-ageing-2023-4</a:t>
            </a:r>
          </a:p>
          <a:p>
            <a:pPr>
              <a:lnSpc>
                <a:spcPct val="170000"/>
              </a:lnSpc>
            </a:pPr>
            <a:r>
              <a:rPr lang="en-GB" sz="3600" dirty="0" err="1">
                <a:latin typeface="Arial" panose="020B0604020202020204" pitchFamily="34" charset="0"/>
                <a:cs typeface="Arial" panose="020B0604020202020204" pitchFamily="34" charset="0"/>
              </a:rPr>
              <a:t>Balezdrova</a:t>
            </a:r>
            <a:r>
              <a:rPr lang="en-GB" sz="3600" dirty="0">
                <a:latin typeface="Arial" panose="020B0604020202020204" pitchFamily="34" charset="0"/>
                <a:cs typeface="Arial" panose="020B0604020202020204" pitchFamily="34" charset="0"/>
              </a:rPr>
              <a:t>, N., Choi, D. and Lam, B., (2019). ‘Invisible Minorities’: Exploring Improvement Strategies for Social Care Services aimed at Elderly Immigrants in the UK using Co.’ Design Methods. https://www.researchgate.net/profile/Nevena-Balezdrova/publication/337487440_'Invisible_Minorities'_Exploring_Improvement_Strategies_for_Social_Care_Services_aimed_at_Elderly_Immigrants_in_the_UK_using_Co-Design_Methods/links/5ddbb9ff92851c1fedafc4b1/Invisible-Minorities-Exploring-Improvement-Strategies-for-Social-Care-Services-aimed-at-Elderly-Immigrants-in-the-UK-using-Co-Design-Methods.pdf</a:t>
            </a:r>
          </a:p>
          <a:p>
            <a:pPr>
              <a:lnSpc>
                <a:spcPct val="170000"/>
              </a:lnSpc>
            </a:pPr>
            <a:r>
              <a:rPr lang="en-GB" sz="3600" dirty="0">
                <a:latin typeface="Arial" panose="020B0604020202020204" pitchFamily="34" charset="0"/>
                <a:cs typeface="Arial" panose="020B0604020202020204" pitchFamily="34" charset="0"/>
              </a:rPr>
              <a:t>Barnes, D., Boland, B., Linhart, K. and Wilson, K., (2017). ‘Personalisation and social care assessment–the Care Act 2014.’ </a:t>
            </a:r>
            <a:r>
              <a:rPr lang="en-GB" sz="3600" dirty="0" err="1">
                <a:latin typeface="Arial" panose="020B0604020202020204" pitchFamily="34" charset="0"/>
                <a:cs typeface="Arial" panose="020B0604020202020204" pitchFamily="34" charset="0"/>
              </a:rPr>
              <a:t>BJPsych</a:t>
            </a:r>
            <a:r>
              <a:rPr lang="en-GB" sz="3600" dirty="0">
                <a:latin typeface="Arial" panose="020B0604020202020204" pitchFamily="34" charset="0"/>
                <a:cs typeface="Arial" panose="020B0604020202020204" pitchFamily="34" charset="0"/>
              </a:rPr>
              <a:t> Bulletin, 41(3), pp.176-180. https://www.cambridge.org/core/services/aop-cambridge-core/content/view/ADE7C621B17CFB09E8D3B01E024FF8E1/S205646940000351Xa.pdf/div-class-title-personalisation-and-social-care-assessment-the-care-act-2014-div.pdf</a:t>
            </a:r>
          </a:p>
          <a:p>
            <a:pPr>
              <a:lnSpc>
                <a:spcPct val="170000"/>
              </a:lnSpc>
            </a:pPr>
            <a:r>
              <a:rPr lang="en-GB" sz="3600" dirty="0">
                <a:latin typeface="Arial" panose="020B0604020202020204" pitchFamily="34" charset="0"/>
                <a:cs typeface="Arial" panose="020B0604020202020204" pitchFamily="34" charset="0"/>
              </a:rPr>
              <a:t>Berg (2025) What is a residential care home? What is a residential care home?</a:t>
            </a:r>
          </a:p>
          <a:p>
            <a:pPr>
              <a:lnSpc>
                <a:spcPct val="170000"/>
              </a:lnSpc>
            </a:pPr>
            <a:r>
              <a:rPr lang="en-GB" sz="3600" dirty="0">
                <a:latin typeface="Arial" panose="020B0604020202020204" pitchFamily="34" charset="0"/>
                <a:cs typeface="Arial" panose="020B0604020202020204" pitchFamily="34" charset="0"/>
              </a:rPr>
              <a:t>Care Act 2014. (2014) Chapter 23. An Act to make provision to reform the law relating to care and support for adults. London: The Stationery Office Available at: https://www.legislation.gov.uk/ukpga/2014/23/contents (Accessed: 19 October 2025).</a:t>
            </a:r>
          </a:p>
          <a:p>
            <a:pPr>
              <a:lnSpc>
                <a:spcPct val="170000"/>
              </a:lnSpc>
            </a:pPr>
            <a:r>
              <a:rPr lang="en-GB" sz="3600" dirty="0">
                <a:latin typeface="Arial" panose="020B0604020202020204" pitchFamily="34" charset="0"/>
                <a:cs typeface="Arial" panose="020B0604020202020204" pitchFamily="34" charset="0"/>
              </a:rPr>
              <a:t>Care Quality Commission (CQC). (2023) State of Care 2022/23. Newcastle upon Tyne: CQC. Available at: https://www.cqc.org.uk/publications/state-of-care (Accessed: 19 October 2025).</a:t>
            </a:r>
          </a:p>
          <a:p>
            <a:pPr>
              <a:lnSpc>
                <a:spcPct val="170000"/>
              </a:lnSpc>
            </a:pPr>
            <a:r>
              <a:rPr lang="en-GB" sz="3600" dirty="0">
                <a:latin typeface="Arial" panose="020B0604020202020204" pitchFamily="34" charset="0"/>
                <a:cs typeface="Arial" panose="020B0604020202020204" pitchFamily="34" charset="0"/>
              </a:rPr>
              <a:t>Department of Health and Social Care (DHSC). (2022) People at the Heart of Care: Adult Social Care Reform White Paper. London: DHSC. Available at: https://www.gov.uk/government/publications/people-at-the-heart-of-care-adult-social-care-reform-white-paper (Accessed: 19 October 2025).</a:t>
            </a:r>
          </a:p>
          <a:p>
            <a:pPr>
              <a:lnSpc>
                <a:spcPct val="170000"/>
              </a:lnSpc>
            </a:pPr>
            <a:r>
              <a:rPr lang="en-GB" sz="3600" dirty="0">
                <a:latin typeface="Arial" panose="020B0604020202020204" pitchFamily="34" charset="0"/>
                <a:cs typeface="Arial" panose="020B0604020202020204" pitchFamily="34" charset="0"/>
              </a:rPr>
              <a:t>Equality Act 2010. (2010) Chapter 15. An Act to make provision to require equal treatment in access to employment, public and private services, etc. London: The Stationery Office. Available at: https://www.legislation.gov.uk/ukpga/2010/15/contents (Accessed: 19 October 2025).</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450358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076CC-E506-C665-5194-A816A53DB371}"/>
              </a:ext>
            </a:extLst>
          </p:cNvPr>
          <p:cNvSpPr>
            <a:spLocks noGrp="1"/>
          </p:cNvSpPr>
          <p:nvPr>
            <p:ph type="title"/>
          </p:nvPr>
        </p:nvSpPr>
        <p:spPr/>
        <p:txBody>
          <a:bodyPr/>
          <a:lstStyle/>
          <a:p>
            <a:pPr algn="ctr"/>
            <a:r>
              <a:rPr lang="en-IN" b="1" dirty="0">
                <a:solidFill>
                  <a:srgbClr val="002060"/>
                </a:solidFill>
                <a:latin typeface="Arial" panose="020B0604020202020204" pitchFamily="34" charset="0"/>
                <a:cs typeface="Arial" panose="020B0604020202020204" pitchFamily="34" charset="0"/>
              </a:rPr>
              <a:t>Reference List (Cont’d)</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B5E3ECB-F1F3-F665-0758-9ACE79F3323D}"/>
              </a:ext>
            </a:extLst>
          </p:cNvPr>
          <p:cNvSpPr>
            <a:spLocks noGrp="1"/>
          </p:cNvSpPr>
          <p:nvPr>
            <p:ph idx="1"/>
          </p:nvPr>
        </p:nvSpPr>
        <p:spPr>
          <a:xfrm>
            <a:off x="838200" y="1690688"/>
            <a:ext cx="10515600" cy="4351338"/>
          </a:xfrm>
        </p:spPr>
        <p:txBody>
          <a:bodyPr>
            <a:normAutofit fontScale="25000" lnSpcReduction="20000"/>
          </a:bodyPr>
          <a:lstStyle/>
          <a:p>
            <a:pPr>
              <a:lnSpc>
                <a:spcPct val="170000"/>
              </a:lnSpc>
            </a:pPr>
            <a:r>
              <a:rPr lang="en-GB" sz="3600" dirty="0">
                <a:latin typeface="Arial" panose="020B0604020202020204" pitchFamily="34" charset="0"/>
                <a:cs typeface="Arial" panose="020B0604020202020204" pitchFamily="34" charset="0"/>
              </a:rPr>
              <a:t>Fyfe (2025) Types of care homes in the UK: how do you choose? Types of care homes in the UK: how do you choose? - Eldering</a:t>
            </a:r>
          </a:p>
          <a:p>
            <a:pPr>
              <a:lnSpc>
                <a:spcPct val="170000"/>
              </a:lnSpc>
            </a:pPr>
            <a:r>
              <a:rPr lang="en-GB" dirty="0">
                <a:latin typeface="Arial" panose="020B0604020202020204" pitchFamily="34" charset="0"/>
                <a:cs typeface="Arial" panose="020B0604020202020204" pitchFamily="34" charset="0"/>
              </a:rPr>
              <a:t>Gardiner, C., Geldenhuys, G. and Gott, M., (2018). ‘Interventions to reduce social isolation and loneliness among older people: an integrative review.’ Health &amp; social care in the community, 26(2), pp.147-157. https://onlinelibrary.wiley.com/doi/pdf/10.1111/hsc.12367</a:t>
            </a:r>
          </a:p>
          <a:p>
            <a:pPr>
              <a:lnSpc>
                <a:spcPct val="170000"/>
              </a:lnSpc>
            </a:pPr>
            <a:r>
              <a:rPr lang="en-GB" dirty="0" err="1">
                <a:latin typeface="Arial" panose="020B0604020202020204" pitchFamily="34" charset="0"/>
                <a:cs typeface="Arial" panose="020B0604020202020204" pitchFamily="34" charset="0"/>
              </a:rPr>
              <a:t>Gonot-Schoupinsky</a:t>
            </a:r>
            <a:r>
              <a:rPr lang="en-GB" dirty="0">
                <a:latin typeface="Arial" panose="020B0604020202020204" pitchFamily="34" charset="0"/>
                <a:cs typeface="Arial" panose="020B0604020202020204" pitchFamily="34" charset="0"/>
              </a:rPr>
              <a:t>, F., Garip, G. and Sheffield, D., (2022). ‘The engage-disengage model as an inclusive model for the promotion of healthy and successful aging in the oldest-old.’ Activities, Adaptation &amp; Aging, 46(2), pp.159-181. https://www.tandfonline.com/doi/pdf/10.1080/01924788.2021.1970892</a:t>
            </a:r>
          </a:p>
          <a:p>
            <a:pPr>
              <a:lnSpc>
                <a:spcPct val="170000"/>
              </a:lnSpc>
            </a:pPr>
            <a:r>
              <a:rPr lang="en-GB" dirty="0">
                <a:latin typeface="Arial" panose="020B0604020202020204" pitchFamily="34" charset="0"/>
                <a:cs typeface="Arial" panose="020B0604020202020204" pitchFamily="34" charset="0"/>
              </a:rPr>
              <a:t>Hamblin, K., (2020). ‘Technology and social care in a digital world: challenges and opportunities in the UK.’ Journal of Enabling Technologies, 14(2), pp.115-125. https://eprints.whiterose.ac.uk/162230/3/Technology%20and%20Social%20Care%20in%20a%20Digital%20World-%20Challenges%20and%20Opportunities%20in%20the%20UK%2002.05.20%20R&amp;R%20WRD.pdf</a:t>
            </a:r>
          </a:p>
          <a:p>
            <a:pPr>
              <a:lnSpc>
                <a:spcPct val="170000"/>
              </a:lnSpc>
            </a:pPr>
            <a:r>
              <a:rPr lang="en-GB" dirty="0">
                <a:latin typeface="Arial" panose="020B0604020202020204" pitchFamily="34" charset="0"/>
                <a:cs typeface="Arial" panose="020B0604020202020204" pitchFamily="34" charset="0"/>
              </a:rPr>
              <a:t>Health Times (2024) What is residential care What is residential care? | Health Times</a:t>
            </a:r>
          </a:p>
          <a:p>
            <a:pPr>
              <a:lnSpc>
                <a:spcPct val="170000"/>
              </a:lnSpc>
            </a:pPr>
            <a:r>
              <a:rPr lang="en-GB" dirty="0">
                <a:latin typeface="Arial" panose="020B0604020202020204" pitchFamily="34" charset="0"/>
                <a:cs typeface="Arial" panose="020B0604020202020204" pitchFamily="34" charset="0"/>
              </a:rPr>
              <a:t>Human Rights Act 1998. (1998) Chapter 42. An Act to give further effect to rights and freedoms guaranteed under the European Convention on Human Rights. London: The Stationery Office. Available at: https://www.legislation.gov.uk/ukpga/1998/42/contents (Accessed: 19 October 2025).</a:t>
            </a:r>
          </a:p>
          <a:p>
            <a:pPr>
              <a:lnSpc>
                <a:spcPct val="170000"/>
              </a:lnSpc>
            </a:pPr>
            <a:r>
              <a:rPr lang="en-GB" dirty="0">
                <a:latin typeface="Arial" panose="020B0604020202020204" pitchFamily="34" charset="0"/>
                <a:cs typeface="Arial" panose="020B0604020202020204" pitchFamily="34" charset="0"/>
              </a:rPr>
              <a:t>Khan, H.T., Addo, K.M. and Findlay, H., (2024). ‘Public health challenges and responses to the growing ageing populations.’ Public Health Challenges, 3(3), p.e213. Public Health Challenges and Responses to the Growing Ageing Populations - Khan - 2024 - Public Health Challenges - Wiley Online Library</a:t>
            </a:r>
          </a:p>
          <a:p>
            <a:pPr>
              <a:lnSpc>
                <a:spcPct val="170000"/>
              </a:lnSpc>
            </a:pPr>
            <a:r>
              <a:rPr lang="en-GB" dirty="0" err="1">
                <a:latin typeface="Arial" panose="020B0604020202020204" pitchFamily="34" charset="0"/>
                <a:cs typeface="Arial" panose="020B0604020202020204" pitchFamily="34" charset="0"/>
              </a:rPr>
              <a:t>Kooij</a:t>
            </a:r>
            <a:r>
              <a:rPr lang="en-GB" dirty="0">
                <a:latin typeface="Arial" panose="020B0604020202020204" pitchFamily="34" charset="0"/>
                <a:cs typeface="Arial" panose="020B0604020202020204" pitchFamily="34" charset="0"/>
              </a:rPr>
              <a:t>, D.T., Zacher, H., Wang, M. and </a:t>
            </a:r>
            <a:r>
              <a:rPr lang="en-GB" dirty="0" err="1">
                <a:latin typeface="Arial" panose="020B0604020202020204" pitchFamily="34" charset="0"/>
                <a:cs typeface="Arial" panose="020B0604020202020204" pitchFamily="34" charset="0"/>
              </a:rPr>
              <a:t>Heckhausen</a:t>
            </a:r>
            <a:r>
              <a:rPr lang="en-GB" dirty="0">
                <a:latin typeface="Arial" panose="020B0604020202020204" pitchFamily="34" charset="0"/>
                <a:cs typeface="Arial" panose="020B0604020202020204" pitchFamily="34" charset="0"/>
              </a:rPr>
              <a:t>, J., (2020). ‘Successful aging at work: A process model to guide future research and practice.’ Industrial and Organizational Psychology, 13(3), pp.345-365. https://research.tilburguniversity.edu/files/32035492/Kooij_et_al._Process_model_on_successful_aging_at_work_1_.pdf</a:t>
            </a:r>
          </a:p>
          <a:p>
            <a:pPr>
              <a:lnSpc>
                <a:spcPct val="170000"/>
              </a:lnSpc>
            </a:pPr>
            <a:r>
              <a:rPr lang="en-GB" dirty="0">
                <a:latin typeface="Arial" panose="020B0604020202020204" pitchFamily="34" charset="0"/>
                <a:cs typeface="Arial" panose="020B0604020202020204" pitchFamily="34" charset="0"/>
              </a:rPr>
              <a:t>Lemoine, M., 2020. Defining aging. Biology &amp; Philosophy, 35(5), p.46. https://www.researchgate.net/profile/Mael-Lemoine/publication/343699747_Defining_Aging/links/5f3ad38d458515b7292897bb/Defining-Aging.pdf</a:t>
            </a:r>
          </a:p>
          <a:p>
            <a:pPr>
              <a:lnSpc>
                <a:spcPct val="170000"/>
              </a:lnSpc>
            </a:pPr>
            <a:r>
              <a:rPr lang="en-GB" dirty="0">
                <a:latin typeface="Arial" panose="020B0604020202020204" pitchFamily="34" charset="0"/>
                <a:cs typeface="Arial" panose="020B0604020202020204" pitchFamily="34" charset="0"/>
              </a:rPr>
              <a:t>Maletta, R.M., Daly, M., Goodwin, L., Noonan, R., Putra, I.G.N.E. and Robinson, E., (2023). ‘Prevalence of perceived discrimination and associations with mental health inequalities in the UK during 2019–2020: A cross-sectional study.’ Psychiatry Research, 322, p.115094. https://www.sciencedirect.com/science/article/pii/S0165178123000471</a:t>
            </a:r>
          </a:p>
          <a:p>
            <a:pPr>
              <a:lnSpc>
                <a:spcPct val="170000"/>
              </a:lnSpc>
            </a:pPr>
            <a:r>
              <a:rPr lang="en-GB" dirty="0">
                <a:latin typeface="Arial" panose="020B0604020202020204" pitchFamily="34" charset="0"/>
                <a:cs typeface="Arial" panose="020B0604020202020204" pitchFamily="34" charset="0"/>
              </a:rPr>
              <a:t>McKee, M., Dunnell, K., Anderson, M., </a:t>
            </a:r>
            <a:r>
              <a:rPr lang="en-GB" dirty="0" err="1">
                <a:latin typeface="Arial" panose="020B0604020202020204" pitchFamily="34" charset="0"/>
                <a:cs typeface="Arial" panose="020B0604020202020204" pitchFamily="34" charset="0"/>
              </a:rPr>
              <a:t>Brayne</a:t>
            </a:r>
            <a:r>
              <a:rPr lang="en-GB" dirty="0">
                <a:latin typeface="Arial" panose="020B0604020202020204" pitchFamily="34" charset="0"/>
                <a:cs typeface="Arial" panose="020B0604020202020204" pitchFamily="34" charset="0"/>
              </a:rPr>
              <a:t>, C., Charlesworth, A., Johnston-Webber, C., Knapp, M., McGuire, A., Newton, J.N., Taylor, D. and Watt, R.G., (2021). ‘The changing health needs of the UK population.’ The Lancet, 397(10288), pp.1979-1991. https://pmc.ncbi.nlm.nih.gov/articles/PMC9751760/pdf/main.pdf</a:t>
            </a:r>
          </a:p>
          <a:p>
            <a:pPr>
              <a:lnSpc>
                <a:spcPct val="170000"/>
              </a:lnSpc>
            </a:pPr>
            <a:r>
              <a:rPr lang="en-GB" dirty="0">
                <a:latin typeface="Arial" panose="020B0604020202020204" pitchFamily="34" charset="0"/>
                <a:cs typeface="Arial" panose="020B0604020202020204" pitchFamily="34" charset="0"/>
              </a:rPr>
              <a:t>Moody, H.R. and Sasser, J.R., (2020). Aging: Concepts and controversies. Sage publications. </a:t>
            </a:r>
            <a:r>
              <a:rPr lang="en-GB" u="sng" dirty="0">
                <a:latin typeface="Arial" panose="020B0604020202020204" pitchFamily="34" charset="0"/>
                <a:cs typeface="Arial" panose="020B0604020202020204" pitchFamily="34" charset="0"/>
              </a:rPr>
              <a:t>https://www.academia.edu/download/80137192/9781412969666.pdf</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034735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97979D-D190-A3C9-44EA-7119FE355F53}"/>
              </a:ext>
            </a:extLst>
          </p:cNvPr>
          <p:cNvSpPr>
            <a:spLocks noGrp="1"/>
          </p:cNvSpPr>
          <p:nvPr>
            <p:ph type="title"/>
          </p:nvPr>
        </p:nvSpPr>
        <p:spPr/>
        <p:txBody>
          <a:bodyPr/>
          <a:lstStyle/>
          <a:p>
            <a:pPr algn="ctr"/>
            <a:r>
              <a:rPr lang="en-IN" b="1" dirty="0">
                <a:latin typeface="Arial" panose="020B0604020202020204" pitchFamily="34" charset="0"/>
                <a:cs typeface="Arial" panose="020B0604020202020204" pitchFamily="34" charset="0"/>
              </a:rPr>
              <a:t>Reference List (Cont’d)</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0B9D4F1-F5B6-9F29-EBE2-586A461F0D67}"/>
              </a:ext>
            </a:extLst>
          </p:cNvPr>
          <p:cNvSpPr>
            <a:spLocks noGrp="1"/>
          </p:cNvSpPr>
          <p:nvPr>
            <p:ph idx="1"/>
          </p:nvPr>
        </p:nvSpPr>
        <p:spPr/>
        <p:txBody>
          <a:bodyPr>
            <a:normAutofit fontScale="40000" lnSpcReduction="20000"/>
          </a:bodyPr>
          <a:lstStyle/>
          <a:p>
            <a:pPr>
              <a:lnSpc>
                <a:spcPct val="170000"/>
              </a:lnSpc>
            </a:pPr>
            <a:r>
              <a:rPr lang="en-GB" sz="1900" dirty="0">
                <a:latin typeface="Arial" panose="020B0604020202020204" pitchFamily="34" charset="0"/>
                <a:cs typeface="Arial" panose="020B0604020202020204" pitchFamily="34" charset="0"/>
              </a:rPr>
              <a:t>NHS England. (2019) The NHS Long Term Plan. London: NHS England. Available at: https://www.longtermplan.nhs.uk/ (Accessed: 19 October 2025).</a:t>
            </a:r>
          </a:p>
          <a:p>
            <a:pPr>
              <a:lnSpc>
                <a:spcPct val="170000"/>
              </a:lnSpc>
            </a:pPr>
            <a:r>
              <a:rPr lang="en-GB" sz="1900" dirty="0">
                <a:latin typeface="Arial" panose="020B0604020202020204" pitchFamily="34" charset="0"/>
                <a:cs typeface="Arial" panose="020B0604020202020204" pitchFamily="34" charset="0"/>
              </a:rPr>
              <a:t>Oe, H., Weeks, K. and </a:t>
            </a:r>
            <a:r>
              <a:rPr lang="en-GB" sz="1900" dirty="0" err="1">
                <a:latin typeface="Arial" panose="020B0604020202020204" pitchFamily="34" charset="0"/>
                <a:cs typeface="Arial" panose="020B0604020202020204" pitchFamily="34" charset="0"/>
              </a:rPr>
              <a:t>Sartamorn</a:t>
            </a:r>
            <a:r>
              <a:rPr lang="en-GB" sz="1900" dirty="0">
                <a:latin typeface="Arial" panose="020B0604020202020204" pitchFamily="34" charset="0"/>
                <a:cs typeface="Arial" panose="020B0604020202020204" pitchFamily="34" charset="0"/>
              </a:rPr>
              <a:t>, S., (2025). ‘Community-Based Approaches to Healthy Aging: Lessons from Japanese Blue Zones.’ Health Economics and Management Review, 6(2), pp.95-107. HEM_2_2025_7.pdf</a:t>
            </a:r>
          </a:p>
          <a:p>
            <a:pPr>
              <a:lnSpc>
                <a:spcPct val="170000"/>
              </a:lnSpc>
            </a:pPr>
            <a:r>
              <a:rPr lang="en-GB" sz="1800" dirty="0">
                <a:highlight>
                  <a:srgbClr val="FFFF00"/>
                </a:highlight>
                <a:latin typeface="Arial" panose="020B0604020202020204" pitchFamily="34" charset="0"/>
                <a:ea typeface="Calibri" panose="020F0502020204030204" pitchFamily="34" charset="0"/>
                <a:cs typeface="Arial" panose="020B0604020202020204" pitchFamily="34" charset="0"/>
              </a:rPr>
              <a:t>ONS (2019) </a:t>
            </a:r>
            <a:r>
              <a:rPr lang="en-GB" sz="1800" i="1" dirty="0">
                <a:highlight>
                  <a:srgbClr val="FFFF00"/>
                </a:highlight>
                <a:latin typeface="Arial" panose="020B0604020202020204" pitchFamily="34" charset="0"/>
                <a:ea typeface="Calibri" panose="020F0502020204030204" pitchFamily="34" charset="0"/>
                <a:cs typeface="Arial" panose="020B0604020202020204" pitchFamily="34" charset="0"/>
              </a:rPr>
              <a:t>How would you support our ageing population? - Office for National Statistics</a:t>
            </a:r>
            <a:r>
              <a:rPr lang="en-GB" sz="1800" dirty="0">
                <a:highlight>
                  <a:srgbClr val="FFFF00"/>
                </a:highlight>
                <a:latin typeface="Arial" panose="020B0604020202020204" pitchFamily="34" charset="0"/>
                <a:ea typeface="Calibri" panose="020F0502020204030204" pitchFamily="34" charset="0"/>
                <a:cs typeface="Arial" panose="020B0604020202020204" pitchFamily="34" charset="0"/>
              </a:rPr>
              <a:t> </a:t>
            </a:r>
            <a:r>
              <a:rPr lang="en-GB" sz="1800" u="sng" dirty="0">
                <a:solidFill>
                  <a:srgbClr val="0000FF"/>
                </a:solidFill>
                <a:highlight>
                  <a:srgbClr val="FFFF00"/>
                </a:highlight>
                <a:latin typeface="Arial" panose="020B0604020202020204" pitchFamily="34" charset="0"/>
                <a:ea typeface="Calibri" panose="020F0502020204030204" pitchFamily="34" charset="0"/>
                <a:cs typeface="Arial" panose="020B0604020202020204" pitchFamily="34" charset="0"/>
                <a:hlinkClick r:id="rId3"/>
              </a:rPr>
              <a:t>How would you support our ageing population? - Office for National Statistics</a:t>
            </a:r>
            <a:endParaRPr lang="en-GB" sz="1800" dirty="0">
              <a:latin typeface="Arial" panose="020B0604020202020204" pitchFamily="34" charset="0"/>
              <a:ea typeface="Calibri" panose="020F0502020204030204" pitchFamily="34" charset="0"/>
              <a:cs typeface="Arial" panose="020B0604020202020204" pitchFamily="34" charset="0"/>
            </a:endParaRPr>
          </a:p>
          <a:p>
            <a:pPr>
              <a:lnSpc>
                <a:spcPct val="170000"/>
              </a:lnSpc>
            </a:pPr>
            <a:r>
              <a:rPr lang="en-GB" sz="1900" dirty="0">
                <a:latin typeface="Arial" panose="020B0604020202020204" pitchFamily="34" charset="0"/>
                <a:cs typeface="Arial" panose="020B0604020202020204" pitchFamily="34" charset="0"/>
              </a:rPr>
              <a:t>ONS (2025a) Estimates of the very old, including centenarians, UK: 2002 to 2023 https://www.ons.gov.uk/peoplepopulationandcommunity/birthsdeathsandmarriages/ageing/bulletins/estimatesoftheveryoldincludingcentenarians/uk2002to2023</a:t>
            </a:r>
          </a:p>
          <a:p>
            <a:pPr>
              <a:lnSpc>
                <a:spcPct val="170000"/>
              </a:lnSpc>
            </a:pPr>
            <a:r>
              <a:rPr lang="en-GB" sz="1900" dirty="0">
                <a:latin typeface="Arial" panose="020B0604020202020204" pitchFamily="34" charset="0"/>
                <a:cs typeface="Arial" panose="020B0604020202020204" pitchFamily="34" charset="0"/>
              </a:rPr>
              <a:t>ONS (2025b) Living longer: how our population is changing and why it matters </a:t>
            </a:r>
            <a:r>
              <a:rPr lang="en-GB" sz="1900" u="sng" dirty="0">
                <a:latin typeface="Arial" panose="020B0604020202020204" pitchFamily="34" charset="0"/>
                <a:cs typeface="Arial" panose="020B0604020202020204" pitchFamily="34" charset="0"/>
                <a:hlinkClick r:id="rId4"/>
              </a:rPr>
              <a:t>https://www.ons.gov.uk/peoplepopulationandcommunity/birthsdeathsandmarriages/ageing/articles/livinglongerhowourpopulationischangingandwhyitmatters/2018-08-13</a:t>
            </a:r>
            <a:endParaRPr lang="en-GB" sz="1900" u="sng" dirty="0">
              <a:latin typeface="Arial" panose="020B0604020202020204" pitchFamily="34" charset="0"/>
              <a:cs typeface="Arial" panose="020B0604020202020204" pitchFamily="34" charset="0"/>
            </a:endParaRPr>
          </a:p>
          <a:p>
            <a:pPr algn="just">
              <a:lnSpc>
                <a:spcPct val="150000"/>
              </a:lnSpc>
              <a:spcAft>
                <a:spcPts val="800"/>
              </a:spcAft>
            </a:pPr>
            <a:r>
              <a:rPr lang="en-GB" sz="2000" dirty="0">
                <a:effectLst/>
                <a:latin typeface="Arial" panose="020B0604020202020204" pitchFamily="34" charset="0"/>
                <a:ea typeface="Calibri" panose="020F0502020204030204" pitchFamily="34" charset="0"/>
                <a:cs typeface="Arial" panose="020B0604020202020204" pitchFamily="34" charset="0"/>
              </a:rPr>
              <a:t> </a:t>
            </a:r>
            <a:r>
              <a:rPr lang="en-GB" sz="1900" dirty="0">
                <a:latin typeface="Arial" panose="020B0604020202020204" pitchFamily="34" charset="0"/>
                <a:cs typeface="Arial" panose="020B0604020202020204" pitchFamily="34" charset="0"/>
              </a:rPr>
              <a:t>Rosenberg, E., (2022). ‘Social Gerontology Theory.’ </a:t>
            </a:r>
            <a:r>
              <a:rPr lang="en-GB" sz="1900" dirty="0" err="1">
                <a:latin typeface="Arial" panose="020B0604020202020204" pitchFamily="34" charset="0"/>
                <a:cs typeface="Arial" panose="020B0604020202020204" pitchFamily="34" charset="0"/>
              </a:rPr>
              <a:t>Europasian</a:t>
            </a:r>
            <a:r>
              <a:rPr lang="en-GB" sz="1900" dirty="0">
                <a:latin typeface="Arial" panose="020B0604020202020204" pitchFamily="34" charset="0"/>
                <a:cs typeface="Arial" panose="020B0604020202020204" pitchFamily="34" charset="0"/>
              </a:rPr>
              <a:t> Journal of Medical Sciences, 4. https://europasianjournals.org/ejms/index.php/ejms/article/download/454/227</a:t>
            </a:r>
          </a:p>
          <a:p>
            <a:pPr>
              <a:lnSpc>
                <a:spcPct val="170000"/>
              </a:lnSpc>
            </a:pPr>
            <a:r>
              <a:rPr lang="en-GB" sz="1900" dirty="0">
                <a:latin typeface="Arial" panose="020B0604020202020204" pitchFamily="34" charset="0"/>
                <a:cs typeface="Arial" panose="020B0604020202020204" pitchFamily="34" charset="0"/>
              </a:rPr>
              <a:t>Sattaur, Z., Lashley, L.K. and Golden, C.J., (2025). Wear and tear theory of aging. https://nsuworks.nova.edu/cgi/viewcontent.cgi?article=1210&amp;context=edp/</a:t>
            </a:r>
          </a:p>
          <a:p>
            <a:pPr>
              <a:lnSpc>
                <a:spcPct val="170000"/>
              </a:lnSpc>
            </a:pPr>
            <a:r>
              <a:rPr lang="en-GB" sz="1900" dirty="0">
                <a:latin typeface="Arial" panose="020B0604020202020204" pitchFamily="34" charset="0"/>
                <a:cs typeface="Arial" panose="020B0604020202020204" pitchFamily="34" charset="0"/>
              </a:rPr>
              <a:t>Simmonds, B., (2021). Ageing and the crisis in health and social care: global and national perspectives. Policy Press. https://books.google.com/books?hl=en&amp;lr=&amp;id=ZtlJEAAAQBAJ&amp;oi=fnd&amp;pg=PP1&amp;dq=UK+ageing+population+social+health+crisis+&amp;ots=eCOXRdsp0I&amp;sig=FGtClhrmwHd0Xv6vuNkskRaqwoI</a:t>
            </a:r>
          </a:p>
          <a:p>
            <a:pPr>
              <a:lnSpc>
                <a:spcPct val="170000"/>
              </a:lnSpc>
            </a:pPr>
            <a:r>
              <a:rPr lang="en-GB" sz="1900" dirty="0">
                <a:latin typeface="Arial" panose="020B0604020202020204" pitchFamily="34" charset="0"/>
                <a:cs typeface="Arial" panose="020B0604020202020204" pitchFamily="34" charset="0"/>
              </a:rPr>
              <a:t>Statista (2025) Resident population projection of people in the United Kingdom (UK) for 2020 to 2050, by age group https://www.statista.com/statistics/749078/elderly-population-of-the-uk-by-age-2017-2032/</a:t>
            </a:r>
          </a:p>
          <a:p>
            <a:pPr>
              <a:lnSpc>
                <a:spcPct val="170000"/>
              </a:lnSpc>
            </a:pPr>
            <a:r>
              <a:rPr lang="en-GB" sz="1900" dirty="0">
                <a:latin typeface="Arial" panose="020B0604020202020204" pitchFamily="34" charset="0"/>
                <a:cs typeface="Arial" panose="020B0604020202020204" pitchFamily="34" charset="0"/>
              </a:rPr>
              <a:t>UK Parliament (2024) Capacity pressures in health and social care in England Capacity pressures in health and social care in England</a:t>
            </a:r>
          </a:p>
          <a:p>
            <a:pPr marL="0" indent="0">
              <a:lnSpc>
                <a:spcPct val="170000"/>
              </a:lnSpc>
              <a:buNone/>
            </a:pP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225837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570</TotalTime>
  <Words>5644</Words>
  <Application>Microsoft Office PowerPoint</Application>
  <PresentationFormat>Widescreen</PresentationFormat>
  <Paragraphs>172</Paragraphs>
  <Slides>19</Slides>
  <Notes>17</Notes>
  <HiddenSlides>0</HiddenSlides>
  <MMClips>14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Calibri</vt:lpstr>
      <vt:lpstr>Calibri Light</vt:lpstr>
      <vt:lpstr>Symbol</vt:lpstr>
      <vt:lpstr>Times New Roman</vt:lpstr>
      <vt:lpstr>Office Theme</vt:lpstr>
      <vt:lpstr>PowerPoint Presentation</vt:lpstr>
      <vt:lpstr>Empowering the  Older Person</vt:lpstr>
      <vt:lpstr>Introduction</vt:lpstr>
      <vt:lpstr>Introduction  </vt:lpstr>
      <vt:lpstr>The Ageing Population: Setting The Scene </vt:lpstr>
      <vt:lpstr>The Scope </vt:lpstr>
      <vt:lpstr>Key Theoretical Frameworks </vt:lpstr>
      <vt:lpstr>Policy and Legislation</vt:lpstr>
      <vt:lpstr>Existing care provisions for older persons: Overview  </vt:lpstr>
      <vt:lpstr>Existing care provisions for older persons: Critical Analysis  </vt:lpstr>
      <vt:lpstr>Existing care provisions for older persons: Impact of Demographics </vt:lpstr>
      <vt:lpstr>Technological Innovations in Elderly Care </vt:lpstr>
      <vt:lpstr>Case Study 1 – The Okinawa Centenarian Study (Japan) </vt:lpstr>
      <vt:lpstr>Case Study 2 – Age UK Network (United Kingdom)</vt:lpstr>
      <vt:lpstr>Recommendations for empowering older persons in the UK</vt:lpstr>
      <vt:lpstr>Conclusion  </vt:lpstr>
      <vt:lpstr>Reference List </vt:lpstr>
      <vt:lpstr>Reference List (Cont’d)</vt:lpstr>
      <vt:lpstr>Reference List (Cont’d)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Empowering the Older Person</dc:title>
  <dc:creator>User</dc:creator>
  <cp:lastModifiedBy>Nurkas Kaneez (2225340)</cp:lastModifiedBy>
  <cp:revision>15</cp:revision>
  <dcterms:created xsi:type="dcterms:W3CDTF">2025-09-24T14:46:27Z</dcterms:created>
  <dcterms:modified xsi:type="dcterms:W3CDTF">2025-10-25T21:32:05Z</dcterms:modified>
</cp:coreProperties>
</file>