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1" r:id="rId1"/>
  </p:sldMasterIdLst>
  <p:notesMasterIdLst>
    <p:notesMasterId r:id="rId48"/>
  </p:notesMasterIdLst>
  <p:sldIdLst>
    <p:sldId id="256" r:id="rId2"/>
    <p:sldId id="257" r:id="rId3"/>
    <p:sldId id="259" r:id="rId4"/>
    <p:sldId id="260" r:id="rId5"/>
    <p:sldId id="261" r:id="rId6"/>
    <p:sldId id="262" r:id="rId7"/>
    <p:sldId id="263" r:id="rId8"/>
    <p:sldId id="264" r:id="rId9"/>
    <p:sldId id="265" r:id="rId10"/>
    <p:sldId id="266" r:id="rId11"/>
    <p:sldId id="268" r:id="rId12"/>
    <p:sldId id="270" r:id="rId13"/>
    <p:sldId id="271" r:id="rId14"/>
    <p:sldId id="272" r:id="rId15"/>
    <p:sldId id="311" r:id="rId16"/>
    <p:sldId id="276" r:id="rId17"/>
    <p:sldId id="275" r:id="rId18"/>
    <p:sldId id="278" r:id="rId19"/>
    <p:sldId id="280" r:id="rId20"/>
    <p:sldId id="281" r:id="rId21"/>
    <p:sldId id="289" r:id="rId22"/>
    <p:sldId id="282" r:id="rId23"/>
    <p:sldId id="283" r:id="rId24"/>
    <p:sldId id="284" r:id="rId25"/>
    <p:sldId id="285" r:id="rId26"/>
    <p:sldId id="288" r:id="rId27"/>
    <p:sldId id="290" r:id="rId28"/>
    <p:sldId id="291" r:id="rId29"/>
    <p:sldId id="296" r:id="rId30"/>
    <p:sldId id="292" r:id="rId31"/>
    <p:sldId id="297" r:id="rId32"/>
    <p:sldId id="298" r:id="rId33"/>
    <p:sldId id="293" r:id="rId34"/>
    <p:sldId id="294" r:id="rId35"/>
    <p:sldId id="295" r:id="rId36"/>
    <p:sldId id="299" r:id="rId37"/>
    <p:sldId id="300" r:id="rId38"/>
    <p:sldId id="301" r:id="rId39"/>
    <p:sldId id="302" r:id="rId40"/>
    <p:sldId id="303" r:id="rId41"/>
    <p:sldId id="309" r:id="rId42"/>
    <p:sldId id="304" r:id="rId43"/>
    <p:sldId id="305" r:id="rId44"/>
    <p:sldId id="310" r:id="rId45"/>
    <p:sldId id="307" r:id="rId46"/>
    <p:sldId id="308" r:id="rId47"/>
  </p:sldIdLst>
  <p:sldSz cx="9144000" cy="6858000" type="screen4x3"/>
  <p:notesSz cx="6858000" cy="9144000"/>
  <p:defaultTextStyle>
    <a:defPPr>
      <a:defRPr lang="en-US"/>
    </a:defPPr>
    <a:lvl1pPr algn="l" rtl="0" fontAlgn="base">
      <a:spcBef>
        <a:spcPct val="0"/>
      </a:spcBef>
      <a:spcAft>
        <a:spcPct val="0"/>
      </a:spcAft>
      <a:defRPr sz="1600" kern="1200">
        <a:solidFill>
          <a:schemeClr val="tx1"/>
        </a:solidFill>
        <a:latin typeface="Calibri" pitchFamily="34" charset="0"/>
        <a:ea typeface="MS PGothic" pitchFamily="34" charset="-128"/>
        <a:cs typeface="+mn-cs"/>
      </a:defRPr>
    </a:lvl1pPr>
    <a:lvl2pPr marL="457200" algn="l" rtl="0" fontAlgn="base">
      <a:spcBef>
        <a:spcPct val="0"/>
      </a:spcBef>
      <a:spcAft>
        <a:spcPct val="0"/>
      </a:spcAft>
      <a:defRPr sz="1600"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sz="1600"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sz="1600"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sz="1600" kern="1200">
        <a:solidFill>
          <a:schemeClr val="tx1"/>
        </a:solidFill>
        <a:latin typeface="Calibri" pitchFamily="34" charset="0"/>
        <a:ea typeface="MS PGothic" pitchFamily="34" charset="-128"/>
        <a:cs typeface="+mn-cs"/>
      </a:defRPr>
    </a:lvl5pPr>
    <a:lvl6pPr marL="2286000" algn="l" defTabSz="914400" rtl="0" eaLnBrk="1" latinLnBrk="0" hangingPunct="1">
      <a:defRPr sz="1600" kern="1200">
        <a:solidFill>
          <a:schemeClr val="tx1"/>
        </a:solidFill>
        <a:latin typeface="Calibri" pitchFamily="34" charset="0"/>
        <a:ea typeface="MS PGothic" pitchFamily="34" charset="-128"/>
        <a:cs typeface="+mn-cs"/>
      </a:defRPr>
    </a:lvl6pPr>
    <a:lvl7pPr marL="2743200" algn="l" defTabSz="914400" rtl="0" eaLnBrk="1" latinLnBrk="0" hangingPunct="1">
      <a:defRPr sz="1600" kern="1200">
        <a:solidFill>
          <a:schemeClr val="tx1"/>
        </a:solidFill>
        <a:latin typeface="Calibri" pitchFamily="34" charset="0"/>
        <a:ea typeface="MS PGothic" pitchFamily="34" charset="-128"/>
        <a:cs typeface="+mn-cs"/>
      </a:defRPr>
    </a:lvl7pPr>
    <a:lvl8pPr marL="3200400" algn="l" defTabSz="914400" rtl="0" eaLnBrk="1" latinLnBrk="0" hangingPunct="1">
      <a:defRPr sz="1600" kern="1200">
        <a:solidFill>
          <a:schemeClr val="tx1"/>
        </a:solidFill>
        <a:latin typeface="Calibri" pitchFamily="34" charset="0"/>
        <a:ea typeface="MS PGothic" pitchFamily="34" charset="-128"/>
        <a:cs typeface="+mn-cs"/>
      </a:defRPr>
    </a:lvl8pPr>
    <a:lvl9pPr marL="3657600" algn="l" defTabSz="914400" rtl="0" eaLnBrk="1" latinLnBrk="0" hangingPunct="1">
      <a:defRPr sz="1600" kern="1200">
        <a:solidFill>
          <a:schemeClr val="tx1"/>
        </a:solidFill>
        <a:latin typeface="Calibri" pitchFamily="34" charset="0"/>
        <a:ea typeface="MS PGothic" pitchFamily="34" charset="-128"/>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94C8"/>
    <a:srgbClr val="009BD2"/>
    <a:srgbClr val="0082B0"/>
    <a:srgbClr val="49B7C3"/>
    <a:srgbClr val="4B9CC1"/>
    <a:srgbClr val="153153"/>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31" autoAdjust="0"/>
    <p:restoredTop sz="69160" autoAdjust="0"/>
  </p:normalViewPr>
  <p:slideViewPr>
    <p:cSldViewPr>
      <p:cViewPr varScale="1">
        <p:scale>
          <a:sx n="65" d="100"/>
          <a:sy n="65" d="100"/>
        </p:scale>
        <p:origin x="-2064" y="-96"/>
      </p:cViewPr>
      <p:guideLst>
        <p:guide orient="horz" pos="2160"/>
        <p:guide pos="2880"/>
      </p:guideLst>
    </p:cSldViewPr>
  </p:slideViewPr>
  <p:notesTextViewPr>
    <p:cViewPr>
      <p:scale>
        <a:sx n="1" d="1"/>
        <a:sy n="1" d="1"/>
      </p:scale>
      <p:origin x="0" y="0"/>
    </p:cViewPr>
  </p:notesTextViewPr>
  <p:sorterViewPr>
    <p:cViewPr>
      <p:scale>
        <a:sx n="100" d="100"/>
        <a:sy n="100" d="100"/>
      </p:scale>
      <p:origin x="0" y="806"/>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presProps" Target="presProps.xml"/><Relationship Id="rId51" Type="http://schemas.openxmlformats.org/officeDocument/2006/relationships/viewProps" Target="viewProps.xml"/><Relationship Id="rId52" Type="http://schemas.openxmlformats.org/officeDocument/2006/relationships/theme" Target="theme/theme1.xml"/><Relationship Id="rId53"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notesMaster" Target="notesMasters/notesMaster1.xml"/><Relationship Id="rId49" Type="http://schemas.openxmlformats.org/officeDocument/2006/relationships/printerSettings" Target="printerSettings/printerSettings1.bin"/><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962A25A2-B356-4B54-A95A-69C2F87B20A2}" type="datetime1">
              <a:rPr lang="en-US" altLang="en-US"/>
              <a:pPr/>
              <a:t>11/11/15</a:t>
            </a:fld>
            <a:endParaRPr lang="en-US" alt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09E4D80E-4DEB-4C15-8537-7723EDD52716}" type="slidenum">
              <a:rPr lang="en-US" altLang="en-US"/>
              <a:pPr/>
              <a:t>‹#›</a:t>
            </a:fld>
            <a:endParaRPr lang="en-US" altLang="en-US" dirty="0"/>
          </a:p>
        </p:txBody>
      </p:sp>
    </p:spTree>
    <p:extLst>
      <p:ext uri="{BB962C8B-B14F-4D97-AF65-F5344CB8AC3E}">
        <p14:creationId xmlns:p14="http://schemas.microsoft.com/office/powerpoint/2010/main" val="26950050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ＭＳ Ｐゴシック" pitchFamily="42" charset="-128"/>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a:t>
            </a:fld>
            <a:endParaRPr lang="en-US" altLang="en-US" dirty="0"/>
          </a:p>
        </p:txBody>
      </p:sp>
    </p:spTree>
    <p:extLst>
      <p:ext uri="{BB962C8B-B14F-4D97-AF65-F5344CB8AC3E}">
        <p14:creationId xmlns:p14="http://schemas.microsoft.com/office/powerpoint/2010/main" val="11616731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After studying this chapter, you should be able to do the following:</a:t>
            </a:r>
          </a:p>
          <a:p>
            <a:r>
              <a:rPr lang="en-US" sz="1200" b="1" i="0" u="none" strike="noStrike" kern="1200" baseline="0" dirty="0" smtClean="0">
                <a:solidFill>
                  <a:schemeClr val="tx1"/>
                </a:solidFill>
                <a:latin typeface="+mn-lt"/>
                <a:ea typeface="MS PGothic" pitchFamily="34" charset="-128"/>
                <a:cs typeface="ＭＳ Ｐゴシック" pitchFamily="42" charset="-128"/>
              </a:rPr>
              <a:t>3-1. </a:t>
            </a:r>
            <a:r>
              <a:rPr lang="en-US" sz="1200" b="0" i="0" u="none" strike="noStrike" kern="1200" baseline="0" dirty="0" smtClean="0">
                <a:solidFill>
                  <a:schemeClr val="tx1"/>
                </a:solidFill>
                <a:latin typeface="+mn-lt"/>
                <a:ea typeface="MS PGothic" pitchFamily="34" charset="-128"/>
                <a:cs typeface="ＭＳ Ｐゴシック" pitchFamily="42" charset="-128"/>
              </a:rPr>
              <a:t>Describe the nature and purpose of an external assessment in formulating strategies.</a:t>
            </a:r>
          </a:p>
          <a:p>
            <a:r>
              <a:rPr lang="en-US" sz="1200" b="1" i="0" u="none" strike="noStrike" kern="1200" baseline="0" dirty="0" smtClean="0">
                <a:solidFill>
                  <a:schemeClr val="tx1"/>
                </a:solidFill>
                <a:latin typeface="+mn-lt"/>
                <a:ea typeface="MS PGothic" pitchFamily="34" charset="-128"/>
                <a:cs typeface="ＭＳ Ｐゴシック" pitchFamily="42" charset="-128"/>
              </a:rPr>
              <a:t>3-2. </a:t>
            </a:r>
            <a:r>
              <a:rPr lang="en-US" sz="1200" b="0" i="0" u="none" strike="noStrike" kern="1200" baseline="0" dirty="0" smtClean="0">
                <a:solidFill>
                  <a:schemeClr val="tx1"/>
                </a:solidFill>
                <a:latin typeface="+mn-lt"/>
                <a:ea typeface="MS PGothic" pitchFamily="34" charset="-128"/>
                <a:cs typeface="ＭＳ Ｐゴシック" pitchFamily="42" charset="-128"/>
              </a:rPr>
              <a:t>Identify and discuss 10 external forces that must be examined in formulating strategies:</a:t>
            </a:r>
          </a:p>
          <a:p>
            <a:r>
              <a:rPr lang="en-US" sz="1200" b="0" i="0" u="none" strike="noStrike" kern="1200" baseline="0" dirty="0" smtClean="0">
                <a:solidFill>
                  <a:schemeClr val="tx1"/>
                </a:solidFill>
                <a:latin typeface="+mn-lt"/>
                <a:ea typeface="MS PGothic" pitchFamily="34" charset="-128"/>
                <a:cs typeface="ＭＳ Ｐゴシック" pitchFamily="42" charset="-128"/>
              </a:rPr>
              <a:t>economic, social, cultural, demographic, environmental, political, governmental,</a:t>
            </a:r>
          </a:p>
          <a:p>
            <a:r>
              <a:rPr lang="en-US" sz="1200" b="0" i="0" u="none" strike="noStrike" kern="1200" baseline="0" dirty="0" smtClean="0">
                <a:solidFill>
                  <a:schemeClr val="tx1"/>
                </a:solidFill>
                <a:latin typeface="+mn-lt"/>
                <a:ea typeface="MS PGothic" pitchFamily="34" charset="-128"/>
                <a:cs typeface="ＭＳ Ｐゴシック" pitchFamily="42" charset="-128"/>
              </a:rPr>
              <a:t>legal, technological, and competitive.</a:t>
            </a:r>
          </a:p>
          <a:p>
            <a:r>
              <a:rPr lang="en-US" sz="1200" b="1" i="0" u="none" strike="noStrike" kern="1200" baseline="0" dirty="0" smtClean="0">
                <a:solidFill>
                  <a:schemeClr val="tx1"/>
                </a:solidFill>
                <a:latin typeface="+mn-lt"/>
                <a:ea typeface="MS PGothic" pitchFamily="34" charset="-128"/>
                <a:cs typeface="ＭＳ Ｐゴシック" pitchFamily="42" charset="-128"/>
              </a:rPr>
              <a:t>3-3. </a:t>
            </a:r>
            <a:r>
              <a:rPr lang="en-US" sz="1200" b="0" i="0" u="none" strike="noStrike" kern="1200" baseline="0" dirty="0" smtClean="0">
                <a:solidFill>
                  <a:schemeClr val="tx1"/>
                </a:solidFill>
                <a:latin typeface="+mn-lt"/>
                <a:ea typeface="MS PGothic" pitchFamily="34" charset="-128"/>
                <a:cs typeface="ＭＳ Ｐゴシック" pitchFamily="42" charset="-128"/>
              </a:rPr>
              <a:t>Explain Porter’s Five Forces Model and its relevance in formulating strategies.</a:t>
            </a:r>
          </a:p>
          <a:p>
            <a:r>
              <a:rPr lang="en-US" sz="1200" b="1" i="0" u="none" strike="noStrike" kern="1200" baseline="0" dirty="0" smtClean="0">
                <a:solidFill>
                  <a:schemeClr val="tx1"/>
                </a:solidFill>
                <a:latin typeface="+mn-lt"/>
                <a:ea typeface="MS PGothic" pitchFamily="34" charset="-128"/>
                <a:cs typeface="ＭＳ Ｐゴシック" pitchFamily="42" charset="-128"/>
              </a:rPr>
              <a:t>3-4. </a:t>
            </a:r>
            <a:r>
              <a:rPr lang="en-US" sz="1200" b="0" i="0" u="none" strike="noStrike" kern="1200" baseline="0" dirty="0" smtClean="0">
                <a:solidFill>
                  <a:schemeClr val="tx1"/>
                </a:solidFill>
                <a:latin typeface="+mn-lt"/>
                <a:ea typeface="MS PGothic" pitchFamily="34" charset="-128"/>
                <a:cs typeface="ＭＳ Ｐゴシック" pitchFamily="42" charset="-128"/>
              </a:rPr>
              <a:t>Describe key sources of information used for locating vital external information.</a:t>
            </a:r>
          </a:p>
          <a:p>
            <a:r>
              <a:rPr lang="en-US" sz="1200" b="1" i="0" u="none" strike="noStrike" kern="1200" baseline="0" dirty="0" smtClean="0">
                <a:solidFill>
                  <a:schemeClr val="tx1"/>
                </a:solidFill>
                <a:latin typeface="+mn-lt"/>
                <a:ea typeface="MS PGothic" pitchFamily="34" charset="-128"/>
                <a:cs typeface="ＭＳ Ｐゴシック" pitchFamily="42" charset="-128"/>
              </a:rPr>
              <a:t>3-5. </a:t>
            </a:r>
            <a:r>
              <a:rPr lang="en-US" sz="1200" b="0" i="0" u="none" strike="noStrike" kern="1200" baseline="0" dirty="0" smtClean="0">
                <a:solidFill>
                  <a:schemeClr val="tx1"/>
                </a:solidFill>
                <a:latin typeface="+mn-lt"/>
                <a:ea typeface="MS PGothic" pitchFamily="34" charset="-128"/>
                <a:cs typeface="ＭＳ Ｐゴシック" pitchFamily="42" charset="-128"/>
              </a:rPr>
              <a:t>Discuss forecasting tools and techniques.</a:t>
            </a:r>
          </a:p>
          <a:p>
            <a:r>
              <a:rPr lang="en-US" sz="1200" b="1" i="0" u="none" strike="noStrike" kern="1200" baseline="0" dirty="0" smtClean="0">
                <a:solidFill>
                  <a:schemeClr val="tx1"/>
                </a:solidFill>
                <a:latin typeface="+mn-lt"/>
                <a:ea typeface="MS PGothic" pitchFamily="34" charset="-128"/>
                <a:cs typeface="ＭＳ Ｐゴシック" pitchFamily="42" charset="-128"/>
              </a:rPr>
              <a:t>3-6. </a:t>
            </a:r>
            <a:r>
              <a:rPr lang="en-US" sz="1200" b="0" i="0" u="none" strike="noStrike" kern="1200" baseline="0" dirty="0" smtClean="0">
                <a:solidFill>
                  <a:schemeClr val="tx1"/>
                </a:solidFill>
                <a:latin typeface="+mn-lt"/>
                <a:ea typeface="MS PGothic" pitchFamily="34" charset="-128"/>
                <a:cs typeface="ＭＳ Ｐゴシック" pitchFamily="42" charset="-128"/>
              </a:rPr>
              <a:t>Explain how to develop and use an External Factor Evaluation (EFE) Matrix.</a:t>
            </a:r>
          </a:p>
          <a:p>
            <a:r>
              <a:rPr lang="en-US" sz="1200" b="1" i="0" u="none" strike="noStrike" kern="1200" baseline="0" dirty="0" smtClean="0">
                <a:solidFill>
                  <a:schemeClr val="tx1"/>
                </a:solidFill>
                <a:latin typeface="+mn-lt"/>
                <a:ea typeface="MS PGothic" pitchFamily="34" charset="-128"/>
                <a:cs typeface="ＭＳ Ｐゴシック" pitchFamily="42" charset="-128"/>
              </a:rPr>
              <a:t>3-7. </a:t>
            </a:r>
            <a:r>
              <a:rPr lang="en-US" sz="1200" b="0" i="0" u="none" strike="noStrike" kern="1200" baseline="0" dirty="0" smtClean="0">
                <a:solidFill>
                  <a:schemeClr val="tx1"/>
                </a:solidFill>
                <a:latin typeface="+mn-lt"/>
                <a:ea typeface="MS PGothic" pitchFamily="34" charset="-128"/>
                <a:cs typeface="ＭＳ Ｐゴシック" pitchFamily="42" charset="-128"/>
              </a:rPr>
              <a:t>Explain how to develop and use a Competitive Profile Matrix.</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a:t>
            </a:fld>
            <a:endParaRPr lang="en-US" altLang="en-US" dirty="0"/>
          </a:p>
        </p:txBody>
      </p:sp>
    </p:spTree>
    <p:extLst>
      <p:ext uri="{BB962C8B-B14F-4D97-AF65-F5344CB8AC3E}">
        <p14:creationId xmlns:p14="http://schemas.microsoft.com/office/powerpoint/2010/main" val="39300650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This chapter examines the tools and concepts needed to conduct an </a:t>
            </a:r>
            <a:r>
              <a:rPr lang="en-US" sz="1200" b="0" i="1" u="none" strike="noStrike" kern="1200" baseline="0" dirty="0" smtClean="0">
                <a:solidFill>
                  <a:schemeClr val="tx1"/>
                </a:solidFill>
                <a:latin typeface="+mn-lt"/>
                <a:ea typeface="MS PGothic" pitchFamily="34" charset="-128"/>
                <a:cs typeface="ＭＳ Ｐゴシック" pitchFamily="42" charset="-128"/>
              </a:rPr>
              <a:t>external strategic management </a:t>
            </a:r>
            <a:r>
              <a:rPr lang="en-US" sz="1200" b="0" i="0" u="none" strike="noStrike" kern="1200" baseline="0" dirty="0" smtClean="0">
                <a:solidFill>
                  <a:schemeClr val="tx1"/>
                </a:solidFill>
                <a:latin typeface="+mn-lt"/>
                <a:ea typeface="MS PGothic" pitchFamily="34" charset="-128"/>
                <a:cs typeface="ＭＳ Ｐゴシック" pitchFamily="42" charset="-128"/>
              </a:rPr>
              <a:t>audit (sometimes called environmental scanning or industry analysis).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4</a:t>
            </a:fld>
            <a:endParaRPr lang="en-US" altLang="en-US" dirty="0"/>
          </a:p>
        </p:txBody>
      </p:sp>
    </p:spTree>
    <p:extLst>
      <p:ext uri="{BB962C8B-B14F-4D97-AF65-F5344CB8AC3E}">
        <p14:creationId xmlns:p14="http://schemas.microsoft.com/office/powerpoint/2010/main" val="2376377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purpose of an external audit is to develop a finite list of opportunities that could benefit a firm as well as threats that should be avoided. As the term </a:t>
            </a:r>
            <a:r>
              <a:rPr lang="en-US" sz="1200" b="0" i="1" u="none" strike="noStrike" kern="1200" baseline="0" dirty="0" smtClean="0">
                <a:solidFill>
                  <a:schemeClr val="tx1"/>
                </a:solidFill>
                <a:latin typeface="+mn-lt"/>
                <a:ea typeface="MS PGothic" pitchFamily="34" charset="-128"/>
                <a:cs typeface="ＭＳ Ｐゴシック" pitchFamily="42" charset="-128"/>
              </a:rPr>
              <a:t>finite </a:t>
            </a:r>
            <a:r>
              <a:rPr lang="en-US" sz="1200" b="0" i="0" u="none" strike="noStrike" kern="1200" baseline="0" dirty="0" smtClean="0">
                <a:solidFill>
                  <a:schemeClr val="tx1"/>
                </a:solidFill>
                <a:latin typeface="+mn-lt"/>
                <a:ea typeface="MS PGothic" pitchFamily="34" charset="-128"/>
                <a:cs typeface="ＭＳ Ｐゴシック" pitchFamily="42" charset="-128"/>
              </a:rPr>
              <a:t>suggests, the external audit is not aimed at developing an exhaustive list of every possible factor that could influence the business; rather, it is aimed at identifying key variables that offer actionable responses.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5</a:t>
            </a:fld>
            <a:endParaRPr lang="en-US" altLang="en-US" dirty="0"/>
          </a:p>
        </p:txBody>
      </p:sp>
    </p:spTree>
    <p:extLst>
      <p:ext uri="{BB962C8B-B14F-4D97-AF65-F5344CB8AC3E}">
        <p14:creationId xmlns:p14="http://schemas.microsoft.com/office/powerpoint/2010/main" val="1952302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This figure illustrates with white shading how the external audit fits into the strategic-management process.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6</a:t>
            </a:fld>
            <a:endParaRPr lang="en-US" altLang="en-US" dirty="0"/>
          </a:p>
        </p:txBody>
      </p:sp>
    </p:spTree>
    <p:extLst>
      <p:ext uri="{BB962C8B-B14F-4D97-AF65-F5344CB8AC3E}">
        <p14:creationId xmlns:p14="http://schemas.microsoft.com/office/powerpoint/2010/main" val="455705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Important Note: When identifying and prioritizing key external factors in strategic planning, make sure the factors selected are (1) specific (i.e., quantified to the extent possible); (2) actionable (i.e., meaningful in terms of having strategic implications); and (3) stated as external trends, events, or facts rather than as strategies the firm could pursue.</a:t>
            </a:r>
            <a:endParaRPr lang="en-US" i="0"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7</a:t>
            </a:fld>
            <a:endParaRPr lang="en-US" altLang="en-US" dirty="0"/>
          </a:p>
        </p:txBody>
      </p:sp>
    </p:spTree>
    <p:extLst>
      <p:ext uri="{BB962C8B-B14F-4D97-AF65-F5344CB8AC3E}">
        <p14:creationId xmlns:p14="http://schemas.microsoft.com/office/powerpoint/2010/main" val="13909916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Identifying and evaluating external opportunities and threats enables organizations to develop a clear mission, to design strategies to achieve long-term objectives, and to develop policies to achieve annual objectives.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8</a:t>
            </a:fld>
            <a:endParaRPr lang="en-US" altLang="en-US" dirty="0"/>
          </a:p>
        </p:txBody>
      </p:sp>
    </p:spTree>
    <p:extLst>
      <p:ext uri="{BB962C8B-B14F-4D97-AF65-F5344CB8AC3E}">
        <p14:creationId xmlns:p14="http://schemas.microsoft.com/office/powerpoint/2010/main" val="11788395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process of performing an external audit must involve as many managers and employees as possible in order to lead to understanding and commitment from organizational members.</a:t>
            </a:r>
          </a:p>
          <a:p>
            <a:endParaRPr lang="en-US" sz="1200" b="0" i="0" u="none" strike="noStrike" kern="1200" baseline="0" dirty="0" smtClean="0">
              <a:solidFill>
                <a:schemeClr val="tx1"/>
              </a:solidFill>
              <a:latin typeface="+mn-lt"/>
              <a:ea typeface="MS PGothic" pitchFamily="34" charset="-128"/>
            </a:endParaRPr>
          </a:p>
          <a:p>
            <a:r>
              <a:rPr lang="en-US" sz="1200" b="0" i="0" u="none" strike="noStrike" kern="1200" baseline="0" dirty="0" smtClean="0">
                <a:solidFill>
                  <a:schemeClr val="tx1"/>
                </a:solidFill>
                <a:latin typeface="+mn-lt"/>
                <a:ea typeface="MS PGothic" pitchFamily="34" charset="-128"/>
                <a:cs typeface="ＭＳ Ｐゴシック" pitchFamily="42" charset="-128"/>
              </a:rPr>
              <a:t>Individuals can be asked to monitor various sources of information, such as key magazines, trade journals, and newspapers—and use online sources.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9</a:t>
            </a:fld>
            <a:endParaRPr lang="en-US" altLang="en-US" dirty="0"/>
          </a:p>
        </p:txBody>
      </p:sp>
    </p:spTree>
    <p:extLst>
      <p:ext uri="{BB962C8B-B14F-4D97-AF65-F5344CB8AC3E}">
        <p14:creationId xmlns:p14="http://schemas.microsoft.com/office/powerpoint/2010/main" val="3016238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After information is gathered, it should be assimilated and evaluated. A meeting or series of meetings of managers is needed to collectively identify the most important opportunities and threats facing the firm. A prioritized list of these factors must be obtained by requesting that all managers individually rank the factors identified, from 1 (for the most important opportunity/threat) to 20 (for the least important opportunity/threat).</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10</a:t>
            </a:fld>
            <a:endParaRPr lang="en-US" altLang="en-US" dirty="0"/>
          </a:p>
        </p:txBody>
      </p:sp>
    </p:spTree>
    <p:extLst>
      <p:ext uri="{BB962C8B-B14F-4D97-AF65-F5344CB8AC3E}">
        <p14:creationId xmlns:p14="http://schemas.microsoft.com/office/powerpoint/2010/main" val="19434327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Proponents of the I/O view, such as Michael Porter, contend that organizational performance will be primarily determined by industry forces, such as falling gas prices that no single firm can control.</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11</a:t>
            </a:fld>
            <a:endParaRPr lang="en-US" altLang="en-US" dirty="0"/>
          </a:p>
        </p:txBody>
      </p:sp>
    </p:spTree>
    <p:extLst>
      <p:ext uri="{BB962C8B-B14F-4D97-AF65-F5344CB8AC3E}">
        <p14:creationId xmlns:p14="http://schemas.microsoft.com/office/powerpoint/2010/main" val="1869431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Be mindful that in strategic planning and case analysis, relevant economic variables such as those listed must be quantified and actionable to be useful.</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12</a:t>
            </a:fld>
            <a:endParaRPr lang="en-US" altLang="en-US" dirty="0"/>
          </a:p>
        </p:txBody>
      </p:sp>
    </p:spTree>
    <p:extLst>
      <p:ext uri="{BB962C8B-B14F-4D97-AF65-F5344CB8AC3E}">
        <p14:creationId xmlns:p14="http://schemas.microsoft.com/office/powerpoint/2010/main" val="38559499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Trends in the dollar’s value have significant and unequal effects on companies in different industries and in different locations. Agricultural and petroleum industries are hurt by the dollar’s rise against the currencies of Mexico, Brazil, Venezuela, and Australia. Generally, a strong or high dollar makes U.S. goods more expensive in overseas markets. This worsens the U.S. trade deficit.</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13</a:t>
            </a:fld>
            <a:endParaRPr lang="en-US" altLang="en-US" dirty="0"/>
          </a:p>
        </p:txBody>
      </p:sp>
    </p:spTree>
    <p:extLst>
      <p:ext uri="{BB962C8B-B14F-4D97-AF65-F5344CB8AC3E}">
        <p14:creationId xmlns:p14="http://schemas.microsoft.com/office/powerpoint/2010/main" val="38311411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Social, cultural, demographic, and environmental trends are shaping the way Americans live, work, produce, and consume. New trends are creating a different type of consumer and, consequently, a need for different products, new services, and updated strategies.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14</a:t>
            </a:fld>
            <a:endParaRPr lang="en-US" altLang="en-US" dirty="0"/>
          </a:p>
        </p:txBody>
      </p:sp>
    </p:spTree>
    <p:extLst>
      <p:ext uri="{BB962C8B-B14F-4D97-AF65-F5344CB8AC3E}">
        <p14:creationId xmlns:p14="http://schemas.microsoft.com/office/powerpoint/2010/main" val="4994083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Be mindful that in strategic planning and case analysis, relevant social, cultural, demographic, and natural environment factors for a particular business must be </a:t>
            </a:r>
            <a:r>
              <a:rPr lang="en-US" sz="1200" b="0" i="1" u="none" strike="noStrike" kern="1200" baseline="0" dirty="0" smtClean="0">
                <a:solidFill>
                  <a:schemeClr val="tx1"/>
                </a:solidFill>
                <a:latin typeface="+mn-lt"/>
                <a:ea typeface="MS PGothic" pitchFamily="34" charset="-128"/>
                <a:cs typeface="ＭＳ Ｐゴシック" pitchFamily="42" charset="-128"/>
              </a:rPr>
              <a:t>quantified </a:t>
            </a:r>
            <a:r>
              <a:rPr lang="en-US" sz="1200" b="0" i="0" u="none" strike="noStrike" kern="1200" baseline="0" dirty="0" smtClean="0">
                <a:solidFill>
                  <a:schemeClr val="tx1"/>
                </a:solidFill>
                <a:latin typeface="+mn-lt"/>
                <a:ea typeface="MS PGothic" pitchFamily="34" charset="-128"/>
                <a:cs typeface="ＭＳ Ｐゴシック" pitchFamily="42" charset="-128"/>
              </a:rPr>
              <a:t>and </a:t>
            </a:r>
            <a:r>
              <a:rPr lang="en-US" sz="1200" b="0" i="1" u="none" strike="noStrike" kern="1200" baseline="0" dirty="0" smtClean="0">
                <a:solidFill>
                  <a:schemeClr val="tx1"/>
                </a:solidFill>
                <a:latin typeface="+mn-lt"/>
                <a:ea typeface="MS PGothic" pitchFamily="34" charset="-128"/>
                <a:cs typeface="ＭＳ Ｐゴシック" pitchFamily="42" charset="-128"/>
              </a:rPr>
              <a:t>actionable </a:t>
            </a:r>
            <a:r>
              <a:rPr lang="en-US" sz="1200" b="0" i="0" u="none" strike="noStrike" kern="1200" baseline="0" dirty="0" smtClean="0">
                <a:solidFill>
                  <a:schemeClr val="tx1"/>
                </a:solidFill>
                <a:latin typeface="+mn-lt"/>
                <a:ea typeface="MS PGothic" pitchFamily="34" charset="-128"/>
                <a:cs typeface="ＭＳ Ｐゴシック" pitchFamily="42" charset="-128"/>
              </a:rPr>
              <a:t>to be useful.</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15</a:t>
            </a:fld>
            <a:endParaRPr lang="en-US" altLang="en-US" dirty="0"/>
          </a:p>
        </p:txBody>
      </p:sp>
    </p:spTree>
    <p:extLst>
      <p:ext uri="{BB962C8B-B14F-4D97-AF65-F5344CB8AC3E}">
        <p14:creationId xmlns:p14="http://schemas.microsoft.com/office/powerpoint/2010/main" val="21286495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Federal, state, local, and foreign governments are major regulators, deregulators, subsidizers, employers, and customers of organizations. Political, governmental, and legal factors, therefore, can represent major opportunities or threats for both small and large organizations.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16</a:t>
            </a:fld>
            <a:endParaRPr lang="en-US" altLang="en-US" dirty="0"/>
          </a:p>
        </p:txBody>
      </p:sp>
    </p:spTree>
    <p:extLst>
      <p:ext uri="{BB962C8B-B14F-4D97-AF65-F5344CB8AC3E}">
        <p14:creationId xmlns:p14="http://schemas.microsoft.com/office/powerpoint/2010/main" val="2435186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Some political, governmental, and legal variables that can represent key opportunities or threats to organizations are provided on this slide, but in stating these for a particular company, the factors should be both </a:t>
            </a:r>
            <a:r>
              <a:rPr lang="en-US" sz="1200" b="0" i="1" u="none" strike="noStrike" kern="1200" baseline="0" dirty="0" smtClean="0">
                <a:solidFill>
                  <a:schemeClr val="tx1"/>
                </a:solidFill>
                <a:latin typeface="+mn-lt"/>
                <a:ea typeface="MS PGothic" pitchFamily="34" charset="-128"/>
                <a:cs typeface="ＭＳ Ｐゴシック" pitchFamily="42" charset="-128"/>
              </a:rPr>
              <a:t>quantitative </a:t>
            </a:r>
            <a:r>
              <a:rPr lang="en-US" sz="1200" b="0" i="0" u="none" strike="noStrike" kern="1200" baseline="0" dirty="0" smtClean="0">
                <a:solidFill>
                  <a:schemeClr val="tx1"/>
                </a:solidFill>
                <a:latin typeface="+mn-lt"/>
                <a:ea typeface="MS PGothic" pitchFamily="34" charset="-128"/>
                <a:cs typeface="ＭＳ Ｐゴシック" pitchFamily="42" charset="-128"/>
              </a:rPr>
              <a:t>and </a:t>
            </a:r>
            <a:r>
              <a:rPr lang="en-US" sz="1200" b="0" i="1" u="none" strike="noStrike" kern="1200" baseline="0" dirty="0" smtClean="0">
                <a:solidFill>
                  <a:schemeClr val="tx1"/>
                </a:solidFill>
                <a:latin typeface="+mn-lt"/>
                <a:ea typeface="MS PGothic" pitchFamily="34" charset="-128"/>
                <a:cs typeface="ＭＳ Ｐゴシック" pitchFamily="42" charset="-128"/>
              </a:rPr>
              <a:t>actionable</a:t>
            </a:r>
            <a:r>
              <a:rPr lang="en-US" sz="1200" b="0" i="0" u="none" strike="noStrike" kern="1200" baseline="0" dirty="0" smtClean="0">
                <a:solidFill>
                  <a:schemeClr val="tx1"/>
                </a:solidFill>
                <a:latin typeface="+mn-lt"/>
                <a:ea typeface="MS PGothic" pitchFamily="34" charset="-128"/>
                <a:cs typeface="ＭＳ Ｐゴシック" pitchFamily="42" charset="-128"/>
              </a:rPr>
              <a:t>.</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17</a:t>
            </a:fld>
            <a:endParaRPr lang="en-US" altLang="en-US" dirty="0"/>
          </a:p>
        </p:txBody>
      </p:sp>
    </p:spTree>
    <p:extLst>
      <p:ext uri="{BB962C8B-B14F-4D97-AF65-F5344CB8AC3E}">
        <p14:creationId xmlns:p14="http://schemas.microsoft.com/office/powerpoint/2010/main" val="11066234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No company or industry today is insulated against emerging technological developments. In high-tech industries, identification and evaluation of key technological opportunities and threats can be the most important part of the external strategic-management audit.</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18</a:t>
            </a:fld>
            <a:endParaRPr lang="en-US" altLang="en-US" dirty="0"/>
          </a:p>
        </p:txBody>
      </p:sp>
    </p:spTree>
    <p:extLst>
      <p:ext uri="{BB962C8B-B14F-4D97-AF65-F5344CB8AC3E}">
        <p14:creationId xmlns:p14="http://schemas.microsoft.com/office/powerpoint/2010/main" val="3359315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These individuals are responsible for developing, maintaining, and updating a company’s information database. The CIO is more a manager, managing the firm’s relationship with stakeholders; the CTO is more a technician, focusing on technical issues such as data acquisition, data processing, decision-support systems, and software and hardware acquisition.</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19</a:t>
            </a:fld>
            <a:endParaRPr lang="en-US" altLang="en-US" dirty="0"/>
          </a:p>
        </p:txBody>
      </p:sp>
    </p:spTree>
    <p:extLst>
      <p:ext uri="{BB962C8B-B14F-4D97-AF65-F5344CB8AC3E}">
        <p14:creationId xmlns:p14="http://schemas.microsoft.com/office/powerpoint/2010/main" val="15942055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Results of technological advancements are varied, as shown on this slide.</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20</a:t>
            </a:fld>
            <a:endParaRPr lang="en-US" altLang="en-US" dirty="0"/>
          </a:p>
        </p:txBody>
      </p:sp>
    </p:spTree>
    <p:extLst>
      <p:ext uri="{BB962C8B-B14F-4D97-AF65-F5344CB8AC3E}">
        <p14:creationId xmlns:p14="http://schemas.microsoft.com/office/powerpoint/2010/main" val="35537289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Collecting and evaluating information on competitors is essential for successful strategy formulation. Identifying major competitors is not always easy because many firms have divisions that compete in different industries.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21</a:t>
            </a:fld>
            <a:endParaRPr lang="en-US" altLang="en-US" dirty="0"/>
          </a:p>
        </p:txBody>
      </p:sp>
    </p:spTree>
    <p:extLst>
      <p:ext uri="{BB962C8B-B14F-4D97-AF65-F5344CB8AC3E}">
        <p14:creationId xmlns:p14="http://schemas.microsoft.com/office/powerpoint/2010/main" val="41206256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t>
            </a:r>
            <a:r>
              <a:rPr lang="en-US" sz="1200" b="0" i="0" u="none" strike="noStrike" kern="1200" baseline="0" dirty="0" smtClean="0">
                <a:solidFill>
                  <a:schemeClr val="tx1"/>
                </a:solidFill>
                <a:latin typeface="+mn-lt"/>
                <a:ea typeface="MS PGothic" pitchFamily="34" charset="-128"/>
              </a:rPr>
              <a:t>s</a:t>
            </a:r>
            <a:r>
              <a:rPr lang="en-US" sz="1200" b="0" i="0" u="none" strike="noStrike" kern="1200" baseline="0" dirty="0" smtClean="0">
                <a:solidFill>
                  <a:schemeClr val="tx1"/>
                </a:solidFill>
                <a:latin typeface="+mn-lt"/>
                <a:ea typeface="MS PGothic" pitchFamily="34" charset="-128"/>
                <a:cs typeface="ＭＳ Ｐゴシック" pitchFamily="42" charset="-128"/>
              </a:rPr>
              <a:t>even characteristics on this slide describe the most competitive companies.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22</a:t>
            </a:fld>
            <a:endParaRPr lang="en-US" altLang="en-US" dirty="0"/>
          </a:p>
        </p:txBody>
      </p:sp>
    </p:spTree>
    <p:extLst>
      <p:ext uri="{BB962C8B-B14F-4D97-AF65-F5344CB8AC3E}">
        <p14:creationId xmlns:p14="http://schemas.microsoft.com/office/powerpoint/2010/main" val="20560066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Addressing questions about competitors, such as those presented on this slide, is important in performing an external audit.</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23</a:t>
            </a:fld>
            <a:endParaRPr lang="en-US" altLang="en-US" dirty="0"/>
          </a:p>
        </p:txBody>
      </p:sp>
    </p:spTree>
    <p:extLst>
      <p:ext uri="{BB962C8B-B14F-4D97-AF65-F5344CB8AC3E}">
        <p14:creationId xmlns:p14="http://schemas.microsoft.com/office/powerpoint/2010/main" val="29782367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Competitive intelligence (CI) is formally defined by the Society of Competitive Intelligence Professionals (SCIP). Competitive intelligence is not corporate espionage; after all, 95 percent of the information a company needs to make strategic decisions is available and accessible to the public.</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24</a:t>
            </a:fld>
            <a:endParaRPr lang="en-US" altLang="en-US" dirty="0"/>
          </a:p>
        </p:txBody>
      </p:sp>
    </p:spTree>
    <p:extLst>
      <p:ext uri="{BB962C8B-B14F-4D97-AF65-F5344CB8AC3E}">
        <p14:creationId xmlns:p14="http://schemas.microsoft.com/office/powerpoint/2010/main" val="24891118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Competitive information is equally applicable for strategy formulation, implementation, and evaluation decisions. An effective CI program allows all areas of a firm to access consistent and verifiable information in making decisions.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25</a:t>
            </a:fld>
            <a:endParaRPr lang="en-US" altLang="en-US" dirty="0"/>
          </a:p>
        </p:txBody>
      </p:sp>
    </p:spTree>
    <p:extLst>
      <p:ext uri="{BB962C8B-B14F-4D97-AF65-F5344CB8AC3E}">
        <p14:creationId xmlns:p14="http://schemas.microsoft.com/office/powerpoint/2010/main" val="16236961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Porter’s Five-Forces Model of competitive analysis is a widely used approach for developing strategies in many industries.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26</a:t>
            </a:fld>
            <a:endParaRPr lang="en-US" altLang="en-US" dirty="0"/>
          </a:p>
        </p:txBody>
      </p:sp>
    </p:spTree>
    <p:extLst>
      <p:ext uri="{BB962C8B-B14F-4D97-AF65-F5344CB8AC3E}">
        <p14:creationId xmlns:p14="http://schemas.microsoft.com/office/powerpoint/2010/main" val="22324990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intensity of competition among firms varies widely across industries.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27</a:t>
            </a:fld>
            <a:endParaRPr lang="en-US" altLang="en-US" dirty="0"/>
          </a:p>
        </p:txBody>
      </p:sp>
    </p:spTree>
    <p:extLst>
      <p:ext uri="{BB962C8B-B14F-4D97-AF65-F5344CB8AC3E}">
        <p14:creationId xmlns:p14="http://schemas.microsoft.com/office/powerpoint/2010/main" val="2261695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intensity of rivalry among competing firms tends to increase as the number of competitors increases, as competitors become more equal in size and capability, as demand for the industry’s products declines, and as price cutting becomes common.</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28</a:t>
            </a:fld>
            <a:endParaRPr lang="en-US" altLang="en-US" dirty="0"/>
          </a:p>
        </p:txBody>
      </p:sp>
    </p:spTree>
    <p:extLst>
      <p:ext uri="{BB962C8B-B14F-4D97-AF65-F5344CB8AC3E}">
        <p14:creationId xmlns:p14="http://schemas.microsoft.com/office/powerpoint/2010/main" val="32706506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a:t>
            </a:r>
            <a:r>
              <a:rPr lang="en-US" sz="1200" b="0" i="0" u="none" strike="noStrike" kern="1200" baseline="0" dirty="0" smtClean="0">
                <a:solidFill>
                  <a:schemeClr val="tx1"/>
                </a:solidFill>
                <a:latin typeface="+mn-lt"/>
                <a:ea typeface="MS PGothic" pitchFamily="34" charset="-128"/>
                <a:cs typeface="ＭＳ Ｐゴシック" pitchFamily="42" charset="-128"/>
              </a:rPr>
              <a:t>summarizes conditions that cause high rivalry among competing firms.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29</a:t>
            </a:fld>
            <a:endParaRPr lang="en-US" altLang="en-US" dirty="0"/>
          </a:p>
        </p:txBody>
      </p:sp>
    </p:spTree>
    <p:extLst>
      <p:ext uri="{BB962C8B-B14F-4D97-AF65-F5344CB8AC3E}">
        <p14:creationId xmlns:p14="http://schemas.microsoft.com/office/powerpoint/2010/main" val="29614680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Whenever new firms can easily enter a particular industry, the intensity of competitiveness among firms increases. </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30</a:t>
            </a:fld>
            <a:endParaRPr lang="en-US" altLang="en-US" dirty="0"/>
          </a:p>
        </p:txBody>
      </p:sp>
    </p:spTree>
    <p:extLst>
      <p:ext uri="{BB962C8B-B14F-4D97-AF65-F5344CB8AC3E}">
        <p14:creationId xmlns:p14="http://schemas.microsoft.com/office/powerpoint/2010/main" val="34840305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US" sz="1200" b="0" i="0" u="none" strike="noStrike" kern="1200" baseline="0" dirty="0" smtClean="0">
                <a:solidFill>
                  <a:schemeClr val="tx1"/>
                </a:solidFill>
                <a:latin typeface="+mn-lt"/>
                <a:ea typeface="MS PGothic" pitchFamily="34" charset="-128"/>
                <a:cs typeface="ＭＳ Ｐゴシック" pitchFamily="42" charset="-128"/>
              </a:rPr>
              <a:t>Barriers to entry, however, can include the need to gain economies of scale quickly, the need to gain technology and specialized know-how, the lack of experience, strong customer loyalty, strong brand preferences, large capital requirements, lack of adequate distribution channels, government regulatory policies, tariffs, lack of access to raw materials, possession of patents, undesirable locations, counterattack by entrenched firms, and potential saturation of the market.</a:t>
            </a:r>
            <a:endParaRPr lang="en-US" dirty="0" smtClean="0"/>
          </a:p>
          <a:p>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31</a:t>
            </a:fld>
            <a:endParaRPr lang="en-US" altLang="en-US" dirty="0"/>
          </a:p>
        </p:txBody>
      </p:sp>
    </p:spTree>
    <p:extLst>
      <p:ext uri="{BB962C8B-B14F-4D97-AF65-F5344CB8AC3E}">
        <p14:creationId xmlns:p14="http://schemas.microsoft.com/office/powerpoint/2010/main" val="34762354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Whenever new firms can easily enter a particular industry, the intensity of competitiveness among firms increases.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32</a:t>
            </a:fld>
            <a:endParaRPr lang="en-US" altLang="en-US" dirty="0"/>
          </a:p>
        </p:txBody>
      </p:sp>
    </p:spTree>
    <p:extLst>
      <p:ext uri="{BB962C8B-B14F-4D97-AF65-F5344CB8AC3E}">
        <p14:creationId xmlns:p14="http://schemas.microsoft.com/office/powerpoint/2010/main" val="732870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In many industries, firms are in close competition with producers of substitute products in other industries. The presence of substitute products puts a ceiling on the price that can be charged before consumers will switch to the substitute product.</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33</a:t>
            </a:fld>
            <a:endParaRPr lang="en-US" altLang="en-US" dirty="0"/>
          </a:p>
        </p:txBody>
      </p:sp>
    </p:spTree>
    <p:extLst>
      <p:ext uri="{BB962C8B-B14F-4D97-AF65-F5344CB8AC3E}">
        <p14:creationId xmlns:p14="http://schemas.microsoft.com/office/powerpoint/2010/main" val="23521979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It is often in the best interest of both suppliers and producers to assist each other with reasonable prices, improved quality, development of new services, just-in-time deliveries, and reduced inventory costs, thus enhancing long-term profitability for all concerned.</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34</a:t>
            </a:fld>
            <a:endParaRPr lang="en-US" altLang="en-US" dirty="0"/>
          </a:p>
        </p:txBody>
      </p:sp>
    </p:spTree>
    <p:extLst>
      <p:ext uri="{BB962C8B-B14F-4D97-AF65-F5344CB8AC3E}">
        <p14:creationId xmlns:p14="http://schemas.microsoft.com/office/powerpoint/2010/main" val="9479508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When customers are concentrated or large in number or buy in volume, their bargaining power represents a major force affecting the intensity of competition in an industry.</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35</a:t>
            </a:fld>
            <a:endParaRPr lang="en-US" altLang="en-US" dirty="0"/>
          </a:p>
        </p:txBody>
      </p:sp>
    </p:spTree>
    <p:extLst>
      <p:ext uri="{BB962C8B-B14F-4D97-AF65-F5344CB8AC3E}">
        <p14:creationId xmlns:p14="http://schemas.microsoft.com/office/powerpoint/2010/main" val="22070794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alibri" pitchFamily="34" charset="0"/>
                <a:ea typeface="MS PGothic" pitchFamily="34" charset="-128"/>
              </a:defRPr>
            </a:lvl1pPr>
            <a:lvl2pPr marL="742950" indent="-285750" eaLnBrk="0" hangingPunct="0">
              <a:defRPr sz="1600">
                <a:solidFill>
                  <a:schemeClr val="tx1"/>
                </a:solidFill>
                <a:latin typeface="Calibri" pitchFamily="34" charset="0"/>
                <a:ea typeface="MS PGothic" pitchFamily="34" charset="-128"/>
              </a:defRPr>
            </a:lvl2pPr>
            <a:lvl3pPr marL="1143000" indent="-228600" eaLnBrk="0" hangingPunct="0">
              <a:defRPr sz="1600">
                <a:solidFill>
                  <a:schemeClr val="tx1"/>
                </a:solidFill>
                <a:latin typeface="Calibri" pitchFamily="34" charset="0"/>
                <a:ea typeface="MS PGothic" pitchFamily="34" charset="-128"/>
              </a:defRPr>
            </a:lvl3pPr>
            <a:lvl4pPr marL="1600200" indent="-228600" eaLnBrk="0" hangingPunct="0">
              <a:defRPr sz="1600">
                <a:solidFill>
                  <a:schemeClr val="tx1"/>
                </a:solidFill>
                <a:latin typeface="Calibri" pitchFamily="34" charset="0"/>
                <a:ea typeface="MS PGothic" pitchFamily="34" charset="-128"/>
              </a:defRPr>
            </a:lvl4pPr>
            <a:lvl5pPr marL="2057400" indent="-228600" eaLnBrk="0" hangingPunct="0">
              <a:defRPr sz="16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16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16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16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1600">
                <a:solidFill>
                  <a:schemeClr val="tx1"/>
                </a:solidFill>
                <a:latin typeface="Calibri" pitchFamily="34" charset="0"/>
                <a:ea typeface="MS PGothic" pitchFamily="34" charset="-128"/>
              </a:defRPr>
            </a:lvl9pPr>
          </a:lstStyle>
          <a:p>
            <a:pPr eaLnBrk="1" hangingPunct="1"/>
            <a:fld id="{C07E5F74-6BD4-4118-95E5-014B806E6926}" type="slidenum">
              <a:rPr lang="en-US" altLang="en-US" sz="1200">
                <a:latin typeface="Times New Roman" pitchFamily="18" charset="0"/>
              </a:rPr>
              <a:pPr eaLnBrk="1" hangingPunct="1"/>
              <a:t>36</a:t>
            </a:fld>
            <a:endParaRPr lang="en-US" altLang="en-US" sz="1200" dirty="0">
              <a:latin typeface="Times New Roman" pitchFamily="18" charset="0"/>
            </a:endParaRPr>
          </a:p>
        </p:txBody>
      </p:sp>
      <p:sp>
        <p:nvSpPr>
          <p:cNvPr id="5632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bargaining power of consumers can be the most important force affecting competitive advantage.</a:t>
            </a:r>
            <a:endParaRPr lang="en-US" altLang="en-US" dirty="0" smtClean="0"/>
          </a:p>
        </p:txBody>
      </p:sp>
    </p:spTree>
    <p:extLst>
      <p:ext uri="{BB962C8B-B14F-4D97-AF65-F5344CB8AC3E}">
        <p14:creationId xmlns:p14="http://schemas.microsoft.com/office/powerpoint/2010/main" val="190626121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A wealth of strategic information is available to organizations from both published and unpublished sources.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37</a:t>
            </a:fld>
            <a:endParaRPr lang="en-US" altLang="en-US" dirty="0"/>
          </a:p>
        </p:txBody>
      </p:sp>
    </p:spTree>
    <p:extLst>
      <p:ext uri="{BB962C8B-B14F-4D97-AF65-F5344CB8AC3E}">
        <p14:creationId xmlns:p14="http://schemas.microsoft.com/office/powerpoint/2010/main" val="36397760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many excellent websites for gathering strategic information, but three that the authors use routinely are</a:t>
            </a:r>
            <a:r>
              <a:rPr lang="en-US" baseline="0" dirty="0" smtClean="0"/>
              <a:t> included on this slide.</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38</a:t>
            </a:fld>
            <a:endParaRPr lang="en-US" altLang="en-US" dirty="0"/>
          </a:p>
        </p:txBody>
      </p:sp>
    </p:spTree>
    <p:extLst>
      <p:ext uri="{BB962C8B-B14F-4D97-AF65-F5344CB8AC3E}">
        <p14:creationId xmlns:p14="http://schemas.microsoft.com/office/powerpoint/2010/main" val="65696962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8"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dirty="0" smtClean="0"/>
              <a:t>Forecasting is complex because of factors such as technological innovation, cultural changes, new products, improved services, stronger competitors, shifts in government priorities, changing social values, unstable economic conditions, and unforeseen events.</a:t>
            </a:r>
          </a:p>
          <a:p>
            <a:endParaRPr lang="en-US" altLang="en-US" dirty="0" smtClean="0"/>
          </a:p>
        </p:txBody>
      </p:sp>
      <p:sp>
        <p:nvSpPr>
          <p:cNvPr id="60419"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alibri" pitchFamily="34" charset="0"/>
                <a:ea typeface="MS PGothic" pitchFamily="34" charset="-128"/>
              </a:defRPr>
            </a:lvl1pPr>
            <a:lvl2pPr marL="742950" indent="-285750" eaLnBrk="0" hangingPunct="0">
              <a:defRPr sz="1600">
                <a:solidFill>
                  <a:schemeClr val="tx1"/>
                </a:solidFill>
                <a:latin typeface="Calibri" pitchFamily="34" charset="0"/>
                <a:ea typeface="MS PGothic" pitchFamily="34" charset="-128"/>
              </a:defRPr>
            </a:lvl2pPr>
            <a:lvl3pPr marL="1143000" indent="-228600" eaLnBrk="0" hangingPunct="0">
              <a:defRPr sz="1600">
                <a:solidFill>
                  <a:schemeClr val="tx1"/>
                </a:solidFill>
                <a:latin typeface="Calibri" pitchFamily="34" charset="0"/>
                <a:ea typeface="MS PGothic" pitchFamily="34" charset="-128"/>
              </a:defRPr>
            </a:lvl3pPr>
            <a:lvl4pPr marL="1600200" indent="-228600" eaLnBrk="0" hangingPunct="0">
              <a:defRPr sz="1600">
                <a:solidFill>
                  <a:schemeClr val="tx1"/>
                </a:solidFill>
                <a:latin typeface="Calibri" pitchFamily="34" charset="0"/>
                <a:ea typeface="MS PGothic" pitchFamily="34" charset="-128"/>
              </a:defRPr>
            </a:lvl4pPr>
            <a:lvl5pPr marL="2057400" indent="-228600" eaLnBrk="0" hangingPunct="0">
              <a:defRPr sz="16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16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16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16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1600">
                <a:solidFill>
                  <a:schemeClr val="tx1"/>
                </a:solidFill>
                <a:latin typeface="Calibri" pitchFamily="34" charset="0"/>
                <a:ea typeface="MS PGothic" pitchFamily="34" charset="-128"/>
              </a:defRPr>
            </a:lvl9pPr>
          </a:lstStyle>
          <a:p>
            <a:pPr eaLnBrk="1" hangingPunct="1"/>
            <a:fld id="{07A6D11E-F7BC-496A-AB99-1F9CF5A2FA5B}" type="slidenum">
              <a:rPr lang="en-US" altLang="en-US" sz="1200"/>
              <a:pPr eaLnBrk="1" hangingPunct="1"/>
              <a:t>39</a:t>
            </a:fld>
            <a:endParaRPr lang="en-US" altLang="en-US" sz="1200" dirty="0"/>
          </a:p>
        </p:txBody>
      </p:sp>
    </p:spTree>
    <p:extLst>
      <p:ext uri="{BB962C8B-B14F-4D97-AF65-F5344CB8AC3E}">
        <p14:creationId xmlns:p14="http://schemas.microsoft.com/office/powerpoint/2010/main" val="292567904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Planning would be impossible without assumptions. McConkey defines assumptions as the “best present estimates of the impact of major external factors, over which the manager has little if any control, but which may exert a significant impact on performance or the ability to achieve desired results.”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40</a:t>
            </a:fld>
            <a:endParaRPr lang="en-US" altLang="en-US" dirty="0"/>
          </a:p>
        </p:txBody>
      </p:sp>
    </p:spTree>
    <p:extLst>
      <p:ext uri="{BB962C8B-B14F-4D97-AF65-F5344CB8AC3E}">
        <p14:creationId xmlns:p14="http://schemas.microsoft.com/office/powerpoint/2010/main" val="17813802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Sometimes called </a:t>
            </a:r>
            <a:r>
              <a:rPr lang="en-US" sz="1200" b="0" i="1" u="none" strike="noStrike" kern="1200" baseline="0" dirty="0" smtClean="0">
                <a:solidFill>
                  <a:schemeClr val="tx1"/>
                </a:solidFill>
                <a:latin typeface="+mn-lt"/>
                <a:ea typeface="MS PGothic" pitchFamily="34" charset="-128"/>
                <a:cs typeface="ＭＳ Ｐゴシック" pitchFamily="42" charset="-128"/>
              </a:rPr>
              <a:t>predictive analytics, machine learning, </a:t>
            </a:r>
            <a:r>
              <a:rPr lang="en-US" sz="1200" b="0" i="0" u="none" strike="noStrike" kern="1200" baseline="0" dirty="0" smtClean="0">
                <a:solidFill>
                  <a:schemeClr val="tx1"/>
                </a:solidFill>
                <a:latin typeface="+mn-lt"/>
                <a:ea typeface="MS PGothic" pitchFamily="34" charset="-128"/>
                <a:cs typeface="ＭＳ Ｐゴシック" pitchFamily="42" charset="-128"/>
              </a:rPr>
              <a:t>or </a:t>
            </a:r>
            <a:r>
              <a:rPr lang="en-US" sz="1200" b="0" i="1" u="none" strike="noStrike" kern="1200" baseline="0" dirty="0" smtClean="0">
                <a:solidFill>
                  <a:schemeClr val="tx1"/>
                </a:solidFill>
                <a:latin typeface="+mn-lt"/>
                <a:ea typeface="MS PGothic" pitchFamily="34" charset="-128"/>
                <a:cs typeface="ＭＳ Ｐゴシック" pitchFamily="42" charset="-128"/>
              </a:rPr>
              <a:t>data mining, </a:t>
            </a:r>
            <a:r>
              <a:rPr lang="en-US" sz="1200" b="0" i="0" u="none" strike="noStrike" kern="1200" baseline="0" dirty="0" smtClean="0">
                <a:solidFill>
                  <a:schemeClr val="tx1"/>
                </a:solidFill>
                <a:latin typeface="+mn-lt"/>
                <a:ea typeface="MS PGothic" pitchFamily="34" charset="-128"/>
                <a:cs typeface="ＭＳ Ｐゴシック" pitchFamily="42" charset="-128"/>
              </a:rPr>
              <a:t>this software enables a researcher to assess and use the aggregate experience of an organization, which is a priceless strategic asset for a firm.</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41</a:t>
            </a:fld>
            <a:endParaRPr lang="en-US" altLang="en-US" dirty="0"/>
          </a:p>
        </p:txBody>
      </p:sp>
    </p:spTree>
    <p:extLst>
      <p:ext uri="{BB962C8B-B14F-4D97-AF65-F5344CB8AC3E}">
        <p14:creationId xmlns:p14="http://schemas.microsoft.com/office/powerpoint/2010/main" val="36270027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An External Factor Evaluation (EFE) Matrix allows strategists to summarize and evaluate economic, social, cultural, demographic, environmental, political, governmental, legal, technological, and competitive information</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42</a:t>
            </a:fld>
            <a:endParaRPr lang="en-US" altLang="en-US" dirty="0"/>
          </a:p>
        </p:txBody>
      </p:sp>
    </p:spTree>
    <p:extLst>
      <p:ext uri="{BB962C8B-B14F-4D97-AF65-F5344CB8AC3E}">
        <p14:creationId xmlns:p14="http://schemas.microsoft.com/office/powerpoint/2010/main" val="82507830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EFE matrix can be developed in five steps.</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43</a:t>
            </a:fld>
            <a:endParaRPr lang="en-US" altLang="en-US" dirty="0"/>
          </a:p>
        </p:txBody>
      </p:sp>
    </p:spTree>
    <p:extLst>
      <p:ext uri="{BB962C8B-B14F-4D97-AF65-F5344CB8AC3E}">
        <p14:creationId xmlns:p14="http://schemas.microsoft.com/office/powerpoint/2010/main" val="218585278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most important factor to being successful in this business is “Trend toward healthy eating eroding concession sales,” as indicated by the 0.12 weight. Also note that the local cinema is doing excellent in regard to handling two factors, “TDB University is expanding 6 percent annually” and “Trend toward healthy eating eroding concession sales.” Perhaps the cinema is placing flyers on campus and also adding yogurt and healthy drinks to its concession menu.</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44</a:t>
            </a:fld>
            <a:endParaRPr lang="en-US" altLang="en-US" dirty="0"/>
          </a:p>
        </p:txBody>
      </p:sp>
    </p:spTree>
    <p:extLst>
      <p:ext uri="{BB962C8B-B14F-4D97-AF65-F5344CB8AC3E}">
        <p14:creationId xmlns:p14="http://schemas.microsoft.com/office/powerpoint/2010/main" val="26537644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600">
                <a:solidFill>
                  <a:schemeClr val="tx1"/>
                </a:solidFill>
                <a:latin typeface="Calibri" pitchFamily="34" charset="0"/>
                <a:ea typeface="MS PGothic" pitchFamily="34" charset="-128"/>
              </a:defRPr>
            </a:lvl1pPr>
            <a:lvl2pPr marL="742950" indent="-285750" eaLnBrk="0" hangingPunct="0">
              <a:defRPr sz="1600">
                <a:solidFill>
                  <a:schemeClr val="tx1"/>
                </a:solidFill>
                <a:latin typeface="Calibri" pitchFamily="34" charset="0"/>
                <a:ea typeface="MS PGothic" pitchFamily="34" charset="-128"/>
              </a:defRPr>
            </a:lvl2pPr>
            <a:lvl3pPr marL="1143000" indent="-228600" eaLnBrk="0" hangingPunct="0">
              <a:defRPr sz="1600">
                <a:solidFill>
                  <a:schemeClr val="tx1"/>
                </a:solidFill>
                <a:latin typeface="Calibri" pitchFamily="34" charset="0"/>
                <a:ea typeface="MS PGothic" pitchFamily="34" charset="-128"/>
              </a:defRPr>
            </a:lvl3pPr>
            <a:lvl4pPr marL="1600200" indent="-228600" eaLnBrk="0" hangingPunct="0">
              <a:defRPr sz="1600">
                <a:solidFill>
                  <a:schemeClr val="tx1"/>
                </a:solidFill>
                <a:latin typeface="Calibri" pitchFamily="34" charset="0"/>
                <a:ea typeface="MS PGothic" pitchFamily="34" charset="-128"/>
              </a:defRPr>
            </a:lvl4pPr>
            <a:lvl5pPr marL="2057400" indent="-228600" eaLnBrk="0" hangingPunct="0">
              <a:defRPr sz="16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16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16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16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1600">
                <a:solidFill>
                  <a:schemeClr val="tx1"/>
                </a:solidFill>
                <a:latin typeface="Calibri" pitchFamily="34" charset="0"/>
                <a:ea typeface="MS PGothic" pitchFamily="34" charset="-128"/>
              </a:defRPr>
            </a:lvl9pPr>
          </a:lstStyle>
          <a:p>
            <a:pPr eaLnBrk="1" hangingPunct="1"/>
            <a:fld id="{6AA070FD-4ADE-40A0-83F3-6655E4083C75}" type="slidenum">
              <a:rPr lang="en-US" altLang="en-US" sz="1200">
                <a:latin typeface="Times New Roman" pitchFamily="18" charset="0"/>
              </a:rPr>
              <a:pPr eaLnBrk="1" hangingPunct="1"/>
              <a:t>45</a:t>
            </a:fld>
            <a:endParaRPr lang="en-US" altLang="en-US" sz="1200" dirty="0">
              <a:latin typeface="Times New Roman" pitchFamily="18" charset="0"/>
            </a:endParaRPr>
          </a:p>
        </p:txBody>
      </p:sp>
      <p:sp>
        <p:nvSpPr>
          <p:cNvPr id="66562" name="Rectangle 2"/>
          <p:cNvSpPr>
            <a:spLocks noGrp="1" noRot="1" noChangeAspect="1" noChangeArrowheads="1" noTextEdit="1"/>
          </p:cNvSpPr>
          <p:nvPr>
            <p:ph type="sldImg"/>
          </p:nvPr>
        </p:nvSpPr>
        <p:spPr bwMode="auto">
          <a:xfrm>
            <a:off x="1144588" y="687388"/>
            <a:ext cx="4568825" cy="3425825"/>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Rectangle 3"/>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75" tIns="46038" rIns="92075" bIns="46038" numCol="1" anchor="t" anchorCtr="0" compatLnSpc="1">
            <a:prstTxWarp prst="textNoShape">
              <a:avLst/>
            </a:prstTxWarp>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The ratings refer to strengths and weaknesses, where 4 = major strength, 3 = minor strength, 2 = minor weakness, and 1 = major weakness.</a:t>
            </a:r>
            <a:endParaRPr lang="en-US" altLang="en-US" dirty="0" smtClean="0"/>
          </a:p>
        </p:txBody>
      </p:sp>
    </p:spTree>
    <p:extLst>
      <p:ext uri="{BB962C8B-B14F-4D97-AF65-F5344CB8AC3E}">
        <p14:creationId xmlns:p14="http://schemas.microsoft.com/office/powerpoint/2010/main" val="303621380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S PGothic" pitchFamily="34" charset="-128"/>
                <a:cs typeface="ＭＳ Ｐゴシック" pitchFamily="42" charset="-128"/>
              </a:rPr>
              <a:t>In this example, the two most important factors to being successful in the industry are “advertising” and “global expansion,” as indicated by weights of 0.20.</a:t>
            </a:r>
            <a:endParaRPr lang="en-US" dirty="0"/>
          </a:p>
        </p:txBody>
      </p:sp>
      <p:sp>
        <p:nvSpPr>
          <p:cNvPr id="4" name="Slide Number Placeholder 3"/>
          <p:cNvSpPr>
            <a:spLocks noGrp="1"/>
          </p:cNvSpPr>
          <p:nvPr>
            <p:ph type="sldNum" sz="quarter" idx="10"/>
          </p:nvPr>
        </p:nvSpPr>
        <p:spPr/>
        <p:txBody>
          <a:bodyPr/>
          <a:lstStyle/>
          <a:p>
            <a:fld id="{09E4D80E-4DEB-4C15-8537-7723EDD52716}" type="slidenum">
              <a:rPr lang="en-US" altLang="en-US" smtClean="0"/>
              <a:pPr/>
              <a:t>46</a:t>
            </a:fld>
            <a:endParaRPr lang="en-US" altLang="en-US" dirty="0"/>
          </a:p>
        </p:txBody>
      </p:sp>
    </p:spTree>
    <p:extLst>
      <p:ext uri="{BB962C8B-B14F-4D97-AF65-F5344CB8AC3E}">
        <p14:creationId xmlns:p14="http://schemas.microsoft.com/office/powerpoint/2010/main" val="22753481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410200" y="990600"/>
            <a:ext cx="3048000" cy="3428999"/>
          </a:xfrm>
          <a:solidFill>
            <a:srgbClr val="00CC00"/>
          </a:solidFill>
        </p:spPr>
        <p:txBody>
          <a:bodyPr/>
          <a:lstStyle>
            <a:lvl1pPr>
              <a:defRPr/>
            </a:lvl1pPr>
          </a:lstStyle>
          <a:p>
            <a:r>
              <a:rPr lang="en-US" dirty="0" smtClean="0"/>
              <a:t> </a:t>
            </a:r>
            <a:endParaRPr lang="en-US" dirty="0"/>
          </a:p>
        </p:txBody>
      </p:sp>
      <p:sp>
        <p:nvSpPr>
          <p:cNvPr id="3" name="Subtitle 2"/>
          <p:cNvSpPr>
            <a:spLocks noGrp="1"/>
          </p:cNvSpPr>
          <p:nvPr>
            <p:ph type="subTitle" idx="1" hasCustomPrompt="1"/>
          </p:nvPr>
        </p:nvSpPr>
        <p:spPr>
          <a:xfrm>
            <a:off x="5410200" y="4800600"/>
            <a:ext cx="3048000" cy="838200"/>
          </a:xfrm>
        </p:spPr>
        <p:txBody>
          <a:bodyPr/>
          <a:lstStyle>
            <a:lvl1pPr marL="0" indent="0" algn="ctr">
              <a:buNone/>
              <a:defRPr>
                <a:solidFill>
                  <a:schemeClr val="accent1">
                    <a:lumMod val="75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Chapter </a:t>
            </a:r>
            <a:endParaRPr lang="en-US" dirty="0"/>
          </a:p>
        </p:txBody>
      </p:sp>
      <p:sp>
        <p:nvSpPr>
          <p:cNvPr id="6" name="Slide Number Placeholder 5"/>
          <p:cNvSpPr>
            <a:spLocks noGrp="1"/>
          </p:cNvSpPr>
          <p:nvPr>
            <p:ph type="sldNum" sz="quarter" idx="12"/>
          </p:nvPr>
        </p:nvSpPr>
        <p:spPr/>
        <p:txBody>
          <a:bodyPr/>
          <a:lstStyle/>
          <a:p>
            <a:r>
              <a:rPr lang="en-US" altLang="en-US" dirty="0" smtClean="0"/>
              <a:t>3-</a:t>
            </a:r>
            <a:fld id="{F5C458A4-8086-4A7D-9591-0C5FE07E07E9}" type="slidenum">
              <a:rPr lang="en-US" altLang="en-US" smtClean="0"/>
              <a:pPr/>
              <a:t>‹#›</a:t>
            </a:fld>
            <a:endParaRPr lang="en-US" altLang="en-US" dirty="0"/>
          </a:p>
        </p:txBody>
      </p:sp>
      <p:sp>
        <p:nvSpPr>
          <p:cNvPr id="9" name="Footer Placeholder 4"/>
          <p:cNvSpPr>
            <a:spLocks noGrp="1"/>
          </p:cNvSpPr>
          <p:nvPr>
            <p:ph type="ftr" sz="quarter" idx="3"/>
          </p:nvPr>
        </p:nvSpPr>
        <p:spPr>
          <a:xfrm>
            <a:off x="3048000" y="6356350"/>
            <a:ext cx="3048000" cy="365125"/>
          </a:xfrm>
          <a:prstGeom prst="rect">
            <a:avLst/>
          </a:prstGeom>
        </p:spPr>
        <p:txBody>
          <a:bodyPr vert="horz" lIns="91440" tIns="45720" rIns="91440" bIns="45720" rtlCol="0" anchor="ctr"/>
          <a:lstStyle>
            <a:lvl1pPr algn="ctr">
              <a:defRPr sz="1200">
                <a:solidFill>
                  <a:schemeClr val="tx1">
                    <a:tint val="75000"/>
                  </a:schemeClr>
                </a:solidFill>
                <a:latin typeface="+mn-lt"/>
              </a:defRPr>
            </a:lvl1pPr>
          </a:lstStyle>
          <a:p>
            <a:r>
              <a:rPr lang="en-US" dirty="0" smtClean="0"/>
              <a:t>Copyright ©2017 Pearson Education, Inc.</a:t>
            </a:r>
            <a:endParaRPr lang="en-US"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8200" y="990600"/>
            <a:ext cx="3668711" cy="4663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918737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CC00"/>
          </a:solidFill>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1pPr marL="342900" indent="-342900">
              <a:buClr>
                <a:srgbClr val="00B0F0"/>
              </a:buClr>
              <a:buFont typeface="Wingdings" panose="05000000000000000000" pitchFamily="2" charset="2"/>
              <a:buChar char="v"/>
              <a:defRPr>
                <a:solidFill>
                  <a:schemeClr val="tx1"/>
                </a:solidFill>
                <a:latin typeface="Arial" panose="020B0604020202020204" pitchFamily="34" charset="0"/>
                <a:cs typeface="Arial" panose="020B0604020202020204" pitchFamily="34" charset="0"/>
              </a:defRPr>
            </a:lvl1pPr>
            <a:lvl2pPr marL="742950" indent="-285750">
              <a:buClr>
                <a:srgbClr val="00B0F0"/>
              </a:buClr>
              <a:buFont typeface="Wingdings" panose="05000000000000000000" pitchFamily="2" charset="2"/>
              <a:buChar char="v"/>
              <a:defRPr>
                <a:solidFill>
                  <a:schemeClr val="tx1"/>
                </a:solidFill>
                <a:latin typeface="Arial" panose="020B0604020202020204" pitchFamily="34" charset="0"/>
                <a:cs typeface="Arial" panose="020B0604020202020204" pitchFamily="34" charset="0"/>
              </a:defRPr>
            </a:lvl2pPr>
            <a:lvl3pPr marL="1143000" indent="-228600">
              <a:buClr>
                <a:srgbClr val="00B0F0"/>
              </a:buClr>
              <a:buFont typeface="Wingdings" panose="05000000000000000000" pitchFamily="2" charset="2"/>
              <a:buChar char="v"/>
              <a:defRPr>
                <a:solidFill>
                  <a:schemeClr val="tx1"/>
                </a:solidFill>
                <a:latin typeface="Arial" panose="020B0604020202020204" pitchFamily="34" charset="0"/>
                <a:cs typeface="Arial" panose="020B0604020202020204" pitchFamily="34" charset="0"/>
              </a:defRPr>
            </a:lvl3pPr>
            <a:lvl4pPr marL="1600200" indent="-228600">
              <a:buClr>
                <a:srgbClr val="00B0F0"/>
              </a:buClr>
              <a:buFont typeface="Wingdings" panose="05000000000000000000" pitchFamily="2" charset="2"/>
              <a:buChar char="v"/>
              <a:defRPr>
                <a:solidFill>
                  <a:schemeClr val="tx1"/>
                </a:solidFill>
                <a:latin typeface="Arial" panose="020B0604020202020204" pitchFamily="34" charset="0"/>
                <a:cs typeface="Arial" panose="020B0604020202020204" pitchFamily="34" charset="0"/>
              </a:defRPr>
            </a:lvl4pPr>
            <a:lvl5pPr marL="2057400" indent="-228600">
              <a:buClr>
                <a:srgbClr val="00B0F0"/>
              </a:buClr>
              <a:buFont typeface="Wingdings" panose="05000000000000000000" pitchFamily="2" charset="2"/>
              <a:buChar char="v"/>
              <a:defRPr>
                <a:solidFill>
                  <a:schemeClr val="tx1"/>
                </a:solidFill>
                <a:latin typeface="Arial" panose="020B0604020202020204" pitchFamily="34" charset="0"/>
                <a:cs typeface="Arial" panose="020B0604020202020204"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6" name="Slide Number Placeholder 5"/>
          <p:cNvSpPr>
            <a:spLocks noGrp="1"/>
          </p:cNvSpPr>
          <p:nvPr>
            <p:ph type="sldNum" sz="quarter" idx="12"/>
          </p:nvPr>
        </p:nvSpPr>
        <p:spPr/>
        <p:txBody>
          <a:bodyPr/>
          <a:lstStyle/>
          <a:p>
            <a:r>
              <a:rPr lang="en-US" altLang="en-US" dirty="0" smtClean="0"/>
              <a:t>3-</a:t>
            </a:r>
            <a:fld id="{53EB2886-B984-433D-98C3-D9D7013902AA}" type="slidenum">
              <a:rPr lang="en-US" altLang="en-US" smtClean="0"/>
              <a:pPr/>
              <a:t>‹#›</a:t>
            </a:fld>
            <a:endParaRPr lang="en-US" altLang="en-US" dirty="0"/>
          </a:p>
        </p:txBody>
      </p:sp>
    </p:spTree>
    <p:extLst>
      <p:ext uri="{BB962C8B-B14F-4D97-AF65-F5344CB8AC3E}">
        <p14:creationId xmlns:p14="http://schemas.microsoft.com/office/powerpoint/2010/main" val="7215507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CC00"/>
          </a:solidFill>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marL="342900" indent="-342900">
              <a:buClr>
                <a:srgbClr val="00B0F0"/>
              </a:buClr>
              <a:buFont typeface="Wingdings" panose="05000000000000000000" pitchFamily="2" charset="2"/>
              <a:buChar char="v"/>
              <a:defRPr sz="2800"/>
            </a:lvl1pPr>
            <a:lvl2pPr marL="742950" indent="-285750">
              <a:buClr>
                <a:srgbClr val="00B0F0"/>
              </a:buClr>
              <a:buFont typeface="Wingdings" panose="05000000000000000000" pitchFamily="2" charset="2"/>
              <a:buChar char="v"/>
              <a:defRPr sz="2400"/>
            </a:lvl2pPr>
            <a:lvl3pPr marL="1143000" indent="-228600">
              <a:buClr>
                <a:srgbClr val="00B0F0"/>
              </a:buClr>
              <a:buFont typeface="Wingdings" panose="05000000000000000000" pitchFamily="2" charset="2"/>
              <a:buChar char="v"/>
              <a:defRPr sz="2000"/>
            </a:lvl3pPr>
            <a:lvl4pPr marL="1600200" indent="-228600">
              <a:buClr>
                <a:srgbClr val="00B0F0"/>
              </a:buClr>
              <a:buFont typeface="Wingdings" panose="05000000000000000000" pitchFamily="2" charset="2"/>
              <a:buChar char="v"/>
              <a:defRPr sz="1800"/>
            </a:lvl4pPr>
            <a:lvl5pPr marL="2057400" indent="-228600">
              <a:buClr>
                <a:srgbClr val="00B0F0"/>
              </a:buClr>
              <a:buFont typeface="Wingdings" panose="05000000000000000000" pitchFamily="2" charset="2"/>
              <a:buChar char="v"/>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marL="342900" indent="-342900">
              <a:buClr>
                <a:srgbClr val="00B0F0"/>
              </a:buClr>
              <a:buFont typeface="Wingdings" panose="05000000000000000000" pitchFamily="2" charset="2"/>
              <a:buChar char="v"/>
              <a:defRPr sz="2800"/>
            </a:lvl1pPr>
            <a:lvl2pPr marL="742950" indent="-285750">
              <a:buClr>
                <a:srgbClr val="00B0F0"/>
              </a:buClr>
              <a:buFont typeface="Wingdings" panose="05000000000000000000" pitchFamily="2" charset="2"/>
              <a:buChar char="v"/>
              <a:defRPr sz="2400"/>
            </a:lvl2pPr>
            <a:lvl3pPr marL="1143000" indent="-228600">
              <a:buClr>
                <a:srgbClr val="00B0F0"/>
              </a:buClr>
              <a:buFont typeface="Wingdings" panose="05000000000000000000" pitchFamily="2" charset="2"/>
              <a:buChar char="v"/>
              <a:defRPr sz="2000"/>
            </a:lvl3pPr>
            <a:lvl4pPr marL="1600200" indent="-228600">
              <a:buClr>
                <a:srgbClr val="00B0F0"/>
              </a:buClr>
              <a:buFont typeface="Wingdings" panose="05000000000000000000" pitchFamily="2" charset="2"/>
              <a:buChar char="v"/>
              <a:defRPr sz="1800"/>
            </a:lvl4pPr>
            <a:lvl5pPr marL="2057400" indent="-228600">
              <a:buClr>
                <a:srgbClr val="00B0F0"/>
              </a:buClr>
              <a:buFont typeface="Wingdings" panose="05000000000000000000" pitchFamily="2" charset="2"/>
              <a:buChar char="v"/>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Footer Placeholder 5"/>
          <p:cNvSpPr>
            <a:spLocks noGrp="1"/>
          </p:cNvSpPr>
          <p:nvPr>
            <p:ph type="ftr" sz="quarter" idx="11"/>
          </p:nvPr>
        </p:nvSpPr>
        <p:spPr/>
        <p:txBody>
          <a:bodyPr/>
          <a:lstStyle/>
          <a:p>
            <a:r>
              <a:rPr lang="en-US" dirty="0" smtClean="0"/>
              <a:t>Copyright ©2017 Pearson Education, Inc.</a:t>
            </a:r>
            <a:endParaRPr lang="en-US" dirty="0"/>
          </a:p>
        </p:txBody>
      </p:sp>
      <p:sp>
        <p:nvSpPr>
          <p:cNvPr id="7" name="Slide Number Placeholder 6"/>
          <p:cNvSpPr>
            <a:spLocks noGrp="1"/>
          </p:cNvSpPr>
          <p:nvPr>
            <p:ph type="sldNum" sz="quarter" idx="12"/>
          </p:nvPr>
        </p:nvSpPr>
        <p:spPr/>
        <p:txBody>
          <a:bodyPr/>
          <a:lstStyle/>
          <a:p>
            <a:r>
              <a:rPr lang="en-US" altLang="en-US" dirty="0" smtClean="0"/>
              <a:t>3-</a:t>
            </a:r>
            <a:fld id="{8C1BDF0A-DBF0-412F-BF0C-FA47E924EE1D}" type="slidenum">
              <a:rPr lang="en-US" altLang="en-US" smtClean="0"/>
              <a:pPr/>
              <a:t>‹#›</a:t>
            </a:fld>
            <a:endParaRPr lang="en-US" altLang="en-US" dirty="0"/>
          </a:p>
        </p:txBody>
      </p:sp>
    </p:spTree>
    <p:extLst>
      <p:ext uri="{BB962C8B-B14F-4D97-AF65-F5344CB8AC3E}">
        <p14:creationId xmlns:p14="http://schemas.microsoft.com/office/powerpoint/2010/main" val="127352429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CC00"/>
          </a:solidFill>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marL="342900" indent="-342900">
              <a:buClr>
                <a:srgbClr val="00B0F0"/>
              </a:buClr>
              <a:buFont typeface="Wingdings" panose="05000000000000000000" pitchFamily="2" charset="2"/>
              <a:buChar char="v"/>
              <a:defRPr sz="2400"/>
            </a:lvl1pPr>
            <a:lvl2pPr marL="742950" indent="-285750">
              <a:buClr>
                <a:srgbClr val="00B0F0"/>
              </a:buClr>
              <a:buFont typeface="Wingdings" panose="05000000000000000000" pitchFamily="2" charset="2"/>
              <a:buChar char="v"/>
              <a:defRPr sz="2000"/>
            </a:lvl2pPr>
            <a:lvl3pPr marL="1143000" indent="-228600">
              <a:buClr>
                <a:srgbClr val="00B0F0"/>
              </a:buClr>
              <a:buFont typeface="Wingdings" panose="05000000000000000000" pitchFamily="2" charset="2"/>
              <a:buChar char="v"/>
              <a:defRPr sz="1800"/>
            </a:lvl3pPr>
            <a:lvl4pPr marL="1600200" indent="-228600">
              <a:buClr>
                <a:srgbClr val="00B0F0"/>
              </a:buClr>
              <a:buFont typeface="Wingdings" panose="05000000000000000000" pitchFamily="2" charset="2"/>
              <a:buChar char="v"/>
              <a:defRPr sz="1600"/>
            </a:lvl4pPr>
            <a:lvl5pPr marL="2057400" indent="-228600">
              <a:buClr>
                <a:srgbClr val="00B0F0"/>
              </a:buClr>
              <a:buFont typeface="Wingdings" panose="05000000000000000000" pitchFamily="2" charset="2"/>
              <a:buChar char="v"/>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marL="342900" indent="-342900">
              <a:buClr>
                <a:srgbClr val="00B0F0"/>
              </a:buClr>
              <a:buFont typeface="Wingdings" panose="05000000000000000000" pitchFamily="2" charset="2"/>
              <a:buChar char="v"/>
              <a:defRPr sz="2400"/>
            </a:lvl1pPr>
            <a:lvl2pPr marL="742950" indent="-285750">
              <a:buClr>
                <a:srgbClr val="00B0F0"/>
              </a:buClr>
              <a:buFont typeface="Wingdings" panose="05000000000000000000" pitchFamily="2" charset="2"/>
              <a:buChar char="v"/>
              <a:defRPr sz="2000"/>
            </a:lvl2pPr>
            <a:lvl3pPr marL="1143000" indent="-228600">
              <a:buClr>
                <a:srgbClr val="00B0F0"/>
              </a:buClr>
              <a:buFont typeface="Wingdings" panose="05000000000000000000" pitchFamily="2" charset="2"/>
              <a:buChar char="v"/>
              <a:defRPr sz="1800"/>
            </a:lvl3pPr>
            <a:lvl4pPr marL="1600200" indent="-228600">
              <a:buClr>
                <a:srgbClr val="00B0F0"/>
              </a:buClr>
              <a:buFont typeface="Wingdings" panose="05000000000000000000" pitchFamily="2" charset="2"/>
              <a:buChar char="v"/>
              <a:defRPr sz="1600"/>
            </a:lvl4pPr>
            <a:lvl5pPr marL="2057400" indent="-228600">
              <a:buClr>
                <a:srgbClr val="00B0F0"/>
              </a:buClr>
              <a:buFont typeface="Wingdings" panose="05000000000000000000" pitchFamily="2" charset="2"/>
              <a:buChar char="v"/>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7"/>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9" name="Slide Number Placeholder 8"/>
          <p:cNvSpPr>
            <a:spLocks noGrp="1"/>
          </p:cNvSpPr>
          <p:nvPr>
            <p:ph type="sldNum" sz="quarter" idx="12"/>
          </p:nvPr>
        </p:nvSpPr>
        <p:spPr/>
        <p:txBody>
          <a:bodyPr/>
          <a:lstStyle/>
          <a:p>
            <a:r>
              <a:rPr lang="en-US" altLang="en-US" dirty="0" smtClean="0"/>
              <a:t>3-</a:t>
            </a:r>
            <a:fld id="{53EB2886-B984-433D-98C3-D9D7013902AA}" type="slidenum">
              <a:rPr lang="en-US" altLang="en-US" smtClean="0"/>
              <a:pPr/>
              <a:t>‹#›</a:t>
            </a:fld>
            <a:endParaRPr lang="en-US" altLang="en-US" dirty="0"/>
          </a:p>
        </p:txBody>
      </p:sp>
    </p:spTree>
    <p:extLst>
      <p:ext uri="{BB962C8B-B14F-4D97-AF65-F5344CB8AC3E}">
        <p14:creationId xmlns:p14="http://schemas.microsoft.com/office/powerpoint/2010/main" val="12800408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CC00"/>
          </a:solidFill>
        </p:spPr>
        <p:txBody>
          <a:bodyPr/>
          <a:lstStyle/>
          <a:p>
            <a:r>
              <a:rPr lang="en-US" smtClean="0"/>
              <a:t>Click to edit Master title style</a:t>
            </a:r>
            <a:endParaRPr lang="en-US" dirty="0"/>
          </a:p>
        </p:txBody>
      </p:sp>
      <p:sp>
        <p:nvSpPr>
          <p:cNvPr id="4" name="Footer Placeholder 3"/>
          <p:cNvSpPr>
            <a:spLocks noGrp="1"/>
          </p:cNvSpPr>
          <p:nvPr>
            <p:ph type="ftr" sz="quarter" idx="11"/>
          </p:nvPr>
        </p:nvSpPr>
        <p:spPr/>
        <p:txBody>
          <a:bodyPr/>
          <a:lstStyle/>
          <a:p>
            <a:r>
              <a:rPr lang="en-US" dirty="0" smtClean="0"/>
              <a:t>Copyright ©2017 Pearson Education, Inc.</a:t>
            </a:r>
            <a:endParaRPr lang="en-US" dirty="0"/>
          </a:p>
        </p:txBody>
      </p:sp>
      <p:sp>
        <p:nvSpPr>
          <p:cNvPr id="5" name="Slide Number Placeholder 4"/>
          <p:cNvSpPr>
            <a:spLocks noGrp="1"/>
          </p:cNvSpPr>
          <p:nvPr>
            <p:ph type="sldNum" sz="quarter" idx="12"/>
          </p:nvPr>
        </p:nvSpPr>
        <p:spPr/>
        <p:txBody>
          <a:bodyPr/>
          <a:lstStyle/>
          <a:p>
            <a:r>
              <a:rPr lang="en-US" altLang="en-US" dirty="0" smtClean="0"/>
              <a:t>3-</a:t>
            </a:r>
            <a:fld id="{1972A2FA-DD7B-4BE2-82B7-36EA4D339687}" type="slidenum">
              <a:rPr lang="en-US" altLang="en-US" smtClean="0"/>
              <a:pPr/>
              <a:t>‹#›</a:t>
            </a:fld>
            <a:endParaRPr lang="en-US" altLang="en-US" dirty="0"/>
          </a:p>
        </p:txBody>
      </p:sp>
    </p:spTree>
    <p:extLst>
      <p:ext uri="{BB962C8B-B14F-4D97-AF65-F5344CB8AC3E}">
        <p14:creationId xmlns:p14="http://schemas.microsoft.com/office/powerpoint/2010/main" val="270681982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4" name="Slide Number Placeholder 3"/>
          <p:cNvSpPr>
            <a:spLocks noGrp="1"/>
          </p:cNvSpPr>
          <p:nvPr>
            <p:ph type="sldNum" sz="quarter" idx="12"/>
          </p:nvPr>
        </p:nvSpPr>
        <p:spPr/>
        <p:txBody>
          <a:bodyPr/>
          <a:lstStyle/>
          <a:p>
            <a:r>
              <a:rPr lang="en-US" altLang="en-US" dirty="0" smtClean="0"/>
              <a:t>3-</a:t>
            </a:r>
            <a:fld id="{53EB2886-B984-433D-98C3-D9D7013902AA}" type="slidenum">
              <a:rPr lang="en-US" altLang="en-US" smtClean="0"/>
              <a:pPr/>
              <a:t>‹#›</a:t>
            </a:fld>
            <a:endParaRPr lang="en-US" altLang="en-US" dirty="0"/>
          </a:p>
        </p:txBody>
      </p:sp>
    </p:spTree>
    <p:extLst>
      <p:ext uri="{BB962C8B-B14F-4D97-AF65-F5344CB8AC3E}">
        <p14:creationId xmlns:p14="http://schemas.microsoft.com/office/powerpoint/2010/main" val="6963331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solidFill>
            <a:srgbClr val="00CC00"/>
          </a:solidFill>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3048000" y="6356350"/>
            <a:ext cx="3048000" cy="365125"/>
          </a:xfrm>
          <a:prstGeom prst="rect">
            <a:avLst/>
          </a:prstGeom>
        </p:spPr>
        <p:txBody>
          <a:bodyPr vert="horz" lIns="91440" tIns="45720" rIns="91440" bIns="45720" rtlCol="0" anchor="ctr"/>
          <a:lstStyle>
            <a:lvl1pPr algn="ctr">
              <a:defRPr sz="1200">
                <a:solidFill>
                  <a:schemeClr val="tx1">
                    <a:tint val="75000"/>
                  </a:schemeClr>
                </a:solidFill>
                <a:latin typeface="+mn-lt"/>
              </a:defRPr>
            </a:lvl1pPr>
          </a:lstStyle>
          <a:p>
            <a:r>
              <a:rPr lang="en-US" altLang="en-US" dirty="0" smtClean="0"/>
              <a:t>Copyright ©2017 Pearson Education, Inc.</a:t>
            </a:r>
            <a:endParaRPr lang="en-US" alt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altLang="en-US" dirty="0" smtClean="0"/>
              <a:t>3-</a:t>
            </a:r>
            <a:fld id="{53EB2886-B984-433D-98C3-D9D7013902AA}" type="slidenum">
              <a:rPr lang="en-US" altLang="en-US" smtClean="0"/>
              <a:pPr/>
              <a:t>‹#›</a:t>
            </a:fld>
            <a:endParaRPr lang="en-US" altLang="en-US" dirty="0"/>
          </a:p>
        </p:txBody>
      </p:sp>
    </p:spTree>
    <p:extLst>
      <p:ext uri="{BB962C8B-B14F-4D97-AF65-F5344CB8AC3E}">
        <p14:creationId xmlns:p14="http://schemas.microsoft.com/office/powerpoint/2010/main" val="798462637"/>
      </p:ext>
    </p:extLst>
  </p:cSld>
  <p:clrMap bg1="lt1" tx1="dk1" bg2="lt2" tx2="dk2" accent1="accent1" accent2="accent2" accent3="accent3" accent4="accent4" accent5="accent5" accent6="accent6" hlink="hlink" folHlink="folHlink"/>
  <p:sldLayoutIdLst>
    <p:sldLayoutId id="2147484072" r:id="rId1"/>
    <p:sldLayoutId id="2147484073" r:id="rId2"/>
    <p:sldLayoutId id="2147484074" r:id="rId3"/>
    <p:sldLayoutId id="2147484075" r:id="rId4"/>
    <p:sldLayoutId id="2147484076" r:id="rId5"/>
    <p:sldLayoutId id="2147484077" r:id="rId6"/>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hf hdr="0" dt="0"/>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457200" indent="-457200" algn="l" defTabSz="914400" rtl="0" eaLnBrk="1" latinLnBrk="0" hangingPunct="1">
        <a:spcBef>
          <a:spcPct val="20000"/>
        </a:spcBef>
        <a:buClr>
          <a:srgbClr val="00B0F0"/>
        </a:buClr>
        <a:buFont typeface="Wingdings" panose="05000000000000000000" pitchFamily="2" charset="2"/>
        <a:buChar char="v"/>
        <a:defRPr sz="3200" kern="1200">
          <a:solidFill>
            <a:schemeClr val="tx1"/>
          </a:solidFill>
          <a:latin typeface="+mn-lt"/>
          <a:ea typeface="+mn-ea"/>
          <a:cs typeface="+mn-cs"/>
        </a:defRPr>
      </a:lvl1pPr>
      <a:lvl2pPr marL="914400" indent="-457200" algn="l" defTabSz="914400" rtl="0" eaLnBrk="1" latinLnBrk="0" hangingPunct="1">
        <a:spcBef>
          <a:spcPct val="20000"/>
        </a:spcBef>
        <a:buClr>
          <a:srgbClr val="00B0F0"/>
        </a:buClr>
        <a:buFont typeface="Wingdings" panose="05000000000000000000" pitchFamily="2" charset="2"/>
        <a:buChar char="v"/>
        <a:defRPr sz="2800" kern="1200">
          <a:solidFill>
            <a:schemeClr val="tx1"/>
          </a:solidFill>
          <a:latin typeface="+mn-lt"/>
          <a:ea typeface="+mn-ea"/>
          <a:cs typeface="+mn-cs"/>
        </a:defRPr>
      </a:lvl2pPr>
      <a:lvl3pPr marL="1257300" indent="-342900" algn="l" defTabSz="914400" rtl="0" eaLnBrk="1" latinLnBrk="0" hangingPunct="1">
        <a:spcBef>
          <a:spcPct val="20000"/>
        </a:spcBef>
        <a:buClr>
          <a:srgbClr val="00B0F0"/>
        </a:buClr>
        <a:buFont typeface="Wingdings" panose="05000000000000000000" pitchFamily="2" charset="2"/>
        <a:buChar char="v"/>
        <a:defRPr sz="2400" kern="1200">
          <a:solidFill>
            <a:schemeClr val="tx1"/>
          </a:solidFill>
          <a:latin typeface="+mn-lt"/>
          <a:ea typeface="+mn-ea"/>
          <a:cs typeface="+mn-cs"/>
        </a:defRPr>
      </a:lvl3pPr>
      <a:lvl4pPr marL="1714500" indent="-342900" algn="l" defTabSz="914400" rtl="0" eaLnBrk="1" latinLnBrk="0" hangingPunct="1">
        <a:spcBef>
          <a:spcPct val="20000"/>
        </a:spcBef>
        <a:buClr>
          <a:srgbClr val="00B0F0"/>
        </a:buClr>
        <a:buFont typeface="Wingdings" panose="05000000000000000000" pitchFamily="2" charset="2"/>
        <a:buChar char="v"/>
        <a:defRPr sz="2000" kern="1200">
          <a:solidFill>
            <a:schemeClr val="tx1"/>
          </a:solidFill>
          <a:latin typeface="+mn-lt"/>
          <a:ea typeface="+mn-ea"/>
          <a:cs typeface="+mn-cs"/>
        </a:defRPr>
      </a:lvl4pPr>
      <a:lvl5pPr marL="2171700" indent="-342900" algn="l" defTabSz="914400" rtl="0" eaLnBrk="1" latinLnBrk="0" hangingPunct="1">
        <a:spcBef>
          <a:spcPct val="20000"/>
        </a:spcBef>
        <a:buClr>
          <a:srgbClr val="00B0F0"/>
        </a:buClr>
        <a:buFont typeface="Wingdings" panose="05000000000000000000" pitchFamily="2" charset="2"/>
        <a:buChar char="v"/>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4.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8.xml.rels><?xml version="1.0" encoding="UTF-8" standalone="yes"?>
<Relationships xmlns="http://schemas.openxmlformats.org/package/2006/relationships"><Relationship Id="rId3" Type="http://schemas.openxmlformats.org/officeDocument/2006/relationships/hyperlink" Target="http://finance.yahoo.com/" TargetMode="External"/><Relationship Id="rId4" Type="http://schemas.openxmlformats.org/officeDocument/2006/relationships/hyperlink" Target="http://www.hoovers.com/" TargetMode="External"/><Relationship Id="rId5" Type="http://schemas.openxmlformats.org/officeDocument/2006/relationships/hyperlink" Target="http://globaledge.msu.edu/industries/" TargetMode="External"/><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5.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0" y="990600"/>
            <a:ext cx="3200400" cy="3428999"/>
          </a:xfrm>
        </p:spPr>
        <p:txBody>
          <a:bodyPr wrap="square" lIns="91440" tIns="45720" rIns="91440" bIns="45720" numCol="1" anchorCtr="0" compatLnSpc="1">
            <a:prstTxWarp prst="textNoShape">
              <a:avLst/>
            </a:prstTxWarp>
            <a:normAutofit/>
          </a:bodyPr>
          <a:lstStyle/>
          <a:p>
            <a:r>
              <a:rPr lang="en-US" sz="4000" b="1" dirty="0">
                <a:latin typeface="Arial" charset="0"/>
                <a:ea typeface="ＭＳ Ｐゴシック" charset="0"/>
                <a:cs typeface="Arial" charset="0"/>
              </a:rPr>
              <a:t>The External       </a:t>
            </a:r>
            <a:r>
              <a:rPr lang="en-US" sz="4000" b="1" dirty="0" smtClean="0">
                <a:latin typeface="Arial" charset="0"/>
                <a:ea typeface="ＭＳ Ｐゴシック" charset="0"/>
                <a:cs typeface="Arial" charset="0"/>
              </a:rPr>
              <a:t>Assessment </a:t>
            </a:r>
            <a:r>
              <a:rPr lang="en-US" altLang="en-US" sz="4000" b="1" cap="none" dirty="0" smtClean="0"/>
              <a:t>                                       </a:t>
            </a:r>
          </a:p>
        </p:txBody>
      </p:sp>
      <p:sp>
        <p:nvSpPr>
          <p:cNvPr id="14339" name="Subtitle 2"/>
          <p:cNvSpPr>
            <a:spLocks noGrp="1"/>
          </p:cNvSpPr>
          <p:nvPr>
            <p:ph type="subTitle" idx="1"/>
          </p:nvPr>
        </p:nvSpPr>
        <p:spPr/>
        <p:txBody>
          <a:bodyPr>
            <a:normAutofit fontScale="25000" lnSpcReduction="20000"/>
          </a:bodyPr>
          <a:lstStyle/>
          <a:p>
            <a:pPr marL="0" indent="0" eaLnBrk="1" hangingPunct="1">
              <a:buFont typeface="Franklin Gothic Book" charset="0"/>
              <a:buNone/>
              <a:defRPr/>
            </a:pPr>
            <a:r>
              <a:rPr lang="en-US" dirty="0">
                <a:solidFill>
                  <a:srgbClr val="404040"/>
                </a:solidFill>
                <a:latin typeface="Arial" charset="0"/>
                <a:ea typeface="ＭＳ Ｐゴシック" charset="0"/>
                <a:cs typeface="Arial" charset="0"/>
              </a:rPr>
              <a:t>                                 </a:t>
            </a:r>
          </a:p>
          <a:p>
            <a:pPr marL="0" indent="0" eaLnBrk="1" hangingPunct="1">
              <a:buFont typeface="Franklin Gothic Book" charset="0"/>
              <a:buNone/>
              <a:defRPr/>
            </a:pPr>
            <a:r>
              <a:rPr lang="en-US" dirty="0">
                <a:solidFill>
                  <a:srgbClr val="404040"/>
                </a:solidFill>
                <a:effectLst>
                  <a:outerShdw blurRad="38100" dist="38100" dir="2700000" algn="tl">
                    <a:srgbClr val="000000"/>
                  </a:outerShdw>
                </a:effectLst>
                <a:latin typeface="Arial" charset="0"/>
                <a:ea typeface="ＭＳ Ｐゴシック" charset="0"/>
                <a:cs typeface="Arial" charset="0"/>
              </a:rPr>
              <a:t>                                                    </a:t>
            </a:r>
            <a:endParaRPr lang="en-US" sz="3600" dirty="0">
              <a:solidFill>
                <a:schemeClr val="tx2"/>
              </a:solidFill>
              <a:latin typeface="Arial" charset="0"/>
              <a:ea typeface="ＭＳ Ｐゴシック" charset="0"/>
              <a:cs typeface="Arial" charset="0"/>
            </a:endParaRPr>
          </a:p>
          <a:p>
            <a:pPr marL="0" indent="0" eaLnBrk="1" hangingPunct="1">
              <a:buFont typeface="Franklin Gothic Book" charset="0"/>
              <a:buNone/>
              <a:defRPr/>
            </a:pPr>
            <a:r>
              <a:rPr lang="en-US" sz="12800" smtClean="0">
                <a:latin typeface="Arial" charset="0"/>
                <a:ea typeface="ＭＳ Ｐゴシック" charset="0"/>
                <a:cs typeface="Arial" charset="0"/>
              </a:rPr>
              <a:t>Chapter </a:t>
            </a:r>
            <a:r>
              <a:rPr lang="en-US" sz="12800" smtClean="0">
                <a:latin typeface="Arial" charset="0"/>
                <a:ea typeface="ＭＳ Ｐゴシック" charset="0"/>
                <a:cs typeface="Arial" charset="0"/>
              </a:rPr>
              <a:t>Three</a:t>
            </a:r>
            <a:endParaRPr lang="en-US" sz="12800" dirty="0">
              <a:latin typeface="Arial" charset="0"/>
              <a:ea typeface="ＭＳ Ｐゴシック" charset="0"/>
              <a:cs typeface="Arial" charset="0"/>
            </a:endParaRPr>
          </a:p>
          <a:p>
            <a:pPr marL="0" indent="0" eaLnBrk="1" hangingPunct="1">
              <a:buFont typeface="Franklin Gothic Book" charset="0"/>
              <a:buNone/>
              <a:defRPr/>
            </a:pPr>
            <a:r>
              <a:rPr lang="en-US" dirty="0">
                <a:solidFill>
                  <a:srgbClr val="404040"/>
                </a:solidFill>
                <a:latin typeface="Arial" charset="0"/>
                <a:ea typeface="ＭＳ Ｐゴシック" charset="0"/>
                <a:cs typeface="Arial" charset="0"/>
              </a:rPr>
              <a:t>                                             </a:t>
            </a:r>
          </a:p>
          <a:p>
            <a:pPr marL="0" indent="0" eaLnBrk="1" hangingPunct="1">
              <a:buFont typeface="Franklin Gothic Book" charset="0"/>
              <a:buNone/>
              <a:defRPr/>
            </a:pPr>
            <a:endParaRPr lang="en-US" dirty="0">
              <a:solidFill>
                <a:srgbClr val="404040"/>
              </a:solidFill>
              <a:latin typeface="Arial" charset="0"/>
              <a:ea typeface="ＭＳ Ｐゴシック" charset="0"/>
              <a:cs typeface="Arial" charset="0"/>
            </a:endParaRPr>
          </a:p>
          <a:p>
            <a:pPr marL="0" indent="0" eaLnBrk="1" hangingPunct="1">
              <a:buFont typeface="Franklin Gothic Book" charset="0"/>
              <a:buNone/>
              <a:defRPr/>
            </a:pPr>
            <a:endParaRPr lang="en-US" dirty="0">
              <a:solidFill>
                <a:srgbClr val="404040"/>
              </a:solidFill>
              <a:latin typeface="Arial" charset="0"/>
              <a:ea typeface="ＭＳ Ｐゴシック" charset="0"/>
              <a:cs typeface="Arial" charset="0"/>
            </a:endParaRPr>
          </a:p>
          <a:p>
            <a:pPr marL="0" indent="0" eaLnBrk="1" hangingPunct="1">
              <a:buFont typeface="Franklin Gothic Book" charset="0"/>
              <a:buNone/>
              <a:defRPr/>
            </a:pPr>
            <a:endParaRPr lang="en-US" dirty="0">
              <a:solidFill>
                <a:srgbClr val="404040"/>
              </a:solidFill>
              <a:latin typeface="Arial" charset="0"/>
              <a:ea typeface="ＭＳ Ｐゴシック" charset="0"/>
              <a:cs typeface="Arial" charset="0"/>
            </a:endParaRP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990600"/>
            <a:ext cx="3668711" cy="4663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Footer Placeholder 2"/>
          <p:cNvSpPr>
            <a:spLocks noGrp="1"/>
          </p:cNvSpPr>
          <p:nvPr>
            <p:ph type="ftr" sz="quarter" idx="3"/>
          </p:nvPr>
        </p:nvSpPr>
        <p:spPr/>
        <p:txBody>
          <a:bodyPr/>
          <a:lstStyle/>
          <a:p>
            <a:r>
              <a:rPr lang="en-US" dirty="0" smtClean="0"/>
              <a:t>Copyright ©2017 Pearson Education, Inc.</a:t>
            </a:r>
            <a:endParaRPr lang="en-US" dirty="0"/>
          </a:p>
        </p:txBody>
      </p:sp>
      <p:sp>
        <p:nvSpPr>
          <p:cNvPr id="4" name="Slide Number Placeholder 3"/>
          <p:cNvSpPr>
            <a:spLocks noGrp="1"/>
          </p:cNvSpPr>
          <p:nvPr>
            <p:ph type="sldNum" sz="quarter" idx="12"/>
          </p:nvPr>
        </p:nvSpPr>
        <p:spPr/>
        <p:txBody>
          <a:bodyPr/>
          <a:lstStyle/>
          <a:p>
            <a:r>
              <a:rPr lang="en-US" altLang="en-US" dirty="0" smtClean="0"/>
              <a:t>3-</a:t>
            </a:r>
            <a:fld id="{F5C458A4-8086-4A7D-9591-0C5FE07E07E9}" type="slidenum">
              <a:rPr lang="en-US" altLang="en-US" smtClean="0"/>
              <a:pPr/>
              <a:t>1</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defRPr/>
            </a:pPr>
            <a:r>
              <a:rPr lang="en-US" altLang="en-US" dirty="0" smtClean="0">
                <a:latin typeface="Arial" charset="0"/>
                <a:ea typeface="+mj-ea"/>
                <a:cs typeface="Arial" charset="0"/>
              </a:rPr>
              <a:t>Learning Objectives</a:t>
            </a:r>
          </a:p>
        </p:txBody>
      </p:sp>
      <p:sp>
        <p:nvSpPr>
          <p:cNvPr id="13314" name="Content Placeholder 2"/>
          <p:cNvSpPr>
            <a:spLocks noGrp="1"/>
          </p:cNvSpPr>
          <p:nvPr>
            <p:ph idx="1"/>
          </p:nvPr>
        </p:nvSpPr>
        <p:spPr/>
        <p:txBody>
          <a:bodyPr>
            <a:normAutofit/>
          </a:bodyPr>
          <a:lstStyle/>
          <a:p>
            <a:pPr marL="514350" indent="-514350">
              <a:buAutoNum type="arabicPeriod"/>
            </a:pPr>
            <a:r>
              <a:rPr lang="en-US" sz="2800" dirty="0" smtClean="0"/>
              <a:t>Describe </a:t>
            </a:r>
            <a:r>
              <a:rPr lang="en-US" sz="2800" dirty="0"/>
              <a:t>the nature and purpose of an external assessment in formulating strategies</a:t>
            </a:r>
            <a:r>
              <a:rPr lang="en-US" sz="2800" dirty="0" smtClean="0"/>
              <a:t>.</a:t>
            </a:r>
          </a:p>
          <a:p>
            <a:pPr marL="514350" indent="-514350">
              <a:buAutoNum type="arabicPeriod"/>
            </a:pPr>
            <a:r>
              <a:rPr lang="en-US" sz="2800" dirty="0" smtClean="0"/>
              <a:t>Identify </a:t>
            </a:r>
            <a:r>
              <a:rPr lang="en-US" sz="2800" dirty="0"/>
              <a:t>and discuss 10 external forces that must be examined in formulating </a:t>
            </a:r>
            <a:r>
              <a:rPr lang="en-US" sz="2800" dirty="0" smtClean="0"/>
              <a:t>strategies: economic</a:t>
            </a:r>
            <a:r>
              <a:rPr lang="en-US" sz="2800" dirty="0"/>
              <a:t>, social, cultural, demographic, environmental, political, </a:t>
            </a:r>
            <a:r>
              <a:rPr lang="en-US" sz="2800" dirty="0" smtClean="0"/>
              <a:t>governmental, legal</a:t>
            </a:r>
            <a:r>
              <a:rPr lang="en-US" sz="2800" dirty="0"/>
              <a:t>, technological, and competitive</a:t>
            </a:r>
            <a:r>
              <a:rPr lang="en-US" sz="2800" dirty="0" smtClean="0"/>
              <a:t>.</a:t>
            </a:r>
          </a:p>
          <a:p>
            <a:pPr marL="514350" indent="-514350">
              <a:buAutoNum type="arabicPeriod"/>
            </a:pPr>
            <a:r>
              <a:rPr lang="en-US" sz="2800" dirty="0" smtClean="0"/>
              <a:t>Explain </a:t>
            </a:r>
            <a:r>
              <a:rPr lang="en-US" sz="2800" dirty="0"/>
              <a:t>Porter’s Five Forces Model and its relevance in formulating strategies</a:t>
            </a:r>
            <a:r>
              <a:rPr lang="en-US" sz="2800" dirty="0">
                <a:latin typeface="FrutigerLTCom-Light"/>
              </a:rPr>
              <a:t>.</a:t>
            </a:r>
            <a:endParaRPr lang="en-US" altLang="en-US" sz="2400" dirty="0" smtClean="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2</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a:defRPr/>
            </a:pPr>
            <a:r>
              <a:rPr lang="en-US" altLang="en-US" dirty="0" smtClean="0">
                <a:latin typeface="Arial" charset="0"/>
                <a:cs typeface="Arial" charset="0"/>
              </a:rPr>
              <a:t>Learning</a:t>
            </a:r>
            <a:r>
              <a:rPr lang="en-US" altLang="en-US" dirty="0" smtClean="0">
                <a:latin typeface="Arial" charset="0"/>
                <a:ea typeface="+mj-ea"/>
                <a:cs typeface="Arial" charset="0"/>
              </a:rPr>
              <a:t> Objectives (cont.)</a:t>
            </a:r>
            <a:r>
              <a:rPr lang="en-US" altLang="en-US" sz="4000" dirty="0" smtClean="0">
                <a:latin typeface="Arial" charset="0"/>
                <a:ea typeface="+mj-ea"/>
                <a:cs typeface="Arial" charset="0"/>
              </a:rPr>
              <a:t> </a:t>
            </a:r>
          </a:p>
        </p:txBody>
      </p:sp>
      <p:sp>
        <p:nvSpPr>
          <p:cNvPr id="16387" name="Content Placeholder 2"/>
          <p:cNvSpPr>
            <a:spLocks noGrp="1"/>
          </p:cNvSpPr>
          <p:nvPr>
            <p:ph idx="1"/>
          </p:nvPr>
        </p:nvSpPr>
        <p:spPr/>
        <p:txBody>
          <a:bodyPr>
            <a:normAutofit/>
          </a:bodyPr>
          <a:lstStyle/>
          <a:p>
            <a:pPr marL="514350" indent="-514350">
              <a:buFont typeface="+mj-lt"/>
              <a:buAutoNum type="arabicPeriod" startAt="4"/>
            </a:pPr>
            <a:r>
              <a:rPr lang="en-US" dirty="0" smtClean="0"/>
              <a:t>Describe </a:t>
            </a:r>
            <a:r>
              <a:rPr lang="en-US" dirty="0"/>
              <a:t>key sources of information used for locating vital external information.</a:t>
            </a:r>
          </a:p>
          <a:p>
            <a:pPr marL="514350" indent="-514350">
              <a:buFont typeface="+mj-lt"/>
              <a:buAutoNum type="arabicPeriod" startAt="4"/>
            </a:pPr>
            <a:r>
              <a:rPr lang="en-US" dirty="0" smtClean="0"/>
              <a:t>Discuss </a:t>
            </a:r>
            <a:r>
              <a:rPr lang="en-US" dirty="0"/>
              <a:t>forecasting tools and techniques.</a:t>
            </a:r>
          </a:p>
          <a:p>
            <a:pPr marL="514350" indent="-514350">
              <a:buFont typeface="+mj-lt"/>
              <a:buAutoNum type="arabicPeriod" startAt="4"/>
            </a:pPr>
            <a:r>
              <a:rPr lang="en-US" dirty="0" smtClean="0"/>
              <a:t>Explain </a:t>
            </a:r>
            <a:r>
              <a:rPr lang="en-US" dirty="0"/>
              <a:t>how to develop and use an External Factor Evaluation (EFE) Matrix.</a:t>
            </a:r>
          </a:p>
          <a:p>
            <a:pPr marL="514350" indent="-514350">
              <a:buFont typeface="+mj-lt"/>
              <a:buAutoNum type="arabicPeriod" startAt="4"/>
            </a:pPr>
            <a:r>
              <a:rPr lang="en-US" dirty="0" smtClean="0"/>
              <a:t>Explain </a:t>
            </a:r>
            <a:r>
              <a:rPr lang="en-US" dirty="0"/>
              <a:t>how to develop and use a Competitive Profile Matrix.</a:t>
            </a:r>
            <a:endParaRPr lang="en-US" altLang="en-US" dirty="0" smtClean="0">
              <a:latin typeface="Arial" charset="0"/>
              <a:cs typeface="Arial"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a:defRPr/>
            </a:pPr>
            <a:r>
              <a:rPr lang="en-US" altLang="en-US" dirty="0" smtClean="0">
                <a:latin typeface="Arial" charset="0"/>
                <a:ea typeface="+mj-ea"/>
                <a:cs typeface="Arial" charset="0"/>
              </a:rPr>
              <a:t>External Audit</a:t>
            </a:r>
          </a:p>
        </p:txBody>
      </p:sp>
      <p:sp>
        <p:nvSpPr>
          <p:cNvPr id="17411" name="Content Placeholder 2"/>
          <p:cNvSpPr>
            <a:spLocks noGrp="1"/>
          </p:cNvSpPr>
          <p:nvPr>
            <p:ph idx="1"/>
          </p:nvPr>
        </p:nvSpPr>
        <p:spPr/>
        <p:txBody>
          <a:bodyPr/>
          <a:lstStyle/>
          <a:p>
            <a:pPr>
              <a:defRPr/>
            </a:pPr>
            <a:r>
              <a:rPr lang="en-US" altLang="en-US" b="1" dirty="0" smtClean="0">
                <a:latin typeface="Arial" charset="0"/>
                <a:ea typeface="+mn-ea"/>
                <a:cs typeface="Arial" charset="0"/>
              </a:rPr>
              <a:t>External audit</a:t>
            </a:r>
          </a:p>
          <a:p>
            <a:pPr lvl="1">
              <a:defRPr/>
            </a:pPr>
            <a:r>
              <a:rPr lang="en-US" altLang="en-US" dirty="0" smtClean="0">
                <a:latin typeface="Arial" charset="0"/>
                <a:ea typeface="+mn-ea"/>
                <a:cs typeface="Arial" charset="0"/>
              </a:rPr>
              <a:t>focuses on identifying and evaluating trends and events beyond the control of a single firm</a:t>
            </a:r>
          </a:p>
          <a:p>
            <a:pPr lvl="1">
              <a:defRPr/>
            </a:pPr>
            <a:r>
              <a:rPr lang="en-US" altLang="en-US" dirty="0" smtClean="0">
                <a:latin typeface="Arial" charset="0"/>
                <a:ea typeface="+mn-ea"/>
                <a:cs typeface="Arial" charset="0"/>
              </a:rPr>
              <a:t>reveals key opportunities and threats confronting an organization so that managers can formulate strategies to take advantage of the opportunities and avoid or reduce the impact of threats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4</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normAutofit/>
          </a:bodyPr>
          <a:lstStyle/>
          <a:p>
            <a:pPr>
              <a:defRPr/>
            </a:pPr>
            <a:r>
              <a:rPr lang="en-US" altLang="en-US" dirty="0" smtClean="0">
                <a:latin typeface="Arial" charset="0"/>
                <a:ea typeface="+mj-ea"/>
                <a:cs typeface="Arial" charset="0"/>
              </a:rPr>
              <a:t>The Nature of an External Audit</a:t>
            </a:r>
          </a:p>
        </p:txBody>
      </p:sp>
      <p:sp>
        <p:nvSpPr>
          <p:cNvPr id="17411" name="Content Placeholder 2"/>
          <p:cNvSpPr>
            <a:spLocks noGrp="1"/>
          </p:cNvSpPr>
          <p:nvPr>
            <p:ph idx="1"/>
          </p:nvPr>
        </p:nvSpPr>
        <p:spPr/>
        <p:txBody>
          <a:bodyPr/>
          <a:lstStyle/>
          <a:p>
            <a:pPr>
              <a:defRPr/>
            </a:pPr>
            <a:r>
              <a:rPr lang="en-US" dirty="0" smtClean="0">
                <a:latin typeface="Arial" charset="0"/>
                <a:ea typeface="+mn-ea"/>
                <a:cs typeface="Arial" charset="0"/>
              </a:rPr>
              <a:t>The external audit is aimed at identifying </a:t>
            </a:r>
            <a:r>
              <a:rPr lang="en-US" dirty="0" smtClean="0">
                <a:solidFill>
                  <a:srgbClr val="00B0F0"/>
                </a:solidFill>
                <a:latin typeface="Arial" charset="0"/>
                <a:ea typeface="+mn-ea"/>
                <a:cs typeface="Arial" charset="0"/>
              </a:rPr>
              <a:t>key variables</a:t>
            </a:r>
            <a:r>
              <a:rPr lang="en-US" dirty="0" smtClean="0">
                <a:solidFill>
                  <a:srgbClr val="009BD2"/>
                </a:solidFill>
                <a:latin typeface="Arial" charset="0"/>
                <a:ea typeface="+mn-ea"/>
                <a:cs typeface="Arial" charset="0"/>
              </a:rPr>
              <a:t> </a:t>
            </a:r>
            <a:r>
              <a:rPr lang="en-US" dirty="0" smtClean="0">
                <a:latin typeface="Arial" charset="0"/>
                <a:ea typeface="+mn-ea"/>
                <a:cs typeface="Arial" charset="0"/>
              </a:rPr>
              <a:t>that offer actionable responses</a:t>
            </a:r>
            <a:endParaRPr lang="en-US" sz="2800" dirty="0" smtClean="0">
              <a:latin typeface="Arial" charset="0"/>
              <a:ea typeface="+mn-ea"/>
              <a:cs typeface="Arial" charset="0"/>
            </a:endParaRPr>
          </a:p>
          <a:p>
            <a:pPr>
              <a:defRPr/>
            </a:pPr>
            <a:r>
              <a:rPr lang="en-US" sz="3000" dirty="0" smtClean="0">
                <a:latin typeface="Arial" charset="0"/>
                <a:ea typeface="+mn-ea"/>
                <a:cs typeface="Arial" charset="0"/>
              </a:rPr>
              <a:t>Firms should be able to respond either offensively or defensively to the factors by formulating strategies that take </a:t>
            </a:r>
            <a:r>
              <a:rPr lang="en-US" sz="3000" dirty="0" smtClean="0">
                <a:solidFill>
                  <a:srgbClr val="00B0F0"/>
                </a:solidFill>
                <a:latin typeface="Arial" charset="0"/>
                <a:ea typeface="+mn-ea"/>
                <a:cs typeface="Arial" charset="0"/>
              </a:rPr>
              <a:t>advantage</a:t>
            </a:r>
            <a:r>
              <a:rPr lang="en-US" sz="3000" dirty="0" smtClean="0">
                <a:latin typeface="Arial" charset="0"/>
                <a:ea typeface="+mn-ea"/>
                <a:cs typeface="Arial" charset="0"/>
              </a:rPr>
              <a:t> of external opportunities or that </a:t>
            </a:r>
            <a:r>
              <a:rPr lang="en-US" sz="3000" dirty="0" smtClean="0">
                <a:solidFill>
                  <a:srgbClr val="00B0F0"/>
                </a:solidFill>
                <a:latin typeface="Arial" charset="0"/>
                <a:ea typeface="+mn-ea"/>
                <a:cs typeface="Arial" charset="0"/>
              </a:rPr>
              <a:t>minimize</a:t>
            </a:r>
            <a:r>
              <a:rPr lang="en-US" sz="3000" dirty="0" smtClean="0">
                <a:latin typeface="Arial" charset="0"/>
                <a:ea typeface="+mn-ea"/>
                <a:cs typeface="Arial" charset="0"/>
              </a:rPr>
              <a:t> the impact of potential threats.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5</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normAutofit fontScale="90000"/>
          </a:bodyPr>
          <a:lstStyle/>
          <a:p>
            <a:pPr>
              <a:defRPr/>
            </a:pPr>
            <a:r>
              <a:rPr lang="en-US" altLang="en-US" sz="4000" dirty="0" smtClean="0">
                <a:latin typeface="Arial" charset="0"/>
                <a:ea typeface="+mj-ea"/>
                <a:cs typeface="Arial" charset="0"/>
              </a:rPr>
              <a:t>A Comprehensive Strategic-Management Model</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447800"/>
            <a:ext cx="8763000" cy="487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6</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a:defRPr/>
            </a:pPr>
            <a:r>
              <a:rPr lang="en-US" altLang="en-US" dirty="0" smtClean="0">
                <a:latin typeface="Arial" charset="0"/>
                <a:ea typeface="+mj-ea"/>
                <a:cs typeface="Arial" charset="0"/>
              </a:rPr>
              <a:t>Key External Forces</a:t>
            </a:r>
          </a:p>
        </p:txBody>
      </p:sp>
      <p:sp>
        <p:nvSpPr>
          <p:cNvPr id="20483" name="Content Placeholder 2"/>
          <p:cNvSpPr>
            <a:spLocks noGrp="1"/>
          </p:cNvSpPr>
          <p:nvPr>
            <p:ph idx="1"/>
          </p:nvPr>
        </p:nvSpPr>
        <p:spPr/>
        <p:txBody>
          <a:bodyPr/>
          <a:lstStyle/>
          <a:p>
            <a:pPr marL="0" indent="0">
              <a:buFont typeface="Wingdings" pitchFamily="2" charset="2"/>
              <a:buNone/>
              <a:defRPr/>
            </a:pPr>
            <a:r>
              <a:rPr lang="en-US" altLang="en-US" b="1" i="1" dirty="0" smtClean="0">
                <a:latin typeface="Arial" charset="0"/>
                <a:ea typeface="+mn-ea"/>
                <a:cs typeface="Arial" charset="0"/>
              </a:rPr>
              <a:t>External forces </a:t>
            </a:r>
            <a:r>
              <a:rPr lang="en-US" altLang="en-US" dirty="0" smtClean="0">
                <a:latin typeface="Arial" charset="0"/>
                <a:ea typeface="+mn-ea"/>
                <a:cs typeface="Arial" charset="0"/>
              </a:rPr>
              <a:t>can be divided into five broad categories: </a:t>
            </a:r>
          </a:p>
          <a:p>
            <a:pPr marL="0" indent="0">
              <a:buClr>
                <a:srgbClr val="002060"/>
              </a:buClr>
              <a:buFont typeface="Franklin Gothic Book" panose="020B0503020102020204" pitchFamily="34" charset="0"/>
              <a:buNone/>
              <a:defRPr/>
            </a:pPr>
            <a:r>
              <a:rPr lang="en-US" altLang="en-US" sz="2800" b="1" dirty="0" smtClean="0">
                <a:solidFill>
                  <a:srgbClr val="0094C8"/>
                </a:solidFill>
                <a:latin typeface="Arial" charset="0"/>
                <a:ea typeface="+mn-ea"/>
                <a:cs typeface="Arial" charset="0"/>
              </a:rPr>
              <a:t>1. </a:t>
            </a:r>
            <a:r>
              <a:rPr lang="en-US" altLang="en-US" sz="2800" dirty="0" smtClean="0">
                <a:latin typeface="Arial" charset="0"/>
                <a:ea typeface="+mn-ea"/>
                <a:cs typeface="Arial" charset="0"/>
              </a:rPr>
              <a:t>economic forces</a:t>
            </a:r>
          </a:p>
          <a:p>
            <a:pPr marL="0" indent="0">
              <a:buClr>
                <a:srgbClr val="002060"/>
              </a:buClr>
              <a:buFont typeface="Franklin Gothic Book" panose="020B0503020102020204" pitchFamily="34" charset="0"/>
              <a:buNone/>
              <a:defRPr/>
            </a:pPr>
            <a:r>
              <a:rPr lang="en-US" altLang="en-US" sz="2800" b="1" dirty="0" smtClean="0">
                <a:solidFill>
                  <a:srgbClr val="0094C8"/>
                </a:solidFill>
                <a:latin typeface="Arial" charset="0"/>
                <a:ea typeface="+mn-ea"/>
                <a:cs typeface="Arial" charset="0"/>
              </a:rPr>
              <a:t>2. </a:t>
            </a:r>
            <a:r>
              <a:rPr lang="en-US" altLang="en-US" sz="2800" dirty="0" smtClean="0">
                <a:latin typeface="Arial" charset="0"/>
                <a:ea typeface="+mn-ea"/>
                <a:cs typeface="Arial" charset="0"/>
              </a:rPr>
              <a:t>social, cultural, demographic, and natural    </a:t>
            </a:r>
          </a:p>
          <a:p>
            <a:pPr marL="0" indent="0">
              <a:buClr>
                <a:srgbClr val="002060"/>
              </a:buClr>
              <a:buFont typeface="Franklin Gothic Book" panose="020B0503020102020204" pitchFamily="34" charset="0"/>
              <a:buNone/>
              <a:defRPr/>
            </a:pPr>
            <a:r>
              <a:rPr lang="en-US" altLang="en-US" sz="2800" dirty="0" smtClean="0">
                <a:latin typeface="Arial" charset="0"/>
                <a:ea typeface="+mn-ea"/>
                <a:cs typeface="Arial" charset="0"/>
              </a:rPr>
              <a:t>    environment forces</a:t>
            </a:r>
          </a:p>
          <a:p>
            <a:pPr marL="0" indent="0">
              <a:buClr>
                <a:srgbClr val="002060"/>
              </a:buClr>
              <a:buFont typeface="Franklin Gothic Book" panose="020B0503020102020204" pitchFamily="34" charset="0"/>
              <a:buNone/>
              <a:defRPr/>
            </a:pPr>
            <a:r>
              <a:rPr lang="en-US" altLang="en-US" sz="2800" b="1" dirty="0" smtClean="0">
                <a:solidFill>
                  <a:srgbClr val="0094C8"/>
                </a:solidFill>
                <a:latin typeface="Arial" charset="0"/>
                <a:ea typeface="+mn-ea"/>
                <a:cs typeface="Arial" charset="0"/>
              </a:rPr>
              <a:t>3. </a:t>
            </a:r>
            <a:r>
              <a:rPr lang="en-US" altLang="en-US" sz="2800" dirty="0" smtClean="0">
                <a:latin typeface="Arial" charset="0"/>
                <a:ea typeface="+mn-ea"/>
                <a:cs typeface="Arial" charset="0"/>
              </a:rPr>
              <a:t>political, governmental, and legal forces</a:t>
            </a:r>
          </a:p>
          <a:p>
            <a:pPr marL="0" indent="0">
              <a:buClr>
                <a:srgbClr val="002060"/>
              </a:buClr>
              <a:buFont typeface="Franklin Gothic Book" panose="020B0503020102020204" pitchFamily="34" charset="0"/>
              <a:buNone/>
              <a:defRPr/>
            </a:pPr>
            <a:r>
              <a:rPr lang="en-US" altLang="en-US" sz="2800" b="1" dirty="0" smtClean="0">
                <a:solidFill>
                  <a:srgbClr val="0094C8"/>
                </a:solidFill>
                <a:latin typeface="Arial" charset="0"/>
                <a:ea typeface="+mn-ea"/>
                <a:cs typeface="Arial" charset="0"/>
              </a:rPr>
              <a:t>4. </a:t>
            </a:r>
            <a:r>
              <a:rPr lang="en-US" altLang="en-US" sz="2800" dirty="0" smtClean="0">
                <a:latin typeface="Arial" charset="0"/>
                <a:ea typeface="+mn-ea"/>
                <a:cs typeface="Arial" charset="0"/>
              </a:rPr>
              <a:t>technological forces</a:t>
            </a:r>
          </a:p>
          <a:p>
            <a:pPr marL="0" indent="0">
              <a:buClr>
                <a:srgbClr val="002060"/>
              </a:buClr>
              <a:buFont typeface="Franklin Gothic Book" panose="020B0503020102020204" pitchFamily="34" charset="0"/>
              <a:buNone/>
              <a:defRPr/>
            </a:pPr>
            <a:r>
              <a:rPr lang="en-US" altLang="en-US" sz="2800" b="1" dirty="0" smtClean="0">
                <a:solidFill>
                  <a:srgbClr val="0094C8"/>
                </a:solidFill>
                <a:latin typeface="Arial" charset="0"/>
                <a:ea typeface="+mn-ea"/>
                <a:cs typeface="Arial" charset="0"/>
              </a:rPr>
              <a:t>5.</a:t>
            </a:r>
            <a:r>
              <a:rPr lang="en-US" altLang="en-US" sz="2800" dirty="0" smtClean="0">
                <a:solidFill>
                  <a:srgbClr val="0094C8"/>
                </a:solidFill>
                <a:latin typeface="Arial" charset="0"/>
                <a:ea typeface="+mn-ea"/>
                <a:cs typeface="Arial" charset="0"/>
              </a:rPr>
              <a:t> </a:t>
            </a:r>
            <a:r>
              <a:rPr lang="en-US" altLang="en-US" sz="2800" dirty="0" smtClean="0">
                <a:latin typeface="Arial" charset="0"/>
                <a:ea typeface="+mn-ea"/>
                <a:cs typeface="Arial" charset="0"/>
              </a:rPr>
              <a:t>competitive forces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7</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noAutofit/>
          </a:bodyPr>
          <a:lstStyle/>
          <a:p>
            <a:pPr>
              <a:defRPr/>
            </a:pPr>
            <a:r>
              <a:rPr lang="en-US" altLang="en-US" sz="3600" dirty="0" smtClean="0">
                <a:latin typeface="Arial" charset="0"/>
                <a:ea typeface="+mj-ea"/>
                <a:cs typeface="Arial" charset="0"/>
              </a:rPr>
              <a:t>Relationships Between Key External Forces and an Organization</a:t>
            </a:r>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8</a:t>
            </a:fld>
            <a:endParaRPr lang="en-US" altLang="en-US" dirty="0"/>
          </a:p>
        </p:txBody>
      </p:sp>
      <p:pic>
        <p:nvPicPr>
          <p:cNvPr id="4" name="Picture 3" descr="fig03_02.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600200"/>
            <a:ext cx="9144000" cy="46482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The Process of Performing an External Audit</a:t>
            </a:r>
          </a:p>
        </p:txBody>
      </p:sp>
      <p:sp>
        <p:nvSpPr>
          <p:cNvPr id="21507" name="Content Placeholder 2"/>
          <p:cNvSpPr>
            <a:spLocks noGrp="1"/>
          </p:cNvSpPr>
          <p:nvPr>
            <p:ph idx="1"/>
          </p:nvPr>
        </p:nvSpPr>
        <p:spPr/>
        <p:txBody>
          <a:bodyPr/>
          <a:lstStyle/>
          <a:p>
            <a:pPr>
              <a:defRPr/>
            </a:pPr>
            <a:r>
              <a:rPr lang="en-US" dirty="0" smtClean="0">
                <a:latin typeface="Arial" charset="0"/>
                <a:ea typeface="+mn-ea"/>
                <a:cs typeface="Arial" charset="0"/>
              </a:rPr>
              <a:t>First, gather </a:t>
            </a:r>
            <a:r>
              <a:rPr lang="en-US" dirty="0" smtClean="0">
                <a:solidFill>
                  <a:srgbClr val="00B0F0"/>
                </a:solidFill>
                <a:latin typeface="Arial" charset="0"/>
                <a:ea typeface="+mn-ea"/>
                <a:cs typeface="Arial" charset="0"/>
              </a:rPr>
              <a:t>competitive intelligence </a:t>
            </a:r>
            <a:r>
              <a:rPr lang="en-US" dirty="0" smtClean="0">
                <a:latin typeface="Arial" charset="0"/>
                <a:ea typeface="+mn-ea"/>
                <a:cs typeface="Arial" charset="0"/>
              </a:rPr>
              <a:t>and information about economic, social, cultural, demographic, environmental, political, governmental, legal, and technological trends.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9</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The Process of Performing an External Audit</a:t>
            </a:r>
          </a:p>
        </p:txBody>
      </p:sp>
      <p:sp>
        <p:nvSpPr>
          <p:cNvPr id="21506" name="Content Placeholder 2"/>
          <p:cNvSpPr>
            <a:spLocks noGrp="1"/>
          </p:cNvSpPr>
          <p:nvPr>
            <p:ph idx="1"/>
          </p:nvPr>
        </p:nvSpPr>
        <p:spPr/>
        <p:txBody>
          <a:bodyPr/>
          <a:lstStyle/>
          <a:p>
            <a:endParaRPr lang="en-US" altLang="en-US" dirty="0" smtClean="0">
              <a:latin typeface="Arial" pitchFamily="34" charset="0"/>
              <a:cs typeface="Arial" pitchFamily="34" charset="0"/>
            </a:endParaRPr>
          </a:p>
          <a:p>
            <a:r>
              <a:rPr lang="en-US" altLang="en-US" dirty="0" smtClean="0">
                <a:latin typeface="Arial" pitchFamily="34" charset="0"/>
                <a:cs typeface="Arial" pitchFamily="34" charset="0"/>
              </a:rPr>
              <a:t>Information should be assimilated and evaluated</a:t>
            </a:r>
          </a:p>
          <a:p>
            <a:endParaRPr lang="en-US" altLang="en-US" dirty="0" smtClean="0">
              <a:latin typeface="Arial" pitchFamily="34" charset="0"/>
              <a:cs typeface="Arial" pitchFamily="34" charset="0"/>
            </a:endParaRPr>
          </a:p>
          <a:p>
            <a:r>
              <a:rPr lang="en-US" altLang="en-US" dirty="0" smtClean="0">
                <a:latin typeface="Arial" pitchFamily="34" charset="0"/>
                <a:cs typeface="Arial" pitchFamily="34" charset="0"/>
              </a:rPr>
              <a:t>A final list of the most important key external factors should be communicated</a:t>
            </a:r>
          </a:p>
          <a:p>
            <a:pPr>
              <a:buFont typeface="Franklin Gothic Book" pitchFamily="-84" charset="0"/>
              <a:buChar char="►"/>
            </a:pPr>
            <a:endParaRPr lang="en-US" altLang="en-US" dirty="0" smtClean="0">
              <a:solidFill>
                <a:srgbClr val="404040"/>
              </a:solidFill>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10</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The Industrial Organization </a:t>
            </a:r>
            <a:br>
              <a:rPr lang="en-US" altLang="en-US" dirty="0" smtClean="0">
                <a:latin typeface="Arial" charset="0"/>
                <a:ea typeface="+mj-ea"/>
                <a:cs typeface="Arial" charset="0"/>
              </a:rPr>
            </a:br>
            <a:r>
              <a:rPr lang="en-US" altLang="en-US" dirty="0" smtClean="0">
                <a:latin typeface="Arial" charset="0"/>
                <a:ea typeface="+mj-ea"/>
                <a:cs typeface="Arial" charset="0"/>
              </a:rPr>
              <a:t>(I/O) View</a:t>
            </a:r>
          </a:p>
        </p:txBody>
      </p:sp>
      <p:sp>
        <p:nvSpPr>
          <p:cNvPr id="24579" name="Content Placeholder 2"/>
          <p:cNvSpPr>
            <a:spLocks noGrp="1"/>
          </p:cNvSpPr>
          <p:nvPr>
            <p:ph idx="1"/>
          </p:nvPr>
        </p:nvSpPr>
        <p:spPr/>
        <p:txBody>
          <a:bodyPr/>
          <a:lstStyle/>
          <a:p>
            <a:pPr>
              <a:defRPr/>
            </a:pPr>
            <a:r>
              <a:rPr lang="en-US" dirty="0" smtClean="0">
                <a:latin typeface="Arial" charset="0"/>
                <a:ea typeface="+mn-ea"/>
                <a:cs typeface="Arial" charset="0"/>
              </a:rPr>
              <a:t>The </a:t>
            </a:r>
            <a:r>
              <a:rPr lang="en-US" i="1" dirty="0" smtClean="0">
                <a:latin typeface="Arial" charset="0"/>
                <a:ea typeface="+mn-ea"/>
                <a:cs typeface="Arial" charset="0"/>
              </a:rPr>
              <a:t>Industrial Organization (I/O) </a:t>
            </a:r>
            <a:r>
              <a:rPr lang="en-US" dirty="0" smtClean="0">
                <a:latin typeface="Arial" charset="0"/>
                <a:ea typeface="+mn-ea"/>
                <a:cs typeface="Arial" charset="0"/>
              </a:rPr>
              <a:t>approach to competitive advantage advocates that </a:t>
            </a:r>
            <a:r>
              <a:rPr lang="en-US" dirty="0" smtClean="0">
                <a:solidFill>
                  <a:srgbClr val="00B0F0"/>
                </a:solidFill>
                <a:latin typeface="Arial" charset="0"/>
                <a:ea typeface="+mn-ea"/>
                <a:cs typeface="Arial" charset="0"/>
              </a:rPr>
              <a:t>external</a:t>
            </a:r>
            <a:r>
              <a:rPr lang="en-US" dirty="0" smtClean="0">
                <a:solidFill>
                  <a:schemeClr val="tx2">
                    <a:lumMod val="60000"/>
                    <a:lumOff val="40000"/>
                  </a:schemeClr>
                </a:solidFill>
                <a:latin typeface="Arial" charset="0"/>
                <a:ea typeface="+mn-ea"/>
                <a:cs typeface="Arial" charset="0"/>
              </a:rPr>
              <a:t> </a:t>
            </a:r>
            <a:r>
              <a:rPr lang="en-US" dirty="0" smtClean="0">
                <a:latin typeface="Arial" charset="0"/>
                <a:ea typeface="+mn-ea"/>
                <a:cs typeface="Arial" charset="0"/>
              </a:rPr>
              <a:t>(industry) factors are more important than </a:t>
            </a:r>
            <a:r>
              <a:rPr lang="en-US" dirty="0" smtClean="0">
                <a:solidFill>
                  <a:srgbClr val="00B0F0"/>
                </a:solidFill>
                <a:latin typeface="Arial" charset="0"/>
                <a:ea typeface="+mn-ea"/>
                <a:cs typeface="Arial" charset="0"/>
              </a:rPr>
              <a:t>internal</a:t>
            </a:r>
            <a:r>
              <a:rPr lang="en-US" dirty="0" smtClean="0">
                <a:solidFill>
                  <a:srgbClr val="0082B0"/>
                </a:solidFill>
                <a:latin typeface="Arial" charset="0"/>
                <a:ea typeface="+mn-ea"/>
                <a:cs typeface="Arial" charset="0"/>
              </a:rPr>
              <a:t> </a:t>
            </a:r>
            <a:r>
              <a:rPr lang="en-US" dirty="0" smtClean="0">
                <a:latin typeface="Arial" charset="0"/>
                <a:ea typeface="+mn-ea"/>
                <a:cs typeface="Arial" charset="0"/>
              </a:rPr>
              <a:t>factors in a firm for gaining and sustaining competitive advantage.</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11</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defRPr/>
            </a:pPr>
            <a:r>
              <a:rPr lang="en-US" altLang="en-US" dirty="0" smtClean="0">
                <a:latin typeface="Arial" charset="0"/>
                <a:ea typeface="+mj-ea"/>
                <a:cs typeface="Arial" charset="0"/>
              </a:rPr>
              <a:t>Economic Forces</a:t>
            </a:r>
          </a:p>
        </p:txBody>
      </p:sp>
      <p:sp>
        <p:nvSpPr>
          <p:cNvPr id="3" name="Content Placeholder 2"/>
          <p:cNvSpPr>
            <a:spLocks noGrp="1"/>
          </p:cNvSpPr>
          <p:nvPr>
            <p:ph sz="half" idx="1"/>
          </p:nvPr>
        </p:nvSpPr>
        <p:spPr/>
        <p:txBody>
          <a:bodyPr>
            <a:normAutofit fontScale="77500" lnSpcReduction="20000"/>
          </a:bodyPr>
          <a:lstStyle/>
          <a:p>
            <a:r>
              <a:rPr lang="en-US" dirty="0" smtClean="0"/>
              <a:t>Shift to service economy</a:t>
            </a:r>
          </a:p>
          <a:p>
            <a:r>
              <a:rPr lang="en-US" dirty="0" smtClean="0"/>
              <a:t>Availability of credit</a:t>
            </a:r>
          </a:p>
          <a:p>
            <a:r>
              <a:rPr lang="en-US" dirty="0" smtClean="0"/>
              <a:t>Level of disposable income</a:t>
            </a:r>
          </a:p>
          <a:p>
            <a:r>
              <a:rPr lang="en-US" dirty="0" smtClean="0"/>
              <a:t>Propensity of people to spend</a:t>
            </a:r>
          </a:p>
          <a:p>
            <a:r>
              <a:rPr lang="en-US" dirty="0" smtClean="0"/>
              <a:t>Interest rates</a:t>
            </a:r>
          </a:p>
          <a:p>
            <a:r>
              <a:rPr lang="en-US" dirty="0" smtClean="0"/>
              <a:t>Inflation rates</a:t>
            </a:r>
          </a:p>
          <a:p>
            <a:r>
              <a:rPr lang="en-US" dirty="0" smtClean="0"/>
              <a:t>GDP trends</a:t>
            </a:r>
          </a:p>
          <a:p>
            <a:r>
              <a:rPr lang="en-US" dirty="0" smtClean="0"/>
              <a:t>Consumption patterns</a:t>
            </a:r>
          </a:p>
          <a:p>
            <a:r>
              <a:rPr lang="en-US" dirty="0" smtClean="0"/>
              <a:t>Unemployment trends</a:t>
            </a:r>
          </a:p>
          <a:p>
            <a:r>
              <a:rPr lang="en-US" dirty="0" smtClean="0"/>
              <a:t>Value of the dollar </a:t>
            </a:r>
          </a:p>
          <a:p>
            <a:r>
              <a:rPr lang="en-US" dirty="0" smtClean="0"/>
              <a:t>Import/Export factors</a:t>
            </a:r>
          </a:p>
          <a:p>
            <a:r>
              <a:rPr lang="en-US" dirty="0" smtClean="0"/>
              <a:t>Demand </a:t>
            </a:r>
            <a:r>
              <a:rPr lang="en-US" dirty="0"/>
              <a:t>shifts for different goods and services</a:t>
            </a:r>
          </a:p>
          <a:p>
            <a:endParaRPr lang="en-US" dirty="0"/>
          </a:p>
        </p:txBody>
      </p:sp>
      <p:sp>
        <p:nvSpPr>
          <p:cNvPr id="4" name="Content Placeholder 3"/>
          <p:cNvSpPr>
            <a:spLocks noGrp="1"/>
          </p:cNvSpPr>
          <p:nvPr>
            <p:ph sz="half" idx="2"/>
          </p:nvPr>
        </p:nvSpPr>
        <p:spPr/>
        <p:txBody>
          <a:bodyPr>
            <a:normAutofit fontScale="77500" lnSpcReduction="20000"/>
          </a:bodyPr>
          <a:lstStyle/>
          <a:p>
            <a:r>
              <a:rPr lang="en-US" dirty="0" smtClean="0"/>
              <a:t>Income differences by region and consumer group</a:t>
            </a:r>
          </a:p>
          <a:p>
            <a:r>
              <a:rPr lang="en-US" dirty="0" smtClean="0"/>
              <a:t>Price fluctuations</a:t>
            </a:r>
          </a:p>
          <a:p>
            <a:r>
              <a:rPr lang="en-US" dirty="0" smtClean="0"/>
              <a:t>Foreign countries’ economic conditions</a:t>
            </a:r>
          </a:p>
          <a:p>
            <a:r>
              <a:rPr lang="en-US" dirty="0" smtClean="0"/>
              <a:t>Monetary and Fiscal policy</a:t>
            </a:r>
          </a:p>
          <a:p>
            <a:r>
              <a:rPr lang="en-US" dirty="0" smtClean="0"/>
              <a:t>Stock market trends</a:t>
            </a:r>
          </a:p>
          <a:p>
            <a:r>
              <a:rPr lang="en-US" dirty="0" smtClean="0"/>
              <a:t>Tax rate variation by country and state</a:t>
            </a:r>
          </a:p>
          <a:p>
            <a:r>
              <a:rPr lang="en-US" dirty="0" smtClean="0"/>
              <a:t>European Economic Community (EEC) policies</a:t>
            </a:r>
          </a:p>
          <a:p>
            <a:r>
              <a:rPr lang="en-US" dirty="0" smtClean="0"/>
              <a:t>Organization of Petroleum Exporting Countries (OPEC) policies</a:t>
            </a:r>
            <a:endParaRPr lang="en-US" dirty="0"/>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5" name="Slide Number Placeholder 4"/>
          <p:cNvSpPr>
            <a:spLocks noGrp="1"/>
          </p:cNvSpPr>
          <p:nvPr>
            <p:ph type="sldNum" sz="quarter" idx="12"/>
          </p:nvPr>
        </p:nvSpPr>
        <p:spPr/>
        <p:txBody>
          <a:bodyPr/>
          <a:lstStyle/>
          <a:p>
            <a:r>
              <a:rPr lang="en-US" altLang="en-US" dirty="0" smtClean="0"/>
              <a:t>3-</a:t>
            </a:r>
            <a:fld id="{8C1BDF0A-DBF0-412F-BF0C-FA47E924EE1D}" type="slidenum">
              <a:rPr lang="en-US" altLang="en-US" smtClean="0"/>
              <a:pPr/>
              <a:t>12</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normAutofit/>
          </a:bodyPr>
          <a:lstStyle/>
          <a:p>
            <a:pPr>
              <a:defRPr/>
            </a:pPr>
            <a:r>
              <a:rPr lang="en-US" altLang="en-US" dirty="0" smtClean="0">
                <a:latin typeface="Arial" charset="0"/>
                <a:ea typeface="+mj-ea"/>
                <a:cs typeface="Arial" charset="0"/>
              </a:rPr>
              <a:t>Advantages of a Strong Dollar</a:t>
            </a:r>
          </a:p>
        </p:txBody>
      </p:sp>
      <p:sp>
        <p:nvSpPr>
          <p:cNvPr id="3" name="Content Placeholder 2"/>
          <p:cNvSpPr>
            <a:spLocks noGrp="1"/>
          </p:cNvSpPr>
          <p:nvPr>
            <p:ph idx="1"/>
          </p:nvPr>
        </p:nvSpPr>
        <p:spPr>
          <a:xfrm>
            <a:off x="457200" y="1600200"/>
            <a:ext cx="8229600" cy="4800600"/>
          </a:xfrm>
        </p:spPr>
        <p:txBody>
          <a:bodyPr>
            <a:normAutofit fontScale="77500" lnSpcReduction="20000"/>
          </a:bodyPr>
          <a:lstStyle/>
          <a:p>
            <a:pPr marL="514350" indent="-514350">
              <a:buFont typeface="+mj-lt"/>
              <a:buAutoNum type="arabicPeriod"/>
            </a:pPr>
            <a:r>
              <a:rPr lang="en-US" dirty="0"/>
              <a:t>Leads to lower exports</a:t>
            </a:r>
          </a:p>
          <a:p>
            <a:pPr marL="514350" indent="-514350">
              <a:buFont typeface="+mj-lt"/>
              <a:buAutoNum type="arabicPeriod"/>
            </a:pPr>
            <a:r>
              <a:rPr lang="en-US" dirty="0" smtClean="0"/>
              <a:t>Leads </a:t>
            </a:r>
            <a:r>
              <a:rPr lang="en-US" dirty="0"/>
              <a:t>to higher imports</a:t>
            </a:r>
          </a:p>
          <a:p>
            <a:pPr marL="514350" indent="-514350">
              <a:buFont typeface="+mj-lt"/>
              <a:buAutoNum type="arabicPeriod"/>
            </a:pPr>
            <a:r>
              <a:rPr lang="en-US" dirty="0" smtClean="0"/>
              <a:t>Makes </a:t>
            </a:r>
            <a:r>
              <a:rPr lang="en-US" dirty="0"/>
              <a:t>U.S. goods expensive for foreign consumers</a:t>
            </a:r>
          </a:p>
          <a:p>
            <a:pPr marL="514350" indent="-514350">
              <a:buFont typeface="+mj-lt"/>
              <a:buAutoNum type="arabicPeriod"/>
            </a:pPr>
            <a:r>
              <a:rPr lang="en-US" dirty="0" smtClean="0"/>
              <a:t>Helps </a:t>
            </a:r>
            <a:r>
              <a:rPr lang="en-US" dirty="0"/>
              <a:t>keep inflation low</a:t>
            </a:r>
          </a:p>
          <a:p>
            <a:pPr marL="514350" indent="-514350">
              <a:buFont typeface="+mj-lt"/>
              <a:buAutoNum type="arabicPeriod"/>
            </a:pPr>
            <a:r>
              <a:rPr lang="en-US" dirty="0" smtClean="0"/>
              <a:t>Allows U.S. </a:t>
            </a:r>
            <a:r>
              <a:rPr lang="en-US" dirty="0"/>
              <a:t>firms to purchase raw materials cheaply from other countries</a:t>
            </a:r>
          </a:p>
          <a:p>
            <a:pPr marL="514350" indent="-514350">
              <a:buFont typeface="+mj-lt"/>
              <a:buAutoNum type="arabicPeriod"/>
            </a:pPr>
            <a:r>
              <a:rPr lang="en-US" dirty="0" smtClean="0"/>
              <a:t>Allows U.S. </a:t>
            </a:r>
            <a:r>
              <a:rPr lang="en-US" dirty="0"/>
              <a:t>to service its debt better</a:t>
            </a:r>
          </a:p>
          <a:p>
            <a:pPr marL="514350" indent="-514350">
              <a:buFont typeface="+mj-lt"/>
              <a:buAutoNum type="arabicPeriod"/>
            </a:pPr>
            <a:r>
              <a:rPr lang="en-US" dirty="0" smtClean="0"/>
              <a:t>Spurs </a:t>
            </a:r>
            <a:r>
              <a:rPr lang="en-US" dirty="0"/>
              <a:t>foreign investment</a:t>
            </a:r>
          </a:p>
          <a:p>
            <a:pPr marL="514350" indent="-514350">
              <a:buFont typeface="+mj-lt"/>
              <a:buAutoNum type="arabicPeriod"/>
            </a:pPr>
            <a:r>
              <a:rPr lang="en-US" dirty="0" smtClean="0"/>
              <a:t>Encourages </a:t>
            </a:r>
            <a:r>
              <a:rPr lang="en-US" dirty="0"/>
              <a:t>Americans to travel abroad</a:t>
            </a:r>
          </a:p>
          <a:p>
            <a:pPr marL="514350" indent="-514350">
              <a:buFont typeface="+mj-lt"/>
              <a:buAutoNum type="arabicPeriod"/>
            </a:pPr>
            <a:r>
              <a:rPr lang="en-US" dirty="0" smtClean="0"/>
              <a:t>Leads </a:t>
            </a:r>
            <a:r>
              <a:rPr lang="en-US" dirty="0"/>
              <a:t>to lower oil prices because oil globally is priced in U.S. dollars</a:t>
            </a:r>
          </a:p>
          <a:p>
            <a:pPr marL="514350" indent="-514350">
              <a:buFont typeface="+mj-lt"/>
              <a:buAutoNum type="arabicPeriod"/>
            </a:pPr>
            <a:r>
              <a:rPr lang="en-US" dirty="0" smtClean="0"/>
              <a:t>Encourages </a:t>
            </a:r>
            <a:r>
              <a:rPr lang="en-US" dirty="0"/>
              <a:t>Americans to spend money because they can buy more for their money</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4" name="Slide Number Placeholder 3"/>
          <p:cNvSpPr>
            <a:spLocks noGrp="1"/>
          </p:cNvSpPr>
          <p:nvPr>
            <p:ph type="sldNum" sz="quarter" idx="12"/>
          </p:nvPr>
        </p:nvSpPr>
        <p:spPr/>
        <p:txBody>
          <a:bodyPr/>
          <a:lstStyle/>
          <a:p>
            <a:r>
              <a:rPr lang="en-US" altLang="en-US" dirty="0" smtClean="0"/>
              <a:t>3-</a:t>
            </a:r>
            <a:fld id="{53EB2886-B984-433D-98C3-D9D7013902AA}" type="slidenum">
              <a:rPr lang="en-US" altLang="en-US" smtClean="0"/>
              <a:pPr/>
              <a:t>13</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rmAutofit fontScale="90000"/>
          </a:bodyPr>
          <a:lstStyle/>
          <a:p>
            <a:pPr>
              <a:defRPr/>
            </a:pPr>
            <a:r>
              <a:rPr lang="en-US" altLang="en-US" dirty="0" smtClean="0">
                <a:latin typeface="Arial" charset="0"/>
                <a:ea typeface="+mj-ea"/>
                <a:cs typeface="Arial" charset="0"/>
              </a:rPr>
              <a:t>Social, Cultural, Demographic, and Natural Environmental Forces</a:t>
            </a:r>
          </a:p>
        </p:txBody>
      </p:sp>
      <p:sp>
        <p:nvSpPr>
          <p:cNvPr id="29699" name="Rectangle 3"/>
          <p:cNvSpPr>
            <a:spLocks noGrp="1" noChangeArrowheads="1"/>
          </p:cNvSpPr>
          <p:nvPr>
            <p:ph idx="1"/>
          </p:nvPr>
        </p:nvSpPr>
        <p:spPr>
          <a:xfrm>
            <a:off x="304800" y="1828800"/>
            <a:ext cx="8686800" cy="4525963"/>
          </a:xfrm>
        </p:spPr>
        <p:txBody>
          <a:bodyPr/>
          <a:lstStyle/>
          <a:p>
            <a:pPr>
              <a:defRPr/>
            </a:pPr>
            <a:r>
              <a:rPr lang="en-US" altLang="en-US" dirty="0" smtClean="0">
                <a:latin typeface="Arial" charset="0"/>
                <a:ea typeface="+mn-ea"/>
                <a:cs typeface="Arial" charset="0"/>
              </a:rPr>
              <a:t>U.S. Facts</a:t>
            </a:r>
          </a:p>
          <a:p>
            <a:pPr lvl="1">
              <a:defRPr/>
            </a:pPr>
            <a:r>
              <a:rPr lang="en-US" altLang="en-US" dirty="0" smtClean="0">
                <a:latin typeface="Arial" charset="0"/>
                <a:ea typeface="+mn-ea"/>
                <a:cs typeface="Arial" charset="0"/>
              </a:rPr>
              <a:t>Aging population</a:t>
            </a:r>
          </a:p>
          <a:p>
            <a:pPr lvl="1">
              <a:defRPr/>
            </a:pPr>
            <a:r>
              <a:rPr lang="en-US" altLang="en-US" dirty="0" smtClean="0">
                <a:latin typeface="Arial" charset="0"/>
                <a:ea typeface="+mn-ea"/>
                <a:cs typeface="Arial" charset="0"/>
              </a:rPr>
              <a:t>Less white</a:t>
            </a:r>
          </a:p>
          <a:p>
            <a:pPr lvl="1">
              <a:defRPr/>
            </a:pPr>
            <a:r>
              <a:rPr lang="en-US" altLang="en-US" dirty="0" smtClean="0">
                <a:latin typeface="Arial" charset="0"/>
                <a:ea typeface="+mn-ea"/>
                <a:cs typeface="Arial" charset="0"/>
              </a:rPr>
              <a:t>2050 = </a:t>
            </a:r>
            <a:r>
              <a:rPr lang="en-US" altLang="en-US" dirty="0" smtClean="0">
                <a:latin typeface="Arial" charset="0"/>
                <a:cs typeface="Arial" charset="0"/>
              </a:rPr>
              <a:t>20</a:t>
            </a:r>
            <a:r>
              <a:rPr lang="en-US" altLang="en-US" dirty="0" smtClean="0">
                <a:latin typeface="Arial" charset="0"/>
                <a:ea typeface="+mn-ea"/>
                <a:cs typeface="Arial" charset="0"/>
              </a:rPr>
              <a:t>% population &gt; 65 years</a:t>
            </a:r>
          </a:p>
          <a:p>
            <a:pPr lvl="1">
              <a:defRPr/>
            </a:pPr>
            <a:r>
              <a:rPr lang="en-US" altLang="en-US" dirty="0" smtClean="0">
                <a:latin typeface="Arial" charset="0"/>
                <a:ea typeface="+mn-ea"/>
                <a:cs typeface="Arial" charset="0"/>
              </a:rPr>
              <a:t>2075 = no ethnic or racial majority</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14</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pPr>
              <a:defRPr/>
            </a:pPr>
            <a:r>
              <a:rPr lang="en-US" altLang="en-US" sz="4000" dirty="0" smtClean="0">
                <a:latin typeface="Arial" charset="0"/>
                <a:ea typeface="+mj-ea"/>
                <a:cs typeface="Arial" charset="0"/>
              </a:rPr>
              <a:t>Key Social, Cultural, Demographic, and Natural Environmental Variables</a:t>
            </a:r>
          </a:p>
        </p:txBody>
      </p:sp>
      <p:sp>
        <p:nvSpPr>
          <p:cNvPr id="3" name="Content Placeholder 2"/>
          <p:cNvSpPr>
            <a:spLocks noGrp="1"/>
          </p:cNvSpPr>
          <p:nvPr>
            <p:ph sz="half" idx="1"/>
          </p:nvPr>
        </p:nvSpPr>
        <p:spPr/>
        <p:txBody>
          <a:bodyPr>
            <a:normAutofit fontScale="77500" lnSpcReduction="20000"/>
          </a:bodyPr>
          <a:lstStyle/>
          <a:p>
            <a:r>
              <a:rPr lang="en-US" dirty="0"/>
              <a:t>Population changes by race, age, and geographic </a:t>
            </a:r>
            <a:r>
              <a:rPr lang="en-US" dirty="0" smtClean="0"/>
              <a:t>area</a:t>
            </a:r>
            <a:endParaRPr lang="en-US" dirty="0"/>
          </a:p>
          <a:p>
            <a:r>
              <a:rPr lang="en-US" dirty="0"/>
              <a:t>Regional changes in tastes and </a:t>
            </a:r>
            <a:r>
              <a:rPr lang="en-US" dirty="0" smtClean="0"/>
              <a:t>preferences</a:t>
            </a:r>
            <a:endParaRPr lang="en-US" dirty="0"/>
          </a:p>
          <a:p>
            <a:r>
              <a:rPr lang="en-US" dirty="0"/>
              <a:t>Number of marriages </a:t>
            </a:r>
            <a:endParaRPr lang="en-US" dirty="0" smtClean="0"/>
          </a:p>
          <a:p>
            <a:r>
              <a:rPr lang="en-US" dirty="0" smtClean="0"/>
              <a:t>Number </a:t>
            </a:r>
            <a:r>
              <a:rPr lang="en-US" dirty="0"/>
              <a:t>of divorces </a:t>
            </a:r>
            <a:endParaRPr lang="en-US" dirty="0" smtClean="0"/>
          </a:p>
          <a:p>
            <a:r>
              <a:rPr lang="en-US" dirty="0" smtClean="0"/>
              <a:t>Number of births</a:t>
            </a:r>
          </a:p>
          <a:p>
            <a:r>
              <a:rPr lang="en-US" dirty="0" smtClean="0"/>
              <a:t>Number </a:t>
            </a:r>
            <a:r>
              <a:rPr lang="en-US" dirty="0"/>
              <a:t>of </a:t>
            </a:r>
            <a:r>
              <a:rPr lang="en-US" dirty="0" smtClean="0"/>
              <a:t>deaths</a:t>
            </a:r>
          </a:p>
          <a:p>
            <a:r>
              <a:rPr lang="en-US" dirty="0"/>
              <a:t>Immigration and emigration rates </a:t>
            </a:r>
            <a:endParaRPr lang="en-US" dirty="0" smtClean="0"/>
          </a:p>
          <a:p>
            <a:r>
              <a:rPr lang="en-US" dirty="0" smtClean="0"/>
              <a:t>Social </a:t>
            </a:r>
            <a:r>
              <a:rPr lang="en-US" dirty="0"/>
              <a:t>Security </a:t>
            </a:r>
            <a:r>
              <a:rPr lang="en-US" dirty="0" smtClean="0"/>
              <a:t>programs</a:t>
            </a:r>
            <a:endParaRPr lang="en-US" dirty="0"/>
          </a:p>
          <a:p>
            <a:r>
              <a:rPr lang="en-US" dirty="0"/>
              <a:t>Life expectancy rates </a:t>
            </a:r>
            <a:endParaRPr lang="en-US" dirty="0" smtClean="0"/>
          </a:p>
          <a:p>
            <a:r>
              <a:rPr lang="en-US" dirty="0" smtClean="0"/>
              <a:t>Per </a:t>
            </a:r>
            <a:r>
              <a:rPr lang="en-US" dirty="0"/>
              <a:t>capita income </a:t>
            </a:r>
            <a:endParaRPr lang="en-US" dirty="0" smtClean="0"/>
          </a:p>
          <a:p>
            <a:r>
              <a:rPr lang="en-US" dirty="0"/>
              <a:t>Social media pervasiveness </a:t>
            </a:r>
          </a:p>
        </p:txBody>
      </p:sp>
      <p:sp>
        <p:nvSpPr>
          <p:cNvPr id="4" name="Content Placeholder 3"/>
          <p:cNvSpPr>
            <a:spLocks noGrp="1"/>
          </p:cNvSpPr>
          <p:nvPr>
            <p:ph sz="half" idx="2"/>
          </p:nvPr>
        </p:nvSpPr>
        <p:spPr/>
        <p:txBody>
          <a:bodyPr>
            <a:normAutofit fontScale="77500" lnSpcReduction="20000"/>
          </a:bodyPr>
          <a:lstStyle/>
          <a:p>
            <a:r>
              <a:rPr lang="en-US" dirty="0" smtClean="0"/>
              <a:t>Attitudes </a:t>
            </a:r>
            <a:r>
              <a:rPr lang="en-US" dirty="0"/>
              <a:t>toward </a:t>
            </a:r>
            <a:r>
              <a:rPr lang="en-US" dirty="0" smtClean="0"/>
              <a:t>retirement</a:t>
            </a:r>
          </a:p>
          <a:p>
            <a:r>
              <a:rPr lang="en-US" dirty="0" smtClean="0"/>
              <a:t>Energy conservation</a:t>
            </a:r>
          </a:p>
          <a:p>
            <a:r>
              <a:rPr lang="en-US" dirty="0"/>
              <a:t>Attitudes toward product </a:t>
            </a:r>
            <a:r>
              <a:rPr lang="en-US" dirty="0" smtClean="0"/>
              <a:t>quality</a:t>
            </a:r>
          </a:p>
          <a:p>
            <a:r>
              <a:rPr lang="en-US" dirty="0"/>
              <a:t>Attitudes toward customer service</a:t>
            </a:r>
          </a:p>
          <a:p>
            <a:r>
              <a:rPr lang="en-US" dirty="0" smtClean="0"/>
              <a:t>Pollution control</a:t>
            </a:r>
          </a:p>
          <a:p>
            <a:r>
              <a:rPr lang="en-US" dirty="0" smtClean="0"/>
              <a:t>Attitudes </a:t>
            </a:r>
            <a:r>
              <a:rPr lang="en-US" dirty="0"/>
              <a:t>toward foreign </a:t>
            </a:r>
            <a:r>
              <a:rPr lang="en-US" dirty="0" smtClean="0"/>
              <a:t>peoples</a:t>
            </a:r>
          </a:p>
          <a:p>
            <a:r>
              <a:rPr lang="en-US" dirty="0" smtClean="0"/>
              <a:t>Energy conservation</a:t>
            </a:r>
          </a:p>
          <a:p>
            <a:r>
              <a:rPr lang="en-US" dirty="0" smtClean="0"/>
              <a:t>Social programs</a:t>
            </a:r>
          </a:p>
          <a:p>
            <a:r>
              <a:rPr lang="en-US" dirty="0" smtClean="0"/>
              <a:t>Number </a:t>
            </a:r>
            <a:r>
              <a:rPr lang="en-US" dirty="0"/>
              <a:t>of churches</a:t>
            </a:r>
          </a:p>
          <a:p>
            <a:r>
              <a:rPr lang="en-US" dirty="0"/>
              <a:t>Number of church </a:t>
            </a:r>
            <a:r>
              <a:rPr lang="en-US" dirty="0" smtClean="0"/>
              <a:t>members</a:t>
            </a:r>
          </a:p>
          <a:p>
            <a:r>
              <a:rPr lang="en-US" dirty="0" smtClean="0"/>
              <a:t>Social </a:t>
            </a:r>
            <a:r>
              <a:rPr lang="en-US" dirty="0"/>
              <a:t>responsibility issues</a:t>
            </a:r>
          </a:p>
          <a:p>
            <a:endParaRPr lang="en-US" dirty="0"/>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5" name="Slide Number Placeholder 4"/>
          <p:cNvSpPr>
            <a:spLocks noGrp="1"/>
          </p:cNvSpPr>
          <p:nvPr>
            <p:ph type="sldNum" sz="quarter" idx="12"/>
          </p:nvPr>
        </p:nvSpPr>
        <p:spPr/>
        <p:txBody>
          <a:bodyPr/>
          <a:lstStyle/>
          <a:p>
            <a:r>
              <a:rPr lang="en-US" altLang="en-US" dirty="0" smtClean="0"/>
              <a:t>3-</a:t>
            </a:r>
            <a:fld id="{8C1BDF0A-DBF0-412F-BF0C-FA47E924EE1D}" type="slidenum">
              <a:rPr lang="en-US" altLang="en-US" smtClean="0"/>
              <a:pPr/>
              <a:t>15</a:t>
            </a:fld>
            <a:endParaRPr lang="en-US" altLang="en-US" dirty="0"/>
          </a:p>
        </p:txBody>
      </p:sp>
    </p:spTree>
    <p:extLst>
      <p:ext uri="{BB962C8B-B14F-4D97-AF65-F5344CB8AC3E}">
        <p14:creationId xmlns:p14="http://schemas.microsoft.com/office/powerpoint/2010/main" val="32461935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Political, Governmental, and </a:t>
            </a:r>
            <a:br>
              <a:rPr lang="en-US" altLang="en-US" dirty="0" smtClean="0">
                <a:latin typeface="Arial" charset="0"/>
                <a:ea typeface="+mj-ea"/>
                <a:cs typeface="Arial" charset="0"/>
              </a:rPr>
            </a:br>
            <a:r>
              <a:rPr lang="en-US" altLang="en-US" dirty="0" smtClean="0">
                <a:latin typeface="Arial" charset="0"/>
                <a:ea typeface="+mj-ea"/>
                <a:cs typeface="Arial" charset="0"/>
              </a:rPr>
              <a:t>Legal Forces</a:t>
            </a:r>
          </a:p>
        </p:txBody>
      </p:sp>
      <p:sp>
        <p:nvSpPr>
          <p:cNvPr id="31747" name="Content Placeholder 2"/>
          <p:cNvSpPr>
            <a:spLocks noGrp="1"/>
          </p:cNvSpPr>
          <p:nvPr>
            <p:ph idx="1"/>
          </p:nvPr>
        </p:nvSpPr>
        <p:spPr/>
        <p:txBody>
          <a:bodyPr/>
          <a:lstStyle/>
          <a:p>
            <a:pPr>
              <a:defRPr/>
            </a:pPr>
            <a:r>
              <a:rPr lang="en-US" dirty="0" smtClean="0">
                <a:latin typeface="Arial" charset="0"/>
                <a:ea typeface="+mn-ea"/>
                <a:cs typeface="Arial" charset="0"/>
              </a:rPr>
              <a:t>The increasing </a:t>
            </a:r>
            <a:r>
              <a:rPr lang="en-US" dirty="0" smtClean="0">
                <a:solidFill>
                  <a:srgbClr val="00B0F0"/>
                </a:solidFill>
                <a:latin typeface="Arial" charset="0"/>
                <a:ea typeface="+mn-ea"/>
                <a:cs typeface="Arial" charset="0"/>
              </a:rPr>
              <a:t>global interdependence </a:t>
            </a:r>
            <a:r>
              <a:rPr lang="en-US" dirty="0" smtClean="0">
                <a:latin typeface="Arial" charset="0"/>
                <a:ea typeface="+mn-ea"/>
                <a:cs typeface="Arial" charset="0"/>
              </a:rPr>
              <a:t>among economies, markets, governments, and organizations makes it imperative that firms consider the possible impact of </a:t>
            </a:r>
            <a:r>
              <a:rPr lang="en-US" dirty="0" smtClean="0">
                <a:solidFill>
                  <a:srgbClr val="00B0F0"/>
                </a:solidFill>
                <a:latin typeface="Arial" charset="0"/>
                <a:ea typeface="+mn-ea"/>
                <a:cs typeface="Arial" charset="0"/>
              </a:rPr>
              <a:t>political variables</a:t>
            </a:r>
            <a:r>
              <a:rPr lang="en-US" dirty="0" smtClean="0">
                <a:solidFill>
                  <a:schemeClr val="tx2">
                    <a:lumMod val="60000"/>
                    <a:lumOff val="40000"/>
                  </a:schemeClr>
                </a:solidFill>
                <a:latin typeface="Arial" charset="0"/>
                <a:ea typeface="+mn-ea"/>
                <a:cs typeface="Arial" charset="0"/>
              </a:rPr>
              <a:t> </a:t>
            </a:r>
            <a:r>
              <a:rPr lang="en-US" dirty="0" smtClean="0">
                <a:latin typeface="Arial" charset="0"/>
                <a:ea typeface="+mn-ea"/>
                <a:cs typeface="Arial" charset="0"/>
              </a:rPr>
              <a:t>on the formulation and implementation of competitive strategies.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16</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normAutofit fontScale="90000"/>
          </a:bodyPr>
          <a:lstStyle/>
          <a:p>
            <a:pPr>
              <a:defRPr/>
            </a:pPr>
            <a:r>
              <a:rPr lang="en-US" altLang="en-US" sz="4000" dirty="0" smtClean="0">
                <a:latin typeface="Arial" charset="0"/>
                <a:ea typeface="+mj-ea"/>
                <a:cs typeface="Arial" charset="0"/>
              </a:rPr>
              <a:t>Political, Government, and </a:t>
            </a:r>
            <a:br>
              <a:rPr lang="en-US" altLang="en-US" sz="4000" dirty="0" smtClean="0">
                <a:latin typeface="Arial" charset="0"/>
                <a:ea typeface="+mj-ea"/>
                <a:cs typeface="Arial" charset="0"/>
              </a:rPr>
            </a:br>
            <a:r>
              <a:rPr lang="en-US" altLang="en-US" sz="4000" dirty="0" smtClean="0">
                <a:latin typeface="Arial" charset="0"/>
                <a:ea typeface="+mj-ea"/>
                <a:cs typeface="Arial" charset="0"/>
              </a:rPr>
              <a:t>Legal Variables</a:t>
            </a:r>
          </a:p>
        </p:txBody>
      </p:sp>
      <p:sp>
        <p:nvSpPr>
          <p:cNvPr id="31746" name="Rectangle 6"/>
          <p:cNvSpPr>
            <a:spLocks noGrp="1"/>
          </p:cNvSpPr>
          <p:nvPr>
            <p:ph sz="half" idx="1"/>
          </p:nvPr>
        </p:nvSpPr>
        <p:spPr/>
        <p:txBody>
          <a:bodyPr/>
          <a:lstStyle/>
          <a:p>
            <a:pPr>
              <a:lnSpc>
                <a:spcPct val="80000"/>
              </a:lnSpc>
              <a:buFont typeface="Wingdings" pitchFamily="2" charset="2"/>
              <a:buNone/>
            </a:pPr>
            <a:endParaRPr lang="en-US" altLang="en-US" sz="1800" dirty="0" smtClean="0">
              <a:solidFill>
                <a:srgbClr val="404040"/>
              </a:solidFill>
              <a:latin typeface="Arial" pitchFamily="34" charset="0"/>
              <a:cs typeface="Arial" pitchFamily="34" charset="0"/>
            </a:endParaRPr>
          </a:p>
          <a:p>
            <a:r>
              <a:rPr lang="en-US" sz="2400" dirty="0">
                <a:latin typeface="Arial" panose="020B0604020202020204" pitchFamily="34" charset="0"/>
                <a:cs typeface="Arial" panose="020B0604020202020204" pitchFamily="34" charset="0"/>
              </a:rPr>
              <a:t>Environmental regulations </a:t>
            </a:r>
            <a:endParaRPr lang="en-US" sz="2400" dirty="0" smtClean="0">
              <a:latin typeface="Arial" panose="020B0604020202020204" pitchFamily="34" charset="0"/>
              <a:cs typeface="Arial" panose="020B0604020202020204" pitchFamily="34" charset="0"/>
            </a:endParaRPr>
          </a:p>
          <a:p>
            <a:r>
              <a:rPr lang="en-US" sz="2400" dirty="0" smtClean="0">
                <a:latin typeface="Arial" panose="020B0604020202020204" pitchFamily="34" charset="0"/>
                <a:cs typeface="Arial" panose="020B0604020202020204" pitchFamily="34" charset="0"/>
              </a:rPr>
              <a:t>Number </a:t>
            </a:r>
            <a:r>
              <a:rPr lang="en-US" sz="2400" dirty="0">
                <a:latin typeface="Arial" panose="020B0604020202020204" pitchFamily="34" charset="0"/>
                <a:cs typeface="Arial" panose="020B0604020202020204" pitchFamily="34" charset="0"/>
              </a:rPr>
              <a:t>of patents</a:t>
            </a:r>
          </a:p>
          <a:p>
            <a:r>
              <a:rPr lang="en-US" sz="2400" dirty="0">
                <a:latin typeface="Arial" panose="020B0604020202020204" pitchFamily="34" charset="0"/>
                <a:cs typeface="Arial" panose="020B0604020202020204" pitchFamily="34" charset="0"/>
              </a:rPr>
              <a:t>Changes in patent laws</a:t>
            </a:r>
          </a:p>
          <a:p>
            <a:r>
              <a:rPr lang="en-US" sz="2400" dirty="0">
                <a:latin typeface="Arial" panose="020B0604020202020204" pitchFamily="34" charset="0"/>
                <a:cs typeface="Arial" panose="020B0604020202020204" pitchFamily="34" charset="0"/>
              </a:rPr>
              <a:t>Equal employment laws</a:t>
            </a:r>
          </a:p>
          <a:p>
            <a:r>
              <a:rPr lang="en-US" sz="2400" dirty="0">
                <a:latin typeface="Arial" panose="020B0604020202020204" pitchFamily="34" charset="0"/>
                <a:cs typeface="Arial" panose="020B0604020202020204" pitchFamily="34" charset="0"/>
              </a:rPr>
              <a:t>Level of defense expenditures </a:t>
            </a:r>
            <a:endParaRPr lang="en-US" sz="2400" dirty="0" smtClean="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U</a:t>
            </a:r>
            <a:r>
              <a:rPr lang="en-US" sz="2400" dirty="0" smtClean="0">
                <a:latin typeface="Arial" panose="020B0604020202020204" pitchFamily="34" charset="0"/>
                <a:cs typeface="Arial" panose="020B0604020202020204" pitchFamily="34" charset="0"/>
              </a:rPr>
              <a:t>nionization </a:t>
            </a:r>
            <a:r>
              <a:rPr lang="en-US" sz="2400" dirty="0">
                <a:latin typeface="Arial" panose="020B0604020202020204" pitchFamily="34" charset="0"/>
                <a:cs typeface="Arial" panose="020B0604020202020204" pitchFamily="34" charset="0"/>
              </a:rPr>
              <a:t>trends </a:t>
            </a:r>
            <a:endParaRPr lang="en-US" sz="2400" dirty="0" smtClean="0">
              <a:latin typeface="Arial" panose="020B0604020202020204" pitchFamily="34" charset="0"/>
              <a:cs typeface="Arial" panose="020B0604020202020204" pitchFamily="34" charset="0"/>
            </a:endParaRPr>
          </a:p>
          <a:p>
            <a:r>
              <a:rPr lang="en-US" sz="2400" dirty="0" smtClean="0">
                <a:latin typeface="Arial" panose="020B0604020202020204" pitchFamily="34" charset="0"/>
                <a:cs typeface="Arial" panose="020B0604020202020204" pitchFamily="34" charset="0"/>
              </a:rPr>
              <a:t>Antitrust </a:t>
            </a:r>
            <a:r>
              <a:rPr lang="en-US" sz="2400" dirty="0">
                <a:latin typeface="Arial" panose="020B0604020202020204" pitchFamily="34" charset="0"/>
                <a:cs typeface="Arial" panose="020B0604020202020204" pitchFamily="34" charset="0"/>
              </a:rPr>
              <a:t>legislation</a:t>
            </a:r>
          </a:p>
          <a:p>
            <a:pPr>
              <a:lnSpc>
                <a:spcPct val="80000"/>
              </a:lnSpc>
              <a:buFont typeface="Wingdings" pitchFamily="2" charset="2"/>
              <a:buNone/>
            </a:pPr>
            <a:endParaRPr lang="en-US" altLang="en-US" sz="1800" dirty="0" smtClean="0">
              <a:solidFill>
                <a:srgbClr val="404040"/>
              </a:solidFill>
              <a:latin typeface="Arial" pitchFamily="34" charset="0"/>
              <a:cs typeface="Arial" pitchFamily="34" charset="0"/>
            </a:endParaRPr>
          </a:p>
        </p:txBody>
      </p:sp>
      <p:sp>
        <p:nvSpPr>
          <p:cNvPr id="31748" name="Rectangle 7"/>
          <p:cNvSpPr>
            <a:spLocks noGrp="1"/>
          </p:cNvSpPr>
          <p:nvPr>
            <p:ph sz="half" idx="2"/>
          </p:nvPr>
        </p:nvSpPr>
        <p:spPr/>
        <p:txBody>
          <a:bodyPr>
            <a:normAutofit/>
          </a:bodyPr>
          <a:lstStyle/>
          <a:p>
            <a:pPr>
              <a:lnSpc>
                <a:spcPct val="80000"/>
              </a:lnSpc>
              <a:buFont typeface="Wingdings" pitchFamily="2" charset="2"/>
              <a:buNone/>
            </a:pPr>
            <a:endParaRPr lang="en-US" altLang="en-US" sz="1800" dirty="0" smtClean="0">
              <a:latin typeface="Arial" pitchFamily="34" charset="0"/>
              <a:cs typeface="Arial" pitchFamily="34" charset="0"/>
            </a:endParaRPr>
          </a:p>
          <a:p>
            <a:pPr>
              <a:lnSpc>
                <a:spcPct val="80000"/>
              </a:lnSpc>
            </a:pPr>
            <a:r>
              <a:rPr lang="en-US" sz="2400" dirty="0">
                <a:latin typeface="Arial" panose="020B0604020202020204" pitchFamily="34" charset="0"/>
                <a:cs typeface="Arial" panose="020B0604020202020204" pitchFamily="34" charset="0"/>
              </a:rPr>
              <a:t>USA vs. other country relationships</a:t>
            </a:r>
          </a:p>
          <a:p>
            <a:pPr>
              <a:lnSpc>
                <a:spcPct val="80000"/>
              </a:lnSpc>
            </a:pPr>
            <a:r>
              <a:rPr lang="en-US" sz="2400" dirty="0">
                <a:latin typeface="Arial" panose="020B0604020202020204" pitchFamily="34" charset="0"/>
                <a:cs typeface="Arial" panose="020B0604020202020204" pitchFamily="34" charset="0"/>
              </a:rPr>
              <a:t>Political conditions in foreign </a:t>
            </a:r>
            <a:r>
              <a:rPr lang="en-US" sz="2400" dirty="0" smtClean="0">
                <a:latin typeface="Arial" panose="020B0604020202020204" pitchFamily="34" charset="0"/>
                <a:cs typeface="Arial" panose="020B0604020202020204" pitchFamily="34" charset="0"/>
              </a:rPr>
              <a:t>countries</a:t>
            </a:r>
          </a:p>
          <a:p>
            <a:pPr>
              <a:lnSpc>
                <a:spcPct val="80000"/>
              </a:lnSpc>
            </a:pPr>
            <a:r>
              <a:rPr lang="en-US" sz="2400" dirty="0" smtClean="0">
                <a:latin typeface="Arial" panose="020B0604020202020204" pitchFamily="34" charset="0"/>
                <a:cs typeface="Arial" panose="020B0604020202020204" pitchFamily="34" charset="0"/>
              </a:rPr>
              <a:t>Global </a:t>
            </a:r>
            <a:r>
              <a:rPr lang="en-US" sz="2400" dirty="0">
                <a:latin typeface="Arial" panose="020B0604020202020204" pitchFamily="34" charset="0"/>
                <a:cs typeface="Arial" panose="020B0604020202020204" pitchFamily="34" charset="0"/>
              </a:rPr>
              <a:t>price of oil </a:t>
            </a:r>
            <a:r>
              <a:rPr lang="en-US" sz="2400" dirty="0" smtClean="0">
                <a:latin typeface="Arial" panose="020B0604020202020204" pitchFamily="34" charset="0"/>
                <a:cs typeface="Arial" panose="020B0604020202020204" pitchFamily="34" charset="0"/>
              </a:rPr>
              <a:t>changes</a:t>
            </a:r>
          </a:p>
          <a:p>
            <a:pPr>
              <a:lnSpc>
                <a:spcPct val="80000"/>
              </a:lnSpc>
            </a:pPr>
            <a:r>
              <a:rPr lang="en-US" sz="2400" dirty="0" smtClean="0">
                <a:latin typeface="Arial" panose="020B0604020202020204" pitchFamily="34" charset="0"/>
                <a:cs typeface="Arial" panose="020B0604020202020204" pitchFamily="34" charset="0"/>
              </a:rPr>
              <a:t>Local</a:t>
            </a:r>
            <a:r>
              <a:rPr lang="en-US" sz="2400" dirty="0">
                <a:latin typeface="Arial" panose="020B0604020202020204" pitchFamily="34" charset="0"/>
                <a:cs typeface="Arial" panose="020B0604020202020204" pitchFamily="34" charset="0"/>
              </a:rPr>
              <a:t>, state, </a:t>
            </a:r>
            <a:r>
              <a:rPr lang="en-US" sz="2400" dirty="0" smtClean="0">
                <a:latin typeface="Arial" panose="020B0604020202020204" pitchFamily="34" charset="0"/>
                <a:cs typeface="Arial" panose="020B0604020202020204" pitchFamily="34" charset="0"/>
              </a:rPr>
              <a:t>and </a:t>
            </a:r>
            <a:r>
              <a:rPr lang="en-US" sz="2400" dirty="0">
                <a:latin typeface="Arial" panose="020B0604020202020204" pitchFamily="34" charset="0"/>
                <a:cs typeface="Arial" panose="020B0604020202020204" pitchFamily="34" charset="0"/>
              </a:rPr>
              <a:t>federal </a:t>
            </a:r>
            <a:r>
              <a:rPr lang="en-US" sz="2400" dirty="0" smtClean="0">
                <a:latin typeface="Arial" panose="020B0604020202020204" pitchFamily="34" charset="0"/>
                <a:cs typeface="Arial" panose="020B0604020202020204" pitchFamily="34" charset="0"/>
              </a:rPr>
              <a:t>laws</a:t>
            </a:r>
          </a:p>
          <a:p>
            <a:pPr>
              <a:lnSpc>
                <a:spcPct val="80000"/>
              </a:lnSpc>
            </a:pPr>
            <a:r>
              <a:rPr lang="en-US" sz="2400" dirty="0" smtClean="0">
                <a:latin typeface="Arial" panose="020B0604020202020204" pitchFamily="34" charset="0"/>
                <a:cs typeface="Arial" panose="020B0604020202020204" pitchFamily="34" charset="0"/>
              </a:rPr>
              <a:t>Import–export </a:t>
            </a:r>
            <a:r>
              <a:rPr lang="en-US" sz="2400" dirty="0">
                <a:latin typeface="Arial" panose="020B0604020202020204" pitchFamily="34" charset="0"/>
                <a:cs typeface="Arial" panose="020B0604020202020204" pitchFamily="34" charset="0"/>
              </a:rPr>
              <a:t>regulations</a:t>
            </a:r>
          </a:p>
          <a:p>
            <a:pPr>
              <a:lnSpc>
                <a:spcPct val="80000"/>
              </a:lnSpc>
            </a:pPr>
            <a:r>
              <a:rPr lang="en-US" sz="2400" dirty="0">
                <a:latin typeface="Arial" panose="020B0604020202020204" pitchFamily="34" charset="0"/>
                <a:cs typeface="Arial" panose="020B0604020202020204" pitchFamily="34" charset="0"/>
              </a:rPr>
              <a:t>Tariffs</a:t>
            </a:r>
          </a:p>
          <a:p>
            <a:pPr>
              <a:lnSpc>
                <a:spcPct val="80000"/>
              </a:lnSpc>
            </a:pPr>
            <a:r>
              <a:rPr lang="en-US" sz="2400" dirty="0">
                <a:latin typeface="Arial" panose="020B0604020202020204" pitchFamily="34" charset="0"/>
                <a:cs typeface="Arial" panose="020B0604020202020204" pitchFamily="34" charset="0"/>
              </a:rPr>
              <a:t>Local, state, and national elections</a:t>
            </a:r>
          </a:p>
          <a:p>
            <a:pPr>
              <a:lnSpc>
                <a:spcPct val="80000"/>
              </a:lnSpc>
            </a:pPr>
            <a:endParaRPr lang="en-US" altLang="en-US" sz="1800" dirty="0" smtClean="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1749" name="Rectangle 9"/>
          <p:cNvSpPr>
            <a:spLocks noChangeArrowheads="1"/>
          </p:cNvSpPr>
          <p:nvPr/>
        </p:nvSpPr>
        <p:spPr bwMode="auto">
          <a:xfrm>
            <a:off x="76200" y="1295400"/>
            <a:ext cx="8458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Calibri" pitchFamily="34" charset="0"/>
                <a:ea typeface="MS PGothic" pitchFamily="34" charset="-128"/>
              </a:defRPr>
            </a:lvl1pPr>
            <a:lvl2pPr marL="742950" indent="-285750" eaLnBrk="0" hangingPunct="0">
              <a:defRPr sz="1600">
                <a:solidFill>
                  <a:schemeClr val="tx1"/>
                </a:solidFill>
                <a:latin typeface="Calibri" pitchFamily="34" charset="0"/>
                <a:ea typeface="MS PGothic" pitchFamily="34" charset="-128"/>
              </a:defRPr>
            </a:lvl2pPr>
            <a:lvl3pPr marL="1143000" indent="-228600" eaLnBrk="0" hangingPunct="0">
              <a:defRPr sz="1600">
                <a:solidFill>
                  <a:schemeClr val="tx1"/>
                </a:solidFill>
                <a:latin typeface="Calibri" pitchFamily="34" charset="0"/>
                <a:ea typeface="MS PGothic" pitchFamily="34" charset="-128"/>
              </a:defRPr>
            </a:lvl3pPr>
            <a:lvl4pPr marL="1600200" indent="-228600" eaLnBrk="0" hangingPunct="0">
              <a:defRPr sz="1600">
                <a:solidFill>
                  <a:schemeClr val="tx1"/>
                </a:solidFill>
                <a:latin typeface="Calibri" pitchFamily="34" charset="0"/>
                <a:ea typeface="MS PGothic" pitchFamily="34" charset="-128"/>
              </a:defRPr>
            </a:lvl4pPr>
            <a:lvl5pPr marL="2057400" indent="-228600" eaLnBrk="0" hangingPunct="0">
              <a:defRPr sz="16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16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16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16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1600">
                <a:solidFill>
                  <a:schemeClr val="tx1"/>
                </a:solidFill>
                <a:latin typeface="Calibri" pitchFamily="34" charset="0"/>
                <a:ea typeface="MS PGothic" pitchFamily="34" charset="-128"/>
              </a:defRPr>
            </a:lvl9pPr>
          </a:lstStyle>
          <a:p>
            <a:pPr eaLnBrk="1" hangingPunct="1">
              <a:buFont typeface="Franklin Gothic Book" pitchFamily="-84" charset="0"/>
              <a:buNone/>
            </a:pPr>
            <a:r>
              <a:rPr lang="en-US" altLang="en-US" sz="1800" b="1" dirty="0">
                <a:solidFill>
                  <a:srgbClr val="0099FF"/>
                </a:solidFill>
              </a:rPr>
              <a:t>    </a:t>
            </a:r>
          </a:p>
          <a:p>
            <a:pPr eaLnBrk="1" hangingPunct="1">
              <a:buFont typeface="Franklin Gothic Book" pitchFamily="-84" charset="0"/>
              <a:buNone/>
            </a:pPr>
            <a:r>
              <a:rPr lang="en-US" altLang="en-US" sz="1800" b="1" dirty="0">
                <a:solidFill>
                  <a:srgbClr val="0099FF"/>
                </a:solidFill>
              </a:rPr>
              <a:t>    </a:t>
            </a:r>
            <a:endParaRPr lang="en-US" altLang="en-US" sz="1800" dirty="0">
              <a:solidFill>
                <a:srgbClr val="0099FF"/>
              </a:solidFill>
            </a:endParaRPr>
          </a:p>
        </p:txBody>
      </p:sp>
      <p:sp>
        <p:nvSpPr>
          <p:cNvPr id="3" name="Slide Number Placeholder 2"/>
          <p:cNvSpPr>
            <a:spLocks noGrp="1"/>
          </p:cNvSpPr>
          <p:nvPr>
            <p:ph type="sldNum" sz="quarter" idx="12"/>
          </p:nvPr>
        </p:nvSpPr>
        <p:spPr/>
        <p:txBody>
          <a:bodyPr/>
          <a:lstStyle/>
          <a:p>
            <a:r>
              <a:rPr lang="en-US" altLang="en-US" dirty="0" smtClean="0"/>
              <a:t>3-</a:t>
            </a:r>
            <a:fld id="{8C1BDF0A-DBF0-412F-BF0C-FA47E924EE1D}" type="slidenum">
              <a:rPr lang="en-US" altLang="en-US" smtClean="0"/>
              <a:pPr/>
              <a:t>17</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a:defRPr/>
            </a:pPr>
            <a:r>
              <a:rPr lang="en-US" altLang="en-US" dirty="0" smtClean="0">
                <a:latin typeface="Arial" charset="0"/>
                <a:ea typeface="+mj-ea"/>
                <a:cs typeface="Arial" charset="0"/>
              </a:rPr>
              <a:t>Technological Forces</a:t>
            </a:r>
          </a:p>
        </p:txBody>
      </p:sp>
      <p:sp>
        <p:nvSpPr>
          <p:cNvPr id="35843" name="Content Placeholder 2"/>
          <p:cNvSpPr>
            <a:spLocks noGrp="1"/>
          </p:cNvSpPr>
          <p:nvPr>
            <p:ph idx="1"/>
          </p:nvPr>
        </p:nvSpPr>
        <p:spPr/>
        <p:txBody>
          <a:bodyPr>
            <a:normAutofit fontScale="77500" lnSpcReduction="20000"/>
          </a:bodyPr>
          <a:lstStyle/>
          <a:p>
            <a:pPr marL="0" indent="0">
              <a:buNone/>
            </a:pPr>
            <a:r>
              <a:rPr lang="en-US" dirty="0"/>
              <a:t>N</a:t>
            </a:r>
            <a:r>
              <a:rPr lang="en-US" dirty="0" smtClean="0"/>
              <a:t>ew </a:t>
            </a:r>
            <a:r>
              <a:rPr lang="en-US" dirty="0"/>
              <a:t>technologies such </a:t>
            </a:r>
            <a:r>
              <a:rPr lang="en-US" dirty="0" smtClean="0"/>
              <a:t>as: </a:t>
            </a:r>
          </a:p>
          <a:p>
            <a:r>
              <a:rPr lang="en-US" dirty="0" smtClean="0"/>
              <a:t>the </a:t>
            </a:r>
            <a:r>
              <a:rPr lang="en-US" dirty="0"/>
              <a:t>Internet of </a:t>
            </a:r>
            <a:r>
              <a:rPr lang="en-US" dirty="0" smtClean="0"/>
              <a:t>Things</a:t>
            </a:r>
          </a:p>
          <a:p>
            <a:r>
              <a:rPr lang="en-US" dirty="0" smtClean="0"/>
              <a:t>3D printing</a:t>
            </a:r>
          </a:p>
          <a:p>
            <a:r>
              <a:rPr lang="en-US" dirty="0" smtClean="0"/>
              <a:t>the cloud</a:t>
            </a:r>
          </a:p>
          <a:p>
            <a:r>
              <a:rPr lang="en-US" dirty="0"/>
              <a:t>m</a:t>
            </a:r>
            <a:r>
              <a:rPr lang="en-US" dirty="0" smtClean="0"/>
              <a:t>obile devices</a:t>
            </a:r>
          </a:p>
          <a:p>
            <a:r>
              <a:rPr lang="en-US" dirty="0" smtClean="0"/>
              <a:t>biotech</a:t>
            </a:r>
          </a:p>
          <a:p>
            <a:r>
              <a:rPr lang="en-US" dirty="0" smtClean="0"/>
              <a:t>analytics </a:t>
            </a:r>
          </a:p>
          <a:p>
            <a:r>
              <a:rPr lang="en-US" dirty="0" smtClean="0"/>
              <a:t>autotech </a:t>
            </a:r>
          </a:p>
          <a:p>
            <a:r>
              <a:rPr lang="en-US" dirty="0" smtClean="0"/>
              <a:t>robotics </a:t>
            </a:r>
            <a:r>
              <a:rPr lang="en-US" dirty="0"/>
              <a:t>and </a:t>
            </a:r>
            <a:endParaRPr lang="en-US" dirty="0" smtClean="0"/>
          </a:p>
          <a:p>
            <a:r>
              <a:rPr lang="en-US" dirty="0" smtClean="0"/>
              <a:t>artificial </a:t>
            </a:r>
            <a:r>
              <a:rPr lang="en-US" dirty="0"/>
              <a:t>intelligence </a:t>
            </a:r>
            <a:endParaRPr lang="en-US" dirty="0" smtClean="0"/>
          </a:p>
          <a:p>
            <a:pPr marL="0" indent="0">
              <a:buNone/>
            </a:pPr>
            <a:r>
              <a:rPr lang="en-US" dirty="0" smtClean="0"/>
              <a:t>are </a:t>
            </a:r>
            <a:r>
              <a:rPr lang="en-US" dirty="0"/>
              <a:t>fueling innovation </a:t>
            </a:r>
            <a:r>
              <a:rPr lang="en-US" dirty="0" smtClean="0"/>
              <a:t>in many </a:t>
            </a:r>
            <a:r>
              <a:rPr lang="en-US" dirty="0"/>
              <a:t>industries, and impacting strategic-planning decisions</a:t>
            </a:r>
            <a:r>
              <a:rPr lang="en-US" dirty="0" smtClean="0"/>
              <a:t>.</a:t>
            </a:r>
            <a:endParaRPr lang="en-US" altLang="en-US" sz="2800" dirty="0" smtClean="0">
              <a:latin typeface="Arial" charset="0"/>
              <a:ea typeface="+mn-ea"/>
              <a:cs typeface="Arial"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18</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a:defRPr/>
            </a:pPr>
            <a:r>
              <a:rPr lang="en-US" altLang="en-US" dirty="0" smtClean="0">
                <a:latin typeface="Arial" charset="0"/>
                <a:ea typeface="+mj-ea"/>
                <a:cs typeface="Arial" charset="0"/>
              </a:rPr>
              <a:t>Technological Forces</a:t>
            </a:r>
          </a:p>
        </p:txBody>
      </p:sp>
      <p:sp>
        <p:nvSpPr>
          <p:cNvPr id="37891" name="Content Placeholder 2"/>
          <p:cNvSpPr>
            <a:spLocks noGrp="1"/>
          </p:cNvSpPr>
          <p:nvPr>
            <p:ph idx="1"/>
          </p:nvPr>
        </p:nvSpPr>
        <p:spPr/>
        <p:txBody>
          <a:bodyPr/>
          <a:lstStyle/>
          <a:p>
            <a:pPr>
              <a:defRPr/>
            </a:pPr>
            <a:r>
              <a:rPr lang="en-US" altLang="en-US" dirty="0" smtClean="0">
                <a:latin typeface="Arial" charset="0"/>
                <a:ea typeface="+mn-ea"/>
                <a:cs typeface="Arial" charset="0"/>
              </a:rPr>
              <a:t>Many firms now have a </a:t>
            </a:r>
            <a:r>
              <a:rPr lang="en-US" altLang="en-US" b="1" dirty="0" smtClean="0">
                <a:latin typeface="Arial" charset="0"/>
                <a:ea typeface="+mn-ea"/>
                <a:cs typeface="Arial" charset="0"/>
              </a:rPr>
              <a:t>Chief Information Officer</a:t>
            </a:r>
            <a:r>
              <a:rPr lang="en-US" altLang="en-US" dirty="0" smtClean="0">
                <a:latin typeface="Arial" charset="0"/>
                <a:ea typeface="+mn-ea"/>
                <a:cs typeface="Arial" charset="0"/>
              </a:rPr>
              <a:t> (CIO) and a </a:t>
            </a:r>
            <a:r>
              <a:rPr lang="en-US" altLang="en-US" b="1" dirty="0" smtClean="0">
                <a:latin typeface="Arial" charset="0"/>
                <a:ea typeface="+mn-ea"/>
                <a:cs typeface="Arial" charset="0"/>
              </a:rPr>
              <a:t>Chief Technology Officer</a:t>
            </a:r>
            <a:r>
              <a:rPr lang="en-US" altLang="en-US" dirty="0" smtClean="0">
                <a:latin typeface="Arial" charset="0"/>
                <a:ea typeface="+mn-ea"/>
                <a:cs typeface="Arial" charset="0"/>
              </a:rPr>
              <a:t> (CTO) who work together to ensure that information needed to formulate, implement, and evaluate strategies is available where and when it is needed</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19</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Results of Technological Advances</a:t>
            </a:r>
          </a:p>
        </p:txBody>
      </p:sp>
      <p:sp>
        <p:nvSpPr>
          <p:cNvPr id="38915" name="Content Placeholder 2"/>
          <p:cNvSpPr>
            <a:spLocks noGrp="1"/>
          </p:cNvSpPr>
          <p:nvPr>
            <p:ph idx="1"/>
          </p:nvPr>
        </p:nvSpPr>
        <p:spPr/>
        <p:txBody>
          <a:bodyPr>
            <a:noAutofit/>
          </a:bodyPr>
          <a:lstStyle/>
          <a:p>
            <a:pPr marL="514350" indent="-514350">
              <a:buFont typeface="+mj-lt"/>
              <a:buAutoNum type="arabicPeriod"/>
            </a:pPr>
            <a:r>
              <a:rPr lang="en-US" sz="2000" dirty="0" smtClean="0"/>
              <a:t>Major </a:t>
            </a:r>
            <a:r>
              <a:rPr lang="en-US" sz="2000" dirty="0"/>
              <a:t>opportunities and threats that must be considered in </a:t>
            </a:r>
            <a:r>
              <a:rPr lang="en-US" sz="2000" dirty="0" smtClean="0"/>
              <a:t>formulating strategies</a:t>
            </a:r>
            <a:r>
              <a:rPr lang="en-US" sz="2000" dirty="0"/>
              <a:t>.</a:t>
            </a:r>
          </a:p>
          <a:p>
            <a:pPr marL="514350" indent="-514350">
              <a:buFont typeface="+mj-lt"/>
              <a:buAutoNum type="arabicPeriod"/>
            </a:pPr>
            <a:r>
              <a:rPr lang="en-US" sz="2000" dirty="0" smtClean="0"/>
              <a:t>Can </a:t>
            </a:r>
            <a:r>
              <a:rPr lang="en-US" sz="2000" dirty="0"/>
              <a:t>affect organizations’ products, services, markets, suppliers, </a:t>
            </a:r>
            <a:r>
              <a:rPr lang="en-US" sz="2000" dirty="0" smtClean="0"/>
              <a:t>distributors, competitors</a:t>
            </a:r>
            <a:r>
              <a:rPr lang="en-US" sz="2000" dirty="0"/>
              <a:t>, customers, manufacturing processes, marketing practices, and </a:t>
            </a:r>
            <a:r>
              <a:rPr lang="en-US" sz="2000" dirty="0" smtClean="0"/>
              <a:t>competitive position</a:t>
            </a:r>
            <a:r>
              <a:rPr lang="en-US" sz="2000" dirty="0"/>
              <a:t>.</a:t>
            </a:r>
          </a:p>
          <a:p>
            <a:pPr marL="514350" indent="-514350">
              <a:buFont typeface="+mj-lt"/>
              <a:buAutoNum type="arabicPeriod"/>
            </a:pPr>
            <a:r>
              <a:rPr lang="en-US" sz="2000" dirty="0"/>
              <a:t>C</a:t>
            </a:r>
            <a:r>
              <a:rPr lang="en-US" sz="2000" dirty="0" smtClean="0"/>
              <a:t>an </a:t>
            </a:r>
            <a:r>
              <a:rPr lang="en-US" sz="2000" dirty="0"/>
              <a:t>create new markets, result in </a:t>
            </a:r>
            <a:r>
              <a:rPr lang="en-US" sz="2000" dirty="0" smtClean="0"/>
              <a:t>new </a:t>
            </a:r>
            <a:r>
              <a:rPr lang="en-US" sz="2000" dirty="0"/>
              <a:t>and improved </a:t>
            </a:r>
            <a:r>
              <a:rPr lang="en-US" sz="2000" dirty="0" smtClean="0"/>
              <a:t>products, change </a:t>
            </a:r>
            <a:r>
              <a:rPr lang="en-US" sz="2000" dirty="0"/>
              <a:t>the relative competitive cost </a:t>
            </a:r>
            <a:r>
              <a:rPr lang="en-US" sz="2000" dirty="0" smtClean="0"/>
              <a:t>positions, </a:t>
            </a:r>
            <a:r>
              <a:rPr lang="en-US" sz="2000" dirty="0"/>
              <a:t>and render existing </a:t>
            </a:r>
            <a:r>
              <a:rPr lang="en-US" sz="2000" dirty="0" smtClean="0"/>
              <a:t>products and </a:t>
            </a:r>
            <a:r>
              <a:rPr lang="en-US" sz="2000" dirty="0"/>
              <a:t>services obsolete.</a:t>
            </a:r>
          </a:p>
          <a:p>
            <a:pPr marL="514350" indent="-514350">
              <a:buFont typeface="+mj-lt"/>
              <a:buAutoNum type="arabicPeriod"/>
            </a:pPr>
            <a:r>
              <a:rPr lang="en-US" sz="2000" dirty="0" smtClean="0"/>
              <a:t>Can </a:t>
            </a:r>
            <a:r>
              <a:rPr lang="en-US" sz="2000" dirty="0"/>
              <a:t>reduce or eliminate cost barriers between businesses, create shorter </a:t>
            </a:r>
            <a:r>
              <a:rPr lang="en-US" sz="2000" dirty="0" smtClean="0"/>
              <a:t>production runs</a:t>
            </a:r>
            <a:r>
              <a:rPr lang="en-US" sz="2000" dirty="0"/>
              <a:t>, create shortages in technical skills, and result in changing values and expectations </a:t>
            </a:r>
            <a:r>
              <a:rPr lang="en-US" sz="2000" dirty="0" smtClean="0"/>
              <a:t>of employees</a:t>
            </a:r>
            <a:r>
              <a:rPr lang="en-US" sz="2000" dirty="0"/>
              <a:t>, managers, and customers.</a:t>
            </a:r>
          </a:p>
          <a:p>
            <a:pPr marL="514350" indent="-514350">
              <a:buFont typeface="+mj-lt"/>
              <a:buAutoNum type="arabicPeriod"/>
            </a:pPr>
            <a:r>
              <a:rPr lang="en-US" sz="2000" dirty="0"/>
              <a:t>C</a:t>
            </a:r>
            <a:r>
              <a:rPr lang="en-US" sz="2000" dirty="0" smtClean="0"/>
              <a:t>an </a:t>
            </a:r>
            <a:r>
              <a:rPr lang="en-US" sz="2000" dirty="0"/>
              <a:t>create new competitive advantages that are more powerful than </a:t>
            </a:r>
            <a:r>
              <a:rPr lang="en-US" sz="2000" dirty="0" smtClean="0"/>
              <a:t>existing advantages</a:t>
            </a:r>
            <a:r>
              <a:rPr lang="en-US" sz="2000" dirty="0"/>
              <a:t>.</a:t>
            </a:r>
            <a:endParaRPr lang="en-US" altLang="en-US" sz="2000" dirty="0" smtClean="0">
              <a:latin typeface="Arial" charset="0"/>
              <a:cs typeface="Arial"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20</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a:defRPr/>
            </a:pPr>
            <a:r>
              <a:rPr lang="en-US" altLang="en-US" dirty="0" smtClean="0">
                <a:latin typeface="Arial" charset="0"/>
                <a:ea typeface="+mj-ea"/>
                <a:cs typeface="Arial" charset="0"/>
              </a:rPr>
              <a:t>Competitive Forces</a:t>
            </a:r>
          </a:p>
        </p:txBody>
      </p:sp>
      <p:sp>
        <p:nvSpPr>
          <p:cNvPr id="38915" name="Content Placeholder 2"/>
          <p:cNvSpPr>
            <a:spLocks noGrp="1"/>
          </p:cNvSpPr>
          <p:nvPr>
            <p:ph idx="1"/>
          </p:nvPr>
        </p:nvSpPr>
        <p:spPr/>
        <p:txBody>
          <a:bodyPr/>
          <a:lstStyle/>
          <a:p>
            <a:pPr>
              <a:defRPr/>
            </a:pPr>
            <a:r>
              <a:rPr lang="en-US" dirty="0" smtClean="0">
                <a:latin typeface="Arial" charset="0"/>
                <a:ea typeface="+mn-ea"/>
                <a:cs typeface="Arial" charset="0"/>
              </a:rPr>
              <a:t>An important part of an external audit is </a:t>
            </a:r>
            <a:r>
              <a:rPr lang="en-US" dirty="0" smtClean="0">
                <a:solidFill>
                  <a:srgbClr val="00B0F0"/>
                </a:solidFill>
                <a:latin typeface="Arial" charset="0"/>
                <a:ea typeface="+mn-ea"/>
                <a:cs typeface="Arial" charset="0"/>
              </a:rPr>
              <a:t>identifying </a:t>
            </a:r>
            <a:r>
              <a:rPr lang="en-US" dirty="0" smtClean="0">
                <a:latin typeface="Arial" charset="0"/>
                <a:ea typeface="+mn-ea"/>
                <a:cs typeface="Arial" charset="0"/>
              </a:rPr>
              <a:t>rival firms and determining their </a:t>
            </a:r>
            <a:r>
              <a:rPr lang="en-US" dirty="0" smtClean="0">
                <a:solidFill>
                  <a:srgbClr val="00B0F0"/>
                </a:solidFill>
                <a:latin typeface="Arial" charset="0"/>
                <a:ea typeface="+mn-ea"/>
                <a:cs typeface="Arial" charset="0"/>
              </a:rPr>
              <a:t>strengths</a:t>
            </a:r>
            <a:r>
              <a:rPr lang="en-US" dirty="0" smtClean="0">
                <a:latin typeface="Arial" charset="0"/>
                <a:ea typeface="+mn-ea"/>
                <a:cs typeface="Arial" charset="0"/>
              </a:rPr>
              <a:t>,</a:t>
            </a:r>
            <a:r>
              <a:rPr lang="en-US" dirty="0" smtClean="0">
                <a:solidFill>
                  <a:srgbClr val="00B0F0"/>
                </a:solidFill>
                <a:latin typeface="Arial" charset="0"/>
                <a:ea typeface="+mn-ea"/>
                <a:cs typeface="Arial" charset="0"/>
              </a:rPr>
              <a:t> weaknesses</a:t>
            </a:r>
            <a:r>
              <a:rPr lang="en-US" dirty="0" smtClean="0">
                <a:latin typeface="Arial" charset="0"/>
                <a:ea typeface="+mn-ea"/>
                <a:cs typeface="Arial" charset="0"/>
              </a:rPr>
              <a:t>, capabilities, </a:t>
            </a:r>
            <a:r>
              <a:rPr lang="en-US" dirty="0" smtClean="0">
                <a:solidFill>
                  <a:srgbClr val="00B0F0"/>
                </a:solidFill>
                <a:latin typeface="Arial" charset="0"/>
                <a:ea typeface="+mn-ea"/>
                <a:cs typeface="Arial" charset="0"/>
              </a:rPr>
              <a:t>opportunities</a:t>
            </a:r>
            <a:r>
              <a:rPr lang="en-US" dirty="0" smtClean="0">
                <a:latin typeface="Arial" charset="0"/>
                <a:ea typeface="+mn-ea"/>
                <a:cs typeface="Arial" charset="0"/>
              </a:rPr>
              <a:t>,</a:t>
            </a:r>
            <a:r>
              <a:rPr lang="en-US" dirty="0" smtClean="0">
                <a:solidFill>
                  <a:srgbClr val="00B0F0"/>
                </a:solidFill>
                <a:latin typeface="Arial" charset="0"/>
                <a:ea typeface="+mn-ea"/>
                <a:cs typeface="Arial" charset="0"/>
              </a:rPr>
              <a:t> threats</a:t>
            </a:r>
            <a:r>
              <a:rPr lang="en-US" dirty="0" smtClean="0">
                <a:latin typeface="Arial" charset="0"/>
                <a:ea typeface="+mn-ea"/>
                <a:cs typeface="Arial" charset="0"/>
              </a:rPr>
              <a:t>, objectives, and strategies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21</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a:defRPr/>
            </a:pPr>
            <a:r>
              <a:rPr lang="en-US" altLang="en-US" dirty="0" smtClean="0">
                <a:latin typeface="Arial" charset="0"/>
                <a:ea typeface="+mj-ea"/>
                <a:cs typeface="Arial" charset="0"/>
              </a:rPr>
              <a:t>Competitive Forces</a:t>
            </a:r>
          </a:p>
        </p:txBody>
      </p:sp>
      <p:sp>
        <p:nvSpPr>
          <p:cNvPr id="38914" name="Content Placeholder 2"/>
          <p:cNvSpPr>
            <a:spLocks noGrp="1"/>
          </p:cNvSpPr>
          <p:nvPr>
            <p:ph idx="1"/>
          </p:nvPr>
        </p:nvSpPr>
        <p:spPr/>
        <p:txBody>
          <a:bodyPr/>
          <a:lstStyle/>
          <a:p>
            <a:pPr marL="609600" indent="-609600">
              <a:buFont typeface="Wingdings" pitchFamily="2" charset="2"/>
              <a:buNone/>
            </a:pPr>
            <a:r>
              <a:rPr lang="en-US" altLang="en-US" dirty="0" smtClean="0">
                <a:latin typeface="Arial" pitchFamily="34" charset="0"/>
                <a:cs typeface="Arial" pitchFamily="34" charset="0"/>
              </a:rPr>
              <a:t>Characteristics of the most competitive companies:</a:t>
            </a:r>
          </a:p>
          <a:p>
            <a:pPr marL="609600" indent="-609600">
              <a:buClr>
                <a:srgbClr val="376092"/>
              </a:buClr>
              <a:buFont typeface="+mj-lt"/>
              <a:buAutoNum type="arabicPeriod"/>
            </a:pPr>
            <a:r>
              <a:rPr lang="en-US" sz="2400" dirty="0" smtClean="0"/>
              <a:t>Strive </a:t>
            </a:r>
            <a:r>
              <a:rPr lang="en-US" sz="2400" dirty="0"/>
              <a:t>to continually increase market </a:t>
            </a:r>
            <a:r>
              <a:rPr lang="en-US" sz="2400" dirty="0" smtClean="0"/>
              <a:t>share</a:t>
            </a:r>
            <a:endParaRPr lang="en-US" altLang="en-US" sz="2400" dirty="0" smtClean="0">
              <a:latin typeface="Arial" pitchFamily="34" charset="0"/>
              <a:cs typeface="Arial" pitchFamily="34" charset="0"/>
            </a:endParaRPr>
          </a:p>
          <a:p>
            <a:pPr marL="609600" indent="-609600">
              <a:buClr>
                <a:srgbClr val="376092"/>
              </a:buClr>
              <a:buFont typeface="+mj-lt"/>
              <a:buAutoNum type="arabicPeriod"/>
            </a:pPr>
            <a:r>
              <a:rPr lang="en-US" altLang="en-US" sz="2400" dirty="0" smtClean="0">
                <a:latin typeface="Arial" pitchFamily="34" charset="0"/>
                <a:cs typeface="Arial" pitchFamily="34" charset="0"/>
              </a:rPr>
              <a:t>Use the vision/mission as a guide for all decisions</a:t>
            </a:r>
          </a:p>
          <a:p>
            <a:pPr marL="609600" indent="-609600">
              <a:buClr>
                <a:srgbClr val="376092"/>
              </a:buClr>
              <a:buFont typeface="+mj-lt"/>
              <a:buAutoNum type="arabicPeriod"/>
            </a:pPr>
            <a:r>
              <a:rPr lang="en-US" altLang="en-US" sz="2400" dirty="0" smtClean="0">
                <a:latin typeface="Arial" pitchFamily="34" charset="0"/>
                <a:cs typeface="Arial" pitchFamily="34" charset="0"/>
              </a:rPr>
              <a:t>Whether it</a:t>
            </a:r>
            <a:r>
              <a:rPr lang="en-US" altLang="ja-JP" sz="2400" dirty="0" smtClean="0">
                <a:latin typeface="Arial" pitchFamily="34" charset="0"/>
                <a:cs typeface="Arial" pitchFamily="34" charset="0"/>
              </a:rPr>
              <a:t>'s broke or not, fix it–make it better</a:t>
            </a:r>
          </a:p>
          <a:p>
            <a:pPr marL="609600" indent="-609600">
              <a:buClr>
                <a:srgbClr val="376092"/>
              </a:buClr>
              <a:buFont typeface="+mj-lt"/>
              <a:buAutoNum type="arabicPeriod"/>
            </a:pPr>
            <a:r>
              <a:rPr lang="en-US" altLang="en-US" sz="2400" dirty="0" smtClean="0">
                <a:latin typeface="Arial" pitchFamily="34" charset="0"/>
                <a:cs typeface="Arial" pitchFamily="34" charset="0"/>
              </a:rPr>
              <a:t>Continually adapt, innovate, improve </a:t>
            </a:r>
          </a:p>
          <a:p>
            <a:pPr marL="609600" indent="-609600">
              <a:buClr>
                <a:srgbClr val="376092"/>
              </a:buClr>
              <a:buFont typeface="+mj-lt"/>
              <a:buAutoNum type="arabicPeriod"/>
            </a:pPr>
            <a:r>
              <a:rPr lang="en-US" altLang="en-US" sz="2400" dirty="0" smtClean="0">
                <a:latin typeface="Arial" pitchFamily="34" charset="0"/>
                <a:cs typeface="Arial" pitchFamily="34" charset="0"/>
              </a:rPr>
              <a:t>Acquisition is essential to growth</a:t>
            </a:r>
          </a:p>
          <a:p>
            <a:pPr marL="609600" indent="-609600">
              <a:buClr>
                <a:srgbClr val="376092"/>
              </a:buClr>
              <a:buFont typeface="+mj-lt"/>
              <a:buAutoNum type="arabicPeriod"/>
            </a:pPr>
            <a:r>
              <a:rPr lang="en-US" sz="2400" dirty="0" smtClean="0"/>
              <a:t>Hire </a:t>
            </a:r>
            <a:r>
              <a:rPr lang="en-US" sz="2400" dirty="0"/>
              <a:t>and retain the best employees and managers possible</a:t>
            </a:r>
            <a:endParaRPr lang="en-US" altLang="en-US" sz="2400" dirty="0" smtClean="0">
              <a:latin typeface="Arial" pitchFamily="34" charset="0"/>
              <a:cs typeface="Arial" pitchFamily="34" charset="0"/>
            </a:endParaRPr>
          </a:p>
          <a:p>
            <a:pPr marL="609600" indent="-609600">
              <a:buClr>
                <a:srgbClr val="376092"/>
              </a:buClr>
              <a:buFont typeface="+mj-lt"/>
              <a:buAutoNum type="arabicPeriod"/>
            </a:pPr>
            <a:r>
              <a:rPr lang="en-US" altLang="en-US" sz="2400" dirty="0" smtClean="0">
                <a:latin typeface="Arial" pitchFamily="34" charset="0"/>
                <a:cs typeface="Arial" pitchFamily="34" charset="0"/>
              </a:rPr>
              <a:t>Strive to stay cost-competitive on a global basis</a:t>
            </a:r>
            <a:endParaRPr lang="en-US" altLang="en-US" dirty="0" smtClean="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22</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Key Questions About Competitors</a:t>
            </a:r>
          </a:p>
        </p:txBody>
      </p:sp>
      <p:sp>
        <p:nvSpPr>
          <p:cNvPr id="39939" name="Rectangle 6"/>
          <p:cNvSpPr>
            <a:spLocks noChangeArrowheads="1"/>
          </p:cNvSpPr>
          <p:nvPr/>
        </p:nvSpPr>
        <p:spPr bwMode="auto">
          <a:xfrm>
            <a:off x="228600" y="1524000"/>
            <a:ext cx="89154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Calibri" pitchFamily="34" charset="0"/>
                <a:ea typeface="MS PGothic" pitchFamily="34" charset="-128"/>
              </a:defRPr>
            </a:lvl1pPr>
            <a:lvl2pPr marL="742950" indent="-285750" eaLnBrk="0" hangingPunct="0">
              <a:defRPr sz="1600">
                <a:solidFill>
                  <a:schemeClr val="tx1"/>
                </a:solidFill>
                <a:latin typeface="Calibri" pitchFamily="34" charset="0"/>
                <a:ea typeface="MS PGothic" pitchFamily="34" charset="-128"/>
              </a:defRPr>
            </a:lvl2pPr>
            <a:lvl3pPr marL="1143000" indent="-228600" eaLnBrk="0" hangingPunct="0">
              <a:defRPr sz="1600">
                <a:solidFill>
                  <a:schemeClr val="tx1"/>
                </a:solidFill>
                <a:latin typeface="Calibri" pitchFamily="34" charset="0"/>
                <a:ea typeface="MS PGothic" pitchFamily="34" charset="-128"/>
              </a:defRPr>
            </a:lvl3pPr>
            <a:lvl4pPr marL="1600200" indent="-228600" eaLnBrk="0" hangingPunct="0">
              <a:defRPr sz="1600">
                <a:solidFill>
                  <a:schemeClr val="tx1"/>
                </a:solidFill>
                <a:latin typeface="Calibri" pitchFamily="34" charset="0"/>
                <a:ea typeface="MS PGothic" pitchFamily="34" charset="-128"/>
              </a:defRPr>
            </a:lvl4pPr>
            <a:lvl5pPr marL="2057400" indent="-228600" eaLnBrk="0" hangingPunct="0">
              <a:defRPr sz="16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16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16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16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1600">
                <a:solidFill>
                  <a:schemeClr val="tx1"/>
                </a:solidFill>
                <a:latin typeface="Calibri" pitchFamily="34" charset="0"/>
                <a:ea typeface="MS PGothic" pitchFamily="34" charset="-128"/>
              </a:defRPr>
            </a:lvl9pPr>
          </a:lstStyle>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What </a:t>
            </a:r>
            <a:r>
              <a:rPr lang="en-US" sz="1800" dirty="0">
                <a:latin typeface="Arial" panose="020B0604020202020204" pitchFamily="34" charset="0"/>
                <a:cs typeface="Arial" panose="020B0604020202020204" pitchFamily="34" charset="0"/>
              </a:rPr>
              <a:t>are the strengths of our major competitors?</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What </a:t>
            </a:r>
            <a:r>
              <a:rPr lang="en-US" sz="1800" dirty="0">
                <a:latin typeface="Arial" panose="020B0604020202020204" pitchFamily="34" charset="0"/>
                <a:cs typeface="Arial" panose="020B0604020202020204" pitchFamily="34" charset="0"/>
              </a:rPr>
              <a:t>are the weaknesses of our major competitors?</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What </a:t>
            </a:r>
            <a:r>
              <a:rPr lang="en-US" sz="1800" dirty="0">
                <a:latin typeface="Arial" panose="020B0604020202020204" pitchFamily="34" charset="0"/>
                <a:cs typeface="Arial" panose="020B0604020202020204" pitchFamily="34" charset="0"/>
              </a:rPr>
              <a:t>are the objectives and strategies of our major competitors?</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How </a:t>
            </a:r>
            <a:r>
              <a:rPr lang="en-US" sz="1800" dirty="0">
                <a:latin typeface="Arial" panose="020B0604020202020204" pitchFamily="34" charset="0"/>
                <a:cs typeface="Arial" panose="020B0604020202020204" pitchFamily="34" charset="0"/>
              </a:rPr>
              <a:t>will our major competitors most likely respond to current economic, social, </a:t>
            </a:r>
            <a:r>
              <a:rPr lang="en-US" sz="1800" dirty="0" smtClean="0">
                <a:latin typeface="Arial" panose="020B0604020202020204" pitchFamily="34" charset="0"/>
                <a:cs typeface="Arial" panose="020B0604020202020204" pitchFamily="34" charset="0"/>
              </a:rPr>
              <a:t>cultural, demographic, environmental</a:t>
            </a:r>
            <a:r>
              <a:rPr lang="en-US" sz="1800" dirty="0">
                <a:latin typeface="Arial" panose="020B0604020202020204" pitchFamily="34" charset="0"/>
                <a:cs typeface="Arial" panose="020B0604020202020204" pitchFamily="34" charset="0"/>
              </a:rPr>
              <a:t>, political, governmental, legal, technological, and </a:t>
            </a:r>
            <a:r>
              <a:rPr lang="en-US" sz="1800" dirty="0" smtClean="0">
                <a:latin typeface="Arial" panose="020B0604020202020204" pitchFamily="34" charset="0"/>
                <a:cs typeface="Arial" panose="020B0604020202020204" pitchFamily="34" charset="0"/>
              </a:rPr>
              <a:t>competitive trends affecting our </a:t>
            </a:r>
            <a:r>
              <a:rPr lang="en-US" sz="1800" dirty="0">
                <a:latin typeface="Arial" panose="020B0604020202020204" pitchFamily="34" charset="0"/>
                <a:cs typeface="Arial" panose="020B0604020202020204" pitchFamily="34" charset="0"/>
              </a:rPr>
              <a:t>industry?</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How </a:t>
            </a:r>
            <a:r>
              <a:rPr lang="en-US" sz="1800" dirty="0">
                <a:latin typeface="Arial" panose="020B0604020202020204" pitchFamily="34" charset="0"/>
                <a:cs typeface="Arial" panose="020B0604020202020204" pitchFamily="34" charset="0"/>
              </a:rPr>
              <a:t>vulnerable are the major competitors to our alternative company strategies?</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How </a:t>
            </a:r>
            <a:r>
              <a:rPr lang="en-US" sz="1800" dirty="0">
                <a:latin typeface="Arial" panose="020B0604020202020204" pitchFamily="34" charset="0"/>
                <a:cs typeface="Arial" panose="020B0604020202020204" pitchFamily="34" charset="0"/>
              </a:rPr>
              <a:t>vulnerable are our alternative strategies to successful counterattack by our </a:t>
            </a:r>
            <a:r>
              <a:rPr lang="en-US" sz="1800" dirty="0" smtClean="0">
                <a:latin typeface="Arial" panose="020B0604020202020204" pitchFamily="34" charset="0"/>
                <a:cs typeface="Arial" panose="020B0604020202020204" pitchFamily="34" charset="0"/>
              </a:rPr>
              <a:t>major competitors</a:t>
            </a:r>
            <a:r>
              <a:rPr lang="en-US" sz="1800" dirty="0">
                <a:latin typeface="Arial" panose="020B0604020202020204" pitchFamily="34" charset="0"/>
                <a:cs typeface="Arial" panose="020B0604020202020204" pitchFamily="34" charset="0"/>
              </a:rPr>
              <a:t>?</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How </a:t>
            </a:r>
            <a:r>
              <a:rPr lang="en-US" sz="1800" dirty="0">
                <a:latin typeface="Arial" panose="020B0604020202020204" pitchFamily="34" charset="0"/>
                <a:cs typeface="Arial" panose="020B0604020202020204" pitchFamily="34" charset="0"/>
              </a:rPr>
              <a:t>are our products or services positioned relative to major competitors?</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To </a:t>
            </a:r>
            <a:r>
              <a:rPr lang="en-US" sz="1800" dirty="0">
                <a:latin typeface="Arial" panose="020B0604020202020204" pitchFamily="34" charset="0"/>
                <a:cs typeface="Arial" panose="020B0604020202020204" pitchFamily="34" charset="0"/>
              </a:rPr>
              <a:t>what extent are new firms entering and old firms leaving this industry?</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What </a:t>
            </a:r>
            <a:r>
              <a:rPr lang="en-US" sz="1800" dirty="0">
                <a:latin typeface="Arial" panose="020B0604020202020204" pitchFamily="34" charset="0"/>
                <a:cs typeface="Arial" panose="020B0604020202020204" pitchFamily="34" charset="0"/>
              </a:rPr>
              <a:t>key factors have resulted in our present competitive position in this industry?</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How </a:t>
            </a:r>
            <a:r>
              <a:rPr lang="en-US" sz="1800" dirty="0">
                <a:latin typeface="Arial" panose="020B0604020202020204" pitchFamily="34" charset="0"/>
                <a:cs typeface="Arial" panose="020B0604020202020204" pitchFamily="34" charset="0"/>
              </a:rPr>
              <a:t>have the sales and profit rankings of our major competitors in the industry changed </a:t>
            </a:r>
            <a:r>
              <a:rPr lang="en-US" sz="1800" dirty="0" smtClean="0">
                <a:latin typeface="Arial" panose="020B0604020202020204" pitchFamily="34" charset="0"/>
                <a:cs typeface="Arial" panose="020B0604020202020204" pitchFamily="34" charset="0"/>
              </a:rPr>
              <a:t>over recent </a:t>
            </a:r>
            <a:r>
              <a:rPr lang="en-US" sz="1800" dirty="0">
                <a:latin typeface="Arial" panose="020B0604020202020204" pitchFamily="34" charset="0"/>
                <a:cs typeface="Arial" panose="020B0604020202020204" pitchFamily="34" charset="0"/>
              </a:rPr>
              <a:t>years? Why have these rankings changed that way?</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What </a:t>
            </a:r>
            <a:r>
              <a:rPr lang="en-US" sz="1800" dirty="0">
                <a:latin typeface="Arial" panose="020B0604020202020204" pitchFamily="34" charset="0"/>
                <a:cs typeface="Arial" panose="020B0604020202020204" pitchFamily="34" charset="0"/>
              </a:rPr>
              <a:t>is the nature of supplier and distributor relationships in this industry?</a:t>
            </a:r>
          </a:p>
          <a:p>
            <a:pPr marL="288925" indent="-288925">
              <a:buClr>
                <a:schemeClr val="tx2">
                  <a:lumMod val="60000"/>
                  <a:lumOff val="40000"/>
                </a:schemeClr>
              </a:buClr>
              <a:buFont typeface="+mj-lt"/>
              <a:buAutoNum type="arabicPeriod"/>
            </a:pPr>
            <a:r>
              <a:rPr lang="en-US" sz="1800" dirty="0" smtClean="0">
                <a:latin typeface="Arial" panose="020B0604020202020204" pitchFamily="34" charset="0"/>
                <a:cs typeface="Arial" panose="020B0604020202020204" pitchFamily="34" charset="0"/>
              </a:rPr>
              <a:t>To </a:t>
            </a:r>
            <a:r>
              <a:rPr lang="en-US" sz="1800" dirty="0">
                <a:latin typeface="Arial" panose="020B0604020202020204" pitchFamily="34" charset="0"/>
                <a:cs typeface="Arial" panose="020B0604020202020204" pitchFamily="34" charset="0"/>
              </a:rPr>
              <a:t>what extent could substitute products or services be a threat to our competitors?</a:t>
            </a:r>
            <a:endParaRPr lang="en-US" altLang="en-US" sz="1800" dirty="0">
              <a:latin typeface="Arial" panose="020B0604020202020204" pitchFamily="34" charset="0"/>
              <a:cs typeface="Arial" panose="020B0604020202020204" pitchFamily="34"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23</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Competitive Intelligence Programs</a:t>
            </a:r>
          </a:p>
        </p:txBody>
      </p:sp>
      <p:sp>
        <p:nvSpPr>
          <p:cNvPr id="40962" name="Content Placeholder 2"/>
          <p:cNvSpPr>
            <a:spLocks noGrp="1"/>
          </p:cNvSpPr>
          <p:nvPr>
            <p:ph idx="1"/>
          </p:nvPr>
        </p:nvSpPr>
        <p:spPr/>
        <p:txBody>
          <a:bodyPr/>
          <a:lstStyle/>
          <a:p>
            <a:r>
              <a:rPr lang="en-US" altLang="en-US" b="1" dirty="0" smtClean="0">
                <a:latin typeface="Arial" pitchFamily="34" charset="0"/>
                <a:cs typeface="Arial" pitchFamily="34" charset="0"/>
              </a:rPr>
              <a:t>Competitive intelligence (CI)</a:t>
            </a:r>
          </a:p>
          <a:p>
            <a:pPr lvl="1"/>
            <a:r>
              <a:rPr lang="en-US" altLang="en-US" dirty="0" smtClean="0">
                <a:latin typeface="Arial" pitchFamily="34" charset="0"/>
                <a:cs typeface="Arial" pitchFamily="34" charset="0"/>
              </a:rPr>
              <a:t>a systematic and ethical process for gathering and analyzing information about the competition</a:t>
            </a:r>
            <a:r>
              <a:rPr lang="en-US" altLang="ja-JP" dirty="0" smtClean="0">
                <a:latin typeface="Arial" pitchFamily="34" charset="0"/>
                <a:cs typeface="Arial" pitchFamily="34" charset="0"/>
              </a:rPr>
              <a:t>'s activities and general business trends to further a business's own goals</a:t>
            </a:r>
            <a:endParaRPr lang="en-US" altLang="en-US" dirty="0" smtClean="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24</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Competitive Intelligence Programs</a:t>
            </a:r>
          </a:p>
        </p:txBody>
      </p:sp>
      <p:sp>
        <p:nvSpPr>
          <p:cNvPr id="3" name="Content Placeholder 2"/>
          <p:cNvSpPr>
            <a:spLocks noGrp="1"/>
          </p:cNvSpPr>
          <p:nvPr>
            <p:ph idx="1"/>
          </p:nvPr>
        </p:nvSpPr>
        <p:spPr>
          <a:xfrm>
            <a:off x="228600" y="1600200"/>
            <a:ext cx="8686800" cy="4724400"/>
          </a:xfrm>
        </p:spPr>
        <p:txBody>
          <a:bodyPr>
            <a:normAutofit fontScale="92500" lnSpcReduction="10000"/>
          </a:bodyPr>
          <a:lstStyle/>
          <a:p>
            <a:pPr marL="0" indent="0">
              <a:spcBef>
                <a:spcPts val="0"/>
              </a:spcBef>
              <a:buFont typeface="Wingdings" pitchFamily="2" charset="2"/>
              <a:buNone/>
              <a:defRPr/>
            </a:pPr>
            <a:r>
              <a:rPr lang="en-US" dirty="0">
                <a:latin typeface="Arial" panose="020B0604020202020204" pitchFamily="34" charset="0"/>
                <a:ea typeface="+mn-ea"/>
                <a:cs typeface="Arial" panose="020B0604020202020204" pitchFamily="34" charset="0"/>
              </a:rPr>
              <a:t>The three basic </a:t>
            </a:r>
            <a:r>
              <a:rPr lang="en-US" dirty="0" smtClean="0">
                <a:latin typeface="Arial" panose="020B0604020202020204" pitchFamily="34" charset="0"/>
                <a:ea typeface="+mn-ea"/>
                <a:cs typeface="Arial" panose="020B0604020202020204" pitchFamily="34" charset="0"/>
              </a:rPr>
              <a:t>objectives of </a:t>
            </a:r>
            <a:r>
              <a:rPr lang="en-US" dirty="0">
                <a:latin typeface="Arial" panose="020B0604020202020204" pitchFamily="34" charset="0"/>
                <a:ea typeface="+mn-ea"/>
                <a:cs typeface="Arial" panose="020B0604020202020204" pitchFamily="34" charset="0"/>
              </a:rPr>
              <a:t>a CI program </a:t>
            </a:r>
            <a:r>
              <a:rPr lang="en-US" dirty="0" smtClean="0">
                <a:latin typeface="Arial" panose="020B0604020202020204" pitchFamily="34" charset="0"/>
                <a:ea typeface="+mn-ea"/>
                <a:cs typeface="Arial" panose="020B0604020202020204" pitchFamily="34" charset="0"/>
              </a:rPr>
              <a:t>are: </a:t>
            </a:r>
          </a:p>
          <a:p>
            <a:pPr marL="0" indent="0">
              <a:spcBef>
                <a:spcPts val="0"/>
              </a:spcBef>
              <a:buFont typeface="Wingdings" pitchFamily="2" charset="2"/>
              <a:buNone/>
              <a:defRPr/>
            </a:pPr>
            <a:endParaRPr lang="en-US" dirty="0" smtClean="0">
              <a:latin typeface="Arial" panose="020B0604020202020204" pitchFamily="34" charset="0"/>
              <a:ea typeface="+mn-ea"/>
              <a:cs typeface="Arial" panose="020B0604020202020204" pitchFamily="34" charset="0"/>
            </a:endParaRPr>
          </a:p>
          <a:p>
            <a:pPr marL="514350" indent="-514350">
              <a:spcBef>
                <a:spcPts val="0"/>
              </a:spcBef>
              <a:buClr>
                <a:schemeClr val="accent1">
                  <a:lumMod val="75000"/>
                </a:schemeClr>
              </a:buClr>
              <a:buFont typeface="+mj-lt"/>
              <a:buAutoNum type="arabicPeriod"/>
              <a:defRPr/>
            </a:pPr>
            <a:r>
              <a:rPr lang="en-US" sz="2800" dirty="0"/>
              <a:t>T</a:t>
            </a:r>
            <a:r>
              <a:rPr lang="en-US" sz="2800" dirty="0" smtClean="0">
                <a:latin typeface="Arial" panose="020B0604020202020204" pitchFamily="34" charset="0"/>
                <a:ea typeface="+mn-ea"/>
                <a:cs typeface="Arial" panose="020B0604020202020204" pitchFamily="34" charset="0"/>
              </a:rPr>
              <a:t>o </a:t>
            </a:r>
            <a:r>
              <a:rPr lang="en-US" sz="2800" dirty="0">
                <a:latin typeface="Arial" panose="020B0604020202020204" pitchFamily="34" charset="0"/>
                <a:ea typeface="+mn-ea"/>
                <a:cs typeface="Arial" panose="020B0604020202020204" pitchFamily="34" charset="0"/>
              </a:rPr>
              <a:t>provide a general understanding of an industry </a:t>
            </a:r>
            <a:r>
              <a:rPr lang="en-US" sz="2800" dirty="0" smtClean="0">
                <a:latin typeface="Arial" panose="020B0604020202020204" pitchFamily="34" charset="0"/>
                <a:ea typeface="+mn-ea"/>
                <a:cs typeface="Arial" panose="020B0604020202020204" pitchFamily="34" charset="0"/>
              </a:rPr>
              <a:t>and </a:t>
            </a:r>
            <a:r>
              <a:rPr lang="en-US" sz="2800" dirty="0">
                <a:latin typeface="Arial" panose="020B0604020202020204" pitchFamily="34" charset="0"/>
                <a:ea typeface="+mn-ea"/>
                <a:cs typeface="Arial" panose="020B0604020202020204" pitchFamily="34" charset="0"/>
              </a:rPr>
              <a:t>its </a:t>
            </a:r>
            <a:r>
              <a:rPr lang="en-US" sz="2800" dirty="0" smtClean="0">
                <a:latin typeface="Arial" panose="020B0604020202020204" pitchFamily="34" charset="0"/>
                <a:ea typeface="+mn-ea"/>
                <a:cs typeface="Arial" panose="020B0604020202020204" pitchFamily="34" charset="0"/>
              </a:rPr>
              <a:t>competitors</a:t>
            </a:r>
          </a:p>
          <a:p>
            <a:pPr marL="514350" indent="-514350">
              <a:spcBef>
                <a:spcPts val="0"/>
              </a:spcBef>
              <a:buClr>
                <a:schemeClr val="accent1">
                  <a:lumMod val="75000"/>
                </a:schemeClr>
              </a:buClr>
              <a:buFont typeface="+mj-lt"/>
              <a:buAutoNum type="arabicPeriod"/>
              <a:defRPr/>
            </a:pPr>
            <a:endParaRPr lang="en-US" sz="2800" dirty="0" smtClean="0">
              <a:latin typeface="Arial" panose="020B0604020202020204" pitchFamily="34" charset="0"/>
              <a:ea typeface="+mn-ea"/>
              <a:cs typeface="Arial" panose="020B0604020202020204" pitchFamily="34" charset="0"/>
            </a:endParaRPr>
          </a:p>
          <a:p>
            <a:pPr marL="514350" indent="-514350">
              <a:spcBef>
                <a:spcPts val="0"/>
              </a:spcBef>
              <a:buClr>
                <a:schemeClr val="accent1">
                  <a:lumMod val="75000"/>
                </a:schemeClr>
              </a:buClr>
              <a:buFont typeface="+mj-lt"/>
              <a:buAutoNum type="arabicPeriod"/>
              <a:defRPr/>
            </a:pPr>
            <a:r>
              <a:rPr lang="en-US" sz="2800" dirty="0"/>
              <a:t>T</a:t>
            </a:r>
            <a:r>
              <a:rPr lang="en-US" sz="2800" dirty="0" smtClean="0">
                <a:latin typeface="Arial" panose="020B0604020202020204" pitchFamily="34" charset="0"/>
                <a:ea typeface="+mn-ea"/>
                <a:cs typeface="Arial" panose="020B0604020202020204" pitchFamily="34" charset="0"/>
              </a:rPr>
              <a:t>o </a:t>
            </a:r>
            <a:r>
              <a:rPr lang="en-US" sz="2800" dirty="0">
                <a:latin typeface="Arial" panose="020B0604020202020204" pitchFamily="34" charset="0"/>
                <a:ea typeface="+mn-ea"/>
                <a:cs typeface="Arial" panose="020B0604020202020204" pitchFamily="34" charset="0"/>
              </a:rPr>
              <a:t>identify areas in which competitors are </a:t>
            </a:r>
            <a:r>
              <a:rPr lang="en-US" sz="2800" dirty="0" smtClean="0">
                <a:latin typeface="Arial" panose="020B0604020202020204" pitchFamily="34" charset="0"/>
                <a:ea typeface="+mn-ea"/>
                <a:cs typeface="Arial" panose="020B0604020202020204" pitchFamily="34" charset="0"/>
              </a:rPr>
              <a:t>vulnerable and </a:t>
            </a:r>
            <a:r>
              <a:rPr lang="en-US" sz="2800" dirty="0">
                <a:latin typeface="Arial" panose="020B0604020202020204" pitchFamily="34" charset="0"/>
                <a:ea typeface="+mn-ea"/>
                <a:cs typeface="Arial" panose="020B0604020202020204" pitchFamily="34" charset="0"/>
              </a:rPr>
              <a:t>to assess the impact </a:t>
            </a:r>
            <a:r>
              <a:rPr lang="en-US" sz="2800" dirty="0" smtClean="0">
                <a:latin typeface="Arial" panose="020B0604020202020204" pitchFamily="34" charset="0"/>
                <a:ea typeface="+mn-ea"/>
                <a:cs typeface="Arial" panose="020B0604020202020204" pitchFamily="34" charset="0"/>
              </a:rPr>
              <a:t>strategic actions would have </a:t>
            </a:r>
            <a:r>
              <a:rPr lang="en-US" sz="2800" dirty="0">
                <a:latin typeface="Arial" panose="020B0604020202020204" pitchFamily="34" charset="0"/>
                <a:ea typeface="+mn-ea"/>
                <a:cs typeface="Arial" panose="020B0604020202020204" pitchFamily="34" charset="0"/>
              </a:rPr>
              <a:t>on </a:t>
            </a:r>
            <a:r>
              <a:rPr lang="en-US" sz="2800" dirty="0" smtClean="0">
                <a:latin typeface="Arial" panose="020B0604020202020204" pitchFamily="34" charset="0"/>
                <a:ea typeface="+mn-ea"/>
                <a:cs typeface="Arial" panose="020B0604020202020204" pitchFamily="34" charset="0"/>
              </a:rPr>
              <a:t>competitors</a:t>
            </a:r>
          </a:p>
          <a:p>
            <a:pPr marL="514350" indent="-514350">
              <a:spcBef>
                <a:spcPts val="0"/>
              </a:spcBef>
              <a:buClr>
                <a:schemeClr val="accent1">
                  <a:lumMod val="75000"/>
                </a:schemeClr>
              </a:buClr>
              <a:buFont typeface="+mj-lt"/>
              <a:buAutoNum type="arabicPeriod"/>
              <a:defRPr/>
            </a:pPr>
            <a:endParaRPr lang="en-US" sz="2800" dirty="0" smtClean="0">
              <a:latin typeface="Arial" panose="020B0604020202020204" pitchFamily="34" charset="0"/>
              <a:ea typeface="+mn-ea"/>
              <a:cs typeface="Arial" panose="020B0604020202020204" pitchFamily="34" charset="0"/>
            </a:endParaRPr>
          </a:p>
          <a:p>
            <a:pPr marL="514350" indent="-514350">
              <a:spcBef>
                <a:spcPts val="0"/>
              </a:spcBef>
              <a:buClr>
                <a:schemeClr val="accent1">
                  <a:lumMod val="75000"/>
                </a:schemeClr>
              </a:buClr>
              <a:buFont typeface="+mj-lt"/>
              <a:buAutoNum type="arabicPeriod"/>
              <a:defRPr/>
            </a:pPr>
            <a:r>
              <a:rPr lang="en-US" sz="2800" dirty="0" smtClean="0"/>
              <a:t>To</a:t>
            </a:r>
            <a:r>
              <a:rPr lang="en-US" altLang="en-US" sz="2800" dirty="0" smtClean="0"/>
              <a:t> </a:t>
            </a:r>
            <a:r>
              <a:rPr lang="en-US" altLang="en-US" sz="2800" dirty="0"/>
              <a:t>identify potential moves that a competitor </a:t>
            </a:r>
            <a:r>
              <a:rPr lang="en-US" altLang="en-US" sz="2800" dirty="0" smtClean="0"/>
              <a:t>might </a:t>
            </a:r>
            <a:r>
              <a:rPr lang="en-US" altLang="en-US" sz="2800" dirty="0"/>
              <a:t>make that would endanger a firm</a:t>
            </a:r>
            <a:r>
              <a:rPr lang="en-US" altLang="ja-JP" sz="2800" dirty="0"/>
              <a:t>'s </a:t>
            </a:r>
            <a:r>
              <a:rPr lang="en-US" altLang="en-US" sz="2800" dirty="0" smtClean="0"/>
              <a:t>position </a:t>
            </a:r>
            <a:r>
              <a:rPr lang="en-US" altLang="en-US" sz="2800" dirty="0"/>
              <a:t>in the market</a:t>
            </a:r>
          </a:p>
          <a:p>
            <a:pPr marL="514350" indent="-514350">
              <a:spcBef>
                <a:spcPts val="0"/>
              </a:spcBef>
              <a:buClr>
                <a:schemeClr val="accent1">
                  <a:lumMod val="75000"/>
                </a:schemeClr>
              </a:buClr>
              <a:buFont typeface="+mj-lt"/>
              <a:buAutoNum type="arabicPeriod"/>
              <a:defRPr/>
            </a:pPr>
            <a:endParaRPr lang="en-US" sz="2800" dirty="0">
              <a:latin typeface="Arial" panose="020B0604020202020204" pitchFamily="34" charset="0"/>
              <a:ea typeface="+mn-ea"/>
              <a:cs typeface="Arial" panose="020B0604020202020204" pitchFamily="34"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4" name="Slide Number Placeholder 3"/>
          <p:cNvSpPr>
            <a:spLocks noGrp="1"/>
          </p:cNvSpPr>
          <p:nvPr>
            <p:ph type="sldNum" sz="quarter" idx="12"/>
          </p:nvPr>
        </p:nvSpPr>
        <p:spPr/>
        <p:txBody>
          <a:bodyPr/>
          <a:lstStyle/>
          <a:p>
            <a:r>
              <a:rPr lang="en-US" altLang="en-US" dirty="0" smtClean="0"/>
              <a:t>3-</a:t>
            </a:r>
            <a:fld id="{53EB2886-B984-433D-98C3-D9D7013902AA}" type="slidenum">
              <a:rPr lang="en-US" altLang="en-US" smtClean="0"/>
              <a:pPr/>
              <a:t>25</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The Five-Forces Model of Competition</a:t>
            </a:r>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26</a:t>
            </a:fld>
            <a:endParaRPr lang="en-US" altLang="en-US" dirty="0"/>
          </a:p>
        </p:txBody>
      </p:sp>
      <p:pic>
        <p:nvPicPr>
          <p:cNvPr id="4" name="Picture 3" descr="fig03_03.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24000"/>
            <a:ext cx="9144000" cy="49530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The Five-Forces Model of Competition</a:t>
            </a:r>
          </a:p>
        </p:txBody>
      </p:sp>
      <p:sp>
        <p:nvSpPr>
          <p:cNvPr id="46082" name="Content Placeholder 2"/>
          <p:cNvSpPr>
            <a:spLocks noGrp="1"/>
          </p:cNvSpPr>
          <p:nvPr>
            <p:ph idx="1"/>
          </p:nvPr>
        </p:nvSpPr>
        <p:spPr/>
        <p:txBody>
          <a:bodyPr>
            <a:normAutofit/>
          </a:bodyPr>
          <a:lstStyle/>
          <a:p>
            <a:pPr marL="514350" indent="-514350">
              <a:spcBef>
                <a:spcPct val="0"/>
              </a:spcBef>
              <a:buClr>
                <a:schemeClr val="accent1">
                  <a:lumMod val="75000"/>
                </a:schemeClr>
              </a:buClr>
              <a:buFont typeface="+mj-lt"/>
              <a:buAutoNum type="arabicPeriod"/>
            </a:pPr>
            <a:r>
              <a:rPr lang="en-US" altLang="en-US" dirty="0" smtClean="0">
                <a:latin typeface="Arial" pitchFamily="34" charset="0"/>
                <a:cs typeface="Arial" pitchFamily="34" charset="0"/>
              </a:rPr>
              <a:t>Identify key aspects or elements of each competitive force that impact the firm.</a:t>
            </a:r>
          </a:p>
          <a:p>
            <a:pPr marL="514350" indent="-514350">
              <a:spcBef>
                <a:spcPct val="0"/>
              </a:spcBef>
              <a:buClr>
                <a:schemeClr val="accent1">
                  <a:lumMod val="75000"/>
                </a:schemeClr>
              </a:buClr>
              <a:buFont typeface="+mj-lt"/>
              <a:buAutoNum type="arabicPeriod"/>
            </a:pPr>
            <a:endParaRPr lang="en-US" altLang="en-US" dirty="0" smtClean="0">
              <a:latin typeface="Arial" pitchFamily="34" charset="0"/>
              <a:cs typeface="Arial" pitchFamily="34" charset="0"/>
            </a:endParaRPr>
          </a:p>
          <a:p>
            <a:pPr marL="514350" indent="-514350">
              <a:spcBef>
                <a:spcPct val="0"/>
              </a:spcBef>
              <a:buClr>
                <a:schemeClr val="accent1">
                  <a:lumMod val="75000"/>
                </a:schemeClr>
              </a:buClr>
              <a:buFont typeface="+mj-lt"/>
              <a:buAutoNum type="arabicPeriod"/>
            </a:pPr>
            <a:r>
              <a:rPr lang="en-US" altLang="en-US" dirty="0" smtClean="0">
                <a:latin typeface="Arial" pitchFamily="34" charset="0"/>
                <a:cs typeface="Arial" pitchFamily="34" charset="0"/>
              </a:rPr>
              <a:t>Evaluate how strong and important each element is for the firm.</a:t>
            </a:r>
          </a:p>
          <a:p>
            <a:pPr marL="514350" indent="-514350">
              <a:spcBef>
                <a:spcPct val="0"/>
              </a:spcBef>
              <a:buClr>
                <a:schemeClr val="accent1">
                  <a:lumMod val="75000"/>
                </a:schemeClr>
              </a:buClr>
              <a:buFont typeface="+mj-lt"/>
              <a:buAutoNum type="arabicPeriod"/>
            </a:pPr>
            <a:endParaRPr lang="en-US" altLang="en-US" dirty="0" smtClean="0">
              <a:latin typeface="Arial" pitchFamily="34" charset="0"/>
              <a:cs typeface="Arial" pitchFamily="34" charset="0"/>
            </a:endParaRPr>
          </a:p>
          <a:p>
            <a:pPr marL="514350" indent="-514350">
              <a:spcBef>
                <a:spcPct val="0"/>
              </a:spcBef>
              <a:buClr>
                <a:schemeClr val="accent1">
                  <a:lumMod val="75000"/>
                </a:schemeClr>
              </a:buClr>
              <a:buFont typeface="+mj-lt"/>
              <a:buAutoNum type="arabicPeriod"/>
            </a:pPr>
            <a:r>
              <a:rPr lang="en-US" altLang="en-US" dirty="0" smtClean="0">
                <a:latin typeface="Arial" pitchFamily="34" charset="0"/>
                <a:cs typeface="Arial" pitchFamily="34" charset="0"/>
              </a:rPr>
              <a:t>Decide whether the collective strength of the elements is worth the firm entering or </a:t>
            </a:r>
          </a:p>
          <a:p>
            <a:pPr marL="0" indent="0">
              <a:spcBef>
                <a:spcPct val="0"/>
              </a:spcBef>
              <a:buClr>
                <a:srgbClr val="CB6804"/>
              </a:buClr>
              <a:buFont typeface="Franklin Gothic Book" pitchFamily="-84" charset="0"/>
              <a:buNone/>
            </a:pPr>
            <a:r>
              <a:rPr lang="en-US" altLang="en-US" dirty="0" smtClean="0">
                <a:latin typeface="Arial" pitchFamily="34" charset="0"/>
                <a:cs typeface="Arial" pitchFamily="34" charset="0"/>
              </a:rPr>
              <a:t>    staying in the industry.</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27</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a:defRPr/>
            </a:pPr>
            <a:r>
              <a:rPr lang="en-US" altLang="en-US" dirty="0" smtClean="0">
                <a:latin typeface="Arial" charset="0"/>
                <a:ea typeface="+mj-ea"/>
                <a:cs typeface="Arial" charset="0"/>
              </a:rPr>
              <a:t>The Five-Forces Model</a:t>
            </a:r>
          </a:p>
        </p:txBody>
      </p:sp>
      <p:sp>
        <p:nvSpPr>
          <p:cNvPr id="49155" name="Rectangle 3"/>
          <p:cNvSpPr>
            <a:spLocks noGrp="1" noChangeArrowheads="1"/>
          </p:cNvSpPr>
          <p:nvPr>
            <p:ph idx="1"/>
          </p:nvPr>
        </p:nvSpPr>
        <p:spPr/>
        <p:txBody>
          <a:bodyPr>
            <a:normAutofit/>
          </a:bodyPr>
          <a:lstStyle/>
          <a:p>
            <a:pPr>
              <a:defRPr/>
            </a:pPr>
            <a:r>
              <a:rPr lang="en-US" altLang="en-US" sz="3600" b="1" dirty="0" smtClean="0">
                <a:latin typeface="Arial" charset="0"/>
                <a:ea typeface="+mn-ea"/>
                <a:cs typeface="Arial" charset="0"/>
              </a:rPr>
              <a:t>Rivalry among competing firms</a:t>
            </a:r>
          </a:p>
          <a:p>
            <a:pPr>
              <a:defRPr/>
            </a:pPr>
            <a:endParaRPr lang="en-US" altLang="en-US" sz="3600" b="1" dirty="0" smtClean="0">
              <a:latin typeface="Arial" charset="0"/>
              <a:ea typeface="+mn-ea"/>
              <a:cs typeface="Arial" charset="0"/>
            </a:endParaRPr>
          </a:p>
          <a:p>
            <a:pPr lvl="1">
              <a:defRPr/>
            </a:pPr>
            <a:r>
              <a:rPr lang="en-US" altLang="en-US" sz="3200" dirty="0" smtClean="0">
                <a:latin typeface="Arial" charset="0"/>
                <a:ea typeface="+mn-ea"/>
                <a:cs typeface="Arial" charset="0"/>
              </a:rPr>
              <a:t>Most powerful of the five forces</a:t>
            </a:r>
          </a:p>
          <a:p>
            <a:pPr lvl="1">
              <a:defRPr/>
            </a:pPr>
            <a:endParaRPr lang="en-US" altLang="en-US" sz="3200" dirty="0" smtClean="0">
              <a:latin typeface="Arial" charset="0"/>
              <a:ea typeface="+mn-ea"/>
              <a:cs typeface="Arial" charset="0"/>
            </a:endParaRPr>
          </a:p>
          <a:p>
            <a:pPr lvl="1">
              <a:defRPr/>
            </a:pPr>
            <a:r>
              <a:rPr lang="en-US" altLang="en-US" sz="3200" dirty="0" smtClean="0">
                <a:latin typeface="Arial" charset="0"/>
                <a:ea typeface="+mn-ea"/>
                <a:cs typeface="Arial" charset="0"/>
              </a:rPr>
              <a:t>Focus on competitive advantage of strategies over other firms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28</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304800" y="304800"/>
            <a:ext cx="8153400" cy="990600"/>
          </a:xfrm>
        </p:spPr>
        <p:txBody>
          <a:bodyPr/>
          <a:lstStyle/>
          <a:p>
            <a:pPr>
              <a:defRPr/>
            </a:pPr>
            <a:r>
              <a:rPr lang="en-US" altLang="en-US" dirty="0" smtClean="0">
                <a:latin typeface="Arial" charset="0"/>
                <a:ea typeface="+mj-ea"/>
                <a:cs typeface="Arial" charset="0"/>
              </a:rPr>
              <a:t>The Five-Forces Model</a:t>
            </a:r>
          </a:p>
        </p:txBody>
      </p:sp>
      <p:sp>
        <p:nvSpPr>
          <p:cNvPr id="48131" name="Rectangle 6"/>
          <p:cNvSpPr>
            <a:spLocks noChangeArrowheads="1"/>
          </p:cNvSpPr>
          <p:nvPr/>
        </p:nvSpPr>
        <p:spPr bwMode="auto">
          <a:xfrm>
            <a:off x="457200" y="1219200"/>
            <a:ext cx="7848600" cy="5232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Calibri" pitchFamily="34" charset="0"/>
                <a:ea typeface="MS PGothic" pitchFamily="34" charset="-128"/>
              </a:defRPr>
            </a:lvl1pPr>
            <a:lvl2pPr marL="742950" indent="-285750" eaLnBrk="0" hangingPunct="0">
              <a:defRPr sz="1600">
                <a:solidFill>
                  <a:schemeClr val="tx1"/>
                </a:solidFill>
                <a:latin typeface="Calibri" pitchFamily="34" charset="0"/>
                <a:ea typeface="MS PGothic" pitchFamily="34" charset="-128"/>
              </a:defRPr>
            </a:lvl2pPr>
            <a:lvl3pPr marL="1143000" indent="-228600" eaLnBrk="0" hangingPunct="0">
              <a:defRPr sz="1600">
                <a:solidFill>
                  <a:schemeClr val="tx1"/>
                </a:solidFill>
                <a:latin typeface="Calibri" pitchFamily="34" charset="0"/>
                <a:ea typeface="MS PGothic" pitchFamily="34" charset="-128"/>
              </a:defRPr>
            </a:lvl3pPr>
            <a:lvl4pPr marL="1600200" indent="-228600" eaLnBrk="0" hangingPunct="0">
              <a:defRPr sz="1600">
                <a:solidFill>
                  <a:schemeClr val="tx1"/>
                </a:solidFill>
                <a:latin typeface="Calibri" pitchFamily="34" charset="0"/>
                <a:ea typeface="MS PGothic" pitchFamily="34" charset="-128"/>
              </a:defRPr>
            </a:lvl4pPr>
            <a:lvl5pPr marL="2057400" indent="-228600" eaLnBrk="0" hangingPunct="0">
              <a:defRPr sz="16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16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16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16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1600">
                <a:solidFill>
                  <a:schemeClr val="tx1"/>
                </a:solidFill>
                <a:latin typeface="Calibri" pitchFamily="34" charset="0"/>
                <a:ea typeface="MS PGothic" pitchFamily="34" charset="-128"/>
              </a:defRPr>
            </a:lvl9pPr>
          </a:lstStyle>
          <a:p>
            <a:pPr eaLnBrk="1" hangingPunct="1"/>
            <a:r>
              <a:rPr lang="en-US" altLang="en-US" sz="1800" dirty="0"/>
              <a:t> </a:t>
            </a:r>
            <a:r>
              <a:rPr lang="en-US" altLang="en-US" b="1" dirty="0">
                <a:solidFill>
                  <a:srgbClr val="0099FF"/>
                </a:solidFill>
              </a:rPr>
              <a:t>TABLE 3-7</a:t>
            </a:r>
            <a:r>
              <a:rPr lang="en-US" altLang="en-US" dirty="0"/>
              <a:t>  </a:t>
            </a:r>
            <a:r>
              <a:rPr lang="en-US" altLang="en-US" sz="1800" b="1" dirty="0"/>
              <a:t>Conditions That Cause High Rivalry Among Competing Firms</a:t>
            </a:r>
          </a:p>
          <a:p>
            <a:pPr eaLnBrk="1" hangingPunct="1"/>
            <a:r>
              <a:rPr lang="en-US" altLang="en-US" dirty="0">
                <a:solidFill>
                  <a:srgbClr val="0099FF"/>
                </a:solidFill>
              </a:rPr>
              <a:t>▬▬▬▬▬▬▬▬▬▬▬▬▬▬▬▬▬▬▬▬▬▬▬▬▬▬▬▬▬▬▬▬▬▬▬▬▬▬  </a:t>
            </a:r>
            <a:r>
              <a:rPr lang="en-US" altLang="en-US" dirty="0"/>
              <a:t> </a:t>
            </a:r>
          </a:p>
          <a:p>
            <a:pPr eaLnBrk="1" hangingPunct="1"/>
            <a:r>
              <a:rPr lang="en-US" altLang="en-US" sz="2000" dirty="0" smtClean="0">
                <a:latin typeface="Arial" panose="020B0604020202020204" pitchFamily="34" charset="0"/>
                <a:cs typeface="Arial" panose="020B0604020202020204" pitchFamily="34" charset="0"/>
              </a:rPr>
              <a:t>1</a:t>
            </a:r>
            <a:r>
              <a:rPr lang="en-US" altLang="en-US" sz="2000" dirty="0">
                <a:latin typeface="Arial" panose="020B0604020202020204" pitchFamily="34" charset="0"/>
                <a:cs typeface="Arial" panose="020B0604020202020204" pitchFamily="34" charset="0"/>
              </a:rPr>
              <a:t>. </a:t>
            </a:r>
            <a:r>
              <a:rPr lang="en-US" altLang="en-US" sz="2000" dirty="0" smtClean="0">
                <a:latin typeface="Arial" panose="020B0604020202020204" pitchFamily="34" charset="0"/>
                <a:cs typeface="Arial" panose="020B0604020202020204" pitchFamily="34" charset="0"/>
              </a:rPr>
              <a:t>When the number of competing firms is high</a:t>
            </a:r>
            <a:endParaRPr lang="en-US" altLang="en-US" sz="2000" dirty="0">
              <a:latin typeface="Arial" panose="020B0604020202020204" pitchFamily="34" charset="0"/>
              <a:cs typeface="Arial" panose="020B0604020202020204" pitchFamily="34" charset="0"/>
            </a:endParaRPr>
          </a:p>
          <a:p>
            <a:pPr eaLnBrk="1" hangingPunct="1"/>
            <a:r>
              <a:rPr lang="en-US" altLang="en-US" sz="2000" dirty="0">
                <a:latin typeface="Arial" panose="020B0604020202020204" pitchFamily="34" charset="0"/>
                <a:cs typeface="Arial" panose="020B0604020202020204" pitchFamily="34" charset="0"/>
              </a:rPr>
              <a:t>2</a:t>
            </a:r>
            <a:r>
              <a:rPr lang="en-US" altLang="en-US" sz="2000" dirty="0" smtClean="0">
                <a:latin typeface="Arial" panose="020B0604020202020204" pitchFamily="34" charset="0"/>
                <a:cs typeface="Arial" panose="020B0604020202020204" pitchFamily="34" charset="0"/>
              </a:rPr>
              <a:t>. When competing firms are of similar size</a:t>
            </a:r>
            <a:endParaRPr lang="en-US" altLang="en-US" sz="2000" dirty="0">
              <a:latin typeface="Arial" panose="020B0604020202020204" pitchFamily="34" charset="0"/>
              <a:cs typeface="Arial" panose="020B0604020202020204" pitchFamily="34" charset="0"/>
            </a:endParaRPr>
          </a:p>
          <a:p>
            <a:pPr eaLnBrk="1" hangingPunct="1"/>
            <a:r>
              <a:rPr lang="en-US" altLang="en-US" sz="2000" dirty="0">
                <a:latin typeface="Arial" panose="020B0604020202020204" pitchFamily="34" charset="0"/>
                <a:cs typeface="Arial" panose="020B0604020202020204" pitchFamily="34" charset="0"/>
              </a:rPr>
              <a:t>3. </a:t>
            </a:r>
            <a:r>
              <a:rPr lang="en-US" altLang="en-US" sz="2000" dirty="0" smtClean="0">
                <a:latin typeface="Arial" panose="020B0604020202020204" pitchFamily="34" charset="0"/>
                <a:cs typeface="Arial" panose="020B0604020202020204" pitchFamily="34" charset="0"/>
              </a:rPr>
              <a:t>When competing firms have similar capabilities</a:t>
            </a:r>
            <a:endParaRPr lang="en-US" altLang="en-US" sz="2000" dirty="0">
              <a:latin typeface="Arial" panose="020B0604020202020204" pitchFamily="34" charset="0"/>
              <a:cs typeface="Arial" panose="020B0604020202020204" pitchFamily="34" charset="0"/>
            </a:endParaRPr>
          </a:p>
          <a:p>
            <a:pPr eaLnBrk="1" hangingPunct="1"/>
            <a:r>
              <a:rPr lang="en-US" altLang="en-US" sz="2000" dirty="0">
                <a:latin typeface="Arial" panose="020B0604020202020204" pitchFamily="34" charset="0"/>
                <a:cs typeface="Arial" panose="020B0604020202020204" pitchFamily="34" charset="0"/>
              </a:rPr>
              <a:t>4. </a:t>
            </a:r>
            <a:r>
              <a:rPr lang="en-US" altLang="en-US" sz="2000" dirty="0" smtClean="0">
                <a:latin typeface="Arial" panose="020B0604020202020204" pitchFamily="34" charset="0"/>
                <a:cs typeface="Arial" panose="020B0604020202020204" pitchFamily="34" charset="0"/>
              </a:rPr>
              <a:t>When the demand for an industry’s products is falling</a:t>
            </a:r>
            <a:endParaRPr lang="en-US" altLang="ja-JP" sz="2000" dirty="0">
              <a:latin typeface="Arial" panose="020B0604020202020204" pitchFamily="34" charset="0"/>
              <a:cs typeface="Arial" panose="020B0604020202020204" pitchFamily="34" charset="0"/>
            </a:endParaRPr>
          </a:p>
          <a:p>
            <a:pPr eaLnBrk="1" hangingPunct="1"/>
            <a:r>
              <a:rPr lang="en-US" altLang="en-US" sz="2000" dirty="0">
                <a:latin typeface="Arial" panose="020B0604020202020204" pitchFamily="34" charset="0"/>
                <a:cs typeface="Arial" panose="020B0604020202020204" pitchFamily="34" charset="0"/>
              </a:rPr>
              <a:t>5. </a:t>
            </a:r>
            <a:r>
              <a:rPr lang="en-US" altLang="en-US" sz="2000" dirty="0" smtClean="0">
                <a:latin typeface="Arial" panose="020B0604020202020204" pitchFamily="34" charset="0"/>
                <a:cs typeface="Arial" panose="020B0604020202020204" pitchFamily="34" charset="0"/>
              </a:rPr>
              <a:t>When the product or service prices in the industry are falling</a:t>
            </a:r>
            <a:endParaRPr lang="en-US" altLang="en-US" sz="2000" dirty="0">
              <a:latin typeface="Arial" panose="020B0604020202020204" pitchFamily="34" charset="0"/>
              <a:cs typeface="Arial" panose="020B0604020202020204" pitchFamily="34" charset="0"/>
            </a:endParaRPr>
          </a:p>
          <a:p>
            <a:pPr eaLnBrk="1" hangingPunct="1"/>
            <a:r>
              <a:rPr lang="en-US" altLang="en-US" sz="2000" dirty="0">
                <a:latin typeface="Arial" panose="020B0604020202020204" pitchFamily="34" charset="0"/>
                <a:cs typeface="Arial" panose="020B0604020202020204" pitchFamily="34" charset="0"/>
              </a:rPr>
              <a:t>6. When consumers can switch brands easily</a:t>
            </a:r>
          </a:p>
          <a:p>
            <a:pPr eaLnBrk="1" hangingPunct="1"/>
            <a:r>
              <a:rPr lang="en-US" altLang="en-US" sz="2000" dirty="0">
                <a:latin typeface="Arial" panose="020B0604020202020204" pitchFamily="34" charset="0"/>
                <a:cs typeface="Arial" panose="020B0604020202020204" pitchFamily="34" charset="0"/>
              </a:rPr>
              <a:t>7. When barriers to leaving the market are high</a:t>
            </a:r>
          </a:p>
          <a:p>
            <a:pPr eaLnBrk="1" hangingPunct="1"/>
            <a:r>
              <a:rPr lang="en-US" altLang="en-US" sz="2000" dirty="0">
                <a:latin typeface="Arial" panose="020B0604020202020204" pitchFamily="34" charset="0"/>
                <a:cs typeface="Arial" panose="020B0604020202020204" pitchFamily="34" charset="0"/>
              </a:rPr>
              <a:t>8. When barriers to entering the market are low</a:t>
            </a:r>
          </a:p>
          <a:p>
            <a:pPr eaLnBrk="1" hangingPunct="1"/>
            <a:r>
              <a:rPr lang="en-US" altLang="en-US" sz="2000" dirty="0">
                <a:latin typeface="Arial" panose="020B0604020202020204" pitchFamily="34" charset="0"/>
                <a:cs typeface="Arial" panose="020B0604020202020204" pitchFamily="34" charset="0"/>
              </a:rPr>
              <a:t>9. When fixed costs are high </a:t>
            </a:r>
            <a:r>
              <a:rPr lang="en-US" altLang="en-US" sz="2000" dirty="0" smtClean="0">
                <a:latin typeface="Arial" panose="020B0604020202020204" pitchFamily="34" charset="0"/>
                <a:cs typeface="Arial" panose="020B0604020202020204" pitchFamily="34" charset="0"/>
              </a:rPr>
              <a:t>among competing </a:t>
            </a:r>
            <a:r>
              <a:rPr lang="en-US" altLang="en-US" sz="2000" dirty="0">
                <a:latin typeface="Arial" panose="020B0604020202020204" pitchFamily="34" charset="0"/>
                <a:cs typeface="Arial" panose="020B0604020202020204" pitchFamily="34" charset="0"/>
              </a:rPr>
              <a:t>firms </a:t>
            </a:r>
            <a:endParaRPr lang="en-US" altLang="en-US" sz="2000" dirty="0" smtClean="0">
              <a:latin typeface="Arial" panose="020B0604020202020204" pitchFamily="34" charset="0"/>
              <a:cs typeface="Arial" panose="020B0604020202020204" pitchFamily="34" charset="0"/>
            </a:endParaRPr>
          </a:p>
          <a:p>
            <a:pPr eaLnBrk="1" hangingPunct="1"/>
            <a:r>
              <a:rPr lang="en-US" altLang="en-US" sz="2000" dirty="0" smtClean="0">
                <a:latin typeface="Arial" panose="020B0604020202020204" pitchFamily="34" charset="0"/>
                <a:cs typeface="Arial" panose="020B0604020202020204" pitchFamily="34" charset="0"/>
              </a:rPr>
              <a:t>10</a:t>
            </a:r>
            <a:r>
              <a:rPr lang="en-US" altLang="en-US" sz="2000" dirty="0">
                <a:latin typeface="Arial" panose="020B0604020202020204" pitchFamily="34" charset="0"/>
                <a:cs typeface="Arial" panose="020B0604020202020204" pitchFamily="34" charset="0"/>
              </a:rPr>
              <a:t>. When the product is perishable</a:t>
            </a:r>
          </a:p>
          <a:p>
            <a:pPr eaLnBrk="1" hangingPunct="1"/>
            <a:r>
              <a:rPr lang="en-US" altLang="en-US" sz="2000" dirty="0">
                <a:latin typeface="Arial" panose="020B0604020202020204" pitchFamily="34" charset="0"/>
                <a:cs typeface="Arial" panose="020B0604020202020204" pitchFamily="34" charset="0"/>
              </a:rPr>
              <a:t>11. When rivals have excess capacity</a:t>
            </a:r>
          </a:p>
          <a:p>
            <a:pPr eaLnBrk="1" hangingPunct="1"/>
            <a:r>
              <a:rPr lang="en-US" altLang="en-US" sz="2000" dirty="0">
                <a:latin typeface="Arial" panose="020B0604020202020204" pitchFamily="34" charset="0"/>
                <a:cs typeface="Arial" panose="020B0604020202020204" pitchFamily="34" charset="0"/>
              </a:rPr>
              <a:t>12. When consumer demand is falling</a:t>
            </a:r>
          </a:p>
          <a:p>
            <a:pPr eaLnBrk="1" hangingPunct="1"/>
            <a:r>
              <a:rPr lang="en-US" altLang="en-US" sz="2000" dirty="0">
                <a:latin typeface="Arial" panose="020B0604020202020204" pitchFamily="34" charset="0"/>
                <a:cs typeface="Arial" panose="020B0604020202020204" pitchFamily="34" charset="0"/>
              </a:rPr>
              <a:t>13. When rivals have excess inventory</a:t>
            </a:r>
          </a:p>
          <a:p>
            <a:pPr eaLnBrk="1" hangingPunct="1"/>
            <a:r>
              <a:rPr lang="en-US" altLang="en-US" sz="2000" dirty="0">
                <a:latin typeface="Arial" panose="020B0604020202020204" pitchFamily="34" charset="0"/>
                <a:cs typeface="Arial" panose="020B0604020202020204" pitchFamily="34" charset="0"/>
              </a:rPr>
              <a:t>14. When rivals sell similar products/services</a:t>
            </a:r>
          </a:p>
          <a:p>
            <a:pPr eaLnBrk="1" hangingPunct="1"/>
            <a:r>
              <a:rPr lang="en-US" altLang="en-US" sz="2000" dirty="0">
                <a:latin typeface="Arial" panose="020B0604020202020204" pitchFamily="34" charset="0"/>
                <a:cs typeface="Arial" panose="020B0604020202020204" pitchFamily="34" charset="0"/>
              </a:rPr>
              <a:t>15. When mergers are common in the industry</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29</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a:defRPr/>
            </a:pPr>
            <a:r>
              <a:rPr lang="en-US" altLang="en-US" dirty="0" smtClean="0">
                <a:latin typeface="Arial" charset="0"/>
                <a:ea typeface="+mj-ea"/>
                <a:cs typeface="Arial" charset="0"/>
              </a:rPr>
              <a:t>The Five-Forces Model</a:t>
            </a:r>
          </a:p>
        </p:txBody>
      </p:sp>
      <p:sp>
        <p:nvSpPr>
          <p:cNvPr id="51203" name="Rectangle 3"/>
          <p:cNvSpPr>
            <a:spLocks noGrp="1" noChangeArrowheads="1"/>
          </p:cNvSpPr>
          <p:nvPr>
            <p:ph idx="1"/>
          </p:nvPr>
        </p:nvSpPr>
        <p:spPr/>
        <p:txBody>
          <a:bodyPr>
            <a:normAutofit/>
          </a:bodyPr>
          <a:lstStyle/>
          <a:p>
            <a:pPr>
              <a:defRPr/>
            </a:pPr>
            <a:r>
              <a:rPr lang="en-US" altLang="en-US" sz="3600" b="1" dirty="0" smtClean="0">
                <a:latin typeface="Arial" charset="0"/>
                <a:ea typeface="+mn-ea"/>
                <a:cs typeface="Arial" charset="0"/>
              </a:rPr>
              <a:t>Potential Entry of New Competitors</a:t>
            </a:r>
          </a:p>
          <a:p>
            <a:pPr>
              <a:defRPr/>
            </a:pPr>
            <a:endParaRPr lang="en-US" altLang="en-US" sz="3600" b="1" dirty="0" smtClean="0">
              <a:latin typeface="Arial" charset="0"/>
              <a:ea typeface="+mn-ea"/>
              <a:cs typeface="Arial" charset="0"/>
            </a:endParaRPr>
          </a:p>
          <a:p>
            <a:pPr lvl="1">
              <a:defRPr/>
            </a:pPr>
            <a:r>
              <a:rPr lang="en-US" altLang="en-US" sz="3200" dirty="0" smtClean="0">
                <a:latin typeface="Arial" charset="0"/>
                <a:ea typeface="+mn-ea"/>
                <a:cs typeface="Arial" charset="0"/>
              </a:rPr>
              <a:t>Barriers to entry are important</a:t>
            </a:r>
          </a:p>
          <a:p>
            <a:pPr lvl="1">
              <a:defRPr/>
            </a:pPr>
            <a:endParaRPr lang="en-US" altLang="en-US" sz="3200" dirty="0" smtClean="0">
              <a:latin typeface="Arial" charset="0"/>
              <a:ea typeface="+mn-ea"/>
              <a:cs typeface="Arial" charset="0"/>
            </a:endParaRPr>
          </a:p>
          <a:p>
            <a:pPr lvl="1">
              <a:defRPr/>
            </a:pPr>
            <a:r>
              <a:rPr lang="en-US" altLang="en-US" sz="3200" dirty="0" smtClean="0">
                <a:latin typeface="Arial" charset="0"/>
                <a:ea typeface="+mn-ea"/>
                <a:cs typeface="Arial" charset="0"/>
              </a:rPr>
              <a:t>Quality, pricing, and marketing can overcome barriers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30</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pPr>
              <a:defRPr/>
            </a:pPr>
            <a:r>
              <a:rPr lang="en-US" altLang="en-US" dirty="0" smtClean="0">
                <a:latin typeface="Arial" charset="0"/>
                <a:ea typeface="+mj-ea"/>
                <a:cs typeface="Arial" charset="0"/>
              </a:rPr>
              <a:t>Barriers to Entry</a:t>
            </a:r>
          </a:p>
        </p:txBody>
      </p:sp>
      <p:sp>
        <p:nvSpPr>
          <p:cNvPr id="52227" name="Content Placeholder 2"/>
          <p:cNvSpPr>
            <a:spLocks noGrp="1"/>
          </p:cNvSpPr>
          <p:nvPr>
            <p:ph idx="1"/>
          </p:nvPr>
        </p:nvSpPr>
        <p:spPr/>
        <p:txBody>
          <a:bodyPr/>
          <a:lstStyle/>
          <a:p>
            <a:pPr>
              <a:defRPr/>
            </a:pPr>
            <a:r>
              <a:rPr lang="en-US" altLang="en-US" sz="2800" dirty="0" smtClean="0">
                <a:latin typeface="Arial" charset="0"/>
                <a:ea typeface="+mn-ea"/>
                <a:cs typeface="Arial" charset="0"/>
              </a:rPr>
              <a:t>Need to gain economies of scale quickly</a:t>
            </a:r>
          </a:p>
          <a:p>
            <a:pPr>
              <a:defRPr/>
            </a:pPr>
            <a:r>
              <a:rPr lang="en-US" altLang="en-US" sz="2800" dirty="0" smtClean="0">
                <a:latin typeface="Arial" charset="0"/>
                <a:ea typeface="+mn-ea"/>
                <a:cs typeface="Arial" charset="0"/>
              </a:rPr>
              <a:t>Need to gain technology and specialized know-how</a:t>
            </a:r>
          </a:p>
          <a:p>
            <a:pPr>
              <a:defRPr/>
            </a:pPr>
            <a:r>
              <a:rPr lang="en-US" altLang="en-US" sz="2800" dirty="0" smtClean="0">
                <a:latin typeface="Arial" charset="0"/>
                <a:ea typeface="+mn-ea"/>
                <a:cs typeface="Arial" charset="0"/>
              </a:rPr>
              <a:t>Lack of experience</a:t>
            </a:r>
          </a:p>
          <a:p>
            <a:pPr>
              <a:defRPr/>
            </a:pPr>
            <a:r>
              <a:rPr lang="en-US" altLang="en-US" sz="2800" dirty="0" smtClean="0">
                <a:latin typeface="Arial" charset="0"/>
                <a:ea typeface="+mn-ea"/>
                <a:cs typeface="Arial" charset="0"/>
              </a:rPr>
              <a:t>Strong customer loyalty</a:t>
            </a:r>
          </a:p>
          <a:p>
            <a:pPr>
              <a:defRPr/>
            </a:pPr>
            <a:r>
              <a:rPr lang="en-US" altLang="en-US" sz="2800" dirty="0" smtClean="0">
                <a:latin typeface="Arial" charset="0"/>
                <a:ea typeface="+mn-ea"/>
                <a:cs typeface="Arial" charset="0"/>
              </a:rPr>
              <a:t>Strong brand preferences</a:t>
            </a:r>
          </a:p>
          <a:p>
            <a:pPr>
              <a:defRPr/>
            </a:pPr>
            <a:r>
              <a:rPr lang="en-US" altLang="en-US" sz="2800" dirty="0" smtClean="0">
                <a:latin typeface="Arial" charset="0"/>
                <a:ea typeface="+mn-ea"/>
                <a:cs typeface="Arial" charset="0"/>
              </a:rPr>
              <a:t>Large capital requirements </a:t>
            </a:r>
          </a:p>
          <a:p>
            <a:pPr>
              <a:defRPr/>
            </a:pPr>
            <a:r>
              <a:rPr lang="en-US" altLang="en-US" sz="2800" dirty="0" smtClean="0">
                <a:latin typeface="Arial" charset="0"/>
                <a:ea typeface="+mn-ea"/>
                <a:cs typeface="Arial" charset="0"/>
              </a:rPr>
              <a:t>Lack of adequate distribution channels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31</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a:defRPr/>
            </a:pPr>
            <a:r>
              <a:rPr lang="en-US" altLang="en-US" dirty="0" smtClean="0">
                <a:latin typeface="Arial" charset="0"/>
                <a:ea typeface="+mj-ea"/>
                <a:cs typeface="Arial" charset="0"/>
              </a:rPr>
              <a:t>Barriers to Entry</a:t>
            </a:r>
          </a:p>
        </p:txBody>
      </p:sp>
      <p:sp>
        <p:nvSpPr>
          <p:cNvPr id="51202" name="Content Placeholder 2"/>
          <p:cNvSpPr>
            <a:spLocks noGrp="1"/>
          </p:cNvSpPr>
          <p:nvPr>
            <p:ph idx="1"/>
          </p:nvPr>
        </p:nvSpPr>
        <p:spPr/>
        <p:txBody>
          <a:bodyPr/>
          <a:lstStyle/>
          <a:p>
            <a:r>
              <a:rPr lang="en-US" altLang="en-US" sz="2800" dirty="0" smtClean="0">
                <a:latin typeface="Arial" pitchFamily="34" charset="0"/>
                <a:cs typeface="Arial" pitchFamily="34" charset="0"/>
              </a:rPr>
              <a:t>Government regulatory policies</a:t>
            </a:r>
          </a:p>
          <a:p>
            <a:r>
              <a:rPr lang="en-US" altLang="en-US" sz="2800" dirty="0" smtClean="0">
                <a:latin typeface="Arial" pitchFamily="34" charset="0"/>
                <a:cs typeface="Arial" pitchFamily="34" charset="0"/>
              </a:rPr>
              <a:t>Tariffs</a:t>
            </a:r>
          </a:p>
          <a:p>
            <a:r>
              <a:rPr lang="en-US" altLang="en-US" sz="2800" dirty="0" smtClean="0">
                <a:latin typeface="Arial" pitchFamily="34" charset="0"/>
                <a:cs typeface="Arial" pitchFamily="34" charset="0"/>
              </a:rPr>
              <a:t>Lack of access to raw materials</a:t>
            </a:r>
          </a:p>
          <a:p>
            <a:r>
              <a:rPr lang="en-US" altLang="en-US" sz="2800" dirty="0" smtClean="0">
                <a:latin typeface="Arial" pitchFamily="34" charset="0"/>
                <a:cs typeface="Arial" pitchFamily="34" charset="0"/>
              </a:rPr>
              <a:t>Possession of patents</a:t>
            </a:r>
          </a:p>
          <a:p>
            <a:r>
              <a:rPr lang="en-US" altLang="en-US" sz="2800" dirty="0" smtClean="0">
                <a:latin typeface="Arial" pitchFamily="34" charset="0"/>
                <a:cs typeface="Arial" pitchFamily="34" charset="0"/>
              </a:rPr>
              <a:t>Undesirable locations</a:t>
            </a:r>
          </a:p>
          <a:p>
            <a:r>
              <a:rPr lang="en-US" altLang="en-US" sz="2800" dirty="0" smtClean="0">
                <a:latin typeface="Arial" pitchFamily="34" charset="0"/>
                <a:cs typeface="Arial" pitchFamily="34" charset="0"/>
              </a:rPr>
              <a:t>Counterattack by entrenched firms</a:t>
            </a:r>
          </a:p>
          <a:p>
            <a:r>
              <a:rPr lang="en-US" altLang="en-US" sz="2800" dirty="0" smtClean="0">
                <a:latin typeface="Arial" pitchFamily="34" charset="0"/>
                <a:cs typeface="Arial" pitchFamily="34" charset="0"/>
              </a:rPr>
              <a:t>Potential saturation of the market</a:t>
            </a:r>
          </a:p>
          <a:p>
            <a:pPr>
              <a:buFont typeface="Franklin Gothic Book" pitchFamily="-84" charset="0"/>
              <a:buChar char="►"/>
            </a:pPr>
            <a:endParaRPr lang="en-US" altLang="en-US" dirty="0" smtClean="0">
              <a:solidFill>
                <a:srgbClr val="404040"/>
              </a:solidFill>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32</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a:defRPr/>
            </a:pPr>
            <a:r>
              <a:rPr lang="en-US" altLang="en-US" dirty="0" smtClean="0">
                <a:latin typeface="Arial" charset="0"/>
                <a:ea typeface="+mj-ea"/>
                <a:cs typeface="Arial" charset="0"/>
              </a:rPr>
              <a:t>The Five-Forces Model</a:t>
            </a:r>
          </a:p>
        </p:txBody>
      </p:sp>
      <p:sp>
        <p:nvSpPr>
          <p:cNvPr id="52226" name="Rectangle 3"/>
          <p:cNvSpPr>
            <a:spLocks noGrp="1" noChangeArrowheads="1"/>
          </p:cNvSpPr>
          <p:nvPr>
            <p:ph idx="1"/>
          </p:nvPr>
        </p:nvSpPr>
        <p:spPr/>
        <p:txBody>
          <a:bodyPr>
            <a:normAutofit/>
          </a:bodyPr>
          <a:lstStyle/>
          <a:p>
            <a:r>
              <a:rPr lang="en-US" altLang="en-US" sz="3600" b="1" dirty="0" smtClean="0">
                <a:latin typeface="Arial" pitchFamily="34" charset="0"/>
                <a:cs typeface="Arial" pitchFamily="34" charset="0"/>
              </a:rPr>
              <a:t>Potential development of substitute products</a:t>
            </a:r>
          </a:p>
          <a:p>
            <a:pPr lvl="1"/>
            <a:r>
              <a:rPr lang="en-US" altLang="en-US" sz="3200" dirty="0" smtClean="0">
                <a:latin typeface="Arial" pitchFamily="34" charset="0"/>
                <a:cs typeface="Arial" pitchFamily="34" charset="0"/>
              </a:rPr>
              <a:t>Pressure increases when:</a:t>
            </a:r>
          </a:p>
          <a:p>
            <a:pPr lvl="1"/>
            <a:endParaRPr lang="en-US" altLang="en-US" sz="3200" dirty="0" smtClean="0">
              <a:latin typeface="Arial" pitchFamily="34" charset="0"/>
              <a:cs typeface="Arial" pitchFamily="34" charset="0"/>
            </a:endParaRPr>
          </a:p>
          <a:p>
            <a:pPr lvl="2"/>
            <a:r>
              <a:rPr lang="en-US" altLang="en-US" sz="2800" dirty="0" smtClean="0">
                <a:latin typeface="Arial" pitchFamily="34" charset="0"/>
                <a:cs typeface="Arial" pitchFamily="34" charset="0"/>
              </a:rPr>
              <a:t>Prices of substitutes decrease</a:t>
            </a:r>
          </a:p>
          <a:p>
            <a:pPr lvl="2"/>
            <a:endParaRPr lang="en-US" altLang="en-US" sz="2800" dirty="0" smtClean="0">
              <a:latin typeface="Arial" pitchFamily="34" charset="0"/>
              <a:cs typeface="Arial" pitchFamily="34" charset="0"/>
            </a:endParaRPr>
          </a:p>
          <a:p>
            <a:pPr lvl="2"/>
            <a:r>
              <a:rPr lang="en-US" altLang="en-US" sz="2800" dirty="0" smtClean="0">
                <a:latin typeface="Arial" pitchFamily="34" charset="0"/>
                <a:cs typeface="Arial" pitchFamily="34" charset="0"/>
              </a:rPr>
              <a:t>Consumers</a:t>
            </a:r>
            <a:r>
              <a:rPr lang="en-US" altLang="ja-JP" sz="2800" dirty="0" smtClean="0">
                <a:latin typeface="Arial" pitchFamily="34" charset="0"/>
                <a:cs typeface="Arial" pitchFamily="34" charset="0"/>
              </a:rPr>
              <a:t>' switching costs decrease</a:t>
            </a:r>
            <a:endParaRPr lang="en-US" altLang="en-US" sz="2800" dirty="0" smtClean="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33</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a:defRPr/>
            </a:pPr>
            <a:r>
              <a:rPr lang="en-US" altLang="en-US" dirty="0" smtClean="0">
                <a:latin typeface="Arial" charset="0"/>
                <a:ea typeface="+mj-ea"/>
                <a:cs typeface="Arial" charset="0"/>
              </a:rPr>
              <a:t>The Five-Forces Model</a:t>
            </a:r>
          </a:p>
        </p:txBody>
      </p:sp>
      <p:sp>
        <p:nvSpPr>
          <p:cNvPr id="55299" name="Rectangle 3"/>
          <p:cNvSpPr>
            <a:spLocks noGrp="1" noChangeArrowheads="1"/>
          </p:cNvSpPr>
          <p:nvPr>
            <p:ph idx="1"/>
          </p:nvPr>
        </p:nvSpPr>
        <p:spPr/>
        <p:txBody>
          <a:bodyPr/>
          <a:lstStyle/>
          <a:p>
            <a:pPr>
              <a:defRPr/>
            </a:pPr>
            <a:r>
              <a:rPr lang="en-US" altLang="en-US" b="1" dirty="0" smtClean="0">
                <a:latin typeface="Arial" charset="0"/>
                <a:ea typeface="+mn-ea"/>
                <a:cs typeface="Arial" charset="0"/>
              </a:rPr>
              <a:t>Bargaining Power of Suppliers </a:t>
            </a:r>
            <a:r>
              <a:rPr lang="en-US" altLang="en-US" dirty="0" smtClean="0">
                <a:latin typeface="Arial" charset="0"/>
                <a:ea typeface="+mn-ea"/>
                <a:cs typeface="Arial" charset="0"/>
              </a:rPr>
              <a:t>is increased when (there are):</a:t>
            </a:r>
          </a:p>
          <a:p>
            <a:pPr lvl="1">
              <a:defRPr/>
            </a:pPr>
            <a:r>
              <a:rPr lang="en-US" altLang="en-US" dirty="0" smtClean="0">
                <a:latin typeface="Arial" charset="0"/>
                <a:ea typeface="+mn-ea"/>
                <a:cs typeface="Arial" charset="0"/>
              </a:rPr>
              <a:t>Few suppliers</a:t>
            </a:r>
          </a:p>
          <a:p>
            <a:pPr lvl="1">
              <a:defRPr/>
            </a:pPr>
            <a:r>
              <a:rPr lang="en-US" altLang="en-US" dirty="0" smtClean="0">
                <a:latin typeface="Arial" charset="0"/>
                <a:ea typeface="+mn-ea"/>
                <a:cs typeface="Arial" charset="0"/>
              </a:rPr>
              <a:t>Few substitutes</a:t>
            </a:r>
          </a:p>
          <a:p>
            <a:pPr lvl="1">
              <a:defRPr/>
            </a:pPr>
            <a:r>
              <a:rPr lang="en-US" altLang="en-US" dirty="0" smtClean="0">
                <a:latin typeface="Arial" charset="0"/>
                <a:ea typeface="+mn-ea"/>
                <a:cs typeface="Arial" charset="0"/>
              </a:rPr>
              <a:t>Costs of switching raw materials is high</a:t>
            </a:r>
          </a:p>
          <a:p>
            <a:pPr>
              <a:defRPr/>
            </a:pPr>
            <a:r>
              <a:rPr lang="en-US" altLang="en-US" dirty="0" smtClean="0">
                <a:latin typeface="Arial" charset="0"/>
                <a:ea typeface="+mn-ea"/>
                <a:cs typeface="Arial" charset="0"/>
              </a:rPr>
              <a:t>Backward integration is gaining control or ownership of suppliers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34</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a:defRPr/>
            </a:pPr>
            <a:r>
              <a:rPr lang="en-US" altLang="en-US" dirty="0" smtClean="0">
                <a:latin typeface="Arial" charset="0"/>
                <a:ea typeface="+mj-ea"/>
                <a:cs typeface="Arial" charset="0"/>
              </a:rPr>
              <a:t>The Five-Forces Model</a:t>
            </a:r>
          </a:p>
        </p:txBody>
      </p:sp>
      <p:sp>
        <p:nvSpPr>
          <p:cNvPr id="56323" name="Rectangle 3"/>
          <p:cNvSpPr>
            <a:spLocks noGrp="1" noChangeArrowheads="1"/>
          </p:cNvSpPr>
          <p:nvPr>
            <p:ph idx="1"/>
          </p:nvPr>
        </p:nvSpPr>
        <p:spPr/>
        <p:txBody>
          <a:bodyPr>
            <a:normAutofit/>
          </a:bodyPr>
          <a:lstStyle/>
          <a:p>
            <a:pPr>
              <a:defRPr/>
            </a:pPr>
            <a:r>
              <a:rPr lang="en-US" altLang="en-US" sz="3600" b="1" dirty="0" smtClean="0">
                <a:latin typeface="Arial" charset="0"/>
                <a:ea typeface="+mn-ea"/>
                <a:cs typeface="Arial" charset="0"/>
              </a:rPr>
              <a:t>Bargaining power of consumers</a:t>
            </a:r>
          </a:p>
          <a:p>
            <a:pPr lvl="1">
              <a:defRPr/>
            </a:pPr>
            <a:r>
              <a:rPr lang="en-US" altLang="en-US" sz="3200" dirty="0" smtClean="0">
                <a:latin typeface="Arial" charset="0"/>
                <a:ea typeface="+mn-ea"/>
                <a:cs typeface="Arial" charset="0"/>
              </a:rPr>
              <a:t>Customers being concentrated or buying in volume affects intensity of competition</a:t>
            </a:r>
          </a:p>
          <a:p>
            <a:pPr lvl="1">
              <a:defRPr/>
            </a:pPr>
            <a:r>
              <a:rPr lang="en-US" altLang="en-US" sz="3200" dirty="0" smtClean="0">
                <a:latin typeface="Arial" charset="0"/>
                <a:ea typeface="+mn-ea"/>
                <a:cs typeface="Arial" charset="0"/>
              </a:rPr>
              <a:t>Consumer power is higher where products are standard or undifferentiated</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35</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normAutofit fontScale="90000"/>
          </a:bodyPr>
          <a:lstStyle/>
          <a:p>
            <a:pPr>
              <a:defRPr/>
            </a:pPr>
            <a:r>
              <a:rPr lang="en-US" altLang="en-US" sz="4000" dirty="0" smtClean="0">
                <a:latin typeface="Arial" charset="0"/>
                <a:ea typeface="+mj-ea"/>
                <a:cs typeface="Arial" charset="0"/>
              </a:rPr>
              <a:t>Conditions Where Consumers Gain  Bargaining Power</a:t>
            </a:r>
          </a:p>
        </p:txBody>
      </p:sp>
      <p:sp>
        <p:nvSpPr>
          <p:cNvPr id="55298" name="Rectangle 3"/>
          <p:cNvSpPr>
            <a:spLocks noGrp="1" noChangeArrowheads="1"/>
          </p:cNvSpPr>
          <p:nvPr>
            <p:ph idx="1"/>
          </p:nvPr>
        </p:nvSpPr>
        <p:spPr>
          <a:xfrm>
            <a:off x="304800" y="1752600"/>
            <a:ext cx="8686800" cy="4525963"/>
          </a:xfrm>
        </p:spPr>
        <p:txBody>
          <a:bodyPr/>
          <a:lstStyle/>
          <a:p>
            <a:pPr marL="514350" indent="-514350">
              <a:spcBef>
                <a:spcPct val="0"/>
              </a:spcBef>
              <a:buClr>
                <a:srgbClr val="376092"/>
              </a:buClr>
              <a:buFont typeface="+mj-lt"/>
              <a:buAutoNum type="arabicPeriod"/>
            </a:pPr>
            <a:r>
              <a:rPr lang="en-US" altLang="en-US" sz="2800" dirty="0" smtClean="0">
                <a:latin typeface="Arial" pitchFamily="34" charset="0"/>
                <a:cs typeface="Arial" pitchFamily="34" charset="0"/>
              </a:rPr>
              <a:t>If buyers can inexpensively switch</a:t>
            </a:r>
          </a:p>
          <a:p>
            <a:pPr marL="514350" indent="-514350">
              <a:spcBef>
                <a:spcPct val="0"/>
              </a:spcBef>
              <a:buClr>
                <a:srgbClr val="376092"/>
              </a:buClr>
              <a:buFont typeface="+mj-lt"/>
              <a:buAutoNum type="arabicPeriod"/>
            </a:pPr>
            <a:r>
              <a:rPr lang="en-US" altLang="en-US" sz="2800" dirty="0" smtClean="0">
                <a:latin typeface="Arial" pitchFamily="34" charset="0"/>
                <a:cs typeface="Arial" pitchFamily="34" charset="0"/>
              </a:rPr>
              <a:t>If buyers are particularly important</a:t>
            </a:r>
          </a:p>
          <a:p>
            <a:pPr marL="514350" indent="-514350">
              <a:spcBef>
                <a:spcPct val="0"/>
              </a:spcBef>
              <a:buClr>
                <a:srgbClr val="376092"/>
              </a:buClr>
              <a:buFont typeface="+mj-lt"/>
              <a:buAutoNum type="arabicPeriod"/>
            </a:pPr>
            <a:r>
              <a:rPr lang="en-US" altLang="en-US" sz="2800" dirty="0" smtClean="0">
                <a:latin typeface="Arial" pitchFamily="34" charset="0"/>
                <a:cs typeface="Arial" pitchFamily="34" charset="0"/>
              </a:rPr>
              <a:t>If sellers are struggling in the face of falling consumer demand</a:t>
            </a:r>
          </a:p>
          <a:p>
            <a:pPr marL="514350" indent="-514350">
              <a:spcBef>
                <a:spcPct val="0"/>
              </a:spcBef>
              <a:buClr>
                <a:srgbClr val="376092"/>
              </a:buClr>
              <a:buFont typeface="+mj-lt"/>
              <a:buAutoNum type="arabicPeriod"/>
            </a:pPr>
            <a:r>
              <a:rPr lang="en-US" altLang="en-US" sz="2800" dirty="0" smtClean="0">
                <a:latin typeface="Arial" pitchFamily="34" charset="0"/>
                <a:cs typeface="Arial" pitchFamily="34" charset="0"/>
              </a:rPr>
              <a:t>If buyers are informed about sellers</a:t>
            </a:r>
            <a:r>
              <a:rPr lang="en-US" altLang="ja-JP" sz="2800" dirty="0" smtClean="0">
                <a:latin typeface="Arial" pitchFamily="34" charset="0"/>
                <a:cs typeface="Arial" pitchFamily="34" charset="0"/>
              </a:rPr>
              <a:t>' products, </a:t>
            </a:r>
            <a:r>
              <a:rPr lang="en-US" altLang="en-US" sz="2800" dirty="0" smtClean="0">
                <a:latin typeface="Arial" pitchFamily="34" charset="0"/>
                <a:cs typeface="Arial" pitchFamily="34" charset="0"/>
              </a:rPr>
              <a:t>prices, and costs</a:t>
            </a:r>
          </a:p>
          <a:p>
            <a:pPr marL="514350" indent="-514350">
              <a:spcBef>
                <a:spcPct val="0"/>
              </a:spcBef>
              <a:buClr>
                <a:srgbClr val="376092"/>
              </a:buClr>
              <a:buFont typeface="+mj-lt"/>
              <a:buAutoNum type="arabicPeriod"/>
            </a:pPr>
            <a:r>
              <a:rPr lang="en-US" altLang="en-US" sz="2800" dirty="0" smtClean="0">
                <a:latin typeface="Arial" pitchFamily="34" charset="0"/>
                <a:cs typeface="Arial" pitchFamily="34" charset="0"/>
              </a:rPr>
              <a:t>If buyers have discretion in whether and when  they purchase the product</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36</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normAutofit/>
          </a:bodyPr>
          <a:lstStyle/>
          <a:p>
            <a:pPr>
              <a:defRPr/>
            </a:pPr>
            <a:r>
              <a:rPr lang="en-US" altLang="en-US" dirty="0" smtClean="0">
                <a:latin typeface="Arial" charset="0"/>
                <a:ea typeface="+mj-ea"/>
                <a:cs typeface="Arial" charset="0"/>
              </a:rPr>
              <a:t>Sources of External Information</a:t>
            </a:r>
          </a:p>
        </p:txBody>
      </p:sp>
      <p:sp>
        <p:nvSpPr>
          <p:cNvPr id="57346" name="Content Placeholder 2"/>
          <p:cNvSpPr>
            <a:spLocks noGrp="1"/>
          </p:cNvSpPr>
          <p:nvPr>
            <p:ph idx="1"/>
          </p:nvPr>
        </p:nvSpPr>
        <p:spPr/>
        <p:txBody>
          <a:bodyPr/>
          <a:lstStyle/>
          <a:p>
            <a:r>
              <a:rPr lang="en-US" altLang="en-US" sz="2800" b="1" dirty="0" smtClean="0">
                <a:latin typeface="Arial" pitchFamily="34" charset="0"/>
                <a:cs typeface="Arial" pitchFamily="34" charset="0"/>
              </a:rPr>
              <a:t>Unpublished </a:t>
            </a:r>
            <a:r>
              <a:rPr lang="en-US" altLang="en-US" sz="2800" dirty="0" smtClean="0">
                <a:latin typeface="Arial" pitchFamily="34" charset="0"/>
                <a:cs typeface="Arial" pitchFamily="34" charset="0"/>
              </a:rPr>
              <a:t>sources include customer surveys, market research, speeches at professional and shareholders</a:t>
            </a:r>
            <a:r>
              <a:rPr lang="en-US" altLang="ja-JP" sz="2800" dirty="0" smtClean="0">
                <a:latin typeface="Arial" pitchFamily="34" charset="0"/>
                <a:cs typeface="Arial" pitchFamily="34" charset="0"/>
              </a:rPr>
              <a:t>' meetings, television programs, interviews, and conversations with stakeholders. </a:t>
            </a:r>
          </a:p>
          <a:p>
            <a:r>
              <a:rPr lang="en-US" altLang="en-US" sz="2800" b="1" dirty="0" smtClean="0">
                <a:latin typeface="Arial" pitchFamily="34" charset="0"/>
                <a:cs typeface="Arial" pitchFamily="34" charset="0"/>
              </a:rPr>
              <a:t>Published</a:t>
            </a:r>
            <a:r>
              <a:rPr lang="en-US" altLang="en-US" sz="2800" dirty="0" smtClean="0">
                <a:latin typeface="Arial" pitchFamily="34" charset="0"/>
                <a:cs typeface="Arial" pitchFamily="34" charset="0"/>
              </a:rPr>
              <a:t> sources of strategic information include periodicals, journals, reports, government documents, abstracts, books, directories, newspapers, and manuals.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37</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normAutofit/>
          </a:bodyPr>
          <a:lstStyle/>
          <a:p>
            <a:pPr>
              <a:defRPr/>
            </a:pPr>
            <a:r>
              <a:rPr lang="en-US" altLang="en-US" dirty="0" smtClean="0">
                <a:latin typeface="Arial" charset="0"/>
                <a:ea typeface="+mj-ea"/>
                <a:cs typeface="Arial" charset="0"/>
              </a:rPr>
              <a:t>Sources of External Information</a:t>
            </a:r>
          </a:p>
        </p:txBody>
      </p:sp>
      <p:sp>
        <p:nvSpPr>
          <p:cNvPr id="58370" name="Content Placeholder 2"/>
          <p:cNvSpPr>
            <a:spLocks noGrp="1"/>
          </p:cNvSpPr>
          <p:nvPr>
            <p:ph idx="1"/>
          </p:nvPr>
        </p:nvSpPr>
        <p:spPr>
          <a:ln>
            <a:solidFill>
              <a:schemeClr val="accent1"/>
            </a:solidFill>
          </a:ln>
        </p:spPr>
        <p:txBody>
          <a:bodyPr/>
          <a:lstStyle/>
          <a:p>
            <a:endParaRPr lang="en-US" altLang="en-US" dirty="0" smtClean="0">
              <a:latin typeface="Arial" pitchFamily="34" charset="0"/>
              <a:cs typeface="Arial" pitchFamily="34" charset="0"/>
              <a:hlinkClick r:id="rId3"/>
            </a:endParaRPr>
          </a:p>
          <a:p>
            <a:r>
              <a:rPr lang="en-US" altLang="en-US" dirty="0" smtClean="0">
                <a:latin typeface="Arial" pitchFamily="34" charset="0"/>
                <a:cs typeface="Arial" pitchFamily="34" charset="0"/>
                <a:hlinkClick r:id="rId3"/>
              </a:rPr>
              <a:t>http://finance.yahoo.com</a:t>
            </a:r>
            <a:endParaRPr lang="en-US" altLang="en-US" dirty="0" smtClean="0">
              <a:latin typeface="Arial" pitchFamily="34" charset="0"/>
              <a:cs typeface="Arial" pitchFamily="34" charset="0"/>
            </a:endParaRPr>
          </a:p>
          <a:p>
            <a:endParaRPr lang="en-US" altLang="en-US" dirty="0" smtClean="0">
              <a:latin typeface="Arial" pitchFamily="34" charset="0"/>
              <a:cs typeface="Arial" pitchFamily="34" charset="0"/>
            </a:endParaRPr>
          </a:p>
          <a:p>
            <a:r>
              <a:rPr lang="en-US" altLang="en-US" dirty="0" smtClean="0">
                <a:latin typeface="Arial" pitchFamily="34" charset="0"/>
                <a:cs typeface="Arial" pitchFamily="34" charset="0"/>
              </a:rPr>
              <a:t> </a:t>
            </a:r>
            <a:r>
              <a:rPr lang="en-US" altLang="en-US" dirty="0" smtClean="0">
                <a:latin typeface="Arial" pitchFamily="34" charset="0"/>
                <a:cs typeface="Arial" pitchFamily="34" charset="0"/>
                <a:hlinkClick r:id="rId4"/>
              </a:rPr>
              <a:t>www.hoovers.com</a:t>
            </a:r>
            <a:endParaRPr lang="en-US" altLang="en-US" dirty="0" smtClean="0">
              <a:latin typeface="Arial" pitchFamily="34" charset="0"/>
              <a:cs typeface="Arial" pitchFamily="34" charset="0"/>
            </a:endParaRPr>
          </a:p>
          <a:p>
            <a:endParaRPr lang="en-US" altLang="en-US" dirty="0" smtClean="0">
              <a:latin typeface="Arial" pitchFamily="34" charset="0"/>
              <a:cs typeface="Arial" pitchFamily="34" charset="0"/>
            </a:endParaRPr>
          </a:p>
          <a:p>
            <a:r>
              <a:rPr lang="en-US" altLang="en-US" dirty="0" smtClean="0">
                <a:latin typeface="Arial" pitchFamily="34" charset="0"/>
                <a:cs typeface="Arial" pitchFamily="34" charset="0"/>
              </a:rPr>
              <a:t> </a:t>
            </a:r>
            <a:r>
              <a:rPr lang="en-US" altLang="en-US" dirty="0" smtClean="0">
                <a:latin typeface="Arial" pitchFamily="34" charset="0"/>
                <a:cs typeface="Arial" pitchFamily="34" charset="0"/>
                <a:hlinkClick r:id="rId5"/>
              </a:rPr>
              <a:t>http://globaledge.msu.edu/industries/</a:t>
            </a:r>
            <a:endParaRPr lang="en-US" altLang="en-US" dirty="0" smtClean="0">
              <a:latin typeface="Arial" pitchFamily="34" charset="0"/>
              <a:cs typeface="Arial" pitchFamily="34" charset="0"/>
            </a:endParaRPr>
          </a:p>
          <a:p>
            <a:endParaRPr lang="en-US" altLang="en-US" dirty="0" smtClean="0">
              <a:latin typeface="Arial" pitchFamily="34" charset="0"/>
              <a:cs typeface="Arial" pitchFamily="34" charset="0"/>
            </a:endParaRPr>
          </a:p>
          <a:p>
            <a:endParaRPr lang="en-US" altLang="en-US" dirty="0" smtClean="0">
              <a:solidFill>
                <a:srgbClr val="404040"/>
              </a:solidFill>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38</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Forecasting Tools and Techniques</a:t>
            </a:r>
          </a:p>
        </p:txBody>
      </p:sp>
      <p:sp>
        <p:nvSpPr>
          <p:cNvPr id="60419" name="Content Placeholder 2"/>
          <p:cNvSpPr>
            <a:spLocks noGrp="1"/>
          </p:cNvSpPr>
          <p:nvPr>
            <p:ph idx="1"/>
          </p:nvPr>
        </p:nvSpPr>
        <p:spPr/>
        <p:txBody>
          <a:bodyPr>
            <a:normAutofit/>
          </a:bodyPr>
          <a:lstStyle/>
          <a:p>
            <a:pPr>
              <a:defRPr/>
            </a:pPr>
            <a:r>
              <a:rPr lang="en-US" altLang="en-US" sz="3600" b="1" dirty="0" smtClean="0">
                <a:latin typeface="Arial" charset="0"/>
                <a:ea typeface="+mn-ea"/>
                <a:cs typeface="Arial" charset="0"/>
              </a:rPr>
              <a:t>Forecasts</a:t>
            </a:r>
            <a:r>
              <a:rPr lang="en-US" altLang="en-US" sz="3600" dirty="0" smtClean="0">
                <a:latin typeface="Arial" charset="0"/>
                <a:ea typeface="+mn-ea"/>
                <a:cs typeface="Arial" charset="0"/>
              </a:rPr>
              <a:t> </a:t>
            </a:r>
          </a:p>
          <a:p>
            <a:pPr marL="0" indent="0">
              <a:buNone/>
              <a:defRPr/>
            </a:pPr>
            <a:endParaRPr lang="en-US" altLang="en-US" sz="3600" dirty="0" smtClean="0">
              <a:latin typeface="Arial" charset="0"/>
              <a:ea typeface="+mn-ea"/>
              <a:cs typeface="Arial" charset="0"/>
            </a:endParaRPr>
          </a:p>
          <a:p>
            <a:pPr lvl="1">
              <a:defRPr/>
            </a:pPr>
            <a:r>
              <a:rPr lang="en-US" altLang="en-US" sz="3200" dirty="0" smtClean="0">
                <a:latin typeface="Arial" charset="0"/>
                <a:ea typeface="+mn-ea"/>
                <a:cs typeface="Arial" charset="0"/>
              </a:rPr>
              <a:t>educated assumptions about future trends and events</a:t>
            </a:r>
          </a:p>
          <a:p>
            <a:pPr marL="457200" lvl="1" indent="0">
              <a:buNone/>
              <a:defRPr/>
            </a:pPr>
            <a:endParaRPr lang="en-US" altLang="en-US" sz="3200" dirty="0" smtClean="0">
              <a:latin typeface="Arial" charset="0"/>
              <a:ea typeface="+mn-ea"/>
              <a:cs typeface="Arial" charset="0"/>
            </a:endParaRPr>
          </a:p>
          <a:p>
            <a:pPr lvl="1">
              <a:defRPr/>
            </a:pPr>
            <a:r>
              <a:rPr lang="en-US" altLang="en-US" sz="3200" dirty="0">
                <a:latin typeface="Arial" charset="0"/>
                <a:cs typeface="Arial" charset="0"/>
              </a:rPr>
              <a:t>n</a:t>
            </a:r>
            <a:r>
              <a:rPr lang="en-US" altLang="en-US" sz="3200" dirty="0" smtClean="0">
                <a:latin typeface="Arial" charset="0"/>
                <a:ea typeface="+mn-ea"/>
                <a:cs typeface="Arial" charset="0"/>
              </a:rPr>
              <a:t>o forecast is perfect</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39</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pPr>
              <a:defRPr/>
            </a:pPr>
            <a:r>
              <a:rPr lang="en-US" altLang="en-US" dirty="0" smtClean="0">
                <a:latin typeface="Arial" charset="0"/>
                <a:ea typeface="+mj-ea"/>
                <a:cs typeface="Arial" charset="0"/>
              </a:rPr>
              <a:t>Making Assumptions</a:t>
            </a:r>
          </a:p>
        </p:txBody>
      </p:sp>
      <p:sp>
        <p:nvSpPr>
          <p:cNvPr id="61443" name="Content Placeholder 2"/>
          <p:cNvSpPr>
            <a:spLocks noGrp="1"/>
          </p:cNvSpPr>
          <p:nvPr>
            <p:ph idx="1"/>
          </p:nvPr>
        </p:nvSpPr>
        <p:spPr/>
        <p:txBody>
          <a:bodyPr/>
          <a:lstStyle/>
          <a:p>
            <a:pPr>
              <a:defRPr/>
            </a:pPr>
            <a:r>
              <a:rPr lang="en-US" altLang="en-US" b="1" dirty="0" smtClean="0">
                <a:latin typeface="Arial" charset="0"/>
                <a:ea typeface="+mn-ea"/>
                <a:cs typeface="Arial" charset="0"/>
              </a:rPr>
              <a:t>Assumptions</a:t>
            </a:r>
          </a:p>
          <a:p>
            <a:pPr lvl="1">
              <a:defRPr/>
            </a:pPr>
            <a:r>
              <a:rPr lang="en-US" altLang="en-US" sz="3200" dirty="0" smtClean="0">
                <a:latin typeface="Arial" charset="0"/>
                <a:ea typeface="+mn-ea"/>
                <a:cs typeface="Arial" charset="0"/>
              </a:rPr>
              <a:t>Best present estimates of the impact of major external factors, over which the manager has little if any control, but which may exert a significant impact on performance or the ability to achieve desired results.</a:t>
            </a:r>
          </a:p>
        </p:txBody>
      </p:sp>
      <p:sp>
        <p:nvSpPr>
          <p:cNvPr id="3" name="Footer Placeholder 2"/>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4" name="Slide Number Placeholder 3"/>
          <p:cNvSpPr>
            <a:spLocks noGrp="1"/>
          </p:cNvSpPr>
          <p:nvPr>
            <p:ph type="sldNum" sz="quarter" idx="12"/>
          </p:nvPr>
        </p:nvSpPr>
        <p:spPr/>
        <p:txBody>
          <a:bodyPr/>
          <a:lstStyle/>
          <a:p>
            <a:r>
              <a:rPr lang="en-US" altLang="en-US" dirty="0" smtClean="0"/>
              <a:t>3-</a:t>
            </a:r>
            <a:fld id="{53EB2886-B984-433D-98C3-D9D7013902AA}" type="slidenum">
              <a:rPr lang="en-US" altLang="en-US" smtClean="0"/>
              <a:pPr/>
              <a:t>40</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Business Analytics</a:t>
            </a:r>
            <a:endParaRPr lang="en-US" dirty="0"/>
          </a:p>
        </p:txBody>
      </p:sp>
      <p:sp>
        <p:nvSpPr>
          <p:cNvPr id="3" name="Content Placeholder 2"/>
          <p:cNvSpPr>
            <a:spLocks noGrp="1"/>
          </p:cNvSpPr>
          <p:nvPr>
            <p:ph idx="1"/>
          </p:nvPr>
        </p:nvSpPr>
        <p:spPr/>
        <p:txBody>
          <a:bodyPr/>
          <a:lstStyle/>
          <a:p>
            <a:endParaRPr lang="en-US" dirty="0" smtClean="0"/>
          </a:p>
          <a:p>
            <a:r>
              <a:rPr lang="en-US" sz="4000" dirty="0" smtClean="0"/>
              <a:t>Using software to mine huge volumes of data </a:t>
            </a:r>
          </a:p>
          <a:p>
            <a:endParaRPr lang="en-US" sz="4000" dirty="0" smtClean="0"/>
          </a:p>
          <a:p>
            <a:r>
              <a:rPr lang="en-US" sz="4000" dirty="0" smtClean="0"/>
              <a:t>Helps executives make decisions</a:t>
            </a:r>
            <a:endParaRPr lang="en-US" sz="4000" dirty="0"/>
          </a:p>
        </p:txBody>
      </p:sp>
      <p:sp>
        <p:nvSpPr>
          <p:cNvPr id="4" name="Footer Placeholder 3"/>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6" name="Slide Number Placeholder 5"/>
          <p:cNvSpPr>
            <a:spLocks noGrp="1"/>
          </p:cNvSpPr>
          <p:nvPr>
            <p:ph type="sldNum" sz="quarter" idx="12"/>
          </p:nvPr>
        </p:nvSpPr>
        <p:spPr/>
        <p:txBody>
          <a:bodyPr/>
          <a:lstStyle/>
          <a:p>
            <a:r>
              <a:rPr lang="en-US" altLang="en-US" dirty="0" smtClean="0"/>
              <a:t>3-</a:t>
            </a:r>
            <a:fld id="{53EB2886-B984-433D-98C3-D9D7013902AA}" type="slidenum">
              <a:rPr lang="en-US" altLang="en-US" smtClean="0"/>
              <a:pPr/>
              <a:t>41</a:t>
            </a:fld>
            <a:endParaRPr lang="en-US" altLang="en-US" dirty="0"/>
          </a:p>
        </p:txBody>
      </p:sp>
    </p:spTree>
    <p:extLst>
      <p:ext uri="{BB962C8B-B14F-4D97-AF65-F5344CB8AC3E}">
        <p14:creationId xmlns:p14="http://schemas.microsoft.com/office/powerpoint/2010/main" val="1695234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normAutofit fontScale="90000"/>
          </a:bodyPr>
          <a:lstStyle/>
          <a:p>
            <a:pPr>
              <a:defRPr/>
            </a:pPr>
            <a:r>
              <a:rPr lang="en-US" altLang="en-US" sz="4000" dirty="0" smtClean="0">
                <a:latin typeface="Arial" charset="0"/>
                <a:ea typeface="+mj-ea"/>
                <a:cs typeface="Arial" charset="0"/>
              </a:rPr>
              <a:t>Industry Analysis: The External Factor Evaluation (EFE) Matrix</a:t>
            </a:r>
          </a:p>
        </p:txBody>
      </p:sp>
      <p:sp>
        <p:nvSpPr>
          <p:cNvPr id="62467" name="Rectangle 3"/>
          <p:cNvSpPr>
            <a:spLocks noGrp="1" noChangeArrowheads="1"/>
          </p:cNvSpPr>
          <p:nvPr>
            <p:ph idx="1"/>
          </p:nvPr>
        </p:nvSpPr>
        <p:spPr>
          <a:xfrm>
            <a:off x="304800" y="1905000"/>
            <a:ext cx="8686800" cy="4525963"/>
          </a:xfrm>
        </p:spPr>
        <p:txBody>
          <a:bodyPr/>
          <a:lstStyle/>
          <a:p>
            <a:pPr marL="0" indent="0">
              <a:buNone/>
              <a:defRPr/>
            </a:pPr>
            <a:r>
              <a:rPr lang="en-US" altLang="en-US" dirty="0" smtClean="0">
                <a:latin typeface="Arial" charset="0"/>
                <a:ea typeface="+mn-ea"/>
                <a:cs typeface="Arial" charset="0"/>
              </a:rPr>
              <a:t>Summarize and evaluate these factors:</a:t>
            </a:r>
          </a:p>
          <a:p>
            <a:pPr>
              <a:defRPr/>
            </a:pPr>
            <a:r>
              <a:rPr lang="en-US" altLang="en-US" dirty="0" smtClean="0">
                <a:latin typeface="Arial" charset="0"/>
                <a:ea typeface="+mn-ea"/>
                <a:cs typeface="Arial" charset="0"/>
              </a:rPr>
              <a:t>Economic</a:t>
            </a:r>
          </a:p>
          <a:p>
            <a:pPr>
              <a:defRPr/>
            </a:pPr>
            <a:r>
              <a:rPr lang="en-US" altLang="en-US" dirty="0" smtClean="0">
                <a:latin typeface="Arial" charset="0"/>
                <a:ea typeface="+mn-ea"/>
                <a:cs typeface="Arial" charset="0"/>
              </a:rPr>
              <a:t>Social</a:t>
            </a:r>
          </a:p>
          <a:p>
            <a:pPr>
              <a:defRPr/>
            </a:pPr>
            <a:r>
              <a:rPr lang="en-US" altLang="en-US" dirty="0" smtClean="0">
                <a:latin typeface="Arial" charset="0"/>
                <a:ea typeface="+mn-ea"/>
                <a:cs typeface="Arial" charset="0"/>
              </a:rPr>
              <a:t>Cultural</a:t>
            </a:r>
          </a:p>
          <a:p>
            <a:pPr>
              <a:defRPr/>
            </a:pPr>
            <a:r>
              <a:rPr lang="en-US" altLang="en-US" dirty="0" smtClean="0">
                <a:latin typeface="Arial" charset="0"/>
                <a:ea typeface="+mn-ea"/>
                <a:cs typeface="Arial" charset="0"/>
              </a:rPr>
              <a:t>Demographic</a:t>
            </a:r>
          </a:p>
          <a:p>
            <a:pPr>
              <a:defRPr/>
            </a:pPr>
            <a:r>
              <a:rPr lang="en-US" altLang="en-US" dirty="0" smtClean="0">
                <a:latin typeface="Arial" charset="0"/>
                <a:ea typeface="+mn-ea"/>
                <a:cs typeface="Arial" charset="0"/>
              </a:rPr>
              <a:t>Environmental</a:t>
            </a:r>
          </a:p>
        </p:txBody>
      </p:sp>
      <p:sp>
        <p:nvSpPr>
          <p:cNvPr id="62468" name="Rectangle 4"/>
          <p:cNvSpPr>
            <a:spLocks noGrp="1" noChangeArrowheads="1"/>
          </p:cNvSpPr>
          <p:nvPr>
            <p:ph sz="half" idx="4294967295"/>
          </p:nvPr>
        </p:nvSpPr>
        <p:spPr>
          <a:xfrm>
            <a:off x="5105400" y="1905000"/>
            <a:ext cx="4038600" cy="4297363"/>
          </a:xfrm>
        </p:spPr>
        <p:txBody>
          <a:bodyPr/>
          <a:lstStyle/>
          <a:p>
            <a:endParaRPr lang="en-US" altLang="en-US" dirty="0" smtClean="0">
              <a:latin typeface="Arial" pitchFamily="34" charset="0"/>
              <a:cs typeface="Arial" pitchFamily="34" charset="0"/>
            </a:endParaRPr>
          </a:p>
          <a:p>
            <a:r>
              <a:rPr lang="en-US" altLang="en-US" dirty="0" smtClean="0">
                <a:latin typeface="Arial" pitchFamily="34" charset="0"/>
                <a:cs typeface="Arial" pitchFamily="34" charset="0"/>
              </a:rPr>
              <a:t>Political</a:t>
            </a:r>
          </a:p>
          <a:p>
            <a:r>
              <a:rPr lang="en-US" altLang="en-US" dirty="0" smtClean="0">
                <a:latin typeface="Arial" pitchFamily="34" charset="0"/>
                <a:cs typeface="Arial" pitchFamily="34" charset="0"/>
              </a:rPr>
              <a:t>Governmental</a:t>
            </a:r>
          </a:p>
          <a:p>
            <a:r>
              <a:rPr lang="en-US" altLang="en-US" dirty="0">
                <a:latin typeface="Arial" pitchFamily="34" charset="0"/>
                <a:cs typeface="Arial" pitchFamily="34" charset="0"/>
              </a:rPr>
              <a:t>Legal</a:t>
            </a:r>
          </a:p>
          <a:p>
            <a:r>
              <a:rPr lang="en-US" altLang="en-US" dirty="0" smtClean="0">
                <a:latin typeface="Arial" pitchFamily="34" charset="0"/>
                <a:cs typeface="Arial" pitchFamily="34" charset="0"/>
              </a:rPr>
              <a:t>Technological</a:t>
            </a:r>
          </a:p>
          <a:p>
            <a:r>
              <a:rPr lang="en-US" altLang="en-US" dirty="0" smtClean="0">
                <a:latin typeface="Arial" pitchFamily="34" charset="0"/>
                <a:cs typeface="Arial" pitchFamily="34" charset="0"/>
              </a:rPr>
              <a:t>Competitive</a:t>
            </a:r>
          </a:p>
          <a:p>
            <a:endParaRPr lang="en-US" altLang="en-US" dirty="0" smtClean="0">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4" name="Slide Number Placeholder 3"/>
          <p:cNvSpPr>
            <a:spLocks noGrp="1"/>
          </p:cNvSpPr>
          <p:nvPr>
            <p:ph type="sldNum" sz="quarter" idx="12"/>
          </p:nvPr>
        </p:nvSpPr>
        <p:spPr/>
        <p:txBody>
          <a:bodyPr/>
          <a:lstStyle/>
          <a:p>
            <a:r>
              <a:rPr lang="en-US" altLang="en-US" dirty="0" smtClean="0"/>
              <a:t>3-</a:t>
            </a:r>
            <a:fld id="{53EB2886-B984-433D-98C3-D9D7013902AA}" type="slidenum">
              <a:rPr lang="en-US" altLang="en-US" smtClean="0"/>
              <a:pPr/>
              <a:t>42</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a:defRPr/>
            </a:pPr>
            <a:r>
              <a:rPr lang="en-US" altLang="en-US" dirty="0" smtClean="0">
                <a:latin typeface="Arial" charset="0"/>
                <a:ea typeface="+mj-ea"/>
                <a:cs typeface="Arial" charset="0"/>
              </a:rPr>
              <a:t>EFE Matrix Steps</a:t>
            </a:r>
          </a:p>
        </p:txBody>
      </p:sp>
      <p:sp>
        <p:nvSpPr>
          <p:cNvPr id="62467" name="Rectangle 3"/>
          <p:cNvSpPr>
            <a:spLocks noGrp="1" noChangeArrowheads="1"/>
          </p:cNvSpPr>
          <p:nvPr>
            <p:ph idx="1"/>
          </p:nvPr>
        </p:nvSpPr>
        <p:spPr/>
        <p:txBody>
          <a:bodyPr>
            <a:normAutofit/>
          </a:bodyPr>
          <a:lstStyle/>
          <a:p>
            <a:pPr marL="514350" indent="-514350">
              <a:buClr>
                <a:schemeClr val="accent1">
                  <a:lumMod val="75000"/>
                </a:schemeClr>
              </a:buClr>
              <a:buFont typeface="+mj-lt"/>
              <a:buAutoNum type="arabicPeriod"/>
              <a:defRPr/>
            </a:pPr>
            <a:r>
              <a:rPr lang="en-US" sz="3600" dirty="0" smtClean="0">
                <a:latin typeface="Arial" charset="0"/>
                <a:ea typeface="+mn-ea"/>
                <a:cs typeface="Arial" charset="0"/>
              </a:rPr>
              <a:t>List 20 key external factors</a:t>
            </a:r>
          </a:p>
          <a:p>
            <a:pPr marL="514350" indent="-514350">
              <a:buClr>
                <a:schemeClr val="accent1">
                  <a:lumMod val="75000"/>
                </a:schemeClr>
              </a:buClr>
              <a:buFont typeface="+mj-lt"/>
              <a:buAutoNum type="arabicPeriod"/>
              <a:defRPr/>
            </a:pPr>
            <a:r>
              <a:rPr lang="en-US" sz="3600" dirty="0" smtClean="0">
                <a:latin typeface="Arial" charset="0"/>
                <a:ea typeface="+mn-ea"/>
                <a:cs typeface="Arial" charset="0"/>
              </a:rPr>
              <a:t>Weight from 0.0 to 1.0</a:t>
            </a:r>
          </a:p>
          <a:p>
            <a:pPr marL="514350" indent="-514350">
              <a:buClr>
                <a:schemeClr val="accent1">
                  <a:lumMod val="75000"/>
                </a:schemeClr>
              </a:buClr>
              <a:buFont typeface="+mj-lt"/>
              <a:buAutoNum type="arabicPeriod"/>
              <a:defRPr/>
            </a:pPr>
            <a:r>
              <a:rPr lang="en-US" sz="3600" dirty="0" smtClean="0">
                <a:latin typeface="Arial" charset="0"/>
                <a:ea typeface="+mn-ea"/>
                <a:cs typeface="Arial" charset="0"/>
              </a:rPr>
              <a:t>Rate the effectiveness of current strategies from 1-4</a:t>
            </a:r>
          </a:p>
          <a:p>
            <a:pPr marL="514350" indent="-514350">
              <a:buClr>
                <a:schemeClr val="accent1">
                  <a:lumMod val="75000"/>
                </a:schemeClr>
              </a:buClr>
              <a:buFont typeface="+mj-lt"/>
              <a:buAutoNum type="arabicPeriod"/>
              <a:defRPr/>
            </a:pPr>
            <a:r>
              <a:rPr lang="en-US" sz="3600" dirty="0" smtClean="0">
                <a:latin typeface="Arial" charset="0"/>
                <a:ea typeface="+mn-ea"/>
                <a:cs typeface="Arial" charset="0"/>
              </a:rPr>
              <a:t>Multiply weight * rating</a:t>
            </a:r>
          </a:p>
          <a:p>
            <a:pPr marL="514350" indent="-514350">
              <a:buClr>
                <a:schemeClr val="accent1">
                  <a:lumMod val="75000"/>
                </a:schemeClr>
              </a:buClr>
              <a:buFont typeface="+mj-lt"/>
              <a:buAutoNum type="arabicPeriod"/>
              <a:defRPr/>
            </a:pPr>
            <a:r>
              <a:rPr lang="en-US" sz="3600" dirty="0" smtClean="0">
                <a:latin typeface="Arial" charset="0"/>
                <a:ea typeface="+mn-ea"/>
                <a:cs typeface="Arial" charset="0"/>
              </a:rPr>
              <a:t>Sum weighted scores</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43</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dirty="0">
                <a:latin typeface="Arial" charset="0"/>
                <a:cs typeface="Arial" charset="0"/>
              </a:rPr>
              <a:t>EFE Matrix for a Local Ten-Theater Cinema Complex</a:t>
            </a:r>
            <a:endParaRPr lang="en-US" dirty="0"/>
          </a:p>
        </p:txBody>
      </p:sp>
      <p:sp>
        <p:nvSpPr>
          <p:cNvPr id="4" name="Footer Placeholder 3"/>
          <p:cNvSpPr>
            <a:spLocks noGrp="1"/>
          </p:cNvSpPr>
          <p:nvPr>
            <p:ph type="ftr" sz="quarter" idx="11"/>
          </p:nvPr>
        </p:nvSpPr>
        <p:spPr/>
        <p:txBody>
          <a:bodyPr/>
          <a:lstStyle/>
          <a:p>
            <a:r>
              <a:rPr lang="en-US" altLang="en-US" dirty="0" smtClean="0"/>
              <a:t>Copyright ©2017 Pearson Education, Inc.</a:t>
            </a:r>
            <a:endParaRPr lang="en-US" altLang="en-US" dirty="0"/>
          </a:p>
        </p:txBody>
      </p:sp>
      <p:pic>
        <p:nvPicPr>
          <p:cNvPr id="614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62000" y="1524001"/>
            <a:ext cx="7620000" cy="48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44</a:t>
            </a:fld>
            <a:endParaRPr lang="en-US" altLang="en-US" dirty="0"/>
          </a:p>
        </p:txBody>
      </p:sp>
    </p:spTree>
    <p:extLst>
      <p:ext uri="{BB962C8B-B14F-4D97-AF65-F5344CB8AC3E}">
        <p14:creationId xmlns:p14="http://schemas.microsoft.com/office/powerpoint/2010/main" val="21233999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Industry Analysis: Competitive Profile Matrix (CPM)</a:t>
            </a:r>
          </a:p>
        </p:txBody>
      </p:sp>
      <p:sp>
        <p:nvSpPr>
          <p:cNvPr id="2" name="Content Placeholder 10"/>
          <p:cNvSpPr>
            <a:spLocks noGrp="1"/>
          </p:cNvSpPr>
          <p:nvPr>
            <p:ph idx="1"/>
          </p:nvPr>
        </p:nvSpPr>
        <p:spPr/>
        <p:txBody>
          <a:bodyPr/>
          <a:lstStyle/>
          <a:p>
            <a:r>
              <a:rPr lang="en-US" altLang="en-US" sz="3600" dirty="0" smtClean="0">
                <a:latin typeface="Arial" pitchFamily="34" charset="0"/>
                <a:cs typeface="Arial" pitchFamily="34" charset="0"/>
              </a:rPr>
              <a:t>Identifies firm</a:t>
            </a:r>
            <a:r>
              <a:rPr lang="en-US" altLang="ja-JP" sz="3600" dirty="0" smtClean="0">
                <a:latin typeface="Arial" pitchFamily="34" charset="0"/>
                <a:cs typeface="Arial" pitchFamily="34" charset="0"/>
              </a:rPr>
              <a:t>'s major competitors and their </a:t>
            </a:r>
            <a:r>
              <a:rPr lang="en-US" altLang="ja-JP" sz="3600" dirty="0" smtClean="0">
                <a:solidFill>
                  <a:srgbClr val="00B0F0"/>
                </a:solidFill>
                <a:latin typeface="Arial" pitchFamily="34" charset="0"/>
                <a:cs typeface="Arial" pitchFamily="34" charset="0"/>
              </a:rPr>
              <a:t>strengths</a:t>
            </a:r>
            <a:r>
              <a:rPr lang="en-US" altLang="ja-JP" sz="3600" dirty="0" smtClean="0">
                <a:solidFill>
                  <a:srgbClr val="404040"/>
                </a:solidFill>
                <a:latin typeface="Arial" pitchFamily="34" charset="0"/>
                <a:cs typeface="Arial" pitchFamily="34" charset="0"/>
              </a:rPr>
              <a:t> &amp; </a:t>
            </a:r>
            <a:r>
              <a:rPr lang="en-US" altLang="ja-JP" sz="3600" dirty="0" smtClean="0">
                <a:solidFill>
                  <a:srgbClr val="00B0F0"/>
                </a:solidFill>
                <a:latin typeface="Arial" pitchFamily="34" charset="0"/>
                <a:cs typeface="Arial" pitchFamily="34" charset="0"/>
              </a:rPr>
              <a:t>weaknesses</a:t>
            </a:r>
            <a:r>
              <a:rPr lang="en-US" altLang="ja-JP" sz="3600" dirty="0" smtClean="0">
                <a:latin typeface="Arial" pitchFamily="34" charset="0"/>
                <a:cs typeface="Arial" pitchFamily="34" charset="0"/>
              </a:rPr>
              <a:t> in relation to a sample firm's strategic positions</a:t>
            </a:r>
          </a:p>
          <a:p>
            <a:pPr marL="0" indent="0">
              <a:buNone/>
            </a:pPr>
            <a:endParaRPr lang="en-US" altLang="ja-JP" sz="3600" dirty="0" smtClean="0">
              <a:latin typeface="Arial" pitchFamily="34" charset="0"/>
              <a:cs typeface="Arial" pitchFamily="34" charset="0"/>
            </a:endParaRPr>
          </a:p>
          <a:p>
            <a:r>
              <a:rPr lang="en-US" altLang="en-US" sz="3600" dirty="0" smtClean="0">
                <a:latin typeface="Arial" pitchFamily="34" charset="0"/>
                <a:cs typeface="Arial" pitchFamily="34" charset="0"/>
              </a:rPr>
              <a:t>Critical </a:t>
            </a:r>
            <a:r>
              <a:rPr lang="en-US" altLang="en-US" sz="3600" dirty="0" smtClean="0">
                <a:solidFill>
                  <a:srgbClr val="00B0F0"/>
                </a:solidFill>
                <a:latin typeface="Arial" pitchFamily="34" charset="0"/>
                <a:cs typeface="Arial" pitchFamily="34" charset="0"/>
              </a:rPr>
              <a:t>success factors </a:t>
            </a:r>
            <a:r>
              <a:rPr lang="en-US" altLang="en-US" sz="3600" dirty="0" smtClean="0">
                <a:latin typeface="Arial" pitchFamily="34" charset="0"/>
                <a:cs typeface="Arial" pitchFamily="34" charset="0"/>
              </a:rPr>
              <a:t>include internal and external issues</a:t>
            </a:r>
          </a:p>
          <a:p>
            <a:pPr>
              <a:buFont typeface="Franklin Gothic Book" pitchFamily="-84" charset="0"/>
              <a:buChar char="►"/>
            </a:pPr>
            <a:endParaRPr lang="en-US" altLang="en-US" dirty="0" smtClean="0">
              <a:solidFill>
                <a:srgbClr val="404040"/>
              </a:solidFill>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4" name="Slide Number Placeholder 3"/>
          <p:cNvSpPr>
            <a:spLocks noGrp="1"/>
          </p:cNvSpPr>
          <p:nvPr>
            <p:ph type="sldNum" sz="quarter" idx="12"/>
          </p:nvPr>
        </p:nvSpPr>
        <p:spPr/>
        <p:txBody>
          <a:bodyPr/>
          <a:lstStyle/>
          <a:p>
            <a:r>
              <a:rPr lang="en-US" altLang="en-US" dirty="0" smtClean="0"/>
              <a:t>3-</a:t>
            </a:r>
            <a:fld id="{53EB2886-B984-433D-98C3-D9D7013902AA}" type="slidenum">
              <a:rPr lang="en-US" altLang="en-US" smtClean="0"/>
              <a:pPr/>
              <a:t>45</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normAutofit fontScale="90000"/>
          </a:bodyPr>
          <a:lstStyle/>
          <a:p>
            <a:pPr>
              <a:defRPr/>
            </a:pPr>
            <a:r>
              <a:rPr lang="en-US" altLang="en-US" dirty="0" smtClean="0">
                <a:latin typeface="Arial" charset="0"/>
                <a:ea typeface="+mj-ea"/>
                <a:cs typeface="Arial" charset="0"/>
              </a:rPr>
              <a:t>An Example Competitive </a:t>
            </a:r>
            <a:br>
              <a:rPr lang="en-US" altLang="en-US" dirty="0" smtClean="0">
                <a:latin typeface="Arial" charset="0"/>
                <a:ea typeface="+mj-ea"/>
                <a:cs typeface="Arial" charset="0"/>
              </a:rPr>
            </a:br>
            <a:r>
              <a:rPr lang="en-US" altLang="en-US" dirty="0" smtClean="0">
                <a:latin typeface="Arial" charset="0"/>
                <a:ea typeface="+mj-ea"/>
                <a:cs typeface="Arial" charset="0"/>
              </a:rPr>
              <a:t>Profile Matrix</a:t>
            </a:r>
          </a:p>
        </p:txBody>
      </p:sp>
      <p:sp>
        <p:nvSpPr>
          <p:cNvPr id="67587" name="Rectangle 6"/>
          <p:cNvSpPr>
            <a:spLocks noChangeArrowheads="1"/>
          </p:cNvSpPr>
          <p:nvPr/>
        </p:nvSpPr>
        <p:spPr bwMode="auto">
          <a:xfrm>
            <a:off x="228600" y="1676400"/>
            <a:ext cx="8915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Calibri" pitchFamily="34" charset="0"/>
                <a:ea typeface="MS PGothic" pitchFamily="34" charset="-128"/>
              </a:defRPr>
            </a:lvl1pPr>
            <a:lvl2pPr marL="742950" indent="-285750" eaLnBrk="0" hangingPunct="0">
              <a:defRPr sz="1600">
                <a:solidFill>
                  <a:schemeClr val="tx1"/>
                </a:solidFill>
                <a:latin typeface="Calibri" pitchFamily="34" charset="0"/>
                <a:ea typeface="MS PGothic" pitchFamily="34" charset="-128"/>
              </a:defRPr>
            </a:lvl2pPr>
            <a:lvl3pPr marL="1143000" indent="-228600" eaLnBrk="0" hangingPunct="0">
              <a:defRPr sz="1600">
                <a:solidFill>
                  <a:schemeClr val="tx1"/>
                </a:solidFill>
                <a:latin typeface="Calibri" pitchFamily="34" charset="0"/>
                <a:ea typeface="MS PGothic" pitchFamily="34" charset="-128"/>
              </a:defRPr>
            </a:lvl3pPr>
            <a:lvl4pPr marL="1600200" indent="-228600" eaLnBrk="0" hangingPunct="0">
              <a:defRPr sz="1600">
                <a:solidFill>
                  <a:schemeClr val="tx1"/>
                </a:solidFill>
                <a:latin typeface="Calibri" pitchFamily="34" charset="0"/>
                <a:ea typeface="MS PGothic" pitchFamily="34" charset="-128"/>
              </a:defRPr>
            </a:lvl4pPr>
            <a:lvl5pPr marL="2057400" indent="-228600" eaLnBrk="0" hangingPunct="0">
              <a:defRPr sz="16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16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16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16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1600">
                <a:solidFill>
                  <a:schemeClr val="tx1"/>
                </a:solidFill>
                <a:latin typeface="Calibri" pitchFamily="34" charset="0"/>
                <a:ea typeface="MS PGothic" pitchFamily="34" charset="-128"/>
              </a:defRPr>
            </a:lvl9pPr>
          </a:lstStyle>
          <a:p>
            <a:pPr eaLnBrk="1" hangingPunct="1"/>
            <a:r>
              <a:rPr lang="en-US" altLang="en-US" b="1" dirty="0">
                <a:solidFill>
                  <a:srgbClr val="0099FF"/>
                </a:solidFill>
              </a:rPr>
              <a:t>TABLE </a:t>
            </a:r>
            <a:r>
              <a:rPr lang="en-US" altLang="en-US" b="1" dirty="0" smtClean="0">
                <a:solidFill>
                  <a:srgbClr val="0099FF"/>
                </a:solidFill>
              </a:rPr>
              <a:t>3-12  </a:t>
            </a:r>
            <a:r>
              <a:rPr lang="en-US" altLang="en-US" sz="1800" dirty="0" smtClean="0"/>
              <a:t> </a:t>
            </a:r>
            <a:r>
              <a:rPr lang="en-US" altLang="en-US" sz="1800" b="1" dirty="0"/>
              <a:t>An Example Competitive Profile Matrix</a:t>
            </a:r>
          </a:p>
          <a:p>
            <a:pPr eaLnBrk="1" hangingPunct="1"/>
            <a:r>
              <a:rPr lang="en-US" altLang="en-US" dirty="0">
                <a:solidFill>
                  <a:srgbClr val="0099FF"/>
                </a:solidFill>
              </a:rPr>
              <a:t>▬▬▬▬▬▬▬▬▬▬▬▬▬▬▬▬▬▬▬▬▬▬▬▬▬▬▬▬▬▬▬▬▬▬▬▬▬▬▬▬▬</a:t>
            </a:r>
            <a:endParaRPr lang="en-US" altLang="en-US" sz="1800" b="1" dirty="0"/>
          </a:p>
          <a:p>
            <a:pPr eaLnBrk="1" hangingPunct="1"/>
            <a:r>
              <a:rPr lang="en-US" altLang="en-US" b="1" u="sng" dirty="0"/>
              <a:t>                                                                     </a:t>
            </a:r>
            <a:r>
              <a:rPr lang="en-US" altLang="en-US" u="sng" dirty="0"/>
              <a:t>Company 1          Company 2              Company 3____________</a:t>
            </a:r>
          </a:p>
          <a:p>
            <a:pPr eaLnBrk="1" hangingPunct="1"/>
            <a:r>
              <a:rPr lang="en-US" altLang="en-US" dirty="0"/>
              <a:t>Critical Success</a:t>
            </a:r>
          </a:p>
          <a:p>
            <a:pPr eaLnBrk="1" hangingPunct="1"/>
            <a:r>
              <a:rPr lang="en-US" altLang="en-US" u="sng" dirty="0"/>
              <a:t>Factors_        ___  _         Weight       Rating       Score       Rating    Score         Rating     Score____   ____</a:t>
            </a:r>
          </a:p>
          <a:p>
            <a:pPr eaLnBrk="1" hangingPunct="1"/>
            <a:r>
              <a:rPr lang="en-US" altLang="en-US" dirty="0"/>
              <a:t>Advertising                           0.20             1             0.20         4            0.80           3              0.60</a:t>
            </a:r>
          </a:p>
          <a:p>
            <a:pPr eaLnBrk="1" hangingPunct="1"/>
            <a:r>
              <a:rPr lang="en-US" altLang="en-US" dirty="0"/>
              <a:t>Product Quality                   0.10             4             0.40         3            0.30           2              0.20</a:t>
            </a:r>
          </a:p>
          <a:p>
            <a:pPr eaLnBrk="1" hangingPunct="1"/>
            <a:r>
              <a:rPr lang="en-US" altLang="en-US" dirty="0"/>
              <a:t>Price Competitiveness       0.10       </a:t>
            </a:r>
            <a:r>
              <a:rPr lang="en-US" altLang="en-US" dirty="0" smtClean="0"/>
              <a:t>       </a:t>
            </a:r>
            <a:r>
              <a:rPr lang="en-US" altLang="en-US" dirty="0"/>
              <a:t>3             0.30        2            0.20           1              0.10</a:t>
            </a:r>
          </a:p>
          <a:p>
            <a:pPr eaLnBrk="1" hangingPunct="1"/>
            <a:r>
              <a:rPr lang="en-US" altLang="en-US" dirty="0"/>
              <a:t>Management                       0.10      </a:t>
            </a:r>
            <a:r>
              <a:rPr lang="en-US" altLang="en-US" dirty="0" smtClean="0"/>
              <a:t>        </a:t>
            </a:r>
            <a:r>
              <a:rPr lang="en-US" altLang="en-US" dirty="0"/>
              <a:t>4             0.40        3            0.20           1              0.10</a:t>
            </a:r>
          </a:p>
          <a:p>
            <a:pPr eaLnBrk="1" hangingPunct="1"/>
            <a:r>
              <a:rPr lang="en-US" altLang="en-US" dirty="0"/>
              <a:t>Financial Position                0.15      </a:t>
            </a:r>
            <a:r>
              <a:rPr lang="en-US" altLang="en-US" dirty="0" smtClean="0"/>
              <a:t>        </a:t>
            </a:r>
            <a:r>
              <a:rPr lang="en-US" altLang="en-US" dirty="0"/>
              <a:t>4             0.60        2            0.30           3              0.45</a:t>
            </a:r>
          </a:p>
          <a:p>
            <a:pPr eaLnBrk="1" hangingPunct="1"/>
            <a:r>
              <a:rPr lang="en-US" altLang="en-US" dirty="0"/>
              <a:t>Customer Loyalty                0.10         </a:t>
            </a:r>
            <a:r>
              <a:rPr lang="en-US" altLang="en-US" dirty="0" smtClean="0"/>
              <a:t>     </a:t>
            </a:r>
            <a:r>
              <a:rPr lang="en-US" altLang="en-US" dirty="0"/>
              <a:t>4        </a:t>
            </a:r>
            <a:r>
              <a:rPr lang="en-US" altLang="en-US" dirty="0" smtClean="0"/>
              <a:t>     </a:t>
            </a:r>
            <a:r>
              <a:rPr lang="en-US" altLang="en-US" dirty="0"/>
              <a:t>0.40        3            0.30           2              0.20</a:t>
            </a:r>
          </a:p>
          <a:p>
            <a:pPr eaLnBrk="1" hangingPunct="1"/>
            <a:r>
              <a:rPr lang="en-US" altLang="en-US" dirty="0"/>
              <a:t>Global Expansion                0.20         </a:t>
            </a:r>
            <a:r>
              <a:rPr lang="en-US" altLang="en-US" dirty="0" smtClean="0"/>
              <a:t>     </a:t>
            </a:r>
            <a:r>
              <a:rPr lang="en-US" altLang="en-US" dirty="0"/>
              <a:t>4        </a:t>
            </a:r>
            <a:r>
              <a:rPr lang="en-US" altLang="en-US" dirty="0" smtClean="0"/>
              <a:t>      </a:t>
            </a:r>
            <a:r>
              <a:rPr lang="en-US" altLang="en-US" dirty="0"/>
              <a:t>0.80       1             0.20           2              0.40</a:t>
            </a:r>
          </a:p>
          <a:p>
            <a:pPr eaLnBrk="1" hangingPunct="1"/>
            <a:r>
              <a:rPr lang="en-US" altLang="en-US" dirty="0"/>
              <a:t>Market Share                       </a:t>
            </a:r>
            <a:r>
              <a:rPr lang="en-US" altLang="en-US" u="sng" dirty="0"/>
              <a:t>0.05</a:t>
            </a:r>
            <a:r>
              <a:rPr lang="en-US" altLang="en-US" dirty="0"/>
              <a:t>         </a:t>
            </a:r>
            <a:r>
              <a:rPr lang="en-US" altLang="en-US" dirty="0" smtClean="0"/>
              <a:t>     </a:t>
            </a:r>
            <a:r>
              <a:rPr lang="en-US" altLang="en-US" dirty="0"/>
              <a:t>1       </a:t>
            </a:r>
            <a:r>
              <a:rPr lang="en-US" altLang="en-US" dirty="0" smtClean="0"/>
              <a:t>       </a:t>
            </a:r>
            <a:r>
              <a:rPr lang="en-US" altLang="en-US" u="sng" dirty="0"/>
              <a:t>0.05</a:t>
            </a:r>
            <a:r>
              <a:rPr lang="en-US" altLang="en-US" dirty="0"/>
              <a:t>       4             </a:t>
            </a:r>
            <a:r>
              <a:rPr lang="en-US" altLang="en-US" u="sng" dirty="0"/>
              <a:t>0.20 </a:t>
            </a:r>
            <a:r>
              <a:rPr lang="en-US" altLang="en-US" dirty="0"/>
              <a:t>         3               </a:t>
            </a:r>
            <a:r>
              <a:rPr lang="en-US" altLang="en-US" u="sng" dirty="0"/>
              <a:t>0.15</a:t>
            </a:r>
          </a:p>
          <a:p>
            <a:pPr eaLnBrk="1" hangingPunct="1"/>
            <a:r>
              <a:rPr lang="en-US" altLang="en-US" b="1" dirty="0"/>
              <a:t>Total                                     1.00                               3.15                      2.50                           2.20</a:t>
            </a:r>
          </a:p>
          <a:p>
            <a:pPr eaLnBrk="1" hangingPunct="1"/>
            <a:endParaRPr lang="en-US" altLang="en-US" i="1" dirty="0"/>
          </a:p>
          <a:p>
            <a:pPr eaLnBrk="1" hangingPunct="1"/>
            <a:r>
              <a:rPr lang="en-US" altLang="en-US" i="1" dirty="0"/>
              <a:t>Note: </a:t>
            </a:r>
            <a:r>
              <a:rPr lang="en-US" altLang="en-US" dirty="0"/>
              <a:t>The ratings values are as follows: 1 = major weakness, 2 = minor weakness, 3 = minor strength, 4 = major strength. As indicated by the total weighted score of 2.50, Competitor 2 is weakest. Only eight critical success  factors are included for simplicity; this is too few in actuality.</a:t>
            </a:r>
          </a:p>
          <a:p>
            <a:pPr eaLnBrk="1" hangingPunct="1"/>
            <a:endParaRPr lang="en-US" altLang="en-US" dirty="0"/>
          </a:p>
        </p:txBody>
      </p:sp>
      <p:sp>
        <p:nvSpPr>
          <p:cNvPr id="67588" name="Rectangle 7"/>
          <p:cNvSpPr>
            <a:spLocks noChangeArrowheads="1"/>
          </p:cNvSpPr>
          <p:nvPr/>
        </p:nvSpPr>
        <p:spPr bwMode="auto">
          <a:xfrm>
            <a:off x="581025" y="1733550"/>
            <a:ext cx="230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Calibri" pitchFamily="34" charset="0"/>
                <a:ea typeface="MS PGothic" pitchFamily="34" charset="-128"/>
              </a:defRPr>
            </a:lvl1pPr>
            <a:lvl2pPr marL="742950" indent="-285750" eaLnBrk="0" hangingPunct="0">
              <a:defRPr sz="1600">
                <a:solidFill>
                  <a:schemeClr val="tx1"/>
                </a:solidFill>
                <a:latin typeface="Calibri" pitchFamily="34" charset="0"/>
                <a:ea typeface="MS PGothic" pitchFamily="34" charset="-128"/>
              </a:defRPr>
            </a:lvl2pPr>
            <a:lvl3pPr marL="1143000" indent="-228600" eaLnBrk="0" hangingPunct="0">
              <a:defRPr sz="1600">
                <a:solidFill>
                  <a:schemeClr val="tx1"/>
                </a:solidFill>
                <a:latin typeface="Calibri" pitchFamily="34" charset="0"/>
                <a:ea typeface="MS PGothic" pitchFamily="34" charset="-128"/>
              </a:defRPr>
            </a:lvl3pPr>
            <a:lvl4pPr marL="1600200" indent="-228600" eaLnBrk="0" hangingPunct="0">
              <a:defRPr sz="1600">
                <a:solidFill>
                  <a:schemeClr val="tx1"/>
                </a:solidFill>
                <a:latin typeface="Calibri" pitchFamily="34" charset="0"/>
                <a:ea typeface="MS PGothic" pitchFamily="34" charset="-128"/>
              </a:defRPr>
            </a:lvl4pPr>
            <a:lvl5pPr marL="2057400" indent="-228600" eaLnBrk="0" hangingPunct="0">
              <a:defRPr sz="16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16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16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16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1600">
                <a:solidFill>
                  <a:schemeClr val="tx1"/>
                </a:solidFill>
                <a:latin typeface="Calibri" pitchFamily="34" charset="0"/>
                <a:ea typeface="MS PGothic" pitchFamily="34" charset="-128"/>
              </a:defRPr>
            </a:lvl9pPr>
          </a:lstStyle>
          <a:p>
            <a:pPr eaLnBrk="1" hangingPunct="1"/>
            <a:r>
              <a:rPr lang="en-US" altLang="en-US" dirty="0"/>
              <a:t> </a:t>
            </a:r>
          </a:p>
        </p:txBody>
      </p:sp>
      <p:sp>
        <p:nvSpPr>
          <p:cNvPr id="2" name="Footer Placeholder 1"/>
          <p:cNvSpPr>
            <a:spLocks noGrp="1"/>
          </p:cNvSpPr>
          <p:nvPr>
            <p:ph type="ftr" sz="quarter" idx="11"/>
          </p:nvPr>
        </p:nvSpPr>
        <p:spPr/>
        <p:txBody>
          <a:bodyPr/>
          <a:lstStyle/>
          <a:p>
            <a:r>
              <a:rPr lang="en-US" altLang="en-US" dirty="0" smtClean="0"/>
              <a:t>Copyright ©2017 Pearson Education, Inc.</a:t>
            </a:r>
            <a:endParaRPr lang="en-US" altLang="en-US" dirty="0"/>
          </a:p>
        </p:txBody>
      </p:sp>
      <p:sp>
        <p:nvSpPr>
          <p:cNvPr id="3" name="Slide Number Placeholder 2"/>
          <p:cNvSpPr>
            <a:spLocks noGrp="1"/>
          </p:cNvSpPr>
          <p:nvPr>
            <p:ph type="sldNum" sz="quarter" idx="12"/>
          </p:nvPr>
        </p:nvSpPr>
        <p:spPr/>
        <p:txBody>
          <a:bodyPr/>
          <a:lstStyle/>
          <a:p>
            <a:r>
              <a:rPr lang="en-US" altLang="en-US" dirty="0" smtClean="0"/>
              <a:t>3-</a:t>
            </a:r>
            <a:fld id="{53EB2886-B984-433D-98C3-D9D7013902AA}" type="slidenum">
              <a:rPr lang="en-US" altLang="en-US" smtClean="0"/>
              <a:pPr/>
              <a:t>46</a:t>
            </a:fld>
            <a:endParaRPr lang="en-US" alt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xmlns:p14="http://schemas.microsoft.com/office/powerpoint/2010/main" id="1" dur="indefinite" restart="never" nodeType="tmRoot"/>
      </p:par>
    </p:tnLst>
  </p:timing>
</p:sld>
</file>

<file path=ppt/theme/theme1.xml><?xml version="1.0" encoding="utf-8"?>
<a:theme xmlns:a="http://schemas.openxmlformats.org/drawingml/2006/main" name="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0000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3887</TotalTime>
  <Words>4608</Words>
  <Application>Microsoft Macintosh PowerPoint</Application>
  <PresentationFormat>On-screen Show (4:3)</PresentationFormat>
  <Paragraphs>511</Paragraphs>
  <Slides>46</Slides>
  <Notes>45</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template</vt:lpstr>
      <vt:lpstr>The External       Assessment                                        </vt:lpstr>
      <vt:lpstr>Learning Objectives</vt:lpstr>
      <vt:lpstr>Learning Objectives (cont.) </vt:lpstr>
      <vt:lpstr>External Audit</vt:lpstr>
      <vt:lpstr>The Nature of an External Audit</vt:lpstr>
      <vt:lpstr>A Comprehensive Strategic-Management Model</vt:lpstr>
      <vt:lpstr>Key External Forces</vt:lpstr>
      <vt:lpstr>Relationships Between Key External Forces and an Organization</vt:lpstr>
      <vt:lpstr>The Process of Performing an External Audit</vt:lpstr>
      <vt:lpstr>The Process of Performing an External Audit</vt:lpstr>
      <vt:lpstr>The Industrial Organization  (I/O) View</vt:lpstr>
      <vt:lpstr>Economic Forces</vt:lpstr>
      <vt:lpstr>Advantages of a Strong Dollar</vt:lpstr>
      <vt:lpstr>Social, Cultural, Demographic, and Natural Environmental Forces</vt:lpstr>
      <vt:lpstr>Key Social, Cultural, Demographic, and Natural Environmental Variables</vt:lpstr>
      <vt:lpstr>Political, Governmental, and  Legal Forces</vt:lpstr>
      <vt:lpstr>Political, Government, and  Legal Variables</vt:lpstr>
      <vt:lpstr>Technological Forces</vt:lpstr>
      <vt:lpstr>Technological Forces</vt:lpstr>
      <vt:lpstr>Results of Technological Advances</vt:lpstr>
      <vt:lpstr>Competitive Forces</vt:lpstr>
      <vt:lpstr>Competitive Forces</vt:lpstr>
      <vt:lpstr>Key Questions About Competitors</vt:lpstr>
      <vt:lpstr>Competitive Intelligence Programs</vt:lpstr>
      <vt:lpstr>Competitive Intelligence Programs</vt:lpstr>
      <vt:lpstr>The Five-Forces Model of Competition</vt:lpstr>
      <vt:lpstr>The Five-Forces Model of Competition</vt:lpstr>
      <vt:lpstr>The Five-Forces Model</vt:lpstr>
      <vt:lpstr>The Five-Forces Model</vt:lpstr>
      <vt:lpstr>The Five-Forces Model</vt:lpstr>
      <vt:lpstr>Barriers to Entry</vt:lpstr>
      <vt:lpstr>Barriers to Entry</vt:lpstr>
      <vt:lpstr>The Five-Forces Model</vt:lpstr>
      <vt:lpstr>The Five-Forces Model</vt:lpstr>
      <vt:lpstr>The Five-Forces Model</vt:lpstr>
      <vt:lpstr>Conditions Where Consumers Gain  Bargaining Power</vt:lpstr>
      <vt:lpstr>Sources of External Information</vt:lpstr>
      <vt:lpstr>Sources of External Information</vt:lpstr>
      <vt:lpstr>Forecasting Tools and Techniques</vt:lpstr>
      <vt:lpstr>Making Assumptions</vt:lpstr>
      <vt:lpstr>Business Analytics</vt:lpstr>
      <vt:lpstr>Industry Analysis: The External Factor Evaluation (EFE) Matrix</vt:lpstr>
      <vt:lpstr>EFE Matrix Steps</vt:lpstr>
      <vt:lpstr>EFE Matrix for a Local Ten-Theater Cinema Complex</vt:lpstr>
      <vt:lpstr>Industry Analysis: Competitive Profile Matrix (CPM)</vt:lpstr>
      <vt:lpstr>An Example Competitive  Profile Matrix</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Bcox</dc:creator>
  <cp:lastModifiedBy>Ann Pulido</cp:lastModifiedBy>
  <cp:revision>171</cp:revision>
  <dcterms:created xsi:type="dcterms:W3CDTF">2013-12-14T16:42:32Z</dcterms:created>
  <dcterms:modified xsi:type="dcterms:W3CDTF">2015-11-11T21:13:56Z</dcterms:modified>
</cp:coreProperties>
</file>