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8" r:id="rId1"/>
  </p:sldMasterIdLst>
  <p:sldIdLst>
    <p:sldId id="257" r:id="rId2"/>
    <p:sldId id="256" r:id="rId3"/>
    <p:sldId id="258" r:id="rId4"/>
    <p:sldId id="259" r:id="rId5"/>
    <p:sldId id="260" r:id="rId6"/>
    <p:sldId id="262" r:id="rId7"/>
    <p:sldId id="264" r:id="rId8"/>
    <p:sldId id="265" r:id="rId9"/>
    <p:sldId id="266" r:id="rId10"/>
    <p:sldId id="267" r:id="rId11"/>
    <p:sldId id="268" r:id="rId12"/>
    <p:sldId id="263" r:id="rId1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987" autoAdjust="0"/>
    <p:restoredTop sz="94660"/>
  </p:normalViewPr>
  <p:slideViewPr>
    <p:cSldViewPr snapToGrid="0">
      <p:cViewPr varScale="1">
        <p:scale>
          <a:sx n="60" d="100"/>
          <a:sy n="60" d="100"/>
        </p:scale>
        <p:origin x="72" y="129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smtClean="0"/>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accent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18DEDDD0-5DF4-49D4-B899-526C1716B7D0}" type="datetimeFigureOut">
              <a:rPr lang="en-GB" smtClean="0"/>
              <a:t>17/08/2018</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E4CE351E-59B0-4225-94E9-AC10499973AB}" type="slidenum">
              <a:rPr lang="en-GB" smtClean="0"/>
              <a:t>‹#›</a:t>
            </a:fld>
            <a:endParaRPr lang="en-GB" dirty="0"/>
          </a:p>
        </p:txBody>
      </p:sp>
    </p:spTree>
    <p:extLst>
      <p:ext uri="{BB962C8B-B14F-4D97-AF65-F5344CB8AC3E}">
        <p14:creationId xmlns:p14="http://schemas.microsoft.com/office/powerpoint/2010/main" val="69900577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18DEDDD0-5DF4-49D4-B899-526C1716B7D0}" type="datetimeFigureOut">
              <a:rPr lang="en-GB" smtClean="0"/>
              <a:t>17/08/2018</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E4CE351E-59B0-4225-94E9-AC10499973AB}" type="slidenum">
              <a:rPr lang="en-GB" smtClean="0"/>
              <a:t>‹#›</a:t>
            </a:fld>
            <a:endParaRPr lang="en-GB" dirty="0"/>
          </a:p>
        </p:txBody>
      </p:sp>
    </p:spTree>
    <p:extLst>
      <p:ext uri="{BB962C8B-B14F-4D97-AF65-F5344CB8AC3E}">
        <p14:creationId xmlns:p14="http://schemas.microsoft.com/office/powerpoint/2010/main" val="167287731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accent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18DEDDD0-5DF4-49D4-B899-526C1716B7D0}" type="datetimeFigureOut">
              <a:rPr lang="en-GB" smtClean="0"/>
              <a:t>17/08/2018</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E4CE351E-59B0-4225-94E9-AC10499973AB}" type="slidenum">
              <a:rPr lang="en-GB" smtClean="0"/>
              <a:t>‹#›</a:t>
            </a:fld>
            <a:endParaRPr lang="en-GB" dirty="0"/>
          </a:p>
        </p:txBody>
      </p:sp>
    </p:spTree>
    <p:extLst>
      <p:ext uri="{BB962C8B-B14F-4D97-AF65-F5344CB8AC3E}">
        <p14:creationId xmlns:p14="http://schemas.microsoft.com/office/powerpoint/2010/main" val="397244908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18DEDDD0-5DF4-49D4-B899-526C1716B7D0}" type="datetimeFigureOut">
              <a:rPr lang="en-GB" smtClean="0"/>
              <a:t>17/08/2018</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E4CE351E-59B0-4225-94E9-AC10499973AB}" type="slidenum">
              <a:rPr lang="en-GB" smtClean="0"/>
              <a:t>‹#›</a:t>
            </a:fld>
            <a:endParaRPr lang="en-GB" dirty="0"/>
          </a:p>
        </p:txBody>
      </p:sp>
    </p:spTree>
    <p:extLst>
      <p:ext uri="{BB962C8B-B14F-4D97-AF65-F5344CB8AC3E}">
        <p14:creationId xmlns:p14="http://schemas.microsoft.com/office/powerpoint/2010/main" val="27943845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dirty="0"/>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18DEDDD0-5DF4-49D4-B899-526C1716B7D0}" type="datetimeFigureOut">
              <a:rPr lang="en-GB" smtClean="0"/>
              <a:t>17/08/2018</a:t>
            </a:fld>
            <a:endParaRPr lang="en-GB" dirty="0"/>
          </a:p>
        </p:txBody>
      </p:sp>
      <p:sp>
        <p:nvSpPr>
          <p:cNvPr id="8" name="Footer Placeholder 7"/>
          <p:cNvSpPr>
            <a:spLocks noGrp="1"/>
          </p:cNvSpPr>
          <p:nvPr>
            <p:ph type="ftr" sz="quarter" idx="11"/>
          </p:nvPr>
        </p:nvSpPr>
        <p:spPr/>
        <p:txBody>
          <a:bodyPr/>
          <a:lstStyle/>
          <a:p>
            <a:endParaRPr lang="en-GB" dirty="0"/>
          </a:p>
        </p:txBody>
      </p:sp>
      <p:sp>
        <p:nvSpPr>
          <p:cNvPr id="9" name="Slide Number Placeholder 8"/>
          <p:cNvSpPr>
            <a:spLocks noGrp="1"/>
          </p:cNvSpPr>
          <p:nvPr>
            <p:ph type="sldNum" sz="quarter" idx="12"/>
          </p:nvPr>
        </p:nvSpPr>
        <p:spPr/>
        <p:txBody>
          <a:bodyPr/>
          <a:lstStyle/>
          <a:p>
            <a:fld id="{E4CE351E-59B0-4225-94E9-AC10499973AB}" type="slidenum">
              <a:rPr lang="en-GB" smtClean="0"/>
              <a:t>‹#›</a:t>
            </a:fld>
            <a:endParaRPr lang="en-GB" dirty="0"/>
          </a:p>
        </p:txBody>
      </p:sp>
    </p:spTree>
    <p:extLst>
      <p:ext uri="{BB962C8B-B14F-4D97-AF65-F5344CB8AC3E}">
        <p14:creationId xmlns:p14="http://schemas.microsoft.com/office/powerpoint/2010/main" val="358191356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7" name="Date Placeholder 2"/>
          <p:cNvSpPr>
            <a:spLocks noGrp="1"/>
          </p:cNvSpPr>
          <p:nvPr>
            <p:ph type="dt" sz="half" idx="10"/>
          </p:nvPr>
        </p:nvSpPr>
        <p:spPr/>
        <p:txBody>
          <a:bodyPr/>
          <a:lstStyle/>
          <a:p>
            <a:fld id="{18DEDDD0-5DF4-49D4-B899-526C1716B7D0}" type="datetimeFigureOut">
              <a:rPr lang="en-GB" smtClean="0"/>
              <a:t>17/08/2018</a:t>
            </a:fld>
            <a:endParaRPr lang="en-GB" dirty="0"/>
          </a:p>
        </p:txBody>
      </p:sp>
      <p:sp>
        <p:nvSpPr>
          <p:cNvPr id="5" name="Footer Placeholder 3"/>
          <p:cNvSpPr>
            <a:spLocks noGrp="1"/>
          </p:cNvSpPr>
          <p:nvPr>
            <p:ph type="ftr" sz="quarter" idx="11"/>
          </p:nvPr>
        </p:nvSpPr>
        <p:spPr/>
        <p:txBody>
          <a:bodyPr/>
          <a:lstStyle/>
          <a:p>
            <a:endParaRPr lang="en-GB" dirty="0"/>
          </a:p>
        </p:txBody>
      </p:sp>
      <p:sp>
        <p:nvSpPr>
          <p:cNvPr id="6" name="Slide Number Placeholder 4"/>
          <p:cNvSpPr>
            <a:spLocks noGrp="1"/>
          </p:cNvSpPr>
          <p:nvPr>
            <p:ph type="sldNum" sz="quarter" idx="12"/>
          </p:nvPr>
        </p:nvSpPr>
        <p:spPr/>
        <p:txBody>
          <a:bodyPr/>
          <a:lstStyle/>
          <a:p>
            <a:fld id="{E4CE351E-59B0-4225-94E9-AC10499973AB}" type="slidenum">
              <a:rPr lang="en-GB" smtClean="0"/>
              <a:t>‹#›</a:t>
            </a:fld>
            <a:endParaRPr lang="en-GB" dirty="0"/>
          </a:p>
        </p:txBody>
      </p:sp>
    </p:spTree>
    <p:extLst>
      <p:ext uri="{BB962C8B-B14F-4D97-AF65-F5344CB8AC3E}">
        <p14:creationId xmlns:p14="http://schemas.microsoft.com/office/powerpoint/2010/main" val="115748272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18DEDDD0-5DF4-49D4-B899-526C1716B7D0}" type="datetimeFigureOut">
              <a:rPr lang="en-GB" smtClean="0"/>
              <a:t>17/08/2018</a:t>
            </a:fld>
            <a:endParaRPr lang="en-GB" dirty="0"/>
          </a:p>
        </p:txBody>
      </p:sp>
      <p:sp>
        <p:nvSpPr>
          <p:cNvPr id="5" name="Footer Placeholder 2"/>
          <p:cNvSpPr>
            <a:spLocks noGrp="1"/>
          </p:cNvSpPr>
          <p:nvPr>
            <p:ph type="ftr" sz="quarter" idx="11"/>
          </p:nvPr>
        </p:nvSpPr>
        <p:spPr/>
        <p:txBody>
          <a:bodyPr/>
          <a:lstStyle/>
          <a:p>
            <a:endParaRPr lang="en-GB" dirty="0"/>
          </a:p>
        </p:txBody>
      </p:sp>
      <p:sp>
        <p:nvSpPr>
          <p:cNvPr id="6" name="Slide Number Placeholder 3"/>
          <p:cNvSpPr>
            <a:spLocks noGrp="1"/>
          </p:cNvSpPr>
          <p:nvPr>
            <p:ph type="sldNum" sz="quarter" idx="12"/>
          </p:nvPr>
        </p:nvSpPr>
        <p:spPr/>
        <p:txBody>
          <a:bodyPr/>
          <a:lstStyle/>
          <a:p>
            <a:fld id="{E4CE351E-59B0-4225-94E9-AC10499973AB}" type="slidenum">
              <a:rPr lang="en-GB" smtClean="0"/>
              <a:t>‹#›</a:t>
            </a:fld>
            <a:endParaRPr lang="en-GB" dirty="0"/>
          </a:p>
        </p:txBody>
      </p:sp>
    </p:spTree>
    <p:extLst>
      <p:ext uri="{BB962C8B-B14F-4D97-AF65-F5344CB8AC3E}">
        <p14:creationId xmlns:p14="http://schemas.microsoft.com/office/powerpoint/2010/main" val="302896450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3401064" cy="1447800"/>
          </a:xfrm>
        </p:spPr>
        <p:txBody>
          <a:bodyPr anchor="b"/>
          <a:lstStyle>
            <a:lvl1pPr algn="l">
              <a:defRPr sz="2400" b="0"/>
            </a:lvl1pPr>
          </a:lstStyle>
          <a:p>
            <a:r>
              <a:rPr lang="en-US" smtClean="0"/>
              <a:t>Click to edit Master title style</a:t>
            </a:r>
            <a:endParaRPr lang="en-US" dirty="0"/>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1154954"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7" name="Date Placeholder 4"/>
          <p:cNvSpPr>
            <a:spLocks noGrp="1"/>
          </p:cNvSpPr>
          <p:nvPr>
            <p:ph type="dt" sz="half" idx="10"/>
          </p:nvPr>
        </p:nvSpPr>
        <p:spPr/>
        <p:txBody>
          <a:bodyPr/>
          <a:lstStyle/>
          <a:p>
            <a:fld id="{18DEDDD0-5DF4-49D4-B899-526C1716B7D0}" type="datetimeFigureOut">
              <a:rPr lang="en-GB" smtClean="0"/>
              <a:t>17/08/2018</a:t>
            </a:fld>
            <a:endParaRPr lang="en-GB" dirty="0"/>
          </a:p>
        </p:txBody>
      </p:sp>
      <p:sp>
        <p:nvSpPr>
          <p:cNvPr id="5" name="Footer Placeholder 5"/>
          <p:cNvSpPr>
            <a:spLocks noGrp="1"/>
          </p:cNvSpPr>
          <p:nvPr>
            <p:ph type="ftr" sz="quarter" idx="11"/>
          </p:nvPr>
        </p:nvSpPr>
        <p:spPr/>
        <p:txBody>
          <a:bodyPr/>
          <a:lstStyle/>
          <a:p>
            <a:endParaRPr lang="en-GB" dirty="0"/>
          </a:p>
        </p:txBody>
      </p:sp>
      <p:sp>
        <p:nvSpPr>
          <p:cNvPr id="6" name="Slide Number Placeholder 6"/>
          <p:cNvSpPr>
            <a:spLocks noGrp="1"/>
          </p:cNvSpPr>
          <p:nvPr>
            <p:ph type="sldNum" sz="quarter" idx="12"/>
          </p:nvPr>
        </p:nvSpPr>
        <p:spPr/>
        <p:txBody>
          <a:bodyPr/>
          <a:lstStyle/>
          <a:p>
            <a:fld id="{E4CE351E-59B0-4225-94E9-AC10499973AB}" type="slidenum">
              <a:rPr lang="en-GB" smtClean="0"/>
              <a:t>‹#›</a:t>
            </a:fld>
            <a:endParaRPr lang="en-GB" dirty="0"/>
          </a:p>
        </p:txBody>
      </p:sp>
    </p:spTree>
    <p:extLst>
      <p:ext uri="{BB962C8B-B14F-4D97-AF65-F5344CB8AC3E}">
        <p14:creationId xmlns:p14="http://schemas.microsoft.com/office/powerpoint/2010/main" val="9293208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p:txBody>
          <a:bodyPr/>
          <a:lstStyle/>
          <a:p>
            <a:fld id="{18DEDDD0-5DF4-49D4-B899-526C1716B7D0}" type="datetimeFigureOut">
              <a:rPr lang="en-GB" smtClean="0"/>
              <a:t>17/08/2018</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E4CE351E-59B0-4225-94E9-AC10499973AB}" type="slidenum">
              <a:rPr lang="en-GB" smtClean="0"/>
              <a:t>‹#›</a:t>
            </a:fld>
            <a:endParaRPr lang="en-GB" dirty="0"/>
          </a:p>
        </p:txBody>
      </p:sp>
    </p:spTree>
    <p:extLst>
      <p:ext uri="{BB962C8B-B14F-4D97-AF65-F5344CB8AC3E}">
        <p14:creationId xmlns:p14="http://schemas.microsoft.com/office/powerpoint/2010/main" val="286184825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p:txBody>
          <a:bodyPr/>
          <a:lstStyle/>
          <a:p>
            <a:fld id="{18DEDDD0-5DF4-49D4-B899-526C1716B7D0}" type="datetimeFigureOut">
              <a:rPr lang="en-GB" smtClean="0"/>
              <a:t>17/08/2018</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E4CE351E-59B0-4225-94E9-AC10499973AB}" type="slidenum">
              <a:rPr lang="en-GB" smtClean="0"/>
              <a:t>‹#›</a:t>
            </a:fld>
            <a:endParaRPr lang="en-GB" dirty="0"/>
          </a:p>
        </p:txBody>
      </p:sp>
    </p:spTree>
    <p:extLst>
      <p:ext uri="{BB962C8B-B14F-4D97-AF65-F5344CB8AC3E}">
        <p14:creationId xmlns:p14="http://schemas.microsoft.com/office/powerpoint/2010/main" val="165903761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smtClean="0"/>
              <a:t>Click to edit Master title style</a:t>
            </a:r>
            <a:endParaRPr lang="en-US" dirty="0"/>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4" name="Date Placeholder 3"/>
          <p:cNvSpPr>
            <a:spLocks noGrp="1"/>
          </p:cNvSpPr>
          <p:nvPr>
            <p:ph type="dt" sz="half" idx="10"/>
          </p:nvPr>
        </p:nvSpPr>
        <p:spPr/>
        <p:txBody>
          <a:bodyPr/>
          <a:lstStyle/>
          <a:p>
            <a:fld id="{18DEDDD0-5DF4-49D4-B899-526C1716B7D0}" type="datetimeFigureOut">
              <a:rPr lang="en-GB" smtClean="0"/>
              <a:t>17/08/2018</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E4CE351E-59B0-4225-94E9-AC10499973AB}" type="slidenum">
              <a:rPr lang="en-GB" smtClean="0"/>
              <a:t>‹#›</a:t>
            </a:fld>
            <a:endParaRPr lang="en-GB" dirty="0"/>
          </a:p>
        </p:txBody>
      </p:sp>
    </p:spTree>
    <p:extLst>
      <p:ext uri="{BB962C8B-B14F-4D97-AF65-F5344CB8AC3E}">
        <p14:creationId xmlns:p14="http://schemas.microsoft.com/office/powerpoint/2010/main" val="258788471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US" smtClean="0"/>
              <a:t>Click to edit Master title style</a:t>
            </a:r>
            <a:endParaRPr lang="en-US" dirty="0"/>
          </a:p>
        </p:txBody>
      </p:sp>
      <p:sp>
        <p:nvSpPr>
          <p:cNvPr id="14" name="Text Placeholder 3"/>
          <p:cNvSpPr>
            <a:spLocks noGrp="1"/>
          </p:cNvSpPr>
          <p:nvPr>
            <p:ph type="body" sz="half" idx="13"/>
          </p:nvPr>
        </p:nvSpPr>
        <p:spPr>
          <a:xfrm>
            <a:off x="1930400" y="3771174"/>
            <a:ext cx="7279649" cy="342174"/>
          </a:xfrm>
        </p:spPr>
        <p:txBody>
          <a:bodyPr anchor="t">
            <a:normAutofit/>
          </a:bodyPr>
          <a:lstStyle>
            <a:lvl1pPr marL="0" indent="0">
              <a:buNone/>
              <a:defRPr lang="en-US" sz="1400" b="0" i="0" kern="1200" cap="small" dirty="0">
                <a:solidFill>
                  <a:schemeClr val="accent1"/>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4" name="Date Placeholder 3"/>
          <p:cNvSpPr>
            <a:spLocks noGrp="1"/>
          </p:cNvSpPr>
          <p:nvPr>
            <p:ph type="dt" sz="half" idx="10"/>
          </p:nvPr>
        </p:nvSpPr>
        <p:spPr/>
        <p:txBody>
          <a:bodyPr/>
          <a:lstStyle/>
          <a:p>
            <a:fld id="{18DEDDD0-5DF4-49D4-B899-526C1716B7D0}" type="datetimeFigureOut">
              <a:rPr lang="en-GB" smtClean="0"/>
              <a:t>17/08/2018</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E4CE351E-59B0-4225-94E9-AC10499973AB}" type="slidenum">
              <a:rPr lang="en-GB" smtClean="0"/>
              <a:t>‹#›</a:t>
            </a:fld>
            <a:endParaRPr lang="en-GB" dirty="0"/>
          </a:p>
        </p:txBody>
      </p:sp>
      <p:sp>
        <p:nvSpPr>
          <p:cNvPr id="9" name="TextBox 8"/>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accent1"/>
                </a:solidFill>
                <a:latin typeface="Arial"/>
                <a:ea typeface="+mj-ea"/>
                <a:cs typeface="+mj-cs"/>
              </a:defRPr>
            </a:lvl1pPr>
          </a:lstStyle>
          <a:p>
            <a:pPr lvl="0"/>
            <a:r>
              <a:rPr lang="en-US" dirty="0"/>
              <a:t>“</a:t>
            </a:r>
          </a:p>
        </p:txBody>
      </p:sp>
      <p:sp>
        <p:nvSpPr>
          <p:cNvPr id="13" name="TextBox 12"/>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accent1"/>
                </a:solidFill>
                <a:latin typeface="Arial"/>
                <a:ea typeface="+mj-ea"/>
                <a:cs typeface="+mj-cs"/>
              </a:defRPr>
            </a:lvl1pPr>
          </a:lstStyle>
          <a:p>
            <a:pPr lvl="0"/>
            <a:r>
              <a:rPr lang="en-US" dirty="0"/>
              <a:t>”</a:t>
            </a:r>
          </a:p>
        </p:txBody>
      </p:sp>
    </p:spTree>
    <p:extLst>
      <p:ext uri="{BB962C8B-B14F-4D97-AF65-F5344CB8AC3E}">
        <p14:creationId xmlns:p14="http://schemas.microsoft.com/office/powerpoint/2010/main" val="153361117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accent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18DEDDD0-5DF4-49D4-B899-526C1716B7D0}" type="datetimeFigureOut">
              <a:rPr lang="en-GB" smtClean="0"/>
              <a:t>17/08/2018</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E4CE351E-59B0-4225-94E9-AC10499973AB}" type="slidenum">
              <a:rPr lang="en-GB" smtClean="0"/>
              <a:t>‹#›</a:t>
            </a:fld>
            <a:endParaRPr lang="en-GB" dirty="0"/>
          </a:p>
        </p:txBody>
      </p:sp>
    </p:spTree>
    <p:extLst>
      <p:ext uri="{BB962C8B-B14F-4D97-AF65-F5344CB8AC3E}">
        <p14:creationId xmlns:p14="http://schemas.microsoft.com/office/powerpoint/2010/main" val="300407070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smtClean="0"/>
              <a:t>Click to edit Master title style</a:t>
            </a:r>
            <a:endParaRPr lang="en-US" dirty="0"/>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cxnSp>
        <p:nvCxnSpPr>
          <p:cNvPr id="17" name="Straight Connector 16"/>
          <p:cNvCxnSpPr/>
          <p:nvPr/>
        </p:nvCxnSpPr>
        <p:spPr>
          <a:xfrm>
            <a:off x="3726142" y="2133600"/>
            <a:ext cx="0" cy="3962400"/>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18DEDDD0-5DF4-49D4-B899-526C1716B7D0}" type="datetimeFigureOut">
              <a:rPr lang="en-GB" smtClean="0"/>
              <a:t>17/08/2018</a:t>
            </a:fld>
            <a:endParaRPr lang="en-GB" dirty="0"/>
          </a:p>
        </p:txBody>
      </p:sp>
      <p:sp>
        <p:nvSpPr>
          <p:cNvPr id="4"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E4CE351E-59B0-4225-94E9-AC10499973AB}" type="slidenum">
              <a:rPr lang="en-GB" smtClean="0"/>
              <a:t>‹#›</a:t>
            </a:fld>
            <a:endParaRPr lang="en-GB" dirty="0"/>
          </a:p>
        </p:txBody>
      </p:sp>
    </p:spTree>
    <p:extLst>
      <p:ext uri="{BB962C8B-B14F-4D97-AF65-F5344CB8AC3E}">
        <p14:creationId xmlns:p14="http://schemas.microsoft.com/office/powerpoint/2010/main" val="59298045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smtClean="0"/>
              <a:t>Click to edit Master title style</a:t>
            </a:r>
            <a:endParaRPr lang="en-US" dirty="0"/>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cxnSp>
        <p:nvCxnSpPr>
          <p:cNvPr id="17" name="Straight Connector 16"/>
          <p:cNvCxnSpPr/>
          <p:nvPr/>
        </p:nvCxnSpPr>
        <p:spPr>
          <a:xfrm>
            <a:off x="3726142" y="2133600"/>
            <a:ext cx="0" cy="3962400"/>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18DEDDD0-5DF4-49D4-B899-526C1716B7D0}" type="datetimeFigureOut">
              <a:rPr lang="en-GB" smtClean="0"/>
              <a:t>17/08/2018</a:t>
            </a:fld>
            <a:endParaRPr lang="en-GB" dirty="0"/>
          </a:p>
        </p:txBody>
      </p:sp>
      <p:sp>
        <p:nvSpPr>
          <p:cNvPr id="4"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E4CE351E-59B0-4225-94E9-AC10499973AB}" type="slidenum">
              <a:rPr lang="en-GB" smtClean="0"/>
              <a:t>‹#›</a:t>
            </a:fld>
            <a:endParaRPr lang="en-GB" dirty="0"/>
          </a:p>
        </p:txBody>
      </p:sp>
    </p:spTree>
    <p:extLst>
      <p:ext uri="{BB962C8B-B14F-4D97-AF65-F5344CB8AC3E}">
        <p14:creationId xmlns:p14="http://schemas.microsoft.com/office/powerpoint/2010/main" val="13322889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18DEDDD0-5DF4-49D4-B899-526C1716B7D0}" type="datetimeFigureOut">
              <a:rPr lang="en-GB" smtClean="0"/>
              <a:t>17/08/2018</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E4CE351E-59B0-4225-94E9-AC10499973AB}" type="slidenum">
              <a:rPr lang="en-GB" smtClean="0"/>
              <a:t>‹#›</a:t>
            </a:fld>
            <a:endParaRPr lang="en-GB" dirty="0"/>
          </a:p>
        </p:txBody>
      </p:sp>
    </p:spTree>
    <p:extLst>
      <p:ext uri="{BB962C8B-B14F-4D97-AF65-F5344CB8AC3E}">
        <p14:creationId xmlns:p14="http://schemas.microsoft.com/office/powerpoint/2010/main" val="3628139441"/>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18DEDDD0-5DF4-49D4-B899-526C1716B7D0}" type="datetimeFigureOut">
              <a:rPr lang="en-GB" smtClean="0"/>
              <a:t>17/08/2018</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E4CE351E-59B0-4225-94E9-AC10499973AB}" type="slidenum">
              <a:rPr lang="en-GB" smtClean="0"/>
              <a:t>‹#›</a:t>
            </a:fld>
            <a:endParaRPr lang="en-GB" dirty="0"/>
          </a:p>
        </p:txBody>
      </p:sp>
    </p:spTree>
    <p:extLst>
      <p:ext uri="{BB962C8B-B14F-4D97-AF65-F5344CB8AC3E}">
        <p14:creationId xmlns:p14="http://schemas.microsoft.com/office/powerpoint/2010/main" val="75286740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4.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5.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0">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21">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2">
            <a:extLst>
              <a:ext uri="{28A0092B-C50C-407E-A947-70E740481C1C}">
                <a14:useLocalDpi xmlns:a14="http://schemas.microsoft.com/office/drawing/2010/main" val="0"/>
              </a:ext>
            </a:extLst>
          </a:blip>
          <a:srcRect b="23320"/>
          <a:stretch/>
        </p:blipFill>
        <p:spPr>
          <a:xfrm>
            <a:off x="8609012"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smtClean="0"/>
              <a:t>Click to edit Master title style</a:t>
            </a:r>
            <a:endParaRPr lang="en-US" dirty="0"/>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18DEDDD0-5DF4-49D4-B899-526C1716B7D0}" type="datetimeFigureOut">
              <a:rPr lang="en-GB" smtClean="0"/>
              <a:t>17/08/2018</a:t>
            </a:fld>
            <a:endParaRPr lang="en-GB" dirty="0"/>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GB" dirty="0"/>
          </a:p>
        </p:txBody>
      </p:sp>
      <p:sp>
        <p:nvSpPr>
          <p:cNvPr id="6" name="Slide Number Placeholder 5"/>
          <p:cNvSpPr>
            <a:spLocks noGrp="1"/>
          </p:cNvSpPr>
          <p:nvPr>
            <p:ph type="sldNum" sz="quarter" idx="4"/>
          </p:nvPr>
        </p:nvSpPr>
        <p:spPr>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E4CE351E-59B0-4225-94E9-AC10499973AB}" type="slidenum">
              <a:rPr lang="en-GB" smtClean="0"/>
              <a:t>‹#›</a:t>
            </a:fld>
            <a:endParaRPr lang="en-GB" dirty="0"/>
          </a:p>
        </p:txBody>
      </p:sp>
    </p:spTree>
    <p:extLst>
      <p:ext uri="{BB962C8B-B14F-4D97-AF65-F5344CB8AC3E}">
        <p14:creationId xmlns:p14="http://schemas.microsoft.com/office/powerpoint/2010/main" val="1039888270"/>
      </p:ext>
    </p:extLst>
  </p:cSld>
  <p:clrMap bg1="dk1" tx1="lt1" bg2="dk2" tx2="lt2" accent1="accent1" accent2="accent2" accent3="accent3" accent4="accent4" accent5="accent5" accent6="accent6" hlink="hlink" folHlink="folHlink"/>
  <p:sldLayoutIdLst>
    <p:sldLayoutId id="2147483679" r:id="rId1"/>
    <p:sldLayoutId id="2147483680" r:id="rId2"/>
    <p:sldLayoutId id="2147483681" r:id="rId3"/>
    <p:sldLayoutId id="2147483682" r:id="rId4"/>
    <p:sldLayoutId id="2147483683" r:id="rId5"/>
    <p:sldLayoutId id="2147483684" r:id="rId6"/>
    <p:sldLayoutId id="2147483685" r:id="rId7"/>
    <p:sldLayoutId id="2147483686" r:id="rId8"/>
    <p:sldLayoutId id="2147483687" r:id="rId9"/>
    <p:sldLayoutId id="2147483688" r:id="rId10"/>
    <p:sldLayoutId id="2147483689" r:id="rId11"/>
    <p:sldLayoutId id="2147483690" r:id="rId12"/>
    <p:sldLayoutId id="2147483691" r:id="rId13"/>
    <p:sldLayoutId id="2147483692" r:id="rId14"/>
    <p:sldLayoutId id="2147483693" r:id="rId15"/>
    <p:sldLayoutId id="2147483694" r:id="rId16"/>
    <p:sldLayoutId id="2147483695" r:id="rId17"/>
  </p:sldLayoutIdLst>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openxmlformats.org/officeDocument/2006/relationships/hyperlink" Target="https://jobs.coop.co.uk/our-roles/food-retail/" TargetMode="External"/><Relationship Id="rId2" Type="http://schemas.openxmlformats.org/officeDocument/2006/relationships/hyperlink" Target="https://colleagues.coop.co.uk/grievance-policy-process" TargetMode="External"/><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407622" y="74959"/>
            <a:ext cx="9144000" cy="2387600"/>
          </a:xfrm>
          <a:ln>
            <a:solidFill>
              <a:srgbClr val="00B050"/>
            </a:solidFill>
          </a:ln>
          <a:scene3d>
            <a:camera prst="perspectiveRelaxedModerately"/>
            <a:lightRig rig="threePt" dir="t"/>
          </a:scene3d>
        </p:spPr>
        <p:txBody>
          <a:bodyPr/>
          <a:lstStyle/>
          <a:p>
            <a:r>
              <a:rPr lang="en-GB" dirty="0" smtClean="0"/>
              <a:t>Co-Op Superstore</a:t>
            </a:r>
            <a:endParaRPr lang="en-GB" dirty="0"/>
          </a:p>
        </p:txBody>
      </p:sp>
      <p:sp>
        <p:nvSpPr>
          <p:cNvPr id="3" name="Subtitle 2"/>
          <p:cNvSpPr>
            <a:spLocks noGrp="1"/>
          </p:cNvSpPr>
          <p:nvPr>
            <p:ph type="subTitle" idx="1"/>
          </p:nvPr>
        </p:nvSpPr>
        <p:spPr>
          <a:xfrm>
            <a:off x="1072342" y="2812329"/>
            <a:ext cx="9479280" cy="2757198"/>
          </a:xfrm>
          <a:solidFill>
            <a:schemeClr val="tx1"/>
          </a:solidFill>
        </p:spPr>
        <p:txBody>
          <a:bodyPr>
            <a:normAutofit fontScale="92500" lnSpcReduction="10000"/>
          </a:bodyPr>
          <a:lstStyle/>
          <a:p>
            <a:endParaRPr lang="en-GB" dirty="0">
              <a:solidFill>
                <a:srgbClr val="FF0000"/>
              </a:solidFill>
            </a:endParaRPr>
          </a:p>
          <a:p>
            <a:r>
              <a:rPr lang="en-GB" sz="2500" dirty="0">
                <a:solidFill>
                  <a:srgbClr val="002060"/>
                </a:solidFill>
                <a:latin typeface="Arial" panose="020B0604020202020204" pitchFamily="34" charset="0"/>
                <a:cs typeface="Arial" panose="020B0604020202020204" pitchFamily="34" charset="0"/>
              </a:rPr>
              <a:t>Benefits of team working </a:t>
            </a:r>
          </a:p>
          <a:p>
            <a:r>
              <a:rPr lang="en-GB" sz="2500" dirty="0" smtClean="0">
                <a:solidFill>
                  <a:srgbClr val="002060"/>
                </a:solidFill>
                <a:latin typeface="Arial" panose="020B0604020202020204" pitchFamily="34" charset="0"/>
                <a:cs typeface="Arial" panose="020B0604020202020204" pitchFamily="34" charset="0"/>
              </a:rPr>
              <a:t>Stages </a:t>
            </a:r>
            <a:r>
              <a:rPr lang="en-GB" sz="2500" dirty="0">
                <a:solidFill>
                  <a:srgbClr val="002060"/>
                </a:solidFill>
                <a:latin typeface="Arial" panose="020B0604020202020204" pitchFamily="34" charset="0"/>
                <a:cs typeface="Arial" panose="020B0604020202020204" pitchFamily="34" charset="0"/>
              </a:rPr>
              <a:t>of team development </a:t>
            </a:r>
          </a:p>
          <a:p>
            <a:r>
              <a:rPr lang="en-GB" sz="2500" dirty="0" smtClean="0">
                <a:solidFill>
                  <a:srgbClr val="002060"/>
                </a:solidFill>
                <a:latin typeface="Arial" panose="020B0604020202020204" pitchFamily="34" charset="0"/>
                <a:cs typeface="Arial" panose="020B0604020202020204" pitchFamily="34" charset="0"/>
              </a:rPr>
              <a:t> </a:t>
            </a:r>
            <a:r>
              <a:rPr lang="en-GB" sz="2500" dirty="0">
                <a:solidFill>
                  <a:srgbClr val="002060"/>
                </a:solidFill>
                <a:latin typeface="Arial" panose="020B0604020202020204" pitchFamily="34" charset="0"/>
                <a:cs typeface="Arial" panose="020B0604020202020204" pitchFamily="34" charset="0"/>
              </a:rPr>
              <a:t>Team roles </a:t>
            </a:r>
          </a:p>
          <a:p>
            <a:r>
              <a:rPr lang="en-GB" sz="2500" dirty="0" smtClean="0">
                <a:solidFill>
                  <a:srgbClr val="002060"/>
                </a:solidFill>
                <a:latin typeface="Arial" panose="020B0604020202020204" pitchFamily="34" charset="0"/>
                <a:cs typeface="Arial" panose="020B0604020202020204" pitchFamily="34" charset="0"/>
              </a:rPr>
              <a:t>Successful </a:t>
            </a:r>
            <a:r>
              <a:rPr lang="en-GB" sz="2500" dirty="0">
                <a:solidFill>
                  <a:srgbClr val="002060"/>
                </a:solidFill>
                <a:latin typeface="Arial" panose="020B0604020202020204" pitchFamily="34" charset="0"/>
                <a:cs typeface="Arial" panose="020B0604020202020204" pitchFamily="34" charset="0"/>
              </a:rPr>
              <a:t>team development </a:t>
            </a:r>
          </a:p>
          <a:p>
            <a:r>
              <a:rPr lang="en-GB" sz="2500" dirty="0" smtClean="0">
                <a:solidFill>
                  <a:srgbClr val="002060"/>
                </a:solidFill>
                <a:latin typeface="Arial" panose="020B0604020202020204" pitchFamily="34" charset="0"/>
                <a:cs typeface="Arial" panose="020B0604020202020204" pitchFamily="34" charset="0"/>
              </a:rPr>
              <a:t>Managing </a:t>
            </a:r>
            <a:r>
              <a:rPr lang="en-GB" sz="2500" dirty="0">
                <a:solidFill>
                  <a:srgbClr val="002060"/>
                </a:solidFill>
                <a:latin typeface="Arial" panose="020B0604020202020204" pitchFamily="34" charset="0"/>
                <a:cs typeface="Arial" panose="020B0604020202020204" pitchFamily="34" charset="0"/>
              </a:rPr>
              <a:t>conflict </a:t>
            </a:r>
          </a:p>
          <a:p>
            <a:endParaRPr lang="en-GB" dirty="0"/>
          </a:p>
        </p:txBody>
      </p:sp>
    </p:spTree>
    <p:extLst>
      <p:ext uri="{BB962C8B-B14F-4D97-AF65-F5344CB8AC3E}">
        <p14:creationId xmlns:p14="http://schemas.microsoft.com/office/powerpoint/2010/main" val="2967836482"/>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2000">
        <p15:prstTrans prst="prestige"/>
      </p:transition>
    </mc:Choice>
    <mc:Fallback>
      <p:transition spd="slow">
        <p:fade/>
      </p:transition>
    </mc:Fallback>
  </mc:AlternateContent>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080141" y="1447799"/>
            <a:ext cx="8825658" cy="3329581"/>
          </a:xfrm>
          <a:solidFill>
            <a:schemeClr val="bg2">
              <a:lumMod val="50000"/>
            </a:schemeClr>
          </a:solidFill>
          <a:ln w="28575">
            <a:solidFill>
              <a:schemeClr val="tx1"/>
            </a:solidFill>
          </a:ln>
          <a:effectLst>
            <a:softEdge rad="127000"/>
          </a:effectLst>
        </p:spPr>
        <p:txBody>
          <a:bodyPr/>
          <a:lstStyle/>
          <a:p>
            <a:r>
              <a:rPr lang="en-GB" dirty="0" smtClean="0"/>
              <a:t>Managing Conflict</a:t>
            </a:r>
            <a:endParaRPr lang="en-GB" dirty="0"/>
          </a:p>
        </p:txBody>
      </p:sp>
      <p:sp>
        <p:nvSpPr>
          <p:cNvPr id="3" name="Subtitle 2"/>
          <p:cNvSpPr>
            <a:spLocks noGrp="1"/>
          </p:cNvSpPr>
          <p:nvPr>
            <p:ph type="subTitle" idx="1"/>
          </p:nvPr>
        </p:nvSpPr>
        <p:spPr>
          <a:solidFill>
            <a:srgbClr val="92D050"/>
          </a:solidFill>
        </p:spPr>
        <p:txBody>
          <a:bodyPr>
            <a:normAutofit fontScale="55000" lnSpcReduction="20000"/>
          </a:bodyPr>
          <a:lstStyle/>
          <a:p>
            <a:r>
              <a:rPr lang="en-GB" dirty="0" smtClean="0"/>
              <a:t>If a situation arises and unsure of the right course of action, you should:</a:t>
            </a:r>
          </a:p>
          <a:p>
            <a:r>
              <a:rPr lang="en-GB" dirty="0" smtClean="0"/>
              <a:t> Consult the Co - op Code about Complaints, grievance and disciplinary,</a:t>
            </a:r>
          </a:p>
          <a:p>
            <a:r>
              <a:rPr lang="en-GB" dirty="0" smtClean="0"/>
              <a:t> </a:t>
            </a:r>
            <a:r>
              <a:rPr lang="en-GB" dirty="0"/>
              <a:t>T</a:t>
            </a:r>
            <a:r>
              <a:rPr lang="en-GB" dirty="0" smtClean="0"/>
              <a:t>alk to your Manager, if you are unable to speak to Manager contact Human Resources Management.</a:t>
            </a:r>
          </a:p>
          <a:p>
            <a:endParaRPr lang="en-GB" dirty="0"/>
          </a:p>
        </p:txBody>
      </p:sp>
    </p:spTree>
    <p:extLst>
      <p:ext uri="{BB962C8B-B14F-4D97-AF65-F5344CB8AC3E}">
        <p14:creationId xmlns:p14="http://schemas.microsoft.com/office/powerpoint/2010/main" val="641877432"/>
      </p:ext>
    </p:extLst>
  </p:cSld>
  <p:clrMapOvr>
    <a:masterClrMapping/>
  </p:clrMapOvr>
  <p:transition spd="slow">
    <p:randomBar dir="vert"/>
  </p:transition>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3186546" y="2662600"/>
            <a:ext cx="6096000" cy="1579920"/>
          </a:xfrm>
          <a:prstGeom prst="rect">
            <a:avLst/>
          </a:prstGeom>
        </p:spPr>
        <p:txBody>
          <a:bodyPr>
            <a:spAutoFit/>
          </a:bodyPr>
          <a:lstStyle/>
          <a:p>
            <a:pPr algn="ctr">
              <a:spcAft>
                <a:spcPts val="800"/>
              </a:spcAft>
            </a:pPr>
            <a:r>
              <a:rPr lang="en-GB" dirty="0">
                <a:solidFill>
                  <a:srgbClr val="000000"/>
                </a:solidFill>
                <a:latin typeface="Calibri" panose="020F0502020204030204" pitchFamily="34" charset="0"/>
              </a:rPr>
              <a:t>Main aim of dealing with conflict is to try and resolve the issue and possibly have procedures in place </a:t>
            </a:r>
            <a:r>
              <a:rPr lang="en-GB" dirty="0" smtClean="0">
                <a:solidFill>
                  <a:srgbClr val="000000"/>
                </a:solidFill>
                <a:latin typeface="Calibri" panose="020F0502020204030204" pitchFamily="34" charset="0"/>
              </a:rPr>
              <a:t>for any </a:t>
            </a:r>
            <a:r>
              <a:rPr lang="en-GB" dirty="0">
                <a:solidFill>
                  <a:srgbClr val="000000"/>
                </a:solidFill>
                <a:latin typeface="Calibri" panose="020F0502020204030204" pitchFamily="34" charset="0"/>
              </a:rPr>
              <a:t>conflicts that may arise in the future.</a:t>
            </a:r>
            <a:endParaRPr lang="en-GB" dirty="0"/>
          </a:p>
          <a:p>
            <a:r>
              <a:rPr lang="en-GB" dirty="0"/>
              <a:t/>
            </a:r>
            <a:br>
              <a:rPr lang="en-GB" dirty="0"/>
            </a:br>
            <a:endParaRPr lang="en-GB" dirty="0"/>
          </a:p>
        </p:txBody>
      </p:sp>
      <p:sp>
        <p:nvSpPr>
          <p:cNvPr id="3" name="Down Arrow 2"/>
          <p:cNvSpPr/>
          <p:nvPr/>
        </p:nvSpPr>
        <p:spPr>
          <a:xfrm>
            <a:off x="5020888" y="1404851"/>
            <a:ext cx="1213658" cy="847898"/>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Right Arrow 5"/>
          <p:cNvSpPr/>
          <p:nvPr/>
        </p:nvSpPr>
        <p:spPr>
          <a:xfrm>
            <a:off x="1670858" y="2797232"/>
            <a:ext cx="1011382" cy="631768"/>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Right Arrow 6"/>
          <p:cNvSpPr/>
          <p:nvPr/>
        </p:nvSpPr>
        <p:spPr>
          <a:xfrm rot="10800000">
            <a:off x="9634667" y="2662601"/>
            <a:ext cx="1064154" cy="632653"/>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Down Arrow 7"/>
          <p:cNvSpPr/>
          <p:nvPr/>
        </p:nvSpPr>
        <p:spPr>
          <a:xfrm rot="10800000">
            <a:off x="5087390" y="3865419"/>
            <a:ext cx="1147156" cy="972589"/>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283283548"/>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328475" y="1047857"/>
            <a:ext cx="4332493" cy="980448"/>
          </a:xfrm>
          <a:solidFill>
            <a:srgbClr val="92D050"/>
          </a:solidFill>
        </p:spPr>
        <p:txBody>
          <a:bodyPr>
            <a:normAutofit fontScale="90000"/>
          </a:bodyPr>
          <a:lstStyle/>
          <a:p>
            <a:pPr algn="ctr"/>
            <a:r>
              <a:rPr lang="en-GB" dirty="0" smtClean="0"/>
              <a:t>Issues </a:t>
            </a:r>
            <a:r>
              <a:rPr lang="en-GB" dirty="0"/>
              <a:t>employees may face</a:t>
            </a:r>
            <a:r>
              <a:rPr lang="en-GB" dirty="0" smtClean="0"/>
              <a:t>:</a:t>
            </a:r>
            <a:endParaRPr lang="en-GB" dirty="0"/>
          </a:p>
        </p:txBody>
      </p:sp>
      <p:sp>
        <p:nvSpPr>
          <p:cNvPr id="3" name="Picture Placeholder 2"/>
          <p:cNvSpPr>
            <a:spLocks noGrp="1"/>
          </p:cNvSpPr>
          <p:nvPr>
            <p:ph type="pic" idx="1"/>
          </p:nvPr>
        </p:nvSpPr>
        <p:spPr/>
      </p:sp>
      <p:sp>
        <p:nvSpPr>
          <p:cNvPr id="4" name="Text Placeholder 3"/>
          <p:cNvSpPr>
            <a:spLocks noGrp="1"/>
          </p:cNvSpPr>
          <p:nvPr>
            <p:ph type="body" sz="half" idx="2"/>
          </p:nvPr>
        </p:nvSpPr>
        <p:spPr>
          <a:xfrm>
            <a:off x="952231" y="2285998"/>
            <a:ext cx="5332191" cy="3250277"/>
          </a:xfrm>
          <a:solidFill>
            <a:schemeClr val="bg2">
              <a:lumMod val="50000"/>
            </a:schemeClr>
          </a:solidFill>
        </p:spPr>
        <p:txBody>
          <a:bodyPr>
            <a:normAutofit fontScale="85000" lnSpcReduction="20000"/>
          </a:bodyPr>
          <a:lstStyle/>
          <a:p>
            <a:endParaRPr lang="en-GB" dirty="0" smtClean="0"/>
          </a:p>
          <a:p>
            <a:endParaRPr lang="en-GB" sz="2300" dirty="0"/>
          </a:p>
          <a:p>
            <a:r>
              <a:rPr lang="en-GB" sz="2300" dirty="0" smtClean="0"/>
              <a:t>Grievances</a:t>
            </a:r>
            <a:endParaRPr lang="en-GB" sz="2300" dirty="0"/>
          </a:p>
          <a:p>
            <a:r>
              <a:rPr lang="en-GB" sz="2300" dirty="0"/>
              <a:t>Job role changes:-  people not pulling their weight.</a:t>
            </a:r>
          </a:p>
          <a:p>
            <a:r>
              <a:rPr lang="en-GB" sz="2300" dirty="0"/>
              <a:t>Personality clashes </a:t>
            </a:r>
          </a:p>
          <a:p>
            <a:r>
              <a:rPr lang="en-GB" sz="2300" dirty="0"/>
              <a:t>Bullying </a:t>
            </a:r>
          </a:p>
          <a:p>
            <a:r>
              <a:rPr lang="en-GB" sz="2300" dirty="0"/>
              <a:t>Sexism, Racism, Ageism etc.</a:t>
            </a:r>
          </a:p>
          <a:p>
            <a:r>
              <a:rPr lang="en-GB" dirty="0"/>
              <a:t/>
            </a:r>
            <a:br>
              <a:rPr lang="en-GB" dirty="0"/>
            </a:br>
            <a:endParaRPr lang="en-GB" dirty="0"/>
          </a:p>
        </p:txBody>
      </p:sp>
    </p:spTree>
    <p:extLst>
      <p:ext uri="{BB962C8B-B14F-4D97-AF65-F5344CB8AC3E}">
        <p14:creationId xmlns:p14="http://schemas.microsoft.com/office/powerpoint/2010/main" val="184326238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effectLst>
            <a:softEdge rad="127000"/>
          </a:effectLst>
        </p:spPr>
        <p:txBody>
          <a:bodyPr/>
          <a:lstStyle/>
          <a:p>
            <a:pPr algn="ctr"/>
            <a:r>
              <a:rPr lang="en-GB" b="1" dirty="0"/>
              <a:t>How to Handle Conflict in the Workplace</a:t>
            </a:r>
            <a:r>
              <a:rPr lang="en-GB" dirty="0"/>
              <a:t/>
            </a:r>
            <a:br>
              <a:rPr lang="en-GB" dirty="0"/>
            </a:br>
            <a:endParaRPr lang="en-GB" dirty="0"/>
          </a:p>
        </p:txBody>
      </p:sp>
      <p:sp>
        <p:nvSpPr>
          <p:cNvPr id="3" name="Content Placeholder 2"/>
          <p:cNvSpPr>
            <a:spLocks noGrp="1"/>
          </p:cNvSpPr>
          <p:nvPr>
            <p:ph idx="1"/>
          </p:nvPr>
        </p:nvSpPr>
        <p:spPr/>
        <p:txBody>
          <a:bodyPr>
            <a:normAutofit fontScale="92500" lnSpcReduction="10000"/>
          </a:bodyPr>
          <a:lstStyle/>
          <a:p>
            <a:endParaRPr lang="en-GB" dirty="0" smtClean="0"/>
          </a:p>
          <a:p>
            <a:pPr marL="0" indent="0">
              <a:buNone/>
            </a:pPr>
            <a:endParaRPr lang="en-GB" dirty="0"/>
          </a:p>
          <a:p>
            <a:pPr fontAlgn="base"/>
            <a:r>
              <a:rPr lang="en-GB" dirty="0" smtClean="0"/>
              <a:t>Acknowledge </a:t>
            </a:r>
            <a:r>
              <a:rPr lang="en-GB" dirty="0"/>
              <a:t>the issue</a:t>
            </a:r>
          </a:p>
          <a:p>
            <a:pPr fontAlgn="base"/>
            <a:r>
              <a:rPr lang="en-GB" dirty="0"/>
              <a:t>Talk with the people concerned </a:t>
            </a:r>
          </a:p>
          <a:p>
            <a:pPr fontAlgn="base"/>
            <a:r>
              <a:rPr lang="en-GB" dirty="0"/>
              <a:t>Look at the situation and how it happened, not emotions</a:t>
            </a:r>
          </a:p>
          <a:p>
            <a:pPr fontAlgn="base"/>
            <a:r>
              <a:rPr lang="en-GB" dirty="0"/>
              <a:t>Listen carefully to both parties involved </a:t>
            </a:r>
          </a:p>
          <a:p>
            <a:pPr fontAlgn="base"/>
            <a:r>
              <a:rPr lang="en-GB" dirty="0"/>
              <a:t>Identify the positive and negative points in the situation</a:t>
            </a:r>
          </a:p>
          <a:p>
            <a:pPr fontAlgn="base"/>
            <a:r>
              <a:rPr lang="en-GB" dirty="0"/>
              <a:t>Try and have a plan to work on each conflict and follow it through.</a:t>
            </a:r>
          </a:p>
          <a:p>
            <a:pPr fontAlgn="base"/>
            <a:r>
              <a:rPr lang="en-GB" dirty="0"/>
              <a:t>If possible have a positive outcome and review </a:t>
            </a:r>
          </a:p>
          <a:p>
            <a:pPr marL="0" indent="0">
              <a:buNone/>
            </a:pPr>
            <a:r>
              <a:rPr lang="en-GB" dirty="0"/>
              <a:t/>
            </a:r>
            <a:br>
              <a:rPr lang="en-GB" dirty="0"/>
            </a:br>
            <a:endParaRPr lang="en-GB" dirty="0"/>
          </a:p>
        </p:txBody>
      </p:sp>
    </p:spTree>
    <p:extLst>
      <p:ext uri="{BB962C8B-B14F-4D97-AF65-F5344CB8AC3E}">
        <p14:creationId xmlns:p14="http://schemas.microsoft.com/office/powerpoint/2010/main" val="399668840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gradFill>
          <a:gsLst>
            <a:gs pos="37000">
              <a:srgbClr val="D6E6F5"/>
            </a:gs>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2" name="Rectangle 1"/>
          <p:cNvSpPr/>
          <p:nvPr/>
        </p:nvSpPr>
        <p:spPr>
          <a:xfrm>
            <a:off x="2936033" y="1752149"/>
            <a:ext cx="6096000" cy="4031873"/>
          </a:xfrm>
          <a:prstGeom prst="rect">
            <a:avLst/>
          </a:prstGeom>
        </p:spPr>
        <p:txBody>
          <a:bodyPr>
            <a:spAutoFit/>
          </a:bodyPr>
          <a:lstStyle/>
          <a:p>
            <a:pPr>
              <a:spcAft>
                <a:spcPts val="800"/>
              </a:spcAft>
            </a:pPr>
            <a:r>
              <a:rPr lang="en-GB" dirty="0">
                <a:solidFill>
                  <a:srgbClr val="000000"/>
                </a:solidFill>
                <a:latin typeface="Calibri" panose="020F0502020204030204" pitchFamily="34" charset="0"/>
              </a:rPr>
              <a:t>Recommendations:</a:t>
            </a:r>
            <a:endParaRPr lang="en-GB" dirty="0"/>
          </a:p>
          <a:p>
            <a:pPr>
              <a:spcAft>
                <a:spcPts val="800"/>
              </a:spcAft>
            </a:pPr>
            <a:r>
              <a:rPr lang="en-GB" dirty="0">
                <a:solidFill>
                  <a:srgbClr val="000000"/>
                </a:solidFill>
                <a:latin typeface="Calibri" panose="020F0502020204030204" pitchFamily="34" charset="0"/>
              </a:rPr>
              <a:t>Have good practices in place at induction time for new employees. </a:t>
            </a:r>
            <a:endParaRPr lang="en-GB" dirty="0"/>
          </a:p>
          <a:p>
            <a:pPr>
              <a:spcAft>
                <a:spcPts val="800"/>
              </a:spcAft>
            </a:pPr>
            <a:r>
              <a:rPr lang="en-GB" dirty="0">
                <a:solidFill>
                  <a:srgbClr val="000000"/>
                </a:solidFill>
                <a:latin typeface="Calibri" panose="020F0502020204030204" pitchFamily="34" charset="0"/>
              </a:rPr>
              <a:t>Every couple of years do an in- house training for all employees making them aware of whom to approach what conflicts are etc.</a:t>
            </a:r>
            <a:endParaRPr lang="en-GB" dirty="0"/>
          </a:p>
          <a:p>
            <a:pPr>
              <a:spcAft>
                <a:spcPts val="800"/>
              </a:spcAft>
            </a:pPr>
            <a:r>
              <a:rPr lang="en-GB" dirty="0">
                <a:solidFill>
                  <a:srgbClr val="000000"/>
                </a:solidFill>
                <a:latin typeface="Calibri" panose="020F0502020204030204" pitchFamily="34" charset="0"/>
              </a:rPr>
              <a:t>Whom to go to if situations arise </a:t>
            </a:r>
            <a:r>
              <a:rPr lang="en-GB" dirty="0" err="1">
                <a:solidFill>
                  <a:srgbClr val="000000"/>
                </a:solidFill>
                <a:latin typeface="Calibri" panose="020F0502020204030204" pitchFamily="34" charset="0"/>
              </a:rPr>
              <a:t>eg</a:t>
            </a:r>
            <a:r>
              <a:rPr lang="en-GB" dirty="0">
                <a:solidFill>
                  <a:srgbClr val="000000"/>
                </a:solidFill>
                <a:latin typeface="Calibri" panose="020F0502020204030204" pitchFamily="34" charset="0"/>
              </a:rPr>
              <a:t> Line </a:t>
            </a:r>
            <a:r>
              <a:rPr lang="en-GB" dirty="0" smtClean="0">
                <a:solidFill>
                  <a:srgbClr val="000000"/>
                </a:solidFill>
                <a:latin typeface="Calibri" panose="020F0502020204030204" pitchFamily="34" charset="0"/>
              </a:rPr>
              <a:t>Manager, Human Resources</a:t>
            </a:r>
            <a:endParaRPr lang="en-GB" dirty="0"/>
          </a:p>
          <a:p>
            <a:pPr>
              <a:spcAft>
                <a:spcPts val="800"/>
              </a:spcAft>
            </a:pPr>
            <a:endParaRPr lang="en-GB" dirty="0">
              <a:solidFill>
                <a:srgbClr val="000000"/>
              </a:solidFill>
              <a:latin typeface="Calibri" panose="020F0502020204030204" pitchFamily="34" charset="0"/>
            </a:endParaRPr>
          </a:p>
          <a:p>
            <a:pPr>
              <a:spcAft>
                <a:spcPts val="800"/>
              </a:spcAft>
            </a:pPr>
            <a:endParaRPr lang="en-GB" dirty="0"/>
          </a:p>
          <a:p>
            <a:r>
              <a:rPr lang="en-GB" dirty="0"/>
              <a:t/>
            </a:r>
            <a:br>
              <a:rPr lang="en-GB" dirty="0"/>
            </a:br>
            <a:endParaRPr lang="en-GB" dirty="0"/>
          </a:p>
        </p:txBody>
      </p:sp>
    </p:spTree>
    <p:extLst>
      <p:ext uri="{BB962C8B-B14F-4D97-AF65-F5344CB8AC3E}">
        <p14:creationId xmlns:p14="http://schemas.microsoft.com/office/powerpoint/2010/main" val="111620899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781542" y="793399"/>
            <a:ext cx="10914610" cy="4465646"/>
          </a:xfrm>
          <a:prstGeom prst="rect">
            <a:avLst/>
          </a:prstGeom>
        </p:spPr>
        <p:txBody>
          <a:bodyPr wrap="square">
            <a:spAutoFit/>
          </a:bodyPr>
          <a:lstStyle/>
          <a:p>
            <a:pPr>
              <a:lnSpc>
                <a:spcPct val="107000"/>
              </a:lnSpc>
              <a:spcAft>
                <a:spcPts val="800"/>
              </a:spcAft>
            </a:pPr>
            <a:r>
              <a:rPr lang="en-GB" sz="2400" dirty="0">
                <a:latin typeface="Calibri" panose="020F0502020204030204" pitchFamily="34" charset="0"/>
                <a:ea typeface="Calibri" panose="020F0502020204030204" pitchFamily="34" charset="0"/>
                <a:cs typeface="Times New Roman" panose="02020603050405020304" pitchFamily="18" charset="0"/>
              </a:rPr>
              <a:t>The stages of team development are the </a:t>
            </a:r>
            <a:r>
              <a:rPr lang="en-GB" sz="2400" dirty="0" smtClean="0">
                <a:latin typeface="Calibri" panose="020F0502020204030204" pitchFamily="34" charset="0"/>
                <a:ea typeface="Calibri" panose="020F0502020204030204" pitchFamily="34" charset="0"/>
                <a:cs typeface="Times New Roman" panose="02020603050405020304" pitchFamily="18" charset="0"/>
              </a:rPr>
              <a:t>following</a:t>
            </a:r>
            <a:endParaRPr lang="en-GB" sz="2400" dirty="0">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dirty="0">
                <a:latin typeface="Calibri" panose="020F0502020204030204" pitchFamily="34" charset="0"/>
                <a:ea typeface="Calibri" panose="020F0502020204030204" pitchFamily="34" charset="0"/>
                <a:cs typeface="Times New Roman" panose="02020603050405020304" pitchFamily="18" charset="0"/>
              </a:rPr>
              <a:t>Forming:</a:t>
            </a:r>
          </a:p>
          <a:p>
            <a:pPr>
              <a:lnSpc>
                <a:spcPct val="107000"/>
              </a:lnSpc>
              <a:spcAft>
                <a:spcPts val="800"/>
              </a:spcAft>
            </a:pPr>
            <a:r>
              <a:rPr lang="en-GB" dirty="0">
                <a:latin typeface="Calibri" panose="020F0502020204030204" pitchFamily="34" charset="0"/>
                <a:ea typeface="Calibri" panose="020F0502020204030204" pitchFamily="34" charset="0"/>
                <a:cs typeface="Times New Roman" panose="02020603050405020304" pitchFamily="18" charset="0"/>
              </a:rPr>
              <a:t>In this stage team members are new and behave positive and well-mannered to each other. Some team members are nervous especially if they are introverted they will be trying to understand the work the team will do. However extroverts will be excited to complete tasks that will come ahead.</a:t>
            </a:r>
          </a:p>
          <a:p>
            <a:pPr>
              <a:lnSpc>
                <a:spcPct val="107000"/>
              </a:lnSpc>
              <a:spcAft>
                <a:spcPts val="800"/>
              </a:spcAft>
            </a:pPr>
            <a:r>
              <a:rPr lang="en-GB" dirty="0">
                <a:latin typeface="Calibri" panose="020F0502020204030204" pitchFamily="34" charset="0"/>
                <a:ea typeface="Calibri" panose="020F0502020204030204" pitchFamily="34" charset="0"/>
                <a:cs typeface="Times New Roman" panose="02020603050405020304" pitchFamily="18" charset="0"/>
              </a:rPr>
              <a:t>Leaders play a dominant role in this because nobody is sure of their roles and responsibilities aren’t clear yet.</a:t>
            </a:r>
          </a:p>
          <a:p>
            <a:pPr>
              <a:lnSpc>
                <a:spcPct val="107000"/>
              </a:lnSpc>
              <a:spcAft>
                <a:spcPts val="800"/>
              </a:spcAft>
            </a:pPr>
            <a:r>
              <a:rPr lang="en-GB" dirty="0">
                <a:latin typeface="Calibri" panose="020F0502020204030204" pitchFamily="34" charset="0"/>
                <a:ea typeface="Calibri" panose="020F0502020204030204" pitchFamily="34" charset="0"/>
                <a:cs typeface="Times New Roman" panose="02020603050405020304" pitchFamily="18" charset="0"/>
              </a:rPr>
              <a:t>People most of the time in this stage will be getting to know there new colleagues.</a:t>
            </a:r>
          </a:p>
          <a:p>
            <a:pPr>
              <a:lnSpc>
                <a:spcPct val="107000"/>
              </a:lnSpc>
              <a:spcAft>
                <a:spcPts val="800"/>
              </a:spcAft>
            </a:pPr>
            <a:r>
              <a:rPr lang="en-GB" dirty="0">
                <a:latin typeface="Calibri" panose="020F0502020204030204" pitchFamily="34" charset="0"/>
                <a:ea typeface="Calibri" panose="020F0502020204030204" pitchFamily="34" charset="0"/>
                <a:cs typeface="Times New Roman" panose="02020603050405020304" pitchFamily="18" charset="0"/>
              </a:rPr>
              <a:t>In co-op a team leader would approach new team members and introduce themselves to make them feel welcome. The team leader shows you around the shop in order to make you feel comfortable.</a:t>
            </a:r>
          </a:p>
          <a:p>
            <a:pPr>
              <a:lnSpc>
                <a:spcPct val="107000"/>
              </a:lnSpc>
              <a:spcAft>
                <a:spcPts val="800"/>
              </a:spcAft>
            </a:pPr>
            <a:r>
              <a:rPr lang="en-GB" dirty="0">
                <a:latin typeface="Calibri" panose="020F0502020204030204" pitchFamily="34" charset="0"/>
                <a:ea typeface="Calibri" panose="020F0502020204030204" pitchFamily="34" charset="0"/>
                <a:cs typeface="Times New Roman" panose="02020603050405020304" pitchFamily="18" charset="0"/>
              </a:rPr>
              <a:t>Storming:</a:t>
            </a:r>
          </a:p>
          <a:p>
            <a:pPr>
              <a:lnSpc>
                <a:spcPct val="107000"/>
              </a:lnSpc>
              <a:spcAft>
                <a:spcPts val="800"/>
              </a:spcAft>
            </a:pPr>
            <a:r>
              <a:rPr lang="en-GB" dirty="0">
                <a:latin typeface="Calibri" panose="020F0502020204030204" pitchFamily="34" charset="0"/>
                <a:ea typeface="Calibri" panose="020F0502020204030204" pitchFamily="34" charset="0"/>
                <a:cs typeface="Times New Roman" panose="02020603050405020304" pitchFamily="18" charset="0"/>
              </a:rPr>
              <a:t>This stage is where group members get into conflicts with each other the composition of a team does not mean that they will work well. The natural reaction of members in a team is to have conflicts.</a:t>
            </a:r>
          </a:p>
        </p:txBody>
      </p:sp>
    </p:spTree>
    <p:extLst>
      <p:ext uri="{BB962C8B-B14F-4D97-AF65-F5344CB8AC3E}">
        <p14:creationId xmlns:p14="http://schemas.microsoft.com/office/powerpoint/2010/main" val="179410948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374072" y="174040"/>
            <a:ext cx="10166466" cy="5757474"/>
          </a:xfrm>
          <a:prstGeom prst="rect">
            <a:avLst/>
          </a:prstGeom>
        </p:spPr>
        <p:txBody>
          <a:bodyPr wrap="square">
            <a:spAutoFit/>
          </a:bodyPr>
          <a:lstStyle/>
          <a:p>
            <a:pPr>
              <a:lnSpc>
                <a:spcPct val="107000"/>
              </a:lnSpc>
              <a:spcAft>
                <a:spcPts val="800"/>
              </a:spcAft>
            </a:pPr>
            <a:r>
              <a:rPr lang="en-GB" b="1" dirty="0">
                <a:latin typeface="Calibri" panose="020F0502020204030204" pitchFamily="34" charset="0"/>
                <a:ea typeface="Calibri" panose="020F0502020204030204" pitchFamily="34" charset="0"/>
                <a:cs typeface="Times New Roman" panose="02020603050405020304" pitchFamily="18" charset="0"/>
              </a:rPr>
              <a:t>In co-op if one person does all tasks that others should be doing this results in conflicts as new workers will be taken advantage of.</a:t>
            </a:r>
            <a:endParaRPr lang="en-GB" dirty="0">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dirty="0">
                <a:latin typeface="Calibri" panose="020F0502020204030204" pitchFamily="34" charset="0"/>
                <a:ea typeface="Calibri" panose="020F0502020204030204" pitchFamily="34" charset="0"/>
                <a:cs typeface="Times New Roman" panose="02020603050405020304" pitchFamily="18" charset="0"/>
              </a:rPr>
              <a:t>Norming:</a:t>
            </a:r>
          </a:p>
          <a:p>
            <a:pPr>
              <a:lnSpc>
                <a:spcPct val="107000"/>
              </a:lnSpc>
              <a:spcAft>
                <a:spcPts val="800"/>
              </a:spcAft>
            </a:pPr>
            <a:r>
              <a:rPr lang="en-GB" dirty="0">
                <a:latin typeface="Calibri" panose="020F0502020204030204" pitchFamily="34" charset="0"/>
                <a:ea typeface="Calibri" panose="020F0502020204030204" pitchFamily="34" charset="0"/>
                <a:cs typeface="Times New Roman" panose="02020603050405020304" pitchFamily="18" charset="0"/>
              </a:rPr>
              <a:t>This is a stage in which team members will become normalised with each other and be accustomed to each other the team leader will be able to manage conflicts that team members may have.</a:t>
            </a:r>
          </a:p>
          <a:p>
            <a:pPr>
              <a:lnSpc>
                <a:spcPct val="107000"/>
              </a:lnSpc>
              <a:spcAft>
                <a:spcPts val="800"/>
              </a:spcAft>
            </a:pPr>
            <a:r>
              <a:rPr lang="en-GB" dirty="0">
                <a:latin typeface="Calibri" panose="020F0502020204030204" pitchFamily="34" charset="0"/>
                <a:ea typeface="Calibri" panose="020F0502020204030204" pitchFamily="34" charset="0"/>
                <a:cs typeface="Times New Roman" panose="02020603050405020304" pitchFamily="18" charset="0"/>
              </a:rPr>
              <a:t>In co-op the team leader will address any remaining conflicts that team members may have.</a:t>
            </a:r>
          </a:p>
          <a:p>
            <a:pPr>
              <a:lnSpc>
                <a:spcPct val="107000"/>
              </a:lnSpc>
              <a:spcAft>
                <a:spcPts val="800"/>
              </a:spcAft>
            </a:pPr>
            <a:r>
              <a:rPr lang="en-GB" dirty="0">
                <a:latin typeface="Calibri" panose="020F0502020204030204" pitchFamily="34" charset="0"/>
                <a:ea typeface="Calibri" panose="020F0502020204030204" pitchFamily="34" charset="0"/>
                <a:cs typeface="Times New Roman" panose="02020603050405020304" pitchFamily="18" charset="0"/>
              </a:rPr>
              <a:t>Performing:</a:t>
            </a:r>
          </a:p>
          <a:p>
            <a:pPr>
              <a:lnSpc>
                <a:spcPct val="107000"/>
              </a:lnSpc>
              <a:spcAft>
                <a:spcPts val="800"/>
              </a:spcAft>
            </a:pPr>
            <a:r>
              <a:rPr lang="en-GB" dirty="0">
                <a:latin typeface="Calibri" panose="020F0502020204030204" pitchFamily="34" charset="0"/>
                <a:ea typeface="Calibri" panose="020F0502020204030204" pitchFamily="34" charset="0"/>
                <a:cs typeface="Times New Roman" panose="02020603050405020304" pitchFamily="18" charset="0"/>
              </a:rPr>
              <a:t>During this stage everyone is accustomed to each other and understands their roles allowing them to perform at their best.</a:t>
            </a:r>
          </a:p>
          <a:p>
            <a:pPr>
              <a:lnSpc>
                <a:spcPct val="107000"/>
              </a:lnSpc>
              <a:spcAft>
                <a:spcPts val="800"/>
              </a:spcAft>
            </a:pPr>
            <a:r>
              <a:rPr lang="en-GB" dirty="0">
                <a:latin typeface="Calibri" panose="020F0502020204030204" pitchFamily="34" charset="0"/>
                <a:ea typeface="Calibri" panose="020F0502020204030204" pitchFamily="34" charset="0"/>
                <a:cs typeface="Times New Roman" panose="02020603050405020304" pitchFamily="18" charset="0"/>
              </a:rPr>
              <a:t>In co-op in performing stage everyone is working at their best and this increases enjoy ability of working and also will result in more income and rewards schemes because the team is working at their best.</a:t>
            </a:r>
          </a:p>
          <a:p>
            <a:pPr>
              <a:lnSpc>
                <a:spcPct val="107000"/>
              </a:lnSpc>
              <a:spcAft>
                <a:spcPts val="800"/>
              </a:spcAft>
            </a:pPr>
            <a:r>
              <a:rPr lang="en-GB" dirty="0">
                <a:latin typeface="Calibri" panose="020F0502020204030204" pitchFamily="34" charset="0"/>
                <a:ea typeface="Calibri" panose="020F0502020204030204" pitchFamily="34" charset="0"/>
                <a:cs typeface="Times New Roman" panose="02020603050405020304" pitchFamily="18" charset="0"/>
              </a:rPr>
              <a:t>Adjourning:</a:t>
            </a:r>
          </a:p>
          <a:p>
            <a:pPr>
              <a:lnSpc>
                <a:spcPct val="107000"/>
              </a:lnSpc>
              <a:spcAft>
                <a:spcPts val="800"/>
              </a:spcAft>
            </a:pPr>
            <a:r>
              <a:rPr lang="en-GB" dirty="0">
                <a:latin typeface="Calibri" panose="020F0502020204030204" pitchFamily="34" charset="0"/>
                <a:ea typeface="Calibri" panose="020F0502020204030204" pitchFamily="34" charset="0"/>
                <a:cs typeface="Times New Roman" panose="02020603050405020304" pitchFamily="18" charset="0"/>
              </a:rPr>
              <a:t>During this stage teams disband from each other and move on. By this time workers have developed a good relationship with each other and ends in a smooth and respectful relationship.</a:t>
            </a:r>
          </a:p>
          <a:p>
            <a:pPr>
              <a:lnSpc>
                <a:spcPct val="107000"/>
              </a:lnSpc>
              <a:spcAft>
                <a:spcPts val="800"/>
              </a:spcAft>
            </a:pPr>
            <a:r>
              <a:rPr lang="en-GB" dirty="0">
                <a:latin typeface="Calibri" panose="020F0502020204030204" pitchFamily="34" charset="0"/>
                <a:ea typeface="Calibri" panose="020F0502020204030204" pitchFamily="34" charset="0"/>
                <a:cs typeface="Times New Roman" panose="02020603050405020304" pitchFamily="18" charset="0"/>
              </a:rPr>
              <a:t>In co-op workers get presents from other co-workers this is a sign of respect and shows that a relationship has been formed.</a:t>
            </a:r>
          </a:p>
        </p:txBody>
      </p:sp>
    </p:spTree>
    <p:extLst>
      <p:ext uri="{BB962C8B-B14F-4D97-AF65-F5344CB8AC3E}">
        <p14:creationId xmlns:p14="http://schemas.microsoft.com/office/powerpoint/2010/main" val="202913716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147156" y="1701540"/>
            <a:ext cx="7996844" cy="2964786"/>
          </a:xfrm>
          <a:prstGeom prst="rect">
            <a:avLst/>
          </a:prstGeom>
        </p:spPr>
        <p:txBody>
          <a:bodyPr wrap="square">
            <a:spAutoFit/>
          </a:bodyPr>
          <a:lstStyle/>
          <a:p>
            <a:pPr>
              <a:lnSpc>
                <a:spcPct val="107000"/>
              </a:lnSpc>
              <a:spcAft>
                <a:spcPts val="800"/>
              </a:spcAft>
            </a:pPr>
            <a:r>
              <a:rPr lang="en-GB" dirty="0" smtClean="0">
                <a:latin typeface="Calibri" panose="020F0502020204030204" pitchFamily="34" charset="0"/>
                <a:ea typeface="Calibri" panose="020F0502020204030204" pitchFamily="34" charset="0"/>
                <a:cs typeface="Times New Roman" panose="02020603050405020304" pitchFamily="18" charset="0"/>
              </a:rPr>
              <a:t>Working </a:t>
            </a:r>
            <a:r>
              <a:rPr lang="en-GB" dirty="0">
                <a:latin typeface="Calibri" panose="020F0502020204030204" pitchFamily="34" charset="0"/>
                <a:ea typeface="Calibri" panose="020F0502020204030204" pitchFamily="34" charset="0"/>
                <a:cs typeface="Times New Roman" panose="02020603050405020304" pitchFamily="18" charset="0"/>
              </a:rPr>
              <a:t>together makes it easier to break down tasks more tasks can be done if everyone is co-operating, but if an individual is not working this can be slowing your teams progress down as you are taking on their responsibilities, having a team that works well is better as they are able to complete work quicker than a person working solo</a:t>
            </a:r>
            <a:r>
              <a:rPr lang="en-GB" dirty="0" smtClean="0">
                <a:latin typeface="Calibri" panose="020F0502020204030204" pitchFamily="34" charset="0"/>
                <a:ea typeface="Calibri" panose="020F0502020204030204" pitchFamily="34" charset="0"/>
                <a:cs typeface="Times New Roman" panose="02020603050405020304" pitchFamily="18" charset="0"/>
              </a:rPr>
              <a:t>. </a:t>
            </a:r>
          </a:p>
          <a:p>
            <a:pPr>
              <a:lnSpc>
                <a:spcPct val="107000"/>
              </a:lnSpc>
              <a:spcAft>
                <a:spcPts val="800"/>
              </a:spcAft>
            </a:pPr>
            <a:endParaRPr lang="en-GB" dirty="0" smtClean="0">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dirty="0" smtClean="0">
                <a:latin typeface="Calibri" panose="020F0502020204030204" pitchFamily="34" charset="0"/>
                <a:ea typeface="Calibri" panose="020F0502020204030204" pitchFamily="34" charset="0"/>
                <a:cs typeface="Times New Roman" panose="02020603050405020304" pitchFamily="18" charset="0"/>
              </a:rPr>
              <a:t>This </a:t>
            </a:r>
            <a:r>
              <a:rPr lang="en-GB" dirty="0">
                <a:latin typeface="Calibri" panose="020F0502020204030204" pitchFamily="34" charset="0"/>
                <a:ea typeface="Calibri" panose="020F0502020204030204" pitchFamily="34" charset="0"/>
                <a:cs typeface="Times New Roman" panose="02020603050405020304" pitchFamily="18" charset="0"/>
              </a:rPr>
              <a:t>will increase income for the business which will increase the chances of promotion also some businesses a give incentives which makes the teams want to thrive and outperform other teams.</a:t>
            </a:r>
            <a:endParaRPr lang="en-GB" sz="105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5" name="Title 1"/>
          <p:cNvSpPr txBox="1">
            <a:spLocks/>
          </p:cNvSpPr>
          <p:nvPr/>
        </p:nvSpPr>
        <p:spPr>
          <a:xfrm>
            <a:off x="637798" y="301010"/>
            <a:ext cx="10351627" cy="1400530"/>
          </a:xfrm>
          <a:prstGeom prst="rect">
            <a:avLst/>
          </a:prstGeom>
          <a:effectLst>
            <a:softEdge rad="127000"/>
          </a:effectLst>
        </p:spPr>
        <p:txBody>
          <a:bodyPr/>
          <a:lst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pPr algn="ctr"/>
            <a:r>
              <a:rPr lang="en-GB" dirty="0">
                <a:latin typeface="Calibri" panose="020F0502020204030204" pitchFamily="34" charset="0"/>
                <a:ea typeface="Calibri" panose="020F0502020204030204" pitchFamily="34" charset="0"/>
                <a:cs typeface="Times New Roman" panose="02020603050405020304" pitchFamily="18" charset="0"/>
              </a:rPr>
              <a:t>Benefits of team working</a:t>
            </a:r>
            <a:endParaRPr lang="en-GB" sz="2400" dirty="0">
              <a:latin typeface="Calibri" panose="020F0502020204030204" pitchFamily="34" charset="0"/>
              <a:ea typeface="Calibri" panose="020F0502020204030204" pitchFamily="34" charset="0"/>
              <a:cs typeface="Times New Roman" panose="02020603050405020304" pitchFamily="18" charset="0"/>
            </a:endParaRPr>
          </a:p>
          <a:p>
            <a:pPr algn="ctr"/>
            <a:r>
              <a:rPr lang="en-GB" dirty="0" smtClean="0"/>
              <a:t/>
            </a:r>
            <a:br>
              <a:rPr lang="en-GB" dirty="0" smtClean="0"/>
            </a:br>
            <a:endParaRPr lang="en-GB" dirty="0"/>
          </a:p>
        </p:txBody>
      </p:sp>
      <p:sp>
        <p:nvSpPr>
          <p:cNvPr id="6" name="Rectangle 5"/>
          <p:cNvSpPr/>
          <p:nvPr/>
        </p:nvSpPr>
        <p:spPr>
          <a:xfrm>
            <a:off x="2449484" y="5035991"/>
            <a:ext cx="6096000" cy="1574149"/>
          </a:xfrm>
          <a:prstGeom prst="rect">
            <a:avLst/>
          </a:prstGeom>
        </p:spPr>
        <p:txBody>
          <a:bodyPr>
            <a:spAutoFit/>
          </a:bodyPr>
          <a:lstStyle/>
          <a:p>
            <a:pPr>
              <a:lnSpc>
                <a:spcPct val="107000"/>
              </a:lnSpc>
              <a:spcAft>
                <a:spcPts val="800"/>
              </a:spcAft>
            </a:pPr>
            <a:r>
              <a:rPr lang="en-GB" dirty="0" smtClean="0">
                <a:latin typeface="Calibri" panose="020F0502020204030204" pitchFamily="34" charset="0"/>
                <a:ea typeface="Calibri" panose="020F0502020204030204" pitchFamily="34" charset="0"/>
                <a:cs typeface="Times New Roman" panose="02020603050405020304" pitchFamily="18" charset="0"/>
              </a:rPr>
              <a:t>(Notes ) At </a:t>
            </a:r>
            <a:r>
              <a:rPr lang="en-GB" dirty="0">
                <a:latin typeface="Calibri" panose="020F0502020204030204" pitchFamily="34" charset="0"/>
                <a:ea typeface="Calibri" panose="020F0502020204030204" pitchFamily="34" charset="0"/>
                <a:cs typeface="Times New Roman" panose="02020603050405020304" pitchFamily="18" charset="0"/>
              </a:rPr>
              <a:t>the Co-Op they monitor individuals working as a team to find out which team is the strongest together and find out which individuals are outstanding this leads to someone getting an opportunity to progress on to a high level. The teams that work hard are recognised and applauded</a:t>
            </a:r>
            <a:endParaRPr lang="en-GB" sz="105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215622422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p:nvPr/>
        </p:nvSpPr>
        <p:spPr>
          <a:xfrm>
            <a:off x="770021" y="909336"/>
            <a:ext cx="8373979" cy="3853876"/>
          </a:xfrm>
          <a:prstGeom prst="rect">
            <a:avLst/>
          </a:prstGeom>
        </p:spPr>
        <p:txBody>
          <a:bodyPr wrap="square">
            <a:spAutoFit/>
          </a:bodyPr>
          <a:lstStyle/>
          <a:p>
            <a:pPr>
              <a:lnSpc>
                <a:spcPct val="107000"/>
              </a:lnSpc>
              <a:spcAft>
                <a:spcPts val="800"/>
              </a:spcAft>
              <a:tabLst>
                <a:tab pos="5731510" algn="r"/>
              </a:tabLst>
            </a:pPr>
            <a:r>
              <a:rPr lang="en-GB" dirty="0">
                <a:latin typeface="Calibri" panose="020F0502020204030204" pitchFamily="34" charset="0"/>
                <a:ea typeface="Calibri" panose="020F0502020204030204" pitchFamily="34" charset="0"/>
                <a:cs typeface="Times New Roman" panose="02020603050405020304" pitchFamily="18" charset="0"/>
              </a:rPr>
              <a:t>starting Customer Team Members go out of their way to help customers. It’s about getting to know the customers, members and communities inside out. To do that, you need to be passionate about delivering service that goes beyond a simple hello. It doesn’t matter who comes through our door, if it’s a colleague or a customer, everyone matters. From bakery to check out, you need to make sure success face of Co-op.</a:t>
            </a:r>
          </a:p>
          <a:p>
            <a:pPr>
              <a:lnSpc>
                <a:spcPct val="107000"/>
              </a:lnSpc>
              <a:spcAft>
                <a:spcPts val="800"/>
              </a:spcAft>
              <a:tabLst>
                <a:tab pos="5731510" algn="r"/>
              </a:tabLst>
            </a:pPr>
            <a:r>
              <a:rPr lang="en-GB" dirty="0">
                <a:latin typeface="Calibri" panose="020F0502020204030204" pitchFamily="34" charset="0"/>
                <a:ea typeface="Calibri" panose="020F0502020204030204" pitchFamily="34" charset="0"/>
                <a:cs typeface="Times New Roman" panose="02020603050405020304" pitchFamily="18" charset="0"/>
              </a:rPr>
              <a:t>Customer Team Leader</a:t>
            </a:r>
          </a:p>
          <a:p>
            <a:pPr>
              <a:lnSpc>
                <a:spcPct val="107000"/>
              </a:lnSpc>
              <a:spcAft>
                <a:spcPts val="800"/>
              </a:spcAft>
              <a:tabLst>
                <a:tab pos="5731510" algn="r"/>
              </a:tabLst>
            </a:pPr>
            <a:r>
              <a:rPr lang="en-GB" dirty="0">
                <a:latin typeface="Calibri" panose="020F0502020204030204" pitchFamily="34" charset="0"/>
                <a:ea typeface="Calibri" panose="020F0502020204030204" pitchFamily="34" charset="0"/>
                <a:cs typeface="Times New Roman" panose="02020603050405020304" pitchFamily="18" charset="0"/>
              </a:rPr>
              <a:t>As a Customer Team Leader here, you’ll more than deliver great service. You’ll inspire a team of people, leading them by example. You’ll build relationships with customers, striving to understand their situation and going out of your way to help. Not only will you be making sure the store reaches continuous high standards, but you’ll be working as a team to influence our success as a business. It’s more than just a day job and you’ll thrive here.</a:t>
            </a:r>
          </a:p>
        </p:txBody>
      </p:sp>
    </p:spTree>
    <p:extLst>
      <p:ext uri="{BB962C8B-B14F-4D97-AF65-F5344CB8AC3E}">
        <p14:creationId xmlns:p14="http://schemas.microsoft.com/office/powerpoint/2010/main" val="292981451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288758" y="1081118"/>
            <a:ext cx="8855242" cy="4674613"/>
          </a:xfrm>
          <a:prstGeom prst="rect">
            <a:avLst/>
          </a:prstGeom>
        </p:spPr>
        <p:txBody>
          <a:bodyPr wrap="square">
            <a:spAutoFit/>
          </a:bodyPr>
          <a:lstStyle/>
          <a:p>
            <a:pPr marL="342900" lvl="0" indent="-342900">
              <a:lnSpc>
                <a:spcPct val="107000"/>
              </a:lnSpc>
              <a:spcAft>
                <a:spcPts val="800"/>
              </a:spcAft>
              <a:buSzPts val="1000"/>
              <a:buFont typeface="Symbol" panose="05050102010706020507" pitchFamily="18" charset="2"/>
              <a:buChar char=""/>
              <a:tabLst>
                <a:tab pos="457200" algn="l"/>
                <a:tab pos="5731510" algn="r"/>
              </a:tabLst>
            </a:pPr>
            <a:r>
              <a:rPr lang="en-GB" dirty="0">
                <a:latin typeface="Calibri" panose="020F0502020204030204" pitchFamily="34" charset="0"/>
                <a:ea typeface="Calibri" panose="020F0502020204030204" pitchFamily="34" charset="0"/>
                <a:cs typeface="Times New Roman" panose="02020603050405020304" pitchFamily="18" charset="0"/>
              </a:rPr>
              <a:t>help train your colleagues to deliver exceptional customer service and store standards</a:t>
            </a:r>
          </a:p>
          <a:p>
            <a:pPr marL="342900" lvl="0" indent="-342900">
              <a:lnSpc>
                <a:spcPct val="107000"/>
              </a:lnSpc>
              <a:spcAft>
                <a:spcPts val="800"/>
              </a:spcAft>
              <a:buSzPts val="1000"/>
              <a:buFont typeface="Symbol" panose="05050102010706020507" pitchFamily="18" charset="2"/>
              <a:buChar char=""/>
              <a:tabLst>
                <a:tab pos="457200" algn="l"/>
                <a:tab pos="5731510" algn="r"/>
              </a:tabLst>
            </a:pPr>
            <a:r>
              <a:rPr lang="en-GB" dirty="0">
                <a:latin typeface="Calibri" panose="020F0502020204030204" pitchFamily="34" charset="0"/>
                <a:ea typeface="Calibri" panose="020F0502020204030204" pitchFamily="34" charset="0"/>
                <a:cs typeface="Times New Roman" panose="02020603050405020304" pitchFamily="18" charset="0"/>
              </a:rPr>
              <a:t>support your colleagues in actively promoting membership</a:t>
            </a:r>
          </a:p>
          <a:p>
            <a:pPr marL="342900" lvl="0" indent="-342900">
              <a:lnSpc>
                <a:spcPct val="107000"/>
              </a:lnSpc>
              <a:spcAft>
                <a:spcPts val="800"/>
              </a:spcAft>
              <a:buSzPts val="1000"/>
              <a:buFont typeface="Symbol" panose="05050102010706020507" pitchFamily="18" charset="2"/>
              <a:buChar char=""/>
              <a:tabLst>
                <a:tab pos="457200" algn="l"/>
                <a:tab pos="5731510" algn="r"/>
              </a:tabLst>
            </a:pPr>
            <a:r>
              <a:rPr lang="en-GB" dirty="0">
                <a:latin typeface="Calibri" panose="020F0502020204030204" pitchFamily="34" charset="0"/>
                <a:ea typeface="Calibri" panose="020F0502020204030204" pitchFamily="34" charset="0"/>
                <a:cs typeface="Times New Roman" panose="02020603050405020304" pitchFamily="18" charset="0"/>
              </a:rPr>
              <a:t>build and maintain a store environment that is safe and secure</a:t>
            </a:r>
          </a:p>
          <a:p>
            <a:pPr marL="342900" lvl="0" indent="-342900">
              <a:lnSpc>
                <a:spcPct val="107000"/>
              </a:lnSpc>
              <a:spcAft>
                <a:spcPts val="800"/>
              </a:spcAft>
              <a:buSzPts val="1000"/>
              <a:buFont typeface="Symbol" panose="05050102010706020507" pitchFamily="18" charset="2"/>
              <a:buChar char=""/>
              <a:tabLst>
                <a:tab pos="457200" algn="l"/>
                <a:tab pos="5731510" algn="r"/>
              </a:tabLst>
            </a:pPr>
            <a:r>
              <a:rPr lang="en-GB" dirty="0">
                <a:latin typeface="Calibri" panose="020F0502020204030204" pitchFamily="34" charset="0"/>
                <a:ea typeface="Calibri" panose="020F0502020204030204" pitchFamily="34" charset="0"/>
                <a:cs typeface="Times New Roman" panose="02020603050405020304" pitchFamily="18" charset="0"/>
              </a:rPr>
              <a:t>work in all areas of the shop, from deliveries and checkouts to replenishment and the bakery</a:t>
            </a:r>
          </a:p>
          <a:p>
            <a:pPr marL="342900" lvl="0" indent="-342900">
              <a:lnSpc>
                <a:spcPct val="107000"/>
              </a:lnSpc>
              <a:spcAft>
                <a:spcPts val="800"/>
              </a:spcAft>
              <a:buSzPts val="1000"/>
              <a:buFont typeface="Symbol" panose="05050102010706020507" pitchFamily="18" charset="2"/>
              <a:buChar char=""/>
              <a:tabLst>
                <a:tab pos="457200" algn="l"/>
                <a:tab pos="5731510" algn="r"/>
              </a:tabLst>
            </a:pPr>
            <a:r>
              <a:rPr lang="en-GB" dirty="0">
                <a:latin typeface="Calibri" panose="020F0502020204030204" pitchFamily="34" charset="0"/>
                <a:ea typeface="Calibri" panose="020F0502020204030204" pitchFamily="34" charset="0"/>
                <a:cs typeface="Times New Roman" panose="02020603050405020304" pitchFamily="18" charset="0"/>
              </a:rPr>
              <a:t>be part of the store management team</a:t>
            </a:r>
          </a:p>
          <a:p>
            <a:pPr marL="342900" lvl="0" indent="-342900">
              <a:lnSpc>
                <a:spcPct val="107000"/>
              </a:lnSpc>
              <a:spcAft>
                <a:spcPts val="800"/>
              </a:spcAft>
              <a:buSzPts val="1000"/>
              <a:buFont typeface="Symbol" panose="05050102010706020507" pitchFamily="18" charset="2"/>
              <a:buChar char=""/>
              <a:tabLst>
                <a:tab pos="457200" algn="l"/>
                <a:tab pos="5731510" algn="r"/>
              </a:tabLst>
            </a:pPr>
            <a:r>
              <a:rPr lang="en-GB" dirty="0">
                <a:latin typeface="Calibri" panose="020F0502020204030204" pitchFamily="34" charset="0"/>
                <a:ea typeface="Calibri" panose="020F0502020204030204" pitchFamily="34" charset="0"/>
                <a:cs typeface="Times New Roman" panose="02020603050405020304" pitchFamily="18" charset="0"/>
              </a:rPr>
              <a:t>take on key holder responsibility – opening and closing the store</a:t>
            </a:r>
          </a:p>
          <a:p>
            <a:pPr marL="342900" lvl="0" indent="-342900">
              <a:lnSpc>
                <a:spcPct val="107000"/>
              </a:lnSpc>
              <a:spcAft>
                <a:spcPts val="800"/>
              </a:spcAft>
              <a:buSzPts val="1000"/>
              <a:buFont typeface="Symbol" panose="05050102010706020507" pitchFamily="18" charset="2"/>
              <a:buChar char=""/>
              <a:tabLst>
                <a:tab pos="457200" algn="l"/>
                <a:tab pos="5731510" algn="r"/>
              </a:tabLst>
            </a:pPr>
            <a:r>
              <a:rPr lang="en-GB" dirty="0">
                <a:latin typeface="Calibri" panose="020F0502020204030204" pitchFamily="34" charset="0"/>
                <a:ea typeface="Calibri" panose="020F0502020204030204" pitchFamily="34" charset="0"/>
                <a:cs typeface="Times New Roman" panose="02020603050405020304" pitchFamily="18" charset="0"/>
              </a:rPr>
              <a:t>encourage your team to come up with new ideas to increase sales</a:t>
            </a:r>
          </a:p>
          <a:p>
            <a:pPr marL="342900" lvl="0" indent="-342900">
              <a:lnSpc>
                <a:spcPct val="107000"/>
              </a:lnSpc>
              <a:spcAft>
                <a:spcPts val="800"/>
              </a:spcAft>
              <a:buSzPts val="1000"/>
              <a:buFont typeface="Symbol" panose="05050102010706020507" pitchFamily="18" charset="2"/>
              <a:buChar char=""/>
              <a:tabLst>
                <a:tab pos="457200" algn="l"/>
                <a:tab pos="5731510" algn="r"/>
              </a:tabLst>
            </a:pPr>
            <a:r>
              <a:rPr lang="en-GB" dirty="0">
                <a:latin typeface="Calibri" panose="020F0502020204030204" pitchFamily="34" charset="0"/>
                <a:ea typeface="Calibri" panose="020F0502020204030204" pitchFamily="34" charset="0"/>
                <a:cs typeface="Times New Roman" panose="02020603050405020304" pitchFamily="18" charset="0"/>
              </a:rPr>
              <a:t>organise your colleagues’ activities during the shift</a:t>
            </a:r>
          </a:p>
          <a:p>
            <a:pPr marL="342900" lvl="0" indent="-342900">
              <a:lnSpc>
                <a:spcPct val="107000"/>
              </a:lnSpc>
              <a:spcAft>
                <a:spcPts val="800"/>
              </a:spcAft>
              <a:buSzPts val="1000"/>
              <a:buFont typeface="Symbol" panose="05050102010706020507" pitchFamily="18" charset="2"/>
              <a:buChar char=""/>
              <a:tabLst>
                <a:tab pos="457200" algn="l"/>
                <a:tab pos="5731510" algn="r"/>
              </a:tabLst>
            </a:pPr>
            <a:r>
              <a:rPr lang="en-GB" dirty="0">
                <a:latin typeface="Calibri" panose="020F0502020204030204" pitchFamily="34" charset="0"/>
                <a:ea typeface="Calibri" panose="020F0502020204030204" pitchFamily="34" charset="0"/>
                <a:cs typeface="Times New Roman" panose="02020603050405020304" pitchFamily="18" charset="0"/>
              </a:rPr>
              <a:t>embrace change and help colleagues with new ways of working</a:t>
            </a:r>
          </a:p>
          <a:p>
            <a:pPr marL="342900" lvl="0" indent="-342900">
              <a:lnSpc>
                <a:spcPct val="107000"/>
              </a:lnSpc>
              <a:spcAft>
                <a:spcPts val="800"/>
              </a:spcAft>
              <a:buSzPts val="1000"/>
              <a:buFont typeface="Symbol" panose="05050102010706020507" pitchFamily="18" charset="2"/>
              <a:buChar char=""/>
              <a:tabLst>
                <a:tab pos="457200" algn="l"/>
                <a:tab pos="5731510" algn="r"/>
              </a:tabLst>
            </a:pPr>
            <a:r>
              <a:rPr lang="en-GB" dirty="0">
                <a:latin typeface="Calibri" panose="020F0502020204030204" pitchFamily="34" charset="0"/>
                <a:ea typeface="Calibri" panose="020F0502020204030204" pitchFamily="34" charset="0"/>
                <a:cs typeface="Times New Roman" panose="02020603050405020304" pitchFamily="18" charset="0"/>
              </a:rPr>
              <a:t>work varied shifts through the week at different times of the day, including weekends</a:t>
            </a:r>
          </a:p>
          <a:p>
            <a:pPr marL="342900" lvl="0" indent="-342900">
              <a:lnSpc>
                <a:spcPct val="107000"/>
              </a:lnSpc>
              <a:spcAft>
                <a:spcPts val="800"/>
              </a:spcAft>
              <a:buSzPts val="1000"/>
              <a:buFont typeface="Symbol" panose="05050102010706020507" pitchFamily="18" charset="2"/>
              <a:buChar char=""/>
              <a:tabLst>
                <a:tab pos="457200" algn="l"/>
                <a:tab pos="5731510" algn="r"/>
              </a:tabLst>
            </a:pPr>
            <a:r>
              <a:rPr lang="en-GB" dirty="0">
                <a:latin typeface="Calibri" panose="020F0502020204030204" pitchFamily="34" charset="0"/>
                <a:ea typeface="Calibri" panose="020F0502020204030204" pitchFamily="34" charset="0"/>
                <a:cs typeface="Times New Roman" panose="02020603050405020304" pitchFamily="18" charset="0"/>
              </a:rPr>
              <a:t>work with large amounts of cash, including opening and cashing up the tills</a:t>
            </a:r>
          </a:p>
        </p:txBody>
      </p:sp>
    </p:spTree>
    <p:extLst>
      <p:ext uri="{BB962C8B-B14F-4D97-AF65-F5344CB8AC3E}">
        <p14:creationId xmlns:p14="http://schemas.microsoft.com/office/powerpoint/2010/main" val="427751419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28744" y="444404"/>
            <a:ext cx="9404723" cy="6598080"/>
          </a:xfrm>
        </p:spPr>
        <p:txBody>
          <a:bodyPr>
            <a:normAutofit/>
          </a:bodyPr>
          <a:lstStyle/>
          <a:p>
            <a:r>
              <a:rPr lang="en-GB" dirty="0" smtClean="0"/>
              <a:t/>
            </a:r>
            <a:br>
              <a:rPr lang="en-GB" dirty="0" smtClean="0"/>
            </a:br>
            <a:r>
              <a:rPr lang="en-GB" sz="4000" u="sng" dirty="0" smtClean="0"/>
              <a:t>References</a:t>
            </a:r>
            <a:br>
              <a:rPr lang="en-GB" sz="4000" u="sng" dirty="0" smtClean="0"/>
            </a:br>
            <a:r>
              <a:rPr lang="en-GB" sz="3600" dirty="0"/>
              <a:t/>
            </a:r>
            <a:br>
              <a:rPr lang="en-GB" sz="3600" dirty="0"/>
            </a:br>
            <a:r>
              <a:rPr lang="en-GB" sz="2700" dirty="0"/>
              <a:t>Peter Morgan (2017). the business students guide to study and employability. London: Sage </a:t>
            </a:r>
            <a:r>
              <a:rPr lang="en-GB" sz="2700" dirty="0" smtClean="0"/>
              <a:t>Publications. </a:t>
            </a:r>
            <a:r>
              <a:rPr lang="en-GB" sz="2700" dirty="0"/>
              <a:t>10 .</a:t>
            </a:r>
            <a:br>
              <a:rPr lang="en-GB" sz="2700" dirty="0"/>
            </a:br>
            <a:r>
              <a:rPr lang="en-GB" sz="2700" dirty="0"/>
              <a:t/>
            </a:r>
            <a:br>
              <a:rPr lang="en-GB" sz="2700" dirty="0"/>
            </a:br>
            <a:r>
              <a:rPr lang="en-GB" sz="2700" dirty="0" smtClean="0"/>
              <a:t/>
            </a:r>
            <a:br>
              <a:rPr lang="en-GB" sz="2700" dirty="0" smtClean="0"/>
            </a:br>
            <a:r>
              <a:rPr lang="en-GB" sz="2700" i="1" dirty="0" smtClean="0">
                <a:hlinkClick r:id="rId2"/>
              </a:rPr>
              <a:t>https://colleagues.coop.co.uk/grievance-policy-process</a:t>
            </a:r>
            <a:r>
              <a:rPr lang="en-GB" sz="2700" i="1" dirty="0" smtClean="0"/>
              <a:t>. [Accessed 16.8.18]</a:t>
            </a:r>
            <a:r>
              <a:rPr lang="en-GB" sz="2700" dirty="0" smtClean="0"/>
              <a:t/>
            </a:r>
            <a:br>
              <a:rPr lang="en-GB" sz="2700" dirty="0" smtClean="0"/>
            </a:br>
            <a:r>
              <a:rPr lang="en-GB" sz="2700" dirty="0" smtClean="0"/>
              <a:t/>
            </a:r>
            <a:br>
              <a:rPr lang="en-GB" sz="2700" dirty="0" smtClean="0"/>
            </a:br>
            <a:r>
              <a:rPr lang="en-GB" sz="2700" u="sng" dirty="0">
                <a:hlinkClick r:id="rId3"/>
              </a:rPr>
              <a:t>https://jobs.coop.co.uk/our-roles/food-retail/</a:t>
            </a:r>
            <a:r>
              <a:rPr lang="en-GB" sz="2700" dirty="0"/>
              <a:t/>
            </a:r>
            <a:br>
              <a:rPr lang="en-GB" sz="2700" dirty="0"/>
            </a:br>
            <a:r>
              <a:rPr lang="en-GB" sz="2700" dirty="0" smtClean="0"/>
              <a:t>16:21 17/08/2018</a:t>
            </a:r>
            <a:r>
              <a:rPr lang="en-GB" sz="2700" dirty="0"/>
              <a:t/>
            </a:r>
            <a:br>
              <a:rPr lang="en-GB" sz="2700" dirty="0"/>
            </a:br>
            <a:endParaRPr lang="en-GB" sz="2700" dirty="0"/>
          </a:p>
        </p:txBody>
      </p:sp>
    </p:spTree>
    <p:extLst>
      <p:ext uri="{BB962C8B-B14F-4D97-AF65-F5344CB8AC3E}">
        <p14:creationId xmlns:p14="http://schemas.microsoft.com/office/powerpoint/2010/main" val="2164964212"/>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0E5580"/>
      </a:dk2>
      <a:lt2>
        <a:srgbClr val="EBEBEB"/>
      </a:lt2>
      <a:accent1>
        <a:srgbClr val="ACD433"/>
      </a:accent1>
      <a:accent2>
        <a:srgbClr val="E6C133"/>
      </a:accent2>
      <a:accent3>
        <a:srgbClr val="EF7A24"/>
      </a:accent3>
      <a:accent4>
        <a:srgbClr val="5AA0F5"/>
      </a:accent4>
      <a:accent5>
        <a:srgbClr val="75CEEC"/>
      </a:accent5>
      <a:accent6>
        <a:srgbClr val="65D6A0"/>
      </a:accent6>
      <a:hlink>
        <a:srgbClr val="C4E46E"/>
      </a:hlink>
      <a:folHlink>
        <a:srgbClr val="BDE0F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2000"/>
                <a:hueMod val="96000"/>
                <a:satMod val="128000"/>
                <a:lumMod val="114000"/>
              </a:schemeClr>
            </a:gs>
            <a:gs pos="100000">
              <a:schemeClr val="phClr">
                <a:shade val="62000"/>
                <a:hueMod val="100000"/>
                <a:satMod val="134000"/>
                <a:lumMod val="56000"/>
              </a:schemeClr>
            </a:gs>
          </a:gsLst>
          <a:path path="circle">
            <a:fillToRect l="45000" t="65000" r="125000" b="100000"/>
          </a:path>
        </a:gradFill>
        <a:blipFill rotWithShape="1">
          <a:blip xmlns:r="http://schemas.openxmlformats.org/officeDocument/2006/relationships" r:embed="rId1">
            <a:duotone>
              <a:schemeClr val="phClr">
                <a:shade val="62000"/>
                <a:hueMod val="108000"/>
                <a:satMod val="164000"/>
                <a:lumMod val="69000"/>
              </a:schemeClr>
              <a:schemeClr val="phClr">
                <a:tint val="96000"/>
                <a:hueMod val="90000"/>
                <a:satMod val="130000"/>
                <a:lumMod val="134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BACC050B-8757-4460-95D8-E37B46A6B421}"/>
    </a:ext>
  </a:extLst>
</a:theme>
</file>

<file path=docProps/app.xml><?xml version="1.0" encoding="utf-8"?>
<Properties xmlns="http://schemas.openxmlformats.org/officeDocument/2006/extended-properties" xmlns:vt="http://schemas.openxmlformats.org/officeDocument/2006/docPropsVTypes">
  <Template>Ion</Template>
  <TotalTime>383</TotalTime>
  <Words>1044</Words>
  <Application>Microsoft Office PowerPoint</Application>
  <PresentationFormat>Widescreen</PresentationFormat>
  <Paragraphs>79</Paragraphs>
  <Slides>12</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12</vt:i4>
      </vt:variant>
    </vt:vector>
  </HeadingPairs>
  <TitlesOfParts>
    <vt:vector size="19" baseType="lpstr">
      <vt:lpstr>Arial</vt:lpstr>
      <vt:lpstr>Calibri</vt:lpstr>
      <vt:lpstr>Century Gothic</vt:lpstr>
      <vt:lpstr>Symbol</vt:lpstr>
      <vt:lpstr>Times New Roman</vt:lpstr>
      <vt:lpstr>Wingdings 3</vt:lpstr>
      <vt:lpstr>Ion</vt:lpstr>
      <vt:lpstr>Co-Op Superstore</vt:lpstr>
      <vt:lpstr>Managing Conflict</vt:lpstr>
      <vt:lpstr>PowerPoint Presentation</vt:lpstr>
      <vt:lpstr>Issues employees may face:</vt:lpstr>
      <vt:lpstr>How to Handle Conflict in the Workplace </vt:lpstr>
      <vt:lpstr>PowerPoint Presentation</vt:lpstr>
      <vt:lpstr>PowerPoint Presentation</vt:lpstr>
      <vt:lpstr>PowerPoint Presentation</vt:lpstr>
      <vt:lpstr>PowerPoint Presentation</vt:lpstr>
      <vt:lpstr>PowerPoint Presentation</vt:lpstr>
      <vt:lpstr>PowerPoint Presentation</vt:lpstr>
      <vt:lpstr> References  Peter Morgan (2017). the business students guide to study and employability. London: Sage Publications. 10 .   https://colleagues.coop.co.uk/grievance-policy-process. [Accessed 16.8.18]  https://jobs.coop.co.uk/our-roles/food-retail/ 16:21 17/08/2018 </vt:lpstr>
    </vt:vector>
  </TitlesOfParts>
  <Company>Birmingham City University</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Managing Conflict</dc:title>
  <dc:creator>Razna Begum</dc:creator>
  <cp:lastModifiedBy>Jawaad Zubair (1715412)</cp:lastModifiedBy>
  <cp:revision>17</cp:revision>
  <dcterms:created xsi:type="dcterms:W3CDTF">2018-08-15T09:19:44Z</dcterms:created>
  <dcterms:modified xsi:type="dcterms:W3CDTF">2018-08-17T15:33:20Z</dcterms:modified>
</cp:coreProperties>
</file>