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48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18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425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10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24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1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22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7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98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915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97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8">
            <a:extLst>
              <a:ext uri="{FF2B5EF4-FFF2-40B4-BE49-F238E27FC236}">
                <a16:creationId xmlns:a16="http://schemas.microsoft.com/office/drawing/2014/main" id="{2B94C19D-E7A2-4CDE-A897-35F2BC959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3" name="Group 10">
            <a:extLst>
              <a:ext uri="{FF2B5EF4-FFF2-40B4-BE49-F238E27FC236}">
                <a16:creationId xmlns:a16="http://schemas.microsoft.com/office/drawing/2014/main" id="{75E99E3F-7A89-4769-AAB0-DC0E42BE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9129042-28FB-49B3-BF09-C0FC7041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C857079D-69FB-4AAE-939D-50320676C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44E06FFE-2B6E-451F-8584-36CB56B92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4A9C3EAA-1C7F-4CBB-80F3-40FAD9629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3289920A-A485-4023-84F5-973CB3AF1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6B258C87-5B91-45CB-BEAD-B9CD515B3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5E8F853B-7045-4974-ADFB-592F01B4C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4307ABD8-4121-4188-A6A8-BF0841F5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2E660CAF-84FD-4236-8BD1-570BEBF0D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C67DCC6D-C589-411A-83EF-249E925FA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EF00B7C0-9045-4017-A91E-6129702F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25806466-98F7-4333-9BC7-BB44F5E9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9E23BC68-3437-491F-BBEA-2DC61316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36B9FD89-406D-41F1-ADEF-F74A9B1DF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CC0948A3-F3F2-4AA7-B558-4F1E0EBED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277408B3-EE29-4600-9011-F83CA3FE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2E4DE87A-3195-410F-A185-3E41350B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4372AC40-5D77-44AE-A395-853703161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74BF19D7-D76B-41DB-8E7B-644E15863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62" name="Picture 4" descr="Scribbles on a notebook">
            <a:extLst>
              <a:ext uri="{FF2B5EF4-FFF2-40B4-BE49-F238E27FC236}">
                <a16:creationId xmlns:a16="http://schemas.microsoft.com/office/drawing/2014/main" id="{81F91ECD-2477-CD06-0396-4E404CA91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07" r="21718" b="-1"/>
          <a:stretch/>
        </p:blipFill>
        <p:spPr>
          <a:xfrm>
            <a:off x="20" y="10"/>
            <a:ext cx="6745008" cy="6857763"/>
          </a:xfrm>
          <a:prstGeom prst="rect">
            <a:avLst/>
          </a:prstGeom>
          <a:ln w="9525">
            <a:noFill/>
          </a:ln>
        </p:spPr>
      </p:pic>
      <p:grpSp>
        <p:nvGrpSpPr>
          <p:cNvPr id="63" name="Group 31">
            <a:extLst>
              <a:ext uri="{FF2B5EF4-FFF2-40B4-BE49-F238E27FC236}">
                <a16:creationId xmlns:a16="http://schemas.microsoft.com/office/drawing/2014/main" id="{21B67326-1D79-49D3-9B25-28080FDF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62312" y="1186483"/>
            <a:ext cx="3822597" cy="4477933"/>
            <a:chOff x="807084" y="1186483"/>
            <a:chExt cx="3822597" cy="4477933"/>
          </a:xfrm>
        </p:grpSpPr>
        <p:sp>
          <p:nvSpPr>
            <p:cNvPr id="64" name="Rectangle 32">
              <a:extLst>
                <a:ext uri="{FF2B5EF4-FFF2-40B4-BE49-F238E27FC236}">
                  <a16:creationId xmlns:a16="http://schemas.microsoft.com/office/drawing/2014/main" id="{D9FBAF07-4DBD-469A-AA51-A4A5E73F9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Isosceles Triangle 39">
              <a:extLst>
                <a:ext uri="{FF2B5EF4-FFF2-40B4-BE49-F238E27FC236}">
                  <a16:creationId xmlns:a16="http://schemas.microsoft.com/office/drawing/2014/main" id="{B5B72DC2-A0AE-4085-87CB-F3401BB33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406CCDB-6E4B-4E06-9660-473F64643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0643" y="2075504"/>
            <a:ext cx="3654569" cy="2042725"/>
          </a:xfrm>
        </p:spPr>
        <p:txBody>
          <a:bodyPr>
            <a:normAutofit/>
          </a:bodyPr>
          <a:lstStyle/>
          <a:p>
            <a:r>
              <a:rPr lang="en-GB" sz="3000"/>
              <a:t>Personal Development</a:t>
            </a:r>
            <a:br>
              <a:rPr lang="en-GB" sz="3000"/>
            </a:br>
            <a:r>
              <a:rPr lang="en-GB" sz="3000"/>
              <a:t> Plan (PDP)</a:t>
            </a:r>
            <a:br>
              <a:rPr lang="en-GB" sz="3000"/>
            </a:br>
            <a:r>
              <a:rPr lang="en-GB" sz="300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50645" y="4202728"/>
            <a:ext cx="3654568" cy="1026125"/>
          </a:xfrm>
        </p:spPr>
        <p:txBody>
          <a:bodyPr>
            <a:normAutofit/>
          </a:bodyPr>
          <a:lstStyle/>
          <a:p>
            <a:r>
              <a:rPr lang="en-GB"/>
              <a:t>Mazar Hussain – 2221737</a:t>
            </a:r>
          </a:p>
          <a:p>
            <a:r>
              <a:rPr lang="en-GB"/>
              <a:t>Date : week 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800B320-C486-4967-AFB8-58E3EBDA9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0624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6E6BEB2-753A-4253-9BE2-9E569A8A5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96A6026-E2E2-4401-BB72-F8314907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852B828-3E4B-4404-AEE7-815B0B6EE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B2BAC571-023A-4027-9689-5A7375FE5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BB424FB-2158-48AB-9A28-A11889AA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E5FA512-D3FE-4F91-AE23-51DAAAA74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83CF3A0A-06AA-4987-8182-4F86E662E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69C6F15-1F6D-46D5-8C47-3FBC31253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1E2B94D-4E93-4C11-A1FC-B3A6E8CC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F47C1110-8C08-4C26-BD0D-3083BFAC1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085CEBC-D1F5-4F82-93C8-8ED38B7C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ED8F25D-E867-46B6-A62D-3B2114768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6BB81545-0C01-4B56-BADD-6B7D5B72A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A1574FCC-646A-4771-AB54-A44212F19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A56CC2BC-E51D-4A79-AA80-770FAA784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C95E0495-B7F8-44C5-AD1F-5F3C8633E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28C1E7AA-A198-498A-9426-7632D7AA3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96410611-0DF8-42D3-91B1-B87AE692EB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ACF821F-24B2-49B5-8688-744B0EAD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418BD791-FEEE-4A18-A5EF-F3815F184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D5D16C8F-EA4F-447C-934A-06E7BFAE9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5932133"/>
              </p:ext>
            </p:extLst>
          </p:nvPr>
        </p:nvGraphicFramePr>
        <p:xfrm>
          <a:off x="643467" y="888649"/>
          <a:ext cx="10905068" cy="5435712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{21E4AEA4-8DFA-4A89-87EB-49C32662AFE0}</a:tableStyleId>
              </a:tblPr>
              <a:tblGrid>
                <a:gridCol w="195371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665832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631340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26680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17526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12122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074895"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long-term goals?</a:t>
                      </a:r>
                    </a:p>
                  </a:txBody>
                  <a:tcPr marL="99339" marR="76414" marT="76414" marB="7641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career goals?</a:t>
                      </a:r>
                    </a:p>
                  </a:txBody>
                  <a:tcPr marL="99339" marR="76414" marT="76414" marB="764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of your goals?</a:t>
                      </a:r>
                    </a:p>
                  </a:txBody>
                  <a:tcPr marL="99339" marR="76414" marT="76414" marB="764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need to work on?</a:t>
                      </a:r>
                    </a:p>
                  </a:txBody>
                  <a:tcPr marL="99339" marR="76414" marT="76414" marB="764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going to take?</a:t>
                      </a:r>
                    </a:p>
                  </a:txBody>
                  <a:tcPr marL="99339" marR="76414" marT="76414" marB="764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200" b="0" cap="none" spc="0">
                          <a:solidFill>
                            <a:schemeClr val="bg1"/>
                          </a:solidFill>
                        </a:rPr>
                        <a:t>your training by?</a:t>
                      </a:r>
                    </a:p>
                  </a:txBody>
                  <a:tcPr marL="99339" marR="76414" marT="76414" marB="764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431495">
                <a:tc rowSpan="5"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Goal 1- to complete full course (CertHE computing skills for workplace level 4) and end up in a full time job in Media or Cyber Security.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Need to complete full course level 4 in computing skills. 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Confidence, work independently , planning, </a:t>
                      </a:r>
                    </a:p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Critical writing and thinking 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I.T skills, software programming, network cyber security, Critical writing and thinking [4] [1]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 fundamental understanding of network basics in terms of architecture, devices, application and protocols(1), research and reading about critical thinning [2] [4]</a:t>
                      </a:r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3 – 4 months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8965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Then 4 more until finish Degree in CertHE computing skills.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Learn new things</a:t>
                      </a:r>
                    </a:p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Develop a reading cycle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creating digital portfolios, practical skills, digital era technology [1] [3] [4]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cap="none" spc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systematic understanding of security policies [1] [2] [3]</a:t>
                      </a:r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5 – 8 months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965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To pass and complete computing skill CertHE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Making better and wiser decisions, working on cyber security 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Focusing and mentally staying on top of assignments and course itself [1] [3[ [4[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cap="none" spc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measures to mitigate internal and external attacks and threats in a network.(1) [4]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9 – 12 months</a:t>
                      </a: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90563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90563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339" marR="76414" marT="76414" marB="7641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9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GB" sz="320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9445D5-024D-4A1C-810D-3FABC57E3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6554001" cy="463550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[1] Computing skills for the workplace (CertHE),University of </a:t>
            </a:r>
            <a:r>
              <a:rPr lang="en-GB" sz="1700" err="1"/>
              <a:t>wales</a:t>
            </a:r>
            <a:r>
              <a:rPr lang="en-GB" sz="1700"/>
              <a:t> TSD, available at </a:t>
            </a:r>
            <a:r>
              <a:rPr lang="en-GB" sz="170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700"/>
              <a:t>, Accessed at 28 Feb 2023.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[2] </a:t>
            </a:r>
            <a:r>
              <a:rPr lang="en-GB" sz="1700" b="0" i="0" err="1">
                <a:effectLst/>
                <a:latin typeface="Arial" panose="020B0604020202020204" pitchFamily="34" charset="0"/>
              </a:rPr>
              <a:t>Yorkey</a:t>
            </a:r>
            <a:r>
              <a:rPr lang="en-GB" sz="1700" b="0" i="0">
                <a:effectLst/>
                <a:latin typeface="Arial" panose="020B0604020202020204" pitchFamily="34" charset="0"/>
              </a:rPr>
              <a:t>, R.C., 1970. </a:t>
            </a:r>
            <a:r>
              <a:rPr lang="en-GB" sz="1700" b="0" i="1">
                <a:effectLst/>
                <a:latin typeface="Arial" panose="020B0604020202020204" pitchFamily="34" charset="0"/>
              </a:rPr>
              <a:t>Study skills</a:t>
            </a:r>
            <a:r>
              <a:rPr lang="en-GB" sz="1700" b="0" i="0">
                <a:effectLst/>
                <a:latin typeface="Arial" panose="020B0604020202020204" pitchFamily="34" charset="0"/>
              </a:rPr>
              <a:t>. New York: Prentice-Hall.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</a:rPr>
              <a:t>[3]</a:t>
            </a:r>
            <a:r>
              <a:rPr lang="en-GB" sz="1700" b="0" i="0">
                <a:effectLst/>
                <a:latin typeface="Arial" panose="020B0604020202020204" pitchFamily="34" charset="0"/>
              </a:rPr>
              <a:t> </a:t>
            </a:r>
            <a:r>
              <a:rPr lang="en-GB" sz="1700" b="0" i="0" err="1">
                <a:effectLst/>
                <a:latin typeface="Arial" panose="020B0604020202020204" pitchFamily="34" charset="0"/>
              </a:rPr>
              <a:t>Gettinger</a:t>
            </a:r>
            <a:r>
              <a:rPr lang="en-GB" sz="1700" b="0" i="0">
                <a:effectLst/>
                <a:latin typeface="Arial" panose="020B0604020202020204" pitchFamily="34" charset="0"/>
              </a:rPr>
              <a:t>, M. and Seibert, J.K., 2002. Contributions of study skills to academic competence. </a:t>
            </a:r>
            <a:r>
              <a:rPr lang="en-GB" sz="1700" b="0" i="1">
                <a:effectLst/>
                <a:latin typeface="Arial" panose="020B0604020202020204" pitchFamily="34" charset="0"/>
              </a:rPr>
              <a:t>School psychology review</a:t>
            </a:r>
            <a:r>
              <a:rPr lang="en-GB" sz="1700" b="0" i="0">
                <a:effectLst/>
                <a:latin typeface="Arial" panose="020B0604020202020204" pitchFamily="34" charset="0"/>
              </a:rPr>
              <a:t>, </a:t>
            </a:r>
            <a:r>
              <a:rPr lang="en-GB" sz="1700" b="0" i="1">
                <a:effectLst/>
                <a:latin typeface="Arial" panose="020B0604020202020204" pitchFamily="34" charset="0"/>
              </a:rPr>
              <a:t>31</a:t>
            </a:r>
            <a:r>
              <a:rPr lang="en-GB" sz="1700" b="0" i="0">
                <a:effectLst/>
                <a:latin typeface="Arial" panose="020B0604020202020204" pitchFamily="34" charset="0"/>
              </a:rPr>
              <a:t>(3), pp.350-365.</a:t>
            </a:r>
            <a:endParaRPr lang="en-GB" sz="1700"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b="0" i="0">
                <a:effectLst/>
                <a:latin typeface="Arial" panose="020B0604020202020204" pitchFamily="34" charset="0"/>
              </a:rPr>
              <a:t>[4] Gall, M.D., 1990. </a:t>
            </a:r>
            <a:r>
              <a:rPr lang="en-GB" sz="1700" b="0" i="1">
                <a:effectLst/>
                <a:latin typeface="Arial" panose="020B0604020202020204" pitchFamily="34" charset="0"/>
              </a:rPr>
              <a:t>Tools for Learning: A Guide to Teaching Study Skills</a:t>
            </a:r>
            <a:r>
              <a:rPr lang="en-GB" sz="1700" b="0" i="0">
                <a:effectLst/>
                <a:latin typeface="Arial" panose="020B0604020202020204" pitchFamily="34" charset="0"/>
              </a:rPr>
              <a:t>. Association for Supervision and Curriculum Development, Alexandria, VA.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b="0" i="0"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130</TotalTime>
  <Words>444</Words>
  <Application>Microsoft Office PowerPoint</Application>
  <PresentationFormat>Widescreen</PresentationFormat>
  <Paragraphs>41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 Light</vt:lpstr>
      <vt:lpstr>Rockwell</vt:lpstr>
      <vt:lpstr>Wingdings</vt:lpstr>
      <vt:lpstr>Atlas</vt:lpstr>
      <vt:lpstr>Personal Development 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 ADMIN</cp:lastModifiedBy>
  <cp:revision>6</cp:revision>
  <dcterms:created xsi:type="dcterms:W3CDTF">2022-07-21T09:53:39Z</dcterms:created>
  <dcterms:modified xsi:type="dcterms:W3CDTF">2023-02-28T12:05:19Z</dcterms:modified>
</cp:coreProperties>
</file>