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7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85" d="100"/>
          <a:sy n="85" d="100"/>
        </p:scale>
        <p:origin x="36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Nicholas" userId="1bf0c33590aa9329" providerId="LiveId" clId="{02E7736A-9EAB-4805-8704-30EADB0AA6CD}"/>
    <pc:docChg chg="addSld modSld">
      <pc:chgData name="Tim Nicholas" userId="1bf0c33590aa9329" providerId="LiveId" clId="{02E7736A-9EAB-4805-8704-30EADB0AA6CD}" dt="2023-10-31T12:21:26.845" v="19"/>
      <pc:docMkLst>
        <pc:docMk/>
      </pc:docMkLst>
      <pc:sldChg chg="addSp delSp modSp modTransition modAnim">
        <pc:chgData name="Tim Nicholas" userId="1bf0c33590aa9329" providerId="LiveId" clId="{02E7736A-9EAB-4805-8704-30EADB0AA6CD}" dt="2023-10-31T12:19:20.723" v="16"/>
        <pc:sldMkLst>
          <pc:docMk/>
          <pc:sldMk cId="3542439422" sldId="259"/>
        </pc:sldMkLst>
        <pc:picChg chg="del">
          <ac:chgData name="Tim Nicholas" userId="1bf0c33590aa9329" providerId="LiveId" clId="{02E7736A-9EAB-4805-8704-30EADB0AA6CD}" dt="2023-10-31T12:16:55.931" v="12"/>
          <ac:picMkLst>
            <pc:docMk/>
            <pc:sldMk cId="3542439422" sldId="259"/>
            <ac:picMk id="8" creationId="{4ECC32D2-9DFA-CC17-9537-C14BCD97CE76}"/>
          </ac:picMkLst>
        </pc:picChg>
        <pc:picChg chg="add del mod">
          <ac:chgData name="Tim Nicholas" userId="1bf0c33590aa9329" providerId="LiveId" clId="{02E7736A-9EAB-4805-8704-30EADB0AA6CD}" dt="2023-10-31T12:17:40.333" v="14"/>
          <ac:picMkLst>
            <pc:docMk/>
            <pc:sldMk cId="3542439422" sldId="259"/>
            <ac:picMk id="9" creationId="{4A0947AF-54F0-FDAF-9947-A075C71C09E4}"/>
          </ac:picMkLst>
        </pc:picChg>
        <pc:picChg chg="add del mod">
          <ac:chgData name="Tim Nicholas" userId="1bf0c33590aa9329" providerId="LiveId" clId="{02E7736A-9EAB-4805-8704-30EADB0AA6CD}" dt="2023-10-31T12:19:20.723" v="16"/>
          <ac:picMkLst>
            <pc:docMk/>
            <pc:sldMk cId="3542439422" sldId="259"/>
            <ac:picMk id="11" creationId="{1B55B5FB-2254-53CF-5678-39C79C9574DF}"/>
          </ac:picMkLst>
        </pc:picChg>
        <pc:picChg chg="add mod">
          <ac:chgData name="Tim Nicholas" userId="1bf0c33590aa9329" providerId="LiveId" clId="{02E7736A-9EAB-4805-8704-30EADB0AA6CD}" dt="2023-10-31T12:19:20.723" v="16"/>
          <ac:picMkLst>
            <pc:docMk/>
            <pc:sldMk cId="3542439422" sldId="259"/>
            <ac:picMk id="13" creationId="{1F6BE3B3-7CBB-7FB9-8E1F-B6F07209E4BD}"/>
          </ac:picMkLst>
        </pc:picChg>
      </pc:sldChg>
      <pc:sldChg chg="addSp delSp modSp modTransition modAnim">
        <pc:chgData name="Tim Nicholas" userId="1bf0c33590aa9329" providerId="LiveId" clId="{02E7736A-9EAB-4805-8704-30EADB0AA6CD}" dt="2023-10-31T12:21:03.751" v="18"/>
        <pc:sldMkLst>
          <pc:docMk/>
          <pc:sldMk cId="2940690077" sldId="260"/>
        </pc:sldMkLst>
        <pc:picChg chg="del">
          <ac:chgData name="Tim Nicholas" userId="1bf0c33590aa9329" providerId="LiveId" clId="{02E7736A-9EAB-4805-8704-30EADB0AA6CD}" dt="2023-10-31T12:20:20.323" v="17"/>
          <ac:picMkLst>
            <pc:docMk/>
            <pc:sldMk cId="2940690077" sldId="260"/>
            <ac:picMk id="6" creationId="{DCF0D57C-F480-F48E-A165-90E4E5229DEC}"/>
          </ac:picMkLst>
        </pc:picChg>
        <pc:picChg chg="add mod">
          <ac:chgData name="Tim Nicholas" userId="1bf0c33590aa9329" providerId="LiveId" clId="{02E7736A-9EAB-4805-8704-30EADB0AA6CD}" dt="2023-10-31T12:21:03.751" v="18"/>
          <ac:picMkLst>
            <pc:docMk/>
            <pc:sldMk cId="2940690077" sldId="260"/>
            <ac:picMk id="7" creationId="{A69693AD-35C4-024A-48E3-522507D0F0E8}"/>
          </ac:picMkLst>
        </pc:picChg>
      </pc:sldChg>
      <pc:sldChg chg="addSp modSp new mod">
        <pc:chgData name="Tim Nicholas" userId="1bf0c33590aa9329" providerId="LiveId" clId="{02E7736A-9EAB-4805-8704-30EADB0AA6CD}" dt="2023-10-31T12:21:26.845" v="19"/>
        <pc:sldMkLst>
          <pc:docMk/>
          <pc:sldMk cId="1914337912" sldId="261"/>
        </pc:sldMkLst>
        <pc:spChg chg="add mod">
          <ac:chgData name="Tim Nicholas" userId="1bf0c33590aa9329" providerId="LiveId" clId="{02E7736A-9EAB-4805-8704-30EADB0AA6CD}" dt="2023-10-31T12:09:56.101" v="5" actId="20577"/>
          <ac:spMkLst>
            <pc:docMk/>
            <pc:sldMk cId="1914337912" sldId="261"/>
            <ac:spMk id="3" creationId="{3E177019-EB8B-0584-6A29-C0C1848CF373}"/>
          </ac:spMkLst>
        </pc:spChg>
        <pc:picChg chg="add mod">
          <ac:chgData name="Tim Nicholas" userId="1bf0c33590aa9329" providerId="LiveId" clId="{02E7736A-9EAB-4805-8704-30EADB0AA6CD}" dt="2023-10-31T12:21:26.845" v="19"/>
          <ac:picMkLst>
            <pc:docMk/>
            <pc:sldMk cId="1914337912" sldId="261"/>
            <ac:picMk id="4" creationId="{413B7AA4-A57A-4B45-275E-5FBEAFE7C4E6}"/>
          </ac:picMkLst>
        </pc:picChg>
      </pc:sldChg>
      <pc:sldChg chg="addSp modSp new mod">
        <pc:chgData name="Tim Nicholas" userId="1bf0c33590aa9329" providerId="LiveId" clId="{02E7736A-9EAB-4805-8704-30EADB0AA6CD}" dt="2023-10-31T12:21:26.845" v="19"/>
        <pc:sldMkLst>
          <pc:docMk/>
          <pc:sldMk cId="2178722520" sldId="262"/>
        </pc:sldMkLst>
        <pc:spChg chg="add mod">
          <ac:chgData name="Tim Nicholas" userId="1bf0c33590aa9329" providerId="LiveId" clId="{02E7736A-9EAB-4805-8704-30EADB0AA6CD}" dt="2023-10-31T12:10:46.625" v="8" actId="20577"/>
          <ac:spMkLst>
            <pc:docMk/>
            <pc:sldMk cId="2178722520" sldId="262"/>
            <ac:spMk id="3" creationId="{3E7B6931-EB00-024A-0CA7-D92833554CF3}"/>
          </ac:spMkLst>
        </pc:spChg>
        <pc:picChg chg="add mod">
          <ac:chgData name="Tim Nicholas" userId="1bf0c33590aa9329" providerId="LiveId" clId="{02E7736A-9EAB-4805-8704-30EADB0AA6CD}" dt="2023-10-31T12:21:26.845" v="19"/>
          <ac:picMkLst>
            <pc:docMk/>
            <pc:sldMk cId="2178722520" sldId="262"/>
            <ac:picMk id="4" creationId="{AD38735E-D53D-7F57-C96B-BA795ADFDE14}"/>
          </ac:picMkLst>
        </pc:picChg>
      </pc:sldChg>
      <pc:sldChg chg="addSp modSp new mod">
        <pc:chgData name="Tim Nicholas" userId="1bf0c33590aa9329" providerId="LiveId" clId="{02E7736A-9EAB-4805-8704-30EADB0AA6CD}" dt="2023-10-31T12:21:26.845" v="19"/>
        <pc:sldMkLst>
          <pc:docMk/>
          <pc:sldMk cId="1119939592" sldId="263"/>
        </pc:sldMkLst>
        <pc:spChg chg="add mod">
          <ac:chgData name="Tim Nicholas" userId="1bf0c33590aa9329" providerId="LiveId" clId="{02E7736A-9EAB-4805-8704-30EADB0AA6CD}" dt="2023-10-31T12:11:01.422" v="11" actId="1076"/>
          <ac:spMkLst>
            <pc:docMk/>
            <pc:sldMk cId="1119939592" sldId="263"/>
            <ac:spMk id="3" creationId="{F05D7C22-7D1F-B336-AABE-BD4B7F46934E}"/>
          </ac:spMkLst>
        </pc:spChg>
        <pc:picChg chg="add mod">
          <ac:chgData name="Tim Nicholas" userId="1bf0c33590aa9329" providerId="LiveId" clId="{02E7736A-9EAB-4805-8704-30EADB0AA6CD}" dt="2023-10-31T12:21:26.845" v="19"/>
          <ac:picMkLst>
            <pc:docMk/>
            <pc:sldMk cId="1119939592" sldId="263"/>
            <ac:picMk id="4" creationId="{70A830F1-99DD-9ECE-6318-9F0C2C801C27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58B8025-020F-4177-8923-A113458B020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3BF0D7-34D6-4F21-A89C-6E56A70DAA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107670-ED36-4F0A-A281-2C1CAA6A7C67}" type="datetime1">
              <a:rPr lang="en-GB" smtClean="0"/>
              <a:t>31/10/2023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961BE4-40B3-4C17-94CC-EA9A790349A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B8A2F4-ED8E-403F-A4B6-34FEE7ADE24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C7DE40-7AEB-4C7C-BC44-FA39FAEF52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91880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82D2D3-0165-4B5D-ADED-1331DF83D0BE}" type="datetime1">
              <a:rPr lang="en-GB" smtClean="0"/>
              <a:pPr/>
              <a:t>31/10/2023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46AA59-A65D-4FFD-9D6B-AAE6A5DDB6B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1782585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46AA59-A65D-4FFD-9D6B-AAE6A5DDB6B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5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0C4F9-5EE7-47B7-B965-368EB53A4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181099"/>
            <a:ext cx="6864724" cy="3581399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A4A1F1-374F-4FC8-89F7-83065EA4F5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0" y="5075227"/>
            <a:ext cx="6864724" cy="868374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5CB5F-AE9B-4C02-B16F-C462CAFC1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4B1CC-830B-4695-B174-D9E9100A8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CD43F-E516-4123-A6D8-DB72C3CC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618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F197-4D72-4945-8068-57D52018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1FA8-039D-4BAF-8AAB-7B6616AFE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7357F-46A1-493A-A5E4-1D7FAE5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277BC-26F9-4B14-A2DC-C7575C5A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BC3FF-EE25-45FB-A7A8-AAA522F70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551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596BE-9AF9-4E97-9204-5B672D797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362200"/>
            <a:ext cx="7696200" cy="24003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DF98A-E8AE-4443-9A8C-CB35DEB2CE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1200" y="5067300"/>
            <a:ext cx="7696200" cy="8763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7114B-35CB-40C5-BCC8-C5039524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AA324-982E-42C4-8002-5F236877C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01596-9353-4C1A-972E-6522F2B42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01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F0BC9-7469-437A-B92B-0A2627E4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7D887-595C-4649-AF8E-E78307000D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825625"/>
            <a:ext cx="49911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9FE29C-ED37-4DD9-949F-002434261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400" y="1825625"/>
            <a:ext cx="5029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6AA34-8CC0-4E5B-8396-0AC756331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DF7398-73FE-4D27-AFF9-91BEBFED3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700880-10EE-4115-8BBB-13DDF270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156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F3C9B-D20D-43FA-BA18-D50F86A91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699"/>
            <a:ext cx="10625229" cy="11506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52F00A-F4EE-40FC-9325-373840422D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863" y="1879599"/>
            <a:ext cx="5157787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5DD90-A306-4A8B-A54C-8033B7F7F0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863" y="2560955"/>
            <a:ext cx="5157787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40E0AA-F8F8-4862-B27B-50FAF2F34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1879599"/>
            <a:ext cx="5183188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EBDD6-EDA1-4CE7-9DDC-9D977E12DD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412" y="2560955"/>
            <a:ext cx="5183188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044487-D350-4434-A5C7-A96942FF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10/31/2023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9DC43-E591-42BF-82EE-E4887E4BC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8CD421-2D00-41DD-A393-4739E389D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260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39A8B-0FAF-431C-9657-9003FA037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BA2A1-331D-40F8-867B-CE150113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10/31/2023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995C1-5121-47B6-AC6D-F60C0FF66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DBE022-9B54-431C-80D5-5D8F2AFCB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143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15B6E5-6347-41F6-85FC-3BF3652D1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10/31/2023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6A93F6-45F8-4453-B5DC-B2F3D5D0B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E364E1-213B-4AF0-80D7-8101EFD5E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140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90B5D-E76D-4797-AD77-15625D675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4D8D-C9CF-43B2-905D-2368B17A5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188" y="914400"/>
            <a:ext cx="5737412" cy="50291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B4BF0C-D14C-46D7-ACDD-1885DDD88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79"/>
            <a:ext cx="4119654" cy="32461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FD7D8D-72E7-4ABD-BB87-80BB49003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D9C1CE-C8CE-4364-A021-ADC2D6472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6FA33-09EF-495A-853E-63750CA37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417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023E-952E-40DF-A101-74D22789D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1E98DD-BF5D-4CCA-8C66-F2A6CE1127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86400" y="914400"/>
            <a:ext cx="5791200" cy="50291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C22A6-F2C2-4A88-BEE5-2D6CEB520E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80"/>
            <a:ext cx="4119654" cy="31715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1F755-C7AF-4C50-8CA8-828612A76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DE175-E818-477C-A3F6-7DD65C126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D0B8E3-DB91-440B-818F-71E4248BB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269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8C0AF-44D0-4830-AF13-49B8522BE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B4D8C-6045-47B3-9A0C-F2215A904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9A9F1-F398-416A-A8C0-0A36D838D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7F801-C9FB-4A34-8386-BA9FBACCB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05176-F6E9-4997-8355-74F2A4560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559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EBC807-13E1-4F3F-83FA-FD9BD24F3B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86520" y="647699"/>
            <a:ext cx="2291080" cy="52959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7E2EAA-155E-482E-A2B8-547653B253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52371" y="647699"/>
            <a:ext cx="8120789" cy="52959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A4BDC-BDD0-417D-AF7C-516EE556D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10/31/2023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663EC-23F9-4202-80F3-F8E550884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8402D-7367-485B-AEA6-5AB2B8209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435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EB7D6-B8CB-49E3-874F-2255BEE82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700"/>
            <a:ext cx="10625229" cy="1147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EEAC5-A8AB-4FE8-A270-D70F7DED4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2371" y="2095500"/>
            <a:ext cx="10620855" cy="3848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6506C-52BF-4C05-AD31-7C08B80151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2371" y="6332538"/>
            <a:ext cx="3006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10/31/2023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34630-6C67-4A40-A499-CB025B2438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34169" y="6332538"/>
            <a:ext cx="35054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4E14B-0EE8-4015-809C-DD36B5459B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4747" y="6332538"/>
            <a:ext cx="5398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00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59" r:id="rId6"/>
    <p:sldLayoutId id="2147483864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 cap="all" spc="300" baseline="0">
          <a:solidFill>
            <a:srgbClr val="FFFFFF"/>
          </a:solidFill>
          <a:highlight>
            <a:srgbClr val="0000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eea.europa.eu/soer/2015/synthesis/report/5-riskstohealth" TargetMode="Externa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" name="Rectangle 203">
            <a:extLst>
              <a:ext uri="{FF2B5EF4-FFF2-40B4-BE49-F238E27FC236}">
                <a16:creationId xmlns:a16="http://schemas.microsoft.com/office/drawing/2014/main" id="{143B1410-D187-427C-B738-BA6AEEF75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7BDA264F-A5F4-2A56-C955-9D56D9D64D5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5730"/>
          <a:stretch/>
        </p:blipFill>
        <p:spPr>
          <a:xfrm>
            <a:off x="20" y="-164896"/>
            <a:ext cx="12191980" cy="6857990"/>
          </a:xfrm>
          <a:prstGeom prst="rect">
            <a:avLst/>
          </a:prstGeom>
        </p:spPr>
      </p:pic>
      <p:sp>
        <p:nvSpPr>
          <p:cNvPr id="206" name="Rectangle 205">
            <a:extLst>
              <a:ext uri="{FF2B5EF4-FFF2-40B4-BE49-F238E27FC236}">
                <a16:creationId xmlns:a16="http://schemas.microsoft.com/office/drawing/2014/main" id="{67F1335F-97CE-4842-9A57-2B6A3F459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34605" y="-299394"/>
            <a:ext cx="6858000" cy="7456788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89000">
                <a:srgbClr val="000000">
                  <a:alpha val="5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1047" y="-1125794"/>
            <a:ext cx="4294414" cy="3848100"/>
          </a:xfrm>
        </p:spPr>
        <p:txBody>
          <a:bodyPr rtlCol="0">
            <a:normAutofit/>
          </a:bodyPr>
          <a:lstStyle/>
          <a:p>
            <a:pPr algn="r">
              <a:lnSpc>
                <a:spcPct val="110000"/>
              </a:lnSpc>
            </a:pPr>
            <a:r>
              <a:rPr lang="en-GB" sz="2800" dirty="0"/>
              <a:t>Research into the importance of resilience/health and well-being AS A STUDENT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49886" y="5075227"/>
            <a:ext cx="4294414" cy="906473"/>
          </a:xfrm>
        </p:spPr>
        <p:txBody>
          <a:bodyPr vert="horz" lIns="91440" tIns="45720" rIns="91440" bIns="45720" rtlCol="0">
            <a:normAutofit/>
          </a:bodyPr>
          <a:lstStyle/>
          <a:p>
            <a:pPr algn="r" rtl="0"/>
            <a:r>
              <a:rPr lang="en-GB">
                <a:solidFill>
                  <a:srgbClr val="FFFFFF"/>
                </a:solidFill>
              </a:rPr>
              <a:t>BMCP4002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C3072A-CD06-8F43-46A4-49CDD3E01ECC}"/>
              </a:ext>
            </a:extLst>
          </p:cNvPr>
          <p:cNvSpPr txBox="1"/>
          <p:nvPr/>
        </p:nvSpPr>
        <p:spPr>
          <a:xfrm>
            <a:off x="8635164" y="526381"/>
            <a:ext cx="31457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Tim Nicholas</a:t>
            </a:r>
          </a:p>
          <a:p>
            <a:r>
              <a:rPr lang="en-US" dirty="0">
                <a:solidFill>
                  <a:schemeClr val="bg1"/>
                </a:solidFill>
              </a:rPr>
              <a:t>2310510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27C34096-1DF8-647B-0CF7-5C957AF0A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734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77"/>
    </mc:Choice>
    <mc:Fallback>
      <p:transition spd="slow" advTm="90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34972A7D-122B-B310-927D-7978D8D5F9B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780" r="18057" b="-5"/>
          <a:stretch/>
        </p:blipFill>
        <p:spPr>
          <a:xfrm>
            <a:off x="-56009" y="10"/>
            <a:ext cx="73532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5AC3DE-7AC2-361F-A952-CAA354730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642" y="-1683123"/>
            <a:ext cx="4413532" cy="3848100"/>
          </a:xfrm>
        </p:spPr>
        <p:txBody>
          <a:bodyPr anchor="b">
            <a:normAutofit/>
          </a:bodyPr>
          <a:lstStyle/>
          <a:p>
            <a:r>
              <a:rPr lang="en-US" dirty="0"/>
              <a:t>What is RESILIENCE?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04EF3-1633-5014-B19A-DC0BBE2A34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1" y="914400"/>
            <a:ext cx="3162300" cy="5029200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1800"/>
          </a:p>
          <a:p>
            <a:pPr>
              <a:buClr>
                <a:srgbClr val="000000"/>
              </a:buClr>
            </a:pPr>
            <a:endParaRPr lang="en-US" sz="1800"/>
          </a:p>
        </p:txBody>
      </p:sp>
      <p:sp>
        <p:nvSpPr>
          <p:cNvPr id="9" name="Date Placeholder 5">
            <a:extLst>
              <a:ext uri="{FF2B5EF4-FFF2-40B4-BE49-F238E27FC236}">
                <a16:creationId xmlns:a16="http://schemas.microsoft.com/office/drawing/2014/main" id="{A9483B01-3D08-4B25-91EA-456B29BB2B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8DED8ED-8F31-468F-AEE3-83AA769F2FC4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10/31/2023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ooter Placeholder 6">
            <a:extLst>
              <a:ext uri="{FF2B5EF4-FFF2-40B4-BE49-F238E27FC236}">
                <a16:creationId xmlns:a16="http://schemas.microsoft.com/office/drawing/2014/main" id="{404A6FB0-C4C4-40E5-BB62-E4A7BEB1C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4703DF00-2EC1-47AA-99E2-71CE9A493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9737DA-7DDD-1022-40DC-BE1A0B0A1E06}"/>
              </a:ext>
            </a:extLst>
          </p:cNvPr>
          <p:cNvSpPr txBox="1"/>
          <p:nvPr/>
        </p:nvSpPr>
        <p:spPr>
          <a:xfrm flipH="1">
            <a:off x="1022536" y="3795993"/>
            <a:ext cx="5213536" cy="2098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743F93-05DA-82D7-34AE-C6A7637324C4}"/>
              </a:ext>
            </a:extLst>
          </p:cNvPr>
          <p:cNvSpPr txBox="1"/>
          <p:nvPr/>
        </p:nvSpPr>
        <p:spPr>
          <a:xfrm>
            <a:off x="7565739" y="70331"/>
            <a:ext cx="4090147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sz="2800" dirty="0"/>
              <a:t>Are there any negatives to resilience?</a:t>
            </a:r>
          </a:p>
          <a:p>
            <a:endParaRPr lang="en-US" sz="2800" dirty="0"/>
          </a:p>
          <a:p>
            <a:r>
              <a:rPr lang="en-US" sz="2800" dirty="0"/>
              <a:t>What are the benefits of high resilience?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0E1731-5AE5-D6C1-5DA9-D1CC5D918CA1}"/>
              </a:ext>
            </a:extLst>
          </p:cNvPr>
          <p:cNvSpPr txBox="1"/>
          <p:nvPr/>
        </p:nvSpPr>
        <p:spPr>
          <a:xfrm>
            <a:off x="7850605" y="3622006"/>
            <a:ext cx="3872664" cy="3231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The American Psychological Association (2023).</a:t>
            </a:r>
          </a:p>
          <a:p>
            <a:endParaRPr lang="en-US" sz="2400" b="1" dirty="0"/>
          </a:p>
          <a:p>
            <a:r>
              <a:rPr lang="en-US" sz="2400" b="1" dirty="0"/>
              <a:t>Hurley (2022).</a:t>
            </a:r>
          </a:p>
          <a:p>
            <a:endParaRPr lang="en-US" sz="2400" b="1" dirty="0"/>
          </a:p>
          <a:p>
            <a:r>
              <a:rPr lang="en-US" sz="2400" b="1" dirty="0"/>
              <a:t>Pozo (2021).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87697C2F-2B53-A26D-0471-D092F0F761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228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459"/>
    </mc:Choice>
    <mc:Fallback>
      <p:transition spd="slow" advTm="534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ethoscope">
            <a:extLst>
              <a:ext uri="{FF2B5EF4-FFF2-40B4-BE49-F238E27FC236}">
                <a16:creationId xmlns:a16="http://schemas.microsoft.com/office/drawing/2014/main" id="{74840596-2123-958C-4AA5-F7B202EDF8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8534" b="-3"/>
          <a:stretch/>
        </p:blipFill>
        <p:spPr>
          <a:xfrm>
            <a:off x="20" y="10"/>
            <a:ext cx="73532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6EE1BD-994C-8B05-1E7F-DE7CDDA2D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-2411505"/>
            <a:ext cx="4413532" cy="3848100"/>
          </a:xfrm>
        </p:spPr>
        <p:txBody>
          <a:bodyPr anchor="b">
            <a:normAutofit/>
          </a:bodyPr>
          <a:lstStyle/>
          <a:p>
            <a:r>
              <a:rPr lang="en-US" dirty="0"/>
              <a:t>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D563A-AA3D-511C-AB59-20D7CA01C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1" y="914400"/>
            <a:ext cx="3162300" cy="5029200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1800"/>
          </a:p>
          <a:p>
            <a:pPr>
              <a:buClr>
                <a:srgbClr val="000000"/>
              </a:buClr>
            </a:pPr>
            <a:endParaRPr lang="en-US" sz="1800"/>
          </a:p>
        </p:txBody>
      </p:sp>
      <p:sp>
        <p:nvSpPr>
          <p:cNvPr id="9" name="Date Placeholder 5">
            <a:extLst>
              <a:ext uri="{FF2B5EF4-FFF2-40B4-BE49-F238E27FC236}">
                <a16:creationId xmlns:a16="http://schemas.microsoft.com/office/drawing/2014/main" id="{A9483B01-3D08-4B25-91EA-456B29BB2B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8DED8ED-8F31-468F-AEE3-83AA769F2FC4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10/31/2023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ooter Placeholder 6">
            <a:extLst>
              <a:ext uri="{FF2B5EF4-FFF2-40B4-BE49-F238E27FC236}">
                <a16:creationId xmlns:a16="http://schemas.microsoft.com/office/drawing/2014/main" id="{404A6FB0-C4C4-40E5-BB62-E4A7BEB1C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4703DF00-2EC1-47AA-99E2-71CE9A493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EBC5AA-4172-E1E6-6F2C-19FDB4CBA820}"/>
              </a:ext>
            </a:extLst>
          </p:cNvPr>
          <p:cNvSpPr txBox="1"/>
          <p:nvPr/>
        </p:nvSpPr>
        <p:spPr>
          <a:xfrm>
            <a:off x="966507" y="3025588"/>
            <a:ext cx="5406838" cy="30115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9AE1AC-0D32-AD8F-8435-74FE4DE2EB49}"/>
              </a:ext>
            </a:extLst>
          </p:cNvPr>
          <p:cNvSpPr txBox="1"/>
          <p:nvPr/>
        </p:nvSpPr>
        <p:spPr>
          <a:xfrm>
            <a:off x="8029898" y="758018"/>
            <a:ext cx="3613897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Why is it important to be healthy?</a:t>
            </a:r>
          </a:p>
          <a:p>
            <a:endParaRPr lang="en-US" sz="2800" dirty="0"/>
          </a:p>
          <a:p>
            <a:r>
              <a:rPr lang="en-US" sz="2800" dirty="0"/>
              <a:t>Does food play a role?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40C26E-1215-AD58-C873-6AEB465E9EC7}"/>
              </a:ext>
            </a:extLst>
          </p:cNvPr>
          <p:cNvSpPr txBox="1"/>
          <p:nvPr/>
        </p:nvSpPr>
        <p:spPr>
          <a:xfrm>
            <a:off x="8299282" y="3912769"/>
            <a:ext cx="308309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Bonell et, al (2014).</a:t>
            </a:r>
          </a:p>
          <a:p>
            <a:endParaRPr lang="en-US" sz="2400" b="1" dirty="0"/>
          </a:p>
          <a:p>
            <a:r>
              <a:rPr lang="en-US" sz="2400" b="1" dirty="0"/>
              <a:t>Lleras-Muney and Cutler (2006).</a:t>
            </a:r>
            <a:endParaRPr lang="en-US" sz="2400"/>
          </a:p>
          <a:p>
            <a:endParaRPr lang="en-US" sz="2400" b="1" dirty="0"/>
          </a:p>
          <a:p>
            <a:r>
              <a:rPr lang="en-US" sz="2400" b="1" dirty="0"/>
              <a:t>Everett (2023).</a:t>
            </a:r>
            <a:endParaRPr lang="en-US" sz="240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9F712CA-6395-FC37-12DB-5CFAD239CD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200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947"/>
    </mc:Choice>
    <mc:Fallback>
      <p:transition spd="slow" advTm="389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erson with their arms raised in the air&#10;&#10;Description automatically generated">
            <a:extLst>
              <a:ext uri="{FF2B5EF4-FFF2-40B4-BE49-F238E27FC236}">
                <a16:creationId xmlns:a16="http://schemas.microsoft.com/office/drawing/2014/main" id="{293C051D-0DC6-8FA9-26EA-03CB63D29A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6902" r="2786"/>
          <a:stretch/>
        </p:blipFill>
        <p:spPr>
          <a:xfrm>
            <a:off x="20" y="10"/>
            <a:ext cx="7353280" cy="6857990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1BB04D-F36D-4A9D-58DF-5D668EF76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348" y="-2321858"/>
            <a:ext cx="4413532" cy="3848100"/>
          </a:xfrm>
        </p:spPr>
        <p:txBody>
          <a:bodyPr anchor="b">
            <a:normAutofit/>
          </a:bodyPr>
          <a:lstStyle/>
          <a:p>
            <a:r>
              <a:rPr lang="en-US" dirty="0"/>
              <a:t>WELL-BEING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B4C57A9-731E-47F5-8948-023B83570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35353" y="232610"/>
            <a:ext cx="3162300" cy="202130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sz="2800" dirty="0"/>
              <a:t>Is this important?</a:t>
            </a:r>
          </a:p>
          <a:p>
            <a:pPr marL="0" indent="0">
              <a:buNone/>
            </a:pPr>
            <a:r>
              <a:rPr lang="en-US" sz="2800" dirty="0"/>
              <a:t>What impact does it have on a person?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9483B01-3D08-4B25-91EA-456B29BB2B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8DED8ED-8F31-468F-AEE3-83AA769F2FC4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10/31/2023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Footer Placeholder 6">
            <a:extLst>
              <a:ext uri="{FF2B5EF4-FFF2-40B4-BE49-F238E27FC236}">
                <a16:creationId xmlns:a16="http://schemas.microsoft.com/office/drawing/2014/main" id="{404A6FB0-C4C4-40E5-BB62-E4A7BEB1C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6" name="Slide Number Placeholder 8">
            <a:extLst>
              <a:ext uri="{FF2B5EF4-FFF2-40B4-BE49-F238E27FC236}">
                <a16:creationId xmlns:a16="http://schemas.microsoft.com/office/drawing/2014/main" id="{4703DF00-2EC1-47AA-99E2-71CE9A493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65AF21-C1B3-BE8D-66B5-2B711D00172A}"/>
              </a:ext>
            </a:extLst>
          </p:cNvPr>
          <p:cNvSpPr txBox="1"/>
          <p:nvPr/>
        </p:nvSpPr>
        <p:spPr>
          <a:xfrm flipH="1">
            <a:off x="7353299" y="6812281"/>
            <a:ext cx="45719" cy="4832092"/>
          </a:xfrm>
          <a:prstGeom prst="rect">
            <a:avLst/>
          </a:prstGeom>
          <a:solidFill>
            <a:srgbClr val="000000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3703DAF-3E66-B3BB-8B8C-FC8E958E0706}"/>
              </a:ext>
            </a:extLst>
          </p:cNvPr>
          <p:cNvSpPr txBox="1"/>
          <p:nvPr/>
        </p:nvSpPr>
        <p:spPr>
          <a:xfrm>
            <a:off x="8131341" y="3281111"/>
            <a:ext cx="3471611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The department of Health Australia (2022).</a:t>
            </a:r>
          </a:p>
          <a:p>
            <a:endParaRPr lang="en-US" sz="2400" b="1" dirty="0"/>
          </a:p>
          <a:p>
            <a:r>
              <a:rPr lang="en-US" sz="2400" b="1" dirty="0"/>
              <a:t>Digby and Woolf (2023).</a:t>
            </a:r>
          </a:p>
          <a:p>
            <a:endParaRPr lang="en-US" sz="2400" b="1" dirty="0"/>
          </a:p>
          <a:p>
            <a:r>
              <a:rPr lang="en-US" sz="2400" b="1" dirty="0"/>
              <a:t>Cambridge International student handbook (2023).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1F6BE3B3-7CBB-7FB9-8E1F-B6F07209E4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439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815"/>
    </mc:Choice>
    <mc:Fallback>
      <p:transition spd="slow" advTm="488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Globe at night">
            <a:extLst>
              <a:ext uri="{FF2B5EF4-FFF2-40B4-BE49-F238E27FC236}">
                <a16:creationId xmlns:a16="http://schemas.microsoft.com/office/drawing/2014/main" id="{26919A80-5025-2AEE-1EE5-5CF0D2FBC3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21588" b="44017"/>
          <a:stretch/>
        </p:blipFill>
        <p:spPr>
          <a:xfrm>
            <a:off x="20" y="10"/>
            <a:ext cx="12191980" cy="4193417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FAC633-0D3E-625F-AB73-D0D37A718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1712200"/>
            <a:ext cx="6019892" cy="1896956"/>
          </a:xfrm>
        </p:spPr>
        <p:txBody>
          <a:bodyPr anchor="b"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B4C57A9-731E-47F5-8948-023B83570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0207" y="4672013"/>
            <a:ext cx="4294093" cy="153828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r">
              <a:buNone/>
            </a:pPr>
            <a:r>
              <a:rPr lang="en-US" sz="2800" dirty="0"/>
              <a:t>What did we discover?</a:t>
            </a:r>
          </a:p>
          <a:p>
            <a:pPr marL="0" indent="0" algn="r">
              <a:buNone/>
            </a:pPr>
            <a:r>
              <a:rPr lang="en-US" sz="2800" dirty="0"/>
              <a:t>Are they linked?</a:t>
            </a:r>
          </a:p>
          <a:p>
            <a:pPr marL="0" indent="0" algn="r">
              <a:buNone/>
            </a:pPr>
            <a:endParaRPr lang="en-US" sz="1800" dirty="0"/>
          </a:p>
        </p:txBody>
      </p:sp>
      <p:sp>
        <p:nvSpPr>
          <p:cNvPr id="11" name="Date Placeholder 5">
            <a:extLst>
              <a:ext uri="{FF2B5EF4-FFF2-40B4-BE49-F238E27FC236}">
                <a16:creationId xmlns:a16="http://schemas.microsoft.com/office/drawing/2014/main" id="{8E1A9623-FF65-4491-8E53-ECD5C1F6517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2371" y="6332538"/>
            <a:ext cx="300649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2EF6563-1E8C-4580-9B78-C6EE124F204E}" type="datetime1">
              <a:rPr lang="en-US" smtClean="0"/>
              <a:pPr>
                <a:spcAft>
                  <a:spcPts val="600"/>
                </a:spcAft>
              </a:pPr>
              <a:t>10/31/2023</a:t>
            </a:fld>
            <a:endParaRPr lang="en-US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5F2EB6D7-C367-45A8-B5F3-E6E96850E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34169" y="6332538"/>
            <a:ext cx="3505459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62771D2E-CA64-458D-8D8E-9CA1AFDE9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44747" y="6332538"/>
            <a:ext cx="53980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C5C030-0550-4584-9C82-E35DF7DBC581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69693AD-35C4-024A-48E3-522507D0F0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690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470"/>
    </mc:Choice>
    <mc:Fallback>
      <p:transition spd="slow" advTm="344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177019-EB8B-0584-6A29-C0C1848CF373}"/>
              </a:ext>
            </a:extLst>
          </p:cNvPr>
          <p:cNvSpPr txBox="1"/>
          <p:nvPr/>
        </p:nvSpPr>
        <p:spPr>
          <a:xfrm>
            <a:off x="2949389" y="422982"/>
            <a:ext cx="6096000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American Psychological Association (2023) Resilience. Available at:</a:t>
            </a:r>
          </a:p>
          <a:p>
            <a:r>
              <a:rPr lang="en-GB" dirty="0"/>
              <a:t> https://dictionary.apa.org/resilience (Accessed on 21/10/2023). </a:t>
            </a:r>
          </a:p>
          <a:p>
            <a:endParaRPr lang="en-GB" dirty="0"/>
          </a:p>
          <a:p>
            <a:r>
              <a:rPr lang="en-GB" dirty="0"/>
              <a:t>Ang, W. </a:t>
            </a:r>
            <a:r>
              <a:rPr lang="en-GB" dirty="0" err="1"/>
              <a:t>Shorey</a:t>
            </a:r>
            <a:r>
              <a:rPr lang="en-GB" dirty="0"/>
              <a:t>, S. Zheng, Z. Wai, N. Chen, E. Shah, L. Chew, </a:t>
            </a:r>
            <a:r>
              <a:rPr lang="en-GB" dirty="0" err="1"/>
              <a:t>H.and</a:t>
            </a:r>
            <a:r>
              <a:rPr lang="en-GB" dirty="0"/>
              <a:t> </a:t>
            </a:r>
            <a:r>
              <a:rPr lang="en-GB" dirty="0" err="1"/>
              <a:t>Lau,Y</a:t>
            </a:r>
            <a:r>
              <a:rPr lang="en-GB" dirty="0"/>
              <a:t>. (2022) Resilience for Undergraduate Students: Development and Evaluation of a Theory-Driven, Evidence-Based and Learner </a:t>
            </a:r>
            <a:r>
              <a:rPr lang="en-GB" dirty="0" err="1"/>
              <a:t>Centered</a:t>
            </a:r>
            <a:r>
              <a:rPr lang="en-GB" dirty="0"/>
              <a:t> Digital Resilience Skills Enhancement. Int J Environ Res Public Health. 2022 Oct; 19(19): 12729. Doi: 10.3390/ijerph191912729 </a:t>
            </a:r>
          </a:p>
          <a:p>
            <a:endParaRPr lang="en-GB" dirty="0"/>
          </a:p>
          <a:p>
            <a:r>
              <a:rPr lang="en-GB" dirty="0" err="1"/>
              <a:t>Bonell</a:t>
            </a:r>
            <a:r>
              <a:rPr lang="en-GB" dirty="0"/>
              <a:t> C, Humphrey N, Fletcher A, Moore L, Anderson R, Campbell R. (2014 May) Why schools should promote students' health and wellbeing. BMJ 13;348:g3078. </a:t>
            </a:r>
            <a:r>
              <a:rPr lang="en-GB" dirty="0" err="1"/>
              <a:t>doi</a:t>
            </a:r>
            <a:r>
              <a:rPr lang="en-GB" dirty="0"/>
              <a:t>: 10.1136. </a:t>
            </a:r>
          </a:p>
          <a:p>
            <a:endParaRPr lang="en-GB" dirty="0"/>
          </a:p>
          <a:p>
            <a:r>
              <a:rPr lang="en-GB" dirty="0"/>
              <a:t>Cambridge international. Student wellbeing. Chapter 5, P75. (2023) Available at: https://www.cambridgeinternational.org/Images/426484-chapter-5-student-wellbeing.pdf </a:t>
            </a:r>
          </a:p>
          <a:p>
            <a:r>
              <a:rPr lang="en-GB" dirty="0"/>
              <a:t>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13B7AA4-A57A-4B45-275E-5FBEAFE7C4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337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17"/>
    </mc:Choice>
    <mc:Fallback>
      <p:transition spd="slow" advTm="35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E7B6931-EB00-024A-0CA7-D92833554CF3}"/>
              </a:ext>
            </a:extLst>
          </p:cNvPr>
          <p:cNvSpPr txBox="1"/>
          <p:nvPr/>
        </p:nvSpPr>
        <p:spPr>
          <a:xfrm>
            <a:off x="3048000" y="377146"/>
            <a:ext cx="6096000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Cutler, D. </a:t>
            </a:r>
            <a:r>
              <a:rPr lang="en-GB" dirty="0" err="1"/>
              <a:t>Muney</a:t>
            </a:r>
            <a:r>
              <a:rPr lang="en-GB" dirty="0"/>
              <a:t>, A. Education and Health: Evaluating Theories and Evidence (2006) Retrieved from: DOI 10.3386/w12352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Department of Health Australia. Well-being. (2022). Available at: https://www.betterhealth.vic.gov.au/health/healthyliving/wellbeing#bhc-content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Digby, J. Woolf, P. Student wellbeing: An analysis of the evidence, P15. (2023) Available at: https://oxfordimpact.oup.com/wp-content/uploads/2023/03/Student-wellbeing-An-analysis-of-the-evidence.pdf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Digby, J. Woolf, P. Student wellbeing: An analysis of the evidence, P17. (2023) Available at: https://oxfordimpact.oup.com/wp-content/uploads/2023/03/Student-wellbeing-An-analysis-of-the-evidence.pdf 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D38735E-D53D-7F57-C96B-BA795ADFDE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722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73"/>
    </mc:Choice>
    <mc:Fallback>
      <p:transition spd="slow" advTm="3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05D7C22-7D1F-B336-AABE-BD4B7F46934E}"/>
              </a:ext>
            </a:extLst>
          </p:cNvPr>
          <p:cNvSpPr txBox="1"/>
          <p:nvPr/>
        </p:nvSpPr>
        <p:spPr>
          <a:xfrm>
            <a:off x="3048000" y="694835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Hamilton, E. How to keep your body healthy while hard studying (2019). Available at: https://www.beautyworldnews.com/articles/19962/20190816/how-to-keep-your-body-healthy-while-hard-studying.htm </a:t>
            </a:r>
          </a:p>
          <a:p>
            <a:endParaRPr lang="en-GB" dirty="0"/>
          </a:p>
          <a:p>
            <a:r>
              <a:rPr lang="en-GB" dirty="0"/>
              <a:t>Hurley, K. What Is Resilience? Your Guide to Facing Life’s Challenges, Adversities, and Crises. (2022) Retrieved from: https://www.everydayhealth.com/wellness/resilience/ </a:t>
            </a:r>
          </a:p>
          <a:p>
            <a:endParaRPr lang="en-GB" dirty="0"/>
          </a:p>
          <a:p>
            <a:r>
              <a:rPr lang="en-GB" dirty="0" err="1"/>
              <a:t>Pozo</a:t>
            </a:r>
            <a:r>
              <a:rPr lang="en-GB" dirty="0"/>
              <a:t>, J. The dark side of resilience (2021). Available at: https://www.psychologytoday.com/gb/blog/being-awake-better/202111/the-dark-side-resilience?amp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0A830F1-99DD-9ECE-6318-9F0C2C801C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62704" t="-125896" r="-262704" b="-125896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939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23"/>
    </mc:Choice>
    <mc:Fallback>
      <p:transition spd="slow" advTm="26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CitationVTI">
  <a:themeElements>
    <a:clrScheme name="Citation">
      <a:dk1>
        <a:sysClr val="windowText" lastClr="000000"/>
      </a:dk1>
      <a:lt1>
        <a:sysClr val="window" lastClr="FFFFFF"/>
      </a:lt1>
      <a:dk2>
        <a:srgbClr val="01375D"/>
      </a:dk2>
      <a:lt2>
        <a:srgbClr val="F3F2EF"/>
      </a:lt2>
      <a:accent1>
        <a:srgbClr val="29A3D2"/>
      </a:accent1>
      <a:accent2>
        <a:srgbClr val="0669AC"/>
      </a:accent2>
      <a:accent3>
        <a:srgbClr val="FD891C"/>
      </a:accent3>
      <a:accent4>
        <a:srgbClr val="FD6927"/>
      </a:accent4>
      <a:accent5>
        <a:srgbClr val="F95131"/>
      </a:accent5>
      <a:accent6>
        <a:srgbClr val="CE5FAE"/>
      </a:accent6>
      <a:hlink>
        <a:srgbClr val="0F8EC1"/>
      </a:hlink>
      <a:folHlink>
        <a:srgbClr val="DC6400"/>
      </a:folHlink>
    </a:clrScheme>
    <a:fontScheme name="Grandview">
      <a:majorFont>
        <a:latin typeface="Grandview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ationVTI" id="{4899D957-8B31-4AB5-A19D-CB0353FFB667}" vid="{430294D6-2412-4BD3-B567-F0976EA4931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56</TotalTime>
  <Words>586</Words>
  <Application>Microsoft Office PowerPoint</Application>
  <PresentationFormat>Widescreen</PresentationFormat>
  <Paragraphs>70</Paragraphs>
  <Slides>8</Slides>
  <Notes>1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Grandview</vt:lpstr>
      <vt:lpstr>Grandview Display</vt:lpstr>
      <vt:lpstr>CitationVTI</vt:lpstr>
      <vt:lpstr>Research into the importance of resilience/health and well-being AS A STUDENT</vt:lpstr>
      <vt:lpstr>What is RESILIENCE?</vt:lpstr>
      <vt:lpstr>HEALTH</vt:lpstr>
      <vt:lpstr>WELL-BEING</vt:lpstr>
      <vt:lpstr>CONCLUSION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Tim Nicholas</dc:creator>
  <cp:lastModifiedBy>Tim Nicholas</cp:lastModifiedBy>
  <cp:revision>190</cp:revision>
  <dcterms:created xsi:type="dcterms:W3CDTF">2023-10-19T08:50:20Z</dcterms:created>
  <dcterms:modified xsi:type="dcterms:W3CDTF">2023-10-31T12:21:34Z</dcterms:modified>
</cp:coreProperties>
</file>