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notesMasterIdLst>
    <p:notesMasterId r:id="rId16"/>
  </p:notesMasterIdLst>
  <p:handoutMasterIdLst>
    <p:handoutMasterId r:id="rId17"/>
  </p:handoutMasterIdLst>
  <p:sldIdLst>
    <p:sldId id="298" r:id="rId2"/>
    <p:sldId id="257" r:id="rId3"/>
    <p:sldId id="259" r:id="rId4"/>
    <p:sldId id="283" r:id="rId5"/>
    <p:sldId id="300" r:id="rId6"/>
    <p:sldId id="287" r:id="rId7"/>
    <p:sldId id="262" r:id="rId8"/>
    <p:sldId id="301" r:id="rId9"/>
    <p:sldId id="302" r:id="rId10"/>
    <p:sldId id="268" r:id="rId11"/>
    <p:sldId id="303" r:id="rId12"/>
    <p:sldId id="305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3D96CE-DF91-4A75-B756-11B82FD0E911}" v="144" dt="2026-07-04T11:17:14.7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Medium Style 1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91" autoAdjust="0"/>
    <p:restoredTop sz="94660"/>
  </p:normalViewPr>
  <p:slideViewPr>
    <p:cSldViewPr snapToGrid="0">
      <p:cViewPr>
        <p:scale>
          <a:sx n="71" d="100"/>
          <a:sy n="71" d="100"/>
        </p:scale>
        <p:origin x="546" y="-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8C7BE3-530E-4912-B22C-F18E284100D0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t-BR"/>
        </a:p>
      </dgm:t>
    </dgm:pt>
    <dgm:pt modelId="{D69299A8-863C-4435-8853-BA7D5044EB2F}">
      <dgm:prSet phldrT="[Text]"/>
      <dgm:spPr/>
      <dgm:t>
        <a:bodyPr/>
        <a:lstStyle/>
        <a:p>
          <a:r>
            <a:rPr lang="pt-BR" b="1" dirty="0">
              <a:solidFill>
                <a:schemeClr val="tx1"/>
              </a:solidFill>
            </a:rPr>
            <a:t>1. Transaction Processing Systems (TPS)</a:t>
          </a:r>
          <a:endParaRPr lang="pt-BR" dirty="0"/>
        </a:p>
      </dgm:t>
    </dgm:pt>
    <dgm:pt modelId="{0C3A8D41-407E-45FD-B99E-611BEB849529}" type="parTrans" cxnId="{6F1F7AAD-F8FB-4B6F-B691-752B39B4E03F}">
      <dgm:prSet/>
      <dgm:spPr/>
      <dgm:t>
        <a:bodyPr/>
        <a:lstStyle/>
        <a:p>
          <a:endParaRPr lang="pt-BR"/>
        </a:p>
      </dgm:t>
    </dgm:pt>
    <dgm:pt modelId="{C865A9A3-033B-4CDC-AC2C-AC58515C950B}" type="sibTrans" cxnId="{6F1F7AAD-F8FB-4B6F-B691-752B39B4E03F}">
      <dgm:prSet/>
      <dgm:spPr/>
      <dgm:t>
        <a:bodyPr/>
        <a:lstStyle/>
        <a:p>
          <a:endParaRPr lang="pt-BR"/>
        </a:p>
      </dgm:t>
    </dgm:pt>
    <dgm:pt modelId="{6F6A0C83-7E87-4AD6-AADD-6C5C587E7244}">
      <dgm:prSet phldrT="[Text]" custT="1"/>
      <dgm:spPr/>
      <dgm:t>
        <a:bodyPr/>
        <a:lstStyle/>
        <a:p>
          <a:r>
            <a:rPr lang="pt-BR" sz="2400" dirty="0">
              <a:solidFill>
                <a:schemeClr val="tx1"/>
              </a:solidFill>
            </a:rPr>
            <a:t>Handle routine, day-to-day transactions such as sales, payments, and inventory updates.</a:t>
          </a:r>
          <a:endParaRPr lang="pt-BR" sz="2400" dirty="0"/>
        </a:p>
      </dgm:t>
    </dgm:pt>
    <dgm:pt modelId="{A17580DB-DF43-449B-A24B-811E00EDBF9B}" type="parTrans" cxnId="{9ACDABAA-D46F-4AE3-9F5C-B61BE1056704}">
      <dgm:prSet/>
      <dgm:spPr/>
      <dgm:t>
        <a:bodyPr/>
        <a:lstStyle/>
        <a:p>
          <a:endParaRPr lang="pt-BR"/>
        </a:p>
      </dgm:t>
    </dgm:pt>
    <dgm:pt modelId="{0D24D50C-D874-4BF9-85B8-9A27D407860C}" type="sibTrans" cxnId="{9ACDABAA-D46F-4AE3-9F5C-B61BE1056704}">
      <dgm:prSet/>
      <dgm:spPr/>
      <dgm:t>
        <a:bodyPr/>
        <a:lstStyle/>
        <a:p>
          <a:endParaRPr lang="pt-BR"/>
        </a:p>
      </dgm:t>
    </dgm:pt>
    <dgm:pt modelId="{D21ED1D8-651E-45BE-AFCB-5334354B48EE}">
      <dgm:prSet phldrT="[Text]"/>
      <dgm:spPr/>
      <dgm:t>
        <a:bodyPr/>
        <a:lstStyle/>
        <a:p>
          <a:r>
            <a:rPr lang="pt-BR" b="1" dirty="0">
              <a:solidFill>
                <a:schemeClr val="tx1"/>
              </a:solidFill>
            </a:rPr>
            <a:t>2. Management Information Systems (MIS)</a:t>
          </a:r>
          <a:endParaRPr lang="pt-BR" dirty="0"/>
        </a:p>
      </dgm:t>
    </dgm:pt>
    <dgm:pt modelId="{531B9AE0-ED30-4CDC-9805-C41E4FA3C2C3}" type="parTrans" cxnId="{A0D3268C-4375-4FF2-970B-F921EE99EBA7}">
      <dgm:prSet/>
      <dgm:spPr/>
      <dgm:t>
        <a:bodyPr/>
        <a:lstStyle/>
        <a:p>
          <a:endParaRPr lang="pt-BR"/>
        </a:p>
      </dgm:t>
    </dgm:pt>
    <dgm:pt modelId="{A9446ABE-5BE1-46BB-9E0C-642CCF61B045}" type="sibTrans" cxnId="{A0D3268C-4375-4FF2-970B-F921EE99EBA7}">
      <dgm:prSet/>
      <dgm:spPr/>
      <dgm:t>
        <a:bodyPr/>
        <a:lstStyle/>
        <a:p>
          <a:endParaRPr lang="pt-BR"/>
        </a:p>
      </dgm:t>
    </dgm:pt>
    <dgm:pt modelId="{7F4FE0FB-DFB9-419F-8706-8179F0803E41}">
      <dgm:prSet phldrT="[Text]" custT="1"/>
      <dgm:spPr/>
      <dgm:t>
        <a:bodyPr/>
        <a:lstStyle/>
        <a:p>
          <a:r>
            <a:rPr lang="pt-BR" sz="2400" dirty="0">
              <a:solidFill>
                <a:schemeClr val="tx1"/>
              </a:solidFill>
            </a:rPr>
            <a:t>Convert TPS data into structured reports for managers.</a:t>
          </a:r>
          <a:endParaRPr lang="pt-BR" sz="2400" dirty="0"/>
        </a:p>
      </dgm:t>
    </dgm:pt>
    <dgm:pt modelId="{6E8610ED-C8BA-40B7-A6F6-2FA57A992739}" type="parTrans" cxnId="{DFA143DA-CBCF-4F13-9228-3DA7284CE1D0}">
      <dgm:prSet/>
      <dgm:spPr/>
      <dgm:t>
        <a:bodyPr/>
        <a:lstStyle/>
        <a:p>
          <a:endParaRPr lang="pt-BR"/>
        </a:p>
      </dgm:t>
    </dgm:pt>
    <dgm:pt modelId="{B23DBB99-B431-41E1-9241-59D6873A430D}" type="sibTrans" cxnId="{DFA143DA-CBCF-4F13-9228-3DA7284CE1D0}">
      <dgm:prSet/>
      <dgm:spPr/>
      <dgm:t>
        <a:bodyPr/>
        <a:lstStyle/>
        <a:p>
          <a:endParaRPr lang="pt-BR"/>
        </a:p>
      </dgm:t>
    </dgm:pt>
    <dgm:pt modelId="{0ADDCBFC-922F-4833-A8BF-0317C72534D2}">
      <dgm:prSet phldrT="[Text]"/>
      <dgm:spPr/>
      <dgm:t>
        <a:bodyPr/>
        <a:lstStyle/>
        <a:p>
          <a:r>
            <a:rPr lang="pt-BR" b="1" dirty="0">
              <a:solidFill>
                <a:schemeClr val="tx1"/>
              </a:solidFill>
            </a:rPr>
            <a:t>3. Decision Support Systems (DSS)</a:t>
          </a:r>
          <a:endParaRPr lang="pt-BR" dirty="0"/>
        </a:p>
      </dgm:t>
    </dgm:pt>
    <dgm:pt modelId="{4FC842D9-DE54-4DAF-B517-016DAB2B99A2}" type="parTrans" cxnId="{5CB0972B-8A64-4937-BA8C-1041890BB2F5}">
      <dgm:prSet/>
      <dgm:spPr/>
      <dgm:t>
        <a:bodyPr/>
        <a:lstStyle/>
        <a:p>
          <a:endParaRPr lang="pt-BR"/>
        </a:p>
      </dgm:t>
    </dgm:pt>
    <dgm:pt modelId="{3A04EE12-7287-4FC2-A969-9499FE840384}" type="sibTrans" cxnId="{5CB0972B-8A64-4937-BA8C-1041890BB2F5}">
      <dgm:prSet/>
      <dgm:spPr/>
      <dgm:t>
        <a:bodyPr/>
        <a:lstStyle/>
        <a:p>
          <a:endParaRPr lang="pt-BR"/>
        </a:p>
      </dgm:t>
    </dgm:pt>
    <dgm:pt modelId="{2D534EE1-F10C-4C3C-8678-10E7C9211332}">
      <dgm:prSet phldrT="[Text]" custT="1"/>
      <dgm:spPr/>
      <dgm:t>
        <a:bodyPr/>
        <a:lstStyle/>
        <a:p>
          <a:r>
            <a:rPr lang="pt-BR" sz="2400" dirty="0">
              <a:solidFill>
                <a:schemeClr val="tx1"/>
              </a:solidFill>
            </a:rPr>
            <a:t>Assist with complex, non-routine decisions using data modelling and analytics.</a:t>
          </a:r>
          <a:endParaRPr lang="pt-BR" sz="2400" dirty="0"/>
        </a:p>
      </dgm:t>
    </dgm:pt>
    <dgm:pt modelId="{CB6F18CA-6B03-495F-B23C-37C1F3D64D88}" type="parTrans" cxnId="{C4F21CF4-E8EA-4CED-97C1-02DB720DF1FB}">
      <dgm:prSet/>
      <dgm:spPr/>
      <dgm:t>
        <a:bodyPr/>
        <a:lstStyle/>
        <a:p>
          <a:endParaRPr lang="pt-BR"/>
        </a:p>
      </dgm:t>
    </dgm:pt>
    <dgm:pt modelId="{F2A4E566-89DF-4EE9-90EE-F00592AD782F}" type="sibTrans" cxnId="{C4F21CF4-E8EA-4CED-97C1-02DB720DF1FB}">
      <dgm:prSet/>
      <dgm:spPr/>
      <dgm:t>
        <a:bodyPr/>
        <a:lstStyle/>
        <a:p>
          <a:endParaRPr lang="pt-BR"/>
        </a:p>
      </dgm:t>
    </dgm:pt>
    <dgm:pt modelId="{1055CF55-D1F2-4E22-BD07-75FA4818F52F}" type="pres">
      <dgm:prSet presAssocID="{118C7BE3-530E-4912-B22C-F18E284100D0}" presName="theList" presStyleCnt="0">
        <dgm:presLayoutVars>
          <dgm:dir/>
          <dgm:animLvl val="lvl"/>
          <dgm:resizeHandles val="exact"/>
        </dgm:presLayoutVars>
      </dgm:prSet>
      <dgm:spPr/>
    </dgm:pt>
    <dgm:pt modelId="{EA0E5E82-FD68-4FB1-B468-07966FA938AE}" type="pres">
      <dgm:prSet presAssocID="{D69299A8-863C-4435-8853-BA7D5044EB2F}" presName="compNode" presStyleCnt="0"/>
      <dgm:spPr/>
    </dgm:pt>
    <dgm:pt modelId="{F60FFFA8-9971-4C4C-BC42-72DD1C661EB1}" type="pres">
      <dgm:prSet presAssocID="{D69299A8-863C-4435-8853-BA7D5044EB2F}" presName="aNode" presStyleLbl="bgShp" presStyleIdx="0" presStyleCnt="3"/>
      <dgm:spPr/>
    </dgm:pt>
    <dgm:pt modelId="{9EB04F78-FD6C-4846-ABA7-57C309CA7182}" type="pres">
      <dgm:prSet presAssocID="{D69299A8-863C-4435-8853-BA7D5044EB2F}" presName="textNode" presStyleLbl="bgShp" presStyleIdx="0" presStyleCnt="3"/>
      <dgm:spPr/>
    </dgm:pt>
    <dgm:pt modelId="{5334A7FE-0357-4050-816A-A32742C3CA40}" type="pres">
      <dgm:prSet presAssocID="{D69299A8-863C-4435-8853-BA7D5044EB2F}" presName="compChildNode" presStyleCnt="0"/>
      <dgm:spPr/>
    </dgm:pt>
    <dgm:pt modelId="{CBA71372-2BED-44D0-80EB-B9F97056DBCF}" type="pres">
      <dgm:prSet presAssocID="{D69299A8-863C-4435-8853-BA7D5044EB2F}" presName="theInnerList" presStyleCnt="0"/>
      <dgm:spPr/>
    </dgm:pt>
    <dgm:pt modelId="{708404AC-5DBD-4464-8911-D255054BDAD3}" type="pres">
      <dgm:prSet presAssocID="{6F6A0C83-7E87-4AD6-AADD-6C5C587E7244}" presName="childNode" presStyleLbl="node1" presStyleIdx="0" presStyleCnt="3">
        <dgm:presLayoutVars>
          <dgm:bulletEnabled val="1"/>
        </dgm:presLayoutVars>
      </dgm:prSet>
      <dgm:spPr/>
    </dgm:pt>
    <dgm:pt modelId="{F3168B33-8B00-420D-9BFD-F755CC630B89}" type="pres">
      <dgm:prSet presAssocID="{D69299A8-863C-4435-8853-BA7D5044EB2F}" presName="aSpace" presStyleCnt="0"/>
      <dgm:spPr/>
    </dgm:pt>
    <dgm:pt modelId="{A8826ECE-4AD4-4FF0-93BC-CA9A485ED1D9}" type="pres">
      <dgm:prSet presAssocID="{D21ED1D8-651E-45BE-AFCB-5334354B48EE}" presName="compNode" presStyleCnt="0"/>
      <dgm:spPr/>
    </dgm:pt>
    <dgm:pt modelId="{867B93F2-D372-47A9-ADB6-274A0E9FA989}" type="pres">
      <dgm:prSet presAssocID="{D21ED1D8-651E-45BE-AFCB-5334354B48EE}" presName="aNode" presStyleLbl="bgShp" presStyleIdx="1" presStyleCnt="3"/>
      <dgm:spPr/>
    </dgm:pt>
    <dgm:pt modelId="{9915B6CB-7ED3-4BE2-B50E-0BC6BC193FF6}" type="pres">
      <dgm:prSet presAssocID="{D21ED1D8-651E-45BE-AFCB-5334354B48EE}" presName="textNode" presStyleLbl="bgShp" presStyleIdx="1" presStyleCnt="3"/>
      <dgm:spPr/>
    </dgm:pt>
    <dgm:pt modelId="{DF03ECA5-6E15-4E72-966B-D9FEF451EEFA}" type="pres">
      <dgm:prSet presAssocID="{D21ED1D8-651E-45BE-AFCB-5334354B48EE}" presName="compChildNode" presStyleCnt="0"/>
      <dgm:spPr/>
    </dgm:pt>
    <dgm:pt modelId="{069B41DA-EDB1-4861-851C-E47AE9E1FBBC}" type="pres">
      <dgm:prSet presAssocID="{D21ED1D8-651E-45BE-AFCB-5334354B48EE}" presName="theInnerList" presStyleCnt="0"/>
      <dgm:spPr/>
    </dgm:pt>
    <dgm:pt modelId="{F579F021-C700-48BB-9A16-3712C370CB55}" type="pres">
      <dgm:prSet presAssocID="{7F4FE0FB-DFB9-419F-8706-8179F0803E41}" presName="childNode" presStyleLbl="node1" presStyleIdx="1" presStyleCnt="3">
        <dgm:presLayoutVars>
          <dgm:bulletEnabled val="1"/>
        </dgm:presLayoutVars>
      </dgm:prSet>
      <dgm:spPr/>
    </dgm:pt>
    <dgm:pt modelId="{5E1A21D1-E1C6-4C06-9808-9891B13981A1}" type="pres">
      <dgm:prSet presAssocID="{D21ED1D8-651E-45BE-AFCB-5334354B48EE}" presName="aSpace" presStyleCnt="0"/>
      <dgm:spPr/>
    </dgm:pt>
    <dgm:pt modelId="{1C8C2638-F1B6-4490-9E00-2D32BC5FDC44}" type="pres">
      <dgm:prSet presAssocID="{0ADDCBFC-922F-4833-A8BF-0317C72534D2}" presName="compNode" presStyleCnt="0"/>
      <dgm:spPr/>
    </dgm:pt>
    <dgm:pt modelId="{62C6CE2E-B2E9-4D8B-B66B-D276E3A2D789}" type="pres">
      <dgm:prSet presAssocID="{0ADDCBFC-922F-4833-A8BF-0317C72534D2}" presName="aNode" presStyleLbl="bgShp" presStyleIdx="2" presStyleCnt="3" custLinFactNeighborX="39718" custLinFactNeighborY="7124"/>
      <dgm:spPr/>
    </dgm:pt>
    <dgm:pt modelId="{DFCE2B22-0C1F-4D88-B219-70A8AB30B9A0}" type="pres">
      <dgm:prSet presAssocID="{0ADDCBFC-922F-4833-A8BF-0317C72534D2}" presName="textNode" presStyleLbl="bgShp" presStyleIdx="2" presStyleCnt="3"/>
      <dgm:spPr/>
    </dgm:pt>
    <dgm:pt modelId="{182CB71F-8C26-4E48-8979-2E237D6C2F79}" type="pres">
      <dgm:prSet presAssocID="{0ADDCBFC-922F-4833-A8BF-0317C72534D2}" presName="compChildNode" presStyleCnt="0"/>
      <dgm:spPr/>
    </dgm:pt>
    <dgm:pt modelId="{59EBE53B-BE4C-4AF1-BB5E-4AD5616D1321}" type="pres">
      <dgm:prSet presAssocID="{0ADDCBFC-922F-4833-A8BF-0317C72534D2}" presName="theInnerList" presStyleCnt="0"/>
      <dgm:spPr/>
    </dgm:pt>
    <dgm:pt modelId="{177E6B5C-98AE-4A1E-9F9E-F53C07F08676}" type="pres">
      <dgm:prSet presAssocID="{2D534EE1-F10C-4C3C-8678-10E7C9211332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5CB0972B-8A64-4937-BA8C-1041890BB2F5}" srcId="{118C7BE3-530E-4912-B22C-F18E284100D0}" destId="{0ADDCBFC-922F-4833-A8BF-0317C72534D2}" srcOrd="2" destOrd="0" parTransId="{4FC842D9-DE54-4DAF-B517-016DAB2B99A2}" sibTransId="{3A04EE12-7287-4FC2-A969-9499FE840384}"/>
    <dgm:cxn modelId="{4887BC38-6843-464D-AECA-E96F0DEA9D1A}" type="presOf" srcId="{0ADDCBFC-922F-4833-A8BF-0317C72534D2}" destId="{DFCE2B22-0C1F-4D88-B219-70A8AB30B9A0}" srcOrd="1" destOrd="0" presId="urn:microsoft.com/office/officeart/2005/8/layout/lProcess2"/>
    <dgm:cxn modelId="{CB95443F-DF02-4C1A-B0C1-BF34BB428926}" type="presOf" srcId="{7F4FE0FB-DFB9-419F-8706-8179F0803E41}" destId="{F579F021-C700-48BB-9A16-3712C370CB55}" srcOrd="0" destOrd="0" presId="urn:microsoft.com/office/officeart/2005/8/layout/lProcess2"/>
    <dgm:cxn modelId="{A12E6474-9C63-4BDD-8116-AF36AF731858}" type="presOf" srcId="{D21ED1D8-651E-45BE-AFCB-5334354B48EE}" destId="{867B93F2-D372-47A9-ADB6-274A0E9FA989}" srcOrd="0" destOrd="0" presId="urn:microsoft.com/office/officeart/2005/8/layout/lProcess2"/>
    <dgm:cxn modelId="{B9CD5788-7BA3-483B-80B8-04EF9A22F5B2}" type="presOf" srcId="{D69299A8-863C-4435-8853-BA7D5044EB2F}" destId="{F60FFFA8-9971-4C4C-BC42-72DD1C661EB1}" srcOrd="0" destOrd="0" presId="urn:microsoft.com/office/officeart/2005/8/layout/lProcess2"/>
    <dgm:cxn modelId="{A0D3268C-4375-4FF2-970B-F921EE99EBA7}" srcId="{118C7BE3-530E-4912-B22C-F18E284100D0}" destId="{D21ED1D8-651E-45BE-AFCB-5334354B48EE}" srcOrd="1" destOrd="0" parTransId="{531B9AE0-ED30-4CDC-9805-C41E4FA3C2C3}" sibTransId="{A9446ABE-5BE1-46BB-9E0C-642CCF61B045}"/>
    <dgm:cxn modelId="{772FCC91-7AC0-4FBA-B686-8B3256F9283C}" type="presOf" srcId="{2D534EE1-F10C-4C3C-8678-10E7C9211332}" destId="{177E6B5C-98AE-4A1E-9F9E-F53C07F08676}" srcOrd="0" destOrd="0" presId="urn:microsoft.com/office/officeart/2005/8/layout/lProcess2"/>
    <dgm:cxn modelId="{9ACDABAA-D46F-4AE3-9F5C-B61BE1056704}" srcId="{D69299A8-863C-4435-8853-BA7D5044EB2F}" destId="{6F6A0C83-7E87-4AD6-AADD-6C5C587E7244}" srcOrd="0" destOrd="0" parTransId="{A17580DB-DF43-449B-A24B-811E00EDBF9B}" sibTransId="{0D24D50C-D874-4BF9-85B8-9A27D407860C}"/>
    <dgm:cxn modelId="{6F1F7AAD-F8FB-4B6F-B691-752B39B4E03F}" srcId="{118C7BE3-530E-4912-B22C-F18E284100D0}" destId="{D69299A8-863C-4435-8853-BA7D5044EB2F}" srcOrd="0" destOrd="0" parTransId="{0C3A8D41-407E-45FD-B99E-611BEB849529}" sibTransId="{C865A9A3-033B-4CDC-AC2C-AC58515C950B}"/>
    <dgm:cxn modelId="{B7AB01CB-741F-43E6-8A50-F31D532C7465}" type="presOf" srcId="{6F6A0C83-7E87-4AD6-AADD-6C5C587E7244}" destId="{708404AC-5DBD-4464-8911-D255054BDAD3}" srcOrd="0" destOrd="0" presId="urn:microsoft.com/office/officeart/2005/8/layout/lProcess2"/>
    <dgm:cxn modelId="{D70A24CF-F916-4355-9042-010B33ABECF6}" type="presOf" srcId="{D21ED1D8-651E-45BE-AFCB-5334354B48EE}" destId="{9915B6CB-7ED3-4BE2-B50E-0BC6BC193FF6}" srcOrd="1" destOrd="0" presId="urn:microsoft.com/office/officeart/2005/8/layout/lProcess2"/>
    <dgm:cxn modelId="{DFA143DA-CBCF-4F13-9228-3DA7284CE1D0}" srcId="{D21ED1D8-651E-45BE-AFCB-5334354B48EE}" destId="{7F4FE0FB-DFB9-419F-8706-8179F0803E41}" srcOrd="0" destOrd="0" parTransId="{6E8610ED-C8BA-40B7-A6F6-2FA57A992739}" sibTransId="{B23DBB99-B431-41E1-9241-59D6873A430D}"/>
    <dgm:cxn modelId="{DE28B7DA-0F0D-4676-951A-196E752174C9}" type="presOf" srcId="{D69299A8-863C-4435-8853-BA7D5044EB2F}" destId="{9EB04F78-FD6C-4846-ABA7-57C309CA7182}" srcOrd="1" destOrd="0" presId="urn:microsoft.com/office/officeart/2005/8/layout/lProcess2"/>
    <dgm:cxn modelId="{00FC3AEC-D3B9-46F9-BCF9-88D0D3BCD7E1}" type="presOf" srcId="{118C7BE3-530E-4912-B22C-F18E284100D0}" destId="{1055CF55-D1F2-4E22-BD07-75FA4818F52F}" srcOrd="0" destOrd="0" presId="urn:microsoft.com/office/officeart/2005/8/layout/lProcess2"/>
    <dgm:cxn modelId="{C4F21CF4-E8EA-4CED-97C1-02DB720DF1FB}" srcId="{0ADDCBFC-922F-4833-A8BF-0317C72534D2}" destId="{2D534EE1-F10C-4C3C-8678-10E7C9211332}" srcOrd="0" destOrd="0" parTransId="{CB6F18CA-6B03-495F-B23C-37C1F3D64D88}" sibTransId="{F2A4E566-89DF-4EE9-90EE-F00592AD782F}"/>
    <dgm:cxn modelId="{F4F4ACF7-8D7F-4F8E-808F-40EFCDF93865}" type="presOf" srcId="{0ADDCBFC-922F-4833-A8BF-0317C72534D2}" destId="{62C6CE2E-B2E9-4D8B-B66B-D276E3A2D789}" srcOrd="0" destOrd="0" presId="urn:microsoft.com/office/officeart/2005/8/layout/lProcess2"/>
    <dgm:cxn modelId="{5E84B7AD-AE88-4986-8A30-073D1451E0CD}" type="presParOf" srcId="{1055CF55-D1F2-4E22-BD07-75FA4818F52F}" destId="{EA0E5E82-FD68-4FB1-B468-07966FA938AE}" srcOrd="0" destOrd="0" presId="urn:microsoft.com/office/officeart/2005/8/layout/lProcess2"/>
    <dgm:cxn modelId="{58C57E6D-CB39-432B-BE55-EA38724DB0E2}" type="presParOf" srcId="{EA0E5E82-FD68-4FB1-B468-07966FA938AE}" destId="{F60FFFA8-9971-4C4C-BC42-72DD1C661EB1}" srcOrd="0" destOrd="0" presId="urn:microsoft.com/office/officeart/2005/8/layout/lProcess2"/>
    <dgm:cxn modelId="{A838A7E4-72A5-4D4E-B35E-CFF57EEF274B}" type="presParOf" srcId="{EA0E5E82-FD68-4FB1-B468-07966FA938AE}" destId="{9EB04F78-FD6C-4846-ABA7-57C309CA7182}" srcOrd="1" destOrd="0" presId="urn:microsoft.com/office/officeart/2005/8/layout/lProcess2"/>
    <dgm:cxn modelId="{F78F041F-F945-42AF-9703-C8B269FC42B6}" type="presParOf" srcId="{EA0E5E82-FD68-4FB1-B468-07966FA938AE}" destId="{5334A7FE-0357-4050-816A-A32742C3CA40}" srcOrd="2" destOrd="0" presId="urn:microsoft.com/office/officeart/2005/8/layout/lProcess2"/>
    <dgm:cxn modelId="{E3699243-3A94-42A6-B90D-35ADBE98A11E}" type="presParOf" srcId="{5334A7FE-0357-4050-816A-A32742C3CA40}" destId="{CBA71372-2BED-44D0-80EB-B9F97056DBCF}" srcOrd="0" destOrd="0" presId="urn:microsoft.com/office/officeart/2005/8/layout/lProcess2"/>
    <dgm:cxn modelId="{B02688EB-275B-4945-87D4-F04D425E6FE9}" type="presParOf" srcId="{CBA71372-2BED-44D0-80EB-B9F97056DBCF}" destId="{708404AC-5DBD-4464-8911-D255054BDAD3}" srcOrd="0" destOrd="0" presId="urn:microsoft.com/office/officeart/2005/8/layout/lProcess2"/>
    <dgm:cxn modelId="{DB1128D9-92F6-4797-94DC-C694CB83BF62}" type="presParOf" srcId="{1055CF55-D1F2-4E22-BD07-75FA4818F52F}" destId="{F3168B33-8B00-420D-9BFD-F755CC630B89}" srcOrd="1" destOrd="0" presId="urn:microsoft.com/office/officeart/2005/8/layout/lProcess2"/>
    <dgm:cxn modelId="{5048C6DF-2C8C-4780-8432-6C56BFC9F390}" type="presParOf" srcId="{1055CF55-D1F2-4E22-BD07-75FA4818F52F}" destId="{A8826ECE-4AD4-4FF0-93BC-CA9A485ED1D9}" srcOrd="2" destOrd="0" presId="urn:microsoft.com/office/officeart/2005/8/layout/lProcess2"/>
    <dgm:cxn modelId="{5B6C50AD-C189-4F7E-A39D-C71E712FB0FE}" type="presParOf" srcId="{A8826ECE-4AD4-4FF0-93BC-CA9A485ED1D9}" destId="{867B93F2-D372-47A9-ADB6-274A0E9FA989}" srcOrd="0" destOrd="0" presId="urn:microsoft.com/office/officeart/2005/8/layout/lProcess2"/>
    <dgm:cxn modelId="{B5BB950C-D3AE-411A-B8D4-612915D4687E}" type="presParOf" srcId="{A8826ECE-4AD4-4FF0-93BC-CA9A485ED1D9}" destId="{9915B6CB-7ED3-4BE2-B50E-0BC6BC193FF6}" srcOrd="1" destOrd="0" presId="urn:microsoft.com/office/officeart/2005/8/layout/lProcess2"/>
    <dgm:cxn modelId="{941501CC-AC9A-4DD3-9866-2534DCD053F0}" type="presParOf" srcId="{A8826ECE-4AD4-4FF0-93BC-CA9A485ED1D9}" destId="{DF03ECA5-6E15-4E72-966B-D9FEF451EEFA}" srcOrd="2" destOrd="0" presId="urn:microsoft.com/office/officeart/2005/8/layout/lProcess2"/>
    <dgm:cxn modelId="{B88BE86C-0ABF-4C12-A7B1-E7C1964B98C8}" type="presParOf" srcId="{DF03ECA5-6E15-4E72-966B-D9FEF451EEFA}" destId="{069B41DA-EDB1-4861-851C-E47AE9E1FBBC}" srcOrd="0" destOrd="0" presId="urn:microsoft.com/office/officeart/2005/8/layout/lProcess2"/>
    <dgm:cxn modelId="{10E64EE6-4EF9-42D1-B256-9D91656EB03C}" type="presParOf" srcId="{069B41DA-EDB1-4861-851C-E47AE9E1FBBC}" destId="{F579F021-C700-48BB-9A16-3712C370CB55}" srcOrd="0" destOrd="0" presId="urn:microsoft.com/office/officeart/2005/8/layout/lProcess2"/>
    <dgm:cxn modelId="{2A027AEB-8838-44FB-9ABA-A224D5D97707}" type="presParOf" srcId="{1055CF55-D1F2-4E22-BD07-75FA4818F52F}" destId="{5E1A21D1-E1C6-4C06-9808-9891B13981A1}" srcOrd="3" destOrd="0" presId="urn:microsoft.com/office/officeart/2005/8/layout/lProcess2"/>
    <dgm:cxn modelId="{1DF0FE2F-BA76-4922-A2A7-FE1C7E960E55}" type="presParOf" srcId="{1055CF55-D1F2-4E22-BD07-75FA4818F52F}" destId="{1C8C2638-F1B6-4490-9E00-2D32BC5FDC44}" srcOrd="4" destOrd="0" presId="urn:microsoft.com/office/officeart/2005/8/layout/lProcess2"/>
    <dgm:cxn modelId="{AFFBEC3E-FCD1-446A-BF70-E8DDA840F3C6}" type="presParOf" srcId="{1C8C2638-F1B6-4490-9E00-2D32BC5FDC44}" destId="{62C6CE2E-B2E9-4D8B-B66B-D276E3A2D789}" srcOrd="0" destOrd="0" presId="urn:microsoft.com/office/officeart/2005/8/layout/lProcess2"/>
    <dgm:cxn modelId="{3857C472-3CBF-459D-9F4B-1CB47E1BFEC4}" type="presParOf" srcId="{1C8C2638-F1B6-4490-9E00-2D32BC5FDC44}" destId="{DFCE2B22-0C1F-4D88-B219-70A8AB30B9A0}" srcOrd="1" destOrd="0" presId="urn:microsoft.com/office/officeart/2005/8/layout/lProcess2"/>
    <dgm:cxn modelId="{38F34A06-7DF6-4B80-8B12-D7618FCACF3E}" type="presParOf" srcId="{1C8C2638-F1B6-4490-9E00-2D32BC5FDC44}" destId="{182CB71F-8C26-4E48-8979-2E237D6C2F79}" srcOrd="2" destOrd="0" presId="urn:microsoft.com/office/officeart/2005/8/layout/lProcess2"/>
    <dgm:cxn modelId="{3EF6DD62-601D-4B81-B63D-6EEE1AEF4589}" type="presParOf" srcId="{182CB71F-8C26-4E48-8979-2E237D6C2F79}" destId="{59EBE53B-BE4C-4AF1-BB5E-4AD5616D1321}" srcOrd="0" destOrd="0" presId="urn:microsoft.com/office/officeart/2005/8/layout/lProcess2"/>
    <dgm:cxn modelId="{8F936DD7-D815-4655-9ABA-CF2D950F4500}" type="presParOf" srcId="{59EBE53B-BE4C-4AF1-BB5E-4AD5616D1321}" destId="{177E6B5C-98AE-4A1E-9F9E-F53C07F08676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8C7BE3-530E-4912-B22C-F18E284100D0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t-BR"/>
        </a:p>
      </dgm:t>
    </dgm:pt>
    <dgm:pt modelId="{D69299A8-863C-4435-8853-BA7D5044EB2F}">
      <dgm:prSet phldrT="[Text]"/>
      <dgm:spPr/>
      <dgm:t>
        <a:bodyPr/>
        <a:lstStyle/>
        <a:p>
          <a:r>
            <a:rPr lang="pt-BR" b="1" dirty="0">
              <a:solidFill>
                <a:schemeClr val="tx1"/>
              </a:solidFill>
            </a:rPr>
            <a:t>4. Executive Information Systems (EIS)</a:t>
          </a:r>
          <a:endParaRPr lang="pt-BR" dirty="0"/>
        </a:p>
      </dgm:t>
    </dgm:pt>
    <dgm:pt modelId="{0C3A8D41-407E-45FD-B99E-611BEB849529}" type="parTrans" cxnId="{6F1F7AAD-F8FB-4B6F-B691-752B39B4E03F}">
      <dgm:prSet/>
      <dgm:spPr/>
      <dgm:t>
        <a:bodyPr/>
        <a:lstStyle/>
        <a:p>
          <a:endParaRPr lang="pt-BR"/>
        </a:p>
      </dgm:t>
    </dgm:pt>
    <dgm:pt modelId="{C865A9A3-033B-4CDC-AC2C-AC58515C950B}" type="sibTrans" cxnId="{6F1F7AAD-F8FB-4B6F-B691-752B39B4E03F}">
      <dgm:prSet/>
      <dgm:spPr/>
      <dgm:t>
        <a:bodyPr/>
        <a:lstStyle/>
        <a:p>
          <a:endParaRPr lang="pt-BR"/>
        </a:p>
      </dgm:t>
    </dgm:pt>
    <dgm:pt modelId="{6F6A0C83-7E87-4AD6-AADD-6C5C587E7244}">
      <dgm:prSet phldrT="[Text]" custT="1"/>
      <dgm:spPr/>
      <dgm:t>
        <a:bodyPr/>
        <a:lstStyle/>
        <a:p>
          <a:r>
            <a:rPr lang="pt-BR" sz="2400" dirty="0">
              <a:solidFill>
                <a:schemeClr val="tx1"/>
              </a:solidFill>
            </a:rPr>
            <a:t>Provide high-level summaries and strategic insights for senior executives.</a:t>
          </a:r>
          <a:endParaRPr lang="pt-BR" sz="2400" dirty="0"/>
        </a:p>
      </dgm:t>
    </dgm:pt>
    <dgm:pt modelId="{A17580DB-DF43-449B-A24B-811E00EDBF9B}" type="parTrans" cxnId="{9ACDABAA-D46F-4AE3-9F5C-B61BE1056704}">
      <dgm:prSet/>
      <dgm:spPr/>
      <dgm:t>
        <a:bodyPr/>
        <a:lstStyle/>
        <a:p>
          <a:endParaRPr lang="pt-BR"/>
        </a:p>
      </dgm:t>
    </dgm:pt>
    <dgm:pt modelId="{0D24D50C-D874-4BF9-85B8-9A27D407860C}" type="sibTrans" cxnId="{9ACDABAA-D46F-4AE3-9F5C-B61BE1056704}">
      <dgm:prSet/>
      <dgm:spPr/>
      <dgm:t>
        <a:bodyPr/>
        <a:lstStyle/>
        <a:p>
          <a:endParaRPr lang="pt-BR"/>
        </a:p>
      </dgm:t>
    </dgm:pt>
    <dgm:pt modelId="{D21ED1D8-651E-45BE-AFCB-5334354B48EE}">
      <dgm:prSet phldrT="[Text]"/>
      <dgm:spPr/>
      <dgm:t>
        <a:bodyPr/>
        <a:lstStyle/>
        <a:p>
          <a:r>
            <a:rPr lang="pt-BR" b="1" dirty="0">
              <a:solidFill>
                <a:schemeClr val="tx1"/>
              </a:solidFill>
            </a:rPr>
            <a:t> 5. Customer Relationship Management Systems (CRM)</a:t>
          </a:r>
          <a:endParaRPr lang="pt-BR" dirty="0"/>
        </a:p>
      </dgm:t>
    </dgm:pt>
    <dgm:pt modelId="{531B9AE0-ED30-4CDC-9805-C41E4FA3C2C3}" type="parTrans" cxnId="{A0D3268C-4375-4FF2-970B-F921EE99EBA7}">
      <dgm:prSet/>
      <dgm:spPr/>
      <dgm:t>
        <a:bodyPr/>
        <a:lstStyle/>
        <a:p>
          <a:endParaRPr lang="pt-BR"/>
        </a:p>
      </dgm:t>
    </dgm:pt>
    <dgm:pt modelId="{A9446ABE-5BE1-46BB-9E0C-642CCF61B045}" type="sibTrans" cxnId="{A0D3268C-4375-4FF2-970B-F921EE99EBA7}">
      <dgm:prSet/>
      <dgm:spPr/>
      <dgm:t>
        <a:bodyPr/>
        <a:lstStyle/>
        <a:p>
          <a:endParaRPr lang="pt-BR"/>
        </a:p>
      </dgm:t>
    </dgm:pt>
    <dgm:pt modelId="{7F4FE0FB-DFB9-419F-8706-8179F0803E41}">
      <dgm:prSet phldrT="[Text]" custT="1"/>
      <dgm:spPr/>
      <dgm:t>
        <a:bodyPr/>
        <a:lstStyle/>
        <a:p>
          <a:r>
            <a:rPr lang="pt-BR" sz="2400" dirty="0">
              <a:solidFill>
                <a:schemeClr val="tx1"/>
              </a:solidFill>
            </a:rPr>
            <a:t>Manage customer interactions, preferences, and service history.</a:t>
          </a:r>
          <a:endParaRPr lang="pt-BR" sz="2400" dirty="0"/>
        </a:p>
      </dgm:t>
    </dgm:pt>
    <dgm:pt modelId="{6E8610ED-C8BA-40B7-A6F6-2FA57A992739}" type="parTrans" cxnId="{DFA143DA-CBCF-4F13-9228-3DA7284CE1D0}">
      <dgm:prSet/>
      <dgm:spPr/>
      <dgm:t>
        <a:bodyPr/>
        <a:lstStyle/>
        <a:p>
          <a:endParaRPr lang="pt-BR"/>
        </a:p>
      </dgm:t>
    </dgm:pt>
    <dgm:pt modelId="{B23DBB99-B431-41E1-9241-59D6873A430D}" type="sibTrans" cxnId="{DFA143DA-CBCF-4F13-9228-3DA7284CE1D0}">
      <dgm:prSet/>
      <dgm:spPr/>
      <dgm:t>
        <a:bodyPr/>
        <a:lstStyle/>
        <a:p>
          <a:endParaRPr lang="pt-BR"/>
        </a:p>
      </dgm:t>
    </dgm:pt>
    <dgm:pt modelId="{0ADDCBFC-922F-4833-A8BF-0317C72534D2}">
      <dgm:prSet phldrT="[Text]"/>
      <dgm:spPr/>
      <dgm:t>
        <a:bodyPr/>
        <a:lstStyle/>
        <a:p>
          <a:r>
            <a:rPr lang="pt-BR" b="1" dirty="0">
              <a:solidFill>
                <a:schemeClr val="tx1"/>
              </a:solidFill>
            </a:rPr>
            <a:t>6. Knowledge Management Systems (KMS)</a:t>
          </a:r>
          <a:endParaRPr lang="pt-BR" dirty="0"/>
        </a:p>
      </dgm:t>
    </dgm:pt>
    <dgm:pt modelId="{4FC842D9-DE54-4DAF-B517-016DAB2B99A2}" type="parTrans" cxnId="{5CB0972B-8A64-4937-BA8C-1041890BB2F5}">
      <dgm:prSet/>
      <dgm:spPr/>
      <dgm:t>
        <a:bodyPr/>
        <a:lstStyle/>
        <a:p>
          <a:endParaRPr lang="pt-BR"/>
        </a:p>
      </dgm:t>
    </dgm:pt>
    <dgm:pt modelId="{3A04EE12-7287-4FC2-A969-9499FE840384}" type="sibTrans" cxnId="{5CB0972B-8A64-4937-BA8C-1041890BB2F5}">
      <dgm:prSet/>
      <dgm:spPr/>
      <dgm:t>
        <a:bodyPr/>
        <a:lstStyle/>
        <a:p>
          <a:endParaRPr lang="pt-BR"/>
        </a:p>
      </dgm:t>
    </dgm:pt>
    <dgm:pt modelId="{2D534EE1-F10C-4C3C-8678-10E7C9211332}">
      <dgm:prSet phldrT="[Text]" custT="1"/>
      <dgm:spPr/>
      <dgm:t>
        <a:bodyPr/>
        <a:lstStyle/>
        <a:p>
          <a:r>
            <a:rPr lang="pt-BR" sz="2400" dirty="0">
              <a:solidFill>
                <a:schemeClr val="tx1"/>
              </a:solidFill>
            </a:rPr>
            <a:t>Capture, store, and share organisational knowledge.</a:t>
          </a:r>
          <a:endParaRPr lang="pt-BR" sz="2400" dirty="0"/>
        </a:p>
      </dgm:t>
    </dgm:pt>
    <dgm:pt modelId="{CB6F18CA-6B03-495F-B23C-37C1F3D64D88}" type="parTrans" cxnId="{C4F21CF4-E8EA-4CED-97C1-02DB720DF1FB}">
      <dgm:prSet/>
      <dgm:spPr/>
      <dgm:t>
        <a:bodyPr/>
        <a:lstStyle/>
        <a:p>
          <a:endParaRPr lang="pt-BR"/>
        </a:p>
      </dgm:t>
    </dgm:pt>
    <dgm:pt modelId="{F2A4E566-89DF-4EE9-90EE-F00592AD782F}" type="sibTrans" cxnId="{C4F21CF4-E8EA-4CED-97C1-02DB720DF1FB}">
      <dgm:prSet/>
      <dgm:spPr/>
      <dgm:t>
        <a:bodyPr/>
        <a:lstStyle/>
        <a:p>
          <a:endParaRPr lang="pt-BR"/>
        </a:p>
      </dgm:t>
    </dgm:pt>
    <dgm:pt modelId="{1055CF55-D1F2-4E22-BD07-75FA4818F52F}" type="pres">
      <dgm:prSet presAssocID="{118C7BE3-530E-4912-B22C-F18E284100D0}" presName="theList" presStyleCnt="0">
        <dgm:presLayoutVars>
          <dgm:dir/>
          <dgm:animLvl val="lvl"/>
          <dgm:resizeHandles val="exact"/>
        </dgm:presLayoutVars>
      </dgm:prSet>
      <dgm:spPr/>
    </dgm:pt>
    <dgm:pt modelId="{EA0E5E82-FD68-4FB1-B468-07966FA938AE}" type="pres">
      <dgm:prSet presAssocID="{D69299A8-863C-4435-8853-BA7D5044EB2F}" presName="compNode" presStyleCnt="0"/>
      <dgm:spPr/>
    </dgm:pt>
    <dgm:pt modelId="{F60FFFA8-9971-4C4C-BC42-72DD1C661EB1}" type="pres">
      <dgm:prSet presAssocID="{D69299A8-863C-4435-8853-BA7D5044EB2F}" presName="aNode" presStyleLbl="bgShp" presStyleIdx="0" presStyleCnt="3"/>
      <dgm:spPr/>
    </dgm:pt>
    <dgm:pt modelId="{9EB04F78-FD6C-4846-ABA7-57C309CA7182}" type="pres">
      <dgm:prSet presAssocID="{D69299A8-863C-4435-8853-BA7D5044EB2F}" presName="textNode" presStyleLbl="bgShp" presStyleIdx="0" presStyleCnt="3"/>
      <dgm:spPr/>
    </dgm:pt>
    <dgm:pt modelId="{5334A7FE-0357-4050-816A-A32742C3CA40}" type="pres">
      <dgm:prSet presAssocID="{D69299A8-863C-4435-8853-BA7D5044EB2F}" presName="compChildNode" presStyleCnt="0"/>
      <dgm:spPr/>
    </dgm:pt>
    <dgm:pt modelId="{CBA71372-2BED-44D0-80EB-B9F97056DBCF}" type="pres">
      <dgm:prSet presAssocID="{D69299A8-863C-4435-8853-BA7D5044EB2F}" presName="theInnerList" presStyleCnt="0"/>
      <dgm:spPr/>
    </dgm:pt>
    <dgm:pt modelId="{708404AC-5DBD-4464-8911-D255054BDAD3}" type="pres">
      <dgm:prSet presAssocID="{6F6A0C83-7E87-4AD6-AADD-6C5C587E7244}" presName="childNode" presStyleLbl="node1" presStyleIdx="0" presStyleCnt="3">
        <dgm:presLayoutVars>
          <dgm:bulletEnabled val="1"/>
        </dgm:presLayoutVars>
      </dgm:prSet>
      <dgm:spPr/>
    </dgm:pt>
    <dgm:pt modelId="{F3168B33-8B00-420D-9BFD-F755CC630B89}" type="pres">
      <dgm:prSet presAssocID="{D69299A8-863C-4435-8853-BA7D5044EB2F}" presName="aSpace" presStyleCnt="0"/>
      <dgm:spPr/>
    </dgm:pt>
    <dgm:pt modelId="{A8826ECE-4AD4-4FF0-93BC-CA9A485ED1D9}" type="pres">
      <dgm:prSet presAssocID="{D21ED1D8-651E-45BE-AFCB-5334354B48EE}" presName="compNode" presStyleCnt="0"/>
      <dgm:spPr/>
    </dgm:pt>
    <dgm:pt modelId="{867B93F2-D372-47A9-ADB6-274A0E9FA989}" type="pres">
      <dgm:prSet presAssocID="{D21ED1D8-651E-45BE-AFCB-5334354B48EE}" presName="aNode" presStyleLbl="bgShp" presStyleIdx="1" presStyleCnt="3"/>
      <dgm:spPr/>
    </dgm:pt>
    <dgm:pt modelId="{9915B6CB-7ED3-4BE2-B50E-0BC6BC193FF6}" type="pres">
      <dgm:prSet presAssocID="{D21ED1D8-651E-45BE-AFCB-5334354B48EE}" presName="textNode" presStyleLbl="bgShp" presStyleIdx="1" presStyleCnt="3"/>
      <dgm:spPr/>
    </dgm:pt>
    <dgm:pt modelId="{DF03ECA5-6E15-4E72-966B-D9FEF451EEFA}" type="pres">
      <dgm:prSet presAssocID="{D21ED1D8-651E-45BE-AFCB-5334354B48EE}" presName="compChildNode" presStyleCnt="0"/>
      <dgm:spPr/>
    </dgm:pt>
    <dgm:pt modelId="{069B41DA-EDB1-4861-851C-E47AE9E1FBBC}" type="pres">
      <dgm:prSet presAssocID="{D21ED1D8-651E-45BE-AFCB-5334354B48EE}" presName="theInnerList" presStyleCnt="0"/>
      <dgm:spPr/>
    </dgm:pt>
    <dgm:pt modelId="{F579F021-C700-48BB-9A16-3712C370CB55}" type="pres">
      <dgm:prSet presAssocID="{7F4FE0FB-DFB9-419F-8706-8179F0803E41}" presName="childNode" presStyleLbl="node1" presStyleIdx="1" presStyleCnt="3">
        <dgm:presLayoutVars>
          <dgm:bulletEnabled val="1"/>
        </dgm:presLayoutVars>
      </dgm:prSet>
      <dgm:spPr/>
    </dgm:pt>
    <dgm:pt modelId="{5E1A21D1-E1C6-4C06-9808-9891B13981A1}" type="pres">
      <dgm:prSet presAssocID="{D21ED1D8-651E-45BE-AFCB-5334354B48EE}" presName="aSpace" presStyleCnt="0"/>
      <dgm:spPr/>
    </dgm:pt>
    <dgm:pt modelId="{1C8C2638-F1B6-4490-9E00-2D32BC5FDC44}" type="pres">
      <dgm:prSet presAssocID="{0ADDCBFC-922F-4833-A8BF-0317C72534D2}" presName="compNode" presStyleCnt="0"/>
      <dgm:spPr/>
    </dgm:pt>
    <dgm:pt modelId="{62C6CE2E-B2E9-4D8B-B66B-D276E3A2D789}" type="pres">
      <dgm:prSet presAssocID="{0ADDCBFC-922F-4833-A8BF-0317C72534D2}" presName="aNode" presStyleLbl="bgShp" presStyleIdx="2" presStyleCnt="3" custLinFactNeighborX="39718" custLinFactNeighborY="7124"/>
      <dgm:spPr/>
    </dgm:pt>
    <dgm:pt modelId="{DFCE2B22-0C1F-4D88-B219-70A8AB30B9A0}" type="pres">
      <dgm:prSet presAssocID="{0ADDCBFC-922F-4833-A8BF-0317C72534D2}" presName="textNode" presStyleLbl="bgShp" presStyleIdx="2" presStyleCnt="3"/>
      <dgm:spPr/>
    </dgm:pt>
    <dgm:pt modelId="{182CB71F-8C26-4E48-8979-2E237D6C2F79}" type="pres">
      <dgm:prSet presAssocID="{0ADDCBFC-922F-4833-A8BF-0317C72534D2}" presName="compChildNode" presStyleCnt="0"/>
      <dgm:spPr/>
    </dgm:pt>
    <dgm:pt modelId="{59EBE53B-BE4C-4AF1-BB5E-4AD5616D1321}" type="pres">
      <dgm:prSet presAssocID="{0ADDCBFC-922F-4833-A8BF-0317C72534D2}" presName="theInnerList" presStyleCnt="0"/>
      <dgm:spPr/>
    </dgm:pt>
    <dgm:pt modelId="{177E6B5C-98AE-4A1E-9F9E-F53C07F08676}" type="pres">
      <dgm:prSet presAssocID="{2D534EE1-F10C-4C3C-8678-10E7C9211332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5CB0972B-8A64-4937-BA8C-1041890BB2F5}" srcId="{118C7BE3-530E-4912-B22C-F18E284100D0}" destId="{0ADDCBFC-922F-4833-A8BF-0317C72534D2}" srcOrd="2" destOrd="0" parTransId="{4FC842D9-DE54-4DAF-B517-016DAB2B99A2}" sibTransId="{3A04EE12-7287-4FC2-A969-9499FE840384}"/>
    <dgm:cxn modelId="{4887BC38-6843-464D-AECA-E96F0DEA9D1A}" type="presOf" srcId="{0ADDCBFC-922F-4833-A8BF-0317C72534D2}" destId="{DFCE2B22-0C1F-4D88-B219-70A8AB30B9A0}" srcOrd="1" destOrd="0" presId="urn:microsoft.com/office/officeart/2005/8/layout/lProcess2"/>
    <dgm:cxn modelId="{CB95443F-DF02-4C1A-B0C1-BF34BB428926}" type="presOf" srcId="{7F4FE0FB-DFB9-419F-8706-8179F0803E41}" destId="{F579F021-C700-48BB-9A16-3712C370CB55}" srcOrd="0" destOrd="0" presId="urn:microsoft.com/office/officeart/2005/8/layout/lProcess2"/>
    <dgm:cxn modelId="{A12E6474-9C63-4BDD-8116-AF36AF731858}" type="presOf" srcId="{D21ED1D8-651E-45BE-AFCB-5334354B48EE}" destId="{867B93F2-D372-47A9-ADB6-274A0E9FA989}" srcOrd="0" destOrd="0" presId="urn:microsoft.com/office/officeart/2005/8/layout/lProcess2"/>
    <dgm:cxn modelId="{B9CD5788-7BA3-483B-80B8-04EF9A22F5B2}" type="presOf" srcId="{D69299A8-863C-4435-8853-BA7D5044EB2F}" destId="{F60FFFA8-9971-4C4C-BC42-72DD1C661EB1}" srcOrd="0" destOrd="0" presId="urn:microsoft.com/office/officeart/2005/8/layout/lProcess2"/>
    <dgm:cxn modelId="{A0D3268C-4375-4FF2-970B-F921EE99EBA7}" srcId="{118C7BE3-530E-4912-B22C-F18E284100D0}" destId="{D21ED1D8-651E-45BE-AFCB-5334354B48EE}" srcOrd="1" destOrd="0" parTransId="{531B9AE0-ED30-4CDC-9805-C41E4FA3C2C3}" sibTransId="{A9446ABE-5BE1-46BB-9E0C-642CCF61B045}"/>
    <dgm:cxn modelId="{772FCC91-7AC0-4FBA-B686-8B3256F9283C}" type="presOf" srcId="{2D534EE1-F10C-4C3C-8678-10E7C9211332}" destId="{177E6B5C-98AE-4A1E-9F9E-F53C07F08676}" srcOrd="0" destOrd="0" presId="urn:microsoft.com/office/officeart/2005/8/layout/lProcess2"/>
    <dgm:cxn modelId="{9ACDABAA-D46F-4AE3-9F5C-B61BE1056704}" srcId="{D69299A8-863C-4435-8853-BA7D5044EB2F}" destId="{6F6A0C83-7E87-4AD6-AADD-6C5C587E7244}" srcOrd="0" destOrd="0" parTransId="{A17580DB-DF43-449B-A24B-811E00EDBF9B}" sibTransId="{0D24D50C-D874-4BF9-85B8-9A27D407860C}"/>
    <dgm:cxn modelId="{6F1F7AAD-F8FB-4B6F-B691-752B39B4E03F}" srcId="{118C7BE3-530E-4912-B22C-F18E284100D0}" destId="{D69299A8-863C-4435-8853-BA7D5044EB2F}" srcOrd="0" destOrd="0" parTransId="{0C3A8D41-407E-45FD-B99E-611BEB849529}" sibTransId="{C865A9A3-033B-4CDC-AC2C-AC58515C950B}"/>
    <dgm:cxn modelId="{B7AB01CB-741F-43E6-8A50-F31D532C7465}" type="presOf" srcId="{6F6A0C83-7E87-4AD6-AADD-6C5C587E7244}" destId="{708404AC-5DBD-4464-8911-D255054BDAD3}" srcOrd="0" destOrd="0" presId="urn:microsoft.com/office/officeart/2005/8/layout/lProcess2"/>
    <dgm:cxn modelId="{D70A24CF-F916-4355-9042-010B33ABECF6}" type="presOf" srcId="{D21ED1D8-651E-45BE-AFCB-5334354B48EE}" destId="{9915B6CB-7ED3-4BE2-B50E-0BC6BC193FF6}" srcOrd="1" destOrd="0" presId="urn:microsoft.com/office/officeart/2005/8/layout/lProcess2"/>
    <dgm:cxn modelId="{DFA143DA-CBCF-4F13-9228-3DA7284CE1D0}" srcId="{D21ED1D8-651E-45BE-AFCB-5334354B48EE}" destId="{7F4FE0FB-DFB9-419F-8706-8179F0803E41}" srcOrd="0" destOrd="0" parTransId="{6E8610ED-C8BA-40B7-A6F6-2FA57A992739}" sibTransId="{B23DBB99-B431-41E1-9241-59D6873A430D}"/>
    <dgm:cxn modelId="{DE28B7DA-0F0D-4676-951A-196E752174C9}" type="presOf" srcId="{D69299A8-863C-4435-8853-BA7D5044EB2F}" destId="{9EB04F78-FD6C-4846-ABA7-57C309CA7182}" srcOrd="1" destOrd="0" presId="urn:microsoft.com/office/officeart/2005/8/layout/lProcess2"/>
    <dgm:cxn modelId="{00FC3AEC-D3B9-46F9-BCF9-88D0D3BCD7E1}" type="presOf" srcId="{118C7BE3-530E-4912-B22C-F18E284100D0}" destId="{1055CF55-D1F2-4E22-BD07-75FA4818F52F}" srcOrd="0" destOrd="0" presId="urn:microsoft.com/office/officeart/2005/8/layout/lProcess2"/>
    <dgm:cxn modelId="{C4F21CF4-E8EA-4CED-97C1-02DB720DF1FB}" srcId="{0ADDCBFC-922F-4833-A8BF-0317C72534D2}" destId="{2D534EE1-F10C-4C3C-8678-10E7C9211332}" srcOrd="0" destOrd="0" parTransId="{CB6F18CA-6B03-495F-B23C-37C1F3D64D88}" sibTransId="{F2A4E566-89DF-4EE9-90EE-F00592AD782F}"/>
    <dgm:cxn modelId="{F4F4ACF7-8D7F-4F8E-808F-40EFCDF93865}" type="presOf" srcId="{0ADDCBFC-922F-4833-A8BF-0317C72534D2}" destId="{62C6CE2E-B2E9-4D8B-B66B-D276E3A2D789}" srcOrd="0" destOrd="0" presId="urn:microsoft.com/office/officeart/2005/8/layout/lProcess2"/>
    <dgm:cxn modelId="{5E84B7AD-AE88-4986-8A30-073D1451E0CD}" type="presParOf" srcId="{1055CF55-D1F2-4E22-BD07-75FA4818F52F}" destId="{EA0E5E82-FD68-4FB1-B468-07966FA938AE}" srcOrd="0" destOrd="0" presId="urn:microsoft.com/office/officeart/2005/8/layout/lProcess2"/>
    <dgm:cxn modelId="{58C57E6D-CB39-432B-BE55-EA38724DB0E2}" type="presParOf" srcId="{EA0E5E82-FD68-4FB1-B468-07966FA938AE}" destId="{F60FFFA8-9971-4C4C-BC42-72DD1C661EB1}" srcOrd="0" destOrd="0" presId="urn:microsoft.com/office/officeart/2005/8/layout/lProcess2"/>
    <dgm:cxn modelId="{A838A7E4-72A5-4D4E-B35E-CFF57EEF274B}" type="presParOf" srcId="{EA0E5E82-FD68-4FB1-B468-07966FA938AE}" destId="{9EB04F78-FD6C-4846-ABA7-57C309CA7182}" srcOrd="1" destOrd="0" presId="urn:microsoft.com/office/officeart/2005/8/layout/lProcess2"/>
    <dgm:cxn modelId="{F78F041F-F945-42AF-9703-C8B269FC42B6}" type="presParOf" srcId="{EA0E5E82-FD68-4FB1-B468-07966FA938AE}" destId="{5334A7FE-0357-4050-816A-A32742C3CA40}" srcOrd="2" destOrd="0" presId="urn:microsoft.com/office/officeart/2005/8/layout/lProcess2"/>
    <dgm:cxn modelId="{E3699243-3A94-42A6-B90D-35ADBE98A11E}" type="presParOf" srcId="{5334A7FE-0357-4050-816A-A32742C3CA40}" destId="{CBA71372-2BED-44D0-80EB-B9F97056DBCF}" srcOrd="0" destOrd="0" presId="urn:microsoft.com/office/officeart/2005/8/layout/lProcess2"/>
    <dgm:cxn modelId="{B02688EB-275B-4945-87D4-F04D425E6FE9}" type="presParOf" srcId="{CBA71372-2BED-44D0-80EB-B9F97056DBCF}" destId="{708404AC-5DBD-4464-8911-D255054BDAD3}" srcOrd="0" destOrd="0" presId="urn:microsoft.com/office/officeart/2005/8/layout/lProcess2"/>
    <dgm:cxn modelId="{DB1128D9-92F6-4797-94DC-C694CB83BF62}" type="presParOf" srcId="{1055CF55-D1F2-4E22-BD07-75FA4818F52F}" destId="{F3168B33-8B00-420D-9BFD-F755CC630B89}" srcOrd="1" destOrd="0" presId="urn:microsoft.com/office/officeart/2005/8/layout/lProcess2"/>
    <dgm:cxn modelId="{5048C6DF-2C8C-4780-8432-6C56BFC9F390}" type="presParOf" srcId="{1055CF55-D1F2-4E22-BD07-75FA4818F52F}" destId="{A8826ECE-4AD4-4FF0-93BC-CA9A485ED1D9}" srcOrd="2" destOrd="0" presId="urn:microsoft.com/office/officeart/2005/8/layout/lProcess2"/>
    <dgm:cxn modelId="{5B6C50AD-C189-4F7E-A39D-C71E712FB0FE}" type="presParOf" srcId="{A8826ECE-4AD4-4FF0-93BC-CA9A485ED1D9}" destId="{867B93F2-D372-47A9-ADB6-274A0E9FA989}" srcOrd="0" destOrd="0" presId="urn:microsoft.com/office/officeart/2005/8/layout/lProcess2"/>
    <dgm:cxn modelId="{B5BB950C-D3AE-411A-B8D4-612915D4687E}" type="presParOf" srcId="{A8826ECE-4AD4-4FF0-93BC-CA9A485ED1D9}" destId="{9915B6CB-7ED3-4BE2-B50E-0BC6BC193FF6}" srcOrd="1" destOrd="0" presId="urn:microsoft.com/office/officeart/2005/8/layout/lProcess2"/>
    <dgm:cxn modelId="{941501CC-AC9A-4DD3-9866-2534DCD053F0}" type="presParOf" srcId="{A8826ECE-4AD4-4FF0-93BC-CA9A485ED1D9}" destId="{DF03ECA5-6E15-4E72-966B-D9FEF451EEFA}" srcOrd="2" destOrd="0" presId="urn:microsoft.com/office/officeart/2005/8/layout/lProcess2"/>
    <dgm:cxn modelId="{B88BE86C-0ABF-4C12-A7B1-E7C1964B98C8}" type="presParOf" srcId="{DF03ECA5-6E15-4E72-966B-D9FEF451EEFA}" destId="{069B41DA-EDB1-4861-851C-E47AE9E1FBBC}" srcOrd="0" destOrd="0" presId="urn:microsoft.com/office/officeart/2005/8/layout/lProcess2"/>
    <dgm:cxn modelId="{10E64EE6-4EF9-42D1-B256-9D91656EB03C}" type="presParOf" srcId="{069B41DA-EDB1-4861-851C-E47AE9E1FBBC}" destId="{F579F021-C700-48BB-9A16-3712C370CB55}" srcOrd="0" destOrd="0" presId="urn:microsoft.com/office/officeart/2005/8/layout/lProcess2"/>
    <dgm:cxn modelId="{2A027AEB-8838-44FB-9ABA-A224D5D97707}" type="presParOf" srcId="{1055CF55-D1F2-4E22-BD07-75FA4818F52F}" destId="{5E1A21D1-E1C6-4C06-9808-9891B13981A1}" srcOrd="3" destOrd="0" presId="urn:microsoft.com/office/officeart/2005/8/layout/lProcess2"/>
    <dgm:cxn modelId="{1DF0FE2F-BA76-4922-A2A7-FE1C7E960E55}" type="presParOf" srcId="{1055CF55-D1F2-4E22-BD07-75FA4818F52F}" destId="{1C8C2638-F1B6-4490-9E00-2D32BC5FDC44}" srcOrd="4" destOrd="0" presId="urn:microsoft.com/office/officeart/2005/8/layout/lProcess2"/>
    <dgm:cxn modelId="{AFFBEC3E-FCD1-446A-BF70-E8DDA840F3C6}" type="presParOf" srcId="{1C8C2638-F1B6-4490-9E00-2D32BC5FDC44}" destId="{62C6CE2E-B2E9-4D8B-B66B-D276E3A2D789}" srcOrd="0" destOrd="0" presId="urn:microsoft.com/office/officeart/2005/8/layout/lProcess2"/>
    <dgm:cxn modelId="{3857C472-3CBF-459D-9F4B-1CB47E1BFEC4}" type="presParOf" srcId="{1C8C2638-F1B6-4490-9E00-2D32BC5FDC44}" destId="{DFCE2B22-0C1F-4D88-B219-70A8AB30B9A0}" srcOrd="1" destOrd="0" presId="urn:microsoft.com/office/officeart/2005/8/layout/lProcess2"/>
    <dgm:cxn modelId="{38F34A06-7DF6-4B80-8B12-D7618FCACF3E}" type="presParOf" srcId="{1C8C2638-F1B6-4490-9E00-2D32BC5FDC44}" destId="{182CB71F-8C26-4E48-8979-2E237D6C2F79}" srcOrd="2" destOrd="0" presId="urn:microsoft.com/office/officeart/2005/8/layout/lProcess2"/>
    <dgm:cxn modelId="{3EF6DD62-601D-4B81-B63D-6EEE1AEF4589}" type="presParOf" srcId="{182CB71F-8C26-4E48-8979-2E237D6C2F79}" destId="{59EBE53B-BE4C-4AF1-BB5E-4AD5616D1321}" srcOrd="0" destOrd="0" presId="urn:microsoft.com/office/officeart/2005/8/layout/lProcess2"/>
    <dgm:cxn modelId="{8F936DD7-D815-4655-9ABA-CF2D950F4500}" type="presParOf" srcId="{59EBE53B-BE4C-4AF1-BB5E-4AD5616D1321}" destId="{177E6B5C-98AE-4A1E-9F9E-F53C07F08676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FFA8-9971-4C4C-BC42-72DD1C661EB1}">
      <dsp:nvSpPr>
        <dsp:cNvPr id="0" name=""/>
        <dsp:cNvSpPr/>
      </dsp:nvSpPr>
      <dsp:spPr>
        <a:xfrm>
          <a:off x="1364" y="0"/>
          <a:ext cx="3547626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800" b="1" kern="1200" dirty="0">
              <a:solidFill>
                <a:schemeClr val="tx1"/>
              </a:solidFill>
            </a:rPr>
            <a:t>1. Transaction Processing Systems (TPS)</a:t>
          </a:r>
          <a:endParaRPr lang="pt-BR" sz="2800" kern="1200" dirty="0"/>
        </a:p>
      </dsp:txBody>
      <dsp:txXfrm>
        <a:off x="1364" y="0"/>
        <a:ext cx="3547626" cy="1365960"/>
      </dsp:txXfrm>
    </dsp:sp>
    <dsp:sp modelId="{708404AC-5DBD-4464-8911-D255054BDAD3}">
      <dsp:nvSpPr>
        <dsp:cNvPr id="0" name=""/>
        <dsp:cNvSpPr/>
      </dsp:nvSpPr>
      <dsp:spPr>
        <a:xfrm>
          <a:off x="356127" y="1365960"/>
          <a:ext cx="2838101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dirty="0">
              <a:solidFill>
                <a:schemeClr val="tx1"/>
              </a:solidFill>
            </a:rPr>
            <a:t>Handle routine, day-to-day transactions such as sales, payments, and inventory updates.</a:t>
          </a:r>
          <a:endParaRPr lang="pt-BR" sz="2400" kern="1200" dirty="0"/>
        </a:p>
      </dsp:txBody>
      <dsp:txXfrm>
        <a:off x="439252" y="1449085"/>
        <a:ext cx="2671851" cy="2793330"/>
      </dsp:txXfrm>
    </dsp:sp>
    <dsp:sp modelId="{867B93F2-D372-47A9-ADB6-274A0E9FA989}">
      <dsp:nvSpPr>
        <dsp:cNvPr id="0" name=""/>
        <dsp:cNvSpPr/>
      </dsp:nvSpPr>
      <dsp:spPr>
        <a:xfrm>
          <a:off x="3815062" y="0"/>
          <a:ext cx="3547626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800" b="1" kern="1200" dirty="0">
              <a:solidFill>
                <a:schemeClr val="tx1"/>
              </a:solidFill>
            </a:rPr>
            <a:t>2. Management Information Systems (MIS)</a:t>
          </a:r>
          <a:endParaRPr lang="pt-BR" sz="2800" kern="1200" dirty="0"/>
        </a:p>
      </dsp:txBody>
      <dsp:txXfrm>
        <a:off x="3815062" y="0"/>
        <a:ext cx="3547626" cy="1365960"/>
      </dsp:txXfrm>
    </dsp:sp>
    <dsp:sp modelId="{F579F021-C700-48BB-9A16-3712C370CB55}">
      <dsp:nvSpPr>
        <dsp:cNvPr id="0" name=""/>
        <dsp:cNvSpPr/>
      </dsp:nvSpPr>
      <dsp:spPr>
        <a:xfrm>
          <a:off x="4169825" y="1365960"/>
          <a:ext cx="2838101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dirty="0">
              <a:solidFill>
                <a:schemeClr val="tx1"/>
              </a:solidFill>
            </a:rPr>
            <a:t>Convert TPS data into structured reports for managers.</a:t>
          </a:r>
          <a:endParaRPr lang="pt-BR" sz="2400" kern="1200" dirty="0"/>
        </a:p>
      </dsp:txBody>
      <dsp:txXfrm>
        <a:off x="4252950" y="1449085"/>
        <a:ext cx="2671851" cy="2793330"/>
      </dsp:txXfrm>
    </dsp:sp>
    <dsp:sp modelId="{62C6CE2E-B2E9-4D8B-B66B-D276E3A2D789}">
      <dsp:nvSpPr>
        <dsp:cNvPr id="0" name=""/>
        <dsp:cNvSpPr/>
      </dsp:nvSpPr>
      <dsp:spPr>
        <a:xfrm>
          <a:off x="7630125" y="0"/>
          <a:ext cx="3547626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800" b="1" kern="1200" dirty="0">
              <a:solidFill>
                <a:schemeClr val="tx1"/>
              </a:solidFill>
            </a:rPr>
            <a:t>3. Decision Support Systems (DSS)</a:t>
          </a:r>
          <a:endParaRPr lang="pt-BR" sz="2800" kern="1200" dirty="0"/>
        </a:p>
      </dsp:txBody>
      <dsp:txXfrm>
        <a:off x="7630125" y="0"/>
        <a:ext cx="3547626" cy="1365960"/>
      </dsp:txXfrm>
    </dsp:sp>
    <dsp:sp modelId="{177E6B5C-98AE-4A1E-9F9E-F53C07F08676}">
      <dsp:nvSpPr>
        <dsp:cNvPr id="0" name=""/>
        <dsp:cNvSpPr/>
      </dsp:nvSpPr>
      <dsp:spPr>
        <a:xfrm>
          <a:off x="7983523" y="1365960"/>
          <a:ext cx="2838101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dirty="0">
              <a:solidFill>
                <a:schemeClr val="tx1"/>
              </a:solidFill>
            </a:rPr>
            <a:t>Assist with complex, non-routine decisions using data modelling and analytics.</a:t>
          </a:r>
          <a:endParaRPr lang="pt-BR" sz="2400" kern="1200" dirty="0"/>
        </a:p>
      </dsp:txBody>
      <dsp:txXfrm>
        <a:off x="8066648" y="1449085"/>
        <a:ext cx="2671851" cy="27933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FFA8-9971-4C4C-BC42-72DD1C661EB1}">
      <dsp:nvSpPr>
        <dsp:cNvPr id="0" name=""/>
        <dsp:cNvSpPr/>
      </dsp:nvSpPr>
      <dsp:spPr>
        <a:xfrm>
          <a:off x="1377" y="0"/>
          <a:ext cx="3581360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300" b="1" kern="1200" dirty="0">
              <a:solidFill>
                <a:schemeClr val="tx1"/>
              </a:solidFill>
            </a:rPr>
            <a:t>4. Executive Information Systems (EIS)</a:t>
          </a:r>
          <a:endParaRPr lang="pt-BR" sz="2300" kern="1200" dirty="0"/>
        </a:p>
      </dsp:txBody>
      <dsp:txXfrm>
        <a:off x="1377" y="0"/>
        <a:ext cx="3581360" cy="1365960"/>
      </dsp:txXfrm>
    </dsp:sp>
    <dsp:sp modelId="{708404AC-5DBD-4464-8911-D255054BDAD3}">
      <dsp:nvSpPr>
        <dsp:cNvPr id="0" name=""/>
        <dsp:cNvSpPr/>
      </dsp:nvSpPr>
      <dsp:spPr>
        <a:xfrm>
          <a:off x="359513" y="1365960"/>
          <a:ext cx="2865088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dirty="0">
              <a:solidFill>
                <a:schemeClr val="tx1"/>
              </a:solidFill>
            </a:rPr>
            <a:t>Provide high-level summaries and strategic insights for senior executives.</a:t>
          </a:r>
          <a:endParaRPr lang="pt-BR" sz="2400" kern="1200" dirty="0"/>
        </a:p>
      </dsp:txBody>
      <dsp:txXfrm>
        <a:off x="443429" y="1449876"/>
        <a:ext cx="2697256" cy="2791748"/>
      </dsp:txXfrm>
    </dsp:sp>
    <dsp:sp modelId="{867B93F2-D372-47A9-ADB6-274A0E9FA989}">
      <dsp:nvSpPr>
        <dsp:cNvPr id="0" name=""/>
        <dsp:cNvSpPr/>
      </dsp:nvSpPr>
      <dsp:spPr>
        <a:xfrm>
          <a:off x="3851340" y="0"/>
          <a:ext cx="3581360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300" b="1" kern="1200" dirty="0">
              <a:solidFill>
                <a:schemeClr val="tx1"/>
              </a:solidFill>
            </a:rPr>
            <a:t> 5. Customer Relationship Management Systems (CRM)</a:t>
          </a:r>
          <a:endParaRPr lang="pt-BR" sz="2300" kern="1200" dirty="0"/>
        </a:p>
      </dsp:txBody>
      <dsp:txXfrm>
        <a:off x="3851340" y="0"/>
        <a:ext cx="3581360" cy="1365960"/>
      </dsp:txXfrm>
    </dsp:sp>
    <dsp:sp modelId="{F579F021-C700-48BB-9A16-3712C370CB55}">
      <dsp:nvSpPr>
        <dsp:cNvPr id="0" name=""/>
        <dsp:cNvSpPr/>
      </dsp:nvSpPr>
      <dsp:spPr>
        <a:xfrm>
          <a:off x="4209476" y="1365960"/>
          <a:ext cx="2865088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dirty="0">
              <a:solidFill>
                <a:schemeClr val="tx1"/>
              </a:solidFill>
            </a:rPr>
            <a:t>Manage customer interactions, preferences, and service history.</a:t>
          </a:r>
          <a:endParaRPr lang="pt-BR" sz="2400" kern="1200" dirty="0"/>
        </a:p>
      </dsp:txBody>
      <dsp:txXfrm>
        <a:off x="4293392" y="1449876"/>
        <a:ext cx="2697256" cy="2791748"/>
      </dsp:txXfrm>
    </dsp:sp>
    <dsp:sp modelId="{62C6CE2E-B2E9-4D8B-B66B-D276E3A2D789}">
      <dsp:nvSpPr>
        <dsp:cNvPr id="0" name=""/>
        <dsp:cNvSpPr/>
      </dsp:nvSpPr>
      <dsp:spPr>
        <a:xfrm>
          <a:off x="7702680" y="0"/>
          <a:ext cx="3581360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300" b="1" kern="1200" dirty="0">
              <a:solidFill>
                <a:schemeClr val="tx1"/>
              </a:solidFill>
            </a:rPr>
            <a:t>6. Knowledge Management Systems (KMS)</a:t>
          </a:r>
          <a:endParaRPr lang="pt-BR" sz="2300" kern="1200" dirty="0"/>
        </a:p>
      </dsp:txBody>
      <dsp:txXfrm>
        <a:off x="7702680" y="0"/>
        <a:ext cx="3581360" cy="1365960"/>
      </dsp:txXfrm>
    </dsp:sp>
    <dsp:sp modelId="{177E6B5C-98AE-4A1E-9F9E-F53C07F08676}">
      <dsp:nvSpPr>
        <dsp:cNvPr id="0" name=""/>
        <dsp:cNvSpPr/>
      </dsp:nvSpPr>
      <dsp:spPr>
        <a:xfrm>
          <a:off x="8059438" y="1365960"/>
          <a:ext cx="2865088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dirty="0">
              <a:solidFill>
                <a:schemeClr val="tx1"/>
              </a:solidFill>
            </a:rPr>
            <a:t>Capture, store, and share organisational knowledge.</a:t>
          </a:r>
          <a:endParaRPr lang="pt-BR" sz="2400" kern="1200" dirty="0"/>
        </a:p>
      </dsp:txBody>
      <dsp:txXfrm>
        <a:off x="8143354" y="1449876"/>
        <a:ext cx="2697256" cy="27917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83B0844-70B8-26E3-917E-954D4AEB90B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82D-2602-856D-010D-EA3DDB5156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90768-0052-42D1-B31A-ACAC2C6FF2C6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03927A-163A-4562-9ECD-6307A99C1E8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87B6EE-5CD7-9FF6-755D-7431347E1F4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C36E6E-52DD-487D-B54A-FF624C5F84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590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530193B-564F-4854-8A52-728F3FB19C85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05012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3862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35816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2123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7/4/2026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6290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7/4/2026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177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7/4/2026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090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7/4/2026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343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7/4/2026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7311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7/4/2026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363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1070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7046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lide de títul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Espaço Reservado para Imagem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rtlCol="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pt-BR" dirty="0"/>
              <a:t>Insira ou Arraste e Solte sua Foto Aqui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lnSpc>
                <a:spcPct val="120000"/>
              </a:lnSpc>
              <a:defRPr lang="en-ZA" sz="4400" b="1" spc="-300" dirty="0"/>
            </a:lvl1pPr>
          </a:lstStyle>
          <a:p>
            <a:pPr lvl="0" algn="r" rtl="0"/>
            <a:r>
              <a:rPr lang="pt-BR" dirty="0"/>
              <a:t>Clique para editar o título da apresentação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 rtl="0"/>
            <a:r>
              <a:rPr lang="pt-BR" dirty="0"/>
              <a:t>Clique para editar o estilo de subtítulo Mestre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 dirty="0"/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 dirty="0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 dirty="0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730676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8034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97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bservatorio-dosus.blogspot.com/p/atividades-dos-grupos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Espaço Reservado para Imagem 11" descr="Mãos unidas em círculo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5530645" cy="6804025"/>
          </a:xfrm>
        </p:spPr>
      </p:pic>
      <p:sp>
        <p:nvSpPr>
          <p:cNvPr id="3" name="Título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0645" y="0"/>
            <a:ext cx="6661355" cy="2374490"/>
          </a:xfrm>
        </p:spPr>
        <p:txBody>
          <a:bodyPr rtlCol="0"/>
          <a:lstStyle/>
          <a:p>
            <a:pPr algn="ctr">
              <a:lnSpc>
                <a:spcPct val="90000"/>
              </a:lnSpc>
            </a:pPr>
            <a:r>
              <a:rPr lang="pt-BR" dirty="0"/>
              <a:t> Different Information Systems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11EEE-8EB9-B400-EF6F-D1BD770F48CD}"/>
              </a:ext>
            </a:extLst>
          </p:cNvPr>
          <p:cNvSpPr txBox="1"/>
          <p:nvPr/>
        </p:nvSpPr>
        <p:spPr>
          <a:xfrm>
            <a:off x="5530645" y="2777387"/>
            <a:ext cx="6661355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 dirty="0">
                <a:latin typeface="Arial"/>
                <a:cs typeface="Arial"/>
              </a:rPr>
              <a:t>MODULE NAME: Managing Business Information </a:t>
            </a:r>
            <a:b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dirty="0">
                <a:latin typeface="Arial"/>
                <a:cs typeface="Arial"/>
              </a:rPr>
              <a:t>MODULE CODE: LCLM 5004 </a:t>
            </a:r>
            <a:b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dirty="0">
                <a:latin typeface="Arial"/>
                <a:cs typeface="Arial"/>
              </a:rPr>
              <a:t>LECTURER: Afzal Munna</a:t>
            </a:r>
          </a:p>
          <a:p>
            <a:r>
              <a:rPr lang="pt-BR" dirty="0">
                <a:latin typeface="Arial"/>
                <a:cs typeface="Arial"/>
              </a:rPr>
              <a:t>ASSIGNMENT 1: Group Presentation</a:t>
            </a:r>
            <a:b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  <a:t>ALEXANDRU TARAN-Student Number 2427100</a:t>
            </a:r>
          </a:p>
          <a:p>
            <a:r>
              <a:rPr lang="pt-BR" dirty="0">
                <a:latin typeface="Arial"/>
                <a:cs typeface="Arial"/>
              </a:rPr>
              <a:t>CEBOTARI DENIS – Student Number 2410494</a:t>
            </a:r>
            <a:endParaRPr lang="pt-B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dirty="0">
                <a:latin typeface="Arial"/>
                <a:cs typeface="Arial"/>
              </a:rPr>
              <a:t>LARISSA KELLYN SILVA NEVES –  Student Number: 2424528</a:t>
            </a:r>
            <a:b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dirty="0">
                <a:latin typeface="Arial"/>
                <a:cs typeface="Arial"/>
              </a:rPr>
              <a:t>NASTEHO KHALIF DIRIYE – Student Number: 2233826</a:t>
            </a:r>
          </a:p>
          <a:p>
            <a:endParaRPr lang="pt-B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9906101-D32A-70A4-3C78-66044BF7D8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9772" y="715701"/>
            <a:ext cx="8238463" cy="510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atin typeface="Univers Condensed"/>
              </a:rPr>
              <a:t>OVERVIEW</a:t>
            </a:r>
          </a:p>
          <a:p>
            <a:pPr algn="ctr"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pt-BR" sz="2400" b="1" dirty="0"/>
              <a:t>Information Systems are the backbone of modern business.</a:t>
            </a:r>
            <a:r>
              <a:rPr lang="pt-BR" sz="2400" dirty="0"/>
              <a:t> </a:t>
            </a:r>
          </a:p>
          <a:p>
            <a:pPr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pt-BR" sz="2400" dirty="0"/>
              <a:t>They streamline operations</a:t>
            </a:r>
          </a:p>
          <a:p>
            <a:pPr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pt-BR" sz="2400" dirty="0"/>
              <a:t>Support managers</a:t>
            </a:r>
          </a:p>
          <a:p>
            <a:pPr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pt-BR" sz="2400" dirty="0"/>
              <a:t>Guide strategic decisions</a:t>
            </a:r>
          </a:p>
          <a:p>
            <a:pPr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pt-BR" sz="2400" dirty="0"/>
              <a:t>Enhance customer relationships</a:t>
            </a:r>
          </a:p>
          <a:p>
            <a:pPr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pt-BR" sz="2400" dirty="0"/>
              <a:t>Integrate departments</a:t>
            </a:r>
          </a:p>
          <a:p>
            <a:pPr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pt-BR" sz="2400" dirty="0"/>
              <a:t>Optimise supply chains</a:t>
            </a:r>
          </a:p>
          <a:p>
            <a:pPr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pt-BR" sz="2400" dirty="0"/>
              <a:t>Preserve organisational knowledge</a:t>
            </a:r>
            <a:endParaRPr lang="en-US" altLang="en-US" sz="2400" b="1" dirty="0">
              <a:latin typeface="Univers Condensed"/>
            </a:endParaRPr>
          </a:p>
        </p:txBody>
      </p:sp>
      <p:pic>
        <p:nvPicPr>
          <p:cNvPr id="5" name="Picture 4" descr="A group of people sitting around a table with puzzles">
            <a:extLst>
              <a:ext uri="{FF2B5EF4-FFF2-40B4-BE49-F238E27FC236}">
                <a16:creationId xmlns:a16="http://schemas.microsoft.com/office/drawing/2014/main" id="{A38B7A6A-108E-5422-1060-22BA796704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44555" y="3086134"/>
            <a:ext cx="2468488" cy="2222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2130" y="1463653"/>
            <a:ext cx="9843470" cy="4789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dirty="0">
                <a:solidFill>
                  <a:schemeClr val="tx1"/>
                </a:solidFill>
              </a:rPr>
              <a:t>The role of Information Systems Highlight how they support:</a:t>
            </a:r>
          </a:p>
          <a:p>
            <a:pPr marL="342900" indent="-342900">
              <a:buFont typeface="+mj-lt"/>
              <a:buAutoNum type="arabicPeriod"/>
            </a:pPr>
            <a:r>
              <a:rPr lang="pt-BR" sz="1800" dirty="0">
                <a:solidFill>
                  <a:schemeClr val="tx1"/>
                </a:solidFill>
              </a:rPr>
              <a:t>Efficiency in Business Operations</a:t>
            </a:r>
          </a:p>
          <a:p>
            <a:pPr marL="342900" indent="-342900">
              <a:buFont typeface="+mj-lt"/>
              <a:buAutoNum type="arabicPeriod"/>
            </a:pPr>
            <a:r>
              <a:rPr lang="pt-BR" sz="1800" dirty="0">
                <a:solidFill>
                  <a:schemeClr val="tx1"/>
                </a:solidFill>
              </a:rPr>
              <a:t>Improved Decision-Making </a:t>
            </a:r>
          </a:p>
          <a:p>
            <a:pPr marL="342900" indent="-342900">
              <a:buFont typeface="+mj-lt"/>
              <a:buAutoNum type="arabicPeriod"/>
            </a:pPr>
            <a:r>
              <a:rPr lang="pt-BR" sz="1800" dirty="0">
                <a:solidFill>
                  <a:schemeClr val="tx1"/>
                </a:solidFill>
              </a:rPr>
              <a:t>Competitive Advantage</a:t>
            </a:r>
          </a:p>
          <a:p>
            <a:pPr>
              <a:lnSpc>
                <a:spcPct val="100000"/>
              </a:lnSpc>
            </a:pPr>
            <a:endParaRPr lang="pt-BR" sz="1800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dirty="0">
                <a:solidFill>
                  <a:schemeClr val="tx1"/>
                </a:solidFill>
              </a:rPr>
              <a:t>Compare different types of business information systems.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pt-BR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dirty="0">
                <a:solidFill>
                  <a:schemeClr val="tx1"/>
                </a:solidFill>
              </a:rPr>
              <a:t>Provide </a:t>
            </a:r>
            <a:r>
              <a:rPr lang="pt-BR" b="1" dirty="0">
                <a:solidFill>
                  <a:schemeClr val="tx1"/>
                </a:solidFill>
              </a:rPr>
              <a:t>well‑researched recommendations</a:t>
            </a:r>
            <a:r>
              <a:rPr lang="pt-BR" dirty="0">
                <a:solidFill>
                  <a:schemeClr val="tx1"/>
                </a:solidFill>
              </a:rPr>
              <a:t> tailored to the organisation’s goals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9C49EB-2FB7-E756-E1D9-5A1B946E557E}"/>
              </a:ext>
            </a:extLst>
          </p:cNvPr>
          <p:cNvSpPr txBox="1"/>
          <p:nvPr/>
        </p:nvSpPr>
        <p:spPr>
          <a:xfrm>
            <a:off x="3713936" y="912315"/>
            <a:ext cx="53554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latin typeface="Univers Condensed"/>
              </a:rPr>
              <a:t>INTRODUCTION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3D7B9-3971-3BBB-7EDF-208E617DE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124" y="896830"/>
            <a:ext cx="11177752" cy="697004"/>
          </a:xfrm>
        </p:spPr>
        <p:txBody>
          <a:bodyPr>
            <a:noAutofit/>
          </a:bodyPr>
          <a:lstStyle/>
          <a:p>
            <a:pPr algn="ctr"/>
            <a:r>
              <a:rPr lang="pt-BR" sz="3600" b="1" dirty="0"/>
              <a:t>Types of Information Systems and Their Impact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C13437D-54CF-D9E4-F189-F6AC29751A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8033660"/>
              </p:ext>
            </p:extLst>
          </p:nvPr>
        </p:nvGraphicFramePr>
        <p:xfrm>
          <a:off x="507124" y="1600915"/>
          <a:ext cx="11177752" cy="4553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9670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60A0CE-4C21-8E0B-FD33-2442E0C3F8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1F13F-4CA4-6B07-E48F-20E1B5878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124" y="896830"/>
            <a:ext cx="11177752" cy="697004"/>
          </a:xfrm>
        </p:spPr>
        <p:txBody>
          <a:bodyPr>
            <a:noAutofit/>
          </a:bodyPr>
          <a:lstStyle/>
          <a:p>
            <a:pPr algn="ctr"/>
            <a:r>
              <a:rPr lang="pt-BR" sz="3600" b="1" dirty="0"/>
              <a:t>Types of Information Systems and Their Impact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F2869DB8-2EC4-9CBE-7255-7062F539D0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4606747"/>
              </p:ext>
            </p:extLst>
          </p:nvPr>
        </p:nvGraphicFramePr>
        <p:xfrm>
          <a:off x="400835" y="1593834"/>
          <a:ext cx="11284041" cy="4553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2669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F4B7E-6E75-3776-AB68-EE63CC641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6D971-3420-D4DF-6C30-BB6C41D4D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pt-BR" sz="4400" b="1" dirty="0"/>
              <a:t>Analyse and Compare</a:t>
            </a:r>
            <a:endParaRPr lang="en-GB" sz="4400" b="1" dirty="0">
              <a:latin typeface="Univers Condensed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FACB748-D080-6CDF-2944-C0623C8DD6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9344070"/>
              </p:ext>
            </p:extLst>
          </p:nvPr>
        </p:nvGraphicFramePr>
        <p:xfrm>
          <a:off x="800100" y="2050026"/>
          <a:ext cx="10591800" cy="3914356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1497533">
                  <a:extLst>
                    <a:ext uri="{9D8B030D-6E8A-4147-A177-3AD203B41FA5}">
                      <a16:colId xmlns:a16="http://schemas.microsoft.com/office/drawing/2014/main" val="2514092957"/>
                    </a:ext>
                  </a:extLst>
                </a:gridCol>
                <a:gridCol w="3372597">
                  <a:extLst>
                    <a:ext uri="{9D8B030D-6E8A-4147-A177-3AD203B41FA5}">
                      <a16:colId xmlns:a16="http://schemas.microsoft.com/office/drawing/2014/main" val="3748926993"/>
                    </a:ext>
                  </a:extLst>
                </a:gridCol>
                <a:gridCol w="3073720">
                  <a:extLst>
                    <a:ext uri="{9D8B030D-6E8A-4147-A177-3AD203B41FA5}">
                      <a16:colId xmlns:a16="http://schemas.microsoft.com/office/drawing/2014/main" val="4160515054"/>
                    </a:ext>
                  </a:extLst>
                </a:gridCol>
                <a:gridCol w="2647950">
                  <a:extLst>
                    <a:ext uri="{9D8B030D-6E8A-4147-A177-3AD203B41FA5}">
                      <a16:colId xmlns:a16="http://schemas.microsoft.com/office/drawing/2014/main" val="1372438901"/>
                    </a:ext>
                  </a:extLst>
                </a:gridCol>
              </a:tblGrid>
              <a:tr h="851983">
                <a:tc>
                  <a:txBody>
                    <a:bodyPr/>
                    <a:lstStyle/>
                    <a:p>
                      <a:r>
                        <a:rPr lang="pt-BR" dirty="0"/>
                        <a:t>SYSTEM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HOW USES 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BENEFITS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BUSINES IMPACT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2520701"/>
                  </a:ext>
                </a:extLst>
              </a:tr>
              <a:tr h="851983">
                <a:tc>
                  <a:txBody>
                    <a:bodyPr/>
                    <a:lstStyle/>
                    <a:p>
                      <a:r>
                        <a:rPr lang="pt-BR" dirty="0"/>
                        <a:t>TPS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Real-time POS, inventory updates, store feedback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Fastt, accurate data, automated, operational efficiency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Enables rapid replenishment and fast fashion cycle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1374786"/>
                  </a:ext>
                </a:extLst>
              </a:tr>
              <a:tr h="851983">
                <a:tc>
                  <a:txBody>
                    <a:bodyPr/>
                    <a:lstStyle/>
                    <a:p>
                      <a:r>
                        <a:rPr lang="pt-BR" dirty="0"/>
                        <a:t>MIS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Sales reports, trend dashboards, performance monitoring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Better decisions, visibility, reduce waste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Improved tactical decisions; Aligns production with demand; reduces markdowns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7628871"/>
                  </a:ext>
                </a:extLst>
              </a:tr>
              <a:tr h="959253">
                <a:tc>
                  <a:txBody>
                    <a:bodyPr/>
                    <a:lstStyle/>
                    <a:p>
                      <a:r>
                        <a:rPr lang="pt-BR" dirty="0"/>
                        <a:t>DDS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Forecasting, trend modelling, scenario planning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Predictive, strategic, risk-focused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dirty="0"/>
                        <a:t>Supports trend anticipation and strategic planning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18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1377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b="1" dirty="0"/>
              <a:t>data privacy and SECURITY</a:t>
            </a:r>
            <a:endParaRPr lang="en-GB" sz="4000" b="1" dirty="0">
              <a:latin typeface="Univers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93B1D-A569-61CC-8D37-F883BC4779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249" y="1738067"/>
            <a:ext cx="3480099" cy="4211533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pt-BR" sz="19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DATA PRIVACY</a:t>
            </a:r>
          </a:p>
          <a:p>
            <a:pPr marL="0" indent="0" algn="ctr">
              <a:buNone/>
            </a:pPr>
            <a:r>
              <a:rPr lang="pt-BR" sz="1800" dirty="0"/>
              <a:t>Businesses collect vast amounts of customer and employee data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sz="1800" b="1" dirty="0"/>
              <a:t>Risks:</a:t>
            </a:r>
            <a:endParaRPr lang="pt-BR" sz="1800" dirty="0"/>
          </a:p>
          <a:p>
            <a:pPr marL="0" indent="0">
              <a:buNone/>
            </a:pPr>
            <a:r>
              <a:rPr lang="pt-BR" sz="1800" dirty="0"/>
              <a:t>Unauthorised access or data leaks</a:t>
            </a:r>
          </a:p>
          <a:p>
            <a:pPr marL="0" indent="0">
              <a:buNone/>
            </a:pPr>
            <a:r>
              <a:rPr lang="pt-BR" sz="1800" dirty="0"/>
              <a:t>Over‑collection of personal data</a:t>
            </a:r>
          </a:p>
          <a:p>
            <a:pPr marL="0" indent="0">
              <a:buNone/>
            </a:pPr>
            <a:r>
              <a:rPr lang="pt-BR" sz="1800" dirty="0"/>
              <a:t>Lack of transparency about how data is used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sz="1800" b="1" dirty="0"/>
              <a:t>Mitigation Strategies:</a:t>
            </a:r>
            <a:endParaRPr lang="pt-BR" sz="1800" dirty="0"/>
          </a:p>
          <a:p>
            <a:pPr marL="0" indent="0">
              <a:buNone/>
            </a:pPr>
            <a:r>
              <a:rPr lang="pt-BR" sz="1800" dirty="0"/>
              <a:t>Adopt </a:t>
            </a:r>
            <a:r>
              <a:rPr lang="pt-BR" sz="1800" b="1" dirty="0"/>
              <a:t>privacy-by-design</a:t>
            </a:r>
            <a:r>
              <a:rPr lang="pt-BR" sz="1800" dirty="0"/>
              <a:t> principles in all systems.</a:t>
            </a:r>
          </a:p>
          <a:p>
            <a:pPr marL="0" indent="0">
              <a:buNone/>
            </a:pPr>
            <a:r>
              <a:rPr lang="pt-BR" sz="1800" dirty="0"/>
              <a:t>Minimise data collection to what is strictly necessary.</a:t>
            </a:r>
          </a:p>
          <a:p>
            <a:pPr marL="0" indent="0">
              <a:buNone/>
            </a:pPr>
            <a:r>
              <a:rPr lang="pt-BR" sz="1800" dirty="0"/>
              <a:t>Provide clear, accessible privacy notices.</a:t>
            </a:r>
          </a:p>
          <a:p>
            <a:pPr marL="0" indent="0">
              <a:buNone/>
            </a:pPr>
            <a:endParaRPr lang="pt-BR" sz="1800" dirty="0"/>
          </a:p>
          <a:p>
            <a:pPr>
              <a:buFont typeface="Wingdings" panose="05000000000000000000" pitchFamily="2" charset="2"/>
              <a:buChar char="Ø"/>
            </a:pPr>
            <a:endParaRPr lang="pt-BR" sz="18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C568F9-3CCF-6BD7-A168-3268087F1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11800" y="1761565"/>
            <a:ext cx="3480099" cy="4211533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pt-BR" sz="19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DATA SECURITY</a:t>
            </a:r>
          </a:p>
          <a:p>
            <a:pPr marL="0" indent="0" algn="ctr">
              <a:buNone/>
            </a:pPr>
            <a:r>
              <a:rPr lang="pt-BR" sz="1500" dirty="0"/>
              <a:t>Information Systems are vulnerable to cyberattacks, system failures, and internal misuse.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b="1" dirty="0"/>
              <a:t>Risks:</a:t>
            </a:r>
          </a:p>
          <a:p>
            <a:pPr marL="0" indent="0">
              <a:buNone/>
            </a:pPr>
            <a:r>
              <a:rPr lang="en-GB" sz="1500" dirty="0"/>
              <a:t>Ransomware attacks</a:t>
            </a:r>
          </a:p>
          <a:p>
            <a:pPr marL="0" indent="0">
              <a:buNone/>
            </a:pPr>
            <a:r>
              <a:rPr lang="en-GB" sz="1500" dirty="0"/>
              <a:t>Poor encryption or outdated systems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b="1" dirty="0"/>
              <a:t>Mitigation Strategies:</a:t>
            </a:r>
          </a:p>
          <a:p>
            <a:pPr marL="0" indent="0">
              <a:buNone/>
            </a:pPr>
            <a:r>
              <a:rPr lang="en-GB" sz="1500" dirty="0"/>
              <a:t>Implement multi-factor authentication and role-based access controls.</a:t>
            </a:r>
          </a:p>
          <a:p>
            <a:pPr marL="0" indent="0">
              <a:buNone/>
            </a:pPr>
            <a:r>
              <a:rPr lang="en-GB" sz="1500" dirty="0"/>
              <a:t>Train employees on cybersecurity awareness.</a:t>
            </a:r>
            <a:endParaRPr lang="pt-BR" sz="1500" dirty="0"/>
          </a:p>
        </p:txBody>
      </p:sp>
      <p:pic>
        <p:nvPicPr>
          <p:cNvPr id="5" name="Picture 4" descr="Data Security Vs Data Privacy: An Imperative Distinction to Protect Data">
            <a:extLst>
              <a:ext uri="{FF2B5EF4-FFF2-40B4-BE49-F238E27FC236}">
                <a16:creationId xmlns:a16="http://schemas.microsoft.com/office/drawing/2014/main" id="{67DB5A1C-F355-1139-E793-12CFFCEEA6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090" y="2675928"/>
            <a:ext cx="3980652" cy="2558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89928A-2570-308D-BF2F-EDA3D8C417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42093-4F0D-2494-8C3F-ABFCB9A65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pt-BR" b="1" dirty="0"/>
              <a:t>Ethical Concerns in AI Decision-Making</a:t>
            </a:r>
            <a:endParaRPr lang="en-GB" sz="4000" b="1" dirty="0">
              <a:latin typeface="Univers Condensed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0A9536D-6BB8-FB13-C857-3B53967592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4" y="2008240"/>
            <a:ext cx="5304417" cy="384441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pt-BR" b="1" dirty="0"/>
              <a:t>RISKS</a:t>
            </a:r>
          </a:p>
          <a:p>
            <a:r>
              <a:rPr lang="pt-BR" dirty="0"/>
              <a:t>Algorithmic bias </a:t>
            </a:r>
          </a:p>
          <a:p>
            <a:r>
              <a:rPr lang="pt-BR" dirty="0"/>
              <a:t>Opaque decision-making </a:t>
            </a:r>
          </a:p>
          <a:p>
            <a:r>
              <a:rPr lang="pt-BR" dirty="0"/>
              <a:t>Over-reliance on automated decisions</a:t>
            </a:r>
          </a:p>
          <a:p>
            <a:r>
              <a:rPr lang="pt-BR" dirty="0"/>
              <a:t>Discrimination due to biased training data.</a:t>
            </a:r>
          </a:p>
          <a:p>
            <a:endParaRPr lang="pt-BR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CEEAF38-1B62-0D8C-7A4D-3EDB0714F0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pt-BR" b="1" dirty="0"/>
              <a:t>MITIGATION STRATEGIES:</a:t>
            </a:r>
            <a:endParaRPr lang="pt-BR" dirty="0"/>
          </a:p>
          <a:p>
            <a:r>
              <a:rPr lang="pt-BR" dirty="0"/>
              <a:t>Use </a:t>
            </a:r>
            <a:r>
              <a:rPr lang="pt-BR" b="1" dirty="0"/>
              <a:t>explainable AI (XAI)</a:t>
            </a:r>
            <a:r>
              <a:rPr lang="pt-BR" dirty="0"/>
              <a:t> to ensure transparency.</a:t>
            </a:r>
          </a:p>
          <a:p>
            <a:r>
              <a:rPr lang="pt-BR" dirty="0"/>
              <a:t>Conduct bias testing and fairness audits regularly.</a:t>
            </a:r>
          </a:p>
          <a:p>
            <a:r>
              <a:rPr lang="pt-BR" dirty="0"/>
              <a:t>Maintain human-in-the-loop decision processes for high-impact decisions.</a:t>
            </a:r>
          </a:p>
          <a:p>
            <a:r>
              <a:rPr lang="pt-BR" dirty="0"/>
              <a:t>Ensure diverse and representative training datasets.</a:t>
            </a:r>
          </a:p>
          <a:p>
            <a:r>
              <a:rPr lang="pt-BR" dirty="0"/>
              <a:t>Establish an AI ethics committee or governance framework.</a:t>
            </a:r>
          </a:p>
          <a:p>
            <a:pPr marL="0" indent="0">
              <a:buNone/>
            </a:pPr>
            <a:endParaRPr lang="pt-BR" dirty="0"/>
          </a:p>
        </p:txBody>
      </p:sp>
      <p:pic>
        <p:nvPicPr>
          <p:cNvPr id="3" name="Picture 2" descr="Business Intelligence Explained Benefits and Use Cases">
            <a:extLst>
              <a:ext uri="{FF2B5EF4-FFF2-40B4-BE49-F238E27FC236}">
                <a16:creationId xmlns:a16="http://schemas.microsoft.com/office/drawing/2014/main" id="{7E38D6E5-91FC-79D6-4193-29A313B37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618" y="3930447"/>
            <a:ext cx="4169328" cy="2121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651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1F33E-DCE5-DB2F-CA61-0AA8EAD47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pt-BR" b="1" dirty="0"/>
              <a:t>Employee Monitoring and Workplace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D5442-ECF2-2F0F-9A0C-0CF481ACA2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0635" y="1859743"/>
            <a:ext cx="5304417" cy="384441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pt-BR" b="1" dirty="0"/>
              <a:t>RISKS</a:t>
            </a:r>
            <a:endParaRPr lang="pt-BR" dirty="0"/>
          </a:p>
          <a:p>
            <a:r>
              <a:rPr lang="pt-BR" dirty="0"/>
              <a:t>Invasion of privacy</a:t>
            </a:r>
          </a:p>
          <a:p>
            <a:r>
              <a:rPr lang="pt-BR" dirty="0"/>
              <a:t>Stress and reduced wellbeing</a:t>
            </a:r>
          </a:p>
          <a:p>
            <a:r>
              <a:rPr lang="pt-BR" dirty="0"/>
              <a:t>Perceived lack of trust</a:t>
            </a:r>
          </a:p>
          <a:p>
            <a:r>
              <a:rPr lang="pt-BR" dirty="0"/>
              <a:t>Potential misuse of monitoring data</a:t>
            </a:r>
          </a:p>
          <a:p>
            <a:endParaRPr lang="pt-BR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F2F35-2042-4C23-C351-D92EB05EB3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54885"/>
            <a:ext cx="5219700" cy="384441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pt-BR" b="1" dirty="0"/>
              <a:t>MITIGATION STRATEGIES</a:t>
            </a:r>
            <a:endParaRPr lang="pt-BR" dirty="0"/>
          </a:p>
          <a:p>
            <a:r>
              <a:rPr lang="pt-BR" dirty="0"/>
              <a:t>Use monitoring only when necessary and proportionate.</a:t>
            </a:r>
          </a:p>
          <a:p>
            <a:r>
              <a:rPr lang="pt-BR" dirty="0"/>
              <a:t>Communicate clearly what is monitored and why.</a:t>
            </a:r>
          </a:p>
          <a:p>
            <a:r>
              <a:rPr lang="pt-BR" dirty="0"/>
              <a:t>Involve employees in policy development.</a:t>
            </a:r>
          </a:p>
          <a:p>
            <a:r>
              <a:rPr lang="pt-BR" dirty="0"/>
              <a:t>Focus on wellbeing and support rather than surveillance.</a:t>
            </a:r>
          </a:p>
          <a:p>
            <a:r>
              <a:rPr lang="pt-BR" dirty="0"/>
              <a:t>Ensure monitoring complies with employment law and GDPR.</a:t>
            </a:r>
          </a:p>
          <a:p>
            <a:endParaRPr lang="pt-BR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46F48B-1AFB-A72D-82D3-37F59DEFE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F18ED-D804-4909-8781-2D28AE9C4168}" type="datetime1">
              <a:rPr lang="en-US" smtClean="0"/>
              <a:t>7/4/2026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420A-D4B2-F491-87D0-DF9CD7D9A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EF153-18E2-1E1D-317E-DE03B2A3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9</a:t>
            </a:fld>
            <a:endParaRPr lang="en-US"/>
          </a:p>
        </p:txBody>
      </p:sp>
      <p:pic>
        <p:nvPicPr>
          <p:cNvPr id="8" name="Picture 7" descr="Ethical Aspects of Employee Monitoring Remotely - 2026">
            <a:extLst>
              <a:ext uri="{FF2B5EF4-FFF2-40B4-BE49-F238E27FC236}">
                <a16:creationId xmlns:a16="http://schemas.microsoft.com/office/drawing/2014/main" id="{01DBC54E-13DD-1120-16DE-B9ABB42E34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831"/>
          <a:stretch>
            <a:fillRect/>
          </a:stretch>
        </p:blipFill>
        <p:spPr>
          <a:xfrm>
            <a:off x="1064335" y="3985084"/>
            <a:ext cx="4522246" cy="214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490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6A3EC21D-E480-1D11-52E6-64C6C3EC9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pt-BR" b="1" dirty="0"/>
              <a:t>Bias and Fairness in Information Systems</a:t>
            </a:r>
            <a:endParaRPr lang="en-GB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76789D9-B5FB-3F50-6195-04000F5D74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7783" y="1792508"/>
            <a:ext cx="5304417" cy="384441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pt-BR" b="1" dirty="0"/>
              <a:t>RISKS</a:t>
            </a:r>
            <a:endParaRPr lang="pt-BR" dirty="0"/>
          </a:p>
          <a:p>
            <a:r>
              <a:rPr lang="pt-BR" dirty="0"/>
              <a:t>Biased recruitment algorithms</a:t>
            </a:r>
          </a:p>
          <a:p>
            <a:r>
              <a:rPr lang="pt-BR" dirty="0"/>
              <a:t>Unequal customer treatment</a:t>
            </a:r>
          </a:p>
          <a:p>
            <a:r>
              <a:rPr lang="pt-BR" dirty="0"/>
              <a:t>Discriminatory pricing or marketing</a:t>
            </a:r>
          </a:p>
          <a:p>
            <a:r>
              <a:rPr lang="pt-BR" dirty="0"/>
              <a:t>Reinforcement of existing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8B222-52C9-5614-80D0-BCB46DEAFC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73552"/>
            <a:ext cx="5219700" cy="384441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pt-BR" b="1" dirty="0"/>
              <a:t>MITIGATION STRATEGIES</a:t>
            </a:r>
            <a:endParaRPr lang="pt-BR" dirty="0"/>
          </a:p>
          <a:p>
            <a:r>
              <a:rPr lang="pt-BR" dirty="0"/>
              <a:t>Conduct regular fairness and bias assessments.</a:t>
            </a:r>
          </a:p>
          <a:p>
            <a:r>
              <a:rPr lang="pt-BR" dirty="0"/>
              <a:t>Use diverse teams to design and evaluate systems.</a:t>
            </a:r>
          </a:p>
          <a:p>
            <a:r>
              <a:rPr lang="pt-BR" dirty="0"/>
              <a:t>Apply ethical frameworks such as the EU AI Act or ISO standards.</a:t>
            </a:r>
          </a:p>
          <a:p>
            <a:r>
              <a:rPr lang="pt-BR" dirty="0"/>
              <a:t>Ensure decisions affecting people are reviewed by trained staff.</a:t>
            </a:r>
          </a:p>
          <a:p>
            <a:pPr marL="0" indent="0">
              <a:buNone/>
            </a:pPr>
            <a:endParaRPr lang="pt-BR" dirty="0"/>
          </a:p>
        </p:txBody>
      </p:sp>
      <p:pic>
        <p:nvPicPr>
          <p:cNvPr id="6" name="Picture 5" descr="Algorithmic Fairness: UX Strategies to Label and Explain AI Bias | by ...">
            <a:extLst>
              <a:ext uri="{FF2B5EF4-FFF2-40B4-BE49-F238E27FC236}">
                <a16:creationId xmlns:a16="http://schemas.microsoft.com/office/drawing/2014/main" id="{F4ED864C-3811-C564-F327-9B709E019D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50" t="34836" r="13308"/>
          <a:stretch>
            <a:fillRect/>
          </a:stretch>
        </p:blipFill>
        <p:spPr>
          <a:xfrm>
            <a:off x="1331261" y="4076081"/>
            <a:ext cx="3821514" cy="198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370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769DB-8AD8-086D-698A-177700D75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5518" y="732605"/>
            <a:ext cx="7567048" cy="1127930"/>
          </a:xfrm>
        </p:spPr>
        <p:txBody>
          <a:bodyPr/>
          <a:lstStyle/>
          <a:p>
            <a:pPr algn="ctr"/>
            <a:r>
              <a:rPr lang="pt-BR" dirty="0"/>
              <a:t>Real‑World 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C5BD5-38B9-9965-71F0-72644BDD94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1301" y="2219900"/>
            <a:ext cx="10752957" cy="3905495"/>
          </a:xfrm>
        </p:spPr>
        <p:txBody>
          <a:bodyPr numCol="3"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pt-BR" b="1" dirty="0"/>
              <a:t>Challenges</a:t>
            </a:r>
          </a:p>
          <a:p>
            <a:pPr marL="0" indent="0">
              <a:buNone/>
            </a:pPr>
            <a:r>
              <a:rPr lang="pt-BR" dirty="0"/>
              <a:t>Managing millions of products across global warehouses</a:t>
            </a:r>
          </a:p>
          <a:p>
            <a:pPr marL="0" indent="0">
              <a:buNone/>
            </a:pPr>
            <a:r>
              <a:rPr lang="pt-BR" dirty="0"/>
              <a:t>Predicting customer demand accurately</a:t>
            </a:r>
          </a:p>
          <a:p>
            <a:pPr marL="0" indent="0">
              <a:buNone/>
            </a:pPr>
            <a:r>
              <a:rPr lang="pt-BR" dirty="0"/>
              <a:t>Ensuring fast delivery while controlling costs</a:t>
            </a:r>
          </a:p>
          <a:p>
            <a:pPr marL="0" indent="0">
              <a:buNone/>
            </a:pPr>
            <a:endParaRPr lang="pt-BR" dirty="0"/>
          </a:p>
          <a:p>
            <a:pPr marL="0" indent="0">
              <a:buNone/>
            </a:pPr>
            <a:endParaRPr lang="pt-BR" dirty="0"/>
          </a:p>
          <a:p>
            <a:pPr marL="0" indent="0">
              <a:buNone/>
            </a:pPr>
            <a:endParaRPr lang="pt-BR" dirty="0"/>
          </a:p>
          <a:p>
            <a:pPr marL="0" indent="0">
              <a:buNone/>
            </a:pPr>
            <a:endParaRPr lang="pt-BR" dirty="0"/>
          </a:p>
          <a:p>
            <a:pPr marL="0" indent="0">
              <a:buNone/>
            </a:pPr>
            <a:endParaRPr lang="pt-BR" dirty="0"/>
          </a:p>
          <a:p>
            <a:pPr marL="0" indent="0">
              <a:buNone/>
            </a:pPr>
            <a:endParaRPr lang="pt-BR" dirty="0"/>
          </a:p>
          <a:p>
            <a:pPr marL="0" indent="0">
              <a:buNone/>
            </a:pPr>
            <a:endParaRPr lang="pt-BR" dirty="0"/>
          </a:p>
          <a:p>
            <a:pPr>
              <a:buFont typeface="Wingdings" panose="05000000000000000000" pitchFamily="2" charset="2"/>
              <a:buChar char="Ø"/>
            </a:pPr>
            <a:r>
              <a:rPr lang="pt-BR" b="1" dirty="0"/>
              <a:t>Solutions</a:t>
            </a:r>
          </a:p>
          <a:p>
            <a:pPr marL="0" indent="0">
              <a:buNone/>
            </a:pPr>
            <a:r>
              <a:rPr lang="pt-BR" b="1" dirty="0"/>
              <a:t>TPS:</a:t>
            </a:r>
            <a:r>
              <a:rPr lang="pt-BR" dirty="0"/>
              <a:t> Automated scanning and tracking of every item entering or leaving warehouses.</a:t>
            </a:r>
          </a:p>
          <a:p>
            <a:pPr marL="0" indent="0">
              <a:buNone/>
            </a:pPr>
            <a:r>
              <a:rPr lang="pt-BR" b="1" dirty="0"/>
              <a:t>MIS:</a:t>
            </a:r>
            <a:r>
              <a:rPr lang="pt-BR" dirty="0"/>
              <a:t> Real‑time dashboards showing stock levels, delivery performance, and supplier metrics.</a:t>
            </a:r>
          </a:p>
          <a:p>
            <a:pPr marL="0" indent="0">
              <a:buNone/>
            </a:pPr>
            <a:r>
              <a:rPr lang="pt-BR" b="1" dirty="0"/>
              <a:t>DSS:</a:t>
            </a:r>
            <a:r>
              <a:rPr lang="pt-BR" dirty="0"/>
              <a:t> AI‑driven forecasting models predict demand and optimise inventory placement.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b="1" dirty="0"/>
              <a:t>Ethical Issues</a:t>
            </a:r>
          </a:p>
          <a:p>
            <a:pPr marL="0" indent="0">
              <a:buNone/>
            </a:pPr>
            <a:r>
              <a:rPr lang="pt-BR" dirty="0"/>
              <a:t>Employee monitoring through productivity tracking systems</a:t>
            </a:r>
          </a:p>
          <a:p>
            <a:pPr marL="0" indent="0">
              <a:buNone/>
            </a:pPr>
            <a:r>
              <a:rPr lang="pt-BR" dirty="0"/>
              <a:t>Use of customer data for personalised recommendations</a:t>
            </a:r>
          </a:p>
          <a:p>
            <a:pPr marL="0" indent="0">
              <a:buNone/>
            </a:pPr>
            <a:r>
              <a:rPr lang="pt-BR" dirty="0"/>
              <a:t>AI bias in product ranking and search results</a:t>
            </a:r>
          </a:p>
          <a:p>
            <a:pPr marL="0" indent="0">
              <a:buNone/>
            </a:pPr>
            <a:r>
              <a:rPr lang="pt-BR" dirty="0"/>
              <a:t>Concerns about transparency in automated decision-making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b="1" dirty="0"/>
              <a:t>Impact on Business Performance</a:t>
            </a:r>
          </a:p>
          <a:p>
            <a:r>
              <a:rPr lang="pt-BR" dirty="0"/>
              <a:t>Faster delivery times (Prime 1‑day and same‑day delivery)</a:t>
            </a:r>
          </a:p>
          <a:p>
            <a:r>
              <a:rPr lang="pt-BR" dirty="0"/>
              <a:t>Reduced operational costs through optimised logistics</a:t>
            </a:r>
          </a:p>
          <a:p>
            <a:r>
              <a:rPr lang="pt-BR" dirty="0"/>
              <a:t>Increased customer satisfaction and loyalty</a:t>
            </a:r>
          </a:p>
          <a:p>
            <a:pPr marL="0" indent="0" algn="ctr">
              <a:buNone/>
            </a:pPr>
            <a:endParaRPr lang="pt-BR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804984-BCBD-E62B-8800-44ACD93FC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11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B19FEA-9838-0DA6-C23E-17FC3AC8E4BE}"/>
              </a:ext>
            </a:extLst>
          </p:cNvPr>
          <p:cNvSpPr txBox="1"/>
          <p:nvPr/>
        </p:nvSpPr>
        <p:spPr>
          <a:xfrm>
            <a:off x="4894253" y="1260370"/>
            <a:ext cx="5389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b="1" dirty="0"/>
              <a:t>AMAZON</a:t>
            </a:r>
          </a:p>
          <a:p>
            <a:pPr algn="ctr"/>
            <a:r>
              <a:rPr lang="pt-BR" dirty="0"/>
              <a:t> Advanced DSS and AI for Supply Chain Optimisation</a:t>
            </a:r>
          </a:p>
          <a:p>
            <a:endParaRPr lang="pt-BR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13DDC5-3A2E-C2D2-D8E0-305AE6A256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93" t="22414" r="14" b="23732"/>
          <a:stretch>
            <a:fillRect/>
          </a:stretch>
        </p:blipFill>
        <p:spPr>
          <a:xfrm>
            <a:off x="819434" y="834905"/>
            <a:ext cx="3505455" cy="115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19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39781-7932-46C1-28BD-62E354064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AA356-7F73-A09F-44CF-C52321E19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3741" y="922096"/>
            <a:ext cx="7008159" cy="1127930"/>
          </a:xfrm>
        </p:spPr>
        <p:txBody>
          <a:bodyPr/>
          <a:lstStyle/>
          <a:p>
            <a:pPr algn="ctr"/>
            <a:r>
              <a:rPr lang="pt-BR" dirty="0"/>
              <a:t>Real‑World 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F31D9-F84A-2964-B4CF-831CB8CF93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849" y="2280981"/>
            <a:ext cx="10676517" cy="3844414"/>
          </a:xfrm>
        </p:spPr>
        <p:txBody>
          <a:bodyPr numCol="3"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pt-BR" b="1" dirty="0"/>
              <a:t>Challenges</a:t>
            </a:r>
          </a:p>
          <a:p>
            <a:pPr marL="0" indent="0">
              <a:buNone/>
            </a:pPr>
            <a:r>
              <a:rPr lang="pt-BR" dirty="0"/>
              <a:t>Managing large volumes of patient data</a:t>
            </a:r>
          </a:p>
          <a:p>
            <a:pPr marL="0" indent="0">
              <a:buNone/>
            </a:pPr>
            <a:r>
              <a:rPr lang="pt-BR" dirty="0"/>
              <a:t>Ensuring accurate diagnosis and treatment planning</a:t>
            </a:r>
          </a:p>
          <a:p>
            <a:pPr marL="0" indent="0">
              <a:buNone/>
            </a:pPr>
            <a:r>
              <a:rPr lang="pt-BR" dirty="0"/>
              <a:t>Allocating limited resources efficiently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b="1" dirty="0"/>
              <a:t>Solutions</a:t>
            </a:r>
          </a:p>
          <a:p>
            <a:pPr marL="0" indent="0">
              <a:buNone/>
            </a:pPr>
            <a:r>
              <a:rPr lang="pt-BR" b="1" dirty="0"/>
              <a:t>TPS:</a:t>
            </a:r>
            <a:r>
              <a:rPr lang="pt-BR" dirty="0"/>
              <a:t> Electronic Health Records (EHR) capture patient visits, prescriptions, and test results.</a:t>
            </a:r>
          </a:p>
          <a:p>
            <a:pPr marL="0" indent="0">
              <a:buNone/>
            </a:pPr>
            <a:r>
              <a:rPr lang="pt-BR" b="1" dirty="0"/>
              <a:t>MIS:</a:t>
            </a:r>
            <a:r>
              <a:rPr lang="pt-BR" dirty="0"/>
              <a:t> Hospital dashboards track bed occupancy, waiting times, and staff availability.</a:t>
            </a:r>
          </a:p>
          <a:p>
            <a:pPr marL="0" indent="0">
              <a:buNone/>
            </a:pPr>
            <a:r>
              <a:rPr lang="pt-BR" b="1" dirty="0"/>
              <a:t>DSS:</a:t>
            </a:r>
            <a:r>
              <a:rPr lang="pt-BR" dirty="0"/>
              <a:t> Predictive analytics identify high‑risk patients and forecast demand for services.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b="1" dirty="0"/>
              <a:t>Ethical Issues</a:t>
            </a:r>
          </a:p>
          <a:p>
            <a:pPr marL="0" indent="0">
              <a:buNone/>
            </a:pPr>
            <a:r>
              <a:rPr lang="pt-BR" dirty="0"/>
              <a:t>Sensitive patient data privacy under GDPR</a:t>
            </a:r>
          </a:p>
          <a:p>
            <a:pPr marL="0" indent="0">
              <a:buNone/>
            </a:pPr>
            <a:r>
              <a:rPr lang="pt-BR" dirty="0"/>
              <a:t>Risk of algorithmic bias in clinical decision support</a:t>
            </a:r>
          </a:p>
          <a:p>
            <a:pPr marL="0" indent="0">
              <a:buNone/>
            </a:pPr>
            <a:r>
              <a:rPr lang="pt-BR" dirty="0"/>
              <a:t>Transparency concerns when AI influences medical decisions</a:t>
            </a:r>
          </a:p>
          <a:p>
            <a:pPr marL="0" indent="0">
              <a:buNone/>
            </a:pPr>
            <a:r>
              <a:rPr lang="pt-BR" dirty="0"/>
              <a:t>Ensuring human oversight in diagnosis and treatment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b="1" dirty="0"/>
              <a:t>Impact on Business Performance</a:t>
            </a:r>
          </a:p>
          <a:p>
            <a:pPr marL="0" indent="0">
              <a:buNone/>
            </a:pPr>
            <a:r>
              <a:rPr lang="pt-BR" dirty="0"/>
              <a:t>Improved patient outcomes through faster, more accurate information</a:t>
            </a:r>
          </a:p>
          <a:p>
            <a:pPr marL="0" indent="0">
              <a:buNone/>
            </a:pPr>
            <a:r>
              <a:rPr lang="pt-BR" dirty="0"/>
              <a:t>Better resource allocation and reduced waiting times</a:t>
            </a:r>
          </a:p>
          <a:p>
            <a:pPr marL="0" indent="0">
              <a:buNone/>
            </a:pPr>
            <a:r>
              <a:rPr lang="pt-BR" dirty="0"/>
              <a:t>Enhanced operational efficiency across hospitals</a:t>
            </a:r>
          </a:p>
          <a:p>
            <a:pPr marL="0" indent="0" algn="ctr">
              <a:buNone/>
            </a:pPr>
            <a:endParaRPr lang="pt-BR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14432-C006-50DE-8B1C-2ED07ED47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ACBF57-252F-0F9E-A541-DC7747F9B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12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70886B-B596-A85C-AEAE-73108E8A906E}"/>
              </a:ext>
            </a:extLst>
          </p:cNvPr>
          <p:cNvSpPr txBox="1"/>
          <p:nvPr/>
        </p:nvSpPr>
        <p:spPr>
          <a:xfrm>
            <a:off x="4249009" y="1403695"/>
            <a:ext cx="7277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dirty="0"/>
              <a:t>NHS (UK) </a:t>
            </a:r>
          </a:p>
          <a:p>
            <a:pPr algn="ctr"/>
            <a:r>
              <a:rPr lang="pt-BR" dirty="0"/>
              <a:t>MIS and DSS for Patient Care and Resource Allocation</a:t>
            </a:r>
          </a:p>
        </p:txBody>
      </p:sp>
      <p:pic>
        <p:nvPicPr>
          <p:cNvPr id="4" name="Picture 3" descr="NHS logo – People's History of the NHS">
            <a:extLst>
              <a:ext uri="{FF2B5EF4-FFF2-40B4-BE49-F238E27FC236}">
                <a16:creationId xmlns:a16="http://schemas.microsoft.com/office/drawing/2014/main" id="{06B1670B-EFDE-B1D4-85CE-0FAB8981B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7132" y="876326"/>
            <a:ext cx="2299410" cy="1293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521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596" y="2495508"/>
            <a:ext cx="7058022" cy="24647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dirty="0">
                <a:solidFill>
                  <a:schemeClr val="tx1"/>
                </a:solidFill>
              </a:rPr>
              <a:t>Efficiency Gains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dirty="0">
                <a:solidFill>
                  <a:schemeClr val="tx1"/>
                </a:solidFill>
              </a:rPr>
              <a:t>Better Decision‑Making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dirty="0">
                <a:solidFill>
                  <a:schemeClr val="tx1"/>
                </a:solidFill>
              </a:rPr>
              <a:t>Ethical Responsibilities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dirty="0">
                <a:solidFill>
                  <a:schemeClr val="tx1"/>
                </a:solidFill>
              </a:rPr>
              <a:t>Competitive and Strategic Advantage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ABA3F3-1200-B620-CDB9-5EDFF337249C}"/>
              </a:ext>
            </a:extLst>
          </p:cNvPr>
          <p:cNvSpPr txBox="1"/>
          <p:nvPr/>
        </p:nvSpPr>
        <p:spPr>
          <a:xfrm>
            <a:off x="3356121" y="1016233"/>
            <a:ext cx="432657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>
                <a:latin typeface="Univers Condensed"/>
              </a:rPr>
              <a:t>CONCLUSION</a:t>
            </a:r>
          </a:p>
        </p:txBody>
      </p:sp>
      <p:pic>
        <p:nvPicPr>
          <p:cNvPr id="9" name="Picture 8" descr="Marketing Idea Creative · Free image on Pixabay">
            <a:extLst>
              <a:ext uri="{FF2B5EF4-FFF2-40B4-BE49-F238E27FC236}">
                <a16:creationId xmlns:a16="http://schemas.microsoft.com/office/drawing/2014/main" id="{C2E71213-F280-95FA-C235-308DF607CD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2698" y="2257374"/>
            <a:ext cx="3733741" cy="270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7778" y="851887"/>
            <a:ext cx="8915399" cy="8604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/>
              <a:t>References</a:t>
            </a:r>
            <a:r>
              <a:rPr lang="en-GB" b="1" dirty="0"/>
              <a:t> 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024" y="1715218"/>
            <a:ext cx="10827587" cy="4517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 dirty="0">
                <a:solidFill>
                  <a:schemeClr val="tx1"/>
                </a:solidFill>
              </a:rPr>
              <a:t>Laudon, K.C. and Laudon, J.P. (2022) </a:t>
            </a:r>
            <a:r>
              <a:rPr lang="pt-BR" sz="2000" i="1" dirty="0">
                <a:solidFill>
                  <a:schemeClr val="tx1"/>
                </a:solidFill>
              </a:rPr>
              <a:t>Management information systems: Managing the digital firm</a:t>
            </a:r>
            <a:r>
              <a:rPr lang="pt-BR" sz="2000" dirty="0">
                <a:solidFill>
                  <a:schemeClr val="tx1"/>
                </a:solidFill>
              </a:rPr>
              <a:t>. 17th edn. Harlow: Pearson</a:t>
            </a:r>
            <a:endParaRPr lang="pt-BR" sz="2000" dirty="0">
              <a:solidFill>
                <a:schemeClr val="tx1"/>
              </a:solidFill>
              <a:latin typeface="Univers Condensed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 dirty="0">
                <a:solidFill>
                  <a:schemeClr val="tx1"/>
                </a:solidFill>
              </a:rPr>
              <a:t>Ghemawat, P. and Nueno, J.L. (2006) ‘Zara: Fast fashion’, </a:t>
            </a:r>
            <a:r>
              <a:rPr lang="pt-BR" sz="2000" i="1" dirty="0">
                <a:solidFill>
                  <a:schemeClr val="tx1"/>
                </a:solidFill>
              </a:rPr>
              <a:t>Harvard Business School Case Study</a:t>
            </a:r>
            <a:r>
              <a:rPr lang="pt-BR" sz="2000" dirty="0">
                <a:solidFill>
                  <a:schemeClr val="tx1"/>
                </a:solidFill>
              </a:rPr>
              <a:t>, 9-703-497.</a:t>
            </a:r>
            <a:endParaRPr lang="pt-BR" sz="2000" dirty="0">
              <a:solidFill>
                <a:schemeClr val="tx1"/>
              </a:solidFill>
              <a:latin typeface="Univers Condensed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 dirty="0">
                <a:solidFill>
                  <a:schemeClr val="tx1"/>
                </a:solidFill>
              </a:rPr>
              <a:t>Laudon, K.C. and Laudon, J.P. (2022) </a:t>
            </a:r>
            <a:r>
              <a:rPr lang="pt-BR" sz="2000" i="1" dirty="0">
                <a:solidFill>
                  <a:schemeClr val="tx1"/>
                </a:solidFill>
              </a:rPr>
              <a:t>Management information systems: Managing the digital firm</a:t>
            </a:r>
            <a:r>
              <a:rPr lang="pt-BR" sz="2000" dirty="0">
                <a:solidFill>
                  <a:schemeClr val="tx1"/>
                </a:solidFill>
              </a:rPr>
              <a:t>. 17th edn. Harlow: Pearson.</a:t>
            </a:r>
            <a:endParaRPr lang="pt-BR" sz="2000" dirty="0">
              <a:solidFill>
                <a:schemeClr val="tx1"/>
              </a:solidFill>
              <a:latin typeface="Univers Condensed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 dirty="0">
                <a:solidFill>
                  <a:schemeClr val="tx1"/>
                </a:solidFill>
              </a:rPr>
              <a:t>Floridi, L. and Cowls, J. (2019) ‘A unified framework of five principles for AI in society’, </a:t>
            </a:r>
            <a:r>
              <a:rPr lang="pt-BR" sz="2000" i="1" dirty="0">
                <a:solidFill>
                  <a:schemeClr val="tx1"/>
                </a:solidFill>
              </a:rPr>
              <a:t>Harvard Data Science Review</a:t>
            </a:r>
            <a:r>
              <a:rPr lang="pt-BR" sz="2000" dirty="0">
                <a:solidFill>
                  <a:schemeClr val="tx1"/>
                </a:solidFill>
              </a:rPr>
              <a:t>, 1(1).</a:t>
            </a:r>
          </a:p>
          <a:p>
            <a:endParaRPr lang="en-US" sz="2000" dirty="0">
              <a:solidFill>
                <a:schemeClr val="tx1"/>
              </a:solidFill>
              <a:latin typeface="Univers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5031</TotalTime>
  <Words>1048</Words>
  <Application>Microsoft Office PowerPoint</Application>
  <PresentationFormat>Widescreen</PresentationFormat>
  <Paragraphs>171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Arial</vt:lpstr>
      <vt:lpstr>Calisto MT</vt:lpstr>
      <vt:lpstr>Times New Roman</vt:lpstr>
      <vt:lpstr>Univers Condensed</vt:lpstr>
      <vt:lpstr>Wingdings</vt:lpstr>
      <vt:lpstr>ChronicleVTI</vt:lpstr>
      <vt:lpstr> Different Information Systems </vt:lpstr>
      <vt:lpstr>PowerPoint Presentation</vt:lpstr>
      <vt:lpstr>PowerPoint Presentation</vt:lpstr>
      <vt:lpstr>Types of Information Systems and Their Impact</vt:lpstr>
      <vt:lpstr>Types of Information Systems and Their Impact</vt:lpstr>
      <vt:lpstr>Analyse and Compare</vt:lpstr>
      <vt:lpstr>data privacy and SECURITY</vt:lpstr>
      <vt:lpstr>Ethical Concerns in AI Decision-Making</vt:lpstr>
      <vt:lpstr>Employee Monitoring and Workplace Ethics</vt:lpstr>
      <vt:lpstr>Bias and Fairness in Information Systems</vt:lpstr>
      <vt:lpstr>Real‑World Case Studies</vt:lpstr>
      <vt:lpstr>Real‑World Case Studies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Larrisa Kellyn Silva Neves (2424528)</cp:lastModifiedBy>
  <cp:revision>14</cp:revision>
  <dcterms:created xsi:type="dcterms:W3CDTF">2024-10-08T15:58:04Z</dcterms:created>
  <dcterms:modified xsi:type="dcterms:W3CDTF">2026-07-04T11:17:14Z</dcterms:modified>
</cp:coreProperties>
</file>