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3" r:id="rId28"/>
    <p:sldId id="284" r:id="rId29"/>
    <p:sldId id="309" r:id="rId30"/>
    <p:sldId id="285" r:id="rId31"/>
    <p:sldId id="286" r:id="rId32"/>
    <p:sldId id="287" r:id="rId33"/>
    <p:sldId id="310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  <p:sldId id="306" r:id="rId53"/>
    <p:sldId id="307" r:id="rId54"/>
    <p:sldId id="308" r:id="rId55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102" y="10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Brown" userId="fb51a185-9f8a-4b58-9e86-92b6e2c1185d" providerId="ADAL" clId="{20265939-53F3-4730-BE9D-07BAABE94B46}"/>
    <pc:docChg chg="undo custSel addSld delSld modSld">
      <pc:chgData name="Ellie Brown" userId="fb51a185-9f8a-4b58-9e86-92b6e2c1185d" providerId="ADAL" clId="{20265939-53F3-4730-BE9D-07BAABE94B46}" dt="2026-09-22T15:47:20.209" v="146" actId="403"/>
      <pc:docMkLst>
        <pc:docMk/>
      </pc:docMkLst>
      <pc:sldChg chg="modSp mod">
        <pc:chgData name="Ellie Brown" userId="fb51a185-9f8a-4b58-9e86-92b6e2c1185d" providerId="ADAL" clId="{20265939-53F3-4730-BE9D-07BAABE94B46}" dt="2026-09-22T15:11:22.149" v="118" actId="20577"/>
        <pc:sldMkLst>
          <pc:docMk/>
          <pc:sldMk cId="0" sldId="256"/>
        </pc:sldMkLst>
        <pc:spChg chg="mod">
          <ac:chgData name="Ellie Brown" userId="fb51a185-9f8a-4b58-9e86-92b6e2c1185d" providerId="ADAL" clId="{20265939-53F3-4730-BE9D-07BAABE94B46}" dt="2026-09-22T15:11:22.149" v="118" actId="20577"/>
          <ac:spMkLst>
            <pc:docMk/>
            <pc:sldMk cId="0" sldId="256"/>
            <ac:spMk id="1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22T15:11:24.404" v="121" actId="20577"/>
        <pc:sldMkLst>
          <pc:docMk/>
          <pc:sldMk cId="0" sldId="257"/>
        </pc:sldMkLst>
        <pc:spChg chg="mod">
          <ac:chgData name="Ellie Brown" userId="fb51a185-9f8a-4b58-9e86-92b6e2c1185d" providerId="ADAL" clId="{20265939-53F3-4730-BE9D-07BAABE94B46}" dt="2026-09-22T15:11:24.404" v="121" actId="20577"/>
          <ac:spMkLst>
            <pc:docMk/>
            <pc:sldMk cId="0" sldId="257"/>
            <ac:spMk id="5" creationId="{00000000-0000-0000-0000-000000000000}"/>
          </ac:spMkLst>
        </pc:spChg>
      </pc:sldChg>
      <pc:sldChg chg="del">
        <pc:chgData name="Ellie Brown" userId="fb51a185-9f8a-4b58-9e86-92b6e2c1185d" providerId="ADAL" clId="{20265939-53F3-4730-BE9D-07BAABE94B46}" dt="2026-09-22T15:36:56.863" v="122" actId="47"/>
        <pc:sldMkLst>
          <pc:docMk/>
          <pc:sldMk cId="0" sldId="282"/>
        </pc:sldMkLst>
      </pc:sldChg>
      <pc:sldChg chg="modSp mod modClrScheme chgLayout">
        <pc:chgData name="Ellie Brown" userId="fb51a185-9f8a-4b58-9e86-92b6e2c1185d" providerId="ADAL" clId="{20265939-53F3-4730-BE9D-07BAABE94B46}" dt="2026-09-22T15:38:02.055" v="124" actId="700"/>
        <pc:sldMkLst>
          <pc:docMk/>
          <pc:sldMk cId="0" sldId="284"/>
        </pc:sldMkLst>
        <pc:spChg chg="mod ord">
          <ac:chgData name="Ellie Brown" userId="fb51a185-9f8a-4b58-9e86-92b6e2c1185d" providerId="ADAL" clId="{20265939-53F3-4730-BE9D-07BAABE94B46}" dt="2026-09-22T15:38:02.055" v="124" actId="700"/>
          <ac:spMkLst>
            <pc:docMk/>
            <pc:sldMk cId="0" sldId="284"/>
            <ac:spMk id="8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22T15:40:04.076" v="139" actId="1035"/>
        <pc:sldMkLst>
          <pc:docMk/>
          <pc:sldMk cId="0" sldId="305"/>
        </pc:sldMkLst>
        <pc:spChg chg="mod">
          <ac:chgData name="Ellie Brown" userId="fb51a185-9f8a-4b58-9e86-92b6e2c1185d" providerId="ADAL" clId="{20265939-53F3-4730-BE9D-07BAABE94B46}" dt="2026-09-22T15:40:04.076" v="139" actId="1035"/>
          <ac:spMkLst>
            <pc:docMk/>
            <pc:sldMk cId="0" sldId="305"/>
            <ac:spMk id="2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22T15:39:40.291" v="135" actId="404"/>
          <ac:spMkLst>
            <pc:docMk/>
            <pc:sldMk cId="0" sldId="305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22T15:11:10.408" v="109" actId="20577"/>
        <pc:sldMkLst>
          <pc:docMk/>
          <pc:sldMk cId="0" sldId="306"/>
        </pc:sldMkLst>
        <pc:spChg chg="mod">
          <ac:chgData name="Ellie Brown" userId="fb51a185-9f8a-4b58-9e86-92b6e2c1185d" providerId="ADAL" clId="{20265939-53F3-4730-BE9D-07BAABE94B46}" dt="2026-09-22T15:11:10.408" v="109" actId="20577"/>
          <ac:spMkLst>
            <pc:docMk/>
            <pc:sldMk cId="0" sldId="306"/>
            <ac:spMk id="5" creationId="{00000000-0000-0000-0000-000000000000}"/>
          </ac:spMkLst>
        </pc:spChg>
      </pc:sldChg>
      <pc:sldChg chg="modSp add del mod">
        <pc:chgData name="Ellie Brown" userId="fb51a185-9f8a-4b58-9e86-92b6e2c1185d" providerId="ADAL" clId="{20265939-53F3-4730-BE9D-07BAABE94B46}" dt="2026-09-22T15:11:17.256" v="115" actId="20577"/>
        <pc:sldMkLst>
          <pc:docMk/>
          <pc:sldMk cId="0" sldId="307"/>
        </pc:sldMkLst>
        <pc:spChg chg="mod">
          <ac:chgData name="Ellie Brown" userId="fb51a185-9f8a-4b58-9e86-92b6e2c1185d" providerId="ADAL" clId="{20265939-53F3-4730-BE9D-07BAABE94B46}" dt="2026-09-22T15:11:17.256" v="115" actId="20577"/>
          <ac:spMkLst>
            <pc:docMk/>
            <pc:sldMk cId="0" sldId="307"/>
            <ac:spMk id="3" creationId="{00000000-0000-0000-0000-000000000000}"/>
          </ac:spMkLst>
        </pc:spChg>
      </pc:sldChg>
      <pc:sldChg chg="modSp mod">
        <pc:chgData name="Ellie Brown" userId="fb51a185-9f8a-4b58-9e86-92b6e2c1185d" providerId="ADAL" clId="{20265939-53F3-4730-BE9D-07BAABE94B46}" dt="2026-09-22T15:47:20.209" v="146" actId="403"/>
        <pc:sldMkLst>
          <pc:docMk/>
          <pc:sldMk cId="0" sldId="308"/>
        </pc:sldMkLst>
        <pc:spChg chg="mod">
          <ac:chgData name="Ellie Brown" userId="fb51a185-9f8a-4b58-9e86-92b6e2c1185d" providerId="ADAL" clId="{20265939-53F3-4730-BE9D-07BAABE94B46}" dt="2026-09-22T15:10:58.212" v="106" actId="20577"/>
          <ac:spMkLst>
            <pc:docMk/>
            <pc:sldMk cId="0" sldId="308"/>
            <ac:spMk id="3" creationId="{00000000-0000-0000-0000-000000000000}"/>
          </ac:spMkLst>
        </pc:spChg>
        <pc:spChg chg="mod">
          <ac:chgData name="Ellie Brown" userId="fb51a185-9f8a-4b58-9e86-92b6e2c1185d" providerId="ADAL" clId="{20265939-53F3-4730-BE9D-07BAABE94B46}" dt="2026-09-22T15:47:20.209" v="146" actId="403"/>
          <ac:spMkLst>
            <pc:docMk/>
            <pc:sldMk cId="0" sldId="308"/>
            <ac:spMk id="8" creationId="{00000000-0000-0000-0000-000000000000}"/>
          </ac:spMkLst>
        </pc:spChg>
      </pc:sldChg>
      <pc:sldChg chg="addSp delSp modSp new mod">
        <pc:chgData name="Ellie Brown" userId="fb51a185-9f8a-4b58-9e86-92b6e2c1185d" providerId="ADAL" clId="{20265939-53F3-4730-BE9D-07BAABE94B46}" dt="2026-09-22T15:38:39.067" v="133" actId="1076"/>
        <pc:sldMkLst>
          <pc:docMk/>
          <pc:sldMk cId="185200196" sldId="309"/>
        </pc:sldMkLst>
        <pc:spChg chg="del">
          <ac:chgData name="Ellie Brown" userId="fb51a185-9f8a-4b58-9e86-92b6e2c1185d" providerId="ADAL" clId="{20265939-53F3-4730-BE9D-07BAABE94B46}" dt="2026-09-22T15:38:07.219" v="126" actId="478"/>
          <ac:spMkLst>
            <pc:docMk/>
            <pc:sldMk cId="185200196" sldId="309"/>
            <ac:spMk id="2" creationId="{239ECEF8-AF32-C2C0-55DC-7E57DCE3F838}"/>
          </ac:spMkLst>
        </pc:spChg>
        <pc:picChg chg="add del mod">
          <ac:chgData name="Ellie Brown" userId="fb51a185-9f8a-4b58-9e86-92b6e2c1185d" providerId="ADAL" clId="{20265939-53F3-4730-BE9D-07BAABE94B46}" dt="2026-09-22T15:38:25.636" v="130" actId="478"/>
          <ac:picMkLst>
            <pc:docMk/>
            <pc:sldMk cId="185200196" sldId="309"/>
            <ac:picMk id="4" creationId="{FBCD499F-6140-C493-BAAA-6C19D945FCC7}"/>
          </ac:picMkLst>
        </pc:picChg>
        <pc:picChg chg="add mod">
          <ac:chgData name="Ellie Brown" userId="fb51a185-9f8a-4b58-9e86-92b6e2c1185d" providerId="ADAL" clId="{20265939-53F3-4730-BE9D-07BAABE94B46}" dt="2026-09-22T15:38:39.067" v="133" actId="1076"/>
          <ac:picMkLst>
            <pc:docMk/>
            <pc:sldMk cId="185200196" sldId="309"/>
            <ac:picMk id="6" creationId="{F7A56471-FB6C-4400-92F4-6593913E48F2}"/>
          </ac:picMkLst>
        </pc:picChg>
      </pc:sldChg>
      <pc:sldChg chg="addSp delSp modSp new mod">
        <pc:chgData name="Ellie Brown" userId="fb51a185-9f8a-4b58-9e86-92b6e2c1185d" providerId="ADAL" clId="{20265939-53F3-4730-BE9D-07BAABE94B46}" dt="2026-09-22T15:40:20.048" v="144" actId="14100"/>
        <pc:sldMkLst>
          <pc:docMk/>
          <pc:sldMk cId="3983539413" sldId="310"/>
        </pc:sldMkLst>
        <pc:spChg chg="del">
          <ac:chgData name="Ellie Brown" userId="fb51a185-9f8a-4b58-9e86-92b6e2c1185d" providerId="ADAL" clId="{20265939-53F3-4730-BE9D-07BAABE94B46}" dt="2026-09-22T15:40:17.217" v="142" actId="478"/>
          <ac:spMkLst>
            <pc:docMk/>
            <pc:sldMk cId="3983539413" sldId="310"/>
            <ac:spMk id="2" creationId="{E2B9D75F-CEA7-1765-7528-A625187E81F7}"/>
          </ac:spMkLst>
        </pc:spChg>
        <pc:spChg chg="del">
          <ac:chgData name="Ellie Brown" userId="fb51a185-9f8a-4b58-9e86-92b6e2c1185d" providerId="ADAL" clId="{20265939-53F3-4730-BE9D-07BAABE94B46}" dt="2026-09-22T15:40:15.639" v="141" actId="478"/>
          <ac:spMkLst>
            <pc:docMk/>
            <pc:sldMk cId="3983539413" sldId="310"/>
            <ac:spMk id="3" creationId="{4534B575-E7E9-3B39-B4C0-362FFD6E948B}"/>
          </ac:spMkLst>
        </pc:spChg>
        <pc:picChg chg="add mod">
          <ac:chgData name="Ellie Brown" userId="fb51a185-9f8a-4b58-9e86-92b6e2c1185d" providerId="ADAL" clId="{20265939-53F3-4730-BE9D-07BAABE94B46}" dt="2026-09-22T15:40:20.048" v="144" actId="14100"/>
          <ac:picMkLst>
            <pc:docMk/>
            <pc:sldMk cId="3983539413" sldId="310"/>
            <ac:picMk id="5" creationId="{B5872AEC-A9E0-887B-89C0-8DA97BFF759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97084" y="837406"/>
            <a:ext cx="14952344" cy="116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1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16000" y="968375"/>
            <a:ext cx="15969615" cy="11684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1" i="0">
                <a:solidFill>
                  <a:srgbClr val="292959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706860" y="2393623"/>
            <a:ext cx="15323185" cy="4561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100" b="0" i="0">
                <a:solidFill>
                  <a:schemeClr val="bg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1.jp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6.png"/><Relationship Id="rId7" Type="http://schemas.openxmlformats.org/officeDocument/2006/relationships/image" Target="../media/image24.pn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23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8.png"/><Relationship Id="rId7" Type="http://schemas.openxmlformats.org/officeDocument/2006/relationships/image" Target="../media/image29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jpg"/><Relationship Id="rId5" Type="http://schemas.openxmlformats.org/officeDocument/2006/relationships/image" Target="../media/image36.jpg"/><Relationship Id="rId4" Type="http://schemas.openxmlformats.org/officeDocument/2006/relationships/image" Target="../media/image35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8.png"/><Relationship Id="rId7" Type="http://schemas.openxmlformats.org/officeDocument/2006/relationships/image" Target="../media/image4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28.png"/><Relationship Id="rId10" Type="http://schemas.openxmlformats.org/officeDocument/2006/relationships/image" Target="../media/image43.png"/><Relationship Id="rId4" Type="http://schemas.openxmlformats.org/officeDocument/2006/relationships/image" Target="../media/image29.png"/><Relationship Id="rId9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8.jpg"/><Relationship Id="rId4" Type="http://schemas.openxmlformats.org/officeDocument/2006/relationships/image" Target="../media/image47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jpg"/><Relationship Id="rId4" Type="http://schemas.openxmlformats.org/officeDocument/2006/relationships/image" Target="../media/image5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7" Type="http://schemas.openxmlformats.org/officeDocument/2006/relationships/image" Target="../media/image59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png"/><Relationship Id="rId5" Type="http://schemas.openxmlformats.org/officeDocument/2006/relationships/image" Target="../media/image58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jp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3.png"/><Relationship Id="rId7" Type="http://schemas.openxmlformats.org/officeDocument/2006/relationships/image" Target="../media/image60.png"/><Relationship Id="rId12" Type="http://schemas.openxmlformats.org/officeDocument/2006/relationships/image" Target="../media/image7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png"/><Relationship Id="rId11" Type="http://schemas.openxmlformats.org/officeDocument/2006/relationships/image" Target="../media/image69.png"/><Relationship Id="rId5" Type="http://schemas.openxmlformats.org/officeDocument/2006/relationships/image" Target="../media/image65.png"/><Relationship Id="rId10" Type="http://schemas.openxmlformats.org/officeDocument/2006/relationships/image" Target="../media/image20.png"/><Relationship Id="rId4" Type="http://schemas.openxmlformats.org/officeDocument/2006/relationships/image" Target="../media/image64.png"/><Relationship Id="rId9" Type="http://schemas.openxmlformats.org/officeDocument/2006/relationships/image" Target="../media/image6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7" Type="http://schemas.openxmlformats.org/officeDocument/2006/relationships/image" Target="../media/image6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png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5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5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0.jpg"/><Relationship Id="rId4" Type="http://schemas.openxmlformats.org/officeDocument/2006/relationships/image" Target="../media/image7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7" Type="http://schemas.openxmlformats.org/officeDocument/2006/relationships/image" Target="../media/image86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jpg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.jpg"/><Relationship Id="rId3" Type="http://schemas.openxmlformats.org/officeDocument/2006/relationships/image" Target="../media/image89.png"/><Relationship Id="rId7" Type="http://schemas.openxmlformats.org/officeDocument/2006/relationships/image" Target="../media/image9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53.png"/><Relationship Id="rId4" Type="http://schemas.openxmlformats.org/officeDocument/2006/relationships/image" Target="../media/image5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9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9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g"/><Relationship Id="rId2" Type="http://schemas.openxmlformats.org/officeDocument/2006/relationships/image" Target="../media/image94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7.jpg"/><Relationship Id="rId4" Type="http://schemas.openxmlformats.org/officeDocument/2006/relationships/image" Target="../media/image96.jp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102.png"/><Relationship Id="rId2" Type="http://schemas.openxmlformats.org/officeDocument/2006/relationships/image" Target="../media/image9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8.png"/><Relationship Id="rId5" Type="http://schemas.openxmlformats.org/officeDocument/2006/relationships/image" Target="../media/image101.png"/><Relationship Id="rId4" Type="http://schemas.openxmlformats.org/officeDocument/2006/relationships/image" Target="../media/image10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0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0.pn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image" Target="../media/image106.png"/><Relationship Id="rId7" Type="http://schemas.openxmlformats.org/officeDocument/2006/relationships/image" Target="../media/image110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Relationship Id="rId9" Type="http://schemas.openxmlformats.org/officeDocument/2006/relationships/image" Target="../media/image11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3.png"/><Relationship Id="rId7" Type="http://schemas.openxmlformats.org/officeDocument/2006/relationships/image" Target="../media/image115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4.png"/><Relationship Id="rId5" Type="http://schemas.openxmlformats.org/officeDocument/2006/relationships/image" Target="../media/image110.png"/><Relationship Id="rId4" Type="http://schemas.openxmlformats.org/officeDocument/2006/relationships/image" Target="../media/image109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7.jp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6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1.jpg"/><Relationship Id="rId3" Type="http://schemas.openxmlformats.org/officeDocument/2006/relationships/image" Target="../media/image119.png"/><Relationship Id="rId7" Type="http://schemas.openxmlformats.org/officeDocument/2006/relationships/image" Target="../media/image1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16.png"/><Relationship Id="rId4" Type="http://schemas.openxmlformats.org/officeDocument/2006/relationships/image" Target="../media/image12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3.png"/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form-e-financial-statement-for-a-financial-order-matrimonial-causes-act-1973-civilpartnership-act-2004-for-financial-relief-after-an-overseas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6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7" Type="http://schemas.openxmlformats.org/officeDocument/2006/relationships/hyperlink" Target="https://www.judiciary.uk/guidance-and-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8.png"/><Relationship Id="rId5" Type="http://schemas.openxmlformats.org/officeDocument/2006/relationships/image" Target="../media/image127.png"/><Relationship Id="rId4" Type="http://schemas.openxmlformats.org/officeDocument/2006/relationships/image" Target="../media/image79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5.png"/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5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8288000" cy="10286999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13413105" cy="1313815"/>
            </a:xfrm>
            <a:custGeom>
              <a:avLst/>
              <a:gdLst/>
              <a:ahLst/>
              <a:cxnLst/>
              <a:rect l="l" t="t" r="r" b="b"/>
              <a:pathLst>
                <a:path w="13413105" h="1313815">
                  <a:moveTo>
                    <a:pt x="12927132" y="1313687"/>
                  </a:moveTo>
                  <a:lnTo>
                    <a:pt x="79098" y="1313675"/>
                  </a:lnTo>
                  <a:lnTo>
                    <a:pt x="31085" y="1311297"/>
                  </a:lnTo>
                  <a:lnTo>
                    <a:pt x="0" y="1306659"/>
                  </a:lnTo>
                  <a:lnTo>
                    <a:pt x="0" y="0"/>
                  </a:lnTo>
                  <a:lnTo>
                    <a:pt x="13411017" y="0"/>
                  </a:lnTo>
                  <a:lnTo>
                    <a:pt x="13412907" y="38170"/>
                  </a:lnTo>
                  <a:lnTo>
                    <a:pt x="13412907" y="827899"/>
                  </a:lnTo>
                  <a:lnTo>
                    <a:pt x="13410530" y="875912"/>
                  </a:lnTo>
                  <a:lnTo>
                    <a:pt x="13403486" y="923112"/>
                  </a:lnTo>
                  <a:lnTo>
                    <a:pt x="13391909" y="969180"/>
                  </a:lnTo>
                  <a:lnTo>
                    <a:pt x="13375929" y="1013798"/>
                  </a:lnTo>
                  <a:lnTo>
                    <a:pt x="13355679" y="1056646"/>
                  </a:lnTo>
                  <a:lnTo>
                    <a:pt x="13331290" y="1097408"/>
                  </a:lnTo>
                  <a:lnTo>
                    <a:pt x="13302895" y="1135763"/>
                  </a:lnTo>
                  <a:lnTo>
                    <a:pt x="13270626" y="1171394"/>
                  </a:lnTo>
                  <a:lnTo>
                    <a:pt x="13234994" y="1203664"/>
                  </a:lnTo>
                  <a:lnTo>
                    <a:pt x="13196639" y="1232059"/>
                  </a:lnTo>
                  <a:lnTo>
                    <a:pt x="13155878" y="1256447"/>
                  </a:lnTo>
                  <a:lnTo>
                    <a:pt x="13113029" y="1276697"/>
                  </a:lnTo>
                  <a:lnTo>
                    <a:pt x="13068411" y="1292677"/>
                  </a:lnTo>
                  <a:lnTo>
                    <a:pt x="13022344" y="1304254"/>
                  </a:lnTo>
                  <a:lnTo>
                    <a:pt x="12975144" y="1311297"/>
                  </a:lnTo>
                  <a:lnTo>
                    <a:pt x="12927132" y="1313687"/>
                  </a:lnTo>
                  <a:close/>
                </a:path>
              </a:pathLst>
            </a:custGeom>
            <a:solidFill>
              <a:srgbClr val="FED307">
                <a:alpha val="6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536542" y="2718170"/>
              <a:ext cx="9751695" cy="4848225"/>
            </a:xfrm>
            <a:custGeom>
              <a:avLst/>
              <a:gdLst/>
              <a:ahLst/>
              <a:cxnLst/>
              <a:rect l="l" t="t" r="r" b="b"/>
              <a:pathLst>
                <a:path w="9751694" h="4848225">
                  <a:moveTo>
                    <a:pt x="9676219" y="4848224"/>
                  </a:moveTo>
                  <a:lnTo>
                    <a:pt x="274639" y="4848224"/>
                  </a:lnTo>
                  <a:lnTo>
                    <a:pt x="255359" y="4846668"/>
                  </a:lnTo>
                  <a:lnTo>
                    <a:pt x="208459" y="4835119"/>
                  </a:lnTo>
                  <a:lnTo>
                    <a:pt x="164726" y="4816637"/>
                  </a:lnTo>
                  <a:lnTo>
                    <a:pt x="124789" y="4791849"/>
                  </a:lnTo>
                  <a:lnTo>
                    <a:pt x="89273" y="4761384"/>
                  </a:lnTo>
                  <a:lnTo>
                    <a:pt x="58808" y="4725869"/>
                  </a:lnTo>
                  <a:lnTo>
                    <a:pt x="34021" y="4685931"/>
                  </a:lnTo>
                  <a:lnTo>
                    <a:pt x="15538" y="4642198"/>
                  </a:lnTo>
                  <a:lnTo>
                    <a:pt x="3989" y="4595298"/>
                  </a:lnTo>
                  <a:lnTo>
                    <a:pt x="0" y="4545858"/>
                  </a:lnTo>
                  <a:lnTo>
                    <a:pt x="0" y="304799"/>
                  </a:lnTo>
                  <a:lnTo>
                    <a:pt x="3989" y="255359"/>
                  </a:lnTo>
                  <a:lnTo>
                    <a:pt x="15538" y="208459"/>
                  </a:lnTo>
                  <a:lnTo>
                    <a:pt x="34021" y="164726"/>
                  </a:lnTo>
                  <a:lnTo>
                    <a:pt x="58808" y="124789"/>
                  </a:lnTo>
                  <a:lnTo>
                    <a:pt x="89273" y="89273"/>
                  </a:lnTo>
                  <a:lnTo>
                    <a:pt x="124789" y="58808"/>
                  </a:lnTo>
                  <a:lnTo>
                    <a:pt x="164726" y="34021"/>
                  </a:lnTo>
                  <a:lnTo>
                    <a:pt x="208459" y="15538"/>
                  </a:lnTo>
                  <a:lnTo>
                    <a:pt x="255359" y="3989"/>
                  </a:lnTo>
                  <a:lnTo>
                    <a:pt x="304799" y="0"/>
                  </a:lnTo>
                  <a:lnTo>
                    <a:pt x="9646059" y="0"/>
                  </a:lnTo>
                  <a:lnTo>
                    <a:pt x="9695499" y="3989"/>
                  </a:lnTo>
                  <a:lnTo>
                    <a:pt x="9742400" y="15538"/>
                  </a:lnTo>
                  <a:lnTo>
                    <a:pt x="9751457" y="19366"/>
                  </a:lnTo>
                  <a:lnTo>
                    <a:pt x="9751457" y="4831291"/>
                  </a:lnTo>
                  <a:lnTo>
                    <a:pt x="9742400" y="4835119"/>
                  </a:lnTo>
                  <a:lnTo>
                    <a:pt x="9695499" y="4846668"/>
                  </a:lnTo>
                  <a:lnTo>
                    <a:pt x="9676219" y="4848224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17541" y="4110037"/>
              <a:ext cx="133350" cy="133349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917541" y="4605337"/>
              <a:ext cx="133350" cy="13334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17541" y="5100637"/>
              <a:ext cx="133350" cy="13334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917541" y="5595937"/>
              <a:ext cx="133350" cy="133349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17541" y="6091237"/>
              <a:ext cx="133350" cy="13334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917541" y="6586537"/>
              <a:ext cx="133350" cy="133349"/>
            </a:xfrm>
            <a:prstGeom prst="rect">
              <a:avLst/>
            </a:prstGeom>
          </p:spPr>
        </p:pic>
      </p:grpSp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967018" rIns="0" bIns="0" rtlCol="0">
            <a:spAutoFit/>
          </a:bodyPr>
          <a:lstStyle/>
          <a:p>
            <a:pPr marL="6940550">
              <a:lnSpc>
                <a:spcPts val="4190"/>
              </a:lnSpc>
              <a:spcBef>
                <a:spcPts val="95"/>
              </a:spcBef>
            </a:pPr>
            <a:r>
              <a:rPr sz="3500" b="1" spc="-10" dirty="0">
                <a:latin typeface="Trebuchet MS"/>
                <a:cs typeface="Trebuchet MS"/>
              </a:rPr>
              <a:t>Contents</a:t>
            </a:r>
            <a:endParaRPr sz="3500">
              <a:latin typeface="Trebuchet MS"/>
              <a:cs typeface="Trebuchet MS"/>
            </a:endParaRPr>
          </a:p>
          <a:p>
            <a:pPr marL="7539990" marR="5080">
              <a:lnSpc>
                <a:spcPts val="3900"/>
              </a:lnSpc>
              <a:spcBef>
                <a:spcPts val="165"/>
              </a:spcBef>
            </a:pPr>
            <a:r>
              <a:rPr sz="3300" spc="-100" dirty="0"/>
              <a:t>Who</a:t>
            </a:r>
            <a:r>
              <a:rPr sz="3300" spc="-150" dirty="0"/>
              <a:t> </a:t>
            </a:r>
            <a:r>
              <a:rPr sz="3300" spc="-10" dirty="0"/>
              <a:t>owns</a:t>
            </a:r>
            <a:r>
              <a:rPr sz="3300" spc="-185" dirty="0"/>
              <a:t> </a:t>
            </a:r>
            <a:r>
              <a:rPr sz="3300" spc="-114" dirty="0"/>
              <a:t>property</a:t>
            </a:r>
            <a:r>
              <a:rPr sz="3300" spc="-135" dirty="0"/>
              <a:t> </a:t>
            </a:r>
            <a:r>
              <a:rPr sz="3300" spc="-65" dirty="0"/>
              <a:t>during</a:t>
            </a:r>
            <a:r>
              <a:rPr sz="3300" spc="-155" dirty="0"/>
              <a:t> </a:t>
            </a:r>
            <a:r>
              <a:rPr sz="3300" spc="-90" dirty="0"/>
              <a:t>relationship </a:t>
            </a:r>
            <a:r>
              <a:rPr sz="3300" spc="-20" dirty="0"/>
              <a:t>Maintenance</a:t>
            </a:r>
            <a:r>
              <a:rPr sz="3300" spc="-150" dirty="0"/>
              <a:t> </a:t>
            </a:r>
            <a:r>
              <a:rPr sz="3300" spc="-65" dirty="0"/>
              <a:t>during</a:t>
            </a:r>
            <a:r>
              <a:rPr sz="3300" spc="-145" dirty="0"/>
              <a:t> </a:t>
            </a:r>
            <a:r>
              <a:rPr sz="3300" spc="-10" dirty="0"/>
              <a:t>relationship </a:t>
            </a:r>
            <a:r>
              <a:rPr sz="3300" spc="-40" dirty="0"/>
              <a:t>Ownership</a:t>
            </a:r>
            <a:r>
              <a:rPr sz="3300" spc="-185" dirty="0"/>
              <a:t> </a:t>
            </a:r>
            <a:r>
              <a:rPr sz="3300" dirty="0"/>
              <a:t>of</a:t>
            </a:r>
            <a:r>
              <a:rPr sz="3300" spc="-140" dirty="0"/>
              <a:t> </a:t>
            </a:r>
            <a:r>
              <a:rPr sz="3300" spc="-150" dirty="0"/>
              <a:t>family</a:t>
            </a:r>
            <a:r>
              <a:rPr sz="3300" spc="-100" dirty="0"/>
              <a:t> </a:t>
            </a:r>
            <a:r>
              <a:rPr sz="3300" spc="-20" dirty="0"/>
              <a:t>home</a:t>
            </a:r>
            <a:endParaRPr sz="3300"/>
          </a:p>
          <a:p>
            <a:pPr marL="7539990" marR="1422400">
              <a:lnSpc>
                <a:spcPts val="3900"/>
              </a:lnSpc>
            </a:pPr>
            <a:r>
              <a:rPr sz="3300" spc="-70" dirty="0"/>
              <a:t>Financial</a:t>
            </a:r>
            <a:r>
              <a:rPr sz="3300" spc="-150" dirty="0"/>
              <a:t> </a:t>
            </a:r>
            <a:r>
              <a:rPr sz="3300" spc="-75" dirty="0"/>
              <a:t>claims</a:t>
            </a:r>
            <a:r>
              <a:rPr sz="3300" spc="-150" dirty="0"/>
              <a:t> </a:t>
            </a:r>
            <a:r>
              <a:rPr sz="3300" dirty="0"/>
              <a:t>on</a:t>
            </a:r>
            <a:r>
              <a:rPr sz="3300" spc="-150" dirty="0"/>
              <a:t> </a:t>
            </a:r>
            <a:r>
              <a:rPr sz="3300" spc="-40" dirty="0"/>
              <a:t>separation </a:t>
            </a:r>
            <a:r>
              <a:rPr sz="3300" spc="-55" dirty="0"/>
              <a:t>Possible</a:t>
            </a:r>
            <a:r>
              <a:rPr sz="3300" spc="-185" dirty="0"/>
              <a:t> </a:t>
            </a:r>
            <a:r>
              <a:rPr sz="3300" spc="-10" dirty="0"/>
              <a:t>orders</a:t>
            </a:r>
            <a:endParaRPr sz="3300"/>
          </a:p>
          <a:p>
            <a:pPr marL="7539990">
              <a:lnSpc>
                <a:spcPts val="3779"/>
              </a:lnSpc>
            </a:pPr>
            <a:r>
              <a:rPr sz="3300" spc="-10" dirty="0"/>
              <a:t>Procedure</a:t>
            </a:r>
            <a:endParaRPr sz="3300"/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318063" y="275776"/>
            <a:ext cx="12828270" cy="109004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3500" spc="-120" dirty="0"/>
              <a:t>WEEK 10</a:t>
            </a:r>
            <a:r>
              <a:rPr sz="3500" spc="-190" dirty="0"/>
              <a:t>:</a:t>
            </a:r>
            <a:r>
              <a:rPr sz="3500" spc="-165" dirty="0"/>
              <a:t> </a:t>
            </a:r>
            <a:r>
              <a:rPr sz="3500" spc="55" dirty="0"/>
              <a:t>FAMILY</a:t>
            </a:r>
            <a:r>
              <a:rPr sz="3500" spc="-165" dirty="0"/>
              <a:t> </a:t>
            </a:r>
            <a:r>
              <a:rPr sz="3500" spc="-130" dirty="0"/>
              <a:t>PROPERTY:</a:t>
            </a:r>
            <a:r>
              <a:rPr sz="3500" spc="-170" dirty="0"/>
              <a:t> </a:t>
            </a:r>
            <a:r>
              <a:rPr sz="3500" spc="-10" dirty="0"/>
              <a:t>OWNERSHIP</a:t>
            </a:r>
            <a:r>
              <a:rPr sz="3500" spc="-165" dirty="0"/>
              <a:t> </a:t>
            </a:r>
            <a:r>
              <a:rPr sz="3500" dirty="0"/>
              <a:t>AND</a:t>
            </a:r>
            <a:r>
              <a:rPr sz="3500" spc="-165" dirty="0"/>
              <a:t> </a:t>
            </a:r>
            <a:r>
              <a:rPr sz="3500" spc="-25" dirty="0"/>
              <a:t>JUDICIAL</a:t>
            </a:r>
            <a:r>
              <a:rPr sz="3500" spc="-170" dirty="0"/>
              <a:t> </a:t>
            </a:r>
            <a:r>
              <a:rPr sz="3500" spc="-10" dirty="0"/>
              <a:t>POWERS</a:t>
            </a:r>
            <a:endParaRPr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>
                <a:solidFill>
                  <a:srgbClr val="FED307"/>
                </a:solidFill>
              </a:rPr>
              <a:t>WEEK 10</a:t>
            </a:r>
            <a:r>
              <a:rPr spc="-390">
                <a:solidFill>
                  <a:srgbClr val="FED307"/>
                </a:solidFill>
              </a:rPr>
              <a:t>:</a:t>
            </a:r>
            <a:r>
              <a:rPr spc="-385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5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62215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431784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4241409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860659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6670284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Explain</a:t>
            </a:r>
            <a:r>
              <a:rPr sz="3200" spc="-130" dirty="0"/>
              <a:t> </a:t>
            </a:r>
            <a:r>
              <a:rPr sz="3200" dirty="0"/>
              <a:t>the</a:t>
            </a:r>
            <a:r>
              <a:rPr sz="3200" spc="-130" dirty="0"/>
              <a:t> </a:t>
            </a:r>
            <a:r>
              <a:rPr sz="3200" dirty="0"/>
              <a:t>law</a:t>
            </a:r>
            <a:r>
              <a:rPr sz="3200" spc="-130" dirty="0"/>
              <a:t> </a:t>
            </a:r>
            <a:r>
              <a:rPr sz="3200" spc="-10" dirty="0"/>
              <a:t>relating</a:t>
            </a:r>
            <a:r>
              <a:rPr sz="3200" spc="-130" dirty="0"/>
              <a:t> </a:t>
            </a:r>
            <a:r>
              <a:rPr sz="3200" dirty="0"/>
              <a:t>to</a:t>
            </a:r>
            <a:r>
              <a:rPr sz="3200" spc="-130" dirty="0"/>
              <a:t> </a:t>
            </a:r>
            <a:r>
              <a:rPr sz="3200" dirty="0"/>
              <a:t>ownership</a:t>
            </a:r>
            <a:r>
              <a:rPr sz="3200" spc="-130" dirty="0"/>
              <a:t> </a:t>
            </a:r>
            <a:r>
              <a:rPr sz="3200" dirty="0"/>
              <a:t>of</a:t>
            </a:r>
            <a:r>
              <a:rPr sz="3200" spc="-125" dirty="0"/>
              <a:t> </a:t>
            </a:r>
            <a:r>
              <a:rPr sz="3200" spc="-65" dirty="0"/>
              <a:t>family</a:t>
            </a:r>
            <a:r>
              <a:rPr sz="3200" spc="-130" dirty="0"/>
              <a:t> </a:t>
            </a:r>
            <a:r>
              <a:rPr sz="3200" spc="-10" dirty="0"/>
              <a:t>property</a:t>
            </a:r>
            <a:endParaRPr sz="3200"/>
          </a:p>
          <a:p>
            <a:pPr marL="12700">
              <a:lnSpc>
                <a:spcPct val="100000"/>
              </a:lnSpc>
              <a:spcBef>
                <a:spcPts val="2535"/>
              </a:spcBef>
            </a:pPr>
            <a:r>
              <a:rPr sz="3200" dirty="0"/>
              <a:t>Explain</a:t>
            </a:r>
            <a:r>
              <a:rPr sz="3200" spc="-114" dirty="0"/>
              <a:t> </a:t>
            </a:r>
            <a:r>
              <a:rPr sz="3200" dirty="0"/>
              <a:t>the</a:t>
            </a:r>
            <a:r>
              <a:rPr sz="3200" spc="-114" dirty="0"/>
              <a:t> </a:t>
            </a:r>
            <a:r>
              <a:rPr sz="3200" spc="-20" dirty="0"/>
              <a:t>availabiliy</a:t>
            </a:r>
            <a:r>
              <a:rPr sz="3200" spc="-114" dirty="0"/>
              <a:t> </a:t>
            </a:r>
            <a:r>
              <a:rPr sz="3200" dirty="0"/>
              <a:t>of</a:t>
            </a:r>
            <a:r>
              <a:rPr sz="3200" spc="-110" dirty="0"/>
              <a:t> </a:t>
            </a:r>
            <a:r>
              <a:rPr sz="3200" dirty="0"/>
              <a:t>financial</a:t>
            </a:r>
            <a:r>
              <a:rPr sz="3200" spc="-114" dirty="0"/>
              <a:t> </a:t>
            </a:r>
            <a:r>
              <a:rPr sz="3200" spc="-10" dirty="0"/>
              <a:t>remedies</a:t>
            </a:r>
            <a:r>
              <a:rPr sz="3200" spc="-114" dirty="0"/>
              <a:t> </a:t>
            </a:r>
            <a:r>
              <a:rPr sz="3200" dirty="0"/>
              <a:t>upon</a:t>
            </a:r>
            <a:r>
              <a:rPr sz="3200" spc="-110" dirty="0"/>
              <a:t> </a:t>
            </a:r>
            <a:r>
              <a:rPr sz="3200" spc="-10" dirty="0"/>
              <a:t>separation</a:t>
            </a:r>
            <a:endParaRPr sz="3200"/>
          </a:p>
          <a:p>
            <a:pPr marL="12700" marR="5080">
              <a:lnSpc>
                <a:spcPct val="166000"/>
              </a:lnSpc>
              <a:tabLst>
                <a:tab pos="2576830" algn="l"/>
              </a:tabLst>
            </a:pPr>
            <a:r>
              <a:rPr sz="3200" spc="-10" dirty="0"/>
              <a:t>Differentiate</a:t>
            </a:r>
            <a:r>
              <a:rPr sz="3200" dirty="0"/>
              <a:t>	between</a:t>
            </a:r>
            <a:r>
              <a:rPr sz="3200" spc="10" dirty="0"/>
              <a:t> </a:t>
            </a:r>
            <a:r>
              <a:rPr sz="3200" dirty="0"/>
              <a:t>the</a:t>
            </a:r>
            <a:r>
              <a:rPr sz="3200" spc="10" dirty="0"/>
              <a:t> </a:t>
            </a:r>
            <a:r>
              <a:rPr sz="3200" dirty="0"/>
              <a:t>range</a:t>
            </a:r>
            <a:r>
              <a:rPr sz="3200" spc="10" dirty="0"/>
              <a:t> </a:t>
            </a:r>
            <a:r>
              <a:rPr sz="3200" dirty="0"/>
              <a:t>of</a:t>
            </a:r>
            <a:r>
              <a:rPr sz="3200" spc="10" dirty="0"/>
              <a:t> </a:t>
            </a:r>
            <a:r>
              <a:rPr sz="3200" dirty="0"/>
              <a:t>powers</a:t>
            </a:r>
            <a:r>
              <a:rPr sz="3200" spc="10" dirty="0"/>
              <a:t> </a:t>
            </a:r>
            <a:r>
              <a:rPr sz="3200" dirty="0"/>
              <a:t>available</a:t>
            </a:r>
            <a:r>
              <a:rPr sz="3200" spc="10" dirty="0"/>
              <a:t> </a:t>
            </a:r>
            <a:r>
              <a:rPr sz="3200" dirty="0"/>
              <a:t>on</a:t>
            </a:r>
            <a:r>
              <a:rPr sz="3200" spc="10" dirty="0"/>
              <a:t> </a:t>
            </a:r>
            <a:r>
              <a:rPr sz="3200" dirty="0"/>
              <a:t>separation</a:t>
            </a:r>
            <a:r>
              <a:rPr sz="3200" spc="10" dirty="0"/>
              <a:t> </a:t>
            </a:r>
            <a:r>
              <a:rPr sz="3200" dirty="0"/>
              <a:t>of</a:t>
            </a:r>
            <a:r>
              <a:rPr sz="3200" spc="15" dirty="0"/>
              <a:t> </a:t>
            </a:r>
            <a:r>
              <a:rPr sz="3200" spc="-25" dirty="0"/>
              <a:t>married/civil </a:t>
            </a:r>
            <a:r>
              <a:rPr sz="3200" spc="-10" dirty="0"/>
              <a:t>partners</a:t>
            </a:r>
            <a:r>
              <a:rPr sz="3200" spc="-110" dirty="0"/>
              <a:t> </a:t>
            </a:r>
            <a:r>
              <a:rPr sz="3200" spc="55" dirty="0"/>
              <a:t>and</a:t>
            </a:r>
            <a:r>
              <a:rPr sz="3200" spc="-110" dirty="0"/>
              <a:t> </a:t>
            </a:r>
            <a:r>
              <a:rPr sz="3200" spc="-25" dirty="0"/>
              <a:t>unmarried/non-</a:t>
            </a:r>
            <a:r>
              <a:rPr sz="3200" spc="-65" dirty="0"/>
              <a:t>civil</a:t>
            </a:r>
            <a:r>
              <a:rPr sz="3200" spc="-110" dirty="0"/>
              <a:t> </a:t>
            </a:r>
            <a:r>
              <a:rPr sz="3200" spc="-20" dirty="0"/>
              <a:t>partner</a:t>
            </a:r>
            <a:r>
              <a:rPr sz="3200" spc="-110" dirty="0"/>
              <a:t> </a:t>
            </a:r>
            <a:r>
              <a:rPr sz="3200" spc="-10" dirty="0"/>
              <a:t>couples.</a:t>
            </a:r>
            <a:endParaRPr sz="3200"/>
          </a:p>
          <a:p>
            <a:pPr marL="12700" marR="5048885">
              <a:lnSpc>
                <a:spcPct val="166000"/>
              </a:lnSpc>
            </a:pPr>
            <a:r>
              <a:rPr sz="3200" dirty="0"/>
              <a:t>Summarise</a:t>
            </a:r>
            <a:r>
              <a:rPr sz="3200" spc="-70" dirty="0"/>
              <a:t> </a:t>
            </a:r>
            <a:r>
              <a:rPr sz="3200" dirty="0"/>
              <a:t>the</a:t>
            </a:r>
            <a:r>
              <a:rPr sz="3200" spc="-70" dirty="0"/>
              <a:t> </a:t>
            </a:r>
            <a:r>
              <a:rPr sz="3200" dirty="0"/>
              <a:t>process</a:t>
            </a:r>
            <a:r>
              <a:rPr sz="3200" spc="-65" dirty="0"/>
              <a:t> </a:t>
            </a:r>
            <a:r>
              <a:rPr sz="3200" dirty="0"/>
              <a:t>for</a:t>
            </a:r>
            <a:r>
              <a:rPr sz="3200" spc="-70" dirty="0"/>
              <a:t> </a:t>
            </a:r>
            <a:r>
              <a:rPr sz="3200" dirty="0"/>
              <a:t>applying</a:t>
            </a:r>
            <a:r>
              <a:rPr sz="3200" spc="-65" dirty="0"/>
              <a:t> </a:t>
            </a:r>
            <a:r>
              <a:rPr sz="3200" dirty="0"/>
              <a:t>for</a:t>
            </a:r>
            <a:r>
              <a:rPr sz="3200" spc="-70" dirty="0"/>
              <a:t> </a:t>
            </a:r>
            <a:r>
              <a:rPr sz="3200" spc="135" dirty="0"/>
              <a:t>a</a:t>
            </a:r>
            <a:r>
              <a:rPr sz="3200" spc="-65" dirty="0"/>
              <a:t> </a:t>
            </a:r>
            <a:r>
              <a:rPr sz="3200" dirty="0"/>
              <a:t>financial</a:t>
            </a:r>
            <a:r>
              <a:rPr sz="3200" spc="-70" dirty="0"/>
              <a:t> </a:t>
            </a:r>
            <a:r>
              <a:rPr sz="3200" spc="-10" dirty="0"/>
              <a:t>order </a:t>
            </a:r>
            <a:r>
              <a:rPr sz="3200" dirty="0"/>
              <a:t>Apply</a:t>
            </a:r>
            <a:r>
              <a:rPr sz="3200" spc="-80" dirty="0"/>
              <a:t> </a:t>
            </a:r>
            <a:r>
              <a:rPr sz="3200" dirty="0"/>
              <a:t>the</a:t>
            </a:r>
            <a:r>
              <a:rPr sz="3200" spc="-75" dirty="0"/>
              <a:t> </a:t>
            </a:r>
            <a:r>
              <a:rPr sz="3200" dirty="0"/>
              <a:t>law</a:t>
            </a:r>
            <a:r>
              <a:rPr sz="3200" spc="-75" dirty="0"/>
              <a:t> </a:t>
            </a:r>
            <a:r>
              <a:rPr sz="3200" dirty="0"/>
              <a:t>to</a:t>
            </a:r>
            <a:r>
              <a:rPr sz="3200" spc="-75" dirty="0"/>
              <a:t> </a:t>
            </a:r>
            <a:r>
              <a:rPr sz="3200" dirty="0"/>
              <a:t>practical</a:t>
            </a:r>
            <a:r>
              <a:rPr sz="3200" spc="-80" dirty="0"/>
              <a:t> </a:t>
            </a:r>
            <a:r>
              <a:rPr sz="3200" spc="-10" dirty="0"/>
              <a:t>scenarios</a:t>
            </a:r>
            <a:endParaRPr sz="32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58946"/>
            <a:ext cx="676465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INTRODUCTION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2343152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3600451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14537" y="485298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5481639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14537" y="6110289"/>
            <a:ext cx="133350" cy="133349"/>
          </a:xfrm>
          <a:prstGeom prst="rect">
            <a:avLst/>
          </a:prstGeom>
        </p:spPr>
      </p:pic>
      <p:sp>
        <p:nvSpPr>
          <p:cNvPr id="9" name="object 9"/>
          <p:cNvSpPr/>
          <p:nvPr/>
        </p:nvSpPr>
        <p:spPr>
          <a:xfrm>
            <a:off x="2666999" y="6743701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2666999" y="7372351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14537" y="7996239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14537" y="8624889"/>
            <a:ext cx="133350" cy="1333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71599" y="9258302"/>
            <a:ext cx="123825" cy="123823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71599" y="9886951"/>
            <a:ext cx="123825" cy="123824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663700" y="1958977"/>
            <a:ext cx="9228455" cy="81978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03580">
              <a:lnSpc>
                <a:spcPct val="137500"/>
              </a:lnSpc>
              <a:spcBef>
                <a:spcPts val="100"/>
              </a:spcBef>
            </a:pP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life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relates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92959"/>
                </a:solidFill>
                <a:latin typeface="Trebuchet MS"/>
                <a:cs typeface="Trebuchet MS"/>
              </a:rPr>
              <a:t>just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relationships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adults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family.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7500"/>
              </a:lnSpc>
            </a:pP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course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families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accumulate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(sometimes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significant)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amounts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wealth.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350"/>
              </a:spcBef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350"/>
              </a:spcBef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properties</a:t>
            </a:r>
            <a:endParaRPr sz="3000">
              <a:latin typeface="Trebuchet MS"/>
              <a:cs typeface="Trebuchet MS"/>
            </a:endParaRPr>
          </a:p>
          <a:p>
            <a:pPr marL="659765">
              <a:lnSpc>
                <a:spcPct val="100000"/>
              </a:lnSpc>
              <a:spcBef>
                <a:spcPts val="1350"/>
              </a:spcBef>
            </a:pP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chattels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(personal/non-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real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property)</a:t>
            </a:r>
            <a:endParaRPr sz="3000">
              <a:latin typeface="Trebuchet MS"/>
              <a:cs typeface="Trebuchet MS"/>
            </a:endParaRPr>
          </a:p>
          <a:p>
            <a:pPr marL="1307465" marR="441959">
              <a:lnSpc>
                <a:spcPct val="137500"/>
              </a:lnSpc>
            </a:pP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furniture,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technology,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soft-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furnishings,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artwork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pets</a:t>
            </a:r>
            <a:endParaRPr sz="3000">
              <a:latin typeface="Trebuchet MS"/>
              <a:cs typeface="Trebuchet MS"/>
            </a:endParaRPr>
          </a:p>
          <a:p>
            <a:pPr marL="659765" marR="3537585">
              <a:lnSpc>
                <a:spcPct val="1375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cash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savings/bank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accounts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pensions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investments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50"/>
              </a:spcBef>
            </a:pP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marriage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enjoy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life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50"/>
              </a:spcBef>
            </a:pP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entitled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what?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divided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separation?</a:t>
            </a:r>
            <a:endParaRPr sz="3000">
              <a:latin typeface="Trebuchet MS"/>
              <a:cs typeface="Trebuchet MS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sp>
          <p:nvSpPr>
            <p:cNvPr id="17" name="object 17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9" name="object 19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1589837" y="771525"/>
              <a:ext cx="6696075" cy="896302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0890"/>
          </a:xfrm>
          <a:custGeom>
            <a:avLst/>
            <a:gdLst/>
            <a:ahLst/>
            <a:cxnLst/>
            <a:rect l="l" t="t" r="r" b="b"/>
            <a:pathLst>
              <a:path w="14420850" h="770890">
                <a:moveTo>
                  <a:pt x="14420848" y="770505"/>
                </a:moveTo>
                <a:lnTo>
                  <a:pt x="0" y="770505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050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366010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032760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1212" y="3694747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4366260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033010"/>
            <a:ext cx="133350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699759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400174" y="7033259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00174" y="8366759"/>
            <a:ext cx="133350" cy="1333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706860" y="1958327"/>
            <a:ext cx="9792970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50240">
              <a:lnSpc>
                <a:spcPct val="136700"/>
              </a:lnSpc>
              <a:spcBef>
                <a:spcPts val="100"/>
              </a:spcBef>
            </a:pP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couple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relationship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couple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manages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differs: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very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separate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entirely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shared</a:t>
            </a:r>
            <a:endParaRPr sz="3200">
              <a:latin typeface="Trebuchet MS"/>
              <a:cs typeface="Trebuchet MS"/>
            </a:endParaRPr>
          </a:p>
          <a:p>
            <a:pPr marL="12700" marR="20320">
              <a:lnSpc>
                <a:spcPct val="136700"/>
              </a:lnSpc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Many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couples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treat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communal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However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typical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source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tension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separation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Disconnect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law: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promotes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individual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rights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control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manage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own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36700"/>
              </a:lnSpc>
            </a:pP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Historic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tension: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reflecting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intentions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realities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endParaRPr sz="3200">
              <a:latin typeface="Trebuchet MS"/>
              <a:cs typeface="Trebuchet MS"/>
            </a:endParaRPr>
          </a:p>
          <a:p>
            <a:pPr marL="12700" marR="717550">
              <a:lnSpc>
                <a:spcPct val="136700"/>
              </a:lnSpc>
            </a:pP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interfere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family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distributed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589837" y="2671151"/>
            <a:ext cx="6696075" cy="4924424"/>
          </a:xfrm>
          <a:prstGeom prst="rect">
            <a:avLst/>
          </a:prstGeom>
        </p:spPr>
      </p:pic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016000" y="976691"/>
            <a:ext cx="16138525" cy="924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900" dirty="0">
                <a:solidFill>
                  <a:srgbClr val="E65385"/>
                </a:solidFill>
              </a:rPr>
              <a:t>“WHATS</a:t>
            </a:r>
            <a:r>
              <a:rPr sz="5900" spc="-235" dirty="0">
                <a:solidFill>
                  <a:srgbClr val="E65385"/>
                </a:solidFill>
              </a:rPr>
              <a:t> </a:t>
            </a:r>
            <a:r>
              <a:rPr sz="5900" spc="120" dirty="0">
                <a:solidFill>
                  <a:srgbClr val="E65385"/>
                </a:solidFill>
              </a:rPr>
              <a:t>MINE</a:t>
            </a:r>
            <a:r>
              <a:rPr sz="5900" spc="-235" dirty="0">
                <a:solidFill>
                  <a:srgbClr val="E65385"/>
                </a:solidFill>
              </a:rPr>
              <a:t> </a:t>
            </a:r>
            <a:r>
              <a:rPr sz="5900" spc="320" dirty="0">
                <a:solidFill>
                  <a:srgbClr val="E65385"/>
                </a:solidFill>
              </a:rPr>
              <a:t>IS</a:t>
            </a:r>
            <a:r>
              <a:rPr sz="5900" spc="-235" dirty="0">
                <a:solidFill>
                  <a:srgbClr val="E65385"/>
                </a:solidFill>
              </a:rPr>
              <a:t> </a:t>
            </a:r>
            <a:r>
              <a:rPr sz="5900" dirty="0">
                <a:solidFill>
                  <a:srgbClr val="E65385"/>
                </a:solidFill>
              </a:rPr>
              <a:t>YOURS,</a:t>
            </a:r>
            <a:r>
              <a:rPr sz="5900" spc="-235" dirty="0">
                <a:solidFill>
                  <a:srgbClr val="E65385"/>
                </a:solidFill>
              </a:rPr>
              <a:t> </a:t>
            </a:r>
            <a:r>
              <a:rPr sz="5900" dirty="0"/>
              <a:t>AND</a:t>
            </a:r>
            <a:r>
              <a:rPr sz="5900" spc="-235" dirty="0"/>
              <a:t> </a:t>
            </a:r>
            <a:r>
              <a:rPr sz="5900" spc="175" dirty="0"/>
              <a:t>YOURS</a:t>
            </a:r>
            <a:r>
              <a:rPr sz="5900" spc="-235" dirty="0"/>
              <a:t> </a:t>
            </a:r>
            <a:r>
              <a:rPr sz="5900" spc="320" dirty="0"/>
              <a:t>IS</a:t>
            </a:r>
            <a:r>
              <a:rPr sz="5900" spc="-235" dirty="0"/>
              <a:t> </a:t>
            </a:r>
            <a:r>
              <a:rPr sz="5900" spc="-20" dirty="0"/>
              <a:t>MINE”</a:t>
            </a:r>
            <a:endParaRPr sz="59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0890"/>
          </a:xfrm>
          <a:custGeom>
            <a:avLst/>
            <a:gdLst/>
            <a:ahLst/>
            <a:cxnLst/>
            <a:rect l="l" t="t" r="r" b="b"/>
            <a:pathLst>
              <a:path w="14420850" h="770890">
                <a:moveTo>
                  <a:pt x="14420848" y="770505"/>
                </a:moveTo>
                <a:lnTo>
                  <a:pt x="0" y="770505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050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86740" y="2428875"/>
            <a:ext cx="11296649" cy="4686299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75" dirty="0">
                <a:solidFill>
                  <a:srgbClr val="E65385"/>
                </a:solidFill>
              </a:rPr>
              <a:t>WOMEN</a:t>
            </a:r>
            <a:r>
              <a:rPr spc="-440" dirty="0">
                <a:solidFill>
                  <a:srgbClr val="E65385"/>
                </a:solidFill>
              </a:rPr>
              <a:t> </a:t>
            </a:r>
            <a:r>
              <a:rPr spc="60" dirty="0">
                <a:solidFill>
                  <a:srgbClr val="E65385"/>
                </a:solidFill>
              </a:rPr>
              <a:t>AND</a:t>
            </a:r>
            <a:r>
              <a:rPr spc="-405" dirty="0">
                <a:solidFill>
                  <a:srgbClr val="E65385"/>
                </a:solidFill>
              </a:rPr>
              <a:t> </a:t>
            </a:r>
            <a:r>
              <a:rPr spc="-395" dirty="0">
                <a:solidFill>
                  <a:srgbClr val="E65385"/>
                </a:solidFill>
              </a:rPr>
              <a:t>THE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0" dirty="0"/>
              <a:t>UK</a:t>
            </a:r>
            <a:r>
              <a:rPr spc="-405" dirty="0"/>
              <a:t> </a:t>
            </a:r>
            <a:r>
              <a:rPr spc="420" dirty="0"/>
              <a:t>ECONOMY</a:t>
            </a: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2623185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3956685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5956934"/>
            <a:ext cx="133350" cy="133349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706860" y="2215502"/>
            <a:ext cx="4387850" cy="4692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December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60" dirty="0">
                <a:solidFill>
                  <a:srgbClr val="292959"/>
                </a:solidFill>
                <a:latin typeface="Trebuchet MS"/>
                <a:cs typeface="Trebuchet MS"/>
              </a:rPr>
              <a:t>2023: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29" dirty="0">
                <a:solidFill>
                  <a:srgbClr val="292959"/>
                </a:solidFill>
                <a:latin typeface="Trebuchet MS"/>
                <a:cs typeface="Trebuchet MS"/>
              </a:rPr>
              <a:t>16.06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m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women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15" dirty="0">
                <a:solidFill>
                  <a:srgbClr val="292959"/>
                </a:solidFill>
                <a:latin typeface="Trebuchet MS"/>
                <a:cs typeface="Trebuchet MS"/>
              </a:rPr>
              <a:t>16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work 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Historically,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case.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Male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breadwinner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+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housewife</a:t>
            </a:r>
            <a:endParaRPr sz="3200">
              <a:latin typeface="Trebuchet MS"/>
              <a:cs typeface="Trebuchet MS"/>
            </a:endParaRPr>
          </a:p>
          <a:p>
            <a:pPr marL="12700" marR="636270">
              <a:lnSpc>
                <a:spcPct val="136700"/>
              </a:lnSpc>
            </a:pP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Remains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male:female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employment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25" dirty="0">
                <a:solidFill>
                  <a:srgbClr val="292959"/>
                </a:solidFill>
                <a:latin typeface="Trebuchet MS"/>
                <a:cs typeface="Trebuchet MS"/>
              </a:rPr>
              <a:t>gap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(all)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81212" y="7285672"/>
            <a:ext cx="142875" cy="1428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00174" y="7957184"/>
            <a:ext cx="133350" cy="13334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81212" y="8619172"/>
            <a:ext cx="142875" cy="1428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081212" y="9285922"/>
            <a:ext cx="142875" cy="142874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706860" y="6882751"/>
            <a:ext cx="4319905" cy="2692400"/>
          </a:xfrm>
          <a:prstGeom prst="rect">
            <a:avLst/>
          </a:prstGeom>
        </p:spPr>
        <p:txBody>
          <a:bodyPr vert="horz" wrap="square" lIns="0" tIns="191770" rIns="0" bIns="0" rtlCol="0">
            <a:spAutoFit/>
          </a:bodyPr>
          <a:lstStyle/>
          <a:p>
            <a:pPr marL="170815" algn="ctr">
              <a:lnSpc>
                <a:spcPct val="100000"/>
              </a:lnSpc>
              <a:spcBef>
                <a:spcPts val="151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M: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78.1%;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F: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72.1%</a:t>
            </a:r>
            <a:endParaRPr sz="3200">
              <a:latin typeface="Trebuchet MS"/>
              <a:cs typeface="Trebuchet MS"/>
            </a:endParaRPr>
          </a:p>
          <a:p>
            <a:pPr marL="12065" marR="5080" algn="ctr">
              <a:lnSpc>
                <a:spcPct val="136700"/>
              </a:lnSpc>
            </a:pPr>
            <a:r>
              <a:rPr sz="3200" spc="-280" dirty="0">
                <a:solidFill>
                  <a:srgbClr val="292959"/>
                </a:solidFill>
                <a:latin typeface="Trebuchet MS"/>
                <a:cs typeface="Trebuchet MS"/>
              </a:rPr>
              <a:t>FT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median</a:t>
            </a:r>
            <a:r>
              <a:rPr sz="32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earnings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gap: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M: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725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week</a:t>
            </a:r>
            <a:endParaRPr sz="3200">
              <a:latin typeface="Trebuchet MS"/>
              <a:cs typeface="Trebuchet MS"/>
            </a:endParaRPr>
          </a:p>
          <a:p>
            <a:pPr marR="239395" algn="ctr">
              <a:lnSpc>
                <a:spcPct val="100000"/>
              </a:lnSpc>
              <a:spcBef>
                <a:spcPts val="1410"/>
              </a:spcBef>
            </a:pP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F: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629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/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week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0439267" y="7162700"/>
            <a:ext cx="7861934" cy="13589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45465">
              <a:lnSpc>
                <a:spcPct val="136700"/>
              </a:lnSpc>
              <a:spcBef>
                <a:spcPts val="100"/>
              </a:spcBef>
            </a:pPr>
            <a:r>
              <a:rPr sz="3200" b="1" spc="-35" dirty="0">
                <a:solidFill>
                  <a:srgbClr val="292959"/>
                </a:solidFill>
                <a:latin typeface="Trebuchet MS"/>
                <a:cs typeface="Trebuchet MS"/>
              </a:rPr>
              <a:t>How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114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2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60" dirty="0">
                <a:solidFill>
                  <a:srgbClr val="292959"/>
                </a:solidFill>
                <a:latin typeface="Trebuchet MS"/>
                <a:cs typeface="Trebuchet MS"/>
              </a:rPr>
              <a:t>employment</a:t>
            </a:r>
            <a:r>
              <a:rPr sz="32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10" dirty="0">
                <a:solidFill>
                  <a:srgbClr val="292959"/>
                </a:solidFill>
                <a:latin typeface="Trebuchet MS"/>
                <a:cs typeface="Trebuchet MS"/>
              </a:rPr>
              <a:t>rate</a:t>
            </a:r>
            <a:r>
              <a:rPr sz="3200" b="1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70" dirty="0">
                <a:solidFill>
                  <a:srgbClr val="292959"/>
                </a:solidFill>
                <a:latin typeface="Trebuchet MS"/>
                <a:cs typeface="Trebuchet MS"/>
              </a:rPr>
              <a:t>changed</a:t>
            </a:r>
            <a:r>
              <a:rPr sz="32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5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male</a:t>
            </a:r>
            <a:r>
              <a:rPr sz="32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7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dirty="0">
                <a:solidFill>
                  <a:srgbClr val="292959"/>
                </a:solidFill>
                <a:latin typeface="Trebuchet MS"/>
                <a:cs typeface="Trebuchet MS"/>
              </a:rPr>
              <a:t>females</a:t>
            </a:r>
            <a:r>
              <a:rPr sz="32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2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515" dirty="0">
                <a:solidFill>
                  <a:srgbClr val="292959"/>
                </a:solidFill>
                <a:latin typeface="Trebuchet MS"/>
                <a:cs typeface="Trebuchet MS"/>
              </a:rPr>
              <a:t>1971</a:t>
            </a:r>
            <a:r>
              <a:rPr sz="32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7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155" dirty="0">
                <a:solidFill>
                  <a:srgbClr val="292959"/>
                </a:solidFill>
                <a:latin typeface="Trebuchet MS"/>
                <a:cs typeface="Trebuchet MS"/>
              </a:rPr>
              <a:t>2021?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0890"/>
          </a:xfrm>
          <a:custGeom>
            <a:avLst/>
            <a:gdLst/>
            <a:ahLst/>
            <a:cxnLst/>
            <a:rect l="l" t="t" r="r" b="b"/>
            <a:pathLst>
              <a:path w="14420850" h="770890">
                <a:moveTo>
                  <a:pt x="14420848" y="770505"/>
                </a:moveTo>
                <a:lnTo>
                  <a:pt x="0" y="770505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050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968808" y="2428875"/>
            <a:ext cx="11068049" cy="3886199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0" dirty="0">
                <a:solidFill>
                  <a:srgbClr val="E65385"/>
                </a:solidFill>
              </a:rPr>
              <a:t>GENDER</a:t>
            </a:r>
            <a:r>
              <a:rPr spc="-409" dirty="0">
                <a:solidFill>
                  <a:srgbClr val="E65385"/>
                </a:solidFill>
              </a:rPr>
              <a:t> </a:t>
            </a:r>
            <a:r>
              <a:rPr spc="120" dirty="0"/>
              <a:t>PAY</a:t>
            </a:r>
            <a:r>
              <a:rPr spc="-405" dirty="0"/>
              <a:t> </a:t>
            </a:r>
            <a:r>
              <a:rPr spc="240" dirty="0"/>
              <a:t>GAP</a:t>
            </a: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00174" y="2601159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3267909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81212" y="4596647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81212" y="5263397"/>
            <a:ext cx="142875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81212" y="5930146"/>
            <a:ext cx="142875" cy="1428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6601659"/>
            <a:ext cx="133350" cy="1333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706860" y="2193477"/>
            <a:ext cx="5222240" cy="4692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065">
              <a:lnSpc>
                <a:spcPct val="136700"/>
              </a:lnSpc>
              <a:spcBef>
                <a:spcPts val="10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Gender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25" dirty="0">
                <a:solidFill>
                  <a:srgbClr val="292959"/>
                </a:solidFill>
                <a:latin typeface="Trebuchet MS"/>
                <a:cs typeface="Trebuchet MS"/>
              </a:rPr>
              <a:t>gap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(April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2023):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Median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hourly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rate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(excluding </a:t>
            </a:r>
            <a:r>
              <a:rPr sz="3200" spc="-40" dirty="0">
                <a:solidFill>
                  <a:srgbClr val="292959"/>
                </a:solidFill>
                <a:latin typeface="Trebuchet MS"/>
                <a:cs typeface="Trebuchet MS"/>
              </a:rPr>
              <a:t>overtime)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7.7%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difference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5" dirty="0">
                <a:solidFill>
                  <a:srgbClr val="292959"/>
                </a:solidFill>
                <a:latin typeface="Trebuchet MS"/>
                <a:cs typeface="Trebuchet MS"/>
              </a:rPr>
              <a:t>FT</a:t>
            </a:r>
            <a:endParaRPr sz="3200">
              <a:latin typeface="Trebuchet MS"/>
              <a:cs typeface="Trebuchet MS"/>
            </a:endParaRPr>
          </a:p>
          <a:p>
            <a:pPr marL="702945" marR="448945">
              <a:lnSpc>
                <a:spcPct val="136700"/>
              </a:lnSpc>
            </a:pPr>
            <a:r>
              <a:rPr sz="3200" spc="120" dirty="0">
                <a:solidFill>
                  <a:srgbClr val="292959"/>
                </a:solidFill>
                <a:latin typeface="Trebuchet MS"/>
                <a:cs typeface="Trebuchet MS"/>
              </a:rPr>
              <a:t>-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3.3%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difference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15" dirty="0">
                <a:solidFill>
                  <a:srgbClr val="292959"/>
                </a:solidFill>
                <a:latin typeface="Trebuchet MS"/>
                <a:cs typeface="Trebuchet MS"/>
              </a:rPr>
              <a:t>PT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14.3%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all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employees</a:t>
            </a:r>
            <a:endParaRPr sz="32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1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SMEs: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18%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female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owned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400174" y="7268409"/>
            <a:ext cx="133350" cy="1333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00174" y="9268659"/>
            <a:ext cx="133350" cy="133349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1706860" y="6860726"/>
            <a:ext cx="4963795" cy="33591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Men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women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involved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‘early-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stage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entrepreneurial</a:t>
            </a:r>
            <a:r>
              <a:rPr sz="3200" spc="-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activity </a:t>
            </a:r>
            <a:r>
              <a:rPr sz="3200" spc="105" dirty="0">
                <a:solidFill>
                  <a:srgbClr val="292959"/>
                </a:solidFill>
                <a:latin typeface="Trebuchet MS"/>
                <a:cs typeface="Trebuchet MS"/>
              </a:rPr>
              <a:t>42.6%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FTSE100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directors women</a:t>
            </a:r>
            <a:endParaRPr sz="32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1169264" y="7341845"/>
            <a:ext cx="68789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60" dirty="0">
                <a:solidFill>
                  <a:srgbClr val="292959"/>
                </a:solidFill>
                <a:latin typeface="Trebuchet MS"/>
                <a:cs typeface="Trebuchet MS"/>
              </a:rPr>
              <a:t>Why</a:t>
            </a:r>
            <a:r>
              <a:rPr sz="3200" b="1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75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2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2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50" dirty="0">
                <a:solidFill>
                  <a:srgbClr val="292959"/>
                </a:solidFill>
                <a:latin typeface="Trebuchet MS"/>
                <a:cs typeface="Trebuchet MS"/>
              </a:rPr>
              <a:t>matter</a:t>
            </a:r>
            <a:r>
              <a:rPr sz="32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2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-2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2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b="1" spc="45" dirty="0">
                <a:solidFill>
                  <a:srgbClr val="292959"/>
                </a:solidFill>
                <a:latin typeface="Trebuchet MS"/>
                <a:cs typeface="Trebuchet MS"/>
              </a:rPr>
              <a:t>law?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0890"/>
          </a:xfrm>
          <a:custGeom>
            <a:avLst/>
            <a:gdLst/>
            <a:ahLst/>
            <a:cxnLst/>
            <a:rect l="l" t="t" r="r" b="b"/>
            <a:pathLst>
              <a:path w="14420850" h="770890">
                <a:moveTo>
                  <a:pt x="14420848" y="770505"/>
                </a:moveTo>
                <a:lnTo>
                  <a:pt x="0" y="770505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050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089279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45" dirty="0">
                <a:solidFill>
                  <a:srgbClr val="E65385"/>
                </a:solidFill>
              </a:rPr>
              <a:t>BENEATH</a:t>
            </a:r>
            <a:r>
              <a:rPr spc="-340" dirty="0">
                <a:solidFill>
                  <a:srgbClr val="E65385"/>
                </a:solidFill>
              </a:rPr>
              <a:t> </a:t>
            </a:r>
            <a:r>
              <a:rPr spc="-395" dirty="0">
                <a:solidFill>
                  <a:srgbClr val="E65385"/>
                </a:solidFill>
              </a:rPr>
              <a:t>THE</a:t>
            </a:r>
            <a:r>
              <a:rPr spc="-340" dirty="0">
                <a:solidFill>
                  <a:srgbClr val="E65385"/>
                </a:solidFill>
              </a:rPr>
              <a:t> </a:t>
            </a:r>
            <a:r>
              <a:rPr spc="-10" dirty="0"/>
              <a:t>HEADLINES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387779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3721279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4388029"/>
            <a:ext cx="133350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1212" y="5050016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81212" y="5716766"/>
            <a:ext cx="142875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6388279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81212" y="7050266"/>
            <a:ext cx="142875" cy="1428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2081212" y="7717016"/>
            <a:ext cx="142875" cy="1428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2081212" y="8383766"/>
            <a:ext cx="142875" cy="14287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9055279"/>
            <a:ext cx="133350" cy="1333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9722029"/>
            <a:ext cx="133350" cy="133349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706860" y="1980096"/>
            <a:ext cx="15696565" cy="8026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100"/>
              </a:spcBef>
            </a:pP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Though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employment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85" dirty="0">
                <a:solidFill>
                  <a:srgbClr val="292959"/>
                </a:solidFill>
                <a:latin typeface="Trebuchet MS"/>
                <a:cs typeface="Trebuchet MS"/>
              </a:rPr>
              <a:t>gaps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closing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headline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rates,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statistically,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women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more 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2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men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step</a:t>
            </a:r>
            <a:r>
              <a:rPr sz="32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away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careers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raise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family.</a:t>
            </a:r>
            <a:endParaRPr sz="3200">
              <a:latin typeface="Trebuchet MS"/>
              <a:cs typeface="Trebuchet MS"/>
            </a:endParaRPr>
          </a:p>
          <a:p>
            <a:pPr marL="12700" marR="7800340">
              <a:lnSpc>
                <a:spcPct val="136700"/>
              </a:lnSpc>
            </a:pPr>
            <a:r>
              <a:rPr sz="3200" spc="-21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effect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necessarily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short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0" dirty="0">
                <a:solidFill>
                  <a:srgbClr val="292959"/>
                </a:solidFill>
                <a:latin typeface="Trebuchet MS"/>
                <a:cs typeface="Trebuchet MS"/>
              </a:rPr>
              <a:t>term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work: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80" dirty="0">
                <a:solidFill>
                  <a:srgbClr val="292959"/>
                </a:solidFill>
                <a:latin typeface="Trebuchet MS"/>
                <a:cs typeface="Trebuchet MS"/>
              </a:rPr>
              <a:t>76%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mothers</a:t>
            </a:r>
            <a:endParaRPr sz="3200">
              <a:latin typeface="Trebuchet MS"/>
              <a:cs typeface="Trebuchet MS"/>
            </a:endParaRPr>
          </a:p>
          <a:p>
            <a:pPr marL="12700" marR="11972925" indent="690245">
              <a:lnSpc>
                <a:spcPct val="136700"/>
              </a:lnSpc>
            </a:pPr>
            <a:r>
              <a:rPr sz="3200" spc="204" dirty="0">
                <a:solidFill>
                  <a:srgbClr val="292959"/>
                </a:solidFill>
                <a:latin typeface="Trebuchet MS"/>
                <a:cs typeface="Trebuchet MS"/>
              </a:rPr>
              <a:t>92%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fathers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Varies</a:t>
            </a:r>
            <a:r>
              <a:rPr sz="32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child’s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age: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90" dirty="0">
                <a:solidFill>
                  <a:srgbClr val="292959"/>
                </a:solidFill>
                <a:latin typeface="Trebuchet MS"/>
                <a:cs typeface="Trebuchet MS"/>
              </a:rPr>
              <a:t>Age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2: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0" dirty="0">
                <a:solidFill>
                  <a:srgbClr val="292959"/>
                </a:solidFill>
                <a:latin typeface="Trebuchet MS"/>
                <a:cs typeface="Trebuchet MS"/>
              </a:rPr>
              <a:t>31.6%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mothers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work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5" dirty="0">
                <a:solidFill>
                  <a:srgbClr val="292959"/>
                </a:solidFill>
                <a:latin typeface="Trebuchet MS"/>
                <a:cs typeface="Trebuchet MS"/>
              </a:rPr>
              <a:t>FT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90" dirty="0">
                <a:solidFill>
                  <a:srgbClr val="292959"/>
                </a:solidFill>
                <a:latin typeface="Trebuchet MS"/>
                <a:cs typeface="Trebuchet MS"/>
              </a:rPr>
              <a:t>Age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00" dirty="0">
                <a:solidFill>
                  <a:srgbClr val="292959"/>
                </a:solidFill>
                <a:latin typeface="Trebuchet MS"/>
                <a:cs typeface="Trebuchet MS"/>
              </a:rPr>
              <a:t>5-</a:t>
            </a:r>
            <a:r>
              <a:rPr sz="3200" spc="-340" dirty="0">
                <a:solidFill>
                  <a:srgbClr val="292959"/>
                </a:solidFill>
                <a:latin typeface="Trebuchet MS"/>
                <a:cs typeface="Trebuchet MS"/>
              </a:rPr>
              <a:t>10: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39.6%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mothers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working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5" dirty="0">
                <a:solidFill>
                  <a:srgbClr val="292959"/>
                </a:solidFill>
                <a:latin typeface="Trebuchet MS"/>
                <a:cs typeface="Trebuchet MS"/>
              </a:rPr>
              <a:t>FT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90" dirty="0">
                <a:solidFill>
                  <a:srgbClr val="292959"/>
                </a:solidFill>
                <a:latin typeface="Trebuchet MS"/>
                <a:cs typeface="Trebuchet MS"/>
              </a:rPr>
              <a:t>Age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70" dirty="0">
                <a:solidFill>
                  <a:srgbClr val="292959"/>
                </a:solidFill>
                <a:latin typeface="Trebuchet MS"/>
                <a:cs typeface="Trebuchet MS"/>
              </a:rPr>
              <a:t>18: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05" dirty="0">
                <a:solidFill>
                  <a:srgbClr val="292959"/>
                </a:solidFill>
                <a:latin typeface="Trebuchet MS"/>
                <a:cs typeface="Trebuchet MS"/>
              </a:rPr>
              <a:t>49.2%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mothers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working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5" dirty="0">
                <a:solidFill>
                  <a:srgbClr val="292959"/>
                </a:solidFill>
                <a:latin typeface="Trebuchet MS"/>
                <a:cs typeface="Trebuchet MS"/>
              </a:rPr>
              <a:t>FT</a:t>
            </a:r>
            <a:endParaRPr sz="3200">
              <a:latin typeface="Trebuchet MS"/>
              <a:cs typeface="Trebuchet MS"/>
            </a:endParaRPr>
          </a:p>
          <a:p>
            <a:pPr marL="12700" marR="1085850">
              <a:lnSpc>
                <a:spcPct val="136700"/>
              </a:lnSpc>
            </a:pP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Moving</a:t>
            </a:r>
            <a:r>
              <a:rPr sz="32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away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image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wife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staying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home,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husband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earner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dual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earners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Argued</a:t>
            </a:r>
            <a:r>
              <a:rPr sz="32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raise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single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1525"/>
          </a:xfrm>
          <a:custGeom>
            <a:avLst/>
            <a:gdLst/>
            <a:ahLst/>
            <a:cxnLst/>
            <a:rect l="l" t="t" r="r" b="b"/>
            <a:pathLst>
              <a:path w="14420850" h="771525">
                <a:moveTo>
                  <a:pt x="14420848" y="771524"/>
                </a:moveTo>
                <a:lnTo>
                  <a:pt x="0" y="771524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1524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57233" y="2570495"/>
            <a:ext cx="4381499" cy="310489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948137" y="2570495"/>
            <a:ext cx="4376719" cy="31051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2035839" y="2570495"/>
            <a:ext cx="4391025" cy="31146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9498281" y="6232935"/>
            <a:ext cx="4391025" cy="31051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4394791" y="6227077"/>
            <a:ext cx="4381499" cy="3114674"/>
          </a:xfrm>
          <a:prstGeom prst="rect">
            <a:avLst/>
          </a:prstGeom>
        </p:spPr>
      </p:pic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FED307"/>
                </a:solidFill>
              </a:rPr>
              <a:t>“WHO</a:t>
            </a:r>
            <a:r>
              <a:rPr spc="-475" dirty="0">
                <a:solidFill>
                  <a:srgbClr val="FED307"/>
                </a:solidFill>
              </a:rPr>
              <a:t> </a:t>
            </a:r>
            <a:r>
              <a:rPr spc="360" dirty="0">
                <a:solidFill>
                  <a:srgbClr val="FED307"/>
                </a:solidFill>
              </a:rPr>
              <a:t>OWNS</a:t>
            </a:r>
            <a:r>
              <a:rPr spc="-425" dirty="0">
                <a:solidFill>
                  <a:srgbClr val="FED307"/>
                </a:solidFill>
              </a:rPr>
              <a:t> </a:t>
            </a:r>
            <a:r>
              <a:rPr spc="-400" dirty="0">
                <a:solidFill>
                  <a:srgbClr val="FFFFFF"/>
                </a:solidFill>
              </a:rPr>
              <a:t>THE</a:t>
            </a:r>
            <a:r>
              <a:rPr spc="-385" dirty="0">
                <a:solidFill>
                  <a:srgbClr val="FFFFFF"/>
                </a:solidFill>
              </a:rPr>
              <a:t> </a:t>
            </a:r>
            <a:r>
              <a:rPr spc="-20" dirty="0">
                <a:solidFill>
                  <a:srgbClr val="FFFFFF"/>
                </a:solidFill>
              </a:rPr>
              <a:t>TV?”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4420850" cy="770890"/>
          </a:xfrm>
          <a:custGeom>
            <a:avLst/>
            <a:gdLst/>
            <a:ahLst/>
            <a:cxnLst/>
            <a:rect l="l" t="t" r="r" b="b"/>
            <a:pathLst>
              <a:path w="14420850" h="770890">
                <a:moveTo>
                  <a:pt x="14420848" y="770505"/>
                </a:moveTo>
                <a:lnTo>
                  <a:pt x="0" y="770505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0505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815975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80" dirty="0">
                <a:solidFill>
                  <a:srgbClr val="E65385"/>
                </a:solidFill>
              </a:rPr>
              <a:t>SHAPING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-395" dirty="0">
                <a:solidFill>
                  <a:srgbClr val="E65385"/>
                </a:solidFill>
              </a:rPr>
              <a:t>THE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-25" dirty="0">
                <a:solidFill>
                  <a:srgbClr val="E65385"/>
                </a:solidFill>
              </a:rPr>
              <a:t>LAW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00174" y="2387779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81212" y="3049766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81212" y="3716516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81212" y="5050016"/>
            <a:ext cx="142875" cy="14287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706860" y="1980096"/>
            <a:ext cx="7391400" cy="3359150"/>
          </a:xfrm>
          <a:prstGeom prst="rect">
            <a:avLst/>
          </a:prstGeom>
        </p:spPr>
        <p:txBody>
          <a:bodyPr vert="horz" wrap="square" lIns="0" tIns="1917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10"/>
              </a:spcBef>
            </a:pPr>
            <a:r>
              <a:rPr sz="3200" spc="-190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0" dirty="0">
                <a:solidFill>
                  <a:srgbClr val="292959"/>
                </a:solidFill>
                <a:latin typeface="Trebuchet MS"/>
                <a:cs typeface="Trebuchet MS"/>
              </a:rPr>
              <a:t>core</a:t>
            </a:r>
            <a:r>
              <a:rPr sz="32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aims.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45" dirty="0">
                <a:solidFill>
                  <a:srgbClr val="292959"/>
                </a:solidFill>
                <a:latin typeface="Trebuchet MS"/>
                <a:cs typeface="Trebuchet MS"/>
              </a:rPr>
              <a:t>should...</a:t>
            </a:r>
            <a:endParaRPr sz="3200">
              <a:latin typeface="Trebuchet MS"/>
              <a:cs typeface="Trebuchet MS"/>
            </a:endParaRPr>
          </a:p>
          <a:p>
            <a:pPr marL="702945" marR="5080">
              <a:lnSpc>
                <a:spcPct val="136700"/>
              </a:lnSpc>
            </a:pP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produce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much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certainty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possible 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reflect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wishes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intentions</a:t>
            </a:r>
            <a:r>
              <a:rPr sz="32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2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endParaRPr sz="3200">
              <a:latin typeface="Trebuchet MS"/>
              <a:cs typeface="Trebuchet MS"/>
            </a:endParaRPr>
          </a:p>
          <a:p>
            <a:pPr marL="702945">
              <a:lnSpc>
                <a:spcPct val="100000"/>
              </a:lnSpc>
              <a:spcBef>
                <a:spcPts val="1410"/>
              </a:spcBef>
            </a:pPr>
            <a:r>
              <a:rPr sz="3200" spc="-50" dirty="0">
                <a:solidFill>
                  <a:srgbClr val="292959"/>
                </a:solidFill>
                <a:latin typeface="Trebuchet MS"/>
                <a:cs typeface="Trebuchet MS"/>
              </a:rPr>
              <a:t>practical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easy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endParaRPr sz="320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515474" y="2387779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196511" y="3049766"/>
            <a:ext cx="142875" cy="1428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196511" y="3716516"/>
            <a:ext cx="142875" cy="1428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0196511" y="4383266"/>
            <a:ext cx="142875" cy="1428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196511" y="5050016"/>
            <a:ext cx="142875" cy="142874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0196511" y="5716766"/>
            <a:ext cx="142875" cy="14287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0196511" y="6383516"/>
            <a:ext cx="142875" cy="14287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515474" y="7055029"/>
            <a:ext cx="133350" cy="13334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9515474" y="8388529"/>
            <a:ext cx="133350" cy="133349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9822159" y="1980096"/>
            <a:ext cx="6801484" cy="7359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02945" marR="3082290" indent="-690880">
              <a:lnSpc>
                <a:spcPct val="136700"/>
              </a:lnSpc>
              <a:spcBef>
                <a:spcPts val="100"/>
              </a:spcBef>
            </a:pP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r>
              <a:rPr sz="32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approaches: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Sole</a:t>
            </a:r>
            <a:r>
              <a:rPr sz="32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endParaRPr sz="3200">
              <a:latin typeface="Trebuchet MS"/>
              <a:cs typeface="Trebuchet MS"/>
            </a:endParaRPr>
          </a:p>
          <a:p>
            <a:pPr marL="702945" marR="2088514">
              <a:lnSpc>
                <a:spcPct val="136700"/>
              </a:lnSpc>
            </a:pP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Community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95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Community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gains</a:t>
            </a:r>
            <a:endParaRPr sz="3200">
              <a:latin typeface="Trebuchet MS"/>
              <a:cs typeface="Trebuchet MS"/>
            </a:endParaRPr>
          </a:p>
          <a:p>
            <a:pPr marL="702945" marR="493395">
              <a:lnSpc>
                <a:spcPct val="136700"/>
              </a:lnSpc>
            </a:pP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Community</a:t>
            </a:r>
            <a:r>
              <a:rPr sz="32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75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Purchaser-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based</a:t>
            </a:r>
            <a:r>
              <a:rPr sz="3200" spc="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 </a:t>
            </a:r>
            <a:r>
              <a:rPr sz="3200" spc="-114" dirty="0">
                <a:solidFill>
                  <a:srgbClr val="292959"/>
                </a:solidFill>
                <a:latin typeface="Trebuchet MS"/>
                <a:cs typeface="Trebuchet MS"/>
              </a:rPr>
              <a:t>Intention-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based</a:t>
            </a:r>
            <a:r>
              <a:rPr sz="3200" spc="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endParaRPr sz="3200">
              <a:latin typeface="Trebuchet MS"/>
              <a:cs typeface="Trebuchet MS"/>
            </a:endParaRPr>
          </a:p>
          <a:p>
            <a:pPr marL="12700" marR="5080">
              <a:lnSpc>
                <a:spcPct val="136700"/>
              </a:lnSpc>
            </a:pPr>
            <a:r>
              <a:rPr sz="3200" spc="-70" dirty="0">
                <a:solidFill>
                  <a:srgbClr val="292959"/>
                </a:solidFill>
                <a:latin typeface="Trebuchet MS"/>
                <a:cs typeface="Trebuchet MS"/>
              </a:rPr>
              <a:t>E&amp;W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5" dirty="0">
                <a:solidFill>
                  <a:srgbClr val="292959"/>
                </a:solidFill>
                <a:latin typeface="Trebuchet MS"/>
                <a:cs typeface="Trebuchet MS"/>
              </a:rPr>
              <a:t>developed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1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32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10" dirty="0">
                <a:solidFill>
                  <a:srgbClr val="292959"/>
                </a:solidFill>
                <a:latin typeface="Trebuchet MS"/>
                <a:cs typeface="Trebuchet MS"/>
              </a:rPr>
              <a:t>time:</a:t>
            </a:r>
            <a:r>
              <a:rPr sz="32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no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consistent</a:t>
            </a:r>
            <a:r>
              <a:rPr sz="32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approach.</a:t>
            </a:r>
            <a:endParaRPr sz="3200">
              <a:latin typeface="Trebuchet MS"/>
              <a:cs typeface="Trebuchet MS"/>
            </a:endParaRPr>
          </a:p>
          <a:p>
            <a:pPr marL="12700" marR="260985">
              <a:lnSpc>
                <a:spcPct val="136700"/>
              </a:lnSpc>
            </a:pPr>
            <a:r>
              <a:rPr sz="3200" spc="-1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2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85" dirty="0">
                <a:solidFill>
                  <a:srgbClr val="292959"/>
                </a:solidFill>
                <a:latin typeface="Trebuchet MS"/>
                <a:cs typeface="Trebuchet MS"/>
              </a:rPr>
              <a:t>distinguish</a:t>
            </a:r>
            <a:r>
              <a:rPr sz="32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6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2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100" dirty="0">
                <a:solidFill>
                  <a:srgbClr val="292959"/>
                </a:solidFill>
                <a:latin typeface="Trebuchet MS"/>
                <a:cs typeface="Trebuchet MS"/>
              </a:rPr>
              <a:t>real</a:t>
            </a:r>
            <a:r>
              <a:rPr sz="32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3200" spc="-55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32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200" spc="-30" dirty="0">
                <a:solidFill>
                  <a:srgbClr val="292959"/>
                </a:solidFill>
                <a:latin typeface="Trebuchet MS"/>
                <a:cs typeface="Trebuchet MS"/>
              </a:rPr>
              <a:t>property.</a:t>
            </a:r>
            <a:endParaRPr sz="32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3879194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959985" algn="l"/>
              </a:tabLst>
            </a:pPr>
            <a:r>
              <a:rPr spc="-380" dirty="0">
                <a:solidFill>
                  <a:srgbClr val="FED307"/>
                </a:solidFill>
              </a:rPr>
              <a:t>DIFFERENT</a:t>
            </a:r>
            <a:r>
              <a:rPr dirty="0">
                <a:solidFill>
                  <a:srgbClr val="FED307"/>
                </a:solidFill>
              </a:rPr>
              <a:t>	TYPES</a:t>
            </a:r>
            <a:r>
              <a:rPr spc="-495" dirty="0">
                <a:solidFill>
                  <a:srgbClr val="FED307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OF</a:t>
            </a:r>
            <a:r>
              <a:rPr spc="-490" dirty="0">
                <a:solidFill>
                  <a:srgbClr val="FFFFFF"/>
                </a:solidFill>
              </a:rPr>
              <a:t> </a:t>
            </a:r>
            <a:r>
              <a:rPr spc="-180" dirty="0">
                <a:solidFill>
                  <a:srgbClr val="FFFFFF"/>
                </a:solidFill>
              </a:rPr>
              <a:t>PROPERTY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28700" y="2815279"/>
            <a:ext cx="3752849" cy="57435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02271" y="2752646"/>
            <a:ext cx="3829050" cy="58673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61321" y="2752646"/>
            <a:ext cx="3829049" cy="58673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420371" y="2742616"/>
            <a:ext cx="3838574" cy="58769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239242" y="962056"/>
            <a:ext cx="8718550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dirty="0">
                <a:solidFill>
                  <a:srgbClr val="E65385"/>
                </a:solidFill>
              </a:rPr>
              <a:t>PERSONAL</a:t>
            </a:r>
            <a:r>
              <a:rPr sz="7000" spc="-495" dirty="0">
                <a:solidFill>
                  <a:srgbClr val="E65385"/>
                </a:solidFill>
              </a:rPr>
              <a:t> </a:t>
            </a:r>
            <a:r>
              <a:rPr sz="7000" spc="-165" dirty="0"/>
              <a:t>PROPERTY</a:t>
            </a:r>
            <a:endParaRPr sz="7000"/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18288000" cy="10287000"/>
            <a:chOff x="0" y="0"/>
            <a:chExt cx="18288000" cy="1028700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589837" y="771525"/>
              <a:ext cx="6696075" cy="896302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0662" y="2222182"/>
              <a:ext cx="123825" cy="123824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0662" y="3517581"/>
              <a:ext cx="123825" cy="123824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842175" y="4160519"/>
              <a:ext cx="133349" cy="13334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842175" y="6103619"/>
              <a:ext cx="133349" cy="13334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170662" y="7403781"/>
              <a:ext cx="123825" cy="12382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170662" y="9346881"/>
              <a:ext cx="123825" cy="123824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1465293" y="1821490"/>
            <a:ext cx="9813925" cy="8445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71880" algn="just">
              <a:lnSpc>
                <a:spcPct val="137100"/>
              </a:lnSpc>
              <a:spcBef>
                <a:spcPts val="100"/>
              </a:spcBef>
            </a:pP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belongs</a:t>
            </a:r>
            <a:r>
              <a:rPr sz="31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earns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95" dirty="0">
                <a:solidFill>
                  <a:srgbClr val="292959"/>
                </a:solidFill>
                <a:latin typeface="Trebuchet MS"/>
                <a:cs typeface="Trebuchet MS"/>
              </a:rPr>
              <a:t>it:</a:t>
            </a:r>
            <a:r>
              <a:rPr sz="3100" spc="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Heseltine</a:t>
            </a:r>
            <a:r>
              <a:rPr sz="3100" b="1" i="1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v Heseltine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409" dirty="0">
                <a:solidFill>
                  <a:srgbClr val="292959"/>
                </a:solidFill>
                <a:latin typeface="Trebuchet MS"/>
                <a:cs typeface="Trebuchet MS"/>
              </a:rPr>
              <a:t>[1971]</a:t>
            </a:r>
            <a:r>
              <a:rPr sz="31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890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1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1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85" dirty="0">
                <a:solidFill>
                  <a:srgbClr val="292959"/>
                </a:solidFill>
                <a:latin typeface="Trebuchet MS"/>
                <a:cs typeface="Trebuchet MS"/>
              </a:rPr>
              <a:t>ER</a:t>
            </a:r>
            <a:r>
              <a:rPr sz="31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92959"/>
                </a:solidFill>
                <a:latin typeface="Trebuchet MS"/>
                <a:cs typeface="Trebuchet MS"/>
              </a:rPr>
              <a:t>952</a:t>
            </a:r>
            <a:endParaRPr sz="31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1380"/>
              </a:spcBef>
            </a:pP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3100">
              <a:latin typeface="Trebuchet MS"/>
              <a:cs typeface="Trebuchet MS"/>
            </a:endParaRPr>
          </a:p>
          <a:p>
            <a:pPr marL="681355" marR="5080" algn="just">
              <a:lnSpc>
                <a:spcPct val="137100"/>
              </a:lnSpc>
            </a:pP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prima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facie,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belongs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who’s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money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100" spc="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40" dirty="0">
                <a:solidFill>
                  <a:srgbClr val="292959"/>
                </a:solidFill>
                <a:latin typeface="Trebuchet MS"/>
                <a:cs typeface="Trebuchet MS"/>
              </a:rPr>
              <a:t>it: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45" dirty="0">
                <a:solidFill>
                  <a:srgbClr val="292959"/>
                </a:solidFill>
                <a:latin typeface="Trebuchet MS"/>
                <a:cs typeface="Trebuchet MS"/>
              </a:rPr>
              <a:t>Moutreuil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9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5" dirty="0">
                <a:solidFill>
                  <a:srgbClr val="292959"/>
                </a:solidFill>
                <a:latin typeface="Trebuchet MS"/>
                <a:cs typeface="Trebuchet MS"/>
              </a:rPr>
              <a:t>Andreewitch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25" dirty="0">
                <a:solidFill>
                  <a:srgbClr val="292959"/>
                </a:solidFill>
                <a:latin typeface="Trebuchet MS"/>
                <a:cs typeface="Trebuchet MS"/>
              </a:rPr>
              <a:t>[2020]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45" dirty="0">
                <a:solidFill>
                  <a:srgbClr val="292959"/>
                </a:solidFill>
                <a:latin typeface="Trebuchet MS"/>
                <a:cs typeface="Trebuchet MS"/>
              </a:rPr>
              <a:t>EWHC</a:t>
            </a:r>
            <a:r>
              <a:rPr sz="3100" b="1" spc="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80" dirty="0">
                <a:solidFill>
                  <a:srgbClr val="292959"/>
                </a:solidFill>
                <a:latin typeface="Trebuchet MS"/>
                <a:cs typeface="Trebuchet MS"/>
              </a:rPr>
              <a:t>2068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4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endParaRPr sz="3100">
              <a:latin typeface="Trebuchet MS"/>
              <a:cs typeface="Trebuchet MS"/>
            </a:endParaRPr>
          </a:p>
          <a:p>
            <a:pPr marL="681355" marR="163830" algn="just">
              <a:lnSpc>
                <a:spcPct val="137100"/>
              </a:lnSpc>
            </a:pP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rebuttable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presumption: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Re</a:t>
            </a:r>
            <a:r>
              <a:rPr sz="31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Whittaker</a:t>
            </a:r>
            <a:r>
              <a:rPr sz="3100" b="1" i="1" spc="-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355" dirty="0">
                <a:solidFill>
                  <a:srgbClr val="292959"/>
                </a:solidFill>
                <a:latin typeface="Trebuchet MS"/>
                <a:cs typeface="Trebuchet MS"/>
              </a:rPr>
              <a:t>(1882)</a:t>
            </a:r>
            <a:r>
              <a:rPr sz="3100" b="1" spc="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040" dirty="0">
                <a:solidFill>
                  <a:srgbClr val="292959"/>
                </a:solidFill>
                <a:latin typeface="Trebuchet MS"/>
                <a:cs typeface="Trebuchet MS"/>
              </a:rPr>
              <a:t>21</a:t>
            </a:r>
            <a:r>
              <a:rPr sz="3100" b="1" spc="-70" dirty="0">
                <a:solidFill>
                  <a:srgbClr val="292959"/>
                </a:solidFill>
                <a:latin typeface="Trebuchet MS"/>
                <a:cs typeface="Trebuchet MS"/>
              </a:rPr>
              <a:t>  </a:t>
            </a:r>
            <a:r>
              <a:rPr sz="3100" b="1" spc="130" dirty="0">
                <a:solidFill>
                  <a:srgbClr val="292959"/>
                </a:solidFill>
                <a:latin typeface="Trebuchet MS"/>
                <a:cs typeface="Trebuchet MS"/>
              </a:rPr>
              <a:t>Ch</a:t>
            </a:r>
            <a:r>
              <a:rPr sz="3100" b="1" spc="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50" dirty="0">
                <a:solidFill>
                  <a:srgbClr val="292959"/>
                </a:solidFill>
                <a:latin typeface="Trebuchet MS"/>
                <a:cs typeface="Trebuchet MS"/>
              </a:rPr>
              <a:t>D </a:t>
            </a:r>
            <a:r>
              <a:rPr sz="3100" b="1" spc="-185" dirty="0">
                <a:solidFill>
                  <a:srgbClr val="292959"/>
                </a:solidFill>
                <a:latin typeface="Trebuchet MS"/>
                <a:cs typeface="Trebuchet MS"/>
              </a:rPr>
              <a:t>657,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argue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gift</a:t>
            </a:r>
            <a:endParaRPr sz="3100">
              <a:latin typeface="Trebuchet MS"/>
              <a:cs typeface="Trebuchet MS"/>
            </a:endParaRPr>
          </a:p>
          <a:p>
            <a:pPr marL="12700" marR="74930">
              <a:lnSpc>
                <a:spcPct val="137100"/>
              </a:lnSpc>
            </a:pP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transferred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another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if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effective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delivery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gift: </a:t>
            </a:r>
            <a:r>
              <a:rPr sz="3100" b="1" i="1" spc="-100" dirty="0">
                <a:solidFill>
                  <a:srgbClr val="292959"/>
                </a:solidFill>
                <a:latin typeface="Trebuchet MS"/>
                <a:cs typeface="Trebuchet MS"/>
              </a:rPr>
              <a:t>Re</a:t>
            </a:r>
            <a:r>
              <a:rPr sz="31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70" dirty="0">
                <a:solidFill>
                  <a:srgbClr val="292959"/>
                </a:solidFill>
                <a:latin typeface="Trebuchet MS"/>
                <a:cs typeface="Trebuchet MS"/>
              </a:rPr>
              <a:t>Cole</a:t>
            </a:r>
            <a:r>
              <a:rPr sz="31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20" dirty="0">
                <a:solidFill>
                  <a:srgbClr val="292959"/>
                </a:solidFill>
                <a:latin typeface="Trebuchet MS"/>
                <a:cs typeface="Trebuchet MS"/>
              </a:rPr>
              <a:t>[1904]</a:t>
            </a:r>
            <a:r>
              <a:rPr sz="31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130" dirty="0">
                <a:solidFill>
                  <a:srgbClr val="292959"/>
                </a:solidFill>
                <a:latin typeface="Trebuchet MS"/>
                <a:cs typeface="Trebuchet MS"/>
              </a:rPr>
              <a:t>Ch</a:t>
            </a:r>
            <a:r>
              <a:rPr sz="31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409" dirty="0">
                <a:solidFill>
                  <a:srgbClr val="292959"/>
                </a:solidFill>
                <a:latin typeface="Trebuchet MS"/>
                <a:cs typeface="Trebuchet MS"/>
              </a:rPr>
              <a:t>175</a:t>
            </a:r>
            <a:endParaRPr sz="3100">
              <a:latin typeface="Trebuchet MS"/>
              <a:cs typeface="Trebuchet MS"/>
            </a:endParaRPr>
          </a:p>
          <a:p>
            <a:pPr marL="12700" marR="10795">
              <a:lnSpc>
                <a:spcPct val="137100"/>
              </a:lnSpc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Getting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married,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65" dirty="0">
                <a:solidFill>
                  <a:srgbClr val="292959"/>
                </a:solidFill>
                <a:latin typeface="Trebuchet MS"/>
                <a:cs typeface="Trebuchet MS"/>
              </a:rPr>
              <a:t>engaged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starting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cohabit,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change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endParaRPr sz="3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2056"/>
            <a:ext cx="9917430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spc="-195" dirty="0">
                <a:solidFill>
                  <a:srgbClr val="E65385"/>
                </a:solidFill>
              </a:rPr>
              <a:t>JOINT</a:t>
            </a:r>
            <a:r>
              <a:rPr sz="7000" spc="-350" dirty="0">
                <a:solidFill>
                  <a:srgbClr val="E65385"/>
                </a:solidFill>
              </a:rPr>
              <a:t> </a:t>
            </a:r>
            <a:r>
              <a:rPr sz="7000" dirty="0">
                <a:solidFill>
                  <a:srgbClr val="E65385"/>
                </a:solidFill>
              </a:rPr>
              <a:t>BANK</a:t>
            </a:r>
            <a:r>
              <a:rPr sz="7000" spc="-490" dirty="0">
                <a:solidFill>
                  <a:srgbClr val="E65385"/>
                </a:solidFill>
              </a:rPr>
              <a:t> </a:t>
            </a:r>
            <a:r>
              <a:rPr sz="7000" spc="320" dirty="0"/>
              <a:t>ACCOUNTS</a:t>
            </a:r>
            <a:endParaRPr sz="7000"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2222181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4165281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4812981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2175" y="5455919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2175" y="6751318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8051481"/>
            <a:ext cx="123825" cy="1238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9346881"/>
            <a:ext cx="123825" cy="123824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11506196" y="1767988"/>
            <a:ext cx="6867525" cy="8519160"/>
            <a:chOff x="11506196" y="1767988"/>
            <a:chExt cx="6867525" cy="8519160"/>
          </a:xfrm>
        </p:grpSpPr>
        <p:sp>
          <p:nvSpPr>
            <p:cNvPr id="13" name="object 13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89837" y="1767988"/>
              <a:ext cx="6591300" cy="797242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1589831" y="7958411"/>
              <a:ext cx="6698615" cy="1778000"/>
            </a:xfrm>
            <a:custGeom>
              <a:avLst/>
              <a:gdLst/>
              <a:ahLst/>
              <a:cxnLst/>
              <a:rect l="l" t="t" r="r" b="b"/>
              <a:pathLst>
                <a:path w="6698615" h="1778000">
                  <a:moveTo>
                    <a:pt x="3349081" y="0"/>
                  </a:moveTo>
                  <a:lnTo>
                    <a:pt x="6698162" y="433982"/>
                  </a:lnTo>
                  <a:lnTo>
                    <a:pt x="6698162" y="1777685"/>
                  </a:lnTo>
                  <a:lnTo>
                    <a:pt x="0" y="1777685"/>
                  </a:lnTo>
                  <a:lnTo>
                    <a:pt x="0" y="433982"/>
                  </a:lnTo>
                  <a:lnTo>
                    <a:pt x="3349081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1591921" y="7958493"/>
              <a:ext cx="6696075" cy="1778000"/>
            </a:xfrm>
            <a:custGeom>
              <a:avLst/>
              <a:gdLst/>
              <a:ahLst/>
              <a:cxnLst/>
              <a:rect l="l" t="t" r="r" b="b"/>
              <a:pathLst>
                <a:path w="6696075" h="1778000">
                  <a:moveTo>
                    <a:pt x="0" y="433712"/>
                  </a:moveTo>
                  <a:lnTo>
                    <a:pt x="3346995" y="0"/>
                  </a:lnTo>
                  <a:lnTo>
                    <a:pt x="6695921" y="433962"/>
                  </a:lnTo>
                  <a:lnTo>
                    <a:pt x="6695921" y="1777603"/>
                  </a:lnTo>
                  <a:lnTo>
                    <a:pt x="0" y="1777603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7" name="object 17"/>
          <p:cNvSpPr txBox="1"/>
          <p:nvPr/>
        </p:nvSpPr>
        <p:spPr>
          <a:xfrm>
            <a:off x="1465293" y="1821490"/>
            <a:ext cx="9809480" cy="8445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7100"/>
              </a:lnSpc>
              <a:spcBef>
                <a:spcPts val="100"/>
              </a:spcBef>
            </a:pP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pool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finances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account,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normally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both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fund: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45" dirty="0">
                <a:solidFill>
                  <a:srgbClr val="292959"/>
                </a:solidFill>
                <a:latin typeface="Trebuchet MS"/>
                <a:cs typeface="Trebuchet MS"/>
              </a:rPr>
              <a:t>Moutreuil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Andreewitch </a:t>
            </a:r>
            <a:r>
              <a:rPr sz="3100" b="1" spc="-130" dirty="0">
                <a:solidFill>
                  <a:srgbClr val="292959"/>
                </a:solidFill>
                <a:latin typeface="Trebuchet MS"/>
                <a:cs typeface="Trebuchet MS"/>
              </a:rPr>
              <a:t>[2020]</a:t>
            </a:r>
            <a:r>
              <a:rPr sz="3100" b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92959"/>
                </a:solidFill>
                <a:latin typeface="Trebuchet MS"/>
                <a:cs typeface="Trebuchet MS"/>
              </a:rPr>
              <a:t>EWHC</a:t>
            </a:r>
            <a:r>
              <a:rPr sz="3100" b="1" spc="-80" dirty="0">
                <a:solidFill>
                  <a:srgbClr val="292959"/>
                </a:solidFill>
                <a:latin typeface="Trebuchet MS"/>
                <a:cs typeface="Trebuchet MS"/>
              </a:rPr>
              <a:t> 2068</a:t>
            </a:r>
            <a:r>
              <a:rPr sz="3100" b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0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endParaRPr sz="3100">
              <a:latin typeface="Trebuchet MS"/>
              <a:cs typeface="Trebuchet MS"/>
            </a:endParaRPr>
          </a:p>
          <a:p>
            <a:pPr marL="12700" marR="800735">
              <a:lnSpc>
                <a:spcPct val="137100"/>
              </a:lnSpc>
            </a:pP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Critical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question: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purpose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fund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held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1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focus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intentions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property.</a:t>
            </a:r>
            <a:endParaRPr sz="3100">
              <a:latin typeface="Trebuchet MS"/>
              <a:cs typeface="Trebuchet MS"/>
            </a:endParaRPr>
          </a:p>
          <a:p>
            <a:pPr marL="681355" marR="143510">
              <a:lnSpc>
                <a:spcPct val="137100"/>
              </a:lnSpc>
            </a:pP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‘common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purse’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regarded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30" dirty="0">
                <a:solidFill>
                  <a:srgbClr val="292959"/>
                </a:solidFill>
                <a:latin typeface="Trebuchet MS"/>
                <a:cs typeface="Trebuchet MS"/>
              </a:rPr>
              <a:t>as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25" dirty="0">
                <a:solidFill>
                  <a:srgbClr val="292959"/>
                </a:solidFill>
                <a:latin typeface="Trebuchet MS"/>
                <a:cs typeface="Trebuchet MS"/>
              </a:rPr>
              <a:t>-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not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work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out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contributed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what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even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only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named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on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account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evidenced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endParaRPr sz="3100">
              <a:latin typeface="Trebuchet MS"/>
              <a:cs typeface="Trebuchet MS"/>
            </a:endParaRPr>
          </a:p>
          <a:p>
            <a:pPr marL="12700" marR="329565">
              <a:lnSpc>
                <a:spcPct val="137100"/>
              </a:lnSpc>
            </a:pP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bought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funds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account,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look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endParaRPr sz="3100">
              <a:latin typeface="Trebuchet MS"/>
              <a:cs typeface="Trebuchet MS"/>
            </a:endParaRPr>
          </a:p>
          <a:p>
            <a:pPr marL="12700" marR="1054100">
              <a:lnSpc>
                <a:spcPct val="137100"/>
              </a:lnSpc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put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sole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put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joint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names: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00" dirty="0">
                <a:solidFill>
                  <a:srgbClr val="292959"/>
                </a:solidFill>
                <a:latin typeface="Trebuchet MS"/>
                <a:cs typeface="Trebuchet MS"/>
              </a:rPr>
              <a:t>Re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20" dirty="0">
                <a:solidFill>
                  <a:srgbClr val="292959"/>
                </a:solidFill>
                <a:latin typeface="Trebuchet MS"/>
                <a:cs typeface="Trebuchet MS"/>
              </a:rPr>
              <a:t>Bishop</a:t>
            </a:r>
            <a:r>
              <a:rPr sz="31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75" dirty="0">
                <a:solidFill>
                  <a:srgbClr val="292959"/>
                </a:solidFill>
                <a:latin typeface="Trebuchet MS"/>
                <a:cs typeface="Trebuchet MS"/>
              </a:rPr>
              <a:t>[1965]</a:t>
            </a:r>
            <a:r>
              <a:rPr sz="31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130" dirty="0">
                <a:solidFill>
                  <a:srgbClr val="292959"/>
                </a:solidFill>
                <a:latin typeface="Trebuchet MS"/>
                <a:cs typeface="Trebuchet MS"/>
              </a:rPr>
              <a:t>Ch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92959"/>
                </a:solidFill>
                <a:latin typeface="Trebuchet MS"/>
                <a:cs typeface="Trebuchet MS"/>
              </a:rPr>
              <a:t>450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2087741" y="8389835"/>
            <a:ext cx="5702300" cy="10674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0330"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45"/>
              </a:spcBef>
            </a:pPr>
            <a:r>
              <a:rPr sz="3400" i="1" spc="-90" dirty="0">
                <a:solidFill>
                  <a:srgbClr val="FFFFFF"/>
                </a:solidFill>
                <a:latin typeface="Trebuchet MS"/>
                <a:cs typeface="Trebuchet MS"/>
              </a:rPr>
              <a:t>Jones</a:t>
            </a:r>
            <a:r>
              <a:rPr sz="3400" i="1" spc="-17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23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3400" i="1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40" dirty="0">
                <a:solidFill>
                  <a:srgbClr val="FFFFFF"/>
                </a:solidFill>
                <a:latin typeface="Trebuchet MS"/>
                <a:cs typeface="Trebuchet MS"/>
              </a:rPr>
              <a:t>Maynard</a:t>
            </a:r>
            <a:r>
              <a:rPr sz="3400" i="1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95" dirty="0">
                <a:solidFill>
                  <a:srgbClr val="FFFFFF"/>
                </a:solidFill>
                <a:latin typeface="Trebuchet MS"/>
                <a:cs typeface="Trebuchet MS"/>
              </a:rPr>
              <a:t>[1951]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135" dirty="0">
                <a:solidFill>
                  <a:srgbClr val="FFFFFF"/>
                </a:solidFill>
                <a:latin typeface="Trebuchet MS"/>
                <a:cs typeface="Trebuchet MS"/>
              </a:rPr>
              <a:t>Ch</a:t>
            </a:r>
            <a:r>
              <a:rPr sz="34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50" dirty="0">
                <a:solidFill>
                  <a:srgbClr val="FFFFFF"/>
                </a:solidFill>
                <a:latin typeface="Trebuchet MS"/>
                <a:cs typeface="Trebuchet MS"/>
              </a:rPr>
              <a:t>572</a:t>
            </a:r>
            <a:endParaRPr sz="3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0926"/>
            <a:ext cx="8719185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dirty="0">
                <a:solidFill>
                  <a:srgbClr val="E65385"/>
                </a:solidFill>
              </a:rPr>
              <a:t>PERSONAL</a:t>
            </a:r>
            <a:r>
              <a:rPr sz="7000" spc="-495" dirty="0">
                <a:solidFill>
                  <a:srgbClr val="E65385"/>
                </a:solidFill>
              </a:rPr>
              <a:t> </a:t>
            </a:r>
            <a:r>
              <a:rPr sz="7000" spc="-165" dirty="0"/>
              <a:t>PROPERTY</a:t>
            </a:r>
            <a:endParaRPr sz="7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2087" y="2112326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2087" y="3912551"/>
            <a:ext cx="114299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42087" y="5712776"/>
            <a:ext cx="114299" cy="1142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51612" y="8713151"/>
            <a:ext cx="123825" cy="12382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421984" y="1744649"/>
            <a:ext cx="10163175" cy="84766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87094" algn="just">
              <a:lnSpc>
                <a:spcPct val="135800"/>
              </a:lnSpc>
              <a:spcBef>
                <a:spcPts val="100"/>
              </a:spcBef>
            </a:pP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Housekeeping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65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29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allowance:</a:t>
            </a:r>
            <a:r>
              <a:rPr sz="29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money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derived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allowance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expenses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matrimonial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home </a:t>
            </a:r>
            <a:r>
              <a:rPr sz="2900" spc="-190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 owned: </a:t>
            </a:r>
            <a:r>
              <a:rPr sz="2900" b="1" spc="60" dirty="0">
                <a:solidFill>
                  <a:srgbClr val="292959"/>
                </a:solidFill>
                <a:latin typeface="Trebuchet MS"/>
                <a:cs typeface="Trebuchet MS"/>
              </a:rPr>
              <a:t>Married</a:t>
            </a:r>
            <a:r>
              <a:rPr sz="29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5" dirty="0">
                <a:solidFill>
                  <a:srgbClr val="292959"/>
                </a:solidFill>
                <a:latin typeface="Trebuchet MS"/>
                <a:cs typeface="Trebuchet MS"/>
              </a:rPr>
              <a:t>Women’s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8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9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60" dirty="0">
                <a:solidFill>
                  <a:srgbClr val="292959"/>
                </a:solidFill>
                <a:latin typeface="Trebuchet MS"/>
                <a:cs typeface="Trebuchet MS"/>
              </a:rPr>
              <a:t>1964,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40" dirty="0">
                <a:solidFill>
                  <a:srgbClr val="292959"/>
                </a:solidFill>
                <a:latin typeface="Trebuchet MS"/>
                <a:cs typeface="Trebuchet MS"/>
              </a:rPr>
              <a:t>s1</a:t>
            </a:r>
            <a:endParaRPr sz="2900">
              <a:latin typeface="Trebuchet MS"/>
              <a:cs typeface="Trebuchet MS"/>
            </a:endParaRPr>
          </a:p>
          <a:p>
            <a:pPr marL="12700" marR="5080">
              <a:lnSpc>
                <a:spcPct val="135800"/>
              </a:lnSpc>
            </a:pPr>
            <a:r>
              <a:rPr sz="2900" b="1" spc="55" dirty="0">
                <a:solidFill>
                  <a:srgbClr val="292959"/>
                </a:solidFill>
                <a:latin typeface="Trebuchet MS"/>
                <a:cs typeface="Trebuchet MS"/>
              </a:rPr>
              <a:t>Gifts</a:t>
            </a:r>
            <a:r>
              <a:rPr sz="29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5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0" dirty="0">
                <a:solidFill>
                  <a:srgbClr val="292959"/>
                </a:solidFill>
                <a:latin typeface="Trebuchet MS"/>
                <a:cs typeface="Trebuchet MS"/>
              </a:rPr>
              <a:t>partner</a:t>
            </a:r>
            <a:r>
              <a:rPr sz="29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10" dirty="0">
                <a:solidFill>
                  <a:srgbClr val="292959"/>
                </a:solidFill>
                <a:latin typeface="Trebuchet MS"/>
                <a:cs typeface="Trebuchet MS"/>
              </a:rPr>
              <a:t>other:</a:t>
            </a:r>
            <a:r>
              <a:rPr sz="29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where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clearly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25" dirty="0">
                <a:solidFill>
                  <a:srgbClr val="292959"/>
                </a:solidFill>
                <a:latin typeface="Trebuchet MS"/>
                <a:cs typeface="Trebuchet MS"/>
              </a:rPr>
              <a:t>as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gift,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passes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purchaser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gift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recipient</a:t>
            </a:r>
            <a:endParaRPr sz="2900">
              <a:latin typeface="Trebuchet MS"/>
              <a:cs typeface="Trebuchet MS"/>
            </a:endParaRPr>
          </a:p>
          <a:p>
            <a:pPr marL="12700" marR="153035">
              <a:lnSpc>
                <a:spcPct val="135800"/>
              </a:lnSpc>
            </a:pPr>
            <a:r>
              <a:rPr sz="2900" b="1" spc="55" dirty="0">
                <a:solidFill>
                  <a:srgbClr val="292959"/>
                </a:solidFill>
                <a:latin typeface="Trebuchet MS"/>
                <a:cs typeface="Trebuchet MS"/>
              </a:rPr>
              <a:t>Gifts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5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80" dirty="0">
                <a:solidFill>
                  <a:srgbClr val="292959"/>
                </a:solidFill>
                <a:latin typeface="Trebuchet MS"/>
                <a:cs typeface="Trebuchet MS"/>
              </a:rPr>
              <a:t>third</a:t>
            </a:r>
            <a:r>
              <a:rPr sz="29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0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5" dirty="0">
                <a:solidFill>
                  <a:srgbClr val="292959"/>
                </a:solidFill>
                <a:latin typeface="Trebuchet MS"/>
                <a:cs typeface="Trebuchet MS"/>
              </a:rPr>
              <a:t>couple:</a:t>
            </a:r>
            <a:r>
              <a:rPr sz="29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depend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donor’s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intentions.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14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inferred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circumstances.</a:t>
            </a:r>
            <a:endParaRPr sz="2900">
              <a:latin typeface="Trebuchet MS"/>
              <a:cs typeface="Trebuchet MS"/>
            </a:endParaRPr>
          </a:p>
          <a:p>
            <a:pPr marL="12700" marR="267970">
              <a:lnSpc>
                <a:spcPct val="135800"/>
              </a:lnSpc>
              <a:tabLst>
                <a:tab pos="823594" algn="l"/>
                <a:tab pos="8220709" algn="l"/>
              </a:tabLst>
            </a:pP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	wedding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gift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owners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contrary: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i="1" dirty="0">
                <a:solidFill>
                  <a:srgbClr val="292959"/>
                </a:solidFill>
                <a:latin typeface="Trebuchet MS"/>
                <a:cs typeface="Trebuchet MS"/>
              </a:rPr>
              <a:t>Midland</a:t>
            </a:r>
            <a:r>
              <a:rPr sz="29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i="1" spc="-3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29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i="1" spc="-18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9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i="1" spc="70" dirty="0">
                <a:solidFill>
                  <a:srgbClr val="292959"/>
                </a:solidFill>
                <a:latin typeface="Trebuchet MS"/>
                <a:cs typeface="Trebuchet MS"/>
              </a:rPr>
              <a:t>Cooke</a:t>
            </a:r>
            <a:r>
              <a:rPr sz="29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60" dirty="0">
                <a:solidFill>
                  <a:srgbClr val="292959"/>
                </a:solidFill>
                <a:latin typeface="Trebuchet MS"/>
                <a:cs typeface="Trebuchet MS"/>
              </a:rPr>
              <a:t>[1995]</a:t>
            </a:r>
            <a:r>
              <a:rPr sz="29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1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9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215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9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80" dirty="0">
                <a:solidFill>
                  <a:srgbClr val="292959"/>
                </a:solidFill>
                <a:latin typeface="Trebuchet MS"/>
                <a:cs typeface="Trebuchet MS"/>
              </a:rPr>
              <a:t>915</a:t>
            </a:r>
            <a:r>
              <a:rPr sz="2900" spc="-380" dirty="0">
                <a:solidFill>
                  <a:srgbClr val="292959"/>
                </a:solidFill>
                <a:latin typeface="Trebuchet MS"/>
                <a:cs typeface="Trebuchet MS"/>
              </a:rPr>
              <a:t>,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birthday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present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partner</a:t>
            </a:r>
            <a:endParaRPr sz="2900">
              <a:latin typeface="Trebuchet MS"/>
              <a:cs typeface="Trebuchet MS"/>
            </a:endParaRPr>
          </a:p>
          <a:p>
            <a:pPr marL="33655" marR="141605">
              <a:lnSpc>
                <a:spcPts val="4870"/>
              </a:lnSpc>
              <a:spcBef>
                <a:spcPts val="320"/>
              </a:spcBef>
            </a:pP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30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dirty="0">
                <a:solidFill>
                  <a:srgbClr val="292959"/>
                </a:solidFill>
                <a:latin typeface="Trebuchet MS"/>
                <a:cs typeface="Trebuchet MS"/>
              </a:rPr>
              <a:t>declarations: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6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declares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trustee,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holding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both.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formalities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required.</a:t>
            </a:r>
            <a:endParaRPr sz="3000">
              <a:latin typeface="Trebuchet MS"/>
              <a:cs typeface="Trebuchet MS"/>
            </a:endParaRPr>
          </a:p>
          <a:p>
            <a:pPr marL="33655">
              <a:lnSpc>
                <a:spcPct val="100000"/>
              </a:lnSpc>
              <a:spcBef>
                <a:spcPts val="905"/>
              </a:spcBef>
            </a:pPr>
            <a:r>
              <a:rPr sz="3000" b="1" i="1" spc="-30" dirty="0">
                <a:solidFill>
                  <a:srgbClr val="292959"/>
                </a:solidFill>
                <a:latin typeface="Trebuchet MS"/>
                <a:cs typeface="Trebuchet MS"/>
              </a:rPr>
              <a:t>Rowe</a:t>
            </a:r>
            <a:r>
              <a:rPr sz="3000" b="1" i="1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Prance</a:t>
            </a:r>
            <a:r>
              <a:rPr sz="30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4" dirty="0">
                <a:solidFill>
                  <a:srgbClr val="292959"/>
                </a:solidFill>
                <a:latin typeface="Trebuchet MS"/>
                <a:cs typeface="Trebuchet MS"/>
              </a:rPr>
              <a:t>[1999]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5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787</a:t>
            </a:r>
            <a:endParaRPr sz="30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589837" y="1028700"/>
            <a:ext cx="6696075" cy="8705849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0926"/>
            <a:ext cx="15577819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spc="90" dirty="0">
                <a:solidFill>
                  <a:srgbClr val="E65385"/>
                </a:solidFill>
              </a:rPr>
              <a:t>MAINTENANCE</a:t>
            </a:r>
            <a:r>
              <a:rPr sz="7000" spc="-395" dirty="0">
                <a:solidFill>
                  <a:srgbClr val="E65385"/>
                </a:solidFill>
              </a:rPr>
              <a:t> </a:t>
            </a:r>
            <a:r>
              <a:rPr sz="7000" dirty="0"/>
              <a:t>DURING</a:t>
            </a:r>
            <a:r>
              <a:rPr sz="7000" spc="-400" dirty="0"/>
              <a:t> </a:t>
            </a:r>
            <a:r>
              <a:rPr sz="7000" spc="-25" dirty="0"/>
              <a:t>RELATIONSHIP</a:t>
            </a:r>
            <a:endParaRPr sz="7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2116136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2175" y="2759074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2175" y="4054474"/>
            <a:ext cx="133349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70662" y="5354636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42175" y="5997573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42175" y="6645274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42175" y="7940674"/>
            <a:ext cx="133349" cy="13334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842175" y="9236073"/>
            <a:ext cx="133349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465293" y="1715445"/>
            <a:ext cx="15754350" cy="844550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Unmarried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cohabitants: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maintenance:</a:t>
            </a:r>
            <a:endParaRPr sz="3100">
              <a:latin typeface="Trebuchet MS"/>
              <a:cs typeface="Trebuchet MS"/>
            </a:endParaRPr>
          </a:p>
          <a:p>
            <a:pPr marL="681355" marR="435609" indent="106045">
              <a:lnSpc>
                <a:spcPct val="137100"/>
              </a:lnSpc>
            </a:pP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obligation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parents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children,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married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not: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Child Support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5" dirty="0">
                <a:solidFill>
                  <a:srgbClr val="292959"/>
                </a:solidFill>
                <a:latin typeface="Trebuchet MS"/>
                <a:cs typeface="Trebuchet MS"/>
              </a:rPr>
              <a:t>1991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dominates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area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(but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see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otherwise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unit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5)</a:t>
            </a:r>
            <a:endParaRPr sz="3100">
              <a:latin typeface="Trebuchet MS"/>
              <a:cs typeface="Trebuchet MS"/>
            </a:endParaRPr>
          </a:p>
          <a:p>
            <a:pPr marL="681355" marR="1592580">
              <a:lnSpc>
                <a:spcPct val="137100"/>
              </a:lnSpc>
            </a:pP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require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home,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rent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30" dirty="0">
                <a:solidFill>
                  <a:srgbClr val="292959"/>
                </a:solidFill>
                <a:latin typeface="Trebuchet MS"/>
                <a:cs typeface="Trebuchet MS"/>
              </a:rPr>
              <a:t>as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condition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domestic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violence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occupation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order: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0" dirty="0">
                <a:solidFill>
                  <a:srgbClr val="292959"/>
                </a:solidFill>
                <a:latin typeface="Trebuchet MS"/>
                <a:cs typeface="Trebuchet MS"/>
              </a:rPr>
              <a:t>FLA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300" dirty="0">
                <a:solidFill>
                  <a:srgbClr val="292959"/>
                </a:solidFill>
                <a:latin typeface="Trebuchet MS"/>
                <a:cs typeface="Trebuchet MS"/>
              </a:rPr>
              <a:t>1996,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95" dirty="0">
                <a:solidFill>
                  <a:srgbClr val="292959"/>
                </a:solidFill>
                <a:latin typeface="Trebuchet MS"/>
                <a:cs typeface="Trebuchet MS"/>
              </a:rPr>
              <a:t>s40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Married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couples: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duty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husband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maintain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wife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abolished,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50" dirty="0">
                <a:solidFill>
                  <a:srgbClr val="292959"/>
                </a:solidFill>
                <a:latin typeface="Trebuchet MS"/>
                <a:cs typeface="Trebuchet MS"/>
              </a:rPr>
              <a:t>Equality</a:t>
            </a:r>
            <a:r>
              <a:rPr sz="3100" b="1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100" b="1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65" dirty="0">
                <a:solidFill>
                  <a:srgbClr val="292959"/>
                </a:solidFill>
                <a:latin typeface="Trebuchet MS"/>
                <a:cs typeface="Trebuchet MS"/>
              </a:rPr>
              <a:t>2010,</a:t>
            </a:r>
            <a:r>
              <a:rPr sz="31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0" dirty="0">
                <a:solidFill>
                  <a:srgbClr val="292959"/>
                </a:solidFill>
                <a:latin typeface="Trebuchet MS"/>
                <a:cs typeface="Trebuchet MS"/>
              </a:rPr>
              <a:t>s198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Domestic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Magistrates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4" dirty="0">
                <a:solidFill>
                  <a:srgbClr val="292959"/>
                </a:solidFill>
                <a:latin typeface="Trebuchet MS"/>
                <a:cs typeface="Trebuchet MS"/>
              </a:rPr>
              <a:t>1978: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Periodic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sum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&lt;</a:t>
            </a:r>
            <a:r>
              <a:rPr sz="3100" spc="-1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1000.</a:t>
            </a:r>
            <a:endParaRPr sz="3100">
              <a:latin typeface="Trebuchet MS"/>
              <a:cs typeface="Trebuchet MS"/>
            </a:endParaRPr>
          </a:p>
          <a:p>
            <a:pPr marL="681355" marR="1471295">
              <a:lnSpc>
                <a:spcPct val="137100"/>
              </a:lnSpc>
            </a:pPr>
            <a:r>
              <a:rPr sz="3100" spc="229" dirty="0">
                <a:solidFill>
                  <a:srgbClr val="292959"/>
                </a:solidFill>
                <a:latin typeface="Trebuchet MS"/>
                <a:cs typeface="Trebuchet MS"/>
              </a:rPr>
              <a:t>MCA</a:t>
            </a:r>
            <a:r>
              <a:rPr sz="31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70" dirty="0">
                <a:solidFill>
                  <a:srgbClr val="292959"/>
                </a:solidFill>
                <a:latin typeface="Trebuchet MS"/>
                <a:cs typeface="Trebuchet MS"/>
              </a:rPr>
              <a:t>1973,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s27: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Periodic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(no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29" dirty="0">
                <a:solidFill>
                  <a:srgbClr val="292959"/>
                </a:solidFill>
                <a:latin typeface="Trebuchet MS"/>
                <a:cs typeface="Trebuchet MS"/>
              </a:rPr>
              <a:t>limit).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show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failed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reasonably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spouse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child.</a:t>
            </a:r>
            <a:endParaRPr sz="3100">
              <a:latin typeface="Trebuchet MS"/>
              <a:cs typeface="Trebuchet MS"/>
            </a:endParaRPr>
          </a:p>
          <a:p>
            <a:pPr marL="681355" marR="107314">
              <a:lnSpc>
                <a:spcPct val="137100"/>
              </a:lnSpc>
            </a:pPr>
            <a:r>
              <a:rPr sz="3100" spc="229" dirty="0">
                <a:solidFill>
                  <a:srgbClr val="292959"/>
                </a:solidFill>
                <a:latin typeface="Trebuchet MS"/>
                <a:cs typeface="Trebuchet MS"/>
              </a:rPr>
              <a:t>MCA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70" dirty="0">
                <a:solidFill>
                  <a:srgbClr val="292959"/>
                </a:solidFill>
                <a:latin typeface="Trebuchet MS"/>
                <a:cs typeface="Trebuchet MS"/>
              </a:rPr>
              <a:t>1973,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75" dirty="0">
                <a:solidFill>
                  <a:srgbClr val="292959"/>
                </a:solidFill>
                <a:latin typeface="Trebuchet MS"/>
                <a:cs typeface="Trebuchet MS"/>
              </a:rPr>
              <a:t>s22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50" dirty="0">
                <a:solidFill>
                  <a:srgbClr val="292959"/>
                </a:solidFill>
                <a:latin typeface="Trebuchet MS"/>
                <a:cs typeface="Trebuchet MS"/>
              </a:rPr>
              <a:t>s22A: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divorce,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nullity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judicial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separation: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pending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suit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or 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endParaRPr sz="3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0926"/>
            <a:ext cx="11078845" cy="109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000" dirty="0">
                <a:solidFill>
                  <a:srgbClr val="E65385"/>
                </a:solidFill>
              </a:rPr>
              <a:t>SEPARATION</a:t>
            </a:r>
            <a:r>
              <a:rPr sz="7000" spc="-215" dirty="0">
                <a:solidFill>
                  <a:srgbClr val="E65385"/>
                </a:solidFill>
              </a:rPr>
              <a:t> </a:t>
            </a:r>
            <a:r>
              <a:rPr sz="7000" spc="75" dirty="0"/>
              <a:t>AGREEMENTS</a:t>
            </a:r>
            <a:endParaRPr sz="7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2295387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3666987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89712" y="5038587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99325" y="5719624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899325" y="7777024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508453" y="1880713"/>
            <a:ext cx="9985375" cy="6883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7780">
              <a:lnSpc>
                <a:spcPct val="136400"/>
              </a:lnSpc>
              <a:spcBef>
                <a:spcPts val="95"/>
              </a:spcBef>
            </a:pP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Very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readily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available: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private </a:t>
            </a:r>
            <a:r>
              <a:rPr sz="3300" spc="-6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divorce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Nowadays,</a:t>
            </a:r>
            <a:r>
              <a:rPr sz="33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mused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92959"/>
                </a:solidFill>
                <a:latin typeface="Trebuchet MS"/>
                <a:cs typeface="Trebuchet MS"/>
              </a:rPr>
              <a:t>couples</a:t>
            </a:r>
            <a:r>
              <a:rPr sz="33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deal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financial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affairs</a:t>
            </a:r>
            <a:r>
              <a:rPr sz="33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while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waiting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order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binding</a:t>
            </a:r>
            <a:r>
              <a:rPr sz="33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endParaRPr sz="3300">
              <a:latin typeface="Trebuchet MS"/>
              <a:cs typeface="Trebuchet MS"/>
            </a:endParaRPr>
          </a:p>
          <a:p>
            <a:pPr marL="724535" marR="5080">
              <a:lnSpc>
                <a:spcPts val="5400"/>
              </a:lnSpc>
              <a:spcBef>
                <a:spcPts val="220"/>
              </a:spcBef>
            </a:pP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contract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holds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agreements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between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spouses</a:t>
            </a:r>
            <a:r>
              <a:rPr sz="33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binding,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6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intent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create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legal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relations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presumed: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i="1" spc="-150" dirty="0">
                <a:solidFill>
                  <a:srgbClr val="292959"/>
                </a:solidFill>
                <a:latin typeface="Trebuchet MS"/>
                <a:cs typeface="Trebuchet MS"/>
              </a:rPr>
              <a:t>Balfour</a:t>
            </a:r>
            <a:r>
              <a:rPr sz="33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i="1" spc="-23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i="1" spc="-150" dirty="0">
                <a:solidFill>
                  <a:srgbClr val="292959"/>
                </a:solidFill>
                <a:latin typeface="Trebuchet MS"/>
                <a:cs typeface="Trebuchet MS"/>
              </a:rPr>
              <a:t>Balfour</a:t>
            </a:r>
            <a:r>
              <a:rPr sz="33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10" dirty="0">
                <a:solidFill>
                  <a:srgbClr val="292959"/>
                </a:solidFill>
                <a:latin typeface="Trebuchet MS"/>
                <a:cs typeface="Trebuchet MS"/>
              </a:rPr>
              <a:t>[1919]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29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29" dirty="0">
                <a:solidFill>
                  <a:srgbClr val="292959"/>
                </a:solidFill>
                <a:latin typeface="Trebuchet MS"/>
                <a:cs typeface="Trebuchet MS"/>
              </a:rPr>
              <a:t>KB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00" dirty="0">
                <a:solidFill>
                  <a:srgbClr val="292959"/>
                </a:solidFill>
                <a:latin typeface="Trebuchet MS"/>
                <a:cs typeface="Trebuchet MS"/>
              </a:rPr>
              <a:t>571 </a:t>
            </a: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upheld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intent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shown,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alteration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courts.</a:t>
            </a:r>
            <a:endParaRPr sz="3300">
              <a:latin typeface="Trebuchet MS"/>
              <a:cs typeface="Trebuchet MS"/>
            </a:endParaRPr>
          </a:p>
        </p:txBody>
      </p:sp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1589837" y="3026713"/>
            <a:ext cx="6696074" cy="4457699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63538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5" dirty="0">
                <a:solidFill>
                  <a:srgbClr val="E65385"/>
                </a:solidFill>
              </a:rPr>
              <a:t>FAMILY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235" dirty="0"/>
              <a:t>HOME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2295387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2981187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3666987"/>
            <a:ext cx="133350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89712" y="5038587"/>
            <a:ext cx="133350" cy="1333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508453" y="1880713"/>
            <a:ext cx="15241905" cy="34544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722630">
              <a:lnSpc>
                <a:spcPct val="136400"/>
              </a:lnSpc>
              <a:spcBef>
                <a:spcPts val="95"/>
              </a:spcBef>
            </a:pP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Usually the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valuable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asset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owned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couple: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financially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emotionally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Disputes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become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especially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heated</a:t>
            </a:r>
            <a:endParaRPr sz="3300">
              <a:latin typeface="Trebuchet MS"/>
              <a:cs typeface="Trebuchet MS"/>
            </a:endParaRPr>
          </a:p>
          <a:p>
            <a:pPr marL="12700" marR="5080">
              <a:lnSpc>
                <a:spcPts val="5400"/>
              </a:lnSpc>
              <a:spcBef>
                <a:spcPts val="420"/>
              </a:spcBef>
            </a:pP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E&amp;W</a:t>
            </a:r>
            <a:r>
              <a:rPr sz="33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3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3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developed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specific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regime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homes: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relies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determine</a:t>
            </a: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divided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ownership: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0262420" y="6671561"/>
            <a:ext cx="660400" cy="660400"/>
          </a:xfrm>
          <a:custGeom>
            <a:avLst/>
            <a:gdLst/>
            <a:ahLst/>
            <a:cxnLst/>
            <a:rect l="l" t="t" r="r" b="b"/>
            <a:pathLst>
              <a:path w="660400" h="660400">
                <a:moveTo>
                  <a:pt x="329978" y="659956"/>
                </a:moveTo>
                <a:lnTo>
                  <a:pt x="329978" y="494967"/>
                </a:lnTo>
                <a:lnTo>
                  <a:pt x="0" y="494967"/>
                </a:lnTo>
                <a:lnTo>
                  <a:pt x="0" y="164989"/>
                </a:lnTo>
                <a:lnTo>
                  <a:pt x="329978" y="164989"/>
                </a:lnTo>
                <a:lnTo>
                  <a:pt x="329978" y="0"/>
                </a:lnTo>
                <a:lnTo>
                  <a:pt x="659956" y="329978"/>
                </a:lnTo>
                <a:lnTo>
                  <a:pt x="329978" y="659956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6790276" y="6671509"/>
            <a:ext cx="660400" cy="660400"/>
          </a:xfrm>
          <a:custGeom>
            <a:avLst/>
            <a:gdLst/>
            <a:ahLst/>
            <a:cxnLst/>
            <a:rect l="l" t="t" r="r" b="b"/>
            <a:pathLst>
              <a:path w="660400" h="660400">
                <a:moveTo>
                  <a:pt x="329978" y="0"/>
                </a:moveTo>
                <a:lnTo>
                  <a:pt x="329978" y="164988"/>
                </a:lnTo>
                <a:lnTo>
                  <a:pt x="659956" y="164988"/>
                </a:lnTo>
                <a:lnTo>
                  <a:pt x="659956" y="494966"/>
                </a:lnTo>
                <a:lnTo>
                  <a:pt x="329978" y="494966"/>
                </a:lnTo>
                <a:lnTo>
                  <a:pt x="329978" y="659956"/>
                </a:lnTo>
                <a:lnTo>
                  <a:pt x="0" y="329978"/>
                </a:lnTo>
                <a:lnTo>
                  <a:pt x="329978" y="0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5297285" y="7331518"/>
            <a:ext cx="660400" cy="660400"/>
          </a:xfrm>
          <a:custGeom>
            <a:avLst/>
            <a:gdLst/>
            <a:ahLst/>
            <a:cxnLst/>
            <a:rect l="l" t="t" r="r" b="b"/>
            <a:pathLst>
              <a:path w="660400" h="660400">
                <a:moveTo>
                  <a:pt x="0" y="329978"/>
                </a:moveTo>
                <a:lnTo>
                  <a:pt x="659956" y="329978"/>
                </a:lnTo>
                <a:lnTo>
                  <a:pt x="329978" y="659956"/>
                </a:lnTo>
                <a:lnTo>
                  <a:pt x="0" y="329978"/>
                </a:lnTo>
                <a:close/>
              </a:path>
              <a:path w="660400" h="660400">
                <a:moveTo>
                  <a:pt x="164989" y="329978"/>
                </a:moveTo>
                <a:lnTo>
                  <a:pt x="164989" y="0"/>
                </a:lnTo>
                <a:lnTo>
                  <a:pt x="494967" y="0"/>
                </a:lnTo>
                <a:lnTo>
                  <a:pt x="494967" y="329978"/>
                </a:lnTo>
                <a:lnTo>
                  <a:pt x="164989" y="329978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2168602" y="7331518"/>
            <a:ext cx="660400" cy="660400"/>
          </a:xfrm>
          <a:custGeom>
            <a:avLst/>
            <a:gdLst/>
            <a:ahLst/>
            <a:cxnLst/>
            <a:rect l="l" t="t" r="r" b="b"/>
            <a:pathLst>
              <a:path w="660400" h="660400">
                <a:moveTo>
                  <a:pt x="0" y="329978"/>
                </a:moveTo>
                <a:lnTo>
                  <a:pt x="659956" y="329978"/>
                </a:lnTo>
                <a:lnTo>
                  <a:pt x="329977" y="659956"/>
                </a:lnTo>
                <a:lnTo>
                  <a:pt x="0" y="329978"/>
                </a:lnTo>
                <a:close/>
              </a:path>
              <a:path w="660400" h="660400">
                <a:moveTo>
                  <a:pt x="164988" y="329978"/>
                </a:moveTo>
                <a:lnTo>
                  <a:pt x="164988" y="0"/>
                </a:lnTo>
                <a:lnTo>
                  <a:pt x="494966" y="0"/>
                </a:lnTo>
                <a:lnTo>
                  <a:pt x="494966" y="329978"/>
                </a:lnTo>
                <a:lnTo>
                  <a:pt x="164988" y="329978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568704" y="5989294"/>
            <a:ext cx="2571750" cy="2436495"/>
          </a:xfrm>
          <a:custGeom>
            <a:avLst/>
            <a:gdLst/>
            <a:ahLst/>
            <a:cxnLst/>
            <a:rect l="l" t="t" r="r" b="b"/>
            <a:pathLst>
              <a:path w="2571750" h="2436495">
                <a:moveTo>
                  <a:pt x="708660" y="163487"/>
                </a:moveTo>
                <a:lnTo>
                  <a:pt x="383527" y="163487"/>
                </a:lnTo>
                <a:lnTo>
                  <a:pt x="383527" y="647230"/>
                </a:lnTo>
                <a:lnTo>
                  <a:pt x="705827" y="356057"/>
                </a:lnTo>
                <a:lnTo>
                  <a:pt x="708660" y="163487"/>
                </a:lnTo>
                <a:close/>
              </a:path>
              <a:path w="2571750" h="2436495">
                <a:moveTo>
                  <a:pt x="2191601" y="1881136"/>
                </a:moveTo>
                <a:lnTo>
                  <a:pt x="2191575" y="1238402"/>
                </a:lnTo>
                <a:lnTo>
                  <a:pt x="1287868" y="438048"/>
                </a:lnTo>
                <a:lnTo>
                  <a:pt x="383527" y="1238796"/>
                </a:lnTo>
                <a:lnTo>
                  <a:pt x="383527" y="2382990"/>
                </a:lnTo>
                <a:lnTo>
                  <a:pt x="387718" y="2403779"/>
                </a:lnTo>
                <a:lnTo>
                  <a:pt x="399161" y="2420709"/>
                </a:lnTo>
                <a:lnTo>
                  <a:pt x="416140" y="2432088"/>
                </a:lnTo>
                <a:lnTo>
                  <a:pt x="436956" y="2436253"/>
                </a:lnTo>
                <a:lnTo>
                  <a:pt x="1002118" y="2436253"/>
                </a:lnTo>
                <a:lnTo>
                  <a:pt x="1002118" y="1934565"/>
                </a:lnTo>
                <a:lnTo>
                  <a:pt x="1006284" y="1913750"/>
                </a:lnTo>
                <a:lnTo>
                  <a:pt x="1017663" y="1896770"/>
                </a:lnTo>
                <a:lnTo>
                  <a:pt x="1034592" y="1885327"/>
                </a:lnTo>
                <a:lnTo>
                  <a:pt x="1055370" y="1881136"/>
                </a:lnTo>
                <a:lnTo>
                  <a:pt x="1519758" y="1881136"/>
                </a:lnTo>
                <a:lnTo>
                  <a:pt x="1540548" y="1885327"/>
                </a:lnTo>
                <a:lnTo>
                  <a:pt x="1557464" y="1896770"/>
                </a:lnTo>
                <a:lnTo>
                  <a:pt x="1568856" y="1913750"/>
                </a:lnTo>
                <a:lnTo>
                  <a:pt x="1573022" y="1934565"/>
                </a:lnTo>
                <a:lnTo>
                  <a:pt x="1573022" y="2436253"/>
                </a:lnTo>
                <a:lnTo>
                  <a:pt x="2138349" y="2436253"/>
                </a:lnTo>
                <a:lnTo>
                  <a:pt x="2159139" y="2432088"/>
                </a:lnTo>
                <a:lnTo>
                  <a:pt x="2176056" y="2420709"/>
                </a:lnTo>
                <a:lnTo>
                  <a:pt x="2187435" y="2403779"/>
                </a:lnTo>
                <a:lnTo>
                  <a:pt x="2191601" y="2382990"/>
                </a:lnTo>
                <a:lnTo>
                  <a:pt x="2191601" y="1881136"/>
                </a:lnTo>
                <a:close/>
              </a:path>
              <a:path w="2571750" h="2436495">
                <a:moveTo>
                  <a:pt x="2571737" y="1132624"/>
                </a:moveTo>
                <a:lnTo>
                  <a:pt x="1292860" y="0"/>
                </a:lnTo>
                <a:lnTo>
                  <a:pt x="1287868" y="5778"/>
                </a:lnTo>
                <a:lnTo>
                  <a:pt x="1282623" y="0"/>
                </a:lnTo>
                <a:lnTo>
                  <a:pt x="0" y="1135659"/>
                </a:lnTo>
                <a:lnTo>
                  <a:pt x="135102" y="1288072"/>
                </a:lnTo>
                <a:lnTo>
                  <a:pt x="1287856" y="267322"/>
                </a:lnTo>
                <a:lnTo>
                  <a:pt x="2440317" y="1288072"/>
                </a:lnTo>
                <a:lnTo>
                  <a:pt x="2571737" y="1139520"/>
                </a:lnTo>
                <a:lnTo>
                  <a:pt x="2571737" y="11326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5024516" y="5957355"/>
            <a:ext cx="164528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3760072" y="6719355"/>
            <a:ext cx="290957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(Legal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ownership)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1043025" y="6080568"/>
            <a:ext cx="358838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400"/>
              </a:spcBef>
            </a:pP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(Equitable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ownership)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013591" y="6728268"/>
            <a:ext cx="1685925" cy="1092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215900">
              <a:lnSpc>
                <a:spcPct val="116700"/>
              </a:lnSpc>
              <a:spcBef>
                <a:spcPts val="95"/>
              </a:spcBef>
            </a:pPr>
            <a:r>
              <a:rPr sz="3000" spc="-10" dirty="0">
                <a:solidFill>
                  <a:srgbClr val="FFFFFF"/>
                </a:solidFill>
                <a:latin typeface="Trebuchet MS"/>
                <a:cs typeface="Trebuchet MS"/>
              </a:rPr>
              <a:t>Divided </a:t>
            </a:r>
            <a:r>
              <a:rPr sz="3000" spc="-75" dirty="0">
                <a:solidFill>
                  <a:srgbClr val="FFFFFF"/>
                </a:solidFill>
                <a:latin typeface="Trebuchet MS"/>
                <a:cs typeface="Trebuchet MS"/>
              </a:rPr>
              <a:t>ownership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673418" y="7850119"/>
            <a:ext cx="3907790" cy="1313815"/>
          </a:xfrm>
          <a:prstGeom prst="rect">
            <a:avLst/>
          </a:prstGeom>
        </p:spPr>
        <p:txBody>
          <a:bodyPr vert="horz" wrap="square" lIns="0" tIns="19939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570"/>
              </a:spcBef>
            </a:pP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Trustee</a:t>
            </a:r>
            <a:endParaRPr sz="30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470"/>
              </a:spcBef>
            </a:pPr>
            <a:r>
              <a:rPr sz="3000" i="1" spc="-60" dirty="0">
                <a:solidFill>
                  <a:srgbClr val="292959"/>
                </a:solidFill>
                <a:latin typeface="Trebuchet MS"/>
                <a:cs typeface="Trebuchet MS"/>
              </a:rPr>
              <a:t>Powers</a:t>
            </a:r>
            <a:r>
              <a:rPr sz="3000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-2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i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-10" dirty="0">
                <a:solidFill>
                  <a:srgbClr val="292959"/>
                </a:solidFill>
                <a:latin typeface="Trebuchet MS"/>
                <a:cs typeface="Trebuchet MS"/>
              </a:rPr>
              <a:t>management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022455" y="7959725"/>
            <a:ext cx="3434715" cy="12922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9270">
              <a:lnSpc>
                <a:spcPct val="100000"/>
              </a:lnSpc>
              <a:spcBef>
                <a:spcPts val="100"/>
              </a:spcBef>
            </a:pPr>
            <a:r>
              <a:rPr sz="3000" b="1" spc="-10" dirty="0">
                <a:solidFill>
                  <a:srgbClr val="292959"/>
                </a:solidFill>
                <a:latin typeface="Trebuchet MS"/>
                <a:cs typeface="Trebuchet MS"/>
              </a:rPr>
              <a:t>Beneficiary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2775"/>
              </a:spcBef>
            </a:pPr>
            <a:r>
              <a:rPr sz="3000" i="1" spc="-85" dirty="0">
                <a:solidFill>
                  <a:srgbClr val="292959"/>
                </a:solidFill>
                <a:latin typeface="Trebuchet MS"/>
                <a:cs typeface="Trebuchet MS"/>
              </a:rPr>
              <a:t>Beneficial</a:t>
            </a:r>
            <a:r>
              <a:rPr sz="30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i="1" spc="-125" dirty="0">
                <a:solidFill>
                  <a:srgbClr val="292959"/>
                </a:solidFill>
                <a:latin typeface="Trebuchet MS"/>
                <a:cs typeface="Trebuchet MS"/>
              </a:rPr>
              <a:t>enjoyment</a:t>
            </a:r>
            <a:endParaRPr sz="3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635381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5" dirty="0">
                <a:solidFill>
                  <a:srgbClr val="E65385"/>
                </a:solidFill>
              </a:rPr>
              <a:t>FAMILY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235" dirty="0"/>
              <a:t>HOME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89712" y="2295387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99325" y="2976424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99325" y="3662224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89712" y="4352787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899325" y="5033824"/>
            <a:ext cx="142875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899325" y="5719624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899325" y="6405424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899325" y="7091224"/>
            <a:ext cx="142875" cy="1428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189712" y="7781787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899325" y="8462824"/>
            <a:ext cx="142875" cy="14287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1899325" y="9148624"/>
            <a:ext cx="142875" cy="14287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508453" y="1880713"/>
            <a:ext cx="14956155" cy="756920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540"/>
              </a:spcBef>
            </a:pPr>
            <a:r>
              <a:rPr sz="3300" spc="-3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3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straightforward:</a:t>
            </a:r>
            <a:endParaRPr sz="3300">
              <a:latin typeface="Trebuchet MS"/>
              <a:cs typeface="Trebuchet MS"/>
            </a:endParaRPr>
          </a:p>
          <a:p>
            <a:pPr marL="724535" algn="just">
              <a:lnSpc>
                <a:spcPct val="100000"/>
              </a:lnSpc>
              <a:spcBef>
                <a:spcPts val="1440"/>
              </a:spcBef>
            </a:pP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3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land: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3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r>
              <a:rPr sz="33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registry</a:t>
            </a:r>
            <a:endParaRPr sz="3300">
              <a:latin typeface="Trebuchet MS"/>
              <a:cs typeface="Trebuchet MS"/>
            </a:endParaRPr>
          </a:p>
          <a:p>
            <a:pPr marL="12700" marR="1444625" indent="711835" algn="just">
              <a:lnSpc>
                <a:spcPts val="5400"/>
              </a:lnSpc>
              <a:spcBef>
                <a:spcPts val="420"/>
              </a:spcBef>
            </a:pP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unregistered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land: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identity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conveyed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(deeds)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3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4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names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couple:</a:t>
            </a:r>
            <a:endParaRPr sz="3300">
              <a:latin typeface="Trebuchet MS"/>
              <a:cs typeface="Trebuchet MS"/>
            </a:endParaRPr>
          </a:p>
          <a:p>
            <a:pPr marL="724535" marR="4384675" algn="just">
              <a:lnSpc>
                <a:spcPts val="5400"/>
              </a:lnSpc>
            </a:pPr>
            <a:r>
              <a:rPr sz="3300" spc="-190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3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automatically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created,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divided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applies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equity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follows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(starting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point) </a:t>
            </a:r>
            <a:r>
              <a:rPr sz="3300" spc="-204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owners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law,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4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owners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equity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(50/50)</a:t>
            </a:r>
            <a:endParaRPr sz="3300">
              <a:latin typeface="Trebuchet MS"/>
              <a:cs typeface="Trebuchet MS"/>
            </a:endParaRPr>
          </a:p>
          <a:p>
            <a:pPr marL="724535" algn="just">
              <a:lnSpc>
                <a:spcPct val="100000"/>
              </a:lnSpc>
              <a:spcBef>
                <a:spcPts val="1019"/>
              </a:spcBef>
            </a:pP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equality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rebutted: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60" dirty="0">
                <a:solidFill>
                  <a:srgbClr val="292959"/>
                </a:solidFill>
                <a:latin typeface="Trebuchet MS"/>
                <a:cs typeface="Trebuchet MS"/>
              </a:rPr>
              <a:t>Stack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dirty="0">
                <a:solidFill>
                  <a:srgbClr val="292959"/>
                </a:solidFill>
                <a:latin typeface="Trebuchet MS"/>
                <a:cs typeface="Trebuchet MS"/>
              </a:rPr>
              <a:t>Dowden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125" dirty="0">
                <a:solidFill>
                  <a:srgbClr val="292959"/>
                </a:solidFill>
                <a:latin typeface="Trebuchet MS"/>
                <a:cs typeface="Trebuchet MS"/>
              </a:rPr>
              <a:t>[2007]</a:t>
            </a:r>
            <a:r>
              <a:rPr sz="33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120" dirty="0">
                <a:solidFill>
                  <a:srgbClr val="292959"/>
                </a:solidFill>
                <a:latin typeface="Trebuchet MS"/>
                <a:cs typeface="Trebuchet MS"/>
              </a:rPr>
              <a:t>UKHL</a:t>
            </a:r>
            <a:r>
              <a:rPr sz="33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580" dirty="0">
                <a:solidFill>
                  <a:srgbClr val="292959"/>
                </a:solidFill>
                <a:latin typeface="Trebuchet MS"/>
                <a:cs typeface="Trebuchet MS"/>
              </a:rPr>
              <a:t>17</a:t>
            </a:r>
            <a:endParaRPr sz="33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1440"/>
              </a:spcBef>
            </a:pP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sole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name:</a:t>
            </a:r>
            <a:endParaRPr sz="3300">
              <a:latin typeface="Trebuchet MS"/>
              <a:cs typeface="Trebuchet MS"/>
            </a:endParaRPr>
          </a:p>
          <a:p>
            <a:pPr marL="724535" marR="4095115" algn="just">
              <a:lnSpc>
                <a:spcPts val="5400"/>
              </a:lnSpc>
              <a:spcBef>
                <a:spcPts val="220"/>
              </a:spcBef>
            </a:pP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absolute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assumed,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rebutted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difficult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rebut: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show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via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mechanism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52050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00" dirty="0">
                <a:solidFill>
                  <a:srgbClr val="E65385"/>
                </a:solidFill>
              </a:rPr>
              <a:t>REBUTTING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0" dirty="0"/>
              <a:t>ABSOLUTE</a:t>
            </a:r>
            <a:r>
              <a:rPr spc="-480" dirty="0"/>
              <a:t> </a:t>
            </a:r>
            <a:r>
              <a:rPr spc="-10" dirty="0"/>
              <a:t>OWNERSHIP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0182" y="2316798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89795" y="2997835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89795" y="4369435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89795" y="5741035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0182" y="7117398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89795" y="7798435"/>
            <a:ext cx="142875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89795" y="9170034"/>
            <a:ext cx="142875" cy="1428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0182" y="9860597"/>
            <a:ext cx="133350" cy="13334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1298922" y="1902124"/>
            <a:ext cx="16009619" cy="8255000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540"/>
              </a:spcBef>
            </a:pP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90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(uncommon):</a:t>
            </a:r>
            <a:endParaRPr sz="3300">
              <a:latin typeface="Trebuchet MS"/>
              <a:cs typeface="Trebuchet MS"/>
            </a:endParaRPr>
          </a:p>
          <a:p>
            <a:pPr marL="724535" marR="102870">
              <a:lnSpc>
                <a:spcPts val="5400"/>
              </a:lnSpc>
              <a:spcBef>
                <a:spcPts val="420"/>
              </a:spcBef>
              <a:tabLst>
                <a:tab pos="9868535" algn="l"/>
              </a:tabLst>
            </a:pP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declare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8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partner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(share)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home,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record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80" dirty="0">
                <a:solidFill>
                  <a:srgbClr val="292959"/>
                </a:solidFill>
                <a:latin typeface="Trebuchet MS"/>
                <a:cs typeface="Trebuchet MS"/>
              </a:rPr>
              <a:t>formally.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writing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signed.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85" dirty="0">
                <a:solidFill>
                  <a:srgbClr val="292959"/>
                </a:solidFill>
                <a:latin typeface="Trebuchet MS"/>
                <a:cs typeface="Trebuchet MS"/>
              </a:rPr>
              <a:t>LPA</a:t>
            </a:r>
            <a:r>
              <a:rPr sz="33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375" dirty="0">
                <a:solidFill>
                  <a:srgbClr val="292959"/>
                </a:solidFill>
                <a:latin typeface="Trebuchet MS"/>
                <a:cs typeface="Trebuchet MS"/>
              </a:rPr>
              <a:t>1925,</a:t>
            </a:r>
            <a:r>
              <a:rPr sz="33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70" dirty="0">
                <a:solidFill>
                  <a:srgbClr val="292959"/>
                </a:solidFill>
                <a:latin typeface="Trebuchet MS"/>
                <a:cs typeface="Trebuchet MS"/>
              </a:rPr>
              <a:t>s53(1)(b)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Conclusive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6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distribution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interest,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3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0" dirty="0">
                <a:solidFill>
                  <a:srgbClr val="292959"/>
                </a:solidFill>
                <a:latin typeface="Trebuchet MS"/>
                <a:cs typeface="Trebuchet MS"/>
              </a:rPr>
              <a:t>fraud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mistake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60" dirty="0">
                <a:solidFill>
                  <a:srgbClr val="292959"/>
                </a:solidFill>
                <a:latin typeface="Trebuchet MS"/>
                <a:cs typeface="Trebuchet MS"/>
              </a:rPr>
              <a:t>Goodman</a:t>
            </a:r>
            <a:r>
              <a:rPr sz="33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5" dirty="0">
                <a:solidFill>
                  <a:srgbClr val="292959"/>
                </a:solidFill>
                <a:latin typeface="Trebuchet MS"/>
                <a:cs typeface="Trebuchet MS"/>
              </a:rPr>
              <a:t>Gallant</a:t>
            </a:r>
            <a:r>
              <a:rPr sz="3300" b="1" i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295" dirty="0">
                <a:solidFill>
                  <a:srgbClr val="292959"/>
                </a:solidFill>
                <a:latin typeface="Trebuchet MS"/>
                <a:cs typeface="Trebuchet MS"/>
              </a:rPr>
              <a:t>[1986]</a:t>
            </a:r>
            <a:r>
              <a:rPr sz="33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969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3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240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3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465" dirty="0">
                <a:solidFill>
                  <a:srgbClr val="292959"/>
                </a:solidFill>
                <a:latin typeface="Trebuchet MS"/>
                <a:cs typeface="Trebuchet MS"/>
              </a:rPr>
              <a:t>513</a:t>
            </a:r>
            <a:endParaRPr sz="3300">
              <a:latin typeface="Trebuchet MS"/>
              <a:cs typeface="Trebuchet MS"/>
            </a:endParaRPr>
          </a:p>
          <a:p>
            <a:pPr marL="724535" marR="1024255">
              <a:lnSpc>
                <a:spcPts val="5400"/>
              </a:lnSpc>
            </a:pP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Couples</a:t>
            </a:r>
            <a:r>
              <a:rPr sz="33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highly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advised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create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express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declarations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90" dirty="0">
                <a:solidFill>
                  <a:srgbClr val="292959"/>
                </a:solidFill>
                <a:latin typeface="Trebuchet MS"/>
                <a:cs typeface="Trebuchet MS"/>
              </a:rPr>
              <a:t>trust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purchasing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6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avoids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potential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litigation.</a:t>
            </a: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Implied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trust:</a:t>
            </a:r>
            <a:endParaRPr sz="3300">
              <a:latin typeface="Trebuchet MS"/>
              <a:cs typeface="Trebuchet MS"/>
            </a:endParaRPr>
          </a:p>
          <a:p>
            <a:pPr marL="724535">
              <a:lnSpc>
                <a:spcPct val="100000"/>
              </a:lnSpc>
              <a:spcBef>
                <a:spcPts val="1440"/>
              </a:spcBef>
            </a:pP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Resulting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15" dirty="0">
                <a:solidFill>
                  <a:srgbClr val="292959"/>
                </a:solidFill>
                <a:latin typeface="Trebuchet MS"/>
                <a:cs typeface="Trebuchet MS"/>
              </a:rPr>
              <a:t>trust: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contributions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price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(including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deposit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mortgage).</a:t>
            </a:r>
            <a:endParaRPr sz="3300">
              <a:latin typeface="Trebuchet MS"/>
              <a:cs typeface="Trebuchet MS"/>
            </a:endParaRPr>
          </a:p>
          <a:p>
            <a:pPr marL="724535">
              <a:lnSpc>
                <a:spcPct val="100000"/>
              </a:lnSpc>
              <a:spcBef>
                <a:spcPts val="1440"/>
              </a:spcBef>
            </a:pPr>
            <a:r>
              <a:rPr sz="33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Huntingford</a:t>
            </a:r>
            <a:r>
              <a:rPr sz="33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dirty="0">
                <a:solidFill>
                  <a:srgbClr val="292959"/>
                </a:solidFill>
                <a:latin typeface="Trebuchet MS"/>
                <a:cs typeface="Trebuchet MS"/>
              </a:rPr>
              <a:t>Hobbs</a:t>
            </a:r>
            <a:r>
              <a:rPr sz="33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310" dirty="0">
                <a:solidFill>
                  <a:srgbClr val="292959"/>
                </a:solidFill>
                <a:latin typeface="Trebuchet MS"/>
                <a:cs typeface="Trebuchet MS"/>
              </a:rPr>
              <a:t>[1993]</a:t>
            </a:r>
            <a:r>
              <a:rPr sz="33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969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3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240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300" b="1" spc="-140" dirty="0">
                <a:solidFill>
                  <a:srgbClr val="292959"/>
                </a:solidFill>
                <a:latin typeface="Trebuchet MS"/>
                <a:cs typeface="Trebuchet MS"/>
              </a:rPr>
              <a:t> 736 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(less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commonly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used)</a:t>
            </a:r>
            <a:endParaRPr sz="3300">
              <a:latin typeface="Trebuchet MS"/>
              <a:cs typeface="Trebuchet MS"/>
            </a:endParaRPr>
          </a:p>
          <a:p>
            <a:pPr marL="724535">
              <a:lnSpc>
                <a:spcPct val="100000"/>
              </a:lnSpc>
              <a:spcBef>
                <a:spcPts val="1440"/>
              </a:spcBef>
            </a:pP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constructive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15" dirty="0">
                <a:solidFill>
                  <a:srgbClr val="292959"/>
                </a:solidFill>
                <a:latin typeface="Trebuchet MS"/>
                <a:cs typeface="Trebuchet MS"/>
              </a:rPr>
              <a:t>trust: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Lloyds</a:t>
            </a:r>
            <a:r>
              <a:rPr sz="33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5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33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b="1" i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30" dirty="0">
                <a:solidFill>
                  <a:srgbClr val="292959"/>
                </a:solidFill>
                <a:latin typeface="Trebuchet MS"/>
                <a:cs typeface="Trebuchet MS"/>
              </a:rPr>
              <a:t>Rosset</a:t>
            </a:r>
            <a:r>
              <a:rPr sz="3300" b="1" i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434" dirty="0">
                <a:solidFill>
                  <a:srgbClr val="292959"/>
                </a:solidFill>
                <a:latin typeface="Trebuchet MS"/>
                <a:cs typeface="Trebuchet MS"/>
              </a:rPr>
              <a:t>[1991]</a:t>
            </a:r>
            <a:r>
              <a:rPr sz="33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969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300" b="1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140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33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375" dirty="0">
                <a:solidFill>
                  <a:srgbClr val="292959"/>
                </a:solidFill>
                <a:latin typeface="Trebuchet MS"/>
                <a:cs typeface="Trebuchet MS"/>
              </a:rPr>
              <a:t>107</a:t>
            </a:r>
            <a:endParaRPr sz="33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440"/>
              </a:spcBef>
            </a:pP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Proprietary</a:t>
            </a:r>
            <a:r>
              <a:rPr sz="3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0" dirty="0">
                <a:solidFill>
                  <a:srgbClr val="292959"/>
                </a:solidFill>
                <a:latin typeface="Trebuchet MS"/>
                <a:cs typeface="Trebuchet MS"/>
              </a:rPr>
              <a:t>estoppel: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Thorner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i="1" spc="-20" dirty="0">
                <a:solidFill>
                  <a:srgbClr val="292959"/>
                </a:solidFill>
                <a:latin typeface="Trebuchet MS"/>
                <a:cs typeface="Trebuchet MS"/>
              </a:rPr>
              <a:t>Major</a:t>
            </a:r>
            <a:r>
              <a:rPr sz="33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114" dirty="0">
                <a:solidFill>
                  <a:srgbClr val="292959"/>
                </a:solidFill>
                <a:latin typeface="Trebuchet MS"/>
                <a:cs typeface="Trebuchet MS"/>
              </a:rPr>
              <a:t>[2009]</a:t>
            </a:r>
            <a:r>
              <a:rPr sz="33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969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3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120" dirty="0">
                <a:solidFill>
                  <a:srgbClr val="292959"/>
                </a:solidFill>
                <a:latin typeface="Trebuchet MS"/>
                <a:cs typeface="Trebuchet MS"/>
              </a:rPr>
              <a:t>WLR</a:t>
            </a:r>
            <a:r>
              <a:rPr sz="33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b="1" spc="-25" dirty="0">
                <a:solidFill>
                  <a:srgbClr val="292959"/>
                </a:solidFill>
                <a:latin typeface="Trebuchet MS"/>
                <a:cs typeface="Trebuchet MS"/>
              </a:rPr>
              <a:t>776</a:t>
            </a:r>
            <a:endParaRPr sz="3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003427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5" dirty="0">
                <a:solidFill>
                  <a:srgbClr val="E65385"/>
                </a:solidFill>
              </a:rPr>
              <a:t>CONSTRUCTIVE</a:t>
            </a:r>
            <a:r>
              <a:rPr spc="-325" dirty="0">
                <a:solidFill>
                  <a:srgbClr val="E65385"/>
                </a:solidFill>
              </a:rPr>
              <a:t> </a:t>
            </a:r>
            <a:r>
              <a:rPr spc="-90" dirty="0"/>
              <a:t>TRUST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1132" y="219868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32645" y="2841625"/>
            <a:ext cx="133349" cy="13334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2304157" y="34940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304157" y="41417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304157" y="47894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32645" y="6727825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32645" y="7375525"/>
            <a:ext cx="133349" cy="133349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2304157" y="80279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304157" y="93233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255762" y="1797996"/>
            <a:ext cx="16189325" cy="844550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3100" spc="-22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establish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claim:</a:t>
            </a:r>
            <a:endParaRPr sz="3100">
              <a:latin typeface="Trebuchet MS"/>
              <a:cs typeface="Trebuchet MS"/>
            </a:endParaRPr>
          </a:p>
          <a:p>
            <a:pPr marL="1350645" marR="7190105" indent="-669290">
              <a:lnSpc>
                <a:spcPct val="137100"/>
              </a:lnSpc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interest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names</a:t>
            </a:r>
            <a:endParaRPr sz="3100">
              <a:latin typeface="Trebuchet MS"/>
              <a:cs typeface="Trebuchet MS"/>
            </a:endParaRPr>
          </a:p>
          <a:p>
            <a:pPr marL="1350645">
              <a:lnSpc>
                <a:spcPct val="100000"/>
              </a:lnSpc>
              <a:spcBef>
                <a:spcPts val="1380"/>
              </a:spcBef>
            </a:pP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(insufficient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EDT)</a:t>
            </a:r>
            <a:endParaRPr sz="3100">
              <a:latin typeface="Trebuchet MS"/>
              <a:cs typeface="Trebuchet MS"/>
            </a:endParaRPr>
          </a:p>
          <a:p>
            <a:pPr marL="1350645" marR="5080">
              <a:lnSpc>
                <a:spcPct val="137100"/>
              </a:lnSpc>
            </a:pP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inferred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contributions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price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mortgage,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exceptionally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financial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contributions: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55" dirty="0">
                <a:solidFill>
                  <a:srgbClr val="292959"/>
                </a:solidFill>
                <a:latin typeface="Trebuchet MS"/>
                <a:cs typeface="Trebuchet MS"/>
              </a:rPr>
              <a:t>Stack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dirty="0">
                <a:solidFill>
                  <a:srgbClr val="292959"/>
                </a:solidFill>
                <a:latin typeface="Trebuchet MS"/>
                <a:cs typeface="Trebuchet MS"/>
              </a:rPr>
              <a:t>Dowden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4" dirty="0">
                <a:solidFill>
                  <a:srgbClr val="292959"/>
                </a:solidFill>
                <a:latin typeface="Trebuchet MS"/>
                <a:cs typeface="Trebuchet MS"/>
              </a:rPr>
              <a:t>[2007]</a:t>
            </a:r>
            <a:r>
              <a:rPr sz="31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0" dirty="0">
                <a:solidFill>
                  <a:srgbClr val="292959"/>
                </a:solidFill>
                <a:latin typeface="Trebuchet MS"/>
                <a:cs typeface="Trebuchet MS"/>
              </a:rPr>
              <a:t>UKHL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470" dirty="0">
                <a:solidFill>
                  <a:srgbClr val="292959"/>
                </a:solidFill>
                <a:latin typeface="Trebuchet MS"/>
                <a:cs typeface="Trebuchet MS"/>
              </a:rPr>
              <a:t>17,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Jones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v </a:t>
            </a:r>
            <a:r>
              <a:rPr sz="31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Kernott</a:t>
            </a:r>
            <a:r>
              <a:rPr sz="31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395" dirty="0">
                <a:solidFill>
                  <a:srgbClr val="292959"/>
                </a:solidFill>
                <a:latin typeface="Trebuchet MS"/>
                <a:cs typeface="Trebuchet MS"/>
              </a:rPr>
              <a:t>[2011]</a:t>
            </a:r>
            <a:r>
              <a:rPr sz="31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165" dirty="0">
                <a:solidFill>
                  <a:srgbClr val="292959"/>
                </a:solidFill>
                <a:latin typeface="Trebuchet MS"/>
                <a:cs typeface="Trebuchet MS"/>
              </a:rPr>
              <a:t>UKSC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92959"/>
                </a:solidFill>
                <a:latin typeface="Trebuchet MS"/>
                <a:cs typeface="Trebuchet MS"/>
              </a:rPr>
              <a:t>53</a:t>
            </a:r>
            <a:endParaRPr sz="3100">
              <a:latin typeface="Trebuchet MS"/>
              <a:cs typeface="Trebuchet MS"/>
            </a:endParaRPr>
          </a:p>
          <a:p>
            <a:pPr marL="681355" marR="7760334">
              <a:lnSpc>
                <a:spcPct val="137100"/>
              </a:lnSpc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Relied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detriment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satisfied,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quantify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endParaRPr sz="3100">
              <a:latin typeface="Trebuchet MS"/>
              <a:cs typeface="Trebuchet MS"/>
            </a:endParaRPr>
          </a:p>
          <a:p>
            <a:pPr marL="1350645" marR="260350">
              <a:lnSpc>
                <a:spcPct val="137100"/>
              </a:lnSpc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already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owned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29" dirty="0">
                <a:solidFill>
                  <a:srgbClr val="292959"/>
                </a:solidFill>
                <a:latin typeface="Trebuchet MS"/>
                <a:cs typeface="Trebuchet MS"/>
              </a:rPr>
              <a:t>jointly,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equality,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rebuttable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strong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show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endParaRPr sz="3100">
              <a:latin typeface="Trebuchet MS"/>
              <a:cs typeface="Trebuchet MS"/>
            </a:endParaRPr>
          </a:p>
          <a:p>
            <a:pPr marL="1350645" marR="638810">
              <a:lnSpc>
                <a:spcPct val="137100"/>
              </a:lnSpc>
            </a:pP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fair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impute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taking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account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(not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same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30" dirty="0">
                <a:solidFill>
                  <a:srgbClr val="292959"/>
                </a:solidFill>
                <a:latin typeface="Trebuchet MS"/>
                <a:cs typeface="Trebuchet MS"/>
              </a:rPr>
              <a:t>as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fairness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test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law)</a:t>
            </a:r>
            <a:endParaRPr sz="3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003427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25" dirty="0">
                <a:solidFill>
                  <a:srgbClr val="E65385"/>
                </a:solidFill>
              </a:rPr>
              <a:t>CONSTRUCTIVE</a:t>
            </a:r>
            <a:r>
              <a:rPr spc="-325" dirty="0">
                <a:solidFill>
                  <a:srgbClr val="E65385"/>
                </a:solidFill>
              </a:rPr>
              <a:t> </a:t>
            </a:r>
            <a:r>
              <a:rPr spc="-90" dirty="0"/>
              <a:t>TRUST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1132" y="219868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32645" y="2841625"/>
            <a:ext cx="133349" cy="133349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2304157" y="34940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304157" y="41417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304157" y="47894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32645" y="6727825"/>
            <a:ext cx="133349" cy="1333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32645" y="7375525"/>
            <a:ext cx="133349" cy="133349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2304157" y="80279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2304157" y="9323387"/>
            <a:ext cx="123825" cy="123825"/>
          </a:xfrm>
          <a:custGeom>
            <a:avLst/>
            <a:gdLst/>
            <a:ahLst/>
            <a:cxnLst/>
            <a:rect l="l" t="t" r="r" b="b"/>
            <a:pathLst>
              <a:path w="123825" h="123825">
                <a:moveTo>
                  <a:pt x="123824" y="123824"/>
                </a:moveTo>
                <a:lnTo>
                  <a:pt x="0" y="123824"/>
                </a:lnTo>
                <a:lnTo>
                  <a:pt x="0" y="0"/>
                </a:lnTo>
                <a:lnTo>
                  <a:pt x="123824" y="0"/>
                </a:lnTo>
                <a:lnTo>
                  <a:pt x="123824" y="1238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1255762" y="1797996"/>
            <a:ext cx="16189325" cy="844550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3100" spc="-22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establish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claim:</a:t>
            </a:r>
            <a:endParaRPr sz="3100">
              <a:latin typeface="Trebuchet MS"/>
              <a:cs typeface="Trebuchet MS"/>
            </a:endParaRPr>
          </a:p>
          <a:p>
            <a:pPr marL="1350645" marR="7190105" indent="-669290">
              <a:lnSpc>
                <a:spcPct val="137100"/>
              </a:lnSpc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interest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registered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names</a:t>
            </a:r>
            <a:endParaRPr sz="3100">
              <a:latin typeface="Trebuchet MS"/>
              <a:cs typeface="Trebuchet MS"/>
            </a:endParaRPr>
          </a:p>
          <a:p>
            <a:pPr marL="1350645">
              <a:lnSpc>
                <a:spcPct val="100000"/>
              </a:lnSpc>
              <a:spcBef>
                <a:spcPts val="1380"/>
              </a:spcBef>
            </a:pP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(insufficient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EDT)</a:t>
            </a:r>
            <a:endParaRPr sz="3100">
              <a:latin typeface="Trebuchet MS"/>
              <a:cs typeface="Trebuchet MS"/>
            </a:endParaRPr>
          </a:p>
          <a:p>
            <a:pPr marL="1350645" marR="5080">
              <a:lnSpc>
                <a:spcPct val="137100"/>
              </a:lnSpc>
            </a:pP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inferred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contributions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purchase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price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mortgage,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exceptionally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financial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contributions: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55" dirty="0">
                <a:solidFill>
                  <a:srgbClr val="292959"/>
                </a:solidFill>
                <a:latin typeface="Trebuchet MS"/>
                <a:cs typeface="Trebuchet MS"/>
              </a:rPr>
              <a:t>Stack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dirty="0">
                <a:solidFill>
                  <a:srgbClr val="292959"/>
                </a:solidFill>
                <a:latin typeface="Trebuchet MS"/>
                <a:cs typeface="Trebuchet MS"/>
              </a:rPr>
              <a:t>Dowden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4" dirty="0">
                <a:solidFill>
                  <a:srgbClr val="292959"/>
                </a:solidFill>
                <a:latin typeface="Trebuchet MS"/>
                <a:cs typeface="Trebuchet MS"/>
              </a:rPr>
              <a:t>[2007]</a:t>
            </a:r>
            <a:r>
              <a:rPr sz="31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110" dirty="0">
                <a:solidFill>
                  <a:srgbClr val="292959"/>
                </a:solidFill>
                <a:latin typeface="Trebuchet MS"/>
                <a:cs typeface="Trebuchet MS"/>
              </a:rPr>
              <a:t>UKHL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470" dirty="0">
                <a:solidFill>
                  <a:srgbClr val="292959"/>
                </a:solidFill>
                <a:latin typeface="Trebuchet MS"/>
                <a:cs typeface="Trebuchet MS"/>
              </a:rPr>
              <a:t>17,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Jones</a:t>
            </a:r>
            <a:r>
              <a:rPr sz="31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v </a:t>
            </a:r>
            <a:r>
              <a:rPr sz="31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Kernott</a:t>
            </a:r>
            <a:r>
              <a:rPr sz="31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395" dirty="0">
                <a:solidFill>
                  <a:srgbClr val="292959"/>
                </a:solidFill>
                <a:latin typeface="Trebuchet MS"/>
                <a:cs typeface="Trebuchet MS"/>
              </a:rPr>
              <a:t>[2011]</a:t>
            </a:r>
            <a:r>
              <a:rPr sz="31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165" dirty="0">
                <a:solidFill>
                  <a:srgbClr val="292959"/>
                </a:solidFill>
                <a:latin typeface="Trebuchet MS"/>
                <a:cs typeface="Trebuchet MS"/>
              </a:rPr>
              <a:t>UKSC</a:t>
            </a:r>
            <a:r>
              <a:rPr sz="31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92959"/>
                </a:solidFill>
                <a:latin typeface="Trebuchet MS"/>
                <a:cs typeface="Trebuchet MS"/>
              </a:rPr>
              <a:t>53</a:t>
            </a:r>
            <a:endParaRPr sz="3100">
              <a:latin typeface="Trebuchet MS"/>
              <a:cs typeface="Trebuchet MS"/>
            </a:endParaRPr>
          </a:p>
          <a:p>
            <a:pPr marL="681355" marR="7760334">
              <a:lnSpc>
                <a:spcPct val="137100"/>
              </a:lnSpc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Relied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detriment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satisfied,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quantify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endParaRPr sz="3100">
              <a:latin typeface="Trebuchet MS"/>
              <a:cs typeface="Trebuchet MS"/>
            </a:endParaRPr>
          </a:p>
          <a:p>
            <a:pPr marL="1350645" marR="260350">
              <a:lnSpc>
                <a:spcPct val="137100"/>
              </a:lnSpc>
            </a:pP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already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owned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29" dirty="0">
                <a:solidFill>
                  <a:srgbClr val="292959"/>
                </a:solidFill>
                <a:latin typeface="Trebuchet MS"/>
                <a:cs typeface="Trebuchet MS"/>
              </a:rPr>
              <a:t>jointly,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equality,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rebuttable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strong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show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intention</a:t>
            </a:r>
            <a:endParaRPr sz="3100">
              <a:latin typeface="Trebuchet MS"/>
              <a:cs typeface="Trebuchet MS"/>
            </a:endParaRPr>
          </a:p>
          <a:p>
            <a:pPr marL="1350645" marR="638810">
              <a:lnSpc>
                <a:spcPct val="137100"/>
              </a:lnSpc>
            </a:pP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fair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impute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taking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account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(not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same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30" dirty="0">
                <a:solidFill>
                  <a:srgbClr val="292959"/>
                </a:solidFill>
                <a:latin typeface="Trebuchet MS"/>
                <a:cs typeface="Trebuchet MS"/>
              </a:rPr>
              <a:t>as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fairness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test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law)</a:t>
            </a:r>
            <a:endParaRPr sz="31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3634" y="2332196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14584" y="8142446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3634" y="9828370"/>
            <a:ext cx="104775" cy="10477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9895" y="1961985"/>
            <a:ext cx="9166860" cy="8102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3655" marR="915669" algn="just">
              <a:lnSpc>
                <a:spcPct val="136200"/>
              </a:lnSpc>
              <a:spcBef>
                <a:spcPts val="95"/>
              </a:spcBef>
            </a:pP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Four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must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met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estabish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equitable estoppel:</a:t>
            </a:r>
            <a:endParaRPr sz="2800">
              <a:latin typeface="Trebuchet MS"/>
              <a:cs typeface="Trebuchet MS"/>
            </a:endParaRPr>
          </a:p>
          <a:p>
            <a:pPr marL="637540" marR="5080" indent="-332105" algn="just">
              <a:lnSpc>
                <a:spcPts val="4570"/>
              </a:lnSpc>
              <a:spcBef>
                <a:spcPts val="360"/>
              </a:spcBef>
              <a:buAutoNum type="alphaLcPeriod"/>
              <a:tabLst>
                <a:tab pos="638810" algn="l"/>
              </a:tabLst>
            </a:pP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Landowner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gave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assurance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would 	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land</a:t>
            </a:r>
            <a:endParaRPr sz="2800">
              <a:latin typeface="Trebuchet MS"/>
              <a:cs typeface="Trebuchet MS"/>
            </a:endParaRPr>
          </a:p>
          <a:p>
            <a:pPr marL="637540" indent="-341630" algn="just">
              <a:lnSpc>
                <a:spcPct val="100000"/>
              </a:lnSpc>
              <a:spcBef>
                <a:spcPts val="865"/>
              </a:spcBef>
              <a:buAutoNum type="alphaLcPeriod"/>
              <a:tabLst>
                <a:tab pos="637540" algn="l"/>
              </a:tabLst>
            </a:pP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relied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assurance</a:t>
            </a:r>
            <a:endParaRPr sz="2800">
              <a:latin typeface="Trebuchet MS"/>
              <a:cs typeface="Trebuchet MS"/>
            </a:endParaRPr>
          </a:p>
          <a:p>
            <a:pPr marL="636905" marR="1167130" indent="-318770" algn="just">
              <a:lnSpc>
                <a:spcPts val="4580"/>
              </a:lnSpc>
              <a:spcBef>
                <a:spcPts val="355"/>
              </a:spcBef>
              <a:buAutoNum type="alphaLcPeriod"/>
              <a:tabLst>
                <a:tab pos="638810" algn="l"/>
              </a:tabLst>
            </a:pP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suffered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detriment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relying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that 	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assurance</a:t>
            </a:r>
            <a:endParaRPr sz="2800">
              <a:latin typeface="Trebuchet MS"/>
              <a:cs typeface="Trebuchet MS"/>
            </a:endParaRPr>
          </a:p>
          <a:p>
            <a:pPr marL="637540" indent="-341630" algn="just">
              <a:lnSpc>
                <a:spcPct val="100000"/>
              </a:lnSpc>
              <a:spcBef>
                <a:spcPts val="850"/>
              </a:spcBef>
              <a:buAutoNum type="alphaLcPeriod"/>
              <a:tabLst>
                <a:tab pos="637540" algn="l"/>
              </a:tabLst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Overall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assessment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endParaRPr sz="2800">
              <a:latin typeface="Trebuchet MS"/>
              <a:cs typeface="Trebuchet MS"/>
            </a:endParaRPr>
          </a:p>
          <a:p>
            <a:pPr marL="638810" marR="1287145" algn="just">
              <a:lnSpc>
                <a:spcPts val="4580"/>
              </a:lnSpc>
              <a:spcBef>
                <a:spcPts val="355"/>
              </a:spcBef>
            </a:pP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unconscionable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landowner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refuse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claimant’s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endParaRPr sz="2800">
              <a:latin typeface="Trebuchet MS"/>
              <a:cs typeface="Trebuchet MS"/>
            </a:endParaRPr>
          </a:p>
          <a:p>
            <a:pPr marL="12700" marR="416559" algn="just">
              <a:lnSpc>
                <a:spcPts val="4420"/>
              </a:lnSpc>
              <a:spcBef>
                <a:spcPts val="114"/>
              </a:spcBef>
            </a:pP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2700" spc="3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55" dirty="0">
                <a:solidFill>
                  <a:srgbClr val="292959"/>
                </a:solidFill>
                <a:latin typeface="Trebuchet MS"/>
                <a:cs typeface="Trebuchet MS"/>
              </a:rPr>
              <a:t>conditions</a:t>
            </a: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70" dirty="0">
                <a:solidFill>
                  <a:srgbClr val="292959"/>
                </a:solidFill>
                <a:latin typeface="Trebuchet MS"/>
                <a:cs typeface="Trebuchet MS"/>
              </a:rPr>
              <a:t>practically</a:t>
            </a:r>
            <a:r>
              <a:rPr sz="27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114" dirty="0">
                <a:solidFill>
                  <a:srgbClr val="292959"/>
                </a:solidFill>
                <a:latin typeface="Trebuchet MS"/>
                <a:cs typeface="Trebuchet MS"/>
              </a:rPr>
              <a:t>intertwined</a:t>
            </a:r>
            <a:r>
              <a:rPr sz="27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7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85" dirty="0">
                <a:solidFill>
                  <a:srgbClr val="292959"/>
                </a:solidFill>
                <a:latin typeface="Trebuchet MS"/>
                <a:cs typeface="Trebuchet MS"/>
              </a:rPr>
              <a:t>unified</a:t>
            </a:r>
            <a:r>
              <a:rPr sz="27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spc="-2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2700" spc="-75" dirty="0">
                <a:solidFill>
                  <a:srgbClr val="292959"/>
                </a:solidFill>
                <a:latin typeface="Trebuchet MS"/>
                <a:cs typeface="Trebuchet MS"/>
              </a:rPr>
              <a:t>unconscionabilty:</a:t>
            </a:r>
            <a:r>
              <a:rPr sz="27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dirty="0">
                <a:solidFill>
                  <a:srgbClr val="292959"/>
                </a:solidFill>
                <a:latin typeface="Trebuchet MS"/>
                <a:cs typeface="Trebuchet MS"/>
              </a:rPr>
              <a:t>Yeoman’s</a:t>
            </a:r>
            <a:r>
              <a:rPr sz="27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45" dirty="0">
                <a:solidFill>
                  <a:srgbClr val="292959"/>
                </a:solidFill>
                <a:latin typeface="Trebuchet MS"/>
                <a:cs typeface="Trebuchet MS"/>
              </a:rPr>
              <a:t>Row</a:t>
            </a:r>
            <a:r>
              <a:rPr sz="27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70" dirty="0">
                <a:solidFill>
                  <a:srgbClr val="292959"/>
                </a:solidFill>
                <a:latin typeface="Trebuchet MS"/>
                <a:cs typeface="Trebuchet MS"/>
              </a:rPr>
              <a:t>Management</a:t>
            </a:r>
            <a:r>
              <a:rPr sz="27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55" dirty="0">
                <a:solidFill>
                  <a:srgbClr val="292959"/>
                </a:solidFill>
                <a:latin typeface="Trebuchet MS"/>
                <a:cs typeface="Trebuchet MS"/>
              </a:rPr>
              <a:t>Limited</a:t>
            </a:r>
            <a:r>
              <a:rPr sz="27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50" dirty="0">
                <a:solidFill>
                  <a:srgbClr val="292959"/>
                </a:solidFill>
                <a:latin typeface="Trebuchet MS"/>
                <a:cs typeface="Trebuchet MS"/>
              </a:rPr>
              <a:t>v </a:t>
            </a:r>
            <a:r>
              <a:rPr sz="2700" b="1" spc="100" dirty="0">
                <a:solidFill>
                  <a:srgbClr val="292959"/>
                </a:solidFill>
                <a:latin typeface="Trebuchet MS"/>
                <a:cs typeface="Trebuchet MS"/>
              </a:rPr>
              <a:t>Cobbe</a:t>
            </a:r>
            <a:r>
              <a:rPr sz="27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100" dirty="0">
                <a:solidFill>
                  <a:srgbClr val="292959"/>
                </a:solidFill>
                <a:latin typeface="Trebuchet MS"/>
                <a:cs typeface="Trebuchet MS"/>
              </a:rPr>
              <a:t>[2008]</a:t>
            </a:r>
            <a:r>
              <a:rPr sz="27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95" dirty="0">
                <a:solidFill>
                  <a:srgbClr val="292959"/>
                </a:solidFill>
                <a:latin typeface="Trebuchet MS"/>
                <a:cs typeface="Trebuchet MS"/>
              </a:rPr>
              <a:t>UKHL</a:t>
            </a:r>
            <a:r>
              <a:rPr sz="27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700" b="1" spc="-25" dirty="0">
                <a:solidFill>
                  <a:srgbClr val="292959"/>
                </a:solidFill>
                <a:latin typeface="Trebuchet MS"/>
                <a:cs typeface="Trebuchet MS"/>
              </a:rPr>
              <a:t>55</a:t>
            </a:r>
            <a:endParaRPr sz="2700">
              <a:latin typeface="Trebuchet MS"/>
              <a:cs typeface="Trebuchet MS"/>
            </a:endParaRPr>
          </a:p>
          <a:p>
            <a:pPr marL="33655" algn="just">
              <a:lnSpc>
                <a:spcPct val="100000"/>
              </a:lnSpc>
              <a:spcBef>
                <a:spcPts val="750"/>
              </a:spcBef>
            </a:pP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satisfied,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claim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remedy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597084" y="836199"/>
            <a:ext cx="17623790" cy="1153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400" spc="55" dirty="0">
                <a:solidFill>
                  <a:srgbClr val="E65385"/>
                </a:solidFill>
              </a:rPr>
              <a:t>ESTABLISHING</a:t>
            </a:r>
            <a:r>
              <a:rPr sz="7400" spc="-340" dirty="0">
                <a:solidFill>
                  <a:srgbClr val="E65385"/>
                </a:solidFill>
              </a:rPr>
              <a:t> </a:t>
            </a:r>
            <a:r>
              <a:rPr sz="7400" spc="-390" dirty="0">
                <a:solidFill>
                  <a:srgbClr val="E65385"/>
                </a:solidFill>
              </a:rPr>
              <a:t>THE</a:t>
            </a:r>
            <a:r>
              <a:rPr sz="7400" spc="-340" dirty="0">
                <a:solidFill>
                  <a:srgbClr val="E65385"/>
                </a:solidFill>
              </a:rPr>
              <a:t> </a:t>
            </a:r>
            <a:r>
              <a:rPr sz="7400" spc="-180" dirty="0"/>
              <a:t>EQUITABLE</a:t>
            </a:r>
            <a:r>
              <a:rPr sz="7400" spc="-340" dirty="0"/>
              <a:t> </a:t>
            </a:r>
            <a:r>
              <a:rPr sz="7400" spc="-60" dirty="0"/>
              <a:t>ESTOPPEL</a:t>
            </a:r>
            <a:endParaRPr sz="7400"/>
          </a:p>
        </p:txBody>
      </p:sp>
      <p:sp>
        <p:nvSpPr>
          <p:cNvPr id="9" name="object 9"/>
          <p:cNvSpPr/>
          <p:nvPr/>
        </p:nvSpPr>
        <p:spPr>
          <a:xfrm>
            <a:off x="10578845" y="2022315"/>
            <a:ext cx="7600950" cy="5133340"/>
          </a:xfrm>
          <a:custGeom>
            <a:avLst/>
            <a:gdLst/>
            <a:ahLst/>
            <a:cxnLst/>
            <a:rect l="l" t="t" r="r" b="b"/>
            <a:pathLst>
              <a:path w="7600950" h="5133340">
                <a:moveTo>
                  <a:pt x="7600950" y="4140161"/>
                </a:moveTo>
                <a:lnTo>
                  <a:pt x="7598128" y="4181914"/>
                </a:lnTo>
                <a:lnTo>
                  <a:pt x="7592851" y="4228669"/>
                </a:lnTo>
                <a:lnTo>
                  <a:pt x="7585543" y="4274778"/>
                </a:lnTo>
                <a:lnTo>
                  <a:pt x="7576251" y="4320195"/>
                </a:lnTo>
                <a:lnTo>
                  <a:pt x="7565020" y="4364876"/>
                </a:lnTo>
                <a:lnTo>
                  <a:pt x="7551898" y="4408772"/>
                </a:lnTo>
                <a:lnTo>
                  <a:pt x="7536929" y="4451838"/>
                </a:lnTo>
                <a:lnTo>
                  <a:pt x="7520160" y="4494029"/>
                </a:lnTo>
                <a:lnTo>
                  <a:pt x="7501638" y="4535297"/>
                </a:lnTo>
                <a:lnTo>
                  <a:pt x="7481408" y="4575596"/>
                </a:lnTo>
                <a:lnTo>
                  <a:pt x="7459517" y="4614881"/>
                </a:lnTo>
                <a:lnTo>
                  <a:pt x="7436011" y="4653105"/>
                </a:lnTo>
                <a:lnTo>
                  <a:pt x="7410936" y="4690222"/>
                </a:lnTo>
                <a:lnTo>
                  <a:pt x="7384338" y="4726186"/>
                </a:lnTo>
                <a:lnTo>
                  <a:pt x="7356264" y="4760950"/>
                </a:lnTo>
                <a:lnTo>
                  <a:pt x="7326759" y="4794468"/>
                </a:lnTo>
                <a:lnTo>
                  <a:pt x="7295871" y="4826695"/>
                </a:lnTo>
                <a:lnTo>
                  <a:pt x="7263644" y="4857584"/>
                </a:lnTo>
                <a:lnTo>
                  <a:pt x="7230125" y="4887089"/>
                </a:lnTo>
                <a:lnTo>
                  <a:pt x="7195361" y="4915163"/>
                </a:lnTo>
                <a:lnTo>
                  <a:pt x="7159398" y="4941761"/>
                </a:lnTo>
                <a:lnTo>
                  <a:pt x="7122281" y="4966836"/>
                </a:lnTo>
                <a:lnTo>
                  <a:pt x="7084057" y="4990342"/>
                </a:lnTo>
                <a:lnTo>
                  <a:pt x="7044772" y="5012234"/>
                </a:lnTo>
                <a:lnTo>
                  <a:pt x="7004473" y="5032463"/>
                </a:lnTo>
                <a:lnTo>
                  <a:pt x="6963205" y="5050986"/>
                </a:lnTo>
                <a:lnTo>
                  <a:pt x="6921014" y="5067755"/>
                </a:lnTo>
                <a:lnTo>
                  <a:pt x="6877948" y="5082724"/>
                </a:lnTo>
                <a:lnTo>
                  <a:pt x="6834051" y="5095846"/>
                </a:lnTo>
                <a:lnTo>
                  <a:pt x="6789371" y="5107077"/>
                </a:lnTo>
                <a:lnTo>
                  <a:pt x="6743953" y="5116369"/>
                </a:lnTo>
                <a:lnTo>
                  <a:pt x="6697844" y="5123677"/>
                </a:lnTo>
                <a:lnTo>
                  <a:pt x="6651089" y="5128954"/>
                </a:lnTo>
                <a:lnTo>
                  <a:pt x="6603736" y="5132154"/>
                </a:lnTo>
                <a:lnTo>
                  <a:pt x="6555830" y="5133231"/>
                </a:lnTo>
                <a:lnTo>
                  <a:pt x="1046608" y="5133231"/>
                </a:lnTo>
                <a:lnTo>
                  <a:pt x="1000444" y="5132154"/>
                </a:lnTo>
                <a:lnTo>
                  <a:pt x="998652" y="5132112"/>
                </a:lnTo>
                <a:lnTo>
                  <a:pt x="997755" y="5132091"/>
                </a:lnTo>
                <a:lnTo>
                  <a:pt x="949209" y="5128692"/>
                </a:lnTo>
                <a:lnTo>
                  <a:pt x="901043" y="5123063"/>
                </a:lnTo>
                <a:lnTo>
                  <a:pt x="853327" y="5115233"/>
                </a:lnTo>
                <a:lnTo>
                  <a:pt x="806134" y="5105233"/>
                </a:lnTo>
                <a:lnTo>
                  <a:pt x="759534" y="5093092"/>
                </a:lnTo>
                <a:lnTo>
                  <a:pt x="713599" y="5078839"/>
                </a:lnTo>
                <a:lnTo>
                  <a:pt x="668401" y="5062504"/>
                </a:lnTo>
                <a:lnTo>
                  <a:pt x="624011" y="5044117"/>
                </a:lnTo>
                <a:lnTo>
                  <a:pt x="580500" y="5023707"/>
                </a:lnTo>
                <a:lnTo>
                  <a:pt x="537941" y="5001305"/>
                </a:lnTo>
                <a:lnTo>
                  <a:pt x="496405" y="4976939"/>
                </a:lnTo>
                <a:lnTo>
                  <a:pt x="455962" y="4950639"/>
                </a:lnTo>
                <a:lnTo>
                  <a:pt x="416686" y="4922435"/>
                </a:lnTo>
                <a:lnTo>
                  <a:pt x="378647" y="4892357"/>
                </a:lnTo>
                <a:lnTo>
                  <a:pt x="341916" y="4860434"/>
                </a:lnTo>
                <a:lnTo>
                  <a:pt x="306566" y="4826696"/>
                </a:lnTo>
                <a:lnTo>
                  <a:pt x="272828" y="4791345"/>
                </a:lnTo>
                <a:lnTo>
                  <a:pt x="240905" y="4754615"/>
                </a:lnTo>
                <a:lnTo>
                  <a:pt x="210827" y="4716576"/>
                </a:lnTo>
                <a:lnTo>
                  <a:pt x="182623" y="4677299"/>
                </a:lnTo>
                <a:lnTo>
                  <a:pt x="156323" y="4636857"/>
                </a:lnTo>
                <a:lnTo>
                  <a:pt x="131958" y="4595321"/>
                </a:lnTo>
                <a:lnTo>
                  <a:pt x="109555" y="4552762"/>
                </a:lnTo>
                <a:lnTo>
                  <a:pt x="89145" y="4509251"/>
                </a:lnTo>
                <a:lnTo>
                  <a:pt x="70759" y="4464861"/>
                </a:lnTo>
                <a:lnTo>
                  <a:pt x="54424" y="4419663"/>
                </a:lnTo>
                <a:lnTo>
                  <a:pt x="40171" y="4373728"/>
                </a:lnTo>
                <a:lnTo>
                  <a:pt x="28030" y="4327128"/>
                </a:lnTo>
                <a:lnTo>
                  <a:pt x="18029" y="4279935"/>
                </a:lnTo>
                <a:lnTo>
                  <a:pt x="10200" y="4232219"/>
                </a:lnTo>
                <a:lnTo>
                  <a:pt x="4570" y="4184053"/>
                </a:lnTo>
                <a:lnTo>
                  <a:pt x="1171" y="4135507"/>
                </a:lnTo>
                <a:lnTo>
                  <a:pt x="0" y="4086655"/>
                </a:lnTo>
                <a:lnTo>
                  <a:pt x="0" y="1046575"/>
                </a:lnTo>
                <a:lnTo>
                  <a:pt x="1171" y="997723"/>
                </a:lnTo>
                <a:lnTo>
                  <a:pt x="4570" y="949177"/>
                </a:lnTo>
                <a:lnTo>
                  <a:pt x="10200" y="901011"/>
                </a:lnTo>
                <a:lnTo>
                  <a:pt x="18029" y="853296"/>
                </a:lnTo>
                <a:lnTo>
                  <a:pt x="28030" y="806102"/>
                </a:lnTo>
                <a:lnTo>
                  <a:pt x="40171" y="759502"/>
                </a:lnTo>
                <a:lnTo>
                  <a:pt x="54424" y="713567"/>
                </a:lnTo>
                <a:lnTo>
                  <a:pt x="70759" y="668369"/>
                </a:lnTo>
                <a:lnTo>
                  <a:pt x="89146" y="623979"/>
                </a:lnTo>
                <a:lnTo>
                  <a:pt x="109555" y="580468"/>
                </a:lnTo>
                <a:lnTo>
                  <a:pt x="131958" y="537909"/>
                </a:lnTo>
                <a:lnTo>
                  <a:pt x="156324" y="496373"/>
                </a:lnTo>
                <a:lnTo>
                  <a:pt x="182623" y="455931"/>
                </a:lnTo>
                <a:lnTo>
                  <a:pt x="210827" y="416654"/>
                </a:lnTo>
                <a:lnTo>
                  <a:pt x="240905" y="378615"/>
                </a:lnTo>
                <a:lnTo>
                  <a:pt x="272828" y="341885"/>
                </a:lnTo>
                <a:lnTo>
                  <a:pt x="306567" y="306535"/>
                </a:lnTo>
                <a:lnTo>
                  <a:pt x="341917" y="272796"/>
                </a:lnTo>
                <a:lnTo>
                  <a:pt x="378647" y="240873"/>
                </a:lnTo>
                <a:lnTo>
                  <a:pt x="416686" y="210795"/>
                </a:lnTo>
                <a:lnTo>
                  <a:pt x="455963" y="182591"/>
                </a:lnTo>
                <a:lnTo>
                  <a:pt x="496405" y="156292"/>
                </a:lnTo>
                <a:lnTo>
                  <a:pt x="537941" y="131926"/>
                </a:lnTo>
                <a:lnTo>
                  <a:pt x="580500" y="109523"/>
                </a:lnTo>
                <a:lnTo>
                  <a:pt x="624011" y="89114"/>
                </a:lnTo>
                <a:lnTo>
                  <a:pt x="668401" y="70727"/>
                </a:lnTo>
                <a:lnTo>
                  <a:pt x="713599" y="54392"/>
                </a:lnTo>
                <a:lnTo>
                  <a:pt x="759534" y="40139"/>
                </a:lnTo>
                <a:lnTo>
                  <a:pt x="806134" y="27998"/>
                </a:lnTo>
                <a:lnTo>
                  <a:pt x="853328" y="17997"/>
                </a:lnTo>
                <a:lnTo>
                  <a:pt x="901043" y="10168"/>
                </a:lnTo>
                <a:lnTo>
                  <a:pt x="949210" y="4538"/>
                </a:lnTo>
                <a:lnTo>
                  <a:pt x="997755" y="1139"/>
                </a:lnTo>
                <a:lnTo>
                  <a:pt x="1046608" y="0"/>
                </a:lnTo>
                <a:lnTo>
                  <a:pt x="6555830" y="0"/>
                </a:lnTo>
                <a:lnTo>
                  <a:pt x="6604682" y="1139"/>
                </a:lnTo>
                <a:lnTo>
                  <a:pt x="6653228" y="4538"/>
                </a:lnTo>
                <a:lnTo>
                  <a:pt x="6701394" y="10168"/>
                </a:lnTo>
                <a:lnTo>
                  <a:pt x="6749109" y="17997"/>
                </a:lnTo>
                <a:lnTo>
                  <a:pt x="6796303" y="27997"/>
                </a:lnTo>
                <a:lnTo>
                  <a:pt x="6842903" y="40139"/>
                </a:lnTo>
                <a:lnTo>
                  <a:pt x="6888838" y="54392"/>
                </a:lnTo>
                <a:lnTo>
                  <a:pt x="6934036" y="70726"/>
                </a:lnTo>
                <a:lnTo>
                  <a:pt x="6978426" y="89113"/>
                </a:lnTo>
                <a:lnTo>
                  <a:pt x="7021937" y="109523"/>
                </a:lnTo>
                <a:lnTo>
                  <a:pt x="7064496" y="131925"/>
                </a:lnTo>
                <a:lnTo>
                  <a:pt x="7106032" y="156291"/>
                </a:lnTo>
                <a:lnTo>
                  <a:pt x="7146474" y="182591"/>
                </a:lnTo>
                <a:lnTo>
                  <a:pt x="7185751" y="210795"/>
                </a:lnTo>
                <a:lnTo>
                  <a:pt x="7223790" y="240873"/>
                </a:lnTo>
                <a:lnTo>
                  <a:pt x="7260521" y="272796"/>
                </a:lnTo>
                <a:lnTo>
                  <a:pt x="7295871" y="306534"/>
                </a:lnTo>
                <a:lnTo>
                  <a:pt x="7329609" y="341884"/>
                </a:lnTo>
                <a:lnTo>
                  <a:pt x="7361532" y="378615"/>
                </a:lnTo>
                <a:lnTo>
                  <a:pt x="7391610" y="416654"/>
                </a:lnTo>
                <a:lnTo>
                  <a:pt x="7419814" y="455931"/>
                </a:lnTo>
                <a:lnTo>
                  <a:pt x="7446114" y="496373"/>
                </a:lnTo>
                <a:lnTo>
                  <a:pt x="7470479" y="537909"/>
                </a:lnTo>
                <a:lnTo>
                  <a:pt x="7492882" y="580469"/>
                </a:lnTo>
                <a:lnTo>
                  <a:pt x="7513291" y="623979"/>
                </a:lnTo>
                <a:lnTo>
                  <a:pt x="7531678" y="668369"/>
                </a:lnTo>
                <a:lnTo>
                  <a:pt x="7548013" y="713567"/>
                </a:lnTo>
                <a:lnTo>
                  <a:pt x="7562266" y="759502"/>
                </a:lnTo>
                <a:lnTo>
                  <a:pt x="7574407" y="806102"/>
                </a:lnTo>
                <a:lnTo>
                  <a:pt x="7584407" y="853296"/>
                </a:lnTo>
                <a:lnTo>
                  <a:pt x="7592237" y="901011"/>
                </a:lnTo>
                <a:lnTo>
                  <a:pt x="7597866" y="949178"/>
                </a:lnTo>
                <a:lnTo>
                  <a:pt x="7600950" y="993213"/>
                </a:lnTo>
              </a:path>
            </a:pathLst>
          </a:custGeom>
          <a:ln w="76200">
            <a:solidFill>
              <a:srgbClr val="E6538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10656333" y="2369724"/>
            <a:ext cx="7447280" cy="4409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person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claiming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establish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endParaRPr sz="2300">
              <a:latin typeface="Trebuchet MS"/>
              <a:cs typeface="Trebuchet MS"/>
            </a:endParaRPr>
          </a:p>
          <a:p>
            <a:pPr marL="12065" marR="5080" algn="ctr">
              <a:lnSpc>
                <a:spcPts val="4580"/>
              </a:lnSpc>
              <a:spcBef>
                <a:spcPts val="450"/>
              </a:spcBef>
            </a:pP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estoppel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actually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arisen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…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0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gives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rise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equity,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different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equitable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interest: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3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means </a:t>
            </a:r>
            <a:r>
              <a:rPr sz="2300" b="1" spc="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4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claimant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85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3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established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0" dirty="0">
                <a:solidFill>
                  <a:srgbClr val="292959"/>
                </a:solidFill>
                <a:latin typeface="Trebuchet MS"/>
                <a:cs typeface="Trebuchet MS"/>
              </a:rPr>
              <a:t>right</a:t>
            </a:r>
            <a:r>
              <a:rPr sz="23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b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135" dirty="0">
                <a:solidFill>
                  <a:srgbClr val="292959"/>
                </a:solidFill>
                <a:latin typeface="Trebuchet MS"/>
                <a:cs typeface="Trebuchet MS"/>
              </a:rPr>
              <a:t>go</a:t>
            </a:r>
            <a:r>
              <a:rPr sz="23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300" b="1" spc="-4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5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100" dirty="0">
                <a:solidFill>
                  <a:srgbClr val="292959"/>
                </a:solidFill>
                <a:latin typeface="Trebuchet MS"/>
                <a:cs typeface="Trebuchet MS"/>
              </a:rPr>
              <a:t>ask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4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1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0" dirty="0">
                <a:solidFill>
                  <a:srgbClr val="292959"/>
                </a:solidFill>
                <a:latin typeface="Trebuchet MS"/>
                <a:cs typeface="Trebuchet MS"/>
              </a:rPr>
              <a:t>remedy,</a:t>
            </a:r>
            <a:r>
              <a:rPr sz="23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55" dirty="0">
                <a:solidFill>
                  <a:srgbClr val="292959"/>
                </a:solidFill>
                <a:latin typeface="Trebuchet MS"/>
                <a:cs typeface="Trebuchet MS"/>
              </a:rPr>
              <a:t>because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9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0" dirty="0">
                <a:solidFill>
                  <a:srgbClr val="292959"/>
                </a:solidFill>
                <a:latin typeface="Trebuchet MS"/>
                <a:cs typeface="Trebuchet MS"/>
              </a:rPr>
              <a:t>have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suffered</a:t>
            </a:r>
            <a:r>
              <a:rPr sz="2300" b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unconscionable</a:t>
            </a:r>
            <a:r>
              <a:rPr sz="2300" b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0" dirty="0">
                <a:solidFill>
                  <a:srgbClr val="292959"/>
                </a:solidFill>
                <a:latin typeface="Trebuchet MS"/>
                <a:cs typeface="Trebuchet MS"/>
              </a:rPr>
              <a:t>behaviour</a:t>
            </a:r>
            <a:r>
              <a:rPr sz="2300" b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300" b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8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b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hands</a:t>
            </a:r>
            <a:r>
              <a:rPr sz="2300" b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b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300" b="1" spc="65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3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b="1" spc="-10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.</a:t>
            </a:r>
            <a:endParaRPr sz="230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310"/>
              </a:spcBef>
            </a:pPr>
            <a:r>
              <a:rPr sz="2100" spc="-20" dirty="0">
                <a:solidFill>
                  <a:srgbClr val="292959"/>
                </a:solidFill>
                <a:latin typeface="Trebuchet MS"/>
                <a:cs typeface="Trebuchet MS"/>
              </a:rPr>
              <a:t>Clarke</a:t>
            </a:r>
            <a:r>
              <a:rPr sz="21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Greer, </a:t>
            </a:r>
            <a:r>
              <a:rPr sz="2100" spc="65" dirty="0">
                <a:solidFill>
                  <a:srgbClr val="292959"/>
                </a:solidFill>
                <a:latin typeface="Trebuchet MS"/>
                <a:cs typeface="Trebuchet MS"/>
              </a:rPr>
              <a:t>2022,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dirty="0">
                <a:solidFill>
                  <a:srgbClr val="292959"/>
                </a:solidFill>
                <a:latin typeface="Trebuchet MS"/>
                <a:cs typeface="Trebuchet MS"/>
              </a:rPr>
              <a:t>s</a:t>
            </a:r>
            <a:r>
              <a:rPr sz="21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100" spc="-315" dirty="0">
                <a:solidFill>
                  <a:srgbClr val="292959"/>
                </a:solidFill>
                <a:latin typeface="Trebuchet MS"/>
                <a:cs typeface="Trebuchet MS"/>
              </a:rPr>
              <a:t>10.1</a:t>
            </a:r>
            <a:endParaRPr sz="2100">
              <a:latin typeface="Trebuchet MS"/>
              <a:cs typeface="Trebuchet MS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11506196" y="7080190"/>
            <a:ext cx="6867525" cy="2741930"/>
            <a:chOff x="11506196" y="7080190"/>
            <a:chExt cx="6867525" cy="2741930"/>
          </a:xfrm>
        </p:grpSpPr>
        <p:sp>
          <p:nvSpPr>
            <p:cNvPr id="12" name="object 12"/>
            <p:cNvSpPr/>
            <p:nvPr/>
          </p:nvSpPr>
          <p:spPr>
            <a:xfrm>
              <a:off x="11591254" y="7165914"/>
              <a:ext cx="6697345" cy="2570480"/>
            </a:xfrm>
            <a:custGeom>
              <a:avLst/>
              <a:gdLst/>
              <a:ahLst/>
              <a:cxnLst/>
              <a:rect l="l" t="t" r="r" b="b"/>
              <a:pathLst>
                <a:path w="6697344" h="2570479">
                  <a:moveTo>
                    <a:pt x="3347660" y="0"/>
                  </a:moveTo>
                  <a:lnTo>
                    <a:pt x="6696740" y="433983"/>
                  </a:lnTo>
                  <a:lnTo>
                    <a:pt x="6696741" y="2570263"/>
                  </a:lnTo>
                  <a:lnTo>
                    <a:pt x="0" y="2570263"/>
                  </a:lnTo>
                  <a:lnTo>
                    <a:pt x="0" y="433799"/>
                  </a:lnTo>
                  <a:lnTo>
                    <a:pt x="334766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1591921" y="7165915"/>
              <a:ext cx="6696075" cy="2570480"/>
            </a:xfrm>
            <a:custGeom>
              <a:avLst/>
              <a:gdLst/>
              <a:ahLst/>
              <a:cxnLst/>
              <a:rect l="l" t="t" r="r" b="b"/>
              <a:pathLst>
                <a:path w="6696075" h="2570479">
                  <a:moveTo>
                    <a:pt x="0" y="433713"/>
                  </a:moveTo>
                  <a:lnTo>
                    <a:pt x="3346995" y="0"/>
                  </a:lnTo>
                  <a:lnTo>
                    <a:pt x="6696074" y="433983"/>
                  </a:lnTo>
                  <a:lnTo>
                    <a:pt x="6696073" y="2570262"/>
                  </a:lnTo>
                  <a:lnTo>
                    <a:pt x="0" y="2570262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2009457" y="7784924"/>
            <a:ext cx="5859145" cy="1591310"/>
          </a:xfrm>
          <a:prstGeom prst="rect">
            <a:avLst/>
          </a:prstGeom>
        </p:spPr>
        <p:txBody>
          <a:bodyPr vert="horz" wrap="square" lIns="0" tIns="6985" rIns="0" bIns="0" rtlCol="0">
            <a:spAutoFit/>
          </a:bodyPr>
          <a:lstStyle/>
          <a:p>
            <a:pPr marL="12700" marR="5080" indent="-635" algn="ctr">
              <a:lnSpc>
                <a:spcPct val="101099"/>
              </a:lnSpc>
              <a:spcBef>
                <a:spcPts val="55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dirty="0">
                <a:solidFill>
                  <a:srgbClr val="FFFFFF"/>
                </a:solidFill>
                <a:latin typeface="Trebuchet MS"/>
                <a:cs typeface="Trebuchet MS"/>
              </a:rPr>
              <a:t>sources:</a:t>
            </a:r>
            <a:r>
              <a:rPr sz="3400" b="1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190" dirty="0">
                <a:solidFill>
                  <a:srgbClr val="FFFFFF"/>
                </a:solidFill>
                <a:latin typeface="Trebuchet MS"/>
                <a:cs typeface="Trebuchet MS"/>
              </a:rPr>
              <a:t>Taylors</a:t>
            </a:r>
            <a:r>
              <a:rPr sz="3400" i="1" spc="-4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10" dirty="0">
                <a:solidFill>
                  <a:srgbClr val="FFFFFF"/>
                </a:solidFill>
                <a:latin typeface="Trebuchet MS"/>
                <a:cs typeface="Trebuchet MS"/>
              </a:rPr>
              <a:t>Fashions </a:t>
            </a:r>
            <a:r>
              <a:rPr sz="3400" i="1" spc="-210" dirty="0">
                <a:solidFill>
                  <a:srgbClr val="FFFFFF"/>
                </a:solidFill>
                <a:latin typeface="Trebuchet MS"/>
                <a:cs typeface="Trebuchet MS"/>
              </a:rPr>
              <a:t>Ltd</a:t>
            </a:r>
            <a:r>
              <a:rPr sz="340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235" dirty="0">
                <a:solidFill>
                  <a:srgbClr val="FFFFFF"/>
                </a:solidFill>
                <a:latin typeface="Trebuchet MS"/>
                <a:cs typeface="Trebuchet MS"/>
              </a:rPr>
              <a:t>v</a:t>
            </a:r>
            <a:r>
              <a:rPr sz="34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165" dirty="0">
                <a:solidFill>
                  <a:srgbClr val="FFFFFF"/>
                </a:solidFill>
                <a:latin typeface="Trebuchet MS"/>
                <a:cs typeface="Trebuchet MS"/>
              </a:rPr>
              <a:t>Liverpool</a:t>
            </a:r>
            <a:r>
              <a:rPr sz="34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80" dirty="0">
                <a:solidFill>
                  <a:srgbClr val="FFFFFF"/>
                </a:solidFill>
                <a:latin typeface="Trebuchet MS"/>
                <a:cs typeface="Trebuchet MS"/>
              </a:rPr>
              <a:t>Victoria</a:t>
            </a:r>
            <a:r>
              <a:rPr sz="34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140" dirty="0">
                <a:solidFill>
                  <a:srgbClr val="FFFFFF"/>
                </a:solidFill>
                <a:latin typeface="Trebuchet MS"/>
                <a:cs typeface="Trebuchet MS"/>
              </a:rPr>
              <a:t>Trustees </a:t>
            </a:r>
            <a:r>
              <a:rPr sz="3400" i="1" spc="229" dirty="0">
                <a:solidFill>
                  <a:srgbClr val="FFFFFF"/>
                </a:solidFill>
                <a:latin typeface="Trebuchet MS"/>
                <a:cs typeface="Trebuchet MS"/>
              </a:rPr>
              <a:t>Co</a:t>
            </a:r>
            <a:r>
              <a:rPr sz="3400" i="1" spc="-9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i="1" spc="-210" dirty="0">
                <a:solidFill>
                  <a:srgbClr val="FFFFFF"/>
                </a:solidFill>
                <a:latin typeface="Trebuchet MS"/>
                <a:cs typeface="Trebuchet MS"/>
              </a:rPr>
              <a:t>Ltd</a:t>
            </a:r>
            <a:r>
              <a:rPr sz="3400" i="1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175" dirty="0">
                <a:solidFill>
                  <a:srgbClr val="FFFFFF"/>
                </a:solidFill>
                <a:latin typeface="Trebuchet MS"/>
                <a:cs typeface="Trebuchet MS"/>
              </a:rPr>
              <a:t>(1982)</a:t>
            </a:r>
            <a:r>
              <a:rPr sz="34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120" dirty="0">
                <a:solidFill>
                  <a:srgbClr val="FFFFFF"/>
                </a:solidFill>
                <a:latin typeface="Trebuchet MS"/>
                <a:cs typeface="Trebuchet MS"/>
              </a:rPr>
              <a:t>QB</a:t>
            </a:r>
            <a:r>
              <a:rPr sz="3400" spc="-8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25" dirty="0">
                <a:solidFill>
                  <a:srgbClr val="FFFFFF"/>
                </a:solidFill>
                <a:latin typeface="Trebuchet MS"/>
                <a:cs typeface="Trebuchet MS"/>
              </a:rPr>
              <a:t>133</a:t>
            </a:r>
            <a:endParaRPr sz="3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2557" y="2194877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46920" y="459041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46920" y="579056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46920" y="759079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46920" y="8190865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2557" y="8795702"/>
            <a:ext cx="114299" cy="11429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212453" y="1827199"/>
            <a:ext cx="10380345" cy="8426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39395">
              <a:lnSpc>
                <a:spcPct val="135800"/>
              </a:lnSpc>
              <a:spcBef>
                <a:spcPts val="100"/>
              </a:spcBef>
            </a:pP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spouse,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civil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partner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fiancee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(but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unmarried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cohabitant)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makes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substantial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improvement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real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or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property,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improvement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create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property,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subject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reached</a:t>
            </a:r>
            <a:endParaRPr sz="2900">
              <a:latin typeface="Trebuchet MS"/>
              <a:cs typeface="Trebuchet MS"/>
            </a:endParaRPr>
          </a:p>
          <a:p>
            <a:pPr marL="638810" marR="877569">
              <a:lnSpc>
                <a:spcPct val="135800"/>
              </a:lnSpc>
            </a:pP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monetary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improvement.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stays same</a:t>
            </a:r>
            <a:r>
              <a:rPr sz="29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decreases,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interest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gained</a:t>
            </a:r>
            <a:endParaRPr sz="2900">
              <a:latin typeface="Trebuchet MS"/>
              <a:cs typeface="Trebuchet MS"/>
            </a:endParaRPr>
          </a:p>
          <a:p>
            <a:pPr marL="638810" marR="5080">
              <a:lnSpc>
                <a:spcPct val="135800"/>
              </a:lnSpc>
            </a:pP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identifiable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contribution: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partner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paying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household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expenses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enabling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improvements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could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sufficient</a:t>
            </a:r>
            <a:endParaRPr sz="2900">
              <a:latin typeface="Trebuchet MS"/>
              <a:cs typeface="Trebuchet MS"/>
            </a:endParaRPr>
          </a:p>
          <a:p>
            <a:pPr marL="638810">
              <a:lnSpc>
                <a:spcPct val="100000"/>
              </a:lnSpc>
              <a:spcBef>
                <a:spcPts val="1240"/>
              </a:spcBef>
            </a:pP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substantial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endParaRPr sz="2900">
              <a:latin typeface="Trebuchet MS"/>
              <a:cs typeface="Trebuchet MS"/>
            </a:endParaRPr>
          </a:p>
          <a:p>
            <a:pPr marL="12700" marR="1259205" indent="626110">
              <a:lnSpc>
                <a:spcPct val="135800"/>
              </a:lnSpc>
            </a:pP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improvement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property,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mere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maintenance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acquired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reflects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parties,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endParaRPr sz="2900">
              <a:latin typeface="Trebuchet MS"/>
              <a:cs typeface="Trebuchet MS"/>
            </a:endParaRPr>
          </a:p>
          <a:p>
            <a:pPr marL="12700" marR="549275">
              <a:lnSpc>
                <a:spcPct val="135800"/>
              </a:lnSpc>
            </a:pP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agreement,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considers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5" dirty="0">
                <a:solidFill>
                  <a:srgbClr val="292959"/>
                </a:solidFill>
                <a:latin typeface="Trebuchet MS"/>
                <a:cs typeface="Trebuchet MS"/>
              </a:rPr>
              <a:t>just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(e.g.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value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added).</a:t>
            </a:r>
            <a:r>
              <a:rPr sz="29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Rarely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used: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constructive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trusts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estoppel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instead</a:t>
            </a:r>
            <a:endParaRPr sz="2900">
              <a:latin typeface="Trebuchet MS"/>
              <a:cs typeface="Trebuchet MS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506196" y="771525"/>
            <a:ext cx="6867525" cy="9161145"/>
            <a:chOff x="11506196" y="771525"/>
            <a:chExt cx="6867525" cy="9161145"/>
          </a:xfrm>
        </p:grpSpPr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589837" y="771525"/>
              <a:ext cx="6696075" cy="8963024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589833" y="7627404"/>
              <a:ext cx="6698615" cy="2219325"/>
            </a:xfrm>
            <a:custGeom>
              <a:avLst/>
              <a:gdLst/>
              <a:ahLst/>
              <a:cxnLst/>
              <a:rect l="l" t="t" r="r" b="b"/>
              <a:pathLst>
                <a:path w="6698615" h="2219325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2219020"/>
                  </a:lnTo>
                  <a:lnTo>
                    <a:pt x="0" y="221902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1591921" y="7627546"/>
              <a:ext cx="6696075" cy="2219325"/>
            </a:xfrm>
            <a:custGeom>
              <a:avLst/>
              <a:gdLst/>
              <a:ahLst/>
              <a:cxnLst/>
              <a:rect l="l" t="t" r="r" b="b"/>
              <a:pathLst>
                <a:path w="6696075" h="2219325">
                  <a:moveTo>
                    <a:pt x="0" y="433712"/>
                  </a:moveTo>
                  <a:lnTo>
                    <a:pt x="3346995" y="0"/>
                  </a:lnTo>
                  <a:lnTo>
                    <a:pt x="6695861" y="433954"/>
                  </a:lnTo>
                  <a:lnTo>
                    <a:pt x="6695861" y="2218878"/>
                  </a:lnTo>
                  <a:lnTo>
                    <a:pt x="0" y="2218878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014222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54" dirty="0">
                <a:solidFill>
                  <a:srgbClr val="E65385"/>
                </a:solidFill>
              </a:rPr>
              <a:t>HOME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150" dirty="0">
                <a:solidFill>
                  <a:srgbClr val="E65385"/>
                </a:solidFill>
              </a:rPr>
              <a:t>IMPROVEMENTS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2213649" y="8021963"/>
            <a:ext cx="5450840" cy="159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0330"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marL="12700" marR="5080" algn="ctr">
              <a:lnSpc>
                <a:spcPct val="101099"/>
              </a:lnSpc>
            </a:pP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Matrimonial</a:t>
            </a:r>
            <a:r>
              <a:rPr sz="3400" spc="-12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0" dirty="0">
                <a:solidFill>
                  <a:srgbClr val="FFFFFF"/>
                </a:solidFill>
                <a:latin typeface="Trebuchet MS"/>
                <a:cs typeface="Trebuchet MS"/>
              </a:rPr>
              <a:t>Proceedings</a:t>
            </a:r>
            <a:r>
              <a:rPr sz="3400" spc="-114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FFFFFF"/>
                </a:solidFill>
                <a:latin typeface="Trebuchet MS"/>
                <a:cs typeface="Trebuchet MS"/>
              </a:rPr>
              <a:t>and </a:t>
            </a:r>
            <a:r>
              <a:rPr sz="3400" spc="-135" dirty="0">
                <a:solidFill>
                  <a:srgbClr val="FFFFFF"/>
                </a:solidFill>
                <a:latin typeface="Trebuchet MS"/>
                <a:cs typeface="Trebuchet MS"/>
              </a:rPr>
              <a:t>Property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400" spc="-15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75" dirty="0">
                <a:solidFill>
                  <a:srgbClr val="FFFFFF"/>
                </a:solidFill>
                <a:latin typeface="Trebuchet MS"/>
                <a:cs typeface="Trebuchet MS"/>
              </a:rPr>
              <a:t>1970,</a:t>
            </a:r>
            <a:r>
              <a:rPr sz="3400" spc="-10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25" dirty="0">
                <a:solidFill>
                  <a:srgbClr val="FFFFFF"/>
                </a:solidFill>
                <a:latin typeface="Trebuchet MS"/>
                <a:cs typeface="Trebuchet MS"/>
              </a:rPr>
              <a:t>s37</a:t>
            </a:r>
            <a:endParaRPr sz="3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20850" cy="767080"/>
          </a:xfrm>
          <a:custGeom>
            <a:avLst/>
            <a:gdLst/>
            <a:ahLst/>
            <a:cxnLst/>
            <a:rect l="l" t="t" r="r" b="b"/>
            <a:pathLst>
              <a:path w="14420850" h="767080">
                <a:moveTo>
                  <a:pt x="14420848" y="766836"/>
                </a:moveTo>
                <a:lnTo>
                  <a:pt x="0" y="766836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66836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397889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0" dirty="0">
                <a:solidFill>
                  <a:srgbClr val="E65385"/>
                </a:solidFill>
              </a:rPr>
              <a:t>ACTIVITY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-1335" dirty="0">
                <a:solidFill>
                  <a:srgbClr val="E65385"/>
                </a:solidFill>
              </a:rPr>
              <a:t>1: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140" dirty="0"/>
              <a:t>WHO</a:t>
            </a:r>
            <a:r>
              <a:rPr spc="-355" dirty="0"/>
              <a:t> </a:t>
            </a:r>
            <a:r>
              <a:rPr spc="365" dirty="0"/>
              <a:t>OWNS</a:t>
            </a:r>
            <a:r>
              <a:rPr spc="-355" dirty="0"/>
              <a:t> </a:t>
            </a:r>
            <a:r>
              <a:rPr spc="-10" dirty="0"/>
              <a:t>WHAT?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4826" y="2295524"/>
            <a:ext cx="76200" cy="76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8213" y="2709862"/>
            <a:ext cx="85725" cy="857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8213" y="3548062"/>
            <a:ext cx="85725" cy="857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8213" y="4386261"/>
            <a:ext cx="85725" cy="857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8213" y="5643561"/>
            <a:ext cx="85725" cy="857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38213" y="6900861"/>
            <a:ext cx="85725" cy="857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38213" y="7739061"/>
            <a:ext cx="85725" cy="857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38213" y="8996361"/>
            <a:ext cx="85725" cy="85724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1314326" y="2028811"/>
            <a:ext cx="15953105" cy="7569200"/>
          </a:xfrm>
          <a:prstGeom prst="rect">
            <a:avLst/>
          </a:prstGeom>
        </p:spPr>
        <p:txBody>
          <a:bodyPr vert="horz" wrap="square" lIns="0" tIns="1270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0"/>
              </a:spcBef>
            </a:pP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Considering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scenario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identify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would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considered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item.</a:t>
            </a:r>
            <a:endParaRPr sz="2000">
              <a:latin typeface="Trebuchet MS"/>
              <a:cs typeface="Trebuchet MS"/>
            </a:endParaRPr>
          </a:p>
          <a:p>
            <a:pPr marL="443865" marR="122555">
              <a:lnSpc>
                <a:spcPct val="137500"/>
              </a:lnSpc>
            </a:pP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James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together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years,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living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shared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Swansea.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married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built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life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together,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acquiring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real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property.</a:t>
            </a:r>
            <a:endParaRPr sz="2000">
              <a:latin typeface="Trebuchet MS"/>
              <a:cs typeface="Trebuchet MS"/>
            </a:endParaRPr>
          </a:p>
          <a:p>
            <a:pPr marL="443865" marR="190500" indent="-46355">
              <a:lnSpc>
                <a:spcPct val="137500"/>
              </a:lnSpc>
              <a:buAutoNum type="arabicPeriod"/>
              <a:tabLst>
                <a:tab pos="652780" algn="l"/>
              </a:tabLst>
            </a:pP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	House</a:t>
            </a:r>
            <a:r>
              <a:rPr sz="20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6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55" dirty="0">
                <a:solidFill>
                  <a:srgbClr val="292959"/>
                </a:solidFill>
                <a:latin typeface="Trebuchet MS"/>
                <a:cs typeface="Trebuchet MS"/>
              </a:rPr>
              <a:t>Swansea:</a:t>
            </a:r>
            <a:r>
              <a:rPr sz="2000" b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James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bought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together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years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relationship.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Both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names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deed,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contributed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equally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deposit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payments.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intended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shared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home.</a:t>
            </a:r>
            <a:endParaRPr sz="2000">
              <a:latin typeface="Trebuchet MS"/>
              <a:cs typeface="Trebuchet MS"/>
            </a:endParaRPr>
          </a:p>
          <a:p>
            <a:pPr marL="443865" marR="130810" indent="264160">
              <a:lnSpc>
                <a:spcPct val="137500"/>
              </a:lnSpc>
              <a:buAutoNum type="arabicPeriod"/>
              <a:tabLst>
                <a:tab pos="708025" algn="l"/>
              </a:tabLst>
            </a:pP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Vintage</a:t>
            </a:r>
            <a:r>
              <a:rPr sz="20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100" dirty="0">
                <a:solidFill>
                  <a:srgbClr val="292959"/>
                </a:solidFill>
                <a:latin typeface="Trebuchet MS"/>
                <a:cs typeface="Trebuchet MS"/>
              </a:rPr>
              <a:t>Car</a:t>
            </a:r>
            <a:r>
              <a:rPr sz="20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292959"/>
                </a:solidFill>
                <a:latin typeface="Trebuchet MS"/>
                <a:cs typeface="Trebuchet MS"/>
              </a:rPr>
              <a:t>Collection:</a:t>
            </a:r>
            <a:r>
              <a:rPr sz="2000" b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James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collected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vintage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cars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past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five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years,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he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acquired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meeting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Emma.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repairs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upgrades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few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cars,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attended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car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shows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together,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James’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name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titles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each car.</a:t>
            </a:r>
            <a:endParaRPr sz="2000">
              <a:latin typeface="Trebuchet MS"/>
              <a:cs typeface="Trebuchet MS"/>
            </a:endParaRPr>
          </a:p>
          <a:p>
            <a:pPr marL="443865" marR="154305" indent="269875">
              <a:lnSpc>
                <a:spcPct val="137500"/>
              </a:lnSpc>
              <a:buAutoNum type="arabicPeriod"/>
              <a:tabLst>
                <a:tab pos="713740" algn="l"/>
              </a:tabLst>
            </a:pPr>
            <a:r>
              <a:rPr sz="2000" b="1" spc="-85" dirty="0">
                <a:solidFill>
                  <a:srgbClr val="292959"/>
                </a:solidFill>
                <a:latin typeface="Trebuchet MS"/>
                <a:cs typeface="Trebuchet MS"/>
              </a:rPr>
              <a:t>Furniture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30" dirty="0">
                <a:solidFill>
                  <a:srgbClr val="292959"/>
                </a:solidFill>
                <a:latin typeface="Trebuchet MS"/>
                <a:cs typeface="Trebuchet MS"/>
              </a:rPr>
              <a:t>Electronics:</a:t>
            </a:r>
            <a:r>
              <a:rPr sz="2000" b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James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purchased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furniture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electronics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years,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high-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end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sound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4" dirty="0">
                <a:solidFill>
                  <a:srgbClr val="292959"/>
                </a:solidFill>
                <a:latin typeface="Trebuchet MS"/>
                <a:cs typeface="Trebuchet MS"/>
              </a:rPr>
              <a:t>system,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luxury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sofas,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custom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dining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set.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While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items,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chose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everything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together,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James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contributed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assembling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installing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pieces.</a:t>
            </a:r>
            <a:endParaRPr sz="2000">
              <a:latin typeface="Trebuchet MS"/>
              <a:cs typeface="Trebuchet MS"/>
            </a:endParaRPr>
          </a:p>
          <a:p>
            <a:pPr marL="443865" marR="192405" indent="286385">
              <a:lnSpc>
                <a:spcPct val="137500"/>
              </a:lnSpc>
              <a:buAutoNum type="arabicPeriod"/>
              <a:tabLst>
                <a:tab pos="730250" algn="l"/>
              </a:tabLst>
            </a:pPr>
            <a:r>
              <a:rPr sz="2000" b="1" spc="-65" dirty="0">
                <a:solidFill>
                  <a:srgbClr val="292959"/>
                </a:solidFill>
                <a:latin typeface="Trebuchet MS"/>
                <a:cs typeface="Trebuchet MS"/>
              </a:rPr>
              <a:t>Jewellery</a:t>
            </a:r>
            <a:r>
              <a:rPr sz="20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20" dirty="0">
                <a:solidFill>
                  <a:srgbClr val="292959"/>
                </a:solidFill>
                <a:latin typeface="Trebuchet MS"/>
                <a:cs typeface="Trebuchet MS"/>
              </a:rPr>
              <a:t>Collection: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inherited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collection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valuable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jewelry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her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grandmother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meeting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James.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She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kept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these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items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safe, 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but James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occasionally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wore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rings,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agreed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held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sentimental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couple.</a:t>
            </a:r>
            <a:endParaRPr sz="2000">
              <a:latin typeface="Trebuchet MS"/>
              <a:cs typeface="Trebuchet MS"/>
            </a:endParaRPr>
          </a:p>
          <a:p>
            <a:pPr marL="443865" marR="350520" indent="271780">
              <a:lnSpc>
                <a:spcPct val="137500"/>
              </a:lnSpc>
              <a:buAutoNum type="arabicPeriod"/>
              <a:tabLst>
                <a:tab pos="715645" algn="l"/>
              </a:tabLst>
            </a:pPr>
            <a:r>
              <a:rPr sz="2000" b="1" spc="-10" dirty="0">
                <a:solidFill>
                  <a:srgbClr val="292959"/>
                </a:solidFill>
                <a:latin typeface="Trebuchet MS"/>
                <a:cs typeface="Trebuchet MS"/>
              </a:rPr>
              <a:t>Holiday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55" dirty="0">
                <a:solidFill>
                  <a:srgbClr val="292959"/>
                </a:solidFill>
                <a:latin typeface="Trebuchet MS"/>
                <a:cs typeface="Trebuchet MS"/>
              </a:rPr>
              <a:t>Cottage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6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10" dirty="0">
                <a:solidFill>
                  <a:srgbClr val="292959"/>
                </a:solidFill>
                <a:latin typeface="Trebuchet MS"/>
                <a:cs typeface="Trebuchet MS"/>
              </a:rPr>
              <a:t>Lake</a:t>
            </a:r>
            <a:r>
              <a:rPr sz="20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35" dirty="0">
                <a:solidFill>
                  <a:srgbClr val="292959"/>
                </a:solidFill>
                <a:latin typeface="Trebuchet MS"/>
                <a:cs typeface="Trebuchet MS"/>
              </a:rPr>
              <a:t>District:</a:t>
            </a:r>
            <a:r>
              <a:rPr sz="2000" b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purchased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cottage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years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ago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vacation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rental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investment.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Although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names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92959"/>
                </a:solidFill>
                <a:latin typeface="Trebuchet MS"/>
                <a:cs typeface="Trebuchet MS"/>
              </a:rPr>
              <a:t>title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0" dirty="0">
                <a:solidFill>
                  <a:srgbClr val="292959"/>
                </a:solidFill>
                <a:latin typeface="Trebuchet MS"/>
                <a:cs typeface="Trebuchet MS"/>
              </a:rPr>
              <a:t>deed,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significantly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larger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portion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deposit,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while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James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handled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marketing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rentals.</a:t>
            </a:r>
            <a:endParaRPr sz="2000">
              <a:latin typeface="Trebuchet MS"/>
              <a:cs typeface="Trebuchet MS"/>
            </a:endParaRPr>
          </a:p>
          <a:p>
            <a:pPr marL="443865" marR="5080" indent="276860">
              <a:lnSpc>
                <a:spcPct val="137500"/>
              </a:lnSpc>
              <a:buAutoNum type="arabicPeriod"/>
              <a:tabLst>
                <a:tab pos="720725" algn="l"/>
              </a:tabLst>
            </a:pPr>
            <a:r>
              <a:rPr sz="2000" b="1" spc="-20" dirty="0">
                <a:solidFill>
                  <a:srgbClr val="292959"/>
                </a:solidFill>
                <a:latin typeface="Trebuchet MS"/>
                <a:cs typeface="Trebuchet MS"/>
              </a:rPr>
              <a:t>Art</a:t>
            </a:r>
            <a:r>
              <a:rPr sz="20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b="1" spc="-20" dirty="0">
                <a:solidFill>
                  <a:srgbClr val="292959"/>
                </a:solidFill>
                <a:latin typeface="Trebuchet MS"/>
                <a:cs typeface="Trebuchet MS"/>
              </a:rPr>
              <a:t>Collection:</a:t>
            </a:r>
            <a:r>
              <a:rPr sz="20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5" dirty="0">
                <a:solidFill>
                  <a:srgbClr val="292959"/>
                </a:solidFill>
                <a:latin typeface="Trebuchet MS"/>
                <a:cs typeface="Trebuchet MS"/>
              </a:rPr>
              <a:t>relationship,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5" dirty="0">
                <a:solidFill>
                  <a:srgbClr val="292959"/>
                </a:solidFill>
                <a:latin typeface="Trebuchet MS"/>
                <a:cs typeface="Trebuchet MS"/>
              </a:rPr>
              <a:t>Emma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James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bought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few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pieces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0" dirty="0">
                <a:solidFill>
                  <a:srgbClr val="292959"/>
                </a:solidFill>
                <a:latin typeface="Trebuchet MS"/>
                <a:cs typeface="Trebuchet MS"/>
              </a:rPr>
              <a:t>artwork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80" dirty="0">
                <a:solidFill>
                  <a:srgbClr val="292959"/>
                </a:solidFill>
                <a:latin typeface="Trebuchet MS"/>
                <a:cs typeface="Trebuchet MS"/>
              </a:rPr>
              <a:t>together,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92959"/>
                </a:solidFill>
                <a:latin typeface="Trebuchet MS"/>
                <a:cs typeface="Trebuchet MS"/>
              </a:rPr>
              <a:t>joint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5" dirty="0">
                <a:solidFill>
                  <a:srgbClr val="292959"/>
                </a:solidFill>
                <a:latin typeface="Trebuchet MS"/>
                <a:cs typeface="Trebuchet MS"/>
              </a:rPr>
              <a:t>funds.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3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55" dirty="0">
                <a:solidFill>
                  <a:srgbClr val="292959"/>
                </a:solidFill>
                <a:latin typeface="Trebuchet MS"/>
                <a:cs typeface="Trebuchet MS"/>
              </a:rPr>
              <a:t>collection</a:t>
            </a:r>
            <a:r>
              <a:rPr sz="20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92959"/>
                </a:solidFill>
                <a:latin typeface="Trebuchet MS"/>
                <a:cs typeface="Trebuchet MS"/>
              </a:rPr>
              <a:t>is </a:t>
            </a:r>
            <a:r>
              <a:rPr sz="2000" spc="-35" dirty="0">
                <a:solidFill>
                  <a:srgbClr val="292959"/>
                </a:solidFill>
                <a:latin typeface="Trebuchet MS"/>
                <a:cs typeface="Trebuchet MS"/>
              </a:rPr>
              <a:t>displayed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92959"/>
                </a:solidFill>
                <a:latin typeface="Trebuchet MS"/>
                <a:cs typeface="Trebuchet MS"/>
              </a:rPr>
              <a:t>home,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4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30" dirty="0">
                <a:solidFill>
                  <a:srgbClr val="292959"/>
                </a:solidFill>
                <a:latin typeface="Trebuchet MS"/>
                <a:cs typeface="Trebuchet MS"/>
              </a:rPr>
              <a:t>selected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appreciated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000" spc="-65" dirty="0">
                <a:solidFill>
                  <a:srgbClr val="292959"/>
                </a:solidFill>
                <a:latin typeface="Trebuchet MS"/>
                <a:cs typeface="Trebuchet MS"/>
              </a:rPr>
              <a:t> art</a:t>
            </a:r>
            <a:r>
              <a:rPr sz="2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92959"/>
                </a:solidFill>
                <a:latin typeface="Trebuchet MS"/>
                <a:cs typeface="Trebuchet MS"/>
              </a:rPr>
              <a:t>equally.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404110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3699509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62162" y="5637847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390649" y="7585710"/>
            <a:ext cx="123825" cy="123823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685280" y="2003418"/>
            <a:ext cx="9356725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27990">
              <a:lnSpc>
                <a:spcPct val="137100"/>
              </a:lnSpc>
              <a:spcBef>
                <a:spcPts val="100"/>
              </a:spcBef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section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considered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relating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property: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always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clear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cut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unmarried,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civil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partner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cohabitants,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the law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makes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provisions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distribution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separation.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therefore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which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rely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upon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separation: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15" dirty="0">
                <a:solidFill>
                  <a:srgbClr val="292959"/>
                </a:solidFill>
                <a:latin typeface="Trebuchet MS"/>
                <a:cs typeface="Trebuchet MS"/>
              </a:rPr>
              <a:t>i.e.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parties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divide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according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ownership</a:t>
            </a:r>
            <a:endParaRPr sz="3100">
              <a:latin typeface="Trebuchet MS"/>
              <a:cs typeface="Trebuchet MS"/>
            </a:endParaRPr>
          </a:p>
          <a:p>
            <a:pPr marL="12700" marR="369570">
              <a:lnSpc>
                <a:spcPct val="137100"/>
              </a:lnSpc>
            </a:pP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married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civil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partners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dissolve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relationships,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powers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redistribute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property: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part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2.</a:t>
            </a:r>
            <a:endParaRPr sz="31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589837" y="3208026"/>
            <a:ext cx="6696074" cy="4467224"/>
          </a:xfrm>
          <a:prstGeom prst="rect">
            <a:avLst/>
          </a:prstGeom>
        </p:spPr>
      </p:pic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06965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70" dirty="0">
                <a:solidFill>
                  <a:srgbClr val="E65385"/>
                </a:solidFill>
              </a:rPr>
              <a:t>FINAL</a:t>
            </a:r>
            <a:r>
              <a:rPr spc="-395" dirty="0">
                <a:solidFill>
                  <a:srgbClr val="E65385"/>
                </a:solidFill>
              </a:rPr>
              <a:t> </a:t>
            </a:r>
            <a:r>
              <a:rPr spc="155" dirty="0"/>
              <a:t>CONSIDERATIONS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5" dirty="0">
                <a:solidFill>
                  <a:srgbClr val="E65385"/>
                </a:solidFill>
              </a:rPr>
              <a:t>ICEBREAKER: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-385" dirty="0"/>
              <a:t>BITTER</a:t>
            </a:r>
            <a:r>
              <a:rPr spc="-350" dirty="0"/>
              <a:t> </a:t>
            </a:r>
            <a:r>
              <a:rPr spc="114" dirty="0"/>
              <a:t>DIVORCE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9359" y="2573755"/>
            <a:ext cx="142874" cy="142874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52684" y="2326168"/>
            <a:ext cx="10225405" cy="55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500" spc="-225" dirty="0">
                <a:solidFill>
                  <a:srgbClr val="203458"/>
                </a:solidFill>
                <a:latin typeface="Trebuchet MS"/>
                <a:cs typeface="Trebuchet MS"/>
              </a:rPr>
              <a:t>Why</a:t>
            </a:r>
            <a:r>
              <a:rPr sz="3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03458"/>
                </a:solidFill>
                <a:latin typeface="Trebuchet MS"/>
                <a:cs typeface="Trebuchet MS"/>
              </a:rPr>
              <a:t>you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215" dirty="0">
                <a:solidFill>
                  <a:srgbClr val="203458"/>
                </a:solidFill>
                <a:latin typeface="Trebuchet MS"/>
                <a:cs typeface="Trebuchet MS"/>
              </a:rPr>
              <a:t>think</a:t>
            </a:r>
            <a:r>
              <a:rPr sz="3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25" dirty="0">
                <a:solidFill>
                  <a:srgbClr val="203458"/>
                </a:solidFill>
                <a:latin typeface="Trebuchet MS"/>
                <a:cs typeface="Trebuchet MS"/>
              </a:rPr>
              <a:t>that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85" dirty="0">
                <a:solidFill>
                  <a:srgbClr val="203458"/>
                </a:solidFill>
                <a:latin typeface="Trebuchet MS"/>
                <a:cs typeface="Trebuchet MS"/>
              </a:rPr>
              <a:t>divorce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500" spc="-9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03458"/>
                </a:solidFill>
                <a:latin typeface="Trebuchet MS"/>
                <a:cs typeface="Trebuchet MS"/>
              </a:rPr>
              <a:t>so</a:t>
            </a:r>
            <a:r>
              <a:rPr sz="3500" spc="-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03458"/>
                </a:solidFill>
                <a:latin typeface="Trebuchet MS"/>
                <a:cs typeface="Trebuchet MS"/>
              </a:rPr>
              <a:t>acrimonious?</a:t>
            </a:r>
            <a:endParaRPr sz="3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198688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84638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4141787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062162" y="4784725"/>
            <a:ext cx="133349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62162" y="6080125"/>
            <a:ext cx="133349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2062162" y="6727825"/>
            <a:ext cx="133349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90649" y="7380288"/>
            <a:ext cx="123825" cy="123823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390649" y="8675687"/>
            <a:ext cx="123825" cy="1238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9323387"/>
            <a:ext cx="123825" cy="1238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390649" y="9971087"/>
            <a:ext cx="123825" cy="12382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685280" y="1797996"/>
            <a:ext cx="9650095" cy="8445500"/>
          </a:xfrm>
          <a:prstGeom prst="rect">
            <a:avLst/>
          </a:prstGeom>
        </p:spPr>
        <p:txBody>
          <a:bodyPr vert="horz" wrap="square" lIns="0" tIns="1879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80"/>
              </a:spcBef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Separation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stir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intense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bitterness</a:t>
            </a:r>
            <a:endParaRPr sz="3100">
              <a:latin typeface="Trebuchet MS"/>
              <a:cs typeface="Trebuchet MS"/>
            </a:endParaRPr>
          </a:p>
          <a:p>
            <a:pPr marL="12700" marR="118110">
              <a:lnSpc>
                <a:spcPct val="137100"/>
              </a:lnSpc>
            </a:pP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Widespread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perception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men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typically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worse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divorce,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generally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women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suffer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most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Intense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costly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disputes:</a:t>
            </a:r>
            <a:endParaRPr sz="3100">
              <a:latin typeface="Trebuchet MS"/>
              <a:cs typeface="Trebuchet MS"/>
            </a:endParaRPr>
          </a:p>
          <a:p>
            <a:pPr marL="681355" marR="5080">
              <a:lnSpc>
                <a:spcPct val="137100"/>
              </a:lnSpc>
            </a:pPr>
            <a:r>
              <a:rPr sz="3100" i="1" spc="140" dirty="0">
                <a:solidFill>
                  <a:srgbClr val="292959"/>
                </a:solidFill>
                <a:latin typeface="Trebuchet MS"/>
                <a:cs typeface="Trebuchet MS"/>
              </a:rPr>
              <a:t>Daga</a:t>
            </a:r>
            <a:r>
              <a:rPr sz="310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i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i="1" spc="-50" dirty="0">
                <a:solidFill>
                  <a:srgbClr val="292959"/>
                </a:solidFill>
                <a:latin typeface="Trebuchet MS"/>
                <a:cs typeface="Trebuchet MS"/>
              </a:rPr>
              <a:t>Bangur</a:t>
            </a:r>
            <a:r>
              <a:rPr sz="3100" i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[2018]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EWFC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75" dirty="0">
                <a:solidFill>
                  <a:srgbClr val="292959"/>
                </a:solidFill>
                <a:latin typeface="Trebuchet MS"/>
                <a:cs typeface="Trebuchet MS"/>
              </a:rPr>
              <a:t>91: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absorbed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couple’s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liquid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assets,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leaving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nothing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debts </a:t>
            </a:r>
            <a:r>
              <a:rPr sz="3100" i="1" spc="-95" dirty="0">
                <a:solidFill>
                  <a:srgbClr val="292959"/>
                </a:solidFill>
                <a:latin typeface="Trebuchet MS"/>
                <a:cs typeface="Trebuchet MS"/>
              </a:rPr>
              <a:t>Crowther </a:t>
            </a:r>
            <a:r>
              <a:rPr sz="3100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i="1" spc="-95" dirty="0">
                <a:solidFill>
                  <a:srgbClr val="292959"/>
                </a:solidFill>
                <a:latin typeface="Trebuchet MS"/>
                <a:cs typeface="Trebuchet MS"/>
              </a:rPr>
              <a:t> Crowther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[2021]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EWFC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88: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2.3m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costs </a:t>
            </a:r>
            <a:r>
              <a:rPr sz="3100" i="1" spc="-70" dirty="0">
                <a:solidFill>
                  <a:srgbClr val="292959"/>
                </a:solidFill>
                <a:latin typeface="Trebuchet MS"/>
                <a:cs typeface="Trebuchet MS"/>
              </a:rPr>
              <a:t>Xanthopoulus</a:t>
            </a:r>
            <a:r>
              <a:rPr sz="31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i="1" spc="-90" dirty="0">
                <a:solidFill>
                  <a:srgbClr val="292959"/>
                </a:solidFill>
                <a:latin typeface="Trebuchet MS"/>
                <a:cs typeface="Trebuchet MS"/>
              </a:rPr>
              <a:t>Rakshina</a:t>
            </a:r>
            <a:r>
              <a:rPr sz="31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[2022]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EWFC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30: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8m</a:t>
            </a:r>
            <a:endParaRPr sz="3100">
              <a:latin typeface="Trebuchet MS"/>
              <a:cs typeface="Trebuchet MS"/>
            </a:endParaRPr>
          </a:p>
          <a:p>
            <a:pPr marL="12700" marR="31115">
              <a:lnSpc>
                <a:spcPct val="137100"/>
              </a:lnSpc>
            </a:pP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During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marriage/civil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partnership.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interfere 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property.</a:t>
            </a:r>
            <a:endParaRPr sz="3100">
              <a:latin typeface="Trebuchet MS"/>
              <a:cs typeface="Trebuchet MS"/>
            </a:endParaRPr>
          </a:p>
          <a:p>
            <a:pPr marL="12700" marR="192405">
              <a:lnSpc>
                <a:spcPct val="137100"/>
              </a:lnSpc>
            </a:pP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Unmarried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couples: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simply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declare</a:t>
            </a: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owns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(pt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0" dirty="0">
                <a:solidFill>
                  <a:srgbClr val="292959"/>
                </a:solidFill>
                <a:latin typeface="Trebuchet MS"/>
                <a:cs typeface="Trebuchet MS"/>
              </a:rPr>
              <a:t>1)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Married/CP: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significant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redistribution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powers</a:t>
            </a:r>
            <a:endParaRPr sz="31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380"/>
              </a:spcBef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Separate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powers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provide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children 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(unit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5)</a:t>
            </a:r>
            <a:endParaRPr sz="3100">
              <a:latin typeface="Trebuchet MS"/>
              <a:cs typeface="Trebuchet MS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589837" y="1028700"/>
            <a:ext cx="6696074" cy="5457824"/>
          </a:xfrm>
          <a:prstGeom prst="rect">
            <a:avLst/>
          </a:prstGeom>
        </p:spPr>
      </p:pic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676529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INTRODUCTION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11622083" y="6467284"/>
            <a:ext cx="6633845" cy="3111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35000"/>
              </a:lnSpc>
              <a:spcBef>
                <a:spcPts val="100"/>
              </a:spcBef>
            </a:pPr>
            <a:r>
              <a:rPr sz="2500" spc="-185" dirty="0">
                <a:solidFill>
                  <a:srgbClr val="292959"/>
                </a:solidFill>
                <a:latin typeface="Trebuchet MS"/>
                <a:cs typeface="Trebuchet MS"/>
              </a:rPr>
              <a:t>“only</a:t>
            </a:r>
            <a:r>
              <a:rPr sz="25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50" dirty="0">
                <a:solidFill>
                  <a:srgbClr val="292959"/>
                </a:solidFill>
                <a:latin typeface="Trebuchet MS"/>
                <a:cs typeface="Trebuchet MS"/>
              </a:rPr>
              <a:t>beneficiaries</a:t>
            </a:r>
            <a:r>
              <a:rPr sz="25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5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0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5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92959"/>
                </a:solidFill>
                <a:latin typeface="Trebuchet MS"/>
                <a:cs typeface="Trebuchet MS"/>
              </a:rPr>
              <a:t>nihilistic</a:t>
            </a:r>
            <a:r>
              <a:rPr sz="25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litigation</a:t>
            </a:r>
            <a:r>
              <a:rPr sz="25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20" dirty="0">
                <a:solidFill>
                  <a:srgbClr val="292959"/>
                </a:solidFill>
                <a:latin typeface="Trebuchet MS"/>
                <a:cs typeface="Trebuchet MS"/>
              </a:rPr>
              <a:t>have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5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5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40" dirty="0">
                <a:solidFill>
                  <a:srgbClr val="292959"/>
                </a:solidFill>
                <a:latin typeface="Trebuchet MS"/>
                <a:cs typeface="Trebuchet MS"/>
              </a:rPr>
              <a:t>lawyers...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92959"/>
                </a:solidFill>
                <a:latin typeface="Trebuchet MS"/>
                <a:cs typeface="Trebuchet MS"/>
              </a:rPr>
              <a:t>main</a:t>
            </a:r>
            <a:r>
              <a:rPr sz="25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92959"/>
                </a:solidFill>
                <a:latin typeface="Trebuchet MS"/>
                <a:cs typeface="Trebuchet MS"/>
              </a:rPr>
              <a:t>losers</a:t>
            </a:r>
            <a:r>
              <a:rPr sz="25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5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92959"/>
                </a:solidFill>
                <a:latin typeface="Trebuchet MS"/>
                <a:cs typeface="Trebuchet MS"/>
              </a:rPr>
              <a:t>probably</a:t>
            </a:r>
            <a:r>
              <a:rPr sz="25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500" spc="-8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5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92959"/>
                </a:solidFill>
                <a:latin typeface="Trebuchet MS"/>
                <a:cs typeface="Trebuchet MS"/>
              </a:rPr>
              <a:t>who,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75" dirty="0">
                <a:solidFill>
                  <a:srgbClr val="292959"/>
                </a:solidFill>
                <a:latin typeface="Trebuchet MS"/>
                <a:cs typeface="Trebuchet MS"/>
              </a:rPr>
              <a:t>quite</a:t>
            </a:r>
            <a:r>
              <a:rPr sz="25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aside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500" spc="-70" dirty="0">
                <a:solidFill>
                  <a:srgbClr val="292959"/>
                </a:solidFill>
                <a:latin typeface="Trebuchet MS"/>
                <a:cs typeface="Trebuchet MS"/>
              </a:rPr>
              <a:t>emotional</a:t>
            </a:r>
            <a:r>
              <a:rPr sz="25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92959"/>
                </a:solidFill>
                <a:latin typeface="Trebuchet MS"/>
                <a:cs typeface="Trebuchet MS"/>
              </a:rPr>
              <a:t>pain... </a:t>
            </a:r>
            <a:r>
              <a:rPr sz="2500" spc="-15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60" dirty="0">
                <a:solidFill>
                  <a:srgbClr val="292959"/>
                </a:solidFill>
                <a:latin typeface="Trebuchet MS"/>
                <a:cs typeface="Trebuchet MS"/>
              </a:rPr>
              <a:t>deprived</a:t>
            </a:r>
            <a:r>
              <a:rPr sz="25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moneys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45" dirty="0">
                <a:solidFill>
                  <a:srgbClr val="292959"/>
                </a:solidFill>
                <a:latin typeface="Trebuchet MS"/>
                <a:cs typeface="Trebuchet MS"/>
              </a:rPr>
              <a:t>parents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0" dirty="0">
                <a:solidFill>
                  <a:srgbClr val="292959"/>
                </a:solidFill>
                <a:latin typeface="Trebuchet MS"/>
                <a:cs typeface="Trebuchet MS"/>
              </a:rPr>
              <a:t>would </a:t>
            </a:r>
            <a:r>
              <a:rPr sz="2500" spc="-130" dirty="0">
                <a:solidFill>
                  <a:srgbClr val="292959"/>
                </a:solidFill>
                <a:latin typeface="Trebuchet MS"/>
                <a:cs typeface="Trebuchet MS"/>
              </a:rPr>
              <a:t>ultimately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5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92959"/>
                </a:solidFill>
                <a:latin typeface="Trebuchet MS"/>
                <a:cs typeface="Trebuchet MS"/>
              </a:rPr>
              <a:t>wanted</a:t>
            </a:r>
            <a:r>
              <a:rPr sz="25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14" dirty="0">
                <a:solidFill>
                  <a:srgbClr val="292959"/>
                </a:solidFill>
                <a:latin typeface="Trebuchet MS"/>
                <a:cs typeface="Trebuchet MS"/>
              </a:rPr>
              <a:t>them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3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5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70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5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5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5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120" dirty="0">
                <a:solidFill>
                  <a:srgbClr val="292959"/>
                </a:solidFill>
                <a:latin typeface="Trebuchet MS"/>
                <a:cs typeface="Trebuchet MS"/>
              </a:rPr>
              <a:t>coruse.”</a:t>
            </a:r>
            <a:r>
              <a:rPr sz="25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spc="-90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2500" i="1" spc="-90" dirty="0">
                <a:solidFill>
                  <a:srgbClr val="292959"/>
                </a:solidFill>
                <a:latin typeface="Trebuchet MS"/>
                <a:cs typeface="Trebuchet MS"/>
              </a:rPr>
              <a:t>Crowther</a:t>
            </a:r>
            <a:r>
              <a:rPr sz="25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500" i="1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500" i="1" spc="-10" dirty="0">
                <a:solidFill>
                  <a:srgbClr val="292959"/>
                </a:solidFill>
                <a:latin typeface="Trebuchet MS"/>
                <a:cs typeface="Trebuchet MS"/>
              </a:rPr>
              <a:t>Crowther</a:t>
            </a:r>
            <a:r>
              <a:rPr sz="2500" spc="-10" dirty="0">
                <a:solidFill>
                  <a:srgbClr val="292959"/>
                </a:solidFill>
                <a:latin typeface="Trebuchet MS"/>
                <a:cs typeface="Trebuchet MS"/>
              </a:rPr>
              <a:t>)</a:t>
            </a:r>
            <a:endParaRPr sz="2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3050623"/>
            <a:ext cx="6698162" cy="53720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2198688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2062162" y="3489325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4789487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6084887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390649" y="7380288"/>
            <a:ext cx="123825" cy="12382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9323387"/>
            <a:ext cx="123825" cy="12382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685280" y="1797996"/>
            <a:ext cx="9773285" cy="8445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0175">
              <a:lnSpc>
                <a:spcPct val="137100"/>
              </a:lnSpc>
              <a:spcBef>
                <a:spcPts val="100"/>
              </a:spcBef>
            </a:pP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Discovery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crucial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parties’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successful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negotiation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and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eventual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court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arbitration:</a:t>
            </a:r>
            <a:endParaRPr sz="3100">
              <a:latin typeface="Trebuchet MS"/>
              <a:cs typeface="Trebuchet MS"/>
            </a:endParaRPr>
          </a:p>
          <a:p>
            <a:pPr marL="681355" marR="62865">
              <a:lnSpc>
                <a:spcPct val="137100"/>
              </a:lnSpc>
              <a:tabLst>
                <a:tab pos="7941945" algn="l"/>
              </a:tabLst>
            </a:pPr>
            <a:r>
              <a:rPr sz="3100" spc="-185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frank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disclosure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parties’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assets,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	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income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liabilities: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dirty="0">
                <a:solidFill>
                  <a:srgbClr val="292959"/>
                </a:solidFill>
                <a:latin typeface="Trebuchet MS"/>
                <a:cs typeface="Trebuchet MS"/>
              </a:rPr>
              <a:t>Sharland</a:t>
            </a:r>
            <a:r>
              <a:rPr sz="31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spc="-19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100" b="1" i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i="1" dirty="0">
                <a:solidFill>
                  <a:srgbClr val="292959"/>
                </a:solidFill>
                <a:latin typeface="Trebuchet MS"/>
                <a:cs typeface="Trebuchet MS"/>
              </a:rPr>
              <a:t>Sharland</a:t>
            </a:r>
            <a:r>
              <a:rPr sz="3100" b="1" i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70" dirty="0">
                <a:solidFill>
                  <a:srgbClr val="292959"/>
                </a:solidFill>
                <a:latin typeface="Trebuchet MS"/>
                <a:cs typeface="Trebuchet MS"/>
              </a:rPr>
              <a:t>[2015]</a:t>
            </a:r>
            <a:r>
              <a:rPr sz="31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165" dirty="0">
                <a:solidFill>
                  <a:srgbClr val="292959"/>
                </a:solidFill>
                <a:latin typeface="Trebuchet MS"/>
                <a:cs typeface="Trebuchet MS"/>
              </a:rPr>
              <a:t>UKSC</a:t>
            </a:r>
            <a:r>
              <a:rPr sz="31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b="1" spc="-25" dirty="0">
                <a:solidFill>
                  <a:srgbClr val="292959"/>
                </a:solidFill>
                <a:latin typeface="Trebuchet MS"/>
                <a:cs typeface="Trebuchet MS"/>
              </a:rPr>
              <a:t>60</a:t>
            </a:r>
            <a:endParaRPr sz="3100">
              <a:latin typeface="Trebuchet MS"/>
              <a:cs typeface="Trebuchet MS"/>
            </a:endParaRPr>
          </a:p>
          <a:p>
            <a:pPr marL="12700" marR="207645">
              <a:lnSpc>
                <a:spcPct val="137100"/>
              </a:lnSpc>
            </a:pP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3100" spc="-2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attempt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hide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25" dirty="0">
                <a:solidFill>
                  <a:srgbClr val="292959"/>
                </a:solidFill>
                <a:latin typeface="Trebuchet MS"/>
                <a:cs typeface="Trebuchet MS"/>
              </a:rPr>
              <a:t>-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spent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trying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determine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true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wealth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calculating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fair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split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Easier</a:t>
            </a:r>
            <a:r>
              <a:rPr sz="31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richer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hide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wealth: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poorer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parties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recorded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income,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PAYE/benefits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etc.</a:t>
            </a:r>
            <a:endParaRPr sz="3100">
              <a:latin typeface="Trebuchet MS"/>
              <a:cs typeface="Trebuchet MS"/>
            </a:endParaRPr>
          </a:p>
          <a:p>
            <a:pPr marL="12700" marR="5080">
              <a:lnSpc>
                <a:spcPct val="137100"/>
              </a:lnSpc>
            </a:pP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intensive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questioning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finances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intrusive.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critical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‘fishing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expedition’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25" dirty="0">
                <a:solidFill>
                  <a:srgbClr val="292959"/>
                </a:solidFill>
                <a:latin typeface="Trebuchet MS"/>
                <a:cs typeface="Trebuchet MS"/>
              </a:rPr>
              <a:t>-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0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have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refused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arguments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marriage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confidentiality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lost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Information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obtained</a:t>
            </a:r>
            <a:r>
              <a:rPr sz="31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consent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evidence,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makes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disclosure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harder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524319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225" dirty="0">
                <a:solidFill>
                  <a:srgbClr val="E65385"/>
                </a:solidFill>
              </a:rPr>
              <a:t>DISCOVERY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14420850" cy="771525"/>
          </a:xfrm>
          <a:custGeom>
            <a:avLst/>
            <a:gdLst/>
            <a:ahLst/>
            <a:cxnLst/>
            <a:rect l="l" t="t" r="r" b="b"/>
            <a:pathLst>
              <a:path w="14420850" h="771525">
                <a:moveTo>
                  <a:pt x="14420848" y="771524"/>
                </a:moveTo>
                <a:lnTo>
                  <a:pt x="0" y="771524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1524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20033" y="2171700"/>
            <a:ext cx="5267324" cy="34385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303797" y="2171700"/>
            <a:ext cx="5267324" cy="34480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303797" y="5910507"/>
            <a:ext cx="5267324" cy="35051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3720033" y="5910507"/>
            <a:ext cx="5267324" cy="3533774"/>
          </a:xfrm>
          <a:prstGeom prst="rect">
            <a:avLst/>
          </a:prstGeom>
        </p:spPr>
      </p:pic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>
                <a:solidFill>
                  <a:srgbClr val="FED307"/>
                </a:solidFill>
              </a:rPr>
              <a:t>RANGE</a:t>
            </a:r>
            <a:r>
              <a:rPr spc="-355" dirty="0">
                <a:solidFill>
                  <a:srgbClr val="FED307"/>
                </a:solidFill>
              </a:rPr>
              <a:t> </a:t>
            </a:r>
            <a:r>
              <a:rPr dirty="0">
                <a:solidFill>
                  <a:srgbClr val="FFFFFF"/>
                </a:solidFill>
              </a:rPr>
              <a:t>OF</a:t>
            </a:r>
            <a:r>
              <a:rPr spc="-355" dirty="0">
                <a:solidFill>
                  <a:srgbClr val="FFFFFF"/>
                </a:solidFill>
              </a:rPr>
              <a:t> </a:t>
            </a:r>
            <a:r>
              <a:rPr spc="-10" dirty="0">
                <a:solidFill>
                  <a:srgbClr val="FFFFFF"/>
                </a:solidFill>
              </a:rPr>
              <a:t>ORDERS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7A56471-FB6C-4400-92F4-6593913E48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66700"/>
            <a:ext cx="6724650" cy="9350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0019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1506196" y="771525"/>
            <a:ext cx="6867525" cy="9161145"/>
            <a:chOff x="11506196" y="771525"/>
            <a:chExt cx="6867525" cy="916114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589837" y="771525"/>
              <a:ext cx="6696075" cy="755332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589833" y="7627404"/>
              <a:ext cx="6698615" cy="2219325"/>
            </a:xfrm>
            <a:custGeom>
              <a:avLst/>
              <a:gdLst/>
              <a:ahLst/>
              <a:cxnLst/>
              <a:rect l="l" t="t" r="r" b="b"/>
              <a:pathLst>
                <a:path w="6698615" h="2219325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2219020"/>
                  </a:lnTo>
                  <a:lnTo>
                    <a:pt x="0" y="221902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1591921" y="7627546"/>
              <a:ext cx="6696075" cy="2219325"/>
            </a:xfrm>
            <a:custGeom>
              <a:avLst/>
              <a:gdLst/>
              <a:ahLst/>
              <a:cxnLst/>
              <a:rect l="l" t="t" r="r" b="b"/>
              <a:pathLst>
                <a:path w="6696075" h="2219325">
                  <a:moveTo>
                    <a:pt x="0" y="433712"/>
                  </a:moveTo>
                  <a:lnTo>
                    <a:pt x="3346995" y="0"/>
                  </a:lnTo>
                  <a:lnTo>
                    <a:pt x="6695861" y="433954"/>
                  </a:lnTo>
                  <a:lnTo>
                    <a:pt x="6695861" y="2218878"/>
                  </a:lnTo>
                  <a:lnTo>
                    <a:pt x="0" y="2218878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/>
          <p:nvPr/>
        </p:nvSpPr>
        <p:spPr>
          <a:xfrm>
            <a:off x="12213053" y="8021963"/>
            <a:ext cx="5452110" cy="159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1600"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marL="12700" marR="5080" algn="ctr">
              <a:lnSpc>
                <a:spcPct val="101099"/>
              </a:lnSpc>
            </a:pP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Matrimonial</a:t>
            </a:r>
            <a:r>
              <a:rPr sz="34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65" dirty="0">
                <a:solidFill>
                  <a:srgbClr val="FFFFFF"/>
                </a:solidFill>
                <a:latin typeface="Trebuchet MS"/>
                <a:cs typeface="Trebuchet MS"/>
              </a:rPr>
              <a:t>Causes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10" dirty="0">
                <a:solidFill>
                  <a:srgbClr val="FFFFFF"/>
                </a:solidFill>
                <a:latin typeface="Trebuchet MS"/>
                <a:cs typeface="Trebuchet MS"/>
              </a:rPr>
              <a:t>1973, </a:t>
            </a:r>
            <a:r>
              <a:rPr sz="3400" spc="50" dirty="0">
                <a:solidFill>
                  <a:srgbClr val="FFFFFF"/>
                </a:solidFill>
                <a:latin typeface="Trebuchet MS"/>
                <a:cs typeface="Trebuchet MS"/>
              </a:rPr>
              <a:t>s23</a:t>
            </a:r>
            <a:endParaRPr sz="34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2194877"/>
            <a:ext cx="114299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2794952"/>
            <a:ext cx="114299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3395027"/>
            <a:ext cx="114299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76437" y="3990340"/>
            <a:ext cx="123825" cy="1238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976437" y="5190490"/>
            <a:ext cx="123825" cy="12382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976437" y="5790565"/>
            <a:ext cx="123825" cy="123824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976437" y="6390640"/>
            <a:ext cx="123825" cy="12382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6995477"/>
            <a:ext cx="114299" cy="11429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976437" y="7590790"/>
            <a:ext cx="123825" cy="123824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976437" y="8790940"/>
            <a:ext cx="123825" cy="12382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976437" y="9391015"/>
            <a:ext cx="123825" cy="123824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9995851"/>
            <a:ext cx="114299" cy="114299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1641971" y="1827199"/>
            <a:ext cx="9794875" cy="8426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24560">
              <a:lnSpc>
                <a:spcPct val="135800"/>
              </a:lnSpc>
              <a:spcBef>
                <a:spcPts val="100"/>
              </a:spcBef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Main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periodical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(PPO)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weekly,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monthly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annual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5"/>
              </a:spcBef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secured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unsecured.</a:t>
            </a:r>
            <a:endParaRPr sz="2900">
              <a:latin typeface="Trebuchet MS"/>
              <a:cs typeface="Trebuchet MS"/>
            </a:endParaRPr>
          </a:p>
          <a:p>
            <a:pPr marL="638810" marR="36195">
              <a:lnSpc>
                <a:spcPct val="135800"/>
              </a:lnSpc>
            </a:pP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secured,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 that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sold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default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recipient</a:t>
            </a:r>
            <a:endParaRPr sz="2900">
              <a:latin typeface="Trebuchet MS"/>
              <a:cs typeface="Trebuchet MS"/>
            </a:endParaRPr>
          </a:p>
          <a:p>
            <a:pPr marL="638810">
              <a:lnSpc>
                <a:spcPct val="100000"/>
              </a:lnSpc>
              <a:spcBef>
                <a:spcPts val="1240"/>
              </a:spcBef>
            </a:pP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security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against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shares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etc.</a:t>
            </a:r>
            <a:endParaRPr sz="2900">
              <a:latin typeface="Trebuchet MS"/>
              <a:cs typeface="Trebuchet MS"/>
            </a:endParaRPr>
          </a:p>
          <a:p>
            <a:pPr marL="638810" marR="462280">
              <a:lnSpc>
                <a:spcPct val="135800"/>
              </a:lnSpc>
            </a:pP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enough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security,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better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PPO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rare: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i="1" spc="95" dirty="0">
                <a:solidFill>
                  <a:srgbClr val="292959"/>
                </a:solidFill>
                <a:latin typeface="Trebuchet MS"/>
                <a:cs typeface="Trebuchet MS"/>
              </a:rPr>
              <a:t>AMS</a:t>
            </a:r>
            <a:r>
              <a:rPr sz="2900" i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9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i="1" spc="-50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900" i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i="1" spc="-50" dirty="0">
                <a:solidFill>
                  <a:srgbClr val="292959"/>
                </a:solidFill>
                <a:latin typeface="Trebuchet MS"/>
                <a:cs typeface="Trebuchet MS"/>
              </a:rPr>
              <a:t>Support</a:t>
            </a:r>
            <a:r>
              <a:rPr sz="2900" i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i="1" spc="-50" dirty="0">
                <a:solidFill>
                  <a:srgbClr val="292959"/>
                </a:solidFill>
                <a:latin typeface="Trebuchet MS"/>
                <a:cs typeface="Trebuchet MS"/>
              </a:rPr>
              <a:t>Officer</a:t>
            </a:r>
            <a:r>
              <a:rPr sz="29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[1998]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955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5"/>
              </a:spcBef>
            </a:pP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PPO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ends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on:</a:t>
            </a:r>
            <a:endParaRPr sz="2900">
              <a:latin typeface="Trebuchet MS"/>
              <a:cs typeface="Trebuchet MS"/>
            </a:endParaRPr>
          </a:p>
          <a:p>
            <a:pPr marL="638810" marR="5080">
              <a:lnSpc>
                <a:spcPct val="135800"/>
              </a:lnSpc>
            </a:pP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death</a:t>
            </a:r>
            <a:r>
              <a:rPr sz="29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party: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secured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end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death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payer: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65" dirty="0">
                <a:solidFill>
                  <a:srgbClr val="292959"/>
                </a:solidFill>
                <a:latin typeface="Trebuchet MS"/>
                <a:cs typeface="Trebuchet MS"/>
              </a:rPr>
              <a:t>s28(1)(a)</a:t>
            </a:r>
            <a:endParaRPr sz="2900">
              <a:latin typeface="Trebuchet MS"/>
              <a:cs typeface="Trebuchet MS"/>
            </a:endParaRPr>
          </a:p>
          <a:p>
            <a:pPr marL="638810">
              <a:lnSpc>
                <a:spcPct val="100000"/>
              </a:lnSpc>
              <a:spcBef>
                <a:spcPts val="1245"/>
              </a:spcBef>
            </a:pP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remarriage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recipient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(to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another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spouse):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50" dirty="0">
                <a:solidFill>
                  <a:srgbClr val="292959"/>
                </a:solidFill>
                <a:latin typeface="Trebuchet MS"/>
                <a:cs typeface="Trebuchet MS"/>
              </a:rPr>
              <a:t>s28(1)(a)</a:t>
            </a:r>
            <a:endParaRPr sz="2900">
              <a:latin typeface="Trebuchet MS"/>
              <a:cs typeface="Trebuchet MS"/>
            </a:endParaRPr>
          </a:p>
          <a:p>
            <a:pPr marL="638810">
              <a:lnSpc>
                <a:spcPct val="100000"/>
              </a:lnSpc>
              <a:spcBef>
                <a:spcPts val="1245"/>
              </a:spcBef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(though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vary)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0" dirty="0">
                <a:solidFill>
                  <a:srgbClr val="292959"/>
                </a:solidFill>
                <a:latin typeface="Trebuchet MS"/>
                <a:cs typeface="Trebuchet MS"/>
              </a:rPr>
              <a:t>s28(1A)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5"/>
              </a:spcBef>
            </a:pPr>
            <a:r>
              <a:rPr sz="2900" spc="114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PPO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pending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eventual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7433309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350" dirty="0">
                <a:solidFill>
                  <a:srgbClr val="E65385"/>
                </a:solidFill>
              </a:rPr>
              <a:t>INCOME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0" dirty="0"/>
              <a:t>ORDERS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8286095" cy="8086725"/>
            <a:chOff x="0" y="0"/>
            <a:chExt cx="18286095" cy="80867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589837" y="771525"/>
              <a:ext cx="6696075" cy="73151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11506196" y="7541821"/>
            <a:ext cx="6867525" cy="2745740"/>
            <a:chOff x="11506196" y="7541821"/>
            <a:chExt cx="6867525" cy="2745740"/>
          </a:xfrm>
        </p:grpSpPr>
        <p:sp>
          <p:nvSpPr>
            <p:cNvPr id="7" name="object 7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589833" y="7627403"/>
              <a:ext cx="6698615" cy="2219325"/>
            </a:xfrm>
            <a:custGeom>
              <a:avLst/>
              <a:gdLst/>
              <a:ahLst/>
              <a:cxnLst/>
              <a:rect l="l" t="t" r="r" b="b"/>
              <a:pathLst>
                <a:path w="6698615" h="2219325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2219020"/>
                  </a:lnTo>
                  <a:lnTo>
                    <a:pt x="0" y="221902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591921" y="7627546"/>
              <a:ext cx="6696075" cy="2219325"/>
            </a:xfrm>
            <a:custGeom>
              <a:avLst/>
              <a:gdLst/>
              <a:ahLst/>
              <a:cxnLst/>
              <a:rect l="l" t="t" r="r" b="b"/>
              <a:pathLst>
                <a:path w="6696075" h="2219325">
                  <a:moveTo>
                    <a:pt x="0" y="433712"/>
                  </a:moveTo>
                  <a:lnTo>
                    <a:pt x="3346995" y="0"/>
                  </a:lnTo>
                  <a:lnTo>
                    <a:pt x="6695861" y="433954"/>
                  </a:lnTo>
                  <a:lnTo>
                    <a:pt x="6695861" y="2218878"/>
                  </a:lnTo>
                  <a:lnTo>
                    <a:pt x="0" y="2218878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2213053" y="8021963"/>
            <a:ext cx="5452110" cy="159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1600"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marL="12700" marR="5080" algn="ctr">
              <a:lnSpc>
                <a:spcPct val="101099"/>
              </a:lnSpc>
            </a:pP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Matrimonial</a:t>
            </a:r>
            <a:r>
              <a:rPr sz="34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65" dirty="0">
                <a:solidFill>
                  <a:srgbClr val="FFFFFF"/>
                </a:solidFill>
                <a:latin typeface="Trebuchet MS"/>
                <a:cs typeface="Trebuchet MS"/>
              </a:rPr>
              <a:t>Causes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10" dirty="0">
                <a:solidFill>
                  <a:srgbClr val="FFFFFF"/>
                </a:solidFill>
                <a:latin typeface="Trebuchet MS"/>
                <a:cs typeface="Trebuchet MS"/>
              </a:rPr>
              <a:t>1973, </a:t>
            </a:r>
            <a:r>
              <a:rPr sz="3400" spc="155" dirty="0">
                <a:solidFill>
                  <a:srgbClr val="FFFFFF"/>
                </a:solidFill>
                <a:latin typeface="Trebuchet MS"/>
                <a:cs typeface="Trebuchet MS"/>
              </a:rPr>
              <a:t>s24</a:t>
            </a:r>
            <a:endParaRPr sz="340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73691" y="2017955"/>
            <a:ext cx="10292080" cy="7826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74015" marR="5080" indent="-342265">
              <a:lnSpc>
                <a:spcPct val="135800"/>
              </a:lnSpc>
              <a:spcBef>
                <a:spcPts val="100"/>
              </a:spcBef>
              <a:buFont typeface="Trebuchet MS"/>
              <a:buAutoNum type="arabicPeriod"/>
              <a:tabLst>
                <a:tab pos="374015" algn="l"/>
              </a:tabLst>
            </a:pPr>
            <a:r>
              <a:rPr sz="2900" b="1" spc="-65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29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2900" b="1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55" dirty="0">
                <a:solidFill>
                  <a:srgbClr val="292959"/>
                </a:solidFill>
                <a:latin typeface="Trebuchet MS"/>
                <a:cs typeface="Trebuchet MS"/>
              </a:rPr>
              <a:t>(LSO):</a:t>
            </a:r>
            <a:r>
              <a:rPr sz="2900" b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money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paid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spouse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other.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14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parent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child.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90" dirty="0">
                <a:solidFill>
                  <a:srgbClr val="292959"/>
                </a:solidFill>
                <a:latin typeface="Trebuchet MS"/>
                <a:cs typeface="Trebuchet MS"/>
              </a:rPr>
              <a:t>Can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agree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instalments.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Often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consideration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housing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needs,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stays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home,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other needs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money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deposit.</a:t>
            </a:r>
            <a:endParaRPr sz="2900">
              <a:latin typeface="Trebuchet MS"/>
              <a:cs typeface="Trebuchet MS"/>
            </a:endParaRPr>
          </a:p>
          <a:p>
            <a:pPr marL="374015" marR="172720" indent="-361950">
              <a:lnSpc>
                <a:spcPct val="135800"/>
              </a:lnSpc>
              <a:buFont typeface="Trebuchet MS"/>
              <a:buAutoNum type="arabicPeriod"/>
              <a:tabLst>
                <a:tab pos="374015" algn="l"/>
              </a:tabLst>
            </a:pPr>
            <a:r>
              <a:rPr sz="2900" b="1" spc="-25" dirty="0">
                <a:solidFill>
                  <a:srgbClr val="292959"/>
                </a:solidFill>
                <a:latin typeface="Trebuchet MS"/>
                <a:cs typeface="Trebuchet MS"/>
              </a:rPr>
              <a:t>Transfer</a:t>
            </a:r>
            <a:r>
              <a:rPr sz="2900" b="1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5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45" dirty="0">
                <a:solidFill>
                  <a:srgbClr val="292959"/>
                </a:solidFill>
                <a:latin typeface="Trebuchet MS"/>
                <a:cs typeface="Trebuchet MS"/>
              </a:rPr>
              <a:t>(TPO):</a:t>
            </a:r>
            <a:r>
              <a:rPr sz="29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most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common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order,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that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transfers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whole/part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share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(usually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matrimonial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home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theory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any)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other.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14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29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transfer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spouse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set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trust.</a:t>
            </a:r>
            <a:endParaRPr sz="2900">
              <a:latin typeface="Trebuchet MS"/>
              <a:cs typeface="Trebuchet MS"/>
            </a:endParaRPr>
          </a:p>
          <a:p>
            <a:pPr marL="374015" marR="365760" indent="-342265">
              <a:lnSpc>
                <a:spcPct val="135800"/>
              </a:lnSpc>
              <a:buFont typeface="Trebuchet MS"/>
              <a:buAutoNum type="arabicPeriod"/>
              <a:tabLst>
                <a:tab pos="374015" algn="l"/>
              </a:tabLst>
            </a:pPr>
            <a:r>
              <a:rPr sz="2900" b="1" spc="-65" dirty="0">
                <a:solidFill>
                  <a:srgbClr val="292959"/>
                </a:solidFill>
                <a:latin typeface="Trebuchet MS"/>
                <a:cs typeface="Trebuchet MS"/>
              </a:rPr>
              <a:t>Power</a:t>
            </a:r>
            <a:r>
              <a:rPr sz="29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3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dirty="0">
                <a:solidFill>
                  <a:srgbClr val="292959"/>
                </a:solidFill>
                <a:latin typeface="Trebuchet MS"/>
                <a:cs typeface="Trebuchet MS"/>
              </a:rPr>
              <a:t>sale:</a:t>
            </a:r>
            <a:r>
              <a:rPr sz="2900" b="1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sale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owned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spouse,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outright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4" dirty="0">
                <a:solidFill>
                  <a:srgbClr val="292959"/>
                </a:solidFill>
                <a:latin typeface="Trebuchet MS"/>
                <a:cs typeface="Trebuchet MS"/>
              </a:rPr>
              <a:t>jointly.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Ancillary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90" dirty="0">
                <a:solidFill>
                  <a:srgbClr val="292959"/>
                </a:solidFill>
                <a:latin typeface="Trebuchet MS"/>
                <a:cs typeface="Trebuchet MS"/>
              </a:rPr>
              <a:t>LSO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65" dirty="0">
                <a:solidFill>
                  <a:srgbClr val="292959"/>
                </a:solidFill>
                <a:latin typeface="Trebuchet MS"/>
                <a:cs typeface="Trebuchet MS"/>
              </a:rPr>
              <a:t>-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requiring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owner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sell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enable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division/payment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b="1" spc="-10" dirty="0">
                <a:solidFill>
                  <a:srgbClr val="292959"/>
                </a:solidFill>
                <a:latin typeface="Trebuchet MS"/>
                <a:cs typeface="Trebuchet MS"/>
              </a:rPr>
              <a:t>(s24A).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2" name="object 12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821055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29" dirty="0">
                <a:solidFill>
                  <a:srgbClr val="E65385"/>
                </a:solidFill>
              </a:rPr>
              <a:t>PROPERTY</a:t>
            </a:r>
            <a:r>
              <a:rPr spc="-295" dirty="0">
                <a:solidFill>
                  <a:srgbClr val="E65385"/>
                </a:solidFill>
              </a:rPr>
              <a:t> </a:t>
            </a:r>
            <a:r>
              <a:rPr spc="-10" dirty="0"/>
              <a:t>ORDERS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9F5E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8288000" cy="8172450"/>
            <a:chOff x="0" y="0"/>
            <a:chExt cx="18288000" cy="817245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583209" y="771525"/>
              <a:ext cx="6704789" cy="740092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4418310" cy="772795"/>
            </a:xfrm>
            <a:custGeom>
              <a:avLst/>
              <a:gdLst/>
              <a:ahLst/>
              <a:cxnLst/>
              <a:rect l="l" t="t" r="r" b="b"/>
              <a:pathLst>
                <a:path w="14418310" h="772795">
                  <a:moveTo>
                    <a:pt x="14417940" y="772421"/>
                  </a:moveTo>
                  <a:lnTo>
                    <a:pt x="0" y="772421"/>
                  </a:lnTo>
                  <a:lnTo>
                    <a:pt x="0" y="0"/>
                  </a:lnTo>
                  <a:lnTo>
                    <a:pt x="14417940" y="0"/>
                  </a:lnTo>
                  <a:lnTo>
                    <a:pt x="14417940" y="772421"/>
                  </a:lnTo>
                  <a:close/>
                </a:path>
              </a:pathLst>
            </a:custGeom>
            <a:solidFill>
              <a:srgbClr val="29295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11506196" y="7541821"/>
            <a:ext cx="6867525" cy="2745740"/>
            <a:chOff x="11506196" y="7541821"/>
            <a:chExt cx="6867525" cy="2745740"/>
          </a:xfrm>
        </p:grpSpPr>
        <p:sp>
          <p:nvSpPr>
            <p:cNvPr id="7" name="object 7"/>
            <p:cNvSpPr/>
            <p:nvPr/>
          </p:nvSpPr>
          <p:spPr>
            <a:xfrm>
              <a:off x="11589837" y="9736179"/>
              <a:ext cx="6698615" cy="551180"/>
            </a:xfrm>
            <a:custGeom>
              <a:avLst/>
              <a:gdLst/>
              <a:ahLst/>
              <a:cxnLst/>
              <a:rect l="l" t="t" r="r" b="b"/>
              <a:pathLst>
                <a:path w="6698615" h="551179">
                  <a:moveTo>
                    <a:pt x="6698161" y="550820"/>
                  </a:moveTo>
                  <a:lnTo>
                    <a:pt x="0" y="550820"/>
                  </a:lnTo>
                  <a:lnTo>
                    <a:pt x="0" y="0"/>
                  </a:lnTo>
                  <a:lnTo>
                    <a:pt x="6698161" y="0"/>
                  </a:lnTo>
                  <a:lnTo>
                    <a:pt x="6698161" y="550820"/>
                  </a:lnTo>
                  <a:close/>
                </a:path>
              </a:pathLst>
            </a:custGeom>
            <a:solidFill>
              <a:srgbClr val="E6538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1589833" y="7627403"/>
              <a:ext cx="6698615" cy="2219325"/>
            </a:xfrm>
            <a:custGeom>
              <a:avLst/>
              <a:gdLst/>
              <a:ahLst/>
              <a:cxnLst/>
              <a:rect l="l" t="t" r="r" b="b"/>
              <a:pathLst>
                <a:path w="6698615" h="2219325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2219020"/>
                  </a:lnTo>
                  <a:lnTo>
                    <a:pt x="0" y="221902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1591921" y="7627546"/>
              <a:ext cx="6696075" cy="2219325"/>
            </a:xfrm>
            <a:custGeom>
              <a:avLst/>
              <a:gdLst/>
              <a:ahLst/>
              <a:cxnLst/>
              <a:rect l="l" t="t" r="r" b="b"/>
              <a:pathLst>
                <a:path w="6696075" h="2219325">
                  <a:moveTo>
                    <a:pt x="0" y="433712"/>
                  </a:moveTo>
                  <a:lnTo>
                    <a:pt x="3346995" y="0"/>
                  </a:lnTo>
                  <a:lnTo>
                    <a:pt x="6695861" y="433954"/>
                  </a:lnTo>
                  <a:lnTo>
                    <a:pt x="6695861" y="2218878"/>
                  </a:lnTo>
                  <a:lnTo>
                    <a:pt x="0" y="2218878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2213053" y="8021963"/>
            <a:ext cx="5452110" cy="1591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1600" algn="ctr">
              <a:lnSpc>
                <a:spcPct val="100000"/>
              </a:lnSpc>
              <a:spcBef>
                <a:spcPts val="100"/>
              </a:spcBef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marL="12700" marR="5080" algn="ctr">
              <a:lnSpc>
                <a:spcPct val="101099"/>
              </a:lnSpc>
            </a:pP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Matrimonial</a:t>
            </a:r>
            <a:r>
              <a:rPr sz="34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65" dirty="0">
                <a:solidFill>
                  <a:srgbClr val="FFFFFF"/>
                </a:solidFill>
                <a:latin typeface="Trebuchet MS"/>
                <a:cs typeface="Trebuchet MS"/>
              </a:rPr>
              <a:t>Causes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10" dirty="0">
                <a:solidFill>
                  <a:srgbClr val="FFFFFF"/>
                </a:solidFill>
                <a:latin typeface="Trebuchet MS"/>
                <a:cs typeface="Trebuchet MS"/>
              </a:rPr>
              <a:t>1973, </a:t>
            </a:r>
            <a:r>
              <a:rPr sz="3400" spc="85" dirty="0">
                <a:solidFill>
                  <a:srgbClr val="FFFFFF"/>
                </a:solidFill>
                <a:latin typeface="Trebuchet MS"/>
                <a:cs typeface="Trebuchet MS"/>
              </a:rPr>
              <a:t>s25A</a:t>
            </a:r>
            <a:endParaRPr sz="3400">
              <a:latin typeface="Trebuchet MS"/>
              <a:cs typeface="Trebuchet MS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2299652"/>
            <a:ext cx="114299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2899727"/>
            <a:ext cx="114299" cy="11429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976437" y="4095115"/>
            <a:ext cx="123825" cy="12382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5300027"/>
            <a:ext cx="114299" cy="11429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6500177"/>
            <a:ext cx="114299" cy="11429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7100252"/>
            <a:ext cx="114299" cy="114299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7700327"/>
            <a:ext cx="114299" cy="11429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62074" y="8900477"/>
            <a:ext cx="114299" cy="114299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1641971" y="1931974"/>
            <a:ext cx="9916795" cy="7826375"/>
          </a:xfrm>
          <a:prstGeom prst="rect">
            <a:avLst/>
          </a:prstGeom>
        </p:spPr>
        <p:txBody>
          <a:bodyPr vert="horz" wrap="square" lIns="0" tIns="1708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45"/>
              </a:spcBef>
            </a:pP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endParaRPr sz="2900">
              <a:latin typeface="Trebuchet MS"/>
              <a:cs typeface="Trebuchet MS"/>
            </a:endParaRPr>
          </a:p>
          <a:p>
            <a:pPr marL="12700" marR="321945">
              <a:lnSpc>
                <a:spcPct val="135800"/>
              </a:lnSpc>
            </a:pP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made,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ongoing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financial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commitments,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potentially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rest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life</a:t>
            </a:r>
            <a:endParaRPr sz="2900">
              <a:latin typeface="Trebuchet MS"/>
              <a:cs typeface="Trebuchet MS"/>
            </a:endParaRPr>
          </a:p>
          <a:p>
            <a:pPr marL="638810" marR="138430">
              <a:lnSpc>
                <a:spcPct val="135800"/>
              </a:lnSpc>
            </a:pP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allows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change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circumstances,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100/m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varied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win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60" dirty="0">
                <a:solidFill>
                  <a:srgbClr val="292959"/>
                </a:solidFill>
                <a:latin typeface="Trebuchet MS"/>
                <a:cs typeface="Trebuchet MS"/>
              </a:rPr>
              <a:t>lottery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increase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stop)</a:t>
            </a:r>
            <a:endParaRPr sz="2900">
              <a:latin typeface="Trebuchet MS"/>
              <a:cs typeface="Trebuchet MS"/>
            </a:endParaRPr>
          </a:p>
          <a:p>
            <a:pPr marL="12700" marR="344170">
              <a:lnSpc>
                <a:spcPct val="135800"/>
              </a:lnSpc>
            </a:pP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made: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ends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continuing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obligation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9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parties.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pursued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suited.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Neither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0"/>
              </a:spcBef>
            </a:pP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prevent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support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endParaRPr sz="2900">
              <a:latin typeface="Trebuchet MS"/>
              <a:cs typeface="Trebuchet MS"/>
            </a:endParaRPr>
          </a:p>
          <a:p>
            <a:pPr marL="12700" marR="229870">
              <a:lnSpc>
                <a:spcPct val="135800"/>
              </a:lnSpc>
            </a:pP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Delayed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possible,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option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in </a:t>
            </a:r>
            <a:r>
              <a:rPr sz="2900" spc="-170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24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years).</a:t>
            </a:r>
            <a:endParaRPr sz="2900">
              <a:latin typeface="Trebuchet MS"/>
              <a:cs typeface="Trebuchet MS"/>
            </a:endParaRPr>
          </a:p>
          <a:p>
            <a:pPr marL="12700" marR="5080">
              <a:lnSpc>
                <a:spcPct val="135800"/>
              </a:lnSpc>
            </a:pPr>
            <a:r>
              <a:rPr sz="2900" spc="114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55" dirty="0">
                <a:solidFill>
                  <a:srgbClr val="292959"/>
                </a:solidFill>
                <a:latin typeface="Trebuchet MS"/>
                <a:cs typeface="Trebuchet MS"/>
              </a:rPr>
              <a:t>add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0" dirty="0">
                <a:solidFill>
                  <a:srgbClr val="292959"/>
                </a:solidFill>
                <a:latin typeface="Trebuchet MS"/>
                <a:cs typeface="Trebuchet MS"/>
              </a:rPr>
              <a:t>term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preventing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5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Inheritance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(Provision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Families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Dependents)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Act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10" dirty="0">
                <a:solidFill>
                  <a:srgbClr val="292959"/>
                </a:solidFill>
                <a:latin typeface="Trebuchet MS"/>
                <a:cs typeface="Trebuchet MS"/>
              </a:rPr>
              <a:t>1975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spouse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dies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20" name="object 20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97212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>
                <a:solidFill>
                  <a:srgbClr val="E65385"/>
                </a:solidFill>
              </a:rPr>
              <a:t>CLEAN</a:t>
            </a:r>
            <a:r>
              <a:rPr spc="-360" dirty="0">
                <a:solidFill>
                  <a:srgbClr val="E65385"/>
                </a:solidFill>
              </a:rPr>
              <a:t> </a:t>
            </a:r>
            <a:r>
              <a:rPr spc="-170" dirty="0">
                <a:solidFill>
                  <a:srgbClr val="E65385"/>
                </a:solidFill>
              </a:rPr>
              <a:t>BREAK</a:t>
            </a:r>
            <a:r>
              <a:rPr spc="-360" dirty="0">
                <a:solidFill>
                  <a:srgbClr val="E65385"/>
                </a:solidFill>
              </a:rPr>
              <a:t> </a:t>
            </a:r>
            <a:r>
              <a:rPr spc="-10" dirty="0"/>
              <a:t>ORDERS</a:t>
            </a:r>
          </a:p>
        </p:txBody>
      </p:sp>
      <p:grpSp>
        <p:nvGrpSpPr>
          <p:cNvPr id="21" name="object 21"/>
          <p:cNvGrpSpPr/>
          <p:nvPr/>
        </p:nvGrpSpPr>
        <p:grpSpPr>
          <a:xfrm>
            <a:off x="11675666" y="1807789"/>
            <a:ext cx="6524625" cy="5324475"/>
            <a:chOff x="11675666" y="1807789"/>
            <a:chExt cx="6524625" cy="5324475"/>
          </a:xfrm>
        </p:grpSpPr>
        <p:sp>
          <p:nvSpPr>
            <p:cNvPr id="22" name="object 22"/>
            <p:cNvSpPr/>
            <p:nvPr/>
          </p:nvSpPr>
          <p:spPr>
            <a:xfrm>
              <a:off x="11713766" y="1845892"/>
              <a:ext cx="6442710" cy="5252720"/>
            </a:xfrm>
            <a:custGeom>
              <a:avLst/>
              <a:gdLst/>
              <a:ahLst/>
              <a:cxnLst/>
              <a:rect l="l" t="t" r="r" b="b"/>
              <a:pathLst>
                <a:path w="6442709" h="5252720">
                  <a:moveTo>
                    <a:pt x="5449880" y="1076"/>
                  </a:moveTo>
                  <a:lnTo>
                    <a:pt x="1003432" y="1076"/>
                  </a:lnTo>
                  <a:lnTo>
                    <a:pt x="1046587" y="0"/>
                  </a:lnTo>
                  <a:lnTo>
                    <a:pt x="5403715" y="0"/>
                  </a:lnTo>
                  <a:lnTo>
                    <a:pt x="5449880" y="1076"/>
                  </a:lnTo>
                  <a:close/>
                </a:path>
                <a:path w="6442709" h="5252720">
                  <a:moveTo>
                    <a:pt x="5403715" y="5252476"/>
                  </a:moveTo>
                  <a:lnTo>
                    <a:pt x="1046587" y="5252476"/>
                  </a:lnTo>
                  <a:lnTo>
                    <a:pt x="1000423" y="5251399"/>
                  </a:lnTo>
                  <a:lnTo>
                    <a:pt x="998630" y="5251399"/>
                  </a:lnTo>
                  <a:lnTo>
                    <a:pt x="949188" y="5247937"/>
                  </a:lnTo>
                  <a:lnTo>
                    <a:pt x="901021" y="5242308"/>
                  </a:lnTo>
                  <a:lnTo>
                    <a:pt x="853305" y="5234478"/>
                  </a:lnTo>
                  <a:lnTo>
                    <a:pt x="806111" y="5224478"/>
                  </a:lnTo>
                  <a:lnTo>
                    <a:pt x="759510" y="5212336"/>
                  </a:lnTo>
                  <a:lnTo>
                    <a:pt x="713575" y="5198083"/>
                  </a:lnTo>
                  <a:lnTo>
                    <a:pt x="668376" y="5181748"/>
                  </a:lnTo>
                  <a:lnTo>
                    <a:pt x="623986" y="5163361"/>
                  </a:lnTo>
                  <a:lnTo>
                    <a:pt x="580475" y="5142952"/>
                  </a:lnTo>
                  <a:lnTo>
                    <a:pt x="537915" y="5120549"/>
                  </a:lnTo>
                  <a:lnTo>
                    <a:pt x="496378" y="5096183"/>
                  </a:lnTo>
                  <a:lnTo>
                    <a:pt x="455936" y="5069883"/>
                  </a:lnTo>
                  <a:lnTo>
                    <a:pt x="416659" y="5041679"/>
                  </a:lnTo>
                  <a:lnTo>
                    <a:pt x="378619" y="5011600"/>
                  </a:lnTo>
                  <a:lnTo>
                    <a:pt x="341888" y="4979677"/>
                  </a:lnTo>
                  <a:lnTo>
                    <a:pt x="306538" y="4945938"/>
                  </a:lnTo>
                  <a:lnTo>
                    <a:pt x="272799" y="4910587"/>
                  </a:lnTo>
                  <a:lnTo>
                    <a:pt x="240876" y="4873857"/>
                  </a:lnTo>
                  <a:lnTo>
                    <a:pt x="210797" y="4835817"/>
                  </a:lnTo>
                  <a:lnTo>
                    <a:pt x="182593" y="4796540"/>
                  </a:lnTo>
                  <a:lnTo>
                    <a:pt x="156293" y="4756098"/>
                  </a:lnTo>
                  <a:lnTo>
                    <a:pt x="131927" y="4714561"/>
                  </a:lnTo>
                  <a:lnTo>
                    <a:pt x="109524" y="4672001"/>
                  </a:lnTo>
                  <a:lnTo>
                    <a:pt x="89115" y="4628490"/>
                  </a:lnTo>
                  <a:lnTo>
                    <a:pt x="70727" y="4584100"/>
                  </a:lnTo>
                  <a:lnTo>
                    <a:pt x="54392" y="4538901"/>
                  </a:lnTo>
                  <a:lnTo>
                    <a:pt x="40139" y="4492966"/>
                  </a:lnTo>
                  <a:lnTo>
                    <a:pt x="27998" y="4446365"/>
                  </a:lnTo>
                  <a:lnTo>
                    <a:pt x="17997" y="4399171"/>
                  </a:lnTo>
                  <a:lnTo>
                    <a:pt x="10168" y="4351455"/>
                  </a:lnTo>
                  <a:lnTo>
                    <a:pt x="4538" y="4303288"/>
                  </a:lnTo>
                  <a:lnTo>
                    <a:pt x="1139" y="4254742"/>
                  </a:lnTo>
                  <a:lnTo>
                    <a:pt x="0" y="4205888"/>
                  </a:lnTo>
                  <a:lnTo>
                    <a:pt x="0" y="1046587"/>
                  </a:lnTo>
                  <a:lnTo>
                    <a:pt x="1076" y="998681"/>
                  </a:lnTo>
                  <a:lnTo>
                    <a:pt x="4277" y="951327"/>
                  </a:lnTo>
                  <a:lnTo>
                    <a:pt x="9554" y="904572"/>
                  </a:lnTo>
                  <a:lnTo>
                    <a:pt x="16861" y="858462"/>
                  </a:lnTo>
                  <a:lnTo>
                    <a:pt x="26154" y="813044"/>
                  </a:lnTo>
                  <a:lnTo>
                    <a:pt x="37385" y="768363"/>
                  </a:lnTo>
                  <a:lnTo>
                    <a:pt x="50508" y="724466"/>
                  </a:lnTo>
                  <a:lnTo>
                    <a:pt x="65477" y="681399"/>
                  </a:lnTo>
                  <a:lnTo>
                    <a:pt x="82246" y="639208"/>
                  </a:lnTo>
                  <a:lnTo>
                    <a:pt x="100768" y="597940"/>
                  </a:lnTo>
                  <a:lnTo>
                    <a:pt x="120998" y="557640"/>
                  </a:lnTo>
                  <a:lnTo>
                    <a:pt x="142889" y="518354"/>
                  </a:lnTo>
                  <a:lnTo>
                    <a:pt x="166396" y="480130"/>
                  </a:lnTo>
                  <a:lnTo>
                    <a:pt x="191471" y="443013"/>
                  </a:lnTo>
                  <a:lnTo>
                    <a:pt x="218069" y="407049"/>
                  </a:lnTo>
                  <a:lnTo>
                    <a:pt x="246144" y="372284"/>
                  </a:lnTo>
                  <a:lnTo>
                    <a:pt x="275649" y="338765"/>
                  </a:lnTo>
                  <a:lnTo>
                    <a:pt x="306538" y="306538"/>
                  </a:lnTo>
                  <a:lnTo>
                    <a:pt x="338765" y="275649"/>
                  </a:lnTo>
                  <a:lnTo>
                    <a:pt x="372284" y="246144"/>
                  </a:lnTo>
                  <a:lnTo>
                    <a:pt x="407049" y="218069"/>
                  </a:lnTo>
                  <a:lnTo>
                    <a:pt x="443013" y="191471"/>
                  </a:lnTo>
                  <a:lnTo>
                    <a:pt x="480130" y="166396"/>
                  </a:lnTo>
                  <a:lnTo>
                    <a:pt x="518354" y="142889"/>
                  </a:lnTo>
                  <a:lnTo>
                    <a:pt x="557640" y="120998"/>
                  </a:lnTo>
                  <a:lnTo>
                    <a:pt x="597940" y="100768"/>
                  </a:lnTo>
                  <a:lnTo>
                    <a:pt x="639208" y="82246"/>
                  </a:lnTo>
                  <a:lnTo>
                    <a:pt x="681399" y="65477"/>
                  </a:lnTo>
                  <a:lnTo>
                    <a:pt x="724466" y="50508"/>
                  </a:lnTo>
                  <a:lnTo>
                    <a:pt x="768363" y="37385"/>
                  </a:lnTo>
                  <a:lnTo>
                    <a:pt x="813044" y="26154"/>
                  </a:lnTo>
                  <a:lnTo>
                    <a:pt x="858462" y="16861"/>
                  </a:lnTo>
                  <a:lnTo>
                    <a:pt x="904572" y="9554"/>
                  </a:lnTo>
                  <a:lnTo>
                    <a:pt x="951327" y="4277"/>
                  </a:lnTo>
                  <a:lnTo>
                    <a:pt x="998681" y="1076"/>
                  </a:lnTo>
                  <a:lnTo>
                    <a:pt x="5451673" y="1076"/>
                  </a:lnTo>
                  <a:lnTo>
                    <a:pt x="5501114" y="4538"/>
                  </a:lnTo>
                  <a:lnTo>
                    <a:pt x="5549281" y="10168"/>
                  </a:lnTo>
                  <a:lnTo>
                    <a:pt x="5596997" y="17997"/>
                  </a:lnTo>
                  <a:lnTo>
                    <a:pt x="5644191" y="27998"/>
                  </a:lnTo>
                  <a:lnTo>
                    <a:pt x="5690792" y="40139"/>
                  </a:lnTo>
                  <a:lnTo>
                    <a:pt x="5736727" y="54392"/>
                  </a:lnTo>
                  <a:lnTo>
                    <a:pt x="5781926" y="70727"/>
                  </a:lnTo>
                  <a:lnTo>
                    <a:pt x="5826316" y="89115"/>
                  </a:lnTo>
                  <a:lnTo>
                    <a:pt x="5869827" y="109524"/>
                  </a:lnTo>
                  <a:lnTo>
                    <a:pt x="5912387" y="131927"/>
                  </a:lnTo>
                  <a:lnTo>
                    <a:pt x="5953924" y="156293"/>
                  </a:lnTo>
                  <a:lnTo>
                    <a:pt x="5994366" y="182593"/>
                  </a:lnTo>
                  <a:lnTo>
                    <a:pt x="6033643" y="210797"/>
                  </a:lnTo>
                  <a:lnTo>
                    <a:pt x="6071683" y="240876"/>
                  </a:lnTo>
                  <a:lnTo>
                    <a:pt x="6108414" y="272799"/>
                  </a:lnTo>
                  <a:lnTo>
                    <a:pt x="6143764" y="306538"/>
                  </a:lnTo>
                  <a:lnTo>
                    <a:pt x="6177503" y="341888"/>
                  </a:lnTo>
                  <a:lnTo>
                    <a:pt x="6209426" y="378619"/>
                  </a:lnTo>
                  <a:lnTo>
                    <a:pt x="6239505" y="416659"/>
                  </a:lnTo>
                  <a:lnTo>
                    <a:pt x="6267709" y="455936"/>
                  </a:lnTo>
                  <a:lnTo>
                    <a:pt x="6294009" y="496378"/>
                  </a:lnTo>
                  <a:lnTo>
                    <a:pt x="6318375" y="537915"/>
                  </a:lnTo>
                  <a:lnTo>
                    <a:pt x="6340778" y="580475"/>
                  </a:lnTo>
                  <a:lnTo>
                    <a:pt x="6361187" y="623986"/>
                  </a:lnTo>
                  <a:lnTo>
                    <a:pt x="6379575" y="668376"/>
                  </a:lnTo>
                  <a:lnTo>
                    <a:pt x="6395909" y="713575"/>
                  </a:lnTo>
                  <a:lnTo>
                    <a:pt x="6410163" y="759510"/>
                  </a:lnTo>
                  <a:lnTo>
                    <a:pt x="6422304" y="806111"/>
                  </a:lnTo>
                  <a:lnTo>
                    <a:pt x="6432304" y="853305"/>
                  </a:lnTo>
                  <a:lnTo>
                    <a:pt x="6440134" y="901021"/>
                  </a:lnTo>
                  <a:lnTo>
                    <a:pt x="6442491" y="921186"/>
                  </a:lnTo>
                  <a:lnTo>
                    <a:pt x="6442491" y="4332466"/>
                  </a:lnTo>
                  <a:lnTo>
                    <a:pt x="6433440" y="4394014"/>
                  </a:lnTo>
                  <a:lnTo>
                    <a:pt x="6424148" y="4439432"/>
                  </a:lnTo>
                  <a:lnTo>
                    <a:pt x="6412917" y="4484113"/>
                  </a:lnTo>
                  <a:lnTo>
                    <a:pt x="6399794" y="4528010"/>
                  </a:lnTo>
                  <a:lnTo>
                    <a:pt x="6384825" y="4571077"/>
                  </a:lnTo>
                  <a:lnTo>
                    <a:pt x="6368056" y="4613268"/>
                  </a:lnTo>
                  <a:lnTo>
                    <a:pt x="6349534" y="4654536"/>
                  </a:lnTo>
                  <a:lnTo>
                    <a:pt x="6329304" y="4694836"/>
                  </a:lnTo>
                  <a:lnTo>
                    <a:pt x="6307412" y="4734121"/>
                  </a:lnTo>
                  <a:lnTo>
                    <a:pt x="6283906" y="4772346"/>
                  </a:lnTo>
                  <a:lnTo>
                    <a:pt x="6258831" y="4809463"/>
                  </a:lnTo>
                  <a:lnTo>
                    <a:pt x="6232233" y="4845427"/>
                  </a:lnTo>
                  <a:lnTo>
                    <a:pt x="6204158" y="4880192"/>
                  </a:lnTo>
                  <a:lnTo>
                    <a:pt x="6174653" y="4913711"/>
                  </a:lnTo>
                  <a:lnTo>
                    <a:pt x="6143764" y="4945938"/>
                  </a:lnTo>
                  <a:lnTo>
                    <a:pt x="6111537" y="4976827"/>
                  </a:lnTo>
                  <a:lnTo>
                    <a:pt x="6078018" y="5006332"/>
                  </a:lnTo>
                  <a:lnTo>
                    <a:pt x="6043253" y="5034407"/>
                  </a:lnTo>
                  <a:lnTo>
                    <a:pt x="6007289" y="5061005"/>
                  </a:lnTo>
                  <a:lnTo>
                    <a:pt x="5970172" y="5086080"/>
                  </a:lnTo>
                  <a:lnTo>
                    <a:pt x="5931948" y="5109586"/>
                  </a:lnTo>
                  <a:lnTo>
                    <a:pt x="5892662" y="5131478"/>
                  </a:lnTo>
                  <a:lnTo>
                    <a:pt x="5852362" y="5151708"/>
                  </a:lnTo>
                  <a:lnTo>
                    <a:pt x="5811094" y="5170230"/>
                  </a:lnTo>
                  <a:lnTo>
                    <a:pt x="5768903" y="5186999"/>
                  </a:lnTo>
                  <a:lnTo>
                    <a:pt x="5725836" y="5201968"/>
                  </a:lnTo>
                  <a:lnTo>
                    <a:pt x="5681939" y="5215091"/>
                  </a:lnTo>
                  <a:lnTo>
                    <a:pt x="5637259" y="5226322"/>
                  </a:lnTo>
                  <a:lnTo>
                    <a:pt x="5591840" y="5235614"/>
                  </a:lnTo>
                  <a:lnTo>
                    <a:pt x="5545731" y="5242922"/>
                  </a:lnTo>
                  <a:lnTo>
                    <a:pt x="5498976" y="5248199"/>
                  </a:lnTo>
                  <a:lnTo>
                    <a:pt x="5451622" y="5251399"/>
                  </a:lnTo>
                  <a:lnTo>
                    <a:pt x="5403715" y="5252476"/>
                  </a:lnTo>
                  <a:close/>
                </a:path>
              </a:pathLst>
            </a:custGeom>
            <a:solidFill>
              <a:srgbClr val="DFEDFF">
                <a:alpha val="84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11713766" y="1845889"/>
              <a:ext cx="6448425" cy="5248275"/>
            </a:xfrm>
            <a:custGeom>
              <a:avLst/>
              <a:gdLst/>
              <a:ahLst/>
              <a:cxnLst/>
              <a:rect l="l" t="t" r="r" b="b"/>
              <a:pathLst>
                <a:path w="6448425" h="5248275">
                  <a:moveTo>
                    <a:pt x="6448353" y="4265648"/>
                  </a:moveTo>
                  <a:lnTo>
                    <a:pt x="6440752" y="4347879"/>
                  </a:lnTo>
                  <a:lnTo>
                    <a:pt x="6433445" y="4393992"/>
                  </a:lnTo>
                  <a:lnTo>
                    <a:pt x="6424153" y="4439415"/>
                  </a:lnTo>
                  <a:lnTo>
                    <a:pt x="6412922" y="4484099"/>
                  </a:lnTo>
                  <a:lnTo>
                    <a:pt x="6399798" y="4528000"/>
                  </a:lnTo>
                  <a:lnTo>
                    <a:pt x="6384828" y="4571071"/>
                  </a:lnTo>
                  <a:lnTo>
                    <a:pt x="6368058" y="4613265"/>
                  </a:lnTo>
                  <a:lnTo>
                    <a:pt x="6349534" y="4654537"/>
                  </a:lnTo>
                  <a:lnTo>
                    <a:pt x="6329302" y="4694840"/>
                  </a:lnTo>
                  <a:lnTo>
                    <a:pt x="6307409" y="4734129"/>
                  </a:lnTo>
                  <a:lnTo>
                    <a:pt x="6283900" y="4772356"/>
                  </a:lnTo>
                  <a:lnTo>
                    <a:pt x="6258822" y="4809476"/>
                  </a:lnTo>
                  <a:lnTo>
                    <a:pt x="6232222" y="4845443"/>
                  </a:lnTo>
                  <a:lnTo>
                    <a:pt x="6204144" y="4880209"/>
                  </a:lnTo>
                  <a:lnTo>
                    <a:pt x="6174636" y="4913730"/>
                  </a:lnTo>
                  <a:lnTo>
                    <a:pt x="6143743" y="4945959"/>
                  </a:lnTo>
                  <a:lnTo>
                    <a:pt x="6111513" y="4976850"/>
                  </a:lnTo>
                  <a:lnTo>
                    <a:pt x="6077990" y="5006356"/>
                  </a:lnTo>
                  <a:lnTo>
                    <a:pt x="6043222" y="5034431"/>
                  </a:lnTo>
                  <a:lnTo>
                    <a:pt x="6007254" y="5061030"/>
                  </a:lnTo>
                  <a:lnTo>
                    <a:pt x="5970133" y="5086105"/>
                  </a:lnTo>
                  <a:lnTo>
                    <a:pt x="5931905" y="5109612"/>
                  </a:lnTo>
                  <a:lnTo>
                    <a:pt x="5892616" y="5131503"/>
                  </a:lnTo>
                  <a:lnTo>
                    <a:pt x="5852312" y="5151732"/>
                  </a:lnTo>
                  <a:lnTo>
                    <a:pt x="5811040" y="5170253"/>
                  </a:lnTo>
                  <a:lnTo>
                    <a:pt x="5768846" y="5187021"/>
                  </a:lnTo>
                  <a:lnTo>
                    <a:pt x="5725775" y="5201988"/>
                  </a:lnTo>
                  <a:lnTo>
                    <a:pt x="5681875" y="5215109"/>
                  </a:lnTo>
                  <a:lnTo>
                    <a:pt x="5637191" y="5226338"/>
                  </a:lnTo>
                  <a:lnTo>
                    <a:pt x="5591770" y="5235627"/>
                  </a:lnTo>
                  <a:lnTo>
                    <a:pt x="5545658" y="5242932"/>
                  </a:lnTo>
                  <a:lnTo>
                    <a:pt x="5498896" y="5248145"/>
                  </a:lnTo>
                  <a:lnTo>
                    <a:pt x="5496965" y="5248276"/>
                  </a:lnTo>
                </a:path>
                <a:path w="6448425" h="5248275">
                  <a:moveTo>
                    <a:pt x="953999" y="5248271"/>
                  </a:moveTo>
                  <a:lnTo>
                    <a:pt x="901000" y="5242306"/>
                  </a:lnTo>
                  <a:lnTo>
                    <a:pt x="853282" y="5234475"/>
                  </a:lnTo>
                  <a:lnTo>
                    <a:pt x="806087" y="5224473"/>
                  </a:lnTo>
                  <a:lnTo>
                    <a:pt x="759485" y="5212330"/>
                  </a:lnTo>
                  <a:lnTo>
                    <a:pt x="713549" y="5198075"/>
                  </a:lnTo>
                  <a:lnTo>
                    <a:pt x="668349" y="5181739"/>
                  </a:lnTo>
                  <a:lnTo>
                    <a:pt x="623958" y="5163350"/>
                  </a:lnTo>
                  <a:lnTo>
                    <a:pt x="580446" y="5142938"/>
                  </a:lnTo>
                  <a:lnTo>
                    <a:pt x="537886" y="5120533"/>
                  </a:lnTo>
                  <a:lnTo>
                    <a:pt x="496349" y="5096165"/>
                  </a:lnTo>
                  <a:lnTo>
                    <a:pt x="455906" y="5069863"/>
                  </a:lnTo>
                  <a:lnTo>
                    <a:pt x="416630" y="5041657"/>
                  </a:lnTo>
                  <a:lnTo>
                    <a:pt x="378590" y="5011577"/>
                  </a:lnTo>
                  <a:lnTo>
                    <a:pt x="341860" y="4979651"/>
                  </a:lnTo>
                  <a:lnTo>
                    <a:pt x="306510" y="4945911"/>
                  </a:lnTo>
                  <a:lnTo>
                    <a:pt x="272773" y="4910558"/>
                  </a:lnTo>
                  <a:lnTo>
                    <a:pt x="240850" y="4873826"/>
                  </a:lnTo>
                  <a:lnTo>
                    <a:pt x="210773" y="4835785"/>
                  </a:lnTo>
                  <a:lnTo>
                    <a:pt x="182570" y="4796506"/>
                  </a:lnTo>
                  <a:lnTo>
                    <a:pt x="156272" y="4756062"/>
                  </a:lnTo>
                  <a:lnTo>
                    <a:pt x="131907" y="4714524"/>
                  </a:lnTo>
                  <a:lnTo>
                    <a:pt x="109506" y="4671964"/>
                  </a:lnTo>
                  <a:lnTo>
                    <a:pt x="89098" y="4628452"/>
                  </a:lnTo>
                  <a:lnTo>
                    <a:pt x="70713" y="4584061"/>
                  </a:lnTo>
                  <a:lnTo>
                    <a:pt x="54380" y="4538861"/>
                  </a:lnTo>
                  <a:lnTo>
                    <a:pt x="40129" y="4492925"/>
                  </a:lnTo>
                  <a:lnTo>
                    <a:pt x="27989" y="4446325"/>
                  </a:lnTo>
                  <a:lnTo>
                    <a:pt x="17991" y="4399131"/>
                  </a:lnTo>
                  <a:lnTo>
                    <a:pt x="10163" y="4351414"/>
                  </a:lnTo>
                  <a:lnTo>
                    <a:pt x="4536" y="4303248"/>
                  </a:lnTo>
                  <a:lnTo>
                    <a:pt x="1138" y="4254703"/>
                  </a:lnTo>
                  <a:lnTo>
                    <a:pt x="0" y="4205850"/>
                  </a:lnTo>
                  <a:lnTo>
                    <a:pt x="0" y="1046594"/>
                  </a:lnTo>
                  <a:lnTo>
                    <a:pt x="1076" y="998688"/>
                  </a:lnTo>
                  <a:lnTo>
                    <a:pt x="4276" y="951335"/>
                  </a:lnTo>
                  <a:lnTo>
                    <a:pt x="9553" y="904580"/>
                  </a:lnTo>
                  <a:lnTo>
                    <a:pt x="16860" y="858471"/>
                  </a:lnTo>
                  <a:lnTo>
                    <a:pt x="26152" y="813053"/>
                  </a:lnTo>
                  <a:lnTo>
                    <a:pt x="37382" y="768373"/>
                  </a:lnTo>
                  <a:lnTo>
                    <a:pt x="50505" y="724477"/>
                  </a:lnTo>
                  <a:lnTo>
                    <a:pt x="65473" y="681410"/>
                  </a:lnTo>
                  <a:lnTo>
                    <a:pt x="82241" y="639219"/>
                  </a:lnTo>
                  <a:lnTo>
                    <a:pt x="100763" y="597951"/>
                  </a:lnTo>
                  <a:lnTo>
                    <a:pt x="120993" y="557651"/>
                  </a:lnTo>
                  <a:lnTo>
                    <a:pt x="142883" y="518366"/>
                  </a:lnTo>
                  <a:lnTo>
                    <a:pt x="166389" y="480142"/>
                  </a:lnTo>
                  <a:lnTo>
                    <a:pt x="191464" y="443025"/>
                  </a:lnTo>
                  <a:lnTo>
                    <a:pt x="218061" y="407061"/>
                  </a:lnTo>
                  <a:lnTo>
                    <a:pt x="246135" y="372296"/>
                  </a:lnTo>
                  <a:lnTo>
                    <a:pt x="275639" y="338777"/>
                  </a:lnTo>
                  <a:lnTo>
                    <a:pt x="306528" y="306549"/>
                  </a:lnTo>
                  <a:lnTo>
                    <a:pt x="338755" y="275660"/>
                  </a:lnTo>
                  <a:lnTo>
                    <a:pt x="372273" y="246155"/>
                  </a:lnTo>
                  <a:lnTo>
                    <a:pt x="407037" y="218080"/>
                  </a:lnTo>
                  <a:lnTo>
                    <a:pt x="443001" y="191481"/>
                  </a:lnTo>
                  <a:lnTo>
                    <a:pt x="480117" y="166406"/>
                  </a:lnTo>
                  <a:lnTo>
                    <a:pt x="518341" y="142899"/>
                  </a:lnTo>
                  <a:lnTo>
                    <a:pt x="557626" y="121007"/>
                  </a:lnTo>
                  <a:lnTo>
                    <a:pt x="597926" y="100776"/>
                  </a:lnTo>
                  <a:lnTo>
                    <a:pt x="639194" y="82253"/>
                  </a:lnTo>
                  <a:lnTo>
                    <a:pt x="681384" y="65484"/>
                  </a:lnTo>
                  <a:lnTo>
                    <a:pt x="724451" y="50514"/>
                  </a:lnTo>
                  <a:lnTo>
                    <a:pt x="768348" y="37390"/>
                  </a:lnTo>
                  <a:lnTo>
                    <a:pt x="813029" y="26159"/>
                  </a:lnTo>
                  <a:lnTo>
                    <a:pt x="858447" y="16866"/>
                  </a:lnTo>
                  <a:lnTo>
                    <a:pt x="904557" y="9557"/>
                  </a:lnTo>
                  <a:lnTo>
                    <a:pt x="951312" y="4279"/>
                  </a:lnTo>
                  <a:lnTo>
                    <a:pt x="997754" y="1160"/>
                  </a:lnTo>
                  <a:lnTo>
                    <a:pt x="998666" y="1079"/>
                  </a:lnTo>
                  <a:lnTo>
                    <a:pt x="1046573" y="1"/>
                  </a:lnTo>
                  <a:lnTo>
                    <a:pt x="5403637" y="0"/>
                  </a:lnTo>
                  <a:lnTo>
                    <a:pt x="5452491" y="1136"/>
                  </a:lnTo>
                  <a:lnTo>
                    <a:pt x="5501038" y="4531"/>
                  </a:lnTo>
                  <a:lnTo>
                    <a:pt x="5549206" y="10157"/>
                  </a:lnTo>
                  <a:lnTo>
                    <a:pt x="5596924" y="17984"/>
                  </a:lnTo>
                  <a:lnTo>
                    <a:pt x="5644120" y="27981"/>
                  </a:lnTo>
                  <a:lnTo>
                    <a:pt x="5690722" y="40120"/>
                  </a:lnTo>
                  <a:lnTo>
                    <a:pt x="5736660" y="54370"/>
                  </a:lnTo>
                  <a:lnTo>
                    <a:pt x="5781861" y="70703"/>
                  </a:lnTo>
                  <a:lnTo>
                    <a:pt x="5826255" y="89087"/>
                  </a:lnTo>
                  <a:lnTo>
                    <a:pt x="5869768" y="109495"/>
                  </a:lnTo>
                  <a:lnTo>
                    <a:pt x="5912331" y="131896"/>
                  </a:lnTo>
                  <a:lnTo>
                    <a:pt x="5953871" y="156261"/>
                  </a:lnTo>
                  <a:lnTo>
                    <a:pt x="5994318" y="182560"/>
                  </a:lnTo>
                  <a:lnTo>
                    <a:pt x="6033598" y="210763"/>
                  </a:lnTo>
                  <a:lnTo>
                    <a:pt x="6071641" y="240841"/>
                  </a:lnTo>
                  <a:lnTo>
                    <a:pt x="6108376" y="272765"/>
                  </a:lnTo>
                  <a:lnTo>
                    <a:pt x="6143730" y="306504"/>
                  </a:lnTo>
                  <a:lnTo>
                    <a:pt x="6177472" y="341855"/>
                  </a:lnTo>
                  <a:lnTo>
                    <a:pt x="6209399" y="378587"/>
                  </a:lnTo>
                  <a:lnTo>
                    <a:pt x="6239481" y="416627"/>
                  </a:lnTo>
                  <a:lnTo>
                    <a:pt x="6267688" y="455906"/>
                  </a:lnTo>
                  <a:lnTo>
                    <a:pt x="6293991" y="496350"/>
                  </a:lnTo>
                  <a:lnTo>
                    <a:pt x="6318360" y="537889"/>
                  </a:lnTo>
                  <a:lnTo>
                    <a:pt x="6340766" y="580451"/>
                  </a:lnTo>
                  <a:lnTo>
                    <a:pt x="6361178" y="623965"/>
                  </a:lnTo>
                  <a:lnTo>
                    <a:pt x="6379567" y="668358"/>
                  </a:lnTo>
                  <a:lnTo>
                    <a:pt x="6395904" y="713560"/>
                  </a:lnTo>
                  <a:lnTo>
                    <a:pt x="6410159" y="759498"/>
                  </a:lnTo>
                  <a:lnTo>
                    <a:pt x="6422302" y="806102"/>
                  </a:lnTo>
                  <a:lnTo>
                    <a:pt x="6432303" y="853300"/>
                  </a:lnTo>
                  <a:lnTo>
                    <a:pt x="6440134" y="901019"/>
                  </a:lnTo>
                  <a:lnTo>
                    <a:pt x="6445763" y="949190"/>
                  </a:lnTo>
                  <a:lnTo>
                    <a:pt x="6448352" y="987195"/>
                  </a:lnTo>
                </a:path>
              </a:pathLst>
            </a:custGeom>
            <a:ln w="7619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12070456" y="2817505"/>
            <a:ext cx="5737225" cy="2118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2300" i="1" spc="-35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92959"/>
                </a:solidFill>
                <a:latin typeface="Trebuchet MS"/>
                <a:cs typeface="Trebuchet MS"/>
              </a:rPr>
              <a:t>goal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7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300" i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5" dirty="0">
                <a:solidFill>
                  <a:srgbClr val="292959"/>
                </a:solidFill>
                <a:latin typeface="Trebuchet MS"/>
                <a:cs typeface="Trebuchet MS"/>
              </a:rPr>
              <a:t>wherever</a:t>
            </a:r>
            <a:r>
              <a:rPr sz="2300" i="1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40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2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endParaRPr sz="2300">
              <a:latin typeface="Trebuchet MS"/>
              <a:cs typeface="Trebuchet MS"/>
            </a:endParaRPr>
          </a:p>
          <a:p>
            <a:pPr marL="12700" marR="5080" algn="ctr">
              <a:lnSpc>
                <a:spcPts val="4580"/>
              </a:lnSpc>
              <a:spcBef>
                <a:spcPts val="250"/>
              </a:spcBef>
            </a:pP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achieve,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7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35" dirty="0">
                <a:solidFill>
                  <a:srgbClr val="292959"/>
                </a:solidFill>
                <a:latin typeface="Trebuchet MS"/>
                <a:cs typeface="Trebuchet MS"/>
              </a:rPr>
              <a:t>immediately,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10" dirty="0">
                <a:solidFill>
                  <a:srgbClr val="292959"/>
                </a:solidFill>
                <a:latin typeface="Trebuchet MS"/>
                <a:cs typeface="Trebuchet MS"/>
              </a:rPr>
              <a:t>then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2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300" i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i="1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92959"/>
                </a:solidFill>
                <a:latin typeface="Trebuchet MS"/>
                <a:cs typeface="Trebuchet MS"/>
              </a:rPr>
              <a:t>defined </a:t>
            </a:r>
            <a:r>
              <a:rPr sz="2300" i="1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300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70" dirty="0">
                <a:solidFill>
                  <a:srgbClr val="292959"/>
                </a:solidFill>
                <a:latin typeface="Trebuchet MS"/>
                <a:cs typeface="Trebuchet MS"/>
              </a:rPr>
              <a:t>future,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i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50" dirty="0">
                <a:solidFill>
                  <a:srgbClr val="292959"/>
                </a:solidFill>
                <a:latin typeface="Trebuchet MS"/>
                <a:cs typeface="Trebuchet MS"/>
              </a:rPr>
              <a:t>complete</a:t>
            </a:r>
            <a:r>
              <a:rPr sz="2300" i="1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92959"/>
                </a:solidFill>
                <a:latin typeface="Trebuchet MS"/>
                <a:cs typeface="Trebuchet MS"/>
              </a:rPr>
              <a:t>economic </a:t>
            </a:r>
            <a:r>
              <a:rPr sz="2300" i="1" spc="-50" dirty="0">
                <a:solidFill>
                  <a:srgbClr val="292959"/>
                </a:solidFill>
                <a:latin typeface="Trebuchet MS"/>
                <a:cs typeface="Trebuchet MS"/>
              </a:rPr>
              <a:t>separation</a:t>
            </a:r>
            <a:r>
              <a:rPr sz="2300" i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300" i="1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i="1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" dirty="0">
                <a:solidFill>
                  <a:srgbClr val="292959"/>
                </a:solidFill>
                <a:latin typeface="Trebuchet MS"/>
                <a:cs typeface="Trebuchet MS"/>
              </a:rPr>
              <a:t>parties.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1835307" y="5722630"/>
            <a:ext cx="6207125" cy="375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Mostyn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65" dirty="0">
                <a:solidFill>
                  <a:srgbClr val="292959"/>
                </a:solidFill>
                <a:latin typeface="Trebuchet MS"/>
                <a:cs typeface="Trebuchet MS"/>
              </a:rPr>
              <a:t>J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dirty="0">
                <a:solidFill>
                  <a:srgbClr val="292959"/>
                </a:solidFill>
                <a:latin typeface="Trebuchet MS"/>
                <a:cs typeface="Trebuchet MS"/>
              </a:rPr>
              <a:t>Quan</a:t>
            </a:r>
            <a:r>
              <a:rPr sz="23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65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300" i="1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i="1" spc="-105" dirty="0">
                <a:solidFill>
                  <a:srgbClr val="292959"/>
                </a:solidFill>
                <a:latin typeface="Trebuchet MS"/>
                <a:cs typeface="Trebuchet MS"/>
              </a:rPr>
              <a:t>Bray</a:t>
            </a:r>
            <a:r>
              <a:rPr sz="2300" i="1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[2018]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EWHC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3558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endParaRPr sz="23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5872AEC-A9E0-887B-89C0-8DA97BFF75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0162" y="1066800"/>
            <a:ext cx="8834438" cy="8928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5394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D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8615" cy="551180"/>
          </a:xfrm>
          <a:custGeom>
            <a:avLst/>
            <a:gdLst/>
            <a:ahLst/>
            <a:cxnLst/>
            <a:rect l="l" t="t" r="r" b="b"/>
            <a:pathLst>
              <a:path w="6698615" h="551179">
                <a:moveTo>
                  <a:pt x="6698161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8161" y="0"/>
                </a:lnTo>
                <a:lnTo>
                  <a:pt x="6698161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18310" cy="772795"/>
          </a:xfrm>
          <a:custGeom>
            <a:avLst/>
            <a:gdLst/>
            <a:ahLst/>
            <a:cxnLst/>
            <a:rect l="l" t="t" r="r" b="b"/>
            <a:pathLst>
              <a:path w="14418310" h="772795">
                <a:moveTo>
                  <a:pt x="14417940" y="772421"/>
                </a:moveTo>
                <a:lnTo>
                  <a:pt x="0" y="772421"/>
                </a:lnTo>
                <a:lnTo>
                  <a:pt x="0" y="0"/>
                </a:lnTo>
                <a:lnTo>
                  <a:pt x="14417940" y="0"/>
                </a:lnTo>
                <a:lnTo>
                  <a:pt x="14417940" y="772421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9359" y="2573755"/>
            <a:ext cx="142874" cy="142874"/>
          </a:xfrm>
          <a:prstGeom prst="rect">
            <a:avLst/>
          </a:prstGeom>
        </p:spPr>
      </p:pic>
      <p:sp>
        <p:nvSpPr>
          <p:cNvPr id="6" name="object 6" descr="$PPTXTitle"/>
          <p:cNvSpPr txBox="1">
            <a:spLocks noGrp="1"/>
          </p:cNvSpPr>
          <p:nvPr>
            <p:ph type="title"/>
          </p:nvPr>
        </p:nvSpPr>
        <p:spPr>
          <a:xfrm>
            <a:off x="597084" y="837406"/>
            <a:ext cx="16584930" cy="2771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130" dirty="0">
                <a:solidFill>
                  <a:srgbClr val="E65385"/>
                </a:solidFill>
              </a:rPr>
              <a:t>ACTIVITY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-430" dirty="0">
                <a:solidFill>
                  <a:srgbClr val="E65385"/>
                </a:solidFill>
              </a:rPr>
              <a:t>3: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65" dirty="0"/>
              <a:t>CLEAN</a:t>
            </a:r>
            <a:r>
              <a:rPr spc="-355" dirty="0"/>
              <a:t> </a:t>
            </a:r>
            <a:r>
              <a:rPr spc="-170" dirty="0"/>
              <a:t>BREAK</a:t>
            </a:r>
            <a:r>
              <a:rPr spc="-355" dirty="0"/>
              <a:t> </a:t>
            </a:r>
            <a:r>
              <a:rPr spc="-10" dirty="0"/>
              <a:t>ORDERS</a:t>
            </a:r>
          </a:p>
          <a:p>
            <a:pPr marL="767715" marR="5080">
              <a:lnSpc>
                <a:spcPct val="135700"/>
              </a:lnSpc>
              <a:spcBef>
                <a:spcPts val="1220"/>
              </a:spcBef>
            </a:pPr>
            <a:r>
              <a:rPr sz="3500" b="0" spc="-185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500" b="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60" dirty="0">
                <a:solidFill>
                  <a:srgbClr val="203458"/>
                </a:solidFill>
                <a:latin typeface="Trebuchet MS"/>
                <a:cs typeface="Trebuchet MS"/>
              </a:rPr>
              <a:t>your</a:t>
            </a:r>
            <a:r>
              <a:rPr sz="3500" b="0" spc="-11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85" dirty="0">
                <a:solidFill>
                  <a:srgbClr val="203458"/>
                </a:solidFill>
                <a:latin typeface="Trebuchet MS"/>
                <a:cs typeface="Trebuchet MS"/>
              </a:rPr>
              <a:t>groups,</a:t>
            </a:r>
            <a:r>
              <a:rPr sz="3500" b="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45" dirty="0">
                <a:solidFill>
                  <a:srgbClr val="203458"/>
                </a:solidFill>
                <a:latin typeface="Trebuchet MS"/>
                <a:cs typeface="Trebuchet MS"/>
              </a:rPr>
              <a:t>identify</a:t>
            </a:r>
            <a:r>
              <a:rPr sz="3500" b="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60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500" b="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dirty="0">
                <a:solidFill>
                  <a:srgbClr val="203458"/>
                </a:solidFill>
                <a:latin typeface="Trebuchet MS"/>
                <a:cs typeface="Trebuchet MS"/>
              </a:rPr>
              <a:t>advantages</a:t>
            </a:r>
            <a:r>
              <a:rPr sz="3500" b="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dirty="0">
                <a:solidFill>
                  <a:srgbClr val="203458"/>
                </a:solidFill>
                <a:latin typeface="Trebuchet MS"/>
                <a:cs typeface="Trebuchet MS"/>
              </a:rPr>
              <a:t>and</a:t>
            </a:r>
            <a:r>
              <a:rPr sz="3500" b="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0" dirty="0">
                <a:solidFill>
                  <a:srgbClr val="203458"/>
                </a:solidFill>
                <a:latin typeface="Trebuchet MS"/>
                <a:cs typeface="Trebuchet MS"/>
              </a:rPr>
              <a:t>disadvantages</a:t>
            </a:r>
            <a:r>
              <a:rPr sz="3500" b="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45" dirty="0">
                <a:solidFill>
                  <a:srgbClr val="203458"/>
                </a:solidFill>
                <a:latin typeface="Trebuchet MS"/>
                <a:cs typeface="Trebuchet MS"/>
              </a:rPr>
              <a:t>there</a:t>
            </a:r>
            <a:r>
              <a:rPr sz="3500" b="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00" dirty="0">
                <a:solidFill>
                  <a:srgbClr val="203458"/>
                </a:solidFill>
                <a:latin typeface="Trebuchet MS"/>
                <a:cs typeface="Trebuchet MS"/>
              </a:rPr>
              <a:t>may</a:t>
            </a:r>
            <a:r>
              <a:rPr sz="3500" b="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dirty="0">
                <a:solidFill>
                  <a:srgbClr val="203458"/>
                </a:solidFill>
                <a:latin typeface="Trebuchet MS"/>
                <a:cs typeface="Trebuchet MS"/>
              </a:rPr>
              <a:t>be</a:t>
            </a:r>
            <a:r>
              <a:rPr sz="3500" b="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65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500" b="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20" dirty="0">
                <a:solidFill>
                  <a:srgbClr val="203458"/>
                </a:solidFill>
                <a:latin typeface="Trebuchet MS"/>
                <a:cs typeface="Trebuchet MS"/>
              </a:rPr>
              <a:t>clean </a:t>
            </a:r>
            <a:r>
              <a:rPr sz="3500" b="0" spc="-75" dirty="0">
                <a:solidFill>
                  <a:srgbClr val="203458"/>
                </a:solidFill>
                <a:latin typeface="Trebuchet MS"/>
                <a:cs typeface="Trebuchet MS"/>
              </a:rPr>
              <a:t>break</a:t>
            </a:r>
            <a:r>
              <a:rPr sz="3500" b="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500" b="0" spc="-10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endParaRPr sz="35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6090" y="2292985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60927" y="2869247"/>
            <a:ext cx="114300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60927" y="3450272"/>
            <a:ext cx="114300" cy="114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6090" y="403606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56090" y="4617085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560927" y="5193347"/>
            <a:ext cx="114300" cy="11429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560927" y="5774372"/>
            <a:ext cx="114300" cy="11429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560927" y="7517447"/>
            <a:ext cx="114300" cy="11429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560927" y="8679497"/>
            <a:ext cx="114300" cy="1142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1560927" y="9260522"/>
            <a:ext cx="114300" cy="114299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223931" y="1922774"/>
            <a:ext cx="16605250" cy="8159750"/>
          </a:xfrm>
          <a:prstGeom prst="rect">
            <a:avLst/>
          </a:prstGeom>
        </p:spPr>
        <p:txBody>
          <a:bodyPr vert="horz" wrap="square" lIns="0" tIns="167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15"/>
              </a:spcBef>
            </a:pP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Although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consider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break: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presumption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make: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80" dirty="0">
                <a:solidFill>
                  <a:srgbClr val="292959"/>
                </a:solidFill>
                <a:latin typeface="Trebuchet MS"/>
                <a:cs typeface="Trebuchet MS"/>
              </a:rPr>
              <a:t>Fisher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80" dirty="0">
                <a:solidFill>
                  <a:srgbClr val="292959"/>
                </a:solidFill>
                <a:latin typeface="Trebuchet MS"/>
                <a:cs typeface="Trebuchet MS"/>
              </a:rPr>
              <a:t>Fisher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45" dirty="0">
                <a:solidFill>
                  <a:srgbClr val="292959"/>
                </a:solidFill>
                <a:latin typeface="Trebuchet MS"/>
                <a:cs typeface="Trebuchet MS"/>
              </a:rPr>
              <a:t>[1989]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80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" dirty="0">
                <a:solidFill>
                  <a:srgbClr val="292959"/>
                </a:solidFill>
                <a:latin typeface="Trebuchet MS"/>
                <a:cs typeface="Trebuchet MS"/>
              </a:rPr>
              <a:t>423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legislative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steer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favour: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Matthews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Mathews</a:t>
            </a:r>
            <a:r>
              <a:rPr sz="28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0" dirty="0">
                <a:solidFill>
                  <a:srgbClr val="292959"/>
                </a:solidFill>
                <a:latin typeface="Trebuchet MS"/>
                <a:cs typeface="Trebuchet MS"/>
              </a:rPr>
              <a:t>[2013]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100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60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2800" b="1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" dirty="0">
                <a:solidFill>
                  <a:srgbClr val="292959"/>
                </a:solidFill>
                <a:latin typeface="Trebuchet MS"/>
                <a:cs typeface="Trebuchet MS"/>
              </a:rPr>
              <a:t>1874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Core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benefit: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‘independent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finances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self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sufficiency’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Miller;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Mcfarlane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[2006]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245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45" dirty="0">
                <a:solidFill>
                  <a:srgbClr val="292959"/>
                </a:solidFill>
                <a:latin typeface="Trebuchet MS"/>
                <a:cs typeface="Trebuchet MS"/>
              </a:rPr>
              <a:t>618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Appropriate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make: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ongoing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support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offers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benefit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spouse: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Ashley</a:t>
            </a:r>
            <a:r>
              <a:rPr sz="28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Blackman</a:t>
            </a:r>
            <a:r>
              <a:rPr sz="28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0" dirty="0">
                <a:solidFill>
                  <a:srgbClr val="292959"/>
                </a:solidFill>
                <a:latin typeface="Trebuchet MS"/>
                <a:cs typeface="Trebuchet MS"/>
              </a:rPr>
              <a:t>[1988]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FCR</a:t>
            </a:r>
            <a:r>
              <a:rPr sz="2800" b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" dirty="0">
                <a:solidFill>
                  <a:srgbClr val="292959"/>
                </a:solidFill>
                <a:latin typeface="Trebuchet MS"/>
                <a:cs typeface="Trebuchet MS"/>
              </a:rPr>
              <a:t>699</a:t>
            </a:r>
            <a:endParaRPr sz="2800">
              <a:latin typeface="Trebuchet MS"/>
              <a:cs typeface="Trebuchet MS"/>
            </a:endParaRPr>
          </a:p>
          <a:p>
            <a:pPr marL="617220" marR="5080">
              <a:lnSpc>
                <a:spcPts val="4580"/>
              </a:lnSpc>
              <a:spcBef>
                <a:spcPts val="350"/>
              </a:spcBef>
            </a:pP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short,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childless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marriage: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easily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return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position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marriage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i="1" spc="-40" dirty="0">
                <a:solidFill>
                  <a:srgbClr val="292959"/>
                </a:solidFill>
                <a:latin typeface="Trebuchet MS"/>
                <a:cs typeface="Trebuchet MS"/>
              </a:rPr>
              <a:t>Hobhouse</a:t>
            </a:r>
            <a:r>
              <a:rPr sz="2800" i="1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i="1" spc="-20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i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i="1" spc="-10" dirty="0">
                <a:solidFill>
                  <a:srgbClr val="292959"/>
                </a:solidFill>
                <a:latin typeface="Trebuchet MS"/>
                <a:cs typeface="Trebuchet MS"/>
              </a:rPr>
              <a:t>Hobhouse 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[1999]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7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60" dirty="0">
                <a:solidFill>
                  <a:srgbClr val="292959"/>
                </a:solidFill>
                <a:latin typeface="Trebuchet MS"/>
                <a:cs typeface="Trebuchet MS"/>
              </a:rPr>
              <a:t>961.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even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92959"/>
                </a:solidFill>
                <a:latin typeface="Trebuchet MS"/>
                <a:cs typeface="Trebuchet MS"/>
              </a:rPr>
              <a:t>short,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find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90" dirty="0">
                <a:solidFill>
                  <a:srgbClr val="292959"/>
                </a:solidFill>
                <a:latin typeface="Trebuchet MS"/>
                <a:cs typeface="Trebuchet MS"/>
              </a:rPr>
              <a:t>CBO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inappropriate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spouse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(and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child)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too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uncertain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B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B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(Mesher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Order)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05" dirty="0">
                <a:solidFill>
                  <a:srgbClr val="292959"/>
                </a:solidFill>
                <a:latin typeface="Trebuchet MS"/>
                <a:cs typeface="Trebuchet MS"/>
              </a:rPr>
              <a:t>[2003]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Fam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Law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" dirty="0">
                <a:solidFill>
                  <a:srgbClr val="292959"/>
                </a:solidFill>
                <a:latin typeface="Trebuchet MS"/>
                <a:cs typeface="Trebuchet MS"/>
              </a:rPr>
              <a:t>462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850"/>
              </a:spcBef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Very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wealthy: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often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especially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appropriate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lump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sum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meet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needs: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235" dirty="0">
                <a:solidFill>
                  <a:srgbClr val="292959"/>
                </a:solidFill>
                <a:latin typeface="Trebuchet MS"/>
                <a:cs typeface="Trebuchet MS"/>
              </a:rPr>
              <a:t>F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235" dirty="0">
                <a:solidFill>
                  <a:srgbClr val="292959"/>
                </a:solidFill>
                <a:latin typeface="Trebuchet MS"/>
                <a:cs typeface="Trebuchet MS"/>
              </a:rPr>
              <a:t>F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(Clean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Break: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Balance</a:t>
            </a:r>
            <a:r>
              <a:rPr sz="28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75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b="1" i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45" dirty="0">
                <a:solidFill>
                  <a:srgbClr val="292959"/>
                </a:solidFill>
                <a:latin typeface="Trebuchet MS"/>
                <a:cs typeface="Trebuchet MS"/>
              </a:rPr>
              <a:t>fairness)</a:t>
            </a:r>
            <a:r>
              <a:rPr sz="2800" b="1" i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05" dirty="0">
                <a:solidFill>
                  <a:srgbClr val="292959"/>
                </a:solidFill>
                <a:latin typeface="Trebuchet MS"/>
                <a:cs typeface="Trebuchet MS"/>
              </a:rPr>
              <a:t>[2003]</a:t>
            </a:r>
            <a:r>
              <a:rPr sz="28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80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50" dirty="0">
                <a:solidFill>
                  <a:srgbClr val="292959"/>
                </a:solidFill>
                <a:latin typeface="Trebuchet MS"/>
                <a:cs typeface="Trebuchet MS"/>
              </a:rPr>
              <a:t>847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(not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appropriate)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spouses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well-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established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careers: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Burgess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Burgess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45" dirty="0">
                <a:solidFill>
                  <a:srgbClr val="292959"/>
                </a:solidFill>
                <a:latin typeface="Trebuchet MS"/>
                <a:cs typeface="Trebuchet MS"/>
              </a:rPr>
              <a:t>[1996]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FRL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" dirty="0">
                <a:solidFill>
                  <a:srgbClr val="292959"/>
                </a:solidFill>
                <a:latin typeface="Trebuchet MS"/>
                <a:cs typeface="Trebuchet MS"/>
              </a:rPr>
              <a:t>34</a:t>
            </a:r>
            <a:endParaRPr sz="2800">
              <a:latin typeface="Trebuchet MS"/>
              <a:cs typeface="Trebuchet MS"/>
            </a:endParaRPr>
          </a:p>
          <a:p>
            <a:pPr marL="617220" marR="1026160">
              <a:lnSpc>
                <a:spcPts val="4580"/>
              </a:lnSpc>
              <a:spcBef>
                <a:spcPts val="150"/>
              </a:spcBef>
            </a:pP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Antagonism:</a:t>
            </a:r>
            <a:r>
              <a:rPr sz="28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breakdown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signal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favour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break,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but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antagonism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prevent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PPO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fairness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directs: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95" dirty="0">
                <a:solidFill>
                  <a:srgbClr val="292959"/>
                </a:solidFill>
                <a:latin typeface="Trebuchet MS"/>
                <a:cs typeface="Trebuchet MS"/>
              </a:rPr>
              <a:t>Parra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95" dirty="0">
                <a:solidFill>
                  <a:srgbClr val="292959"/>
                </a:solidFill>
                <a:latin typeface="Trebuchet MS"/>
                <a:cs typeface="Trebuchet MS"/>
              </a:rPr>
              <a:t>Parra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14" dirty="0">
                <a:solidFill>
                  <a:srgbClr val="292959"/>
                </a:solidFill>
                <a:latin typeface="Trebuchet MS"/>
                <a:cs typeface="Trebuchet MS"/>
              </a:rPr>
              <a:t>[2002]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40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FCR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80" dirty="0">
                <a:solidFill>
                  <a:srgbClr val="292959"/>
                </a:solidFill>
                <a:latin typeface="Trebuchet MS"/>
                <a:cs typeface="Trebuchet MS"/>
              </a:rPr>
              <a:t>513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529080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>
                <a:solidFill>
                  <a:srgbClr val="E65385"/>
                </a:solidFill>
              </a:rPr>
              <a:t>CLEAN</a:t>
            </a:r>
            <a:r>
              <a:rPr spc="-400" dirty="0">
                <a:solidFill>
                  <a:srgbClr val="E65385"/>
                </a:solidFill>
              </a:rPr>
              <a:t> </a:t>
            </a:r>
            <a:r>
              <a:rPr spc="-220" dirty="0">
                <a:solidFill>
                  <a:srgbClr val="E65385"/>
                </a:solidFill>
              </a:rPr>
              <a:t>BREAK: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25" dirty="0"/>
              <a:t>WHEN</a:t>
            </a:r>
            <a:r>
              <a:rPr spc="-380" dirty="0"/>
              <a:t> </a:t>
            </a:r>
            <a:r>
              <a:rPr spc="-114" dirty="0"/>
              <a:t>APPROPRIATE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1288" y="2292985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86125" y="2869247"/>
            <a:ext cx="114300" cy="114299"/>
          </a:xfrm>
          <a:prstGeom prst="rect">
            <a:avLst/>
          </a:prstGeom>
        </p:spPr>
      </p:pic>
      <p:sp>
        <p:nvSpPr>
          <p:cNvPr id="4" name="object 4"/>
          <p:cNvSpPr/>
          <p:nvPr/>
        </p:nvSpPr>
        <p:spPr>
          <a:xfrm>
            <a:off x="2290963" y="4036060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290963" y="4617085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290963" y="5198110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86125" y="5774372"/>
            <a:ext cx="114300" cy="114299"/>
          </a:xfrm>
          <a:prstGeom prst="rect">
            <a:avLst/>
          </a:prstGeom>
        </p:spPr>
      </p:pic>
      <p:sp>
        <p:nvSpPr>
          <p:cNvPr id="8" name="object 8"/>
          <p:cNvSpPr/>
          <p:nvPr/>
        </p:nvSpPr>
        <p:spPr>
          <a:xfrm>
            <a:off x="2290963" y="6360160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290963" y="6941184"/>
            <a:ext cx="104775" cy="104775"/>
          </a:xfrm>
          <a:custGeom>
            <a:avLst/>
            <a:gdLst/>
            <a:ahLst/>
            <a:cxnLst/>
            <a:rect l="l" t="t" r="r" b="b"/>
            <a:pathLst>
              <a:path w="104775" h="104775">
                <a:moveTo>
                  <a:pt x="104774" y="104774"/>
                </a:moveTo>
                <a:lnTo>
                  <a:pt x="0" y="104774"/>
                </a:lnTo>
                <a:lnTo>
                  <a:pt x="0" y="0"/>
                </a:lnTo>
                <a:lnTo>
                  <a:pt x="104774" y="0"/>
                </a:lnTo>
                <a:lnTo>
                  <a:pt x="104774" y="10477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686125" y="7517447"/>
            <a:ext cx="114300" cy="11429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686125" y="8098472"/>
            <a:ext cx="114300" cy="11429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686125" y="9260522"/>
            <a:ext cx="114300" cy="11429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349129" y="1922774"/>
            <a:ext cx="16582390" cy="7578725"/>
          </a:xfrm>
          <a:prstGeom prst="rect">
            <a:avLst/>
          </a:prstGeom>
        </p:spPr>
        <p:txBody>
          <a:bodyPr vert="horz" wrap="square" lIns="0" tIns="167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15"/>
              </a:spcBef>
            </a:pP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Inappropriate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make:</a:t>
            </a:r>
            <a:endParaRPr sz="2800">
              <a:latin typeface="Trebuchet MS"/>
              <a:cs typeface="Trebuchet MS"/>
            </a:endParaRPr>
          </a:p>
          <a:p>
            <a:pPr marL="617220" marR="5080">
              <a:lnSpc>
                <a:spcPts val="4580"/>
              </a:lnSpc>
              <a:spcBef>
                <a:spcPts val="350"/>
              </a:spcBef>
            </a:pP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young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children: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90" dirty="0">
                <a:solidFill>
                  <a:srgbClr val="292959"/>
                </a:solidFill>
                <a:latin typeface="Trebuchet MS"/>
                <a:cs typeface="Trebuchet MS"/>
              </a:rPr>
              <a:t>CBO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re-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opened,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PPO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suitable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small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children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keep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‘backstop’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unforeseen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events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(but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90" dirty="0">
                <a:solidFill>
                  <a:srgbClr val="292959"/>
                </a:solidFill>
                <a:latin typeface="Trebuchet MS"/>
                <a:cs typeface="Trebuchet MS"/>
              </a:rPr>
              <a:t>CBO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prevent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child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support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claim)</a:t>
            </a:r>
            <a:endParaRPr sz="2800">
              <a:latin typeface="Trebuchet MS"/>
              <a:cs typeface="Trebuchet MS"/>
            </a:endParaRPr>
          </a:p>
          <a:p>
            <a:pPr marL="1221740">
              <a:lnSpc>
                <a:spcPct val="100000"/>
              </a:lnSpc>
              <a:spcBef>
                <a:spcPts val="855"/>
              </a:spcBef>
            </a:pP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Suter</a:t>
            </a:r>
            <a:r>
              <a:rPr sz="28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Suter</a:t>
            </a:r>
            <a:r>
              <a:rPr sz="28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Jones</a:t>
            </a:r>
            <a:r>
              <a:rPr sz="28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4" dirty="0">
                <a:solidFill>
                  <a:srgbClr val="292959"/>
                </a:solidFill>
                <a:latin typeface="Trebuchet MS"/>
                <a:cs typeface="Trebuchet MS"/>
              </a:rPr>
              <a:t>[1987]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" dirty="0">
                <a:solidFill>
                  <a:srgbClr val="292959"/>
                </a:solidFill>
                <a:latin typeface="Trebuchet MS"/>
                <a:cs typeface="Trebuchet MS"/>
              </a:rPr>
              <a:t>232</a:t>
            </a:r>
            <a:endParaRPr sz="2800">
              <a:latin typeface="Trebuchet MS"/>
              <a:cs typeface="Trebuchet MS"/>
            </a:endParaRPr>
          </a:p>
          <a:p>
            <a:pPr marL="1221740">
              <a:lnSpc>
                <a:spcPct val="100000"/>
              </a:lnSpc>
              <a:spcBef>
                <a:spcPts val="1215"/>
              </a:spcBef>
            </a:pP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Murphy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Murphy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20" dirty="0">
                <a:solidFill>
                  <a:srgbClr val="292959"/>
                </a:solidFill>
                <a:latin typeface="Trebuchet MS"/>
                <a:cs typeface="Trebuchet MS"/>
              </a:rPr>
              <a:t>[2014]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EWHC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60" dirty="0">
                <a:solidFill>
                  <a:srgbClr val="292959"/>
                </a:solidFill>
                <a:latin typeface="Trebuchet MS"/>
                <a:cs typeface="Trebuchet MS"/>
              </a:rPr>
              <a:t>2263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0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endParaRPr sz="2800">
              <a:latin typeface="Trebuchet MS"/>
              <a:cs typeface="Trebuchet MS"/>
            </a:endParaRPr>
          </a:p>
          <a:p>
            <a:pPr marL="1221740">
              <a:lnSpc>
                <a:spcPct val="100000"/>
              </a:lnSpc>
              <a:spcBef>
                <a:spcPts val="1215"/>
              </a:spcBef>
            </a:pPr>
            <a:r>
              <a:rPr sz="2800" b="1" i="1" spc="-85" dirty="0">
                <a:solidFill>
                  <a:srgbClr val="292959"/>
                </a:solidFill>
                <a:latin typeface="Trebuchet MS"/>
                <a:cs typeface="Trebuchet MS"/>
              </a:rPr>
              <a:t>Wright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85" dirty="0">
                <a:solidFill>
                  <a:srgbClr val="292959"/>
                </a:solidFill>
                <a:latin typeface="Trebuchet MS"/>
                <a:cs typeface="Trebuchet MS"/>
              </a:rPr>
              <a:t>Wright</a:t>
            </a:r>
            <a:r>
              <a:rPr sz="2800" b="1" i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0" dirty="0">
                <a:solidFill>
                  <a:srgbClr val="292959"/>
                </a:solidFill>
                <a:latin typeface="Trebuchet MS"/>
                <a:cs typeface="Trebuchet MS"/>
              </a:rPr>
              <a:t>[2015]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100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60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35" dirty="0">
                <a:solidFill>
                  <a:srgbClr val="292959"/>
                </a:solidFill>
                <a:latin typeface="Trebuchet MS"/>
                <a:cs typeface="Trebuchet MS"/>
              </a:rPr>
              <a:t>201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Uncertainty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recipient’s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future:</a:t>
            </a:r>
            <a:endParaRPr sz="2800">
              <a:latin typeface="Trebuchet MS"/>
              <a:cs typeface="Trebuchet MS"/>
            </a:endParaRPr>
          </a:p>
          <a:p>
            <a:pPr marL="1221740">
              <a:lnSpc>
                <a:spcPct val="100000"/>
              </a:lnSpc>
              <a:spcBef>
                <a:spcPts val="1215"/>
              </a:spcBef>
            </a:pPr>
            <a:r>
              <a:rPr sz="2800" b="1" i="1" spc="-90" dirty="0">
                <a:solidFill>
                  <a:srgbClr val="292959"/>
                </a:solidFill>
                <a:latin typeface="Trebuchet MS"/>
                <a:cs typeface="Trebuchet MS"/>
              </a:rPr>
              <a:t>Whitting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90" dirty="0">
                <a:solidFill>
                  <a:srgbClr val="292959"/>
                </a:solidFill>
                <a:latin typeface="Trebuchet MS"/>
                <a:cs typeface="Trebuchet MS"/>
              </a:rPr>
              <a:t>Whitting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0" dirty="0">
                <a:solidFill>
                  <a:srgbClr val="292959"/>
                </a:solidFill>
                <a:latin typeface="Trebuchet MS"/>
                <a:cs typeface="Trebuchet MS"/>
              </a:rPr>
              <a:t>[1988]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45" dirty="0">
                <a:solidFill>
                  <a:srgbClr val="292959"/>
                </a:solidFill>
                <a:latin typeface="Trebuchet MS"/>
                <a:cs typeface="Trebuchet MS"/>
              </a:rPr>
              <a:t>189</a:t>
            </a:r>
            <a:endParaRPr sz="2800">
              <a:latin typeface="Trebuchet MS"/>
              <a:cs typeface="Trebuchet MS"/>
            </a:endParaRPr>
          </a:p>
          <a:p>
            <a:pPr marL="1221740">
              <a:lnSpc>
                <a:spcPct val="100000"/>
              </a:lnSpc>
              <a:spcBef>
                <a:spcPts val="1215"/>
              </a:spcBef>
            </a:pPr>
            <a:r>
              <a:rPr sz="2800" b="1" i="1" spc="350" dirty="0">
                <a:solidFill>
                  <a:srgbClr val="292959"/>
                </a:solidFill>
                <a:latin typeface="Trebuchet MS"/>
                <a:cs typeface="Trebuchet MS"/>
              </a:rPr>
              <a:t>M</a:t>
            </a:r>
            <a:r>
              <a:rPr sz="28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350" dirty="0">
                <a:solidFill>
                  <a:srgbClr val="292959"/>
                </a:solidFill>
                <a:latin typeface="Trebuchet MS"/>
                <a:cs typeface="Trebuchet MS"/>
              </a:rPr>
              <a:t>M</a:t>
            </a:r>
            <a:r>
              <a:rPr sz="28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80" dirty="0">
                <a:solidFill>
                  <a:srgbClr val="292959"/>
                </a:solidFill>
                <a:latin typeface="Trebuchet MS"/>
                <a:cs typeface="Trebuchet MS"/>
              </a:rPr>
              <a:t>(Financial</a:t>
            </a:r>
            <a:r>
              <a:rPr sz="28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5" dirty="0">
                <a:solidFill>
                  <a:srgbClr val="292959"/>
                </a:solidFill>
                <a:latin typeface="Trebuchet MS"/>
                <a:cs typeface="Trebuchet MS"/>
              </a:rPr>
              <a:t>Provision)</a:t>
            </a:r>
            <a:r>
              <a:rPr sz="2800" b="1" i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54" dirty="0">
                <a:solidFill>
                  <a:srgbClr val="292959"/>
                </a:solidFill>
                <a:latin typeface="Trebuchet MS"/>
                <a:cs typeface="Trebuchet MS"/>
              </a:rPr>
              <a:t>[1987]</a:t>
            </a:r>
            <a:r>
              <a:rPr sz="28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85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1215"/>
              </a:spcBef>
            </a:pP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Long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marriage: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SRJ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8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0" dirty="0">
                <a:solidFill>
                  <a:srgbClr val="292959"/>
                </a:solidFill>
                <a:latin typeface="Trebuchet MS"/>
                <a:cs typeface="Trebuchet MS"/>
              </a:rPr>
              <a:t>DWJ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80" dirty="0">
                <a:solidFill>
                  <a:srgbClr val="292959"/>
                </a:solidFill>
                <a:latin typeface="Trebuchet MS"/>
                <a:cs typeface="Trebuchet MS"/>
              </a:rPr>
              <a:t>(Financial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105" dirty="0">
                <a:solidFill>
                  <a:srgbClr val="292959"/>
                </a:solidFill>
                <a:latin typeface="Trebuchet MS"/>
                <a:cs typeface="Trebuchet MS"/>
              </a:rPr>
              <a:t>Provision)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45" dirty="0">
                <a:solidFill>
                  <a:srgbClr val="292959"/>
                </a:solidFill>
                <a:latin typeface="Trebuchet MS"/>
                <a:cs typeface="Trebuchet MS"/>
              </a:rPr>
              <a:t>[1999]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40" dirty="0">
                <a:solidFill>
                  <a:srgbClr val="292959"/>
                </a:solidFill>
                <a:latin typeface="Trebuchet MS"/>
                <a:cs typeface="Trebuchet MS"/>
              </a:rPr>
              <a:t>176</a:t>
            </a:r>
            <a:r>
              <a:rPr sz="2800" spc="-340" dirty="0">
                <a:solidFill>
                  <a:srgbClr val="292959"/>
                </a:solidFill>
                <a:latin typeface="Trebuchet MS"/>
                <a:cs typeface="Trebuchet MS"/>
              </a:rPr>
              <a:t>.</a:t>
            </a:r>
            <a:endParaRPr sz="2800">
              <a:latin typeface="Trebuchet MS"/>
              <a:cs typeface="Trebuchet MS"/>
            </a:endParaRPr>
          </a:p>
          <a:p>
            <a:pPr marL="617220" marR="80010">
              <a:lnSpc>
                <a:spcPts val="4580"/>
              </a:lnSpc>
              <a:spcBef>
                <a:spcPts val="350"/>
              </a:spcBef>
            </a:pP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Fairness: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economic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disparity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rectified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CBO,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due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abandoning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career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ongoing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PPO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suited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achieving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fairness.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spc="-65" dirty="0">
                <a:solidFill>
                  <a:srgbClr val="292959"/>
                </a:solidFill>
                <a:latin typeface="Trebuchet MS"/>
                <a:cs typeface="Trebuchet MS"/>
              </a:rPr>
              <a:t>Miller;</a:t>
            </a:r>
            <a:r>
              <a:rPr sz="2800" b="1" i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i="1" dirty="0">
                <a:solidFill>
                  <a:srgbClr val="292959"/>
                </a:solidFill>
                <a:latin typeface="Trebuchet MS"/>
                <a:cs typeface="Trebuchet MS"/>
              </a:rPr>
              <a:t>Mcfarlane</a:t>
            </a:r>
            <a:r>
              <a:rPr sz="2800" b="1" i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[2006]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04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28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245" dirty="0">
                <a:solidFill>
                  <a:srgbClr val="292959"/>
                </a:solidFill>
                <a:latin typeface="Trebuchet MS"/>
                <a:cs typeface="Trebuchet MS"/>
              </a:rPr>
              <a:t>AC</a:t>
            </a:r>
            <a:r>
              <a:rPr sz="2800" b="1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345" dirty="0">
                <a:solidFill>
                  <a:srgbClr val="292959"/>
                </a:solidFill>
                <a:latin typeface="Trebuchet MS"/>
                <a:cs typeface="Trebuchet MS"/>
              </a:rPr>
              <a:t>618</a:t>
            </a:r>
            <a:endParaRPr sz="2800">
              <a:latin typeface="Trebuchet MS"/>
              <a:cs typeface="Trebuchet MS"/>
            </a:endParaRPr>
          </a:p>
          <a:p>
            <a:pPr marL="617220">
              <a:lnSpc>
                <a:spcPct val="100000"/>
              </a:lnSpc>
              <a:spcBef>
                <a:spcPts val="855"/>
              </a:spcBef>
            </a:pP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Non-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disclosure: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50" dirty="0">
                <a:solidFill>
                  <a:srgbClr val="292959"/>
                </a:solidFill>
                <a:latin typeface="Trebuchet MS"/>
                <a:cs typeface="Trebuchet MS"/>
              </a:rPr>
              <a:t>Quan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1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50" dirty="0">
                <a:solidFill>
                  <a:srgbClr val="292959"/>
                </a:solidFill>
                <a:latin typeface="Trebuchet MS"/>
                <a:cs typeface="Trebuchet MS"/>
              </a:rPr>
              <a:t>Bray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245" dirty="0">
                <a:solidFill>
                  <a:srgbClr val="292959"/>
                </a:solidFill>
                <a:latin typeface="Trebuchet MS"/>
                <a:cs typeface="Trebuchet MS"/>
              </a:rPr>
              <a:t>[2018]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dirty="0">
                <a:solidFill>
                  <a:srgbClr val="292959"/>
                </a:solidFill>
                <a:latin typeface="Trebuchet MS"/>
                <a:cs typeface="Trebuchet MS"/>
              </a:rPr>
              <a:t>EWHC</a:t>
            </a:r>
            <a:r>
              <a:rPr sz="2800" b="1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20" dirty="0">
                <a:solidFill>
                  <a:srgbClr val="292959"/>
                </a:solidFill>
                <a:latin typeface="Trebuchet MS"/>
                <a:cs typeface="Trebuchet MS"/>
              </a:rPr>
              <a:t>3558</a:t>
            </a:r>
            <a:r>
              <a:rPr sz="2800" b="1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b="1" spc="-10" dirty="0">
                <a:solidFill>
                  <a:srgbClr val="292959"/>
                </a:solidFill>
                <a:latin typeface="Trebuchet MS"/>
                <a:cs typeface="Trebuchet MS"/>
              </a:rPr>
              <a:t>(Fam)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617281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65" dirty="0">
                <a:solidFill>
                  <a:srgbClr val="E65385"/>
                </a:solidFill>
              </a:rPr>
              <a:t>CLEAN</a:t>
            </a:r>
            <a:r>
              <a:rPr spc="-400" dirty="0">
                <a:solidFill>
                  <a:srgbClr val="E65385"/>
                </a:solidFill>
              </a:rPr>
              <a:t> </a:t>
            </a:r>
            <a:r>
              <a:rPr spc="-220" dirty="0">
                <a:solidFill>
                  <a:srgbClr val="E65385"/>
                </a:solidFill>
              </a:rPr>
              <a:t>BREAK: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25" dirty="0"/>
              <a:t>WHEN</a:t>
            </a:r>
            <a:r>
              <a:rPr spc="-380" dirty="0"/>
              <a:t> </a:t>
            </a:r>
            <a:r>
              <a:rPr spc="-110" dirty="0"/>
              <a:t>INAPPROPRIATE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296795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915920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4154170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539242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7249795"/>
            <a:ext cx="123825" cy="12382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392289" y="1922126"/>
            <a:ext cx="10043160" cy="683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5400"/>
              </a:lnSpc>
              <a:spcBef>
                <a:spcPts val="100"/>
              </a:spcBef>
            </a:pP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withholds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CBO,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next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considers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deferred.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Useful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could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adjust,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undue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hardship,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termination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provision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(taper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down)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Some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judges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too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ready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orders: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Flavell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50" dirty="0">
                <a:solidFill>
                  <a:srgbClr val="292959"/>
                </a:solidFill>
                <a:latin typeface="Trebuchet MS"/>
                <a:cs typeface="Trebuchet MS"/>
              </a:rPr>
              <a:t>v </a:t>
            </a:r>
            <a:r>
              <a:rPr sz="3000" b="1" i="1" spc="-125" dirty="0">
                <a:solidFill>
                  <a:srgbClr val="292959"/>
                </a:solidFill>
                <a:latin typeface="Trebuchet MS"/>
                <a:cs typeface="Trebuchet MS"/>
              </a:rPr>
              <a:t>Flavell</a:t>
            </a:r>
            <a:r>
              <a:rPr sz="3000" b="1" i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65" dirty="0">
                <a:solidFill>
                  <a:srgbClr val="292959"/>
                </a:solidFill>
                <a:latin typeface="Trebuchet MS"/>
                <a:cs typeface="Trebuchet MS"/>
              </a:rPr>
              <a:t>[1997]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885" dirty="0">
                <a:solidFill>
                  <a:srgbClr val="292959"/>
                </a:solidFill>
                <a:latin typeface="Trebuchet MS"/>
                <a:cs typeface="Trebuchet MS"/>
              </a:rPr>
              <a:t>1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5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353</a:t>
            </a:r>
            <a:endParaRPr sz="3000">
              <a:latin typeface="Trebuchet MS"/>
              <a:cs typeface="Trebuchet MS"/>
            </a:endParaRPr>
          </a:p>
          <a:p>
            <a:pPr marL="12700" marR="414020" algn="just">
              <a:lnSpc>
                <a:spcPct val="135400"/>
              </a:lnSpc>
            </a:pPr>
            <a:r>
              <a:rPr sz="3000" b="1" i="1" spc="385" dirty="0">
                <a:solidFill>
                  <a:srgbClr val="292959"/>
                </a:solidFill>
                <a:latin typeface="Trebuchet MS"/>
                <a:cs typeface="Trebuchet MS"/>
              </a:rPr>
              <a:t>C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0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385" dirty="0">
                <a:solidFill>
                  <a:srgbClr val="292959"/>
                </a:solidFill>
                <a:latin typeface="Trebuchet MS"/>
                <a:cs typeface="Trebuchet MS"/>
              </a:rPr>
              <a:t>C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80" dirty="0">
                <a:solidFill>
                  <a:srgbClr val="292959"/>
                </a:solidFill>
                <a:latin typeface="Trebuchet MS"/>
                <a:cs typeface="Trebuchet MS"/>
              </a:rPr>
              <a:t>(Financial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95" dirty="0">
                <a:solidFill>
                  <a:srgbClr val="292959"/>
                </a:solidFill>
                <a:latin typeface="Trebuchet MS"/>
                <a:cs typeface="Trebuchet MS"/>
              </a:rPr>
              <a:t>Provision: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30" dirty="0">
                <a:solidFill>
                  <a:srgbClr val="292959"/>
                </a:solidFill>
                <a:latin typeface="Trebuchet MS"/>
                <a:cs typeface="Trebuchet MS"/>
              </a:rPr>
              <a:t>Short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Marriage)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65" dirty="0">
                <a:solidFill>
                  <a:srgbClr val="292959"/>
                </a:solidFill>
                <a:latin typeface="Trebuchet MS"/>
                <a:cs typeface="Trebuchet MS"/>
              </a:rPr>
              <a:t>[1997]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15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000" b="1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60" dirty="0">
                <a:solidFill>
                  <a:srgbClr val="292959"/>
                </a:solidFill>
                <a:latin typeface="Trebuchet MS"/>
                <a:cs typeface="Trebuchet MS"/>
              </a:rPr>
              <a:t>26: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“hope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pious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exhortations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end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dependency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is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enough”</a:t>
            </a:r>
            <a:endParaRPr sz="3000">
              <a:latin typeface="Trebuchet MS"/>
              <a:cs typeface="Trebuchet MS"/>
            </a:endParaRPr>
          </a:p>
          <a:p>
            <a:pPr marL="12700" marR="259715" algn="just">
              <a:lnSpc>
                <a:spcPct val="135400"/>
              </a:lnSpc>
            </a:pP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clear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recipient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certainly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financially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independent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10" dirty="0">
                <a:solidFill>
                  <a:srgbClr val="292959"/>
                </a:solidFill>
                <a:latin typeface="Trebuchet MS"/>
                <a:cs typeface="Trebuchet MS"/>
              </a:rPr>
              <a:t>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end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maintenance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payments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delayed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clean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break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is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suitable.</a:t>
            </a:r>
            <a:endParaRPr sz="3000">
              <a:latin typeface="Trebuchet MS"/>
              <a:cs typeface="Trebuchet MS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589837" y="2125345"/>
            <a:ext cx="6696075" cy="7610474"/>
          </a:xfrm>
          <a:prstGeom prst="rect">
            <a:avLst/>
          </a:prstGeom>
        </p:spPr>
      </p:pic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357503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75" dirty="0">
                <a:solidFill>
                  <a:srgbClr val="E65385"/>
                </a:solidFill>
              </a:rPr>
              <a:t>DEFERRED</a:t>
            </a:r>
            <a:r>
              <a:rPr spc="-355" dirty="0">
                <a:solidFill>
                  <a:srgbClr val="E65385"/>
                </a:solidFill>
              </a:rPr>
              <a:t> </a:t>
            </a:r>
            <a:r>
              <a:rPr spc="65" dirty="0"/>
              <a:t>CLEAN</a:t>
            </a:r>
            <a:r>
              <a:rPr spc="-350" dirty="0"/>
              <a:t> </a:t>
            </a:r>
            <a:r>
              <a:rPr spc="-170" dirty="0"/>
              <a:t>BREAK</a:t>
            </a:r>
            <a:r>
              <a:rPr spc="-350" dirty="0"/>
              <a:t> </a:t>
            </a:r>
            <a:r>
              <a:rPr spc="-95" dirty="0"/>
              <a:t>ORDER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589837" y="771525"/>
            <a:ext cx="6696075" cy="7429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229679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353504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415417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5392420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100338" y="6630670"/>
            <a:ext cx="123825" cy="123824"/>
          </a:xfrm>
          <a:prstGeom prst="rect">
            <a:avLst/>
          </a:prstGeom>
        </p:spPr>
      </p:pic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6696075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30" dirty="0">
                <a:solidFill>
                  <a:srgbClr val="E65385"/>
                </a:solidFill>
              </a:rPr>
              <a:t>INTERIM</a:t>
            </a:r>
            <a:r>
              <a:rPr spc="-520" dirty="0">
                <a:solidFill>
                  <a:srgbClr val="E65385"/>
                </a:solidFill>
              </a:rPr>
              <a:t> </a:t>
            </a:r>
            <a:r>
              <a:rPr spc="-145" dirty="0"/>
              <a:t>ORDER</a:t>
            </a:r>
          </a:p>
        </p:txBody>
      </p:sp>
      <p:grpSp>
        <p:nvGrpSpPr>
          <p:cNvPr id="9" name="object 9"/>
          <p:cNvGrpSpPr/>
          <p:nvPr/>
        </p:nvGrpSpPr>
        <p:grpSpPr>
          <a:xfrm>
            <a:off x="11506196" y="7541821"/>
            <a:ext cx="6867525" cy="2390775"/>
            <a:chOff x="11506196" y="7541821"/>
            <a:chExt cx="6867525" cy="2390775"/>
          </a:xfrm>
        </p:grpSpPr>
        <p:sp>
          <p:nvSpPr>
            <p:cNvPr id="10" name="object 10"/>
            <p:cNvSpPr/>
            <p:nvPr/>
          </p:nvSpPr>
          <p:spPr>
            <a:xfrm>
              <a:off x="11589833" y="7627403"/>
              <a:ext cx="6698615" cy="2219325"/>
            </a:xfrm>
            <a:custGeom>
              <a:avLst/>
              <a:gdLst/>
              <a:ahLst/>
              <a:cxnLst/>
              <a:rect l="l" t="t" r="r" b="b"/>
              <a:pathLst>
                <a:path w="6698615" h="2219325">
                  <a:moveTo>
                    <a:pt x="3349080" y="0"/>
                  </a:moveTo>
                  <a:lnTo>
                    <a:pt x="6698162" y="433982"/>
                  </a:lnTo>
                  <a:lnTo>
                    <a:pt x="6698162" y="2219020"/>
                  </a:lnTo>
                  <a:lnTo>
                    <a:pt x="0" y="2219020"/>
                  </a:lnTo>
                  <a:lnTo>
                    <a:pt x="0" y="433982"/>
                  </a:lnTo>
                  <a:lnTo>
                    <a:pt x="3349080" y="0"/>
                  </a:lnTo>
                  <a:close/>
                </a:path>
              </a:pathLst>
            </a:custGeom>
            <a:solidFill>
              <a:srgbClr val="00B3A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1591921" y="7627546"/>
              <a:ext cx="6696075" cy="2219325"/>
            </a:xfrm>
            <a:custGeom>
              <a:avLst/>
              <a:gdLst/>
              <a:ahLst/>
              <a:cxnLst/>
              <a:rect l="l" t="t" r="r" b="b"/>
              <a:pathLst>
                <a:path w="6696075" h="2219325">
                  <a:moveTo>
                    <a:pt x="0" y="433712"/>
                  </a:moveTo>
                  <a:lnTo>
                    <a:pt x="3346995" y="0"/>
                  </a:lnTo>
                  <a:lnTo>
                    <a:pt x="6695861" y="433954"/>
                  </a:lnTo>
                  <a:lnTo>
                    <a:pt x="6695861" y="2218878"/>
                  </a:lnTo>
                  <a:lnTo>
                    <a:pt x="0" y="2218878"/>
                  </a:lnTo>
                </a:path>
              </a:pathLst>
            </a:custGeom>
            <a:ln w="171449">
              <a:solidFill>
                <a:srgbClr val="FED307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1392289" y="1922126"/>
            <a:ext cx="16272510" cy="7691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429375">
              <a:lnSpc>
                <a:spcPct val="135400"/>
              </a:lnSpc>
              <a:spcBef>
                <a:spcPts val="100"/>
              </a:spcBef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Given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length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litigation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negotiations,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spouse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support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order </a:t>
            </a:r>
            <a:r>
              <a:rPr sz="3000" spc="215" dirty="0">
                <a:solidFill>
                  <a:srgbClr val="292959"/>
                </a:solidFill>
                <a:latin typeface="Trebuchet MS"/>
                <a:cs typeface="Trebuchet MS"/>
              </a:rPr>
              <a:t>MCA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65" dirty="0">
                <a:solidFill>
                  <a:srgbClr val="292959"/>
                </a:solidFill>
                <a:latin typeface="Trebuchet MS"/>
                <a:cs typeface="Trebuchet MS"/>
              </a:rPr>
              <a:t>1973,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70" dirty="0">
                <a:solidFill>
                  <a:srgbClr val="292959"/>
                </a:solidFill>
                <a:latin typeface="Trebuchet MS"/>
                <a:cs typeface="Trebuchet MS"/>
              </a:rPr>
              <a:t>s22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permits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endParaRPr sz="3000">
              <a:latin typeface="Trebuchet MS"/>
              <a:cs typeface="Trebuchet MS"/>
            </a:endParaRPr>
          </a:p>
          <a:p>
            <a:pPr marL="12700" marR="7765415">
              <a:lnSpc>
                <a:spcPct val="1354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formal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guidelines: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into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account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all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circumstances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endParaRPr sz="3000">
              <a:latin typeface="Trebuchet MS"/>
              <a:cs typeface="Trebuchet MS"/>
            </a:endParaRPr>
          </a:p>
          <a:p>
            <a:pPr marL="12700" marR="6792595">
              <a:lnSpc>
                <a:spcPct val="135400"/>
              </a:lnSpc>
            </a:pP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awards: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‘almost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unknown’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courts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not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want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prejudge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endParaRPr sz="3000">
              <a:latin typeface="Trebuchet MS"/>
              <a:cs typeface="Trebuchet MS"/>
            </a:endParaRPr>
          </a:p>
          <a:p>
            <a:pPr marL="12700" marR="6154420">
              <a:lnSpc>
                <a:spcPct val="1354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Used</a:t>
            </a:r>
            <a:r>
              <a:rPr sz="3000" spc="-2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assist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pay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fees: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only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very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wealthy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couples: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65" dirty="0">
                <a:solidFill>
                  <a:srgbClr val="292959"/>
                </a:solidFill>
                <a:latin typeface="Trebuchet MS"/>
                <a:cs typeface="Trebuchet MS"/>
              </a:rPr>
              <a:t>F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65" dirty="0">
                <a:solidFill>
                  <a:srgbClr val="292959"/>
                </a:solidFill>
                <a:latin typeface="Trebuchet MS"/>
                <a:cs typeface="Trebuchet MS"/>
              </a:rPr>
              <a:t>F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75" dirty="0">
                <a:solidFill>
                  <a:srgbClr val="292959"/>
                </a:solidFill>
                <a:latin typeface="Trebuchet MS"/>
                <a:cs typeface="Trebuchet MS"/>
              </a:rPr>
              <a:t>(Ancillary</a:t>
            </a:r>
            <a:r>
              <a:rPr sz="3000" b="1" i="1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14" dirty="0">
                <a:solidFill>
                  <a:srgbClr val="292959"/>
                </a:solidFill>
                <a:latin typeface="Trebuchet MS"/>
                <a:cs typeface="Trebuchet MS"/>
              </a:rPr>
              <a:t>Relief: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5" dirty="0">
                <a:solidFill>
                  <a:srgbClr val="292959"/>
                </a:solidFill>
                <a:latin typeface="Trebuchet MS"/>
                <a:cs typeface="Trebuchet MS"/>
              </a:rPr>
              <a:t>Substantial</a:t>
            </a:r>
            <a:r>
              <a:rPr sz="3000" b="1" i="1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Assets) </a:t>
            </a:r>
            <a:r>
              <a:rPr sz="3000" b="1" spc="-270" dirty="0">
                <a:solidFill>
                  <a:srgbClr val="292959"/>
                </a:solidFill>
                <a:latin typeface="Trebuchet MS"/>
                <a:cs typeface="Trebuchet MS"/>
              </a:rPr>
              <a:t>[1995]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0" dirty="0">
                <a:solidFill>
                  <a:srgbClr val="292959"/>
                </a:solidFill>
                <a:latin typeface="Trebuchet MS"/>
                <a:cs typeface="Trebuchet MS"/>
              </a:rPr>
              <a:t>2</a:t>
            </a:r>
            <a:r>
              <a:rPr sz="3000" b="1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25" dirty="0">
                <a:solidFill>
                  <a:srgbClr val="292959"/>
                </a:solidFill>
                <a:latin typeface="Trebuchet MS"/>
                <a:cs typeface="Trebuchet MS"/>
              </a:rPr>
              <a:t>FLR</a:t>
            </a:r>
            <a:r>
              <a:rPr sz="3000" b="1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5" dirty="0">
                <a:solidFill>
                  <a:srgbClr val="292959"/>
                </a:solidFill>
                <a:latin typeface="Trebuchet MS"/>
                <a:cs typeface="Trebuchet MS"/>
              </a:rPr>
              <a:t>45</a:t>
            </a:r>
            <a:endParaRPr sz="3000">
              <a:latin typeface="Trebuchet MS"/>
              <a:cs typeface="Trebuchet MS"/>
            </a:endParaRPr>
          </a:p>
          <a:p>
            <a:pPr marL="10711815" algn="ctr">
              <a:lnSpc>
                <a:spcPts val="3360"/>
              </a:lnSpc>
            </a:pPr>
            <a:r>
              <a:rPr sz="3400" b="1" spc="-50" dirty="0">
                <a:solidFill>
                  <a:srgbClr val="FFFFFF"/>
                </a:solidFill>
                <a:latin typeface="Trebuchet MS"/>
                <a:cs typeface="Trebuchet MS"/>
              </a:rPr>
              <a:t>Key</a:t>
            </a:r>
            <a:r>
              <a:rPr sz="3400" b="1" spc="-21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b="1" spc="-10" dirty="0">
                <a:solidFill>
                  <a:srgbClr val="FFFFFF"/>
                </a:solidFill>
                <a:latin typeface="Trebuchet MS"/>
                <a:cs typeface="Trebuchet MS"/>
              </a:rPr>
              <a:t>source:</a:t>
            </a:r>
            <a:endParaRPr sz="3400">
              <a:latin typeface="Trebuchet MS"/>
              <a:cs typeface="Trebuchet MS"/>
            </a:endParaRPr>
          </a:p>
          <a:p>
            <a:pPr marL="10833100" marR="5080" algn="ctr">
              <a:lnSpc>
                <a:spcPct val="101099"/>
              </a:lnSpc>
            </a:pPr>
            <a:r>
              <a:rPr sz="3400" spc="-95" dirty="0">
                <a:solidFill>
                  <a:srgbClr val="FFFFFF"/>
                </a:solidFill>
                <a:latin typeface="Trebuchet MS"/>
                <a:cs typeface="Trebuchet MS"/>
              </a:rPr>
              <a:t>Matrimonial</a:t>
            </a:r>
            <a:r>
              <a:rPr sz="3400" spc="-130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65" dirty="0">
                <a:solidFill>
                  <a:srgbClr val="FFFFFF"/>
                </a:solidFill>
                <a:latin typeface="Trebuchet MS"/>
                <a:cs typeface="Trebuchet MS"/>
              </a:rPr>
              <a:t>Causes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dirty="0">
                <a:solidFill>
                  <a:srgbClr val="FFFFFF"/>
                </a:solidFill>
                <a:latin typeface="Trebuchet MS"/>
                <a:cs typeface="Trebuchet MS"/>
              </a:rPr>
              <a:t>Act</a:t>
            </a:r>
            <a:r>
              <a:rPr sz="3400" spc="-125" dirty="0">
                <a:solidFill>
                  <a:srgbClr val="FFFFFF"/>
                </a:solidFill>
                <a:latin typeface="Trebuchet MS"/>
                <a:cs typeface="Trebuchet MS"/>
              </a:rPr>
              <a:t> </a:t>
            </a:r>
            <a:r>
              <a:rPr sz="3400" spc="-310" dirty="0">
                <a:solidFill>
                  <a:srgbClr val="FFFFFF"/>
                </a:solidFill>
                <a:latin typeface="Trebuchet MS"/>
                <a:cs typeface="Trebuchet MS"/>
              </a:rPr>
              <a:t>1973, </a:t>
            </a:r>
            <a:r>
              <a:rPr sz="3400" spc="160" dirty="0">
                <a:solidFill>
                  <a:srgbClr val="FFFFFF"/>
                </a:solidFill>
                <a:latin typeface="Trebuchet MS"/>
                <a:cs typeface="Trebuchet MS"/>
              </a:rPr>
              <a:t>s22</a:t>
            </a:r>
            <a:endParaRPr sz="3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296795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353504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4154170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4773295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43275" y="5387657"/>
            <a:ext cx="133350" cy="13334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43275" y="6006782"/>
            <a:ext cx="133350" cy="1333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00338" y="6630670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100338" y="7249795"/>
            <a:ext cx="123825" cy="1238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743275" y="8483282"/>
            <a:ext cx="133350" cy="13334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743275" y="9102407"/>
            <a:ext cx="133350" cy="133349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9726294"/>
            <a:ext cx="123825" cy="123824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392289" y="1922126"/>
            <a:ext cx="9590405" cy="8074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20675">
              <a:lnSpc>
                <a:spcPct val="135400"/>
              </a:lnSpc>
              <a:spcBef>
                <a:spcPts val="100"/>
              </a:spcBef>
            </a:pP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distinct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procedures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applying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orders: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standard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fast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track</a:t>
            </a:r>
            <a:endParaRPr sz="3000">
              <a:latin typeface="Trebuchet MS"/>
              <a:cs typeface="Trebuchet MS"/>
            </a:endParaRPr>
          </a:p>
          <a:p>
            <a:pPr marL="12700" marR="116205">
              <a:lnSpc>
                <a:spcPct val="135400"/>
              </a:lnSpc>
            </a:pP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Fast-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track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limited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availability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so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we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focus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standard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orders...</a:t>
            </a:r>
            <a:endParaRPr sz="3000">
              <a:latin typeface="Trebuchet MS"/>
              <a:cs typeface="Trebuchet MS"/>
            </a:endParaRPr>
          </a:p>
          <a:p>
            <a:pPr marL="659765" marR="652145">
              <a:lnSpc>
                <a:spcPct val="135400"/>
              </a:lnSpc>
            </a:pP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consent: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now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online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represented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contested: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online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pilot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continues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Remedies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3000" b="1" spc="-40" dirty="0">
                <a:solidFill>
                  <a:srgbClr val="292959"/>
                </a:solidFill>
                <a:latin typeface="Trebuchet MS"/>
                <a:cs typeface="Trebuchet MS"/>
              </a:rPr>
              <a:t>Initial</a:t>
            </a:r>
            <a:r>
              <a:rPr sz="3000" b="1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35" dirty="0">
                <a:solidFill>
                  <a:srgbClr val="292959"/>
                </a:solidFill>
                <a:latin typeface="Trebuchet MS"/>
                <a:cs typeface="Trebuchet MS"/>
              </a:rPr>
              <a:t>appointment:</a:t>
            </a:r>
            <a:r>
              <a:rPr sz="3000" b="1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remember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tick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intent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apply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applying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(even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not)</a:t>
            </a:r>
            <a:endParaRPr sz="3000">
              <a:latin typeface="Trebuchet MS"/>
              <a:cs typeface="Trebuchet MS"/>
            </a:endParaRPr>
          </a:p>
          <a:p>
            <a:pPr marL="659765" marR="371475">
              <a:lnSpc>
                <a:spcPct val="135400"/>
              </a:lnSpc>
            </a:pP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avoids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request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leave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apply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avoids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‘remarriage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trap’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s28(3)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215" dirty="0">
                <a:solidFill>
                  <a:srgbClr val="292959"/>
                </a:solidFill>
                <a:latin typeface="Trebuchet MS"/>
                <a:cs typeface="Trebuchet MS"/>
              </a:rPr>
              <a:t>MCA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1973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services,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mediation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(MIAM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mandatory)</a:t>
            </a:r>
            <a:endParaRPr sz="3000">
              <a:latin typeface="Trebuchet MS"/>
              <a:cs typeface="Trebuchet MS"/>
            </a:endParaRPr>
          </a:p>
        </p:txBody>
      </p:sp>
      <p:pic>
        <p:nvPicPr>
          <p:cNvPr id="14" name="object 14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205640" y="0"/>
            <a:ext cx="7082359" cy="10286999"/>
          </a:xfrm>
          <a:prstGeom prst="rect">
            <a:avLst/>
          </a:prstGeom>
        </p:spPr>
      </p:pic>
      <p:sp>
        <p:nvSpPr>
          <p:cNvPr id="15" name="object 15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444246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APPLYING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2330133"/>
            <a:ext cx="142874" cy="1428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3054033"/>
            <a:ext cx="142874" cy="1428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3777932"/>
            <a:ext cx="142874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4501832"/>
            <a:ext cx="142874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5225732"/>
            <a:ext cx="142874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5949632"/>
            <a:ext cx="142874" cy="1428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67013" y="7397432"/>
            <a:ext cx="142874" cy="1428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67013" y="8121332"/>
            <a:ext cx="142874" cy="1428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500338" y="1891970"/>
            <a:ext cx="15394305" cy="7264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622675">
              <a:lnSpc>
                <a:spcPct val="135700"/>
              </a:lnSpc>
              <a:spcBef>
                <a:spcPts val="100"/>
              </a:spcBef>
            </a:pPr>
            <a:r>
              <a:rPr sz="3500" spc="-55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35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35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30" dirty="0">
                <a:solidFill>
                  <a:srgbClr val="292959"/>
                </a:solidFill>
                <a:latin typeface="Trebuchet MS"/>
                <a:cs typeface="Trebuchet MS"/>
              </a:rPr>
              <a:t>standard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35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50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3500" b="1" spc="-155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35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b="1" spc="-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500" spc="-25" dirty="0">
                <a:solidFill>
                  <a:srgbClr val="292959"/>
                </a:solidFill>
                <a:latin typeface="Trebuchet MS"/>
                <a:cs typeface="Trebuchet MS"/>
              </a:rPr>
              <a:t>) </a:t>
            </a:r>
            <a:r>
              <a:rPr sz="3500" spc="-85" dirty="0">
                <a:solidFill>
                  <a:srgbClr val="292959"/>
                </a:solidFill>
                <a:latin typeface="Trebuchet MS"/>
                <a:cs typeface="Trebuchet MS"/>
              </a:rPr>
              <a:t>Includes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confirmation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85" dirty="0">
                <a:solidFill>
                  <a:srgbClr val="292959"/>
                </a:solidFill>
                <a:latin typeface="Trebuchet MS"/>
                <a:cs typeface="Trebuchet MS"/>
              </a:rPr>
              <a:t>MIAM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35" dirty="0">
                <a:solidFill>
                  <a:srgbClr val="292959"/>
                </a:solidFill>
                <a:latin typeface="Trebuchet MS"/>
                <a:cs typeface="Trebuchet MS"/>
              </a:rPr>
              <a:t>non-attendance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reasons </a:t>
            </a:r>
            <a:r>
              <a:rPr sz="3500" spc="-60" dirty="0">
                <a:solidFill>
                  <a:srgbClr val="292959"/>
                </a:solidFill>
                <a:latin typeface="Trebuchet MS"/>
                <a:cs typeface="Trebuchet MS"/>
              </a:rPr>
              <a:t>Online</a:t>
            </a:r>
            <a:r>
              <a:rPr sz="35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40" dirty="0">
                <a:solidFill>
                  <a:srgbClr val="292959"/>
                </a:solidFill>
                <a:latin typeface="Trebuchet MS"/>
                <a:cs typeface="Trebuchet MS"/>
              </a:rPr>
              <a:t>portal: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area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55" dirty="0">
                <a:solidFill>
                  <a:srgbClr val="292959"/>
                </a:solidFill>
                <a:latin typeface="Trebuchet MS"/>
                <a:cs typeface="Trebuchet MS"/>
              </a:rPr>
              <a:t>selected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direct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6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95" dirty="0">
                <a:solidFill>
                  <a:srgbClr val="292959"/>
                </a:solidFill>
                <a:latin typeface="Trebuchet MS"/>
                <a:cs typeface="Trebuchet MS"/>
              </a:rPr>
              <a:t>correct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endParaRPr sz="3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Fix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5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8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9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45" dirty="0">
                <a:solidFill>
                  <a:srgbClr val="292959"/>
                </a:solidFill>
                <a:latin typeface="Trebuchet MS"/>
                <a:cs typeface="Trebuchet MS"/>
              </a:rPr>
              <a:t>12-</a:t>
            </a:r>
            <a:r>
              <a:rPr sz="3500" spc="-455" dirty="0">
                <a:solidFill>
                  <a:srgbClr val="292959"/>
                </a:solidFill>
                <a:latin typeface="Trebuchet MS"/>
                <a:cs typeface="Trebuchet MS"/>
              </a:rPr>
              <a:t>16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92959"/>
                </a:solidFill>
                <a:latin typeface="Trebuchet MS"/>
                <a:cs typeface="Trebuchet MS"/>
              </a:rPr>
              <a:t>weeks</a:t>
            </a:r>
            <a:r>
              <a:rPr sz="35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filing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endParaRPr sz="3500">
              <a:latin typeface="Trebuchet MS"/>
              <a:cs typeface="Trebuchet MS"/>
            </a:endParaRPr>
          </a:p>
          <a:p>
            <a:pPr marL="12700" marR="5080">
              <a:lnSpc>
                <a:spcPct val="135700"/>
              </a:lnSpc>
            </a:pP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Creates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40" dirty="0">
                <a:solidFill>
                  <a:srgbClr val="292959"/>
                </a:solidFill>
                <a:latin typeface="Trebuchet MS"/>
                <a:cs typeface="Trebuchet MS"/>
              </a:rPr>
              <a:t>timeframe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for </a:t>
            </a:r>
            <a:r>
              <a:rPr sz="3500" spc="-40" dirty="0">
                <a:solidFill>
                  <a:srgbClr val="292959"/>
                </a:solidFill>
                <a:latin typeface="Trebuchet MS"/>
                <a:cs typeface="Trebuchet MS"/>
              </a:rPr>
              <a:t>gathering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60" dirty="0">
                <a:solidFill>
                  <a:srgbClr val="292959"/>
                </a:solidFill>
                <a:latin typeface="Trebuchet MS"/>
                <a:cs typeface="Trebuchet MS"/>
              </a:rPr>
              <a:t>infomration,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20" dirty="0">
                <a:solidFill>
                  <a:srgbClr val="292959"/>
                </a:solidFill>
                <a:latin typeface="Trebuchet MS"/>
                <a:cs typeface="Trebuchet MS"/>
              </a:rPr>
              <a:t>drafting,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70" dirty="0">
                <a:solidFill>
                  <a:srgbClr val="292959"/>
                </a:solidFill>
                <a:latin typeface="Trebuchet MS"/>
                <a:cs typeface="Trebuchet MS"/>
              </a:rPr>
              <a:t>consideration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service </a:t>
            </a:r>
            <a:r>
              <a:rPr sz="3500" spc="-145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35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8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5" dirty="0">
                <a:solidFill>
                  <a:srgbClr val="292959"/>
                </a:solidFill>
                <a:latin typeface="Trebuchet MS"/>
                <a:cs typeface="Trebuchet MS"/>
              </a:rPr>
              <a:t>served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5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75" dirty="0">
                <a:solidFill>
                  <a:srgbClr val="292959"/>
                </a:solidFill>
                <a:latin typeface="Trebuchet MS"/>
                <a:cs typeface="Trebuchet MS"/>
              </a:rPr>
              <a:t>within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275" dirty="0">
                <a:solidFill>
                  <a:srgbClr val="292959"/>
                </a:solidFill>
                <a:latin typeface="Trebuchet MS"/>
                <a:cs typeface="Trebuchet MS"/>
              </a:rPr>
              <a:t>4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40" dirty="0">
                <a:solidFill>
                  <a:srgbClr val="292959"/>
                </a:solidFill>
                <a:latin typeface="Trebuchet MS"/>
                <a:cs typeface="Trebuchet MS"/>
              </a:rPr>
              <a:t>filling</a:t>
            </a:r>
            <a:r>
              <a:rPr sz="35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5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292959"/>
                </a:solidFill>
                <a:latin typeface="Trebuchet MS"/>
                <a:cs typeface="Trebuchet MS"/>
              </a:rPr>
              <a:t>court 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(court</a:t>
            </a:r>
            <a:r>
              <a:rPr sz="35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21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14" dirty="0">
                <a:solidFill>
                  <a:srgbClr val="292959"/>
                </a:solidFill>
                <a:latin typeface="Trebuchet MS"/>
                <a:cs typeface="Trebuchet MS"/>
              </a:rPr>
              <a:t>serve</a:t>
            </a:r>
            <a:r>
              <a:rPr sz="35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5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8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appointment)</a:t>
            </a:r>
            <a:endParaRPr sz="35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500"/>
              </a:spcBef>
            </a:pP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35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5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21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receive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b="1" spc="-6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3500" b="1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b="1" spc="110" dirty="0">
                <a:solidFill>
                  <a:srgbClr val="292959"/>
                </a:solidFill>
                <a:latin typeface="Trebuchet MS"/>
                <a:cs typeface="Trebuchet MS"/>
              </a:rPr>
              <a:t>C:</a:t>
            </a:r>
            <a:r>
              <a:rPr sz="3500" b="1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80" dirty="0">
                <a:solidFill>
                  <a:srgbClr val="292959"/>
                </a:solidFill>
                <a:latin typeface="Trebuchet MS"/>
                <a:cs typeface="Trebuchet MS"/>
              </a:rPr>
              <a:t>details</a:t>
            </a:r>
            <a:r>
              <a:rPr sz="35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5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endParaRPr sz="3500">
              <a:latin typeface="Trebuchet MS"/>
              <a:cs typeface="Trebuchet MS"/>
            </a:endParaRPr>
          </a:p>
          <a:p>
            <a:pPr marL="12700" marR="1339215">
              <a:lnSpc>
                <a:spcPct val="135700"/>
              </a:lnSpc>
            </a:pP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5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8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9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5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40" dirty="0">
                <a:solidFill>
                  <a:srgbClr val="292959"/>
                </a:solidFill>
                <a:latin typeface="Trebuchet MS"/>
                <a:cs typeface="Trebuchet MS"/>
              </a:rPr>
              <a:t>cancelled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0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dirty="0">
                <a:solidFill>
                  <a:srgbClr val="292959"/>
                </a:solidFill>
                <a:latin typeface="Trebuchet MS"/>
                <a:cs typeface="Trebuchet MS"/>
              </a:rPr>
              <a:t>changed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150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35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292959"/>
                </a:solidFill>
                <a:latin typeface="Trebuchet MS"/>
                <a:cs typeface="Trebuchet MS"/>
              </a:rPr>
              <a:t>court </a:t>
            </a:r>
            <a:r>
              <a:rPr sz="3500" spc="-10" dirty="0">
                <a:solidFill>
                  <a:srgbClr val="292959"/>
                </a:solidFill>
                <a:latin typeface="Trebuchet MS"/>
                <a:cs typeface="Trebuchet MS"/>
              </a:rPr>
              <a:t>approval</a:t>
            </a:r>
            <a:endParaRPr sz="35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444246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E65385"/>
                </a:solidFill>
              </a:rPr>
              <a:t>APPLYING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296795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353504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477329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539242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6630670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7249795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8488044"/>
            <a:ext cx="123825" cy="123824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392289" y="1922126"/>
            <a:ext cx="14362430" cy="8074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54330">
              <a:lnSpc>
                <a:spcPct val="135400"/>
              </a:lnSpc>
              <a:spcBef>
                <a:spcPts val="100"/>
              </a:spcBef>
            </a:pP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exchange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certain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information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appointment: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designed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save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(settle)</a:t>
            </a:r>
            <a:endParaRPr sz="3000">
              <a:latin typeface="Trebuchet MS"/>
              <a:cs typeface="Trebuchet MS"/>
            </a:endParaRPr>
          </a:p>
          <a:p>
            <a:pPr marL="12700" marR="511175">
              <a:lnSpc>
                <a:spcPct val="135400"/>
              </a:lnSpc>
            </a:pP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less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35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appointment,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simultaneously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exchange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(</a:t>
            </a:r>
            <a:r>
              <a:rPr sz="3000" b="1" u="heavy" spc="-12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4"/>
              </a:rPr>
              <a:t>Form</a:t>
            </a:r>
            <a:r>
              <a:rPr sz="3000" b="1" u="heavy" spc="-15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4"/>
              </a:rPr>
              <a:t> </a:t>
            </a:r>
            <a:r>
              <a:rPr sz="3000" b="1" u="heavy" spc="-25" dirty="0">
                <a:solidFill>
                  <a:srgbClr val="292959"/>
                </a:solidFill>
                <a:uFill>
                  <a:solidFill>
                    <a:srgbClr val="292959"/>
                  </a:solidFill>
                </a:uFill>
                <a:latin typeface="Trebuchet MS"/>
                <a:cs typeface="Trebuchet MS"/>
                <a:hlinkClick r:id="rId4"/>
              </a:rPr>
              <a:t>E</a:t>
            </a:r>
            <a:r>
              <a:rPr sz="3000" u="none" spc="-25" dirty="0">
                <a:solidFill>
                  <a:srgbClr val="292959"/>
                </a:solidFill>
                <a:latin typeface="Trebuchet MS"/>
                <a:cs typeface="Trebuchet MS"/>
              </a:rPr>
              <a:t>)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truth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signed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Requires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essential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attached,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e.g.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P60,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3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payslips,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mortgage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statement,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bank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statements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40" dirty="0">
                <a:solidFill>
                  <a:srgbClr val="292959"/>
                </a:solidFill>
                <a:latin typeface="Trebuchet MS"/>
                <a:cs typeface="Trebuchet MS"/>
              </a:rPr>
              <a:t>12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months,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valuation</a:t>
            </a:r>
            <a:endParaRPr sz="30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75"/>
              </a:spcBef>
            </a:pP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Usually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info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needed,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but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additional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sheets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possible</a:t>
            </a:r>
            <a:endParaRPr sz="3000">
              <a:latin typeface="Trebuchet MS"/>
              <a:cs typeface="Trebuchet MS"/>
            </a:endParaRPr>
          </a:p>
          <a:p>
            <a:pPr marL="12700" marR="982980">
              <a:lnSpc>
                <a:spcPct val="135400"/>
              </a:lnSpc>
            </a:pP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0" dirty="0">
                <a:solidFill>
                  <a:srgbClr val="292959"/>
                </a:solidFill>
                <a:latin typeface="Trebuchet MS"/>
                <a:cs typeface="Trebuchet MS"/>
              </a:rPr>
              <a:t>FO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made,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disclosure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sought/given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except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5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prescribed: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avoid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expensive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protracted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requests</a:t>
            </a:r>
            <a:endParaRPr sz="3000">
              <a:latin typeface="Trebuchet MS"/>
              <a:cs typeface="Trebuchet MS"/>
            </a:endParaRPr>
          </a:p>
          <a:p>
            <a:pPr marL="12700" marR="196215">
              <a:lnSpc>
                <a:spcPct val="135400"/>
              </a:lnSpc>
            </a:pP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Imerman</a:t>
            </a:r>
            <a:r>
              <a:rPr sz="3000" b="1" i="1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204" dirty="0">
                <a:solidFill>
                  <a:srgbClr val="292959"/>
                </a:solidFill>
                <a:latin typeface="Trebuchet MS"/>
                <a:cs typeface="Trebuchet MS"/>
              </a:rPr>
              <a:t>v</a:t>
            </a:r>
            <a:r>
              <a:rPr sz="3000" b="1" i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i="1" spc="-10" dirty="0">
                <a:solidFill>
                  <a:srgbClr val="292959"/>
                </a:solidFill>
                <a:latin typeface="Trebuchet MS"/>
                <a:cs typeface="Trebuchet MS"/>
              </a:rPr>
              <a:t>Imerman</a:t>
            </a:r>
            <a:r>
              <a:rPr sz="3000" b="1" i="1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240" dirty="0">
                <a:solidFill>
                  <a:srgbClr val="292959"/>
                </a:solidFill>
                <a:latin typeface="Trebuchet MS"/>
                <a:cs typeface="Trebuchet MS"/>
              </a:rPr>
              <a:t>[2010]</a:t>
            </a:r>
            <a:r>
              <a:rPr sz="3000" b="1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105" dirty="0">
                <a:solidFill>
                  <a:srgbClr val="292959"/>
                </a:solidFill>
                <a:latin typeface="Trebuchet MS"/>
                <a:cs typeface="Trebuchet MS"/>
              </a:rPr>
              <a:t>EWCA</a:t>
            </a:r>
            <a:r>
              <a:rPr sz="30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65" dirty="0">
                <a:solidFill>
                  <a:srgbClr val="292959"/>
                </a:solidFill>
                <a:latin typeface="Trebuchet MS"/>
                <a:cs typeface="Trebuchet MS"/>
              </a:rPr>
              <a:t>Civ</a:t>
            </a:r>
            <a:r>
              <a:rPr sz="3000" b="1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b="1" spc="-100" dirty="0">
                <a:solidFill>
                  <a:srgbClr val="292959"/>
                </a:solidFill>
                <a:latin typeface="Trebuchet MS"/>
                <a:cs typeface="Trebuchet MS"/>
              </a:rPr>
              <a:t>908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: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spouses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take,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copy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retain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belonging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spouse,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nor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advisors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5" dirty="0">
                <a:solidFill>
                  <a:srgbClr val="292959"/>
                </a:solidFill>
                <a:latin typeface="Trebuchet MS"/>
                <a:cs typeface="Trebuchet MS"/>
              </a:rPr>
              <a:t>allowed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retain.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breach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confidence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tort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criminal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law.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1605915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>
                <a:solidFill>
                  <a:srgbClr val="E65385"/>
                </a:solidFill>
              </a:rPr>
              <a:t>PREPARING</a:t>
            </a:r>
            <a:r>
              <a:rPr spc="-385" dirty="0">
                <a:solidFill>
                  <a:srgbClr val="E65385"/>
                </a:solidFill>
              </a:rPr>
              <a:t> </a:t>
            </a:r>
            <a:r>
              <a:rPr spc="-204" dirty="0">
                <a:solidFill>
                  <a:srgbClr val="E65385"/>
                </a:solidFill>
              </a:rPr>
              <a:t>FOR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45" dirty="0">
                <a:solidFill>
                  <a:srgbClr val="E65385"/>
                </a:solidFill>
              </a:rPr>
              <a:t>FIRST</a:t>
            </a:r>
            <a:r>
              <a:rPr spc="-375" dirty="0">
                <a:solidFill>
                  <a:srgbClr val="E65385"/>
                </a:solidFill>
              </a:rPr>
              <a:t> </a:t>
            </a:r>
            <a:r>
              <a:rPr spc="-10" dirty="0">
                <a:solidFill>
                  <a:srgbClr val="E65385"/>
                </a:solidFill>
              </a:rPr>
              <a:t>APPOINTMENT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4613" y="2055494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2546032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3041332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4031932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5022532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4613" y="5522594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4613" y="6513194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7003732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3725" y="7499032"/>
            <a:ext cx="104775" cy="104774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2052838" y="7999094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052838" y="8494394"/>
            <a:ext cx="95250" cy="95250"/>
          </a:xfrm>
          <a:custGeom>
            <a:avLst/>
            <a:gdLst/>
            <a:ahLst/>
            <a:cxnLst/>
            <a:rect l="l" t="t" r="r" b="b"/>
            <a:pathLst>
              <a:path w="95250" h="95250">
                <a:moveTo>
                  <a:pt x="95249" y="95249"/>
                </a:moveTo>
                <a:lnTo>
                  <a:pt x="0" y="95249"/>
                </a:lnTo>
                <a:lnTo>
                  <a:pt x="0" y="0"/>
                </a:lnTo>
                <a:lnTo>
                  <a:pt x="95249" y="0"/>
                </a:lnTo>
                <a:lnTo>
                  <a:pt x="95249" y="9524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33725" y="8984932"/>
            <a:ext cx="104775" cy="10477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4613" y="9484994"/>
            <a:ext cx="95250" cy="95249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1262808" y="1751329"/>
            <a:ext cx="16185515" cy="795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0860" marR="6564630" indent="-518795">
              <a:lnSpc>
                <a:spcPct val="135400"/>
              </a:lnSpc>
              <a:spcBef>
                <a:spcPts val="100"/>
              </a:spcBef>
            </a:pP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4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least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srgbClr val="292959"/>
                </a:solidFill>
                <a:latin typeface="Trebuchet MS"/>
                <a:cs typeface="Trebuchet MS"/>
              </a:rPr>
              <a:t>14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serve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other: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chronology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personal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history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marriage;</a:t>
            </a:r>
            <a:endParaRPr sz="2400">
              <a:latin typeface="Trebuchet MS"/>
              <a:cs typeface="Trebuchet MS"/>
            </a:endParaRPr>
          </a:p>
          <a:p>
            <a:pPr marL="530860" marR="5080">
              <a:lnSpc>
                <a:spcPct val="135400"/>
              </a:lnSpc>
            </a:pP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concise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between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asserts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worth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150,000,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whereas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24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says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worth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Microsoft JhengHei"/>
                <a:cs typeface="Microsoft JhengHei"/>
              </a:rPr>
              <a:t>£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250,000);</a:t>
            </a:r>
            <a:endParaRPr sz="2400">
              <a:latin typeface="Trebuchet MS"/>
              <a:cs typeface="Trebuchet MS"/>
            </a:endParaRPr>
          </a:p>
          <a:p>
            <a:pPr marL="530860" marR="333375">
              <a:lnSpc>
                <a:spcPct val="135400"/>
              </a:lnSpc>
            </a:pP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notice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260" dirty="0">
                <a:solidFill>
                  <a:srgbClr val="292959"/>
                </a:solidFill>
                <a:latin typeface="Trebuchet MS"/>
                <a:cs typeface="Trebuchet MS"/>
              </a:rPr>
              <a:t>G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stating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position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12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dispute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resolution</a:t>
            </a:r>
            <a:r>
              <a:rPr sz="24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(FDR)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appointment;</a:t>
            </a:r>
            <a:endParaRPr sz="2400">
              <a:latin typeface="Trebuchet MS"/>
              <a:cs typeface="Trebuchet MS"/>
            </a:endParaRPr>
          </a:p>
          <a:p>
            <a:pPr marL="530860">
              <a:lnSpc>
                <a:spcPct val="100000"/>
              </a:lnSpc>
              <a:spcBef>
                <a:spcPts val="1019"/>
              </a:spcBef>
            </a:pP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estimate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so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far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H.</a:t>
            </a:r>
            <a:endParaRPr sz="2400">
              <a:latin typeface="Trebuchet MS"/>
              <a:cs typeface="Trebuchet MS"/>
            </a:endParaRPr>
          </a:p>
          <a:p>
            <a:pPr marL="12700" marR="51435">
              <a:lnSpc>
                <a:spcPct val="135400"/>
              </a:lnSpc>
            </a:pP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Under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FPR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2010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estimates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hearing.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cost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estimates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state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(i)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an 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estimate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incurred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so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far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92959"/>
                </a:solidFill>
                <a:latin typeface="Trebuchet MS"/>
                <a:cs typeface="Trebuchet MS"/>
              </a:rPr>
              <a:t>(ii)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estimate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incurred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up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hearing.</a:t>
            </a:r>
            <a:endParaRPr sz="24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Also:</a:t>
            </a:r>
            <a:endParaRPr sz="2400">
              <a:latin typeface="Trebuchet MS"/>
              <a:cs typeface="Trebuchet MS"/>
            </a:endParaRPr>
          </a:p>
          <a:p>
            <a:pPr marL="530860" marR="2752090">
              <a:lnSpc>
                <a:spcPct val="135400"/>
              </a:lnSpc>
            </a:pPr>
            <a:r>
              <a:rPr sz="2400" spc="-160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obtained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market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appraisal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value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92959"/>
                </a:solidFill>
                <a:latin typeface="Trebuchet MS"/>
                <a:cs typeface="Trebuchet MS"/>
              </a:rPr>
              <a:t>home.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cannot,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separate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explain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Best</a:t>
            </a:r>
            <a:r>
              <a:rPr sz="24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endeavours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to:</a:t>
            </a:r>
            <a:endParaRPr sz="2400">
              <a:latin typeface="Trebuchet MS"/>
              <a:cs typeface="Trebuchet MS"/>
            </a:endParaRPr>
          </a:p>
          <a:p>
            <a:pPr marL="1048385" marR="2360295">
              <a:lnSpc>
                <a:spcPct val="135400"/>
              </a:lnSpc>
            </a:pP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serve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more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sets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property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particulars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92959"/>
                </a:solidFill>
                <a:latin typeface="Trebuchet MS"/>
                <a:cs typeface="Trebuchet MS"/>
              </a:rPr>
              <a:t>showing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92959"/>
                </a:solidFill>
                <a:latin typeface="Trebuchet MS"/>
                <a:cs typeface="Trebuchet MS"/>
              </a:rPr>
              <a:t>likely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housing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needs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92959"/>
                </a:solidFill>
                <a:latin typeface="Trebuchet MS"/>
                <a:cs typeface="Trebuchet MS"/>
              </a:rPr>
              <a:t>obtained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indicative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material </a:t>
            </a:r>
            <a:r>
              <a:rPr sz="2400" spc="-12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respect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5" dirty="0">
                <a:solidFill>
                  <a:srgbClr val="292959"/>
                </a:solidFill>
                <a:latin typeface="Trebuchet MS"/>
                <a:cs typeface="Trebuchet MS"/>
              </a:rPr>
              <a:t>borrowing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capacities.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Otherwise,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 individually.</a:t>
            </a:r>
            <a:endParaRPr sz="2400">
              <a:latin typeface="Trebuchet MS"/>
              <a:cs typeface="Trebuchet MS"/>
            </a:endParaRPr>
          </a:p>
          <a:p>
            <a:pPr marL="12700" marR="3810635" indent="518159">
              <a:lnSpc>
                <a:spcPct val="135400"/>
              </a:lnSpc>
            </a:pP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Completed</a:t>
            </a:r>
            <a:r>
              <a:rPr sz="24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questionnaire, </a:t>
            </a:r>
            <a:r>
              <a:rPr sz="2400" spc="-60" dirty="0">
                <a:solidFill>
                  <a:srgbClr val="292959"/>
                </a:solidFill>
                <a:latin typeface="Trebuchet MS"/>
                <a:cs typeface="Trebuchet MS"/>
              </a:rPr>
              <a:t>setting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4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info/docs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needed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92959"/>
                </a:solidFill>
                <a:latin typeface="Trebuchet MS"/>
                <a:cs typeface="Trebuchet MS"/>
              </a:rPr>
              <a:t>(no</a:t>
            </a:r>
            <a:r>
              <a:rPr sz="24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4xA4) </a:t>
            </a:r>
            <a:r>
              <a:rPr sz="2400" spc="55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day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92959"/>
                </a:solidFill>
                <a:latin typeface="Trebuchet MS"/>
                <a:cs typeface="Trebuchet MS"/>
              </a:rPr>
              <a:t>before: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92959"/>
                </a:solidFill>
                <a:latin typeface="Trebuchet MS"/>
                <a:cs typeface="Trebuchet MS"/>
              </a:rPr>
              <a:t>summary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92959"/>
                </a:solidFill>
                <a:latin typeface="Trebuchet MS"/>
                <a:cs typeface="Trebuchet MS"/>
              </a:rPr>
              <a:t>ES1;</a:t>
            </a:r>
            <a:r>
              <a:rPr sz="24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92959"/>
                </a:solidFill>
                <a:latin typeface="Trebuchet MS"/>
                <a:cs typeface="Trebuchet MS"/>
              </a:rPr>
              <a:t>schedule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92959"/>
                </a:solidFill>
                <a:latin typeface="Trebuchet MS"/>
                <a:cs typeface="Trebuchet MS"/>
              </a:rPr>
              <a:t>income,</a:t>
            </a:r>
            <a:r>
              <a:rPr sz="24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292959"/>
                </a:solidFill>
                <a:latin typeface="Trebuchet MS"/>
                <a:cs typeface="Trebuchet MS"/>
              </a:rPr>
              <a:t>ES2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16" name="object 16" descr="$PPTXTitle"/>
          <p:cNvSpPr txBox="1">
            <a:spLocks noGrp="1"/>
          </p:cNvSpPr>
          <p:nvPr>
            <p:ph type="title"/>
          </p:nvPr>
        </p:nvSpPr>
        <p:spPr>
          <a:xfrm>
            <a:off x="1053532" y="711200"/>
            <a:ext cx="1605915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>
                <a:solidFill>
                  <a:srgbClr val="E65385"/>
                </a:solidFill>
              </a:rPr>
              <a:t>PREPARING</a:t>
            </a:r>
            <a:r>
              <a:rPr spc="-385" dirty="0">
                <a:solidFill>
                  <a:srgbClr val="E65385"/>
                </a:solidFill>
              </a:rPr>
              <a:t> </a:t>
            </a:r>
            <a:r>
              <a:rPr spc="-204" dirty="0">
                <a:solidFill>
                  <a:srgbClr val="E65385"/>
                </a:solidFill>
              </a:rPr>
              <a:t>FOR</a:t>
            </a:r>
            <a:r>
              <a:rPr spc="-370" dirty="0">
                <a:solidFill>
                  <a:srgbClr val="E65385"/>
                </a:solidFill>
              </a:rPr>
              <a:t> </a:t>
            </a:r>
            <a:r>
              <a:rPr spc="-145" dirty="0">
                <a:solidFill>
                  <a:srgbClr val="E65385"/>
                </a:solidFill>
              </a:rPr>
              <a:t>FIRST</a:t>
            </a:r>
            <a:r>
              <a:rPr spc="-375" dirty="0">
                <a:solidFill>
                  <a:srgbClr val="E65385"/>
                </a:solidFill>
              </a:rPr>
              <a:t> </a:t>
            </a:r>
            <a:r>
              <a:rPr spc="-10" dirty="0">
                <a:solidFill>
                  <a:srgbClr val="E65385"/>
                </a:solidFill>
              </a:rPr>
              <a:t>APPOINTMENT</a:t>
            </a: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0813" y="2194877"/>
            <a:ext cx="114299" cy="1142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90813" y="3995102"/>
            <a:ext cx="114299" cy="11429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5175" y="4590415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05175" y="5790565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05175" y="6990715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05175" y="7590790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90813" y="8195627"/>
            <a:ext cx="114299" cy="114299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1370709" y="1827199"/>
            <a:ext cx="15594965" cy="7826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0170">
              <a:lnSpc>
                <a:spcPct val="135800"/>
              </a:lnSpc>
              <a:spcBef>
                <a:spcPts val="100"/>
              </a:spcBef>
            </a:pP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FPR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2010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restricts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experts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“necessary”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resolve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assist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court.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29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extensive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powers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control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experts.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aim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reduce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delays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costs.</a:t>
            </a:r>
            <a:endParaRPr sz="29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45"/>
              </a:spcBef>
            </a:pPr>
            <a:r>
              <a:rPr sz="2900" spc="-2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provisions:</a:t>
            </a:r>
            <a:endParaRPr sz="2900">
              <a:latin typeface="Trebuchet MS"/>
              <a:cs typeface="Trebuchet MS"/>
            </a:endParaRPr>
          </a:p>
          <a:p>
            <a:pPr marL="638810" marR="580390">
              <a:lnSpc>
                <a:spcPct val="135800"/>
              </a:lnSpc>
            </a:pP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party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may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call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expert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5" dirty="0">
                <a:solidFill>
                  <a:srgbClr val="292959"/>
                </a:solidFill>
                <a:latin typeface="Trebuchet MS"/>
                <a:cs typeface="Trebuchet MS"/>
              </a:rPr>
              <a:t>submit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expert’s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report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writing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permission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court;</a:t>
            </a:r>
            <a:endParaRPr sz="2900">
              <a:latin typeface="Trebuchet MS"/>
              <a:cs typeface="Trebuchet MS"/>
            </a:endParaRPr>
          </a:p>
          <a:p>
            <a:pPr marL="638810" marR="5080">
              <a:lnSpc>
                <a:spcPct val="135800"/>
              </a:lnSpc>
            </a:pP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4" dirty="0">
                <a:solidFill>
                  <a:srgbClr val="292959"/>
                </a:solidFill>
                <a:latin typeface="Trebuchet MS"/>
                <a:cs typeface="Trebuchet MS"/>
              </a:rPr>
              <a:t>limit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amount</a:t>
            </a:r>
            <a:r>
              <a:rPr sz="29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5" dirty="0">
                <a:solidFill>
                  <a:srgbClr val="292959"/>
                </a:solidFill>
                <a:latin typeface="Trebuchet MS"/>
                <a:cs typeface="Trebuchet MS"/>
              </a:rPr>
              <a:t>expert’s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</a:rPr>
              <a:t>fees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35" dirty="0">
                <a:solidFill>
                  <a:srgbClr val="292959"/>
                </a:solidFill>
                <a:latin typeface="Trebuchet MS"/>
                <a:cs typeface="Trebuchet MS"/>
              </a:rPr>
              <a:t>expenses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party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who</a:t>
            </a:r>
            <a:r>
              <a:rPr sz="29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relies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on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expert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40" dirty="0">
                <a:solidFill>
                  <a:srgbClr val="292959"/>
                </a:solidFill>
                <a:latin typeface="Trebuchet MS"/>
                <a:cs typeface="Trebuchet MS"/>
              </a:rPr>
              <a:t>expect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6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recover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14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party;</a:t>
            </a:r>
            <a:endParaRPr sz="2900">
              <a:latin typeface="Trebuchet MS"/>
              <a:cs typeface="Trebuchet MS"/>
            </a:endParaRPr>
          </a:p>
          <a:p>
            <a:pPr marL="638810" marR="4973955">
              <a:lnSpc>
                <a:spcPct val="135800"/>
              </a:lnSpc>
            </a:pP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expert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normally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12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written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report; 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experts</a:t>
            </a:r>
            <a:r>
              <a:rPr sz="29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40" dirty="0">
                <a:solidFill>
                  <a:srgbClr val="292959"/>
                </a:solidFill>
                <a:latin typeface="Trebuchet MS"/>
                <a:cs typeface="Trebuchet MS"/>
              </a:rPr>
              <a:t>normally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90" dirty="0">
                <a:solidFill>
                  <a:srgbClr val="292959"/>
                </a:solidFill>
                <a:latin typeface="Trebuchet MS"/>
                <a:cs typeface="Trebuchet MS"/>
              </a:rPr>
              <a:t>jointly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instructed.</a:t>
            </a:r>
            <a:endParaRPr sz="2900">
              <a:latin typeface="Trebuchet MS"/>
              <a:cs typeface="Trebuchet MS"/>
            </a:endParaRPr>
          </a:p>
          <a:p>
            <a:pPr marL="12700" marR="340995">
              <a:lnSpc>
                <a:spcPct val="135800"/>
              </a:lnSpc>
            </a:pPr>
            <a:r>
              <a:rPr sz="2900" spc="-17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9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issued,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President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Division,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2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55" dirty="0">
                <a:solidFill>
                  <a:srgbClr val="292959"/>
                </a:solidFill>
                <a:latin typeface="Trebuchet MS"/>
                <a:cs typeface="Trebuchet MS"/>
              </a:rPr>
              <a:t>Memorandum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Experts</a:t>
            </a:r>
            <a:r>
              <a:rPr sz="29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5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900" spc="-13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</a:rPr>
              <a:t> Court,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dated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705" dirty="0">
                <a:solidFill>
                  <a:srgbClr val="292959"/>
                </a:solidFill>
                <a:latin typeface="Trebuchet MS"/>
                <a:cs typeface="Trebuchet MS"/>
              </a:rPr>
              <a:t>11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October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2021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60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see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900" spc="-95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https://www.judiciary.uk/guidance-</a:t>
            </a:r>
            <a:r>
              <a:rPr sz="2900" spc="-20" dirty="0">
                <a:solidFill>
                  <a:srgbClr val="292959"/>
                </a:solidFill>
                <a:latin typeface="Trebuchet MS"/>
                <a:cs typeface="Trebuchet MS"/>
                <a:hlinkClick r:id="rId7"/>
              </a:rPr>
              <a:t>and-</a:t>
            </a:r>
            <a:r>
              <a:rPr sz="2900" spc="-65" dirty="0">
                <a:solidFill>
                  <a:srgbClr val="292959"/>
                </a:solidFill>
                <a:latin typeface="Trebuchet MS"/>
                <a:cs typeface="Trebuchet MS"/>
              </a:rPr>
              <a:t>resources/president-</a:t>
            </a:r>
            <a:r>
              <a:rPr sz="2900" dirty="0">
                <a:solidFill>
                  <a:srgbClr val="292959"/>
                </a:solidFill>
                <a:latin typeface="Trebuchet MS"/>
                <a:cs typeface="Trebuchet MS"/>
              </a:rPr>
              <a:t>of-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the-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family-</a:t>
            </a:r>
            <a:r>
              <a:rPr sz="2900" spc="-80" dirty="0">
                <a:solidFill>
                  <a:srgbClr val="292959"/>
                </a:solidFill>
                <a:latin typeface="Trebuchet MS"/>
                <a:cs typeface="Trebuchet MS"/>
              </a:rPr>
              <a:t>divisions-</a:t>
            </a:r>
            <a:r>
              <a:rPr sz="2900" spc="-90" dirty="0">
                <a:solidFill>
                  <a:srgbClr val="292959"/>
                </a:solidFill>
                <a:latin typeface="Trebuchet MS"/>
                <a:cs typeface="Trebuchet MS"/>
              </a:rPr>
              <a:t>memorandum-</a:t>
            </a:r>
            <a:r>
              <a:rPr sz="2900" spc="-75" dirty="0">
                <a:solidFill>
                  <a:srgbClr val="292959"/>
                </a:solidFill>
                <a:latin typeface="Trebuchet MS"/>
                <a:cs typeface="Trebuchet MS"/>
              </a:rPr>
              <a:t>experts-</a:t>
            </a:r>
            <a:r>
              <a:rPr sz="2900" spc="-70" dirty="0">
                <a:solidFill>
                  <a:srgbClr val="292959"/>
                </a:solidFill>
                <a:latin typeface="Trebuchet MS"/>
                <a:cs typeface="Trebuchet MS"/>
              </a:rPr>
              <a:t>in-the-</a:t>
            </a:r>
            <a:r>
              <a:rPr sz="2900" spc="-105" dirty="0">
                <a:solidFill>
                  <a:srgbClr val="292959"/>
                </a:solidFill>
                <a:latin typeface="Trebuchet MS"/>
                <a:cs typeface="Trebuchet MS"/>
              </a:rPr>
              <a:t>family-</a:t>
            </a:r>
            <a:r>
              <a:rPr sz="2900" spc="-10" dirty="0">
                <a:solidFill>
                  <a:srgbClr val="292959"/>
                </a:solidFill>
                <a:latin typeface="Trebuchet MS"/>
                <a:cs typeface="Trebuchet MS"/>
              </a:rPr>
              <a:t>court/</a:t>
            </a:r>
            <a:endParaRPr sz="2900">
              <a:latin typeface="Trebuchet MS"/>
              <a:cs typeface="Trebuchet MS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380619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95" dirty="0">
                <a:solidFill>
                  <a:srgbClr val="E65385"/>
                </a:solidFill>
              </a:rPr>
              <a:t>EXPERTS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5088" y="2154872"/>
            <a:ext cx="95250" cy="952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5088" y="3583622"/>
            <a:ext cx="95250" cy="952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625" y="4531359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625" y="5007609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625" y="5483859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5088" y="5964872"/>
            <a:ext cx="95250" cy="95249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5088" y="6917372"/>
            <a:ext cx="95250" cy="9524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625" y="7865109"/>
            <a:ext cx="104775" cy="10477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95625" y="8341359"/>
            <a:ext cx="104775" cy="10477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495625" y="8817609"/>
            <a:ext cx="104775" cy="104774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05088" y="9298621"/>
            <a:ext cx="95250" cy="9524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241228" y="1857679"/>
            <a:ext cx="15918815" cy="81216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35900"/>
              </a:lnSpc>
              <a:spcBef>
                <a:spcPts val="100"/>
              </a:spcBef>
            </a:pP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designed</a:t>
            </a:r>
            <a:r>
              <a:rPr sz="2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define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save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costs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(i.e.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300" spc="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“review”</a:t>
            </a:r>
            <a:r>
              <a:rPr sz="2300" spc="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appointment).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attend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lawyers,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otherwise.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attending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lawyers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expected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0" dirty="0">
                <a:solidFill>
                  <a:srgbClr val="292959"/>
                </a:solidFill>
                <a:latin typeface="Trebuchet MS"/>
                <a:cs typeface="Trebuchet MS"/>
              </a:rPr>
              <a:t>fully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familiar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case.</a:t>
            </a:r>
            <a:endParaRPr sz="2300">
              <a:latin typeface="Trebuchet MS"/>
              <a:cs typeface="Trebuchet MS"/>
            </a:endParaRPr>
          </a:p>
          <a:p>
            <a:pPr marL="12700" marR="146050" algn="just">
              <a:lnSpc>
                <a:spcPct val="135900"/>
              </a:lnSpc>
            </a:pPr>
            <a:r>
              <a:rPr sz="23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decide</a:t>
            </a:r>
            <a:r>
              <a:rPr sz="2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extent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questionnaires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answered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requested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provided. </a:t>
            </a: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directions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matters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as:</a:t>
            </a:r>
            <a:endParaRPr sz="2300">
              <a:latin typeface="Trebuchet MS"/>
              <a:cs typeface="Trebuchet MS"/>
            </a:endParaRPr>
          </a:p>
          <a:p>
            <a:pPr marL="509270" marR="10715625">
              <a:lnSpc>
                <a:spcPct val="135900"/>
              </a:lnSpc>
            </a:pP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production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documents;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valuations</a:t>
            </a:r>
            <a:r>
              <a:rPr sz="2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(e.g.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house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shares);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985"/>
              </a:spcBef>
            </a:pP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obtaining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exchanging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expert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(if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required).</a:t>
            </a:r>
            <a:endParaRPr sz="2300">
              <a:latin typeface="Trebuchet MS"/>
              <a:cs typeface="Trebuchet MS"/>
            </a:endParaRPr>
          </a:p>
          <a:p>
            <a:pPr marL="12700" marR="422909">
              <a:lnSpc>
                <a:spcPct val="135900"/>
              </a:lnSpc>
            </a:pP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direct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referred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0" dirty="0">
                <a:solidFill>
                  <a:srgbClr val="292959"/>
                </a:solidFill>
                <a:latin typeface="Trebuchet MS"/>
                <a:cs typeface="Trebuchet MS"/>
              </a:rPr>
              <a:t>appointment,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unless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“exceptional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reasons”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why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so.</a:t>
            </a:r>
            <a:endParaRPr sz="2300">
              <a:latin typeface="Trebuchet MS"/>
              <a:cs typeface="Trebuchet MS"/>
            </a:endParaRPr>
          </a:p>
          <a:p>
            <a:pPr marL="12700" marR="357505">
              <a:lnSpc>
                <a:spcPct val="135900"/>
              </a:lnSpc>
            </a:pP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exceptional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cases,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direct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hearing.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Alternatively,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14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direct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one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of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following: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990"/>
              </a:spcBef>
            </a:pP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9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directions appointment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fixed;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990"/>
              </a:spcBef>
            </a:pP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fixed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0" dirty="0">
                <a:solidFill>
                  <a:srgbClr val="292959"/>
                </a:solidFill>
                <a:latin typeface="Trebuchet MS"/>
                <a:cs typeface="Trebuchet MS"/>
              </a:rPr>
              <a:t>making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5" dirty="0">
                <a:solidFill>
                  <a:srgbClr val="292959"/>
                </a:solidFill>
                <a:latin typeface="Trebuchet MS"/>
                <a:cs typeface="Trebuchet MS"/>
              </a:rPr>
              <a:t>order;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endParaRPr sz="2300">
              <a:latin typeface="Trebuchet MS"/>
              <a:cs typeface="Trebuchet MS"/>
            </a:endParaRPr>
          </a:p>
          <a:p>
            <a:pPr marL="509270">
              <a:lnSpc>
                <a:spcPct val="100000"/>
              </a:lnSpc>
              <a:spcBef>
                <a:spcPts val="990"/>
              </a:spcBef>
            </a:pP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adjourned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50" dirty="0">
                <a:solidFill>
                  <a:srgbClr val="292959"/>
                </a:solidFill>
                <a:latin typeface="Trebuchet MS"/>
                <a:cs typeface="Trebuchet MS"/>
              </a:rPr>
              <a:t>out-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of-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0" dirty="0">
                <a:solidFill>
                  <a:srgbClr val="292959"/>
                </a:solidFill>
                <a:latin typeface="Trebuchet MS"/>
                <a:cs typeface="Trebuchet MS"/>
              </a:rPr>
              <a:t>mediation,</a:t>
            </a:r>
            <a:r>
              <a:rPr sz="2300" spc="-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negotiation,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20" dirty="0">
                <a:solidFill>
                  <a:srgbClr val="292959"/>
                </a:solidFill>
                <a:latin typeface="Trebuchet MS"/>
                <a:cs typeface="Trebuchet MS"/>
              </a:rPr>
              <a:t>etc.</a:t>
            </a:r>
            <a:endParaRPr sz="2300">
              <a:latin typeface="Trebuchet MS"/>
              <a:cs typeface="Trebuchet MS"/>
            </a:endParaRPr>
          </a:p>
          <a:p>
            <a:pPr marL="12700" marR="445770">
              <a:lnSpc>
                <a:spcPct val="135900"/>
              </a:lnSpc>
            </a:pPr>
            <a:r>
              <a:rPr sz="2300" spc="-15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3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40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for </a:t>
            </a:r>
            <a:r>
              <a:rPr sz="2300" spc="-25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order,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returnable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(which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30" dirty="0">
                <a:solidFill>
                  <a:srgbClr val="292959"/>
                </a:solidFill>
                <a:latin typeface="Trebuchet MS"/>
                <a:cs typeface="Trebuchet MS"/>
              </a:rPr>
              <a:t>means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8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35" dirty="0">
                <a:solidFill>
                  <a:srgbClr val="292959"/>
                </a:solidFill>
                <a:latin typeface="Trebuchet MS"/>
                <a:cs typeface="Trebuchet MS"/>
              </a:rPr>
              <a:t>interim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4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3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65" dirty="0">
                <a:solidFill>
                  <a:srgbClr val="292959"/>
                </a:solidFill>
                <a:latin typeface="Trebuchet MS"/>
                <a:cs typeface="Trebuchet MS"/>
              </a:rPr>
              <a:t>reviewed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9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20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3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3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appointment).</a:t>
            </a:r>
            <a:endParaRPr sz="2300">
              <a:latin typeface="Trebuchet MS"/>
              <a:cs typeface="Trebuchet MS"/>
            </a:endParaRPr>
          </a:p>
        </p:txBody>
      </p:sp>
      <p:sp>
        <p:nvSpPr>
          <p:cNvPr id="14" name="object 14" descr="$PPTXTitle"/>
          <p:cNvSpPr txBox="1">
            <a:spLocks noGrp="1"/>
          </p:cNvSpPr>
          <p:nvPr>
            <p:ph type="title"/>
          </p:nvPr>
        </p:nvSpPr>
        <p:spPr>
          <a:xfrm>
            <a:off x="1016000" y="817244"/>
            <a:ext cx="8983980" cy="1168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45" dirty="0">
                <a:solidFill>
                  <a:srgbClr val="E65385"/>
                </a:solidFill>
              </a:rPr>
              <a:t>FIRST</a:t>
            </a:r>
            <a:r>
              <a:rPr spc="-385" dirty="0">
                <a:solidFill>
                  <a:srgbClr val="E65385"/>
                </a:solidFill>
              </a:rPr>
              <a:t> </a:t>
            </a:r>
            <a:r>
              <a:rPr spc="-10" dirty="0">
                <a:solidFill>
                  <a:srgbClr val="E65385"/>
                </a:solidFill>
              </a:rPr>
              <a:t>APPOINTMENT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9388" y="2198688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90900" y="3489325"/>
            <a:ext cx="133349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790900" y="4137025"/>
            <a:ext cx="133349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790900" y="5432425"/>
            <a:ext cx="133349" cy="13334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19388" y="6732587"/>
            <a:ext cx="123825" cy="123824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414018" y="1797996"/>
            <a:ext cx="15774035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7100"/>
              </a:lnSpc>
              <a:spcBef>
                <a:spcPts val="100"/>
              </a:spcBef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result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Remedies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Efficiency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10" dirty="0">
                <a:solidFill>
                  <a:srgbClr val="292959"/>
                </a:solidFill>
                <a:latin typeface="Trebuchet MS"/>
                <a:cs typeface="Trebuchet MS"/>
              </a:rPr>
              <a:t>“Primary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Principles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Paper”,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3100" spc="-2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additional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steps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take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1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1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FDR:</a:t>
            </a:r>
            <a:endParaRPr sz="3100">
              <a:latin typeface="Trebuchet MS"/>
              <a:cs typeface="Trebuchet MS"/>
            </a:endParaRPr>
          </a:p>
          <a:p>
            <a:pPr marL="681355">
              <a:lnSpc>
                <a:spcPct val="100000"/>
              </a:lnSpc>
              <a:spcBef>
                <a:spcPts val="1380"/>
              </a:spcBef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updated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summary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template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ES1;</a:t>
            </a:r>
            <a:endParaRPr sz="3100">
              <a:latin typeface="Trebuchet MS"/>
              <a:cs typeface="Trebuchet MS"/>
            </a:endParaRPr>
          </a:p>
          <a:p>
            <a:pPr marL="681355" marR="496570">
              <a:lnSpc>
                <a:spcPct val="137100"/>
              </a:lnSpc>
            </a:pP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updated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schedule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using,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wholly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impractical,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template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45" dirty="0">
                <a:solidFill>
                  <a:srgbClr val="292959"/>
                </a:solidFill>
                <a:latin typeface="Trebuchet MS"/>
                <a:cs typeface="Trebuchet MS"/>
              </a:rPr>
              <a:t>ES2;</a:t>
            </a:r>
            <a:endParaRPr sz="3100">
              <a:latin typeface="Trebuchet MS"/>
              <a:cs typeface="Trebuchet MS"/>
            </a:endParaRPr>
          </a:p>
          <a:p>
            <a:pPr marL="681355" marR="1771650">
              <a:lnSpc>
                <a:spcPct val="137100"/>
              </a:lnSpc>
            </a:pP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chronology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45" dirty="0">
                <a:solidFill>
                  <a:srgbClr val="292959"/>
                </a:solidFill>
                <a:latin typeface="Trebuchet MS"/>
                <a:cs typeface="Trebuchet MS"/>
              </a:rPr>
              <a:t>recording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neutral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65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dates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parties’ 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litigation.</a:t>
            </a:r>
            <a:endParaRPr sz="3100">
              <a:latin typeface="Trebuchet MS"/>
              <a:cs typeface="Trebuchet MS"/>
            </a:endParaRPr>
          </a:p>
          <a:p>
            <a:pPr marL="12700" marR="691515">
              <a:lnSpc>
                <a:spcPct val="137100"/>
              </a:lnSpc>
            </a:pP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31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treated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55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meeting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held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purposes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5" dirty="0">
                <a:solidFill>
                  <a:srgbClr val="292959"/>
                </a:solidFill>
                <a:latin typeface="Trebuchet MS"/>
                <a:cs typeface="Trebuchet MS"/>
              </a:rPr>
              <a:t>conciliation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seek</a:t>
            </a:r>
            <a:r>
              <a:rPr sz="31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80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3100" spc="-150" dirty="0">
                <a:solidFill>
                  <a:srgbClr val="292959"/>
                </a:solidFill>
                <a:latin typeface="Trebuchet MS"/>
                <a:cs typeface="Trebuchet MS"/>
              </a:rPr>
              <a:t>settlement.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9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0" dirty="0">
                <a:solidFill>
                  <a:srgbClr val="292959"/>
                </a:solidFill>
                <a:latin typeface="Trebuchet MS"/>
                <a:cs typeface="Trebuchet MS"/>
              </a:rPr>
              <a:t>progress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beyond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stage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5" dirty="0">
                <a:solidFill>
                  <a:srgbClr val="292959"/>
                </a:solidFill>
                <a:latin typeface="Trebuchet MS"/>
                <a:cs typeface="Trebuchet MS"/>
              </a:rPr>
              <a:t>consent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70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31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31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agreed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dispose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issues.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60" dirty="0">
                <a:solidFill>
                  <a:srgbClr val="292959"/>
                </a:solidFill>
                <a:latin typeface="Trebuchet MS"/>
                <a:cs typeface="Trebuchet MS"/>
              </a:rPr>
              <a:t>Even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does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proceed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13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5" dirty="0">
                <a:solidFill>
                  <a:srgbClr val="292959"/>
                </a:solidFill>
                <a:latin typeface="Trebuchet MS"/>
                <a:cs typeface="Trebuchet MS"/>
              </a:rPr>
              <a:t>final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hearing,</a:t>
            </a:r>
            <a:r>
              <a:rPr sz="31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100" spc="-40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1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20" dirty="0">
                <a:solidFill>
                  <a:srgbClr val="292959"/>
                </a:solidFill>
                <a:latin typeface="Trebuchet MS"/>
                <a:cs typeface="Trebuchet MS"/>
              </a:rPr>
              <a:t>shorter</a:t>
            </a:r>
            <a:r>
              <a:rPr sz="31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8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45" dirty="0">
                <a:solidFill>
                  <a:srgbClr val="292959"/>
                </a:solidFill>
                <a:latin typeface="Trebuchet MS"/>
                <a:cs typeface="Trebuchet MS"/>
              </a:rPr>
              <a:t>preliminary</a:t>
            </a:r>
            <a:r>
              <a:rPr sz="31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5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31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dirty="0">
                <a:solidFill>
                  <a:srgbClr val="292959"/>
                </a:solidFill>
                <a:latin typeface="Trebuchet MS"/>
                <a:cs typeface="Trebuchet MS"/>
              </a:rPr>
              <a:t>agreed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and/or</a:t>
            </a:r>
            <a:r>
              <a:rPr sz="31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100" spc="-10" dirty="0">
                <a:solidFill>
                  <a:srgbClr val="292959"/>
                </a:solidFill>
                <a:latin typeface="Trebuchet MS"/>
                <a:cs typeface="Trebuchet MS"/>
              </a:rPr>
              <a:t>identified.</a:t>
            </a:r>
            <a:endParaRPr sz="3100">
              <a:latin typeface="Trebuchet MS"/>
              <a:cs typeface="Trebuchet MS"/>
            </a:endParaRPr>
          </a:p>
        </p:txBody>
      </p:sp>
      <p:sp>
        <p:nvSpPr>
          <p:cNvPr id="8" name="object 8" descr="$PPTXTitle"/>
          <p:cNvSpPr txBox="1">
            <a:spLocks noGrp="1"/>
          </p:cNvSpPr>
          <p:nvPr>
            <p:ph type="title"/>
          </p:nvPr>
        </p:nvSpPr>
        <p:spPr>
          <a:xfrm>
            <a:off x="1016000" y="812227"/>
            <a:ext cx="15935325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dirty="0">
                <a:solidFill>
                  <a:srgbClr val="E65385"/>
                </a:solidFill>
              </a:rPr>
              <a:t>FINANCIAL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100" dirty="0">
                <a:solidFill>
                  <a:srgbClr val="E65385"/>
                </a:solidFill>
              </a:rPr>
              <a:t>DISPUTE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25" dirty="0">
                <a:solidFill>
                  <a:srgbClr val="E65385"/>
                </a:solidFill>
              </a:rPr>
              <a:t>RESOLUTION</a:t>
            </a:r>
            <a:r>
              <a:rPr sz="7100" spc="-295" dirty="0">
                <a:solidFill>
                  <a:srgbClr val="E65385"/>
                </a:solidFill>
              </a:rPr>
              <a:t> </a:t>
            </a:r>
            <a:r>
              <a:rPr sz="7100" spc="-470" dirty="0">
                <a:solidFill>
                  <a:srgbClr val="E65385"/>
                </a:solidFill>
              </a:rPr>
              <a:t>(FDR)</a:t>
            </a:r>
            <a:endParaRPr sz="710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2165350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325120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3794125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5422900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188" y="6508750"/>
            <a:ext cx="104775" cy="1047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188" y="7594600"/>
            <a:ext cx="104775" cy="10477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188" y="8137525"/>
            <a:ext cx="104775" cy="10477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188" y="9223375"/>
            <a:ext cx="104775" cy="1047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1305969" y="1837677"/>
            <a:ext cx="15819119" cy="8169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53390" algn="just">
              <a:lnSpc>
                <a:spcPct val="137000"/>
              </a:lnSpc>
              <a:spcBef>
                <a:spcPts val="100"/>
              </a:spcBef>
            </a:pPr>
            <a:r>
              <a:rPr sz="2600" spc="-204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conducted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“privileged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basis”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(nothing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said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repeated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later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date)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so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encouraged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“put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cards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table”.</a:t>
            </a:r>
            <a:endParaRPr sz="2600">
              <a:latin typeface="Trebuchet MS"/>
              <a:cs typeface="Trebuchet MS"/>
            </a:endParaRPr>
          </a:p>
          <a:p>
            <a:pPr marL="12700" algn="just">
              <a:lnSpc>
                <a:spcPct val="100000"/>
              </a:lnSpc>
              <a:spcBef>
                <a:spcPts val="1155"/>
              </a:spcBef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following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points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important:</a:t>
            </a:r>
            <a:endParaRPr sz="2600">
              <a:latin typeface="Trebuchet MS"/>
              <a:cs typeface="Trebuchet MS"/>
            </a:endParaRPr>
          </a:p>
          <a:p>
            <a:pPr marL="12700" marR="64769" indent="565785" algn="just">
              <a:lnSpc>
                <a:spcPct val="137000"/>
              </a:lnSpc>
              <a:buAutoNum type="arabicParenBoth"/>
              <a:tabLst>
                <a:tab pos="578485" algn="l"/>
              </a:tabLst>
            </a:pP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details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all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offers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proposals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responses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70" dirty="0">
                <a:solidFill>
                  <a:srgbClr val="292959"/>
                </a:solidFill>
                <a:latin typeface="Trebuchet MS"/>
                <a:cs typeface="Trebuchet MS"/>
              </a:rPr>
              <a:t>them.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conclusion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appointment,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referring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matters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taken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out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court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returned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relevant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party.</a:t>
            </a:r>
            <a:endParaRPr sz="2600">
              <a:latin typeface="Trebuchet MS"/>
              <a:cs typeface="Trebuchet MS"/>
            </a:endParaRPr>
          </a:p>
          <a:p>
            <a:pPr marL="12700" marR="1066165" indent="673735">
              <a:lnSpc>
                <a:spcPct val="137000"/>
              </a:lnSpc>
              <a:buAutoNum type="arabicParenBoth"/>
              <a:tabLst>
                <a:tab pos="686435" algn="l"/>
              </a:tabLst>
            </a:pP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Both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attend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advisers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unless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otherwise.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Legal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representatives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expected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55" dirty="0">
                <a:solidFill>
                  <a:srgbClr val="292959"/>
                </a:solidFill>
                <a:latin typeface="Trebuchet MS"/>
                <a:cs typeface="Trebuchet MS"/>
              </a:rPr>
              <a:t>full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knowledge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endParaRPr sz="2600">
              <a:latin typeface="Trebuchet MS"/>
              <a:cs typeface="Trebuchet MS"/>
            </a:endParaRPr>
          </a:p>
          <a:p>
            <a:pPr marL="12700" marR="570230" indent="641985">
              <a:lnSpc>
                <a:spcPct val="137000"/>
              </a:lnSpc>
              <a:buAutoNum type="arabicParenBoth"/>
              <a:tabLst>
                <a:tab pos="654685" algn="l"/>
              </a:tabLst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required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best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endeavours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reach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relevant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matters.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Consent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reached.</a:t>
            </a:r>
            <a:endParaRPr sz="2600">
              <a:latin typeface="Trebuchet MS"/>
              <a:cs typeface="Trebuchet MS"/>
            </a:endParaRPr>
          </a:p>
          <a:p>
            <a:pPr marL="683260" indent="-670560">
              <a:lnSpc>
                <a:spcPct val="100000"/>
              </a:lnSpc>
              <a:spcBef>
                <a:spcPts val="1155"/>
              </a:spcBef>
              <a:buAutoNum type="arabicParenBoth"/>
              <a:tabLst>
                <a:tab pos="683260" algn="l"/>
              </a:tabLst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adjourned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time.</a:t>
            </a:r>
            <a:endParaRPr sz="2600">
              <a:latin typeface="Trebuchet MS"/>
              <a:cs typeface="Trebuchet MS"/>
            </a:endParaRPr>
          </a:p>
          <a:p>
            <a:pPr marL="12700" marR="5080" indent="652145">
              <a:lnSpc>
                <a:spcPct val="137000"/>
              </a:lnSpc>
              <a:buAutoNum type="arabicParenBoth"/>
              <a:tabLst>
                <a:tab pos="664845" algn="l"/>
              </a:tabLst>
            </a:pP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settlement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reached,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directions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future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proceedings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fix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date.</a:t>
            </a:r>
            <a:endParaRPr sz="2600">
              <a:latin typeface="Trebuchet MS"/>
              <a:cs typeface="Trebuchet MS"/>
            </a:endParaRPr>
          </a:p>
          <a:p>
            <a:pPr marL="12700" marR="164465" indent="639445">
              <a:lnSpc>
                <a:spcPct val="137000"/>
              </a:lnSpc>
              <a:buAutoNum type="arabicParenBoth"/>
              <a:tabLst>
                <a:tab pos="652145" algn="l"/>
              </a:tabLst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adjourned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appointment(s)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involvement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with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application.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1" name="object 11" descr="$PPTXTitle"/>
          <p:cNvSpPr txBox="1">
            <a:spLocks noGrp="1"/>
          </p:cNvSpPr>
          <p:nvPr>
            <p:ph type="title"/>
          </p:nvPr>
        </p:nvSpPr>
        <p:spPr>
          <a:xfrm>
            <a:off x="1016000" y="812227"/>
            <a:ext cx="15935325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dirty="0">
                <a:solidFill>
                  <a:srgbClr val="E65385"/>
                </a:solidFill>
              </a:rPr>
              <a:t>FINANCIAL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100" dirty="0">
                <a:solidFill>
                  <a:srgbClr val="E65385"/>
                </a:solidFill>
              </a:rPr>
              <a:t>DISPUTE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25" dirty="0">
                <a:solidFill>
                  <a:srgbClr val="E65385"/>
                </a:solidFill>
              </a:rPr>
              <a:t>RESOLUTION</a:t>
            </a:r>
            <a:r>
              <a:rPr sz="7100" spc="-295" dirty="0">
                <a:solidFill>
                  <a:srgbClr val="E65385"/>
                </a:solidFill>
              </a:rPr>
              <a:t> </a:t>
            </a:r>
            <a:r>
              <a:rPr sz="7100" spc="-470" dirty="0">
                <a:solidFill>
                  <a:srgbClr val="E65385"/>
                </a:solidFill>
              </a:rPr>
              <a:t>(FDR)</a:t>
            </a:r>
            <a:endParaRPr sz="710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2165350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433705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43188" y="5422900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188" y="7051675"/>
            <a:ext cx="104775" cy="10477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305969" y="1837677"/>
            <a:ext cx="15828010" cy="6540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04139">
              <a:lnSpc>
                <a:spcPct val="137000"/>
              </a:lnSpc>
              <a:spcBef>
                <a:spcPts val="100"/>
              </a:spcBef>
            </a:pP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appropriate,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may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combine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first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FDR,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saves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time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costs.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rules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encourage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two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ways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55" dirty="0">
                <a:solidFill>
                  <a:srgbClr val="292959"/>
                </a:solidFill>
                <a:latin typeface="Trebuchet MS"/>
                <a:cs typeface="Trebuchet MS"/>
              </a:rPr>
              <a:t>–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providing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that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many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essential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documents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attached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requiring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inform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each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(and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court)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position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use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first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purpose.</a:t>
            </a:r>
            <a:endParaRPr sz="2600">
              <a:latin typeface="Trebuchet MS"/>
              <a:cs typeface="Trebuchet MS"/>
            </a:endParaRPr>
          </a:p>
          <a:p>
            <a:pPr marL="12700" marR="499109">
              <a:lnSpc>
                <a:spcPct val="137000"/>
              </a:lnSpc>
            </a:pP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6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appointment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involvement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application,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other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to conduct</a:t>
            </a:r>
            <a:r>
              <a:rPr sz="26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appointment(s)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consent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40" dirty="0">
                <a:solidFill>
                  <a:srgbClr val="292959"/>
                </a:solidFill>
                <a:latin typeface="Trebuchet MS"/>
                <a:cs typeface="Trebuchet MS"/>
              </a:rPr>
              <a:t>further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directions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order.</a:t>
            </a:r>
            <a:endParaRPr sz="2600">
              <a:latin typeface="Trebuchet MS"/>
              <a:cs typeface="Trebuchet MS"/>
            </a:endParaRPr>
          </a:p>
          <a:p>
            <a:pPr marL="12700" marR="19050">
              <a:lnSpc>
                <a:spcPct val="137000"/>
              </a:lnSpc>
            </a:pPr>
            <a:r>
              <a:rPr sz="2600" spc="60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6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0" dirty="0">
                <a:solidFill>
                  <a:srgbClr val="292959"/>
                </a:solidFill>
                <a:latin typeface="Trebuchet MS"/>
                <a:cs typeface="Trebuchet MS"/>
              </a:rPr>
              <a:t>presiding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over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FDR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deal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any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subsequent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5" dirty="0">
                <a:solidFill>
                  <a:srgbClr val="292959"/>
                </a:solidFill>
                <a:latin typeface="Trebuchet MS"/>
                <a:cs typeface="Trebuchet MS"/>
              </a:rPr>
              <a:t>applications,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since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privy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without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prejudice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material.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agreement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was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incomplete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or </a:t>
            </a:r>
            <a:r>
              <a:rPr sz="2600" spc="-80" dirty="0">
                <a:solidFill>
                  <a:srgbClr val="292959"/>
                </a:solidFill>
                <a:latin typeface="Trebuchet MS"/>
                <a:cs typeface="Trebuchet MS"/>
              </a:rPr>
              <a:t>peripheral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issues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remained,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need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be </a:t>
            </a:r>
            <a:r>
              <a:rPr sz="2600" spc="-35" dirty="0">
                <a:solidFill>
                  <a:srgbClr val="292959"/>
                </a:solidFill>
                <a:latin typeface="Trebuchet MS"/>
                <a:cs typeface="Trebuchet MS"/>
              </a:rPr>
              <a:t>dealt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10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different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judge.</a:t>
            </a:r>
            <a:endParaRPr sz="2600">
              <a:latin typeface="Trebuchet MS"/>
              <a:cs typeface="Trebuchet MS"/>
            </a:endParaRPr>
          </a:p>
          <a:p>
            <a:pPr marL="12700" marR="5080">
              <a:lnSpc>
                <a:spcPct val="137000"/>
              </a:lnSpc>
            </a:pP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FPR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2010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6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26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amended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require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4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5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offers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earlier.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75" dirty="0">
                <a:solidFill>
                  <a:srgbClr val="292959"/>
                </a:solidFill>
                <a:latin typeface="Trebuchet MS"/>
                <a:cs typeface="Trebuchet MS"/>
              </a:rPr>
              <a:t>This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done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14" dirty="0">
                <a:solidFill>
                  <a:srgbClr val="292959"/>
                </a:solidFill>
                <a:latin typeface="Trebuchet MS"/>
                <a:cs typeface="Trebuchet MS"/>
              </a:rPr>
              <a:t>either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2600" spc="-1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0" dirty="0">
                <a:solidFill>
                  <a:srgbClr val="292959"/>
                </a:solidFill>
                <a:latin typeface="Trebuchet MS"/>
                <a:cs typeface="Trebuchet MS"/>
              </a:rPr>
              <a:t>directed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5" dirty="0">
                <a:solidFill>
                  <a:srgbClr val="292959"/>
                </a:solidFill>
                <a:latin typeface="Trebuchet MS"/>
                <a:cs typeface="Trebuchet MS"/>
              </a:rPr>
              <a:t>within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10" dirty="0">
                <a:solidFill>
                  <a:srgbClr val="292959"/>
                </a:solidFill>
                <a:latin typeface="Trebuchet MS"/>
                <a:cs typeface="Trebuchet MS"/>
              </a:rPr>
              <a:t>21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FDR.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6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5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FDR,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6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60" dirty="0">
                <a:solidFill>
                  <a:srgbClr val="292959"/>
                </a:solidFill>
                <a:latin typeface="Trebuchet MS"/>
                <a:cs typeface="Trebuchet MS"/>
              </a:rPr>
              <a:t>offers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3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20" dirty="0">
                <a:solidFill>
                  <a:srgbClr val="292959"/>
                </a:solidFill>
                <a:latin typeface="Trebuchet MS"/>
                <a:cs typeface="Trebuchet MS"/>
              </a:rPr>
              <a:t>made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26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fewer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70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215" dirty="0">
                <a:solidFill>
                  <a:srgbClr val="292959"/>
                </a:solidFill>
                <a:latin typeface="Trebuchet MS"/>
                <a:cs typeface="Trebuchet MS"/>
              </a:rPr>
              <a:t>42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26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3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26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600" spc="-8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26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600" spc="-10" dirty="0">
                <a:solidFill>
                  <a:srgbClr val="292959"/>
                </a:solidFill>
                <a:latin typeface="Trebuchet MS"/>
                <a:cs typeface="Trebuchet MS"/>
              </a:rPr>
              <a:t>hearing.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1016000" y="812227"/>
            <a:ext cx="15935325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dirty="0">
                <a:solidFill>
                  <a:srgbClr val="E65385"/>
                </a:solidFill>
              </a:rPr>
              <a:t>FINANCIAL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100" dirty="0">
                <a:solidFill>
                  <a:srgbClr val="E65385"/>
                </a:solidFill>
              </a:rPr>
              <a:t>DISPUTE</a:t>
            </a:r>
            <a:r>
              <a:rPr sz="7100" spc="-300" dirty="0">
                <a:solidFill>
                  <a:srgbClr val="E65385"/>
                </a:solidFill>
              </a:rPr>
              <a:t> </a:t>
            </a:r>
            <a:r>
              <a:rPr sz="7100" spc="-25" dirty="0">
                <a:solidFill>
                  <a:srgbClr val="E65385"/>
                </a:solidFill>
              </a:rPr>
              <a:t>RESOLUTION</a:t>
            </a:r>
            <a:r>
              <a:rPr sz="7100" spc="-295" dirty="0">
                <a:solidFill>
                  <a:srgbClr val="E65385"/>
                </a:solidFill>
              </a:rPr>
              <a:t> </a:t>
            </a:r>
            <a:r>
              <a:rPr sz="7100" spc="-470" dirty="0">
                <a:solidFill>
                  <a:srgbClr val="E65385"/>
                </a:solidFill>
              </a:rPr>
              <a:t>(FDR)</a:t>
            </a:r>
            <a:endParaRPr sz="710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192020"/>
            <a:ext cx="123825" cy="12382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2811145"/>
            <a:ext cx="123825" cy="12382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4668520"/>
            <a:ext cx="123825" cy="1238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00338" y="5906770"/>
            <a:ext cx="123825" cy="1238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7145020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100338" y="8383269"/>
            <a:ext cx="123825" cy="12382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392289" y="1817351"/>
            <a:ext cx="15721330" cy="7454900"/>
          </a:xfrm>
          <a:prstGeom prst="rect">
            <a:avLst/>
          </a:prstGeom>
        </p:spPr>
        <p:txBody>
          <a:bodyPr vert="horz" wrap="square" lIns="0" tIns="1746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5"/>
              </a:spcBef>
            </a:pP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preparatory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work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prescribed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FPR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2010.</a:t>
            </a:r>
            <a:endParaRPr sz="3000">
              <a:latin typeface="Trebuchet MS"/>
              <a:cs typeface="Trebuchet MS"/>
            </a:endParaRPr>
          </a:p>
          <a:p>
            <a:pPr marL="12700" marR="600075">
              <a:lnSpc>
                <a:spcPct val="135400"/>
              </a:lnSpc>
            </a:pP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less</a:t>
            </a:r>
            <a:r>
              <a:rPr sz="30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4" dirty="0">
                <a:solidFill>
                  <a:srgbClr val="292959"/>
                </a:solidFill>
                <a:latin typeface="Trebuchet MS"/>
                <a:cs typeface="Trebuchet MS"/>
              </a:rPr>
              <a:t>14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000" spc="-1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date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serve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sets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out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concisely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nature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number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orders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3000" spc="-15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propose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55" dirty="0">
                <a:solidFill>
                  <a:srgbClr val="292959"/>
                </a:solidFill>
                <a:latin typeface="Trebuchet MS"/>
                <a:cs typeface="Trebuchet MS"/>
              </a:rPr>
              <a:t>invite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make.</a:t>
            </a:r>
            <a:endParaRPr sz="3000">
              <a:latin typeface="Trebuchet MS"/>
              <a:cs typeface="Trebuchet MS"/>
            </a:endParaRPr>
          </a:p>
          <a:p>
            <a:pPr marL="12700" marR="161925">
              <a:lnSpc>
                <a:spcPct val="135400"/>
              </a:lnSpc>
            </a:pP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after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service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serve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on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similar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statement.</a:t>
            </a:r>
            <a:endParaRPr sz="3000">
              <a:latin typeface="Trebuchet MS"/>
              <a:cs typeface="Trebuchet MS"/>
            </a:endParaRPr>
          </a:p>
          <a:p>
            <a:pPr marL="12700" marR="5080">
              <a:lnSpc>
                <a:spcPct val="135400"/>
              </a:lnSpc>
            </a:pP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steps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000" spc="-20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designed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promote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settlement,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0" dirty="0">
                <a:solidFill>
                  <a:srgbClr val="292959"/>
                </a:solidFill>
                <a:latin typeface="Trebuchet MS"/>
                <a:cs typeface="Trebuchet MS"/>
              </a:rPr>
              <a:t>even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when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not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been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0" dirty="0">
                <a:solidFill>
                  <a:srgbClr val="292959"/>
                </a:solidFill>
                <a:latin typeface="Trebuchet MS"/>
                <a:cs typeface="Trebuchet MS"/>
              </a:rPr>
              <a:t>achieved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FDR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appointment.</a:t>
            </a:r>
            <a:endParaRPr sz="3000">
              <a:latin typeface="Trebuchet MS"/>
              <a:cs typeface="Trebuchet MS"/>
            </a:endParaRPr>
          </a:p>
          <a:p>
            <a:pPr marL="12700" marR="255270">
              <a:lnSpc>
                <a:spcPct val="135400"/>
              </a:lnSpc>
            </a:pP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applicant’s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adviser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85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also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40" dirty="0">
                <a:solidFill>
                  <a:srgbClr val="292959"/>
                </a:solidFill>
                <a:latin typeface="Trebuchet MS"/>
                <a:cs typeface="Trebuchet MS"/>
              </a:rPr>
              <a:t>have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prepare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itself,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example,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by </a:t>
            </a:r>
            <a:r>
              <a:rPr sz="3000" spc="-85" dirty="0">
                <a:solidFill>
                  <a:srgbClr val="292959"/>
                </a:solidFill>
                <a:latin typeface="Trebuchet MS"/>
                <a:cs typeface="Trebuchet MS"/>
              </a:rPr>
              <a:t>reviewing</a:t>
            </a:r>
            <a:r>
              <a:rPr sz="30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95" dirty="0">
                <a:solidFill>
                  <a:srgbClr val="292959"/>
                </a:solidFill>
                <a:latin typeface="Trebuchet MS"/>
                <a:cs typeface="Trebuchet MS"/>
              </a:rPr>
              <a:t>file,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preparing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client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35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5" dirty="0">
                <a:solidFill>
                  <a:srgbClr val="292959"/>
                </a:solidFill>
                <a:latin typeface="Trebuchet MS"/>
                <a:cs typeface="Trebuchet MS"/>
              </a:rPr>
              <a:t>briefing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counsel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90" dirty="0">
                <a:solidFill>
                  <a:srgbClr val="292959"/>
                </a:solidFill>
                <a:latin typeface="Trebuchet MS"/>
                <a:cs typeface="Trebuchet MS"/>
              </a:rPr>
              <a:t>where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appropriate.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30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12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45" dirty="0">
                <a:solidFill>
                  <a:srgbClr val="292959"/>
                </a:solidFill>
                <a:latin typeface="Trebuchet MS"/>
                <a:cs typeface="Trebuchet MS"/>
              </a:rPr>
              <a:t>result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1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35" dirty="0">
                <a:solidFill>
                  <a:srgbClr val="292959"/>
                </a:solidFill>
                <a:latin typeface="Trebuchet MS"/>
                <a:cs typeface="Trebuchet MS"/>
              </a:rPr>
              <a:t>Family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0" dirty="0">
                <a:solidFill>
                  <a:srgbClr val="292959"/>
                </a:solidFill>
                <a:latin typeface="Trebuchet MS"/>
                <a:cs typeface="Trebuchet MS"/>
              </a:rPr>
              <a:t>Remedies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75" dirty="0">
                <a:solidFill>
                  <a:srgbClr val="292959"/>
                </a:solidFill>
                <a:latin typeface="Trebuchet MS"/>
                <a:cs typeface="Trebuchet MS"/>
              </a:rPr>
              <a:t>Efficiency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60" dirty="0">
                <a:solidFill>
                  <a:srgbClr val="292959"/>
                </a:solidFill>
                <a:latin typeface="Trebuchet MS"/>
                <a:cs typeface="Trebuchet MS"/>
              </a:rPr>
              <a:t>Statement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0" dirty="0">
                <a:solidFill>
                  <a:srgbClr val="292959"/>
                </a:solidFill>
                <a:latin typeface="Trebuchet MS"/>
                <a:cs typeface="Trebuchet MS"/>
              </a:rPr>
              <a:t>“Primary</a:t>
            </a:r>
            <a:r>
              <a:rPr sz="3000" spc="-95" dirty="0">
                <a:solidFill>
                  <a:srgbClr val="292959"/>
                </a:solidFill>
                <a:latin typeface="Trebuchet MS"/>
                <a:cs typeface="Trebuchet MS"/>
              </a:rPr>
              <a:t> Principles</a:t>
            </a:r>
            <a:r>
              <a:rPr sz="30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Paper”, </a:t>
            </a:r>
            <a:r>
              <a:rPr sz="3000" spc="-120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30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3000" spc="-21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0" dirty="0">
                <a:solidFill>
                  <a:srgbClr val="292959"/>
                </a:solidFill>
                <a:latin typeface="Trebuchet MS"/>
                <a:cs typeface="Trebuchet MS"/>
              </a:rPr>
              <a:t>now</a:t>
            </a:r>
            <a:r>
              <a:rPr sz="30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5" dirty="0">
                <a:solidFill>
                  <a:srgbClr val="292959"/>
                </a:solidFill>
                <a:latin typeface="Trebuchet MS"/>
                <a:cs typeface="Trebuchet MS"/>
              </a:rPr>
              <a:t>additional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25" dirty="0">
                <a:solidFill>
                  <a:srgbClr val="292959"/>
                </a:solidFill>
                <a:latin typeface="Trebuchet MS"/>
                <a:cs typeface="Trebuchet MS"/>
              </a:rPr>
              <a:t>steps</a:t>
            </a:r>
            <a:r>
              <a:rPr sz="3000" spc="-16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50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30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000" spc="-10" dirty="0">
                <a:solidFill>
                  <a:srgbClr val="292959"/>
                </a:solidFill>
                <a:latin typeface="Trebuchet MS"/>
                <a:cs typeface="Trebuchet MS"/>
              </a:rPr>
              <a:t>take.</a:t>
            </a:r>
            <a:endParaRPr sz="30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791273"/>
            <a:ext cx="14795500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-110" dirty="0">
                <a:solidFill>
                  <a:srgbClr val="E65385"/>
                </a:solidFill>
              </a:rPr>
              <a:t>PREPARING</a:t>
            </a:r>
            <a:r>
              <a:rPr sz="7100" spc="-355" dirty="0">
                <a:solidFill>
                  <a:srgbClr val="E65385"/>
                </a:solidFill>
              </a:rPr>
              <a:t> </a:t>
            </a:r>
            <a:r>
              <a:rPr sz="7100" spc="-185" dirty="0">
                <a:solidFill>
                  <a:srgbClr val="E65385"/>
                </a:solidFill>
              </a:rPr>
              <a:t>FOR</a:t>
            </a:r>
            <a:r>
              <a:rPr sz="7100" spc="-350" dirty="0">
                <a:solidFill>
                  <a:srgbClr val="E65385"/>
                </a:solidFill>
              </a:rPr>
              <a:t> </a:t>
            </a:r>
            <a:r>
              <a:rPr sz="7100" spc="-375" dirty="0">
                <a:solidFill>
                  <a:srgbClr val="E65385"/>
                </a:solidFill>
              </a:rPr>
              <a:t>THE</a:t>
            </a:r>
            <a:r>
              <a:rPr sz="7100" spc="-350" dirty="0">
                <a:solidFill>
                  <a:srgbClr val="E65385"/>
                </a:solidFill>
              </a:rPr>
              <a:t> </a:t>
            </a:r>
            <a:r>
              <a:rPr sz="7100" spc="-170" dirty="0">
                <a:solidFill>
                  <a:srgbClr val="E65385"/>
                </a:solidFill>
              </a:rPr>
              <a:t>FINAL</a:t>
            </a:r>
            <a:r>
              <a:rPr sz="7100" spc="-355" dirty="0">
                <a:solidFill>
                  <a:srgbClr val="E65385"/>
                </a:solidFill>
              </a:rPr>
              <a:t> </a:t>
            </a:r>
            <a:r>
              <a:rPr sz="7100" spc="-10" dirty="0">
                <a:solidFill>
                  <a:srgbClr val="E65385"/>
                </a:solidFill>
              </a:rPr>
              <a:t>HEARING</a:t>
            </a:r>
            <a:endParaRPr sz="71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38438" y="2212023"/>
            <a:ext cx="133350" cy="13334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38438" y="3583623"/>
            <a:ext cx="133350" cy="13334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138438" y="4955223"/>
            <a:ext cx="133350" cy="13334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8050" y="6322060"/>
            <a:ext cx="142875" cy="1428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8050" y="7007860"/>
            <a:ext cx="142875" cy="14287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48050" y="8379460"/>
            <a:ext cx="142875" cy="14287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457178" y="1797349"/>
            <a:ext cx="15570200" cy="7569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454025">
              <a:lnSpc>
                <a:spcPct val="136400"/>
              </a:lnSpc>
              <a:spcBef>
                <a:spcPts val="95"/>
              </a:spcBef>
            </a:pP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Every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listed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three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or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more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subject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8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pre-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trial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review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35" dirty="0">
                <a:solidFill>
                  <a:srgbClr val="292959"/>
                </a:solidFill>
                <a:latin typeface="Trebuchet MS"/>
                <a:cs typeface="Trebuchet MS"/>
              </a:rPr>
              <a:t>(PTR)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held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approximately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four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weeks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hearing.</a:t>
            </a:r>
            <a:endParaRPr sz="3300">
              <a:latin typeface="Trebuchet MS"/>
              <a:cs typeface="Trebuchet MS"/>
            </a:endParaRPr>
          </a:p>
          <a:p>
            <a:pPr marL="12700" marR="5080">
              <a:lnSpc>
                <a:spcPts val="5400"/>
              </a:lnSpc>
              <a:spcBef>
                <a:spcPts val="420"/>
              </a:spcBef>
            </a:pPr>
            <a:r>
              <a:rPr sz="3300" spc="7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template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(timetable)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80" dirty="0">
                <a:solidFill>
                  <a:srgbClr val="292959"/>
                </a:solidFill>
                <a:latin typeface="Trebuchet MS"/>
                <a:cs typeface="Trebuchet MS"/>
              </a:rPr>
              <a:t>prepared.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those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cases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with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95" dirty="0">
                <a:solidFill>
                  <a:srgbClr val="292959"/>
                </a:solidFill>
                <a:latin typeface="Trebuchet MS"/>
                <a:cs typeface="Trebuchet MS"/>
              </a:rPr>
              <a:t>PTR,</a:t>
            </a:r>
            <a:r>
              <a:rPr sz="33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timetable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4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5" dirty="0">
                <a:solidFill>
                  <a:srgbClr val="292959"/>
                </a:solidFill>
                <a:latin typeface="Trebuchet MS"/>
                <a:cs typeface="Trebuchet MS"/>
              </a:rPr>
              <a:t>prepared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at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appointment.</a:t>
            </a:r>
            <a:endParaRPr sz="3300">
              <a:latin typeface="Trebuchet MS"/>
              <a:cs typeface="Trebuchet MS"/>
            </a:endParaRPr>
          </a:p>
          <a:p>
            <a:pPr marL="12700" marR="1042669">
              <a:lnSpc>
                <a:spcPts val="5400"/>
              </a:lnSpc>
            </a:pP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final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hearing,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40" dirty="0">
                <a:solidFill>
                  <a:srgbClr val="292959"/>
                </a:solidFill>
                <a:latin typeface="Trebuchet MS"/>
                <a:cs typeface="Trebuchet MS"/>
              </a:rPr>
              <a:t>applicant</a:t>
            </a:r>
            <a:r>
              <a:rPr sz="3300" spc="-2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5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no</a:t>
            </a:r>
            <a:r>
              <a:rPr sz="3300" spc="-2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later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than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seven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days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45" dirty="0">
                <a:solidFill>
                  <a:srgbClr val="292959"/>
                </a:solidFill>
                <a:latin typeface="Trebuchet MS"/>
                <a:cs typeface="Trebuchet MS"/>
              </a:rPr>
              <a:t>before</a:t>
            </a:r>
            <a:r>
              <a:rPr sz="3300" spc="-14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that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hearing:</a:t>
            </a:r>
            <a:endParaRPr sz="3300">
              <a:latin typeface="Trebuchet MS"/>
              <a:cs typeface="Trebuchet MS"/>
            </a:endParaRPr>
          </a:p>
          <a:p>
            <a:pPr marL="724535">
              <a:lnSpc>
                <a:spcPct val="100000"/>
              </a:lnSpc>
              <a:spcBef>
                <a:spcPts val="1019"/>
              </a:spcBef>
            </a:pP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33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updated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case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50" dirty="0">
                <a:solidFill>
                  <a:srgbClr val="292959"/>
                </a:solidFill>
                <a:latin typeface="Trebuchet MS"/>
                <a:cs typeface="Trebuchet MS"/>
              </a:rPr>
              <a:t>summary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5" dirty="0">
                <a:solidFill>
                  <a:srgbClr val="292959"/>
                </a:solidFill>
                <a:latin typeface="Trebuchet MS"/>
                <a:cs typeface="Trebuchet MS"/>
              </a:rPr>
              <a:t>using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Template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0" dirty="0">
                <a:solidFill>
                  <a:srgbClr val="292959"/>
                </a:solidFill>
                <a:latin typeface="Trebuchet MS"/>
                <a:cs typeface="Trebuchet MS"/>
              </a:rPr>
              <a:t>ES1;</a:t>
            </a:r>
            <a:endParaRPr sz="3300">
              <a:latin typeface="Trebuchet MS"/>
              <a:cs typeface="Trebuchet MS"/>
            </a:endParaRPr>
          </a:p>
          <a:p>
            <a:pPr marL="724535" marR="1208405">
              <a:lnSpc>
                <a:spcPts val="5400"/>
              </a:lnSpc>
              <a:spcBef>
                <a:spcPts val="420"/>
              </a:spcBef>
            </a:pP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17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schedule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0" dirty="0">
                <a:solidFill>
                  <a:srgbClr val="292959"/>
                </a:solidFill>
                <a:latin typeface="Trebuchet MS"/>
                <a:cs typeface="Trebuchet MS"/>
              </a:rPr>
              <a:t>assets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5" dirty="0">
                <a:solidFill>
                  <a:srgbClr val="292959"/>
                </a:solidFill>
                <a:latin typeface="Trebuchet MS"/>
                <a:cs typeface="Trebuchet MS"/>
              </a:rPr>
              <a:t>income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using,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210" dirty="0">
                <a:solidFill>
                  <a:srgbClr val="292959"/>
                </a:solidFill>
                <a:latin typeface="Trebuchet MS"/>
                <a:cs typeface="Trebuchet MS"/>
              </a:rPr>
              <a:t>unless`wholly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70" dirty="0">
                <a:solidFill>
                  <a:srgbClr val="292959"/>
                </a:solidFill>
                <a:latin typeface="Trebuchet MS"/>
                <a:cs typeface="Trebuchet MS"/>
              </a:rPr>
              <a:t>impractical, </a:t>
            </a:r>
            <a:r>
              <a:rPr sz="3300" spc="-145" dirty="0">
                <a:solidFill>
                  <a:srgbClr val="292959"/>
                </a:solidFill>
                <a:latin typeface="Trebuchet MS"/>
                <a:cs typeface="Trebuchet MS"/>
              </a:rPr>
              <a:t>Template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50" dirty="0">
                <a:solidFill>
                  <a:srgbClr val="292959"/>
                </a:solidFill>
                <a:latin typeface="Trebuchet MS"/>
                <a:cs typeface="Trebuchet MS"/>
              </a:rPr>
              <a:t>ES2;</a:t>
            </a:r>
            <a:endParaRPr sz="3300">
              <a:latin typeface="Trebuchet MS"/>
              <a:cs typeface="Trebuchet MS"/>
            </a:endParaRPr>
          </a:p>
          <a:p>
            <a:pPr marL="724535" marR="669290">
              <a:lnSpc>
                <a:spcPts val="5400"/>
              </a:lnSpc>
            </a:pPr>
            <a:r>
              <a:rPr sz="3300" spc="13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3300" spc="-24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composite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65" dirty="0">
                <a:solidFill>
                  <a:srgbClr val="292959"/>
                </a:solidFill>
                <a:latin typeface="Trebuchet MS"/>
                <a:cs typeface="Trebuchet MS"/>
              </a:rPr>
              <a:t>chronology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50" dirty="0">
                <a:solidFill>
                  <a:srgbClr val="292959"/>
                </a:solidFill>
                <a:latin typeface="Trebuchet MS"/>
                <a:cs typeface="Trebuchet MS"/>
              </a:rPr>
              <a:t>recording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35" dirty="0">
                <a:solidFill>
                  <a:srgbClr val="292959"/>
                </a:solidFill>
                <a:latin typeface="Trebuchet MS"/>
                <a:cs typeface="Trebuchet MS"/>
              </a:rPr>
              <a:t>neutral</a:t>
            </a:r>
            <a:r>
              <a:rPr sz="33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65" dirty="0">
                <a:solidFill>
                  <a:srgbClr val="292959"/>
                </a:solidFill>
                <a:latin typeface="Trebuchet MS"/>
                <a:cs typeface="Trebuchet MS"/>
              </a:rPr>
              <a:t>terms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180" dirty="0">
                <a:solidFill>
                  <a:srgbClr val="292959"/>
                </a:solidFill>
                <a:latin typeface="Trebuchet MS"/>
                <a:cs typeface="Trebuchet MS"/>
              </a:rPr>
              <a:t>key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dates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3300" spc="-55" dirty="0">
                <a:solidFill>
                  <a:srgbClr val="292959"/>
                </a:solidFill>
                <a:latin typeface="Trebuchet MS"/>
                <a:cs typeface="Trebuchet MS"/>
              </a:rPr>
              <a:t>parties’ </a:t>
            </a:r>
            <a:r>
              <a:rPr sz="3300" spc="-110" dirty="0">
                <a:solidFill>
                  <a:srgbClr val="292959"/>
                </a:solidFill>
                <a:latin typeface="Trebuchet MS"/>
                <a:cs typeface="Trebuchet MS"/>
              </a:rPr>
              <a:t>relationship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125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33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3300" spc="-30" dirty="0">
                <a:solidFill>
                  <a:srgbClr val="292959"/>
                </a:solidFill>
                <a:latin typeface="Trebuchet MS"/>
                <a:cs typeface="Trebuchet MS"/>
              </a:rPr>
              <a:t>litigation.</a:t>
            </a:r>
            <a:endParaRPr sz="33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791273"/>
            <a:ext cx="14795500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-110" dirty="0">
                <a:solidFill>
                  <a:srgbClr val="E65385"/>
                </a:solidFill>
              </a:rPr>
              <a:t>PREPARING</a:t>
            </a:r>
            <a:r>
              <a:rPr sz="7100" spc="-355" dirty="0">
                <a:solidFill>
                  <a:srgbClr val="E65385"/>
                </a:solidFill>
              </a:rPr>
              <a:t> </a:t>
            </a:r>
            <a:r>
              <a:rPr sz="7100" spc="-185" dirty="0">
                <a:solidFill>
                  <a:srgbClr val="E65385"/>
                </a:solidFill>
              </a:rPr>
              <a:t>FOR</a:t>
            </a:r>
            <a:r>
              <a:rPr sz="7100" spc="-350" dirty="0">
                <a:solidFill>
                  <a:srgbClr val="E65385"/>
                </a:solidFill>
              </a:rPr>
              <a:t> </a:t>
            </a:r>
            <a:r>
              <a:rPr sz="7100" spc="-375" dirty="0">
                <a:solidFill>
                  <a:srgbClr val="E65385"/>
                </a:solidFill>
              </a:rPr>
              <a:t>THE</a:t>
            </a:r>
            <a:r>
              <a:rPr sz="7100" spc="-350" dirty="0">
                <a:solidFill>
                  <a:srgbClr val="E65385"/>
                </a:solidFill>
              </a:rPr>
              <a:t> </a:t>
            </a:r>
            <a:r>
              <a:rPr sz="7100" spc="-170" dirty="0">
                <a:solidFill>
                  <a:srgbClr val="E65385"/>
                </a:solidFill>
              </a:rPr>
              <a:t>FINAL</a:t>
            </a:r>
            <a:r>
              <a:rPr sz="7100" spc="-355" dirty="0">
                <a:solidFill>
                  <a:srgbClr val="E65385"/>
                </a:solidFill>
              </a:rPr>
              <a:t> </a:t>
            </a:r>
            <a:r>
              <a:rPr sz="7100" spc="-10" dirty="0">
                <a:solidFill>
                  <a:srgbClr val="E65385"/>
                </a:solidFill>
              </a:rPr>
              <a:t>HEARING</a:t>
            </a:r>
            <a:endParaRPr sz="7100"/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1288" y="2188210"/>
            <a:ext cx="104775" cy="10477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1288" y="3350260"/>
            <a:ext cx="104775" cy="1047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1288" y="4512310"/>
            <a:ext cx="104775" cy="1047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1288" y="6255385"/>
            <a:ext cx="104775" cy="10477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86125" y="7412672"/>
            <a:ext cx="114300" cy="1142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86125" y="9155747"/>
            <a:ext cx="114300" cy="114299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349129" y="1817999"/>
            <a:ext cx="15873094" cy="81597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626110">
              <a:lnSpc>
                <a:spcPct val="136200"/>
              </a:lnSpc>
              <a:spcBef>
                <a:spcPts val="95"/>
              </a:spcBef>
            </a:pP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There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may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last-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minute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settlement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negotiations.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these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are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successful,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court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asked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to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92959"/>
                </a:solidFill>
                <a:latin typeface="Trebuchet MS"/>
                <a:cs typeface="Trebuchet MS"/>
              </a:rPr>
              <a:t>consent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order.</a:t>
            </a:r>
            <a:endParaRPr sz="2800">
              <a:latin typeface="Trebuchet MS"/>
              <a:cs typeface="Trebuchet MS"/>
            </a:endParaRPr>
          </a:p>
          <a:p>
            <a:pPr marL="12700" marR="414655">
              <a:lnSpc>
                <a:spcPts val="4570"/>
              </a:lnSpc>
              <a:spcBef>
                <a:spcPts val="360"/>
              </a:spcBef>
            </a:pP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Otherwise,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0" dirty="0">
                <a:solidFill>
                  <a:srgbClr val="292959"/>
                </a:solidFill>
                <a:latin typeface="Trebuchet MS"/>
                <a:cs typeface="Trebuchet MS"/>
              </a:rPr>
              <a:t>hearing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usually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follows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general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events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civil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92959"/>
                </a:solidFill>
                <a:latin typeface="Trebuchet MS"/>
                <a:cs typeface="Trebuchet MS"/>
              </a:rPr>
              <a:t>trial,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except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it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not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held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open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court.</a:t>
            </a:r>
            <a:endParaRPr sz="2800">
              <a:latin typeface="Trebuchet MS"/>
              <a:cs typeface="Trebuchet MS"/>
            </a:endParaRPr>
          </a:p>
          <a:p>
            <a:pPr marL="12700" marR="376555">
              <a:lnSpc>
                <a:spcPts val="4580"/>
              </a:lnSpc>
              <a:spcBef>
                <a:spcPts val="5"/>
              </a:spcBef>
            </a:pP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parties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give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evidence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cross-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examined.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judge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hear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submissions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from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both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parties’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representatives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92959"/>
                </a:solidFill>
                <a:latin typeface="Trebuchet MS"/>
                <a:cs typeface="Trebuchet MS"/>
              </a:rPr>
              <a:t>will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then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announce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what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intend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make,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including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any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orders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relating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payment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of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legal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costs.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844"/>
              </a:spcBef>
            </a:pP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has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exactly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same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rights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apply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applicant.</a:t>
            </a:r>
            <a:endParaRPr sz="2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1215"/>
              </a:spcBef>
            </a:pPr>
            <a:r>
              <a:rPr sz="2800" spc="-18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procedure</a:t>
            </a:r>
            <a:r>
              <a:rPr sz="2800" spc="-16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which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such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application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described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above,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35" dirty="0">
                <a:solidFill>
                  <a:srgbClr val="292959"/>
                </a:solidFill>
                <a:latin typeface="Trebuchet MS"/>
                <a:cs typeface="Trebuchet MS"/>
              </a:rPr>
              <a:t>except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following.</a:t>
            </a:r>
            <a:endParaRPr sz="2800">
              <a:latin typeface="Trebuchet MS"/>
              <a:cs typeface="Trebuchet MS"/>
            </a:endParaRPr>
          </a:p>
          <a:p>
            <a:pPr marL="617220" marR="5080" indent="608965">
              <a:lnSpc>
                <a:spcPts val="4570"/>
              </a:lnSpc>
              <a:spcBef>
                <a:spcPts val="360"/>
              </a:spcBef>
              <a:buAutoNum type="arabicParenBoth"/>
              <a:tabLst>
                <a:tab pos="1226185" algn="l"/>
              </a:tabLst>
            </a:pP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respondent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cannot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make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claim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114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financial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0" dirty="0">
                <a:solidFill>
                  <a:srgbClr val="292959"/>
                </a:solidFill>
                <a:latin typeface="Trebuchet MS"/>
                <a:cs typeface="Trebuchet MS"/>
              </a:rPr>
              <a:t>order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divorce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0" dirty="0">
                <a:solidFill>
                  <a:srgbClr val="292959"/>
                </a:solidFill>
                <a:latin typeface="Trebuchet MS"/>
                <a:cs typeface="Trebuchet MS"/>
              </a:rPr>
              <a:t>application.</a:t>
            </a:r>
            <a:r>
              <a:rPr sz="2800" spc="-10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92959"/>
                </a:solidFill>
                <a:latin typeface="Trebuchet MS"/>
                <a:cs typeface="Trebuchet MS"/>
              </a:rPr>
              <a:t>If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92959"/>
                </a:solidFill>
                <a:latin typeface="Trebuchet MS"/>
                <a:cs typeface="Trebuchet MS"/>
              </a:rPr>
              <a:t>file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an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40" dirty="0">
                <a:solidFill>
                  <a:srgbClr val="292959"/>
                </a:solidFill>
                <a:latin typeface="Trebuchet MS"/>
                <a:cs typeface="Trebuchet MS"/>
              </a:rPr>
              <a:t>answer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(and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most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do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not),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92959"/>
                </a:solidFill>
                <a:latin typeface="Trebuchet MS"/>
                <a:cs typeface="Trebuchet MS"/>
              </a:rPr>
              <a:t>must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include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claim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in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that document.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Otherwise, </a:t>
            </a: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 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respondent’s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claim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is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made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simply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114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85" dirty="0">
                <a:solidFill>
                  <a:srgbClr val="292959"/>
                </a:solidFill>
                <a:latin typeface="Trebuchet MS"/>
                <a:cs typeface="Trebuchet MS"/>
              </a:rPr>
              <a:t>filing</a:t>
            </a:r>
            <a:r>
              <a:rPr sz="2800" spc="-11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92959"/>
                </a:solidFill>
                <a:latin typeface="Trebuchet MS"/>
                <a:cs typeface="Trebuchet MS"/>
              </a:rPr>
              <a:t>A.</a:t>
            </a:r>
            <a:endParaRPr sz="2800">
              <a:latin typeface="Trebuchet MS"/>
              <a:cs typeface="Trebuchet MS"/>
            </a:endParaRPr>
          </a:p>
          <a:p>
            <a:pPr marL="617220" marR="65405" indent="725170">
              <a:lnSpc>
                <a:spcPts val="4580"/>
              </a:lnSpc>
              <a:buAutoNum type="arabicParenBoth"/>
              <a:tabLst>
                <a:tab pos="1342390" algn="l"/>
              </a:tabLst>
            </a:pP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respondent,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5" dirty="0">
                <a:solidFill>
                  <a:srgbClr val="292959"/>
                </a:solidFill>
                <a:latin typeface="Trebuchet MS"/>
                <a:cs typeface="Trebuchet MS"/>
              </a:rPr>
              <a:t>too,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can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be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92959"/>
                </a:solidFill>
                <a:latin typeface="Trebuchet MS"/>
                <a:cs typeface="Trebuchet MS"/>
              </a:rPr>
              <a:t>caught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0" dirty="0">
                <a:solidFill>
                  <a:srgbClr val="292959"/>
                </a:solidFill>
                <a:latin typeface="Trebuchet MS"/>
                <a:cs typeface="Trebuchet MS"/>
              </a:rPr>
              <a:t>by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92959"/>
                </a:solidFill>
                <a:latin typeface="Trebuchet MS"/>
                <a:cs typeface="Trebuchet MS"/>
              </a:rPr>
              <a:t>the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92959"/>
                </a:solidFill>
                <a:latin typeface="Trebuchet MS"/>
                <a:cs typeface="Trebuchet MS"/>
              </a:rPr>
              <a:t>“remarriage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92959"/>
                </a:solidFill>
                <a:latin typeface="Trebuchet MS"/>
                <a:cs typeface="Trebuchet MS"/>
              </a:rPr>
              <a:t>trap”.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92959"/>
                </a:solidFill>
                <a:latin typeface="Trebuchet MS"/>
                <a:cs typeface="Trebuchet MS"/>
              </a:rPr>
              <a:t>They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65" dirty="0">
                <a:solidFill>
                  <a:srgbClr val="292959"/>
                </a:solidFill>
                <a:latin typeface="Trebuchet MS"/>
                <a:cs typeface="Trebuchet MS"/>
              </a:rPr>
              <a:t>should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file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92959"/>
                </a:solidFill>
                <a:latin typeface="Trebuchet MS"/>
                <a:cs typeface="Trebuchet MS"/>
              </a:rPr>
              <a:t>form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65" dirty="0">
                <a:solidFill>
                  <a:srgbClr val="292959"/>
                </a:solidFill>
                <a:latin typeface="Trebuchet MS"/>
                <a:cs typeface="Trebuchet MS"/>
              </a:rPr>
              <a:t>A</a:t>
            </a:r>
            <a:r>
              <a:rPr sz="2800" spc="-8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before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remarriage</a:t>
            </a:r>
            <a:r>
              <a:rPr sz="2800" spc="-155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92959"/>
                </a:solidFill>
                <a:latin typeface="Trebuchet MS"/>
                <a:cs typeface="Trebuchet MS"/>
              </a:rPr>
              <a:t>to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92959"/>
                </a:solidFill>
                <a:latin typeface="Trebuchet MS"/>
                <a:cs typeface="Trebuchet MS"/>
              </a:rPr>
              <a:t>preserve</a:t>
            </a:r>
            <a:r>
              <a:rPr sz="2800" spc="-12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92959"/>
                </a:solidFill>
                <a:latin typeface="Trebuchet MS"/>
                <a:cs typeface="Trebuchet MS"/>
              </a:rPr>
              <a:t>their</a:t>
            </a:r>
            <a:r>
              <a:rPr sz="2800" spc="-90" dirty="0">
                <a:solidFill>
                  <a:srgbClr val="292959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92959"/>
                </a:solidFill>
                <a:latin typeface="Trebuchet MS"/>
                <a:cs typeface="Trebuchet MS"/>
              </a:rPr>
              <a:t>rights.</a:t>
            </a:r>
            <a:endParaRPr sz="2800">
              <a:latin typeface="Trebuchet MS"/>
              <a:cs typeface="Trebuchet MS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1016000" y="791273"/>
            <a:ext cx="14364969" cy="1107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100" spc="90" dirty="0">
                <a:solidFill>
                  <a:srgbClr val="E65385"/>
                </a:solidFill>
              </a:rPr>
              <a:t>HEARINGS</a:t>
            </a:r>
            <a:r>
              <a:rPr sz="7100" spc="-345" dirty="0">
                <a:solidFill>
                  <a:srgbClr val="E65385"/>
                </a:solidFill>
              </a:rPr>
              <a:t> </a:t>
            </a:r>
            <a:r>
              <a:rPr sz="7100" spc="60" dirty="0">
                <a:solidFill>
                  <a:srgbClr val="E65385"/>
                </a:solidFill>
              </a:rPr>
              <a:t>AND</a:t>
            </a:r>
            <a:r>
              <a:rPr sz="7100" spc="-340" dirty="0">
                <a:solidFill>
                  <a:srgbClr val="E65385"/>
                </a:solidFill>
              </a:rPr>
              <a:t> </a:t>
            </a:r>
            <a:r>
              <a:rPr sz="7100" spc="-105" dirty="0">
                <a:solidFill>
                  <a:srgbClr val="E65385"/>
                </a:solidFill>
              </a:rPr>
              <a:t>RESPONDENT</a:t>
            </a:r>
            <a:r>
              <a:rPr sz="7100" spc="-340" dirty="0">
                <a:solidFill>
                  <a:srgbClr val="E65385"/>
                </a:solidFill>
              </a:rPr>
              <a:t> </a:t>
            </a:r>
            <a:r>
              <a:rPr sz="7100" spc="90" dirty="0">
                <a:solidFill>
                  <a:srgbClr val="E65385"/>
                </a:solidFill>
              </a:rPr>
              <a:t>APPS</a:t>
            </a:r>
            <a:endParaRPr sz="7100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-2667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1016000" y="968375"/>
            <a:ext cx="15969615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6000" spc="-215" dirty="0">
                <a:solidFill>
                  <a:srgbClr val="E65385"/>
                </a:solidFill>
              </a:rPr>
              <a:t>WEEK 10</a:t>
            </a:r>
            <a:r>
              <a:rPr sz="6000" spc="-390" dirty="0">
                <a:solidFill>
                  <a:srgbClr val="E65385"/>
                </a:solidFill>
              </a:rPr>
              <a:t>:</a:t>
            </a:r>
            <a:r>
              <a:rPr sz="6000" spc="-370" dirty="0">
                <a:solidFill>
                  <a:srgbClr val="E65385"/>
                </a:solidFill>
              </a:rPr>
              <a:t> </a:t>
            </a:r>
            <a:r>
              <a:rPr sz="6000" spc="-114" dirty="0"/>
              <a:t>PREPARING</a:t>
            </a:r>
            <a:r>
              <a:rPr sz="6000" spc="-434" dirty="0"/>
              <a:t> </a:t>
            </a:r>
            <a:r>
              <a:rPr sz="6000" spc="-204" dirty="0"/>
              <a:t>FOR</a:t>
            </a:r>
            <a:r>
              <a:rPr sz="6000" spc="-370" dirty="0"/>
              <a:t> </a:t>
            </a:r>
            <a:r>
              <a:rPr sz="6000" spc="-110" dirty="0"/>
              <a:t>NEXT</a:t>
            </a:r>
            <a:r>
              <a:rPr sz="6000" spc="-385" dirty="0"/>
              <a:t> </a:t>
            </a:r>
            <a:r>
              <a:rPr sz="6000" spc="505" dirty="0"/>
              <a:t>CLASS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000" y="2266800"/>
            <a:ext cx="15445740" cy="3930650"/>
          </a:xfrm>
          <a:prstGeom prst="rect">
            <a:avLst/>
          </a:prstGeom>
        </p:spPr>
        <p:txBody>
          <a:bodyPr vert="horz" wrap="square" lIns="0" tIns="222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Undertake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some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independent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research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0" dirty="0">
                <a:solidFill>
                  <a:srgbClr val="203458"/>
                </a:solidFill>
                <a:latin typeface="Trebuchet MS"/>
                <a:cs typeface="Trebuchet MS"/>
              </a:rPr>
              <a:t>find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out:</a:t>
            </a:r>
            <a:endParaRPr sz="3750">
              <a:latin typeface="Trebuchet MS"/>
              <a:cs typeface="Trebuchet MS"/>
            </a:endParaRPr>
          </a:p>
          <a:p>
            <a:pPr marL="821055" indent="-436245">
              <a:lnSpc>
                <a:spcPct val="100000"/>
              </a:lnSpc>
              <a:spcBef>
                <a:spcPts val="1650"/>
              </a:spcBef>
              <a:buAutoNum type="arabicPeriod"/>
              <a:tabLst>
                <a:tab pos="821055" algn="l"/>
              </a:tabLst>
            </a:pP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what</a:t>
            </a:r>
            <a:r>
              <a:rPr sz="3750" spc="-17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0" dirty="0">
                <a:solidFill>
                  <a:srgbClr val="203458"/>
                </a:solidFill>
                <a:latin typeface="Trebuchet MS"/>
                <a:cs typeface="Trebuchet MS"/>
              </a:rPr>
              <a:t>types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orders</a:t>
            </a:r>
            <a:r>
              <a:rPr sz="3750" spc="-14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court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make?</a:t>
            </a:r>
            <a:endParaRPr sz="3750">
              <a:latin typeface="Trebuchet MS"/>
              <a:cs typeface="Trebuchet MS"/>
            </a:endParaRPr>
          </a:p>
          <a:p>
            <a:pPr marL="820419" marR="5080" indent="-466725">
              <a:lnSpc>
                <a:spcPts val="6150"/>
              </a:lnSpc>
              <a:spcBef>
                <a:spcPts val="480"/>
              </a:spcBef>
              <a:buAutoNum type="arabicPeriod"/>
              <a:tabLst>
                <a:tab pos="821690" algn="l"/>
              </a:tabLst>
            </a:pP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how</a:t>
            </a:r>
            <a:r>
              <a:rPr sz="37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do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0" dirty="0">
                <a:solidFill>
                  <a:srgbClr val="203458"/>
                </a:solidFill>
                <a:latin typeface="Trebuchet MS"/>
                <a:cs typeface="Trebuchet MS"/>
              </a:rPr>
              <a:t>courts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make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decisions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relation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family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35" dirty="0">
                <a:solidFill>
                  <a:srgbClr val="203458"/>
                </a:solidFill>
                <a:latin typeface="Trebuchet MS"/>
                <a:cs typeface="Trebuchet MS"/>
              </a:rPr>
              <a:t>property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cases.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What 	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factors</a:t>
            </a:r>
            <a:r>
              <a:rPr sz="3750" spc="-2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25" dirty="0">
                <a:solidFill>
                  <a:srgbClr val="203458"/>
                </a:solidFill>
                <a:latin typeface="Trebuchet MS"/>
                <a:cs typeface="Trebuchet MS"/>
              </a:rPr>
              <a:t>will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they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use</a:t>
            </a:r>
            <a:r>
              <a:rPr sz="3750" spc="-229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5" dirty="0">
                <a:solidFill>
                  <a:srgbClr val="203458"/>
                </a:solidFill>
                <a:latin typeface="Trebuchet MS"/>
                <a:cs typeface="Trebuchet MS"/>
              </a:rPr>
              <a:t>help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them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40" dirty="0">
                <a:solidFill>
                  <a:srgbClr val="203458"/>
                </a:solidFill>
                <a:latin typeface="Trebuchet MS"/>
                <a:cs typeface="Trebuchet MS"/>
              </a:rPr>
              <a:t>decide?</a:t>
            </a:r>
            <a:endParaRPr sz="3750">
              <a:latin typeface="Trebuchet MS"/>
              <a:cs typeface="Trebuchet MS"/>
            </a:endParaRPr>
          </a:p>
          <a:p>
            <a:pPr marL="821055" indent="-436880">
              <a:lnSpc>
                <a:spcPct val="100000"/>
              </a:lnSpc>
              <a:spcBef>
                <a:spcPts val="1170"/>
              </a:spcBef>
              <a:buAutoNum type="arabicPeriod"/>
              <a:tabLst>
                <a:tab pos="821055" algn="l"/>
              </a:tabLst>
            </a:pP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are</a:t>
            </a:r>
            <a:r>
              <a:rPr sz="3750" spc="-23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75" dirty="0">
                <a:solidFill>
                  <a:srgbClr val="203458"/>
                </a:solidFill>
                <a:latin typeface="Trebuchet MS"/>
                <a:cs typeface="Trebuchet MS"/>
              </a:rPr>
              <a:t>pre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or</a:t>
            </a:r>
            <a:r>
              <a:rPr sz="3750" spc="-16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post-</a:t>
            </a:r>
            <a:r>
              <a:rPr sz="3750" spc="-110" dirty="0">
                <a:solidFill>
                  <a:srgbClr val="203458"/>
                </a:solidFill>
                <a:latin typeface="Trebuchet MS"/>
                <a:cs typeface="Trebuchet MS"/>
              </a:rPr>
              <a:t>nuptual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agreements</a:t>
            </a:r>
            <a:r>
              <a:rPr sz="3750" spc="-18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5" dirty="0">
                <a:solidFill>
                  <a:srgbClr val="203458"/>
                </a:solidFill>
                <a:latin typeface="Trebuchet MS"/>
                <a:cs typeface="Trebuchet MS"/>
              </a:rPr>
              <a:t>legally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binding?</a:t>
            </a:r>
            <a:endParaRPr sz="3750">
              <a:latin typeface="Trebuchet MS"/>
              <a:cs typeface="Trebuchet M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0" y="8609"/>
            <a:ext cx="14420850" cy="762000"/>
          </a:xfrm>
          <a:custGeom>
            <a:avLst/>
            <a:gdLst/>
            <a:ahLst/>
            <a:cxnLst/>
            <a:rect l="l" t="t" r="r" b="b"/>
            <a:pathLst>
              <a:path w="14420850" h="762000">
                <a:moveTo>
                  <a:pt x="14420848" y="761999"/>
                </a:moveTo>
                <a:lnTo>
                  <a:pt x="0" y="761999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61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589837" y="9736179"/>
            <a:ext cx="6696075" cy="551180"/>
          </a:xfrm>
          <a:custGeom>
            <a:avLst/>
            <a:gdLst/>
            <a:ahLst/>
            <a:cxnLst/>
            <a:rect l="l" t="t" r="r" b="b"/>
            <a:pathLst>
              <a:path w="6696075" h="551179">
                <a:moveTo>
                  <a:pt x="6696075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6075" y="0"/>
                </a:lnTo>
                <a:lnTo>
                  <a:pt x="6696075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4420850" cy="775335"/>
          </a:xfrm>
          <a:custGeom>
            <a:avLst/>
            <a:gdLst/>
            <a:ahLst/>
            <a:cxnLst/>
            <a:rect l="l" t="t" r="r" b="b"/>
            <a:pathLst>
              <a:path w="14420850" h="775335">
                <a:moveTo>
                  <a:pt x="14420848" y="774972"/>
                </a:moveTo>
                <a:lnTo>
                  <a:pt x="0" y="774972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4972"/>
                </a:lnTo>
                <a:close/>
              </a:path>
            </a:pathLst>
          </a:custGeom>
          <a:solidFill>
            <a:srgbClr val="E6538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25" dirty="0">
                <a:solidFill>
                  <a:srgbClr val="FED307"/>
                </a:solidFill>
              </a:rPr>
              <a:t>WEEK 10</a:t>
            </a:r>
            <a:r>
              <a:rPr spc="-390" dirty="0">
                <a:solidFill>
                  <a:srgbClr val="FED307"/>
                </a:solidFill>
              </a:rPr>
              <a:t>:</a:t>
            </a:r>
            <a:r>
              <a:rPr spc="-385" dirty="0">
                <a:solidFill>
                  <a:srgbClr val="FED307"/>
                </a:solidFill>
              </a:rPr>
              <a:t> </a:t>
            </a:r>
            <a:r>
              <a:rPr spc="-40" dirty="0">
                <a:solidFill>
                  <a:srgbClr val="FFFFFF"/>
                </a:solidFill>
              </a:rPr>
              <a:t>LEARNING</a:t>
            </a:r>
            <a:r>
              <a:rPr spc="-495" dirty="0">
                <a:solidFill>
                  <a:srgbClr val="FFFFFF"/>
                </a:solidFill>
              </a:rPr>
              <a:t> </a:t>
            </a:r>
            <a:r>
              <a:rPr spc="350" dirty="0">
                <a:solidFill>
                  <a:srgbClr val="FFFFFF"/>
                </a:solidFill>
              </a:rPr>
              <a:t>OUTCOMES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2608189"/>
            <a:ext cx="123825" cy="1238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3389239"/>
            <a:ext cx="123825" cy="1238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4170289"/>
            <a:ext cx="123825" cy="1238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90649" y="5732389"/>
            <a:ext cx="123825" cy="1238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390649" y="6513439"/>
            <a:ext cx="123825" cy="123824"/>
          </a:xfrm>
          <a:prstGeom prst="rect">
            <a:avLst/>
          </a:prstGeom>
        </p:spPr>
      </p:pic>
      <p:sp>
        <p:nvSpPr>
          <p:cNvPr id="11" name="object 11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dirty="0"/>
              <a:t>Explain</a:t>
            </a:r>
            <a:r>
              <a:rPr spc="-125" dirty="0"/>
              <a:t> </a:t>
            </a:r>
            <a:r>
              <a:rPr dirty="0"/>
              <a:t>the</a:t>
            </a:r>
            <a:r>
              <a:rPr spc="-120" dirty="0"/>
              <a:t> </a:t>
            </a:r>
            <a:r>
              <a:rPr dirty="0"/>
              <a:t>law</a:t>
            </a:r>
            <a:r>
              <a:rPr spc="-120" dirty="0"/>
              <a:t> </a:t>
            </a:r>
            <a:r>
              <a:rPr dirty="0"/>
              <a:t>relating</a:t>
            </a:r>
            <a:r>
              <a:rPr spc="-125" dirty="0"/>
              <a:t> </a:t>
            </a:r>
            <a:r>
              <a:rPr dirty="0"/>
              <a:t>to</a:t>
            </a:r>
            <a:r>
              <a:rPr spc="-120" dirty="0"/>
              <a:t> </a:t>
            </a:r>
            <a:r>
              <a:rPr dirty="0"/>
              <a:t>ownership</a:t>
            </a:r>
            <a:r>
              <a:rPr spc="-120" dirty="0"/>
              <a:t> </a:t>
            </a:r>
            <a:r>
              <a:rPr dirty="0"/>
              <a:t>of</a:t>
            </a:r>
            <a:r>
              <a:rPr spc="-125" dirty="0"/>
              <a:t> </a:t>
            </a:r>
            <a:r>
              <a:rPr spc="-65" dirty="0"/>
              <a:t>family</a:t>
            </a:r>
            <a:r>
              <a:rPr spc="-120" dirty="0"/>
              <a:t> </a:t>
            </a:r>
            <a:r>
              <a:rPr spc="-10" dirty="0"/>
              <a:t>property</a:t>
            </a:r>
          </a:p>
          <a:p>
            <a:pPr>
              <a:lnSpc>
                <a:spcPct val="100000"/>
              </a:lnSpc>
              <a:spcBef>
                <a:spcPts val="2430"/>
              </a:spcBef>
            </a:pPr>
            <a:r>
              <a:rPr dirty="0"/>
              <a:t>Explain</a:t>
            </a:r>
            <a:r>
              <a:rPr spc="-120" dirty="0"/>
              <a:t> </a:t>
            </a:r>
            <a:r>
              <a:rPr dirty="0"/>
              <a:t>the</a:t>
            </a:r>
            <a:r>
              <a:rPr spc="-120" dirty="0"/>
              <a:t> </a:t>
            </a:r>
            <a:r>
              <a:rPr spc="-20" dirty="0"/>
              <a:t>availabiliy</a:t>
            </a:r>
            <a:r>
              <a:rPr spc="-114" dirty="0"/>
              <a:t> </a:t>
            </a:r>
            <a:r>
              <a:rPr dirty="0"/>
              <a:t>of</a:t>
            </a:r>
            <a:r>
              <a:rPr spc="-120" dirty="0"/>
              <a:t> </a:t>
            </a:r>
            <a:r>
              <a:rPr dirty="0"/>
              <a:t>financial</a:t>
            </a:r>
            <a:r>
              <a:rPr spc="-114" dirty="0"/>
              <a:t> </a:t>
            </a:r>
            <a:r>
              <a:rPr dirty="0"/>
              <a:t>remedies</a:t>
            </a:r>
            <a:r>
              <a:rPr spc="-120" dirty="0"/>
              <a:t> </a:t>
            </a:r>
            <a:r>
              <a:rPr dirty="0"/>
              <a:t>upon</a:t>
            </a:r>
            <a:r>
              <a:rPr spc="-114" dirty="0"/>
              <a:t> </a:t>
            </a:r>
            <a:r>
              <a:rPr spc="-10" dirty="0"/>
              <a:t>separation</a:t>
            </a:r>
          </a:p>
          <a:p>
            <a:pPr marR="5080">
              <a:lnSpc>
                <a:spcPct val="165300"/>
              </a:lnSpc>
            </a:pPr>
            <a:r>
              <a:rPr spc="-20" dirty="0"/>
              <a:t>Differentiate</a:t>
            </a:r>
            <a:r>
              <a:rPr spc="15" dirty="0"/>
              <a:t> </a:t>
            </a:r>
            <a:r>
              <a:rPr dirty="0"/>
              <a:t>between</a:t>
            </a:r>
            <a:r>
              <a:rPr spc="20" dirty="0"/>
              <a:t> </a:t>
            </a:r>
            <a:r>
              <a:rPr dirty="0"/>
              <a:t>the</a:t>
            </a:r>
            <a:r>
              <a:rPr spc="15" dirty="0"/>
              <a:t> </a:t>
            </a:r>
            <a:r>
              <a:rPr dirty="0"/>
              <a:t>range</a:t>
            </a:r>
            <a:r>
              <a:rPr spc="20" dirty="0"/>
              <a:t> </a:t>
            </a:r>
            <a:r>
              <a:rPr dirty="0"/>
              <a:t>of</a:t>
            </a:r>
            <a:r>
              <a:rPr spc="20" dirty="0"/>
              <a:t> </a:t>
            </a:r>
            <a:r>
              <a:rPr dirty="0"/>
              <a:t>powers</a:t>
            </a:r>
            <a:r>
              <a:rPr spc="15" dirty="0"/>
              <a:t> </a:t>
            </a:r>
            <a:r>
              <a:rPr dirty="0"/>
              <a:t>available</a:t>
            </a:r>
            <a:r>
              <a:rPr spc="20" dirty="0"/>
              <a:t> </a:t>
            </a:r>
            <a:r>
              <a:rPr dirty="0"/>
              <a:t>on</a:t>
            </a:r>
            <a:r>
              <a:rPr spc="15" dirty="0"/>
              <a:t> </a:t>
            </a:r>
            <a:r>
              <a:rPr dirty="0"/>
              <a:t>separation</a:t>
            </a:r>
            <a:r>
              <a:rPr spc="20" dirty="0"/>
              <a:t> </a:t>
            </a:r>
            <a:r>
              <a:rPr dirty="0"/>
              <a:t>of</a:t>
            </a:r>
            <a:r>
              <a:rPr spc="20" dirty="0"/>
              <a:t> </a:t>
            </a:r>
            <a:r>
              <a:rPr spc="-20" dirty="0"/>
              <a:t>married/civil </a:t>
            </a:r>
            <a:r>
              <a:rPr dirty="0"/>
              <a:t>partners</a:t>
            </a:r>
            <a:r>
              <a:rPr spc="-85" dirty="0"/>
              <a:t> </a:t>
            </a:r>
            <a:r>
              <a:rPr dirty="0"/>
              <a:t>and</a:t>
            </a:r>
            <a:r>
              <a:rPr spc="-75" dirty="0"/>
              <a:t> </a:t>
            </a:r>
            <a:r>
              <a:rPr spc="-25" dirty="0"/>
              <a:t>unmarried/non-</a:t>
            </a:r>
            <a:r>
              <a:rPr spc="-65" dirty="0"/>
              <a:t>civil</a:t>
            </a:r>
            <a:r>
              <a:rPr spc="-75" dirty="0"/>
              <a:t> </a:t>
            </a:r>
            <a:r>
              <a:rPr spc="-10" dirty="0"/>
              <a:t>partner</a:t>
            </a:r>
            <a:r>
              <a:rPr spc="-70" dirty="0"/>
              <a:t> </a:t>
            </a:r>
            <a:r>
              <a:rPr spc="-10" dirty="0"/>
              <a:t>couples.</a:t>
            </a:r>
          </a:p>
          <a:p>
            <a:pPr marR="4776470">
              <a:lnSpc>
                <a:spcPct val="165300"/>
              </a:lnSpc>
            </a:pPr>
            <a:r>
              <a:rPr dirty="0"/>
              <a:t>Summarise</a:t>
            </a:r>
            <a:r>
              <a:rPr spc="-55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process</a:t>
            </a:r>
            <a:r>
              <a:rPr spc="-50" dirty="0"/>
              <a:t> </a:t>
            </a:r>
            <a:r>
              <a:rPr dirty="0"/>
              <a:t>for</a:t>
            </a:r>
            <a:r>
              <a:rPr spc="-50" dirty="0"/>
              <a:t> </a:t>
            </a:r>
            <a:r>
              <a:rPr dirty="0"/>
              <a:t>applying</a:t>
            </a:r>
            <a:r>
              <a:rPr spc="-50" dirty="0"/>
              <a:t> </a:t>
            </a:r>
            <a:r>
              <a:rPr dirty="0"/>
              <a:t>for</a:t>
            </a:r>
            <a:r>
              <a:rPr spc="-50" dirty="0"/>
              <a:t> </a:t>
            </a:r>
            <a:r>
              <a:rPr spc="130" dirty="0"/>
              <a:t>a</a:t>
            </a:r>
            <a:r>
              <a:rPr spc="-50" dirty="0"/>
              <a:t> </a:t>
            </a:r>
            <a:r>
              <a:rPr dirty="0"/>
              <a:t>financial</a:t>
            </a:r>
            <a:r>
              <a:rPr spc="-50" dirty="0"/>
              <a:t> </a:t>
            </a:r>
            <a:r>
              <a:rPr spc="-10" dirty="0"/>
              <a:t>order </a:t>
            </a:r>
            <a:r>
              <a:rPr dirty="0"/>
              <a:t>Apply</a:t>
            </a:r>
            <a:r>
              <a:rPr spc="-60" dirty="0"/>
              <a:t> </a:t>
            </a:r>
            <a:r>
              <a:rPr dirty="0"/>
              <a:t>the</a:t>
            </a:r>
            <a:r>
              <a:rPr spc="-55" dirty="0"/>
              <a:t> </a:t>
            </a:r>
            <a:r>
              <a:rPr dirty="0"/>
              <a:t>law</a:t>
            </a:r>
            <a:r>
              <a:rPr spc="-55" dirty="0"/>
              <a:t> </a:t>
            </a:r>
            <a:r>
              <a:rPr dirty="0"/>
              <a:t>to</a:t>
            </a:r>
            <a:r>
              <a:rPr spc="-60" dirty="0"/>
              <a:t> </a:t>
            </a:r>
            <a:r>
              <a:rPr dirty="0"/>
              <a:t>practical</a:t>
            </a:r>
            <a:r>
              <a:rPr spc="-55" dirty="0"/>
              <a:t> </a:t>
            </a:r>
            <a:r>
              <a:rPr spc="-10" dirty="0"/>
              <a:t>scenarios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420944" y="8132834"/>
            <a:ext cx="3879850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000" b="1" spc="-10" dirty="0">
                <a:solidFill>
                  <a:srgbClr val="FED307"/>
                </a:solidFill>
                <a:latin typeface="Trebuchet MS"/>
                <a:cs typeface="Trebuchet MS"/>
              </a:rPr>
              <a:t>RECAP</a:t>
            </a:r>
            <a:endParaRPr sz="10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15" dirty="0">
                <a:solidFill>
                  <a:srgbClr val="E65385"/>
                </a:solidFill>
              </a:rPr>
              <a:t>WEEK 10</a:t>
            </a:r>
            <a:r>
              <a:rPr spc="-390" dirty="0">
                <a:solidFill>
                  <a:srgbClr val="E65385"/>
                </a:solidFill>
              </a:rPr>
              <a:t>:</a:t>
            </a:r>
            <a:r>
              <a:rPr spc="-365" dirty="0">
                <a:solidFill>
                  <a:srgbClr val="E65385"/>
                </a:solidFill>
              </a:rPr>
              <a:t> </a:t>
            </a:r>
            <a:r>
              <a:rPr spc="-10" dirty="0"/>
              <a:t>READING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4317869"/>
            <a:ext cx="142875" cy="14287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5899" y="5098919"/>
            <a:ext cx="142875" cy="142874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016000" y="2266800"/>
            <a:ext cx="15063469" cy="31496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36700"/>
              </a:lnSpc>
              <a:spcBef>
                <a:spcPts val="95"/>
              </a:spcBef>
            </a:pP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You</a:t>
            </a:r>
            <a:r>
              <a:rPr sz="37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can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draw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on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90" dirty="0">
                <a:solidFill>
                  <a:srgbClr val="203458"/>
                </a:solidFill>
                <a:latin typeface="Trebuchet MS"/>
                <a:cs typeface="Trebuchet MS"/>
              </a:rPr>
              <a:t>following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0" dirty="0">
                <a:solidFill>
                  <a:srgbClr val="203458"/>
                </a:solidFill>
                <a:latin typeface="Trebuchet MS"/>
                <a:cs typeface="Trebuchet MS"/>
              </a:rPr>
              <a:t>chapters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80" dirty="0">
                <a:solidFill>
                  <a:srgbClr val="203458"/>
                </a:solidFill>
                <a:latin typeface="Trebuchet MS"/>
                <a:cs typeface="Trebuchet MS"/>
              </a:rPr>
              <a:t>your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14" dirty="0">
                <a:solidFill>
                  <a:srgbClr val="203458"/>
                </a:solidFill>
                <a:latin typeface="Trebuchet MS"/>
                <a:cs typeface="Trebuchet MS"/>
              </a:rPr>
              <a:t>textbooks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80" dirty="0">
                <a:solidFill>
                  <a:srgbClr val="203458"/>
                </a:solidFill>
                <a:latin typeface="Trebuchet MS"/>
                <a:cs typeface="Trebuchet MS"/>
              </a:rPr>
              <a:t>to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deepen</a:t>
            </a:r>
            <a:r>
              <a:rPr sz="3750" spc="-15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0" dirty="0">
                <a:solidFill>
                  <a:srgbClr val="203458"/>
                </a:solidFill>
                <a:latin typeface="Trebuchet MS"/>
                <a:cs typeface="Trebuchet MS"/>
              </a:rPr>
              <a:t>your </a:t>
            </a:r>
            <a:r>
              <a:rPr sz="3750" spc="-70" dirty="0">
                <a:solidFill>
                  <a:srgbClr val="203458"/>
                </a:solidFill>
                <a:latin typeface="Trebuchet MS"/>
                <a:cs typeface="Trebuchet MS"/>
              </a:rPr>
              <a:t>understanding</a:t>
            </a:r>
            <a:r>
              <a:rPr sz="3750" spc="-21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dirty="0">
                <a:solidFill>
                  <a:srgbClr val="203458"/>
                </a:solidFill>
                <a:latin typeface="Trebuchet MS"/>
                <a:cs typeface="Trebuchet MS"/>
              </a:rPr>
              <a:t>of</a:t>
            </a:r>
            <a:r>
              <a:rPr sz="3750" spc="-2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50" dirty="0">
                <a:solidFill>
                  <a:srgbClr val="203458"/>
                </a:solidFill>
                <a:latin typeface="Trebuchet MS"/>
                <a:cs typeface="Trebuchet MS"/>
              </a:rPr>
              <a:t>the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45" dirty="0">
                <a:solidFill>
                  <a:srgbClr val="203458"/>
                </a:solidFill>
                <a:latin typeface="Trebuchet MS"/>
                <a:cs typeface="Trebuchet MS"/>
              </a:rPr>
              <a:t>topics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25" dirty="0">
                <a:solidFill>
                  <a:srgbClr val="203458"/>
                </a:solidFill>
                <a:latin typeface="Trebuchet MS"/>
                <a:cs typeface="Trebuchet MS"/>
              </a:rPr>
              <a:t>discussed</a:t>
            </a:r>
            <a:r>
              <a:rPr sz="3750" spc="-16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90" dirty="0">
                <a:solidFill>
                  <a:srgbClr val="203458"/>
                </a:solidFill>
                <a:latin typeface="Trebuchet MS"/>
                <a:cs typeface="Trebuchet MS"/>
              </a:rPr>
              <a:t>in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this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0" dirty="0">
                <a:solidFill>
                  <a:srgbClr val="203458"/>
                </a:solidFill>
                <a:latin typeface="Trebuchet MS"/>
                <a:cs typeface="Trebuchet MS"/>
              </a:rPr>
              <a:t>unit.</a:t>
            </a:r>
            <a:endParaRPr sz="3750">
              <a:latin typeface="Trebuchet MS"/>
              <a:cs typeface="Trebuchet MS"/>
            </a:endParaRP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Herring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50" dirty="0">
                <a:solidFill>
                  <a:srgbClr val="203458"/>
                </a:solidFill>
                <a:latin typeface="Trebuchet MS"/>
                <a:cs typeface="Trebuchet MS"/>
              </a:rPr>
              <a:t>(2023)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chapter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14" dirty="0">
                <a:solidFill>
                  <a:srgbClr val="203458"/>
                </a:solidFill>
                <a:latin typeface="Trebuchet MS"/>
                <a:cs typeface="Trebuchet MS"/>
              </a:rPr>
              <a:t>5-</a:t>
            </a:r>
            <a:r>
              <a:rPr sz="3750" spc="-50" dirty="0">
                <a:solidFill>
                  <a:srgbClr val="203458"/>
                </a:solidFill>
                <a:latin typeface="Trebuchet MS"/>
                <a:cs typeface="Trebuchet MS"/>
              </a:rPr>
              <a:t>6</a:t>
            </a:r>
            <a:endParaRPr sz="3750">
              <a:latin typeface="Trebuchet MS"/>
              <a:cs typeface="Trebuchet MS"/>
            </a:endParaRPr>
          </a:p>
          <a:p>
            <a:pPr marL="821690">
              <a:lnSpc>
                <a:spcPct val="100000"/>
              </a:lnSpc>
              <a:spcBef>
                <a:spcPts val="1650"/>
              </a:spcBef>
            </a:pPr>
            <a:r>
              <a:rPr sz="3750" spc="-95" dirty="0">
                <a:solidFill>
                  <a:srgbClr val="203458"/>
                </a:solidFill>
                <a:latin typeface="Trebuchet MS"/>
                <a:cs typeface="Trebuchet MS"/>
              </a:rPr>
              <a:t>Duffield</a:t>
            </a:r>
            <a:r>
              <a:rPr sz="3750" spc="-140" dirty="0">
                <a:solidFill>
                  <a:srgbClr val="203458"/>
                </a:solidFill>
                <a:latin typeface="Trebuchet MS"/>
                <a:cs typeface="Trebuchet MS"/>
              </a:rPr>
              <a:t> et</a:t>
            </a:r>
            <a:r>
              <a:rPr sz="3750" spc="-125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175" dirty="0">
                <a:solidFill>
                  <a:srgbClr val="203458"/>
                </a:solidFill>
                <a:latin typeface="Trebuchet MS"/>
                <a:cs typeface="Trebuchet MS"/>
              </a:rPr>
              <a:t>al.</a:t>
            </a:r>
            <a:r>
              <a:rPr sz="3750" spc="-12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105" dirty="0">
                <a:solidFill>
                  <a:srgbClr val="203458"/>
                </a:solidFill>
                <a:latin typeface="Trebuchet MS"/>
                <a:cs typeface="Trebuchet MS"/>
              </a:rPr>
              <a:t>(2024)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-65" dirty="0">
                <a:solidFill>
                  <a:srgbClr val="203458"/>
                </a:solidFill>
                <a:latin typeface="Trebuchet MS"/>
                <a:cs typeface="Trebuchet MS"/>
              </a:rPr>
              <a:t>chapter</a:t>
            </a:r>
            <a:r>
              <a:rPr sz="3750" spc="-130" dirty="0">
                <a:solidFill>
                  <a:srgbClr val="203458"/>
                </a:solidFill>
                <a:latin typeface="Trebuchet MS"/>
                <a:cs typeface="Trebuchet MS"/>
              </a:rPr>
              <a:t> </a:t>
            </a:r>
            <a:r>
              <a:rPr sz="3750" spc="240" dirty="0">
                <a:solidFill>
                  <a:srgbClr val="203458"/>
                </a:solidFill>
                <a:latin typeface="Trebuchet MS"/>
                <a:cs typeface="Trebuchet MS"/>
              </a:rPr>
              <a:t>4</a:t>
            </a:r>
            <a:endParaRPr sz="375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8609"/>
            <a:ext cx="14420850" cy="762000"/>
          </a:xfrm>
          <a:custGeom>
            <a:avLst/>
            <a:gdLst/>
            <a:ahLst/>
            <a:cxnLst/>
            <a:rect l="l" t="t" r="r" b="b"/>
            <a:pathLst>
              <a:path w="14420850" h="762000">
                <a:moveTo>
                  <a:pt x="14420848" y="761999"/>
                </a:moveTo>
                <a:lnTo>
                  <a:pt x="0" y="761999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61999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1589837" y="9736179"/>
            <a:ext cx="6696075" cy="551180"/>
          </a:xfrm>
          <a:custGeom>
            <a:avLst/>
            <a:gdLst/>
            <a:ahLst/>
            <a:cxnLst/>
            <a:rect l="l" t="t" r="r" b="b"/>
            <a:pathLst>
              <a:path w="6696075" h="551179">
                <a:moveTo>
                  <a:pt x="6696075" y="550820"/>
                </a:moveTo>
                <a:lnTo>
                  <a:pt x="0" y="550820"/>
                </a:lnTo>
                <a:lnTo>
                  <a:pt x="0" y="0"/>
                </a:lnTo>
                <a:lnTo>
                  <a:pt x="6696075" y="0"/>
                </a:lnTo>
                <a:lnTo>
                  <a:pt x="6696075" y="550820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DFE1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pc="-215" dirty="0">
                <a:solidFill>
                  <a:srgbClr val="E65385"/>
                </a:solidFill>
              </a:rPr>
              <a:t>NEXT WEEK</a:t>
            </a:r>
            <a:endParaRPr spc="-425" dirty="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3562044"/>
            <a:ext cx="85725" cy="8572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4019244"/>
            <a:ext cx="85725" cy="8572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4476444"/>
            <a:ext cx="85725" cy="85724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66824" y="6305244"/>
            <a:ext cx="85725" cy="8572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1016000" y="2366969"/>
            <a:ext cx="16396335" cy="53482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5270">
              <a:lnSpc>
                <a:spcPct val="136400"/>
              </a:lnSpc>
              <a:spcBef>
                <a:spcPts val="100"/>
              </a:spcBef>
            </a:pPr>
            <a:r>
              <a:rPr lang="en-GB" sz="2800" dirty="0">
                <a:latin typeface="Trebuchet MS"/>
                <a:cs typeface="Trebuchet MS"/>
              </a:rPr>
              <a:t>We will be looking at Family Property Part 2</a:t>
            </a:r>
            <a:endParaRPr sz="2800" dirty="0">
              <a:latin typeface="Trebuchet MS"/>
              <a:cs typeface="Trebuchet MS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0" y="0"/>
            <a:ext cx="14420850" cy="771525"/>
          </a:xfrm>
          <a:custGeom>
            <a:avLst/>
            <a:gdLst/>
            <a:ahLst/>
            <a:cxnLst/>
            <a:rect l="l" t="t" r="r" b="b"/>
            <a:pathLst>
              <a:path w="14420850" h="771525">
                <a:moveTo>
                  <a:pt x="14420848" y="771524"/>
                </a:moveTo>
                <a:lnTo>
                  <a:pt x="0" y="771524"/>
                </a:lnTo>
                <a:lnTo>
                  <a:pt x="0" y="0"/>
                </a:lnTo>
                <a:lnTo>
                  <a:pt x="14420848" y="0"/>
                </a:lnTo>
                <a:lnTo>
                  <a:pt x="14420848" y="771524"/>
                </a:lnTo>
                <a:close/>
              </a:path>
            </a:pathLst>
          </a:custGeom>
          <a:solidFill>
            <a:srgbClr val="29295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1589837" y="9736179"/>
            <a:ext cx="6696075" cy="552450"/>
          </a:xfrm>
          <a:custGeom>
            <a:avLst/>
            <a:gdLst/>
            <a:ahLst/>
            <a:cxnLst/>
            <a:rect l="l" t="t" r="r" b="b"/>
            <a:pathLst>
              <a:path w="6696075" h="552450">
                <a:moveTo>
                  <a:pt x="6696074" y="552449"/>
                </a:moveTo>
                <a:lnTo>
                  <a:pt x="0" y="552449"/>
                </a:lnTo>
                <a:lnTo>
                  <a:pt x="0" y="0"/>
                </a:lnTo>
                <a:lnTo>
                  <a:pt x="6696074" y="0"/>
                </a:lnTo>
                <a:lnTo>
                  <a:pt x="6696074" y="552449"/>
                </a:lnTo>
                <a:close/>
              </a:path>
            </a:pathLst>
          </a:custGeom>
          <a:solidFill>
            <a:srgbClr val="FED30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6220</Words>
  <Application>Microsoft Office PowerPoint</Application>
  <PresentationFormat>Custom</PresentationFormat>
  <Paragraphs>368</Paragraphs>
  <Slides>54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7" baseType="lpstr">
      <vt:lpstr>Microsoft JhengHei</vt:lpstr>
      <vt:lpstr>Trebuchet MS</vt:lpstr>
      <vt:lpstr>Office Theme</vt:lpstr>
      <vt:lpstr>WEEK 10: FAMILY PROPERTY: OWNERSHIP AND JUDICIAL POWERS</vt:lpstr>
      <vt:lpstr>WEEK 10: LEARNING OUTCOMES</vt:lpstr>
      <vt:lpstr>INTRODUCTION</vt:lpstr>
      <vt:lpstr>“WHATS MINE IS YOURS, AND YOURS IS MINE”</vt:lpstr>
      <vt:lpstr>WOMEN AND THE UK ECONOMY</vt:lpstr>
      <vt:lpstr>GENDER PAY GAP</vt:lpstr>
      <vt:lpstr>BENEATH THE HEADLINES</vt:lpstr>
      <vt:lpstr>“WHO OWNS THE TV?”</vt:lpstr>
      <vt:lpstr>SHAPING THE LAW</vt:lpstr>
      <vt:lpstr>DIFFERENT TYPES OF PROPERTY</vt:lpstr>
      <vt:lpstr>PERSONAL PROPERTY</vt:lpstr>
      <vt:lpstr>JOINT BANK ACCOUNTS</vt:lpstr>
      <vt:lpstr>PERSONAL PROPERTY</vt:lpstr>
      <vt:lpstr>MAINTENANCE DURING RELATIONSHIP</vt:lpstr>
      <vt:lpstr>SEPARATION AGREEMENTS</vt:lpstr>
      <vt:lpstr>FAMILY HOME</vt:lpstr>
      <vt:lpstr>FAMILY HOME</vt:lpstr>
      <vt:lpstr>REBUTTING ABSOLUTE OWNERSHIP</vt:lpstr>
      <vt:lpstr>CONSTRUCTIVE TRUST</vt:lpstr>
      <vt:lpstr>CONSTRUCTIVE TRUST</vt:lpstr>
      <vt:lpstr>ESTABLISHING THE EQUITABLE ESTOPPEL</vt:lpstr>
      <vt:lpstr>HOME IMPROVEMENTS</vt:lpstr>
      <vt:lpstr>ACTIVITY 1: WHO OWNS WHAT?</vt:lpstr>
      <vt:lpstr>FINAL CONSIDERATIONS</vt:lpstr>
      <vt:lpstr>ICEBREAKER: BITTER DIVORCE</vt:lpstr>
      <vt:lpstr>INTRODUCTION</vt:lpstr>
      <vt:lpstr>DISCOVERY</vt:lpstr>
      <vt:lpstr>RANGE OF ORDERS</vt:lpstr>
      <vt:lpstr>PowerPoint Presentation</vt:lpstr>
      <vt:lpstr>INCOME ORDERS</vt:lpstr>
      <vt:lpstr>PROPERTY ORDERS</vt:lpstr>
      <vt:lpstr>CLEAN BREAK ORDERS</vt:lpstr>
      <vt:lpstr>PowerPoint Presentation</vt:lpstr>
      <vt:lpstr>ACTIVITY 3: CLEAN BREAK ORDERS In your groups, identify what advantages and disadvantages there may be to clean break orders</vt:lpstr>
      <vt:lpstr>CLEAN BREAK: WHEN APPROPRIATE</vt:lpstr>
      <vt:lpstr>CLEAN BREAK: WHEN INAPPROPRIATE</vt:lpstr>
      <vt:lpstr>DEFERRED CLEAN BREAK ORDER</vt:lpstr>
      <vt:lpstr>INTERIM ORDER</vt:lpstr>
      <vt:lpstr>APPLYING</vt:lpstr>
      <vt:lpstr>APPLYING</vt:lpstr>
      <vt:lpstr>PREPARING FOR FIRST APPOINTMENT</vt:lpstr>
      <vt:lpstr>PREPARING FOR FIRST APPOINTMENT</vt:lpstr>
      <vt:lpstr>EXPERTS</vt:lpstr>
      <vt:lpstr>FIRST APPOINTMENT</vt:lpstr>
      <vt:lpstr>FINANCIAL DISPUTE RESOLUTION (FDR)</vt:lpstr>
      <vt:lpstr>FINANCIAL DISPUTE RESOLUTION (FDR)</vt:lpstr>
      <vt:lpstr>FINANCIAL DISPUTE RESOLUTION (FDR)</vt:lpstr>
      <vt:lpstr>PREPARING FOR THE FINAL HEARING</vt:lpstr>
      <vt:lpstr>PREPARING FOR THE FINAL HEARING</vt:lpstr>
      <vt:lpstr>HEARINGS AND RESPONDENT APPS</vt:lpstr>
      <vt:lpstr>WEEK 10: PREPARING FOR NEXT CLASS</vt:lpstr>
      <vt:lpstr>WEEK 10: LEARNING OUTCOMES</vt:lpstr>
      <vt:lpstr>WEEK 10: READING</vt:lpstr>
      <vt:lpstr>NEXT WEEK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FLP 7 - Family Property 1</dc:title>
  <dc:creator>Martin Jones</dc:creator>
  <cp:keywords>DAGV4bDP7RY,BAFYwojWtl0,0</cp:keywords>
  <cp:lastModifiedBy>Ellie Brown</cp:lastModifiedBy>
  <cp:revision>1</cp:revision>
  <dcterms:created xsi:type="dcterms:W3CDTF">2026-08-28T14:34:02Z</dcterms:created>
  <dcterms:modified xsi:type="dcterms:W3CDTF">2026-09-22T15:47:21Z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Creator">
    <vt:lpwstr>Canva</vt:lpwstr>
  </property>
  <property fmtid="{D5CDD505-2E9C-101B-9397-08002B2CF9AE}" pid="4" name="LastSaved">
    <vt:filetime>2026-08-28T00:00:00Z</vt:filetime>
  </property>
  <property fmtid="{D5CDD505-2E9C-101B-9397-08002B2CF9AE}" pid="5" name="Producer">
    <vt:lpwstr>Canva</vt:lpwstr>
  </property>
</Properties>
</file>