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86" r:id="rId2"/>
    <p:sldId id="257" r:id="rId3"/>
    <p:sldId id="258" r:id="rId4"/>
    <p:sldId id="618" r:id="rId5"/>
    <p:sldId id="615" r:id="rId6"/>
    <p:sldId id="622" r:id="rId7"/>
    <p:sldId id="616" r:id="rId8"/>
    <p:sldId id="617" r:id="rId9"/>
    <p:sldId id="623" r:id="rId10"/>
    <p:sldId id="30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968AC74-01F7-439B-B219-8891510B86D8}">
          <p14:sldIdLst>
            <p14:sldId id="286"/>
            <p14:sldId id="257"/>
          </p14:sldIdLst>
        </p14:section>
        <p14:section name="Untitled Section" id="{1B02BE9D-ADCB-4231-8F9D-6DFBA8BD1DAF}">
          <p14:sldIdLst>
            <p14:sldId id="258"/>
            <p14:sldId id="618"/>
            <p14:sldId id="615"/>
            <p14:sldId id="622"/>
            <p14:sldId id="616"/>
            <p14:sldId id="617"/>
            <p14:sldId id="623"/>
            <p14:sldId id="30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uhammad" initials="M" lastIdx="1" clrIdx="0">
    <p:extLst>
      <p:ext uri="{19B8F6BF-5375-455C-9EA6-DF929625EA0E}">
        <p15:presenceInfo xmlns:p15="http://schemas.microsoft.com/office/powerpoint/2012/main" userId="dd680e77d68d935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C89828-98B0-4597-83B4-6FF30B927D9F}" v="1" dt="2023-07-16T01:57:45.0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99" autoAdjust="0"/>
    <p:restoredTop sz="79216" autoAdjust="0"/>
  </p:normalViewPr>
  <p:slideViewPr>
    <p:cSldViewPr snapToGrid="0">
      <p:cViewPr varScale="1">
        <p:scale>
          <a:sx n="65" d="100"/>
          <a:sy n="65" d="100"/>
        </p:scale>
        <p:origin x="1224" y="5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E8EE19-B548-4246-B47A-BA00FCB3733C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FC8682-D292-485B-BE2E-539C66EE30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98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0FC0960-A5C5-42FF-86CA-A9D558C9237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spcAft>
                <a:spcPts val="800"/>
              </a:spcAft>
              <a:buNone/>
            </a:pPr>
            <a:endParaRPr lang="en-US" altLang="en-US" sz="2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/>
            <a:endParaRPr lang="en-US" altLang="en-US" b="0" i="0" dirty="0">
              <a:solidFill>
                <a:srgbClr val="374151"/>
              </a:solidFill>
              <a:effectLst/>
              <a:latin typeface="Söhne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7CF3E9-A2A3-409F-A99E-FDE55D25CCC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7CF3E9-A2A3-409F-A99E-FDE55D25CCC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978497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7CF3E9-A2A3-409F-A99E-FDE55D25CCC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886181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7CF3E9-A2A3-409F-A99E-FDE55D25CCC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779920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7CF3E9-A2A3-409F-A99E-FDE55D25CCC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>
              <a:buFont typeface="Arial" panose="020B0604020202020204" pitchFamily="34" charset="0"/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055490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7CF3E9-A2A3-409F-A99E-FDE55D25CCC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985597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7CF3E9-A2A3-409F-A99E-FDE55D25CCC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669973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0364FC5-C09C-4222-895D-8CED6FFFE5CD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790908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890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8947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0970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662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6706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348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7429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070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085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932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893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15/07/2023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074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" TargetMode="External"/><Relationship Id="rId7" Type="http://schemas.openxmlformats.org/officeDocument/2006/relationships/hyperlink" Target="https://efficientsolopreneur.com/what-is-an-llc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redenceresearch.com/report/candles-market#summary" TargetMode="External"/><Relationship Id="rId5" Type="http://schemas.openxmlformats.org/officeDocument/2006/relationships/hyperlink" Target="https://logo.com/blog/candle-business-logo" TargetMode="External"/><Relationship Id="rId4" Type="http://schemas.openxmlformats.org/officeDocument/2006/relationships/hyperlink" Target="https://www.jstor.org/stable/406873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88913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BUSINESS PLAN</a:t>
            </a:r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2985" y="1457326"/>
            <a:ext cx="8980365" cy="2505074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endParaRPr lang="en-GB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Title: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Discovering the world of candles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alt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Catalin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-Alexandru </a:t>
            </a:r>
            <a:r>
              <a:rPr lang="en-GB" alt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Banciu</a:t>
            </a:r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ID Number: 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2124371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Lecturer  Name: 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David Jenkins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3B07335-0E4B-4830-9DA1-499DF5ED18F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15/07/2023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pic>
        <p:nvPicPr>
          <p:cNvPr id="2050" name="Picture 2" descr="UWTSD LOGO">
            <a:extLst>
              <a:ext uri="{FF2B5EF4-FFF2-40B4-BE49-F238E27FC236}">
                <a16:creationId xmlns:a16="http://schemas.microsoft.com/office/drawing/2014/main" id="{DB35C8AF-B77A-5284-5374-D0A0C23327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9511" y="1457327"/>
            <a:ext cx="5361842" cy="2200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1504" y="0"/>
            <a:ext cx="8928992" cy="1125538"/>
          </a:xfrm>
        </p:spPr>
        <p:txBody>
          <a:bodyPr>
            <a:normAutofit/>
          </a:bodyPr>
          <a:lstStyle/>
          <a:p>
            <a:pPr eaLnBrk="1" hangingPunct="1"/>
            <a:r>
              <a:rPr lang="en-US" sz="1600" b="1" dirty="0">
                <a:solidFill>
                  <a:prstClr val="black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Overview of the business idea, product and/or service</a:t>
            </a:r>
            <a:endParaRPr lang="en-GB" alt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39" y="562769"/>
            <a:ext cx="10461848" cy="4732820"/>
          </a:xfrm>
        </p:spPr>
        <p:txBody>
          <a:bodyPr>
            <a:noAutofit/>
          </a:bodyPr>
          <a:lstStyle/>
          <a:p>
            <a:pPr marL="0" indent="0">
              <a:spcAft>
                <a:spcPts val="800"/>
              </a:spcAft>
              <a:buNone/>
            </a:pPr>
            <a:endParaRPr lang="en-US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US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US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Overview of the business Idea: </a:t>
            </a:r>
          </a:p>
          <a:p>
            <a:pPr marL="0" indent="0">
              <a:spcAft>
                <a:spcPts val="800"/>
              </a:spcAft>
              <a:buNone/>
            </a:pPr>
            <a:endParaRPr lang="en-US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Make a platform that connects artists with a larger client base.</a:t>
            </a:r>
          </a:p>
          <a:p>
            <a:pPr lvl="1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Promote and sell one-of-a-kind, culturally significant objects.</a:t>
            </a:r>
          </a:p>
          <a:p>
            <a:pPr lvl="1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Support local communities and preserve traditional crafts.</a:t>
            </a:r>
          </a:p>
          <a:p>
            <a:pPr marL="0" indent="0">
              <a:spcAft>
                <a:spcPts val="800"/>
              </a:spcAft>
              <a:buNone/>
            </a:pPr>
            <a:endParaRPr lang="en-US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US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Overview of the Product/Service:</a:t>
            </a:r>
          </a:p>
          <a:p>
            <a:pPr lvl="1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alt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Customised</a:t>
            </a:r>
            <a:r>
              <a:rPr lang="en-US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candles creations</a:t>
            </a:r>
          </a:p>
          <a:p>
            <a:pPr marL="457200" lvl="1" indent="0">
              <a:spcAft>
                <a:spcPts val="800"/>
              </a:spcAft>
              <a:buNone/>
            </a:pPr>
            <a:r>
              <a:rPr lang="en-US" alt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Customised</a:t>
            </a:r>
            <a:r>
              <a:rPr lang="en-US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candle offer a unique-making service where customers can use their own design and imagination to create their </a:t>
            </a:r>
          </a:p>
          <a:p>
            <a:pPr marL="457200" lvl="1" indent="0">
              <a:spcAft>
                <a:spcPts val="800"/>
              </a:spcAft>
              <a:buNone/>
            </a:pPr>
            <a:r>
              <a:rPr lang="en-US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candles.</a:t>
            </a:r>
          </a:p>
          <a:p>
            <a:pPr lvl="1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Eco-Friendly Wax Melts</a:t>
            </a:r>
          </a:p>
          <a:p>
            <a:pPr marL="457200" lvl="1" indent="0">
              <a:spcAft>
                <a:spcPts val="800"/>
              </a:spcAft>
              <a:buNone/>
            </a:pPr>
            <a:r>
              <a:rPr lang="en-US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Customers can help the wax market by buying subscription of Eco-Friendly wax melts that is getting delivered to their doorstep by placing an order on one of our platforms. </a:t>
            </a:r>
          </a:p>
          <a:p>
            <a:pPr marL="457200" lvl="1" indent="0">
              <a:spcAft>
                <a:spcPts val="800"/>
              </a:spcAft>
              <a:buNone/>
            </a:pPr>
            <a:endParaRPr lang="en-US" alt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endParaRPr lang="en-US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US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spcAft>
                <a:spcPts val="800"/>
              </a:spcAft>
              <a:buNone/>
            </a:pPr>
            <a:endParaRPr lang="en-US" altLang="en-US" sz="1600" dirty="0"/>
          </a:p>
        </p:txBody>
      </p:sp>
      <p:pic>
        <p:nvPicPr>
          <p:cNvPr id="3" name="Imagine 2" descr="O imagine care conține desert, Gustare, meșteșug, violet&#10;&#10;Descriere generată automat">
            <a:extLst>
              <a:ext uri="{FF2B5EF4-FFF2-40B4-BE49-F238E27FC236}">
                <a16:creationId xmlns:a16="http://schemas.microsoft.com/office/drawing/2014/main" id="{EACC6DC0-B9BB-AF5E-00D1-BE9A72C5D1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5768" y="1231044"/>
            <a:ext cx="3704493" cy="300098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0619" y="410307"/>
            <a:ext cx="8229600" cy="679549"/>
          </a:xfrm>
        </p:spPr>
        <p:txBody>
          <a:bodyPr>
            <a:normAutofit/>
          </a:bodyPr>
          <a:lstStyle/>
          <a:p>
            <a:pPr eaLnBrk="1" hangingPunct="1"/>
            <a:r>
              <a:rPr lang="en-US" sz="1600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Legal format</a:t>
            </a:r>
            <a:endParaRPr lang="en-GB" alt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2221" y="1320999"/>
            <a:ext cx="9340243" cy="364958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altLang="en-US" sz="21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A Limited Liability Company (LLC)</a:t>
            </a:r>
            <a:r>
              <a:rPr lang="en-US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might be an appropriate legal structure for my company idea. An LLC provides various benefits to my platform, including: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alt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managerial structure is flexible, allowing for quick decision-making. 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alt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Avoiding double taxation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alt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creation and maintenance processes are basic.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alt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No ownership </a:t>
            </a:r>
            <a:r>
              <a:rPr lang="en-US" alt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resctrictions</a:t>
            </a:r>
            <a:r>
              <a:rPr lang="en-US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</a:p>
          <a:p>
            <a:pPr marL="457200" lvl="1" indent="0">
              <a:buNone/>
            </a:pPr>
            <a:endParaRPr lang="en-US" alt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endParaRPr lang="en-US" alt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>
              <a:buNone/>
            </a:pPr>
            <a:endParaRPr lang="en-US" alt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7150" indent="0" algn="ctr">
              <a:buNone/>
            </a:pPr>
            <a:r>
              <a:rPr lang="en-US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US" alt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LLCs have become a popular choice for small businesses due to their flexibility, limited liability protection, and pass-through taxation advantages</a:t>
            </a:r>
            <a:r>
              <a:rPr lang="en-US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” </a:t>
            </a:r>
            <a:r>
              <a:rPr lang="en-US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(Jstor.org, 2023).</a:t>
            </a:r>
          </a:p>
          <a:p>
            <a:pPr marL="57150" indent="0">
              <a:buNone/>
            </a:pPr>
            <a:endParaRPr lang="en-US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9536" y="114301"/>
            <a:ext cx="8229600" cy="679549"/>
          </a:xfrm>
        </p:spPr>
        <p:txBody>
          <a:bodyPr>
            <a:normAutofit/>
          </a:bodyPr>
          <a:lstStyle/>
          <a:p>
            <a:pPr eaLnBrk="1" hangingPunct="1"/>
            <a:r>
              <a:rPr lang="en-US" sz="1600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Management of Company</a:t>
            </a:r>
            <a:endParaRPr lang="en-GB" alt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4339" y="793850"/>
            <a:ext cx="9999784" cy="4762888"/>
          </a:xfrm>
        </p:spPr>
        <p:txBody>
          <a:bodyPr>
            <a:noAutofit/>
          </a:bodyPr>
          <a:lstStyle/>
          <a:p>
            <a:pPr marL="57150" indent="0">
              <a:buNone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57150" indent="0">
              <a:buNone/>
              <a:defRPr/>
            </a:pPr>
            <a:endParaRPr lang="en-US" sz="1100" dirty="0">
              <a:solidFill>
                <a:prstClr val="black"/>
              </a:solid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57150" indent="0">
              <a:buNone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57150" indent="0">
              <a:buNone/>
              <a:defRPr/>
            </a:pPr>
            <a:endParaRPr lang="en-US" sz="1100" dirty="0">
              <a:solidFill>
                <a:prstClr val="black"/>
              </a:solid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57150" indent="0">
              <a:buNone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Management for my business concept would </a:t>
            </a:r>
            <a:r>
              <a:rPr lang="en-US" sz="1100" dirty="0">
                <a:solidFill>
                  <a:prstClr val="black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involve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controlling elements </a:t>
            </a:r>
            <a:r>
              <a:rPr lang="en-US" sz="1100" dirty="0">
                <a:solidFill>
                  <a:prstClr val="black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like social media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platforms, collaborating with other craftsmen, administrating the website or mobile apps and ensuring a positive client experience. </a:t>
            </a:r>
          </a:p>
          <a:p>
            <a:pPr marL="57150" indent="0">
              <a:buNone/>
              <a:defRPr/>
            </a:pPr>
            <a:endParaRPr lang="en-US" sz="1100" dirty="0">
              <a:solidFill>
                <a:prstClr val="black"/>
              </a:solid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57150" indent="0">
              <a:buNone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57150" indent="0">
              <a:buNone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Here's a quick rundown of the important management positions and responsibilities:</a:t>
            </a:r>
          </a:p>
          <a:p>
            <a:pPr marL="57150" indent="0">
              <a:buNone/>
              <a:defRPr/>
            </a:pPr>
            <a:endParaRPr lang="en-US" sz="1100" b="1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None/>
            </a:pPr>
            <a:r>
              <a:rPr lang="en-US" sz="1100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Owner/Founder:</a:t>
            </a:r>
          </a:p>
          <a:p>
            <a:pPr eaLnBrk="1" hangingPunct="1">
              <a:buNone/>
            </a:pPr>
            <a:endParaRPr lang="en-US" sz="1100" b="1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Responsible for the platforms strategic direction and vision.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Decisions on relationships, product selection, and marketing tactics are made.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Managing financial connections with other craftspeople.</a:t>
            </a:r>
          </a:p>
          <a:p>
            <a:pPr marL="457200" lvl="1" indent="0">
              <a:buNone/>
            </a:pPr>
            <a:endParaRPr lang="en-US" sz="11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None/>
            </a:pPr>
            <a:r>
              <a:rPr lang="en-US" sz="1100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Employees:</a:t>
            </a:r>
          </a:p>
          <a:p>
            <a:pPr eaLnBrk="1" hangingPunct="1">
              <a:buNone/>
            </a:pPr>
            <a:endParaRPr lang="en-US" sz="1100" b="1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Website/app developer, marketing manager, customer care agent, and logistics coordinator are all possible roles.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Each person has particular obligations that correspond to their area of expertise.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38541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Unique Selling Point</a:t>
            </a:r>
            <a:endParaRPr lang="en-GB" alt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F193FAD-798D-1065-2849-87A448009E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1152" y="273051"/>
            <a:ext cx="5486829" cy="5172173"/>
          </a:xfr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857C04-0FB7-7B45-C6B0-834E618D44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4063" y="1435100"/>
            <a:ext cx="4011084" cy="4029891"/>
          </a:xfrm>
        </p:spPr>
        <p:txBody>
          <a:bodyPr>
            <a:normAutofit/>
          </a:bodyPr>
          <a:lstStyle/>
          <a:p>
            <a:pPr marL="57150" indent="0"/>
            <a:endParaRPr lang="en-US" sz="1300" dirty="0"/>
          </a:p>
          <a:p>
            <a:pPr marL="57150" indent="0"/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The Unique Selling Point (USP)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of my business idea are as follow:</a:t>
            </a:r>
          </a:p>
          <a:p>
            <a:pPr marL="57150" indent="0"/>
            <a:endParaRPr lang="en-US" sz="1300" dirty="0"/>
          </a:p>
          <a:p>
            <a:pPr marL="57150" indent="0"/>
            <a:endParaRPr lang="en-US" sz="1300" dirty="0"/>
          </a:p>
          <a:p>
            <a:r>
              <a:rPr lang="en-US" sz="1300" b="0" i="0" dirty="0">
                <a:effectLst/>
              </a:rPr>
              <a:t>Our platform will serve as a bridge between talented  undiscovered artists and a wider client base, unlocking opportunities for recognition and growth.</a:t>
            </a:r>
            <a:endParaRPr lang="en-US" sz="1300" dirty="0"/>
          </a:p>
          <a:p>
            <a:endParaRPr lang="en-US" sz="1300" dirty="0"/>
          </a:p>
          <a:p>
            <a:r>
              <a:rPr lang="en-US" sz="1300" dirty="0"/>
              <a:t>This business concept provides distinctive, culturally important commodities that are well-known in their locality but receive little notice on a bigger scale.</a:t>
            </a:r>
          </a:p>
          <a:p>
            <a:endParaRPr lang="en-US" sz="1300" dirty="0"/>
          </a:p>
          <a:p>
            <a:r>
              <a:rPr lang="en-US" sz="1300" dirty="0"/>
              <a:t> O</a:t>
            </a:r>
            <a:r>
              <a:rPr lang="en-US" sz="1300" b="0" i="0" dirty="0">
                <a:effectLst/>
              </a:rPr>
              <a:t>ur business concept will contribute to the </a:t>
            </a:r>
            <a:r>
              <a:rPr lang="en-GB" sz="1300" b="0" i="0" dirty="0"/>
              <a:t>improvement</a:t>
            </a:r>
            <a:r>
              <a:rPr lang="en-GB" sz="1300" b="0" i="0" dirty="0">
                <a:effectLst/>
              </a:rPr>
              <a:t> </a:t>
            </a:r>
            <a:r>
              <a:rPr lang="en-US" sz="1300" b="0" i="0" dirty="0">
                <a:effectLst/>
              </a:rPr>
              <a:t>of local communities by marketing and selling these goods, supporting and preserving traditional crafts</a:t>
            </a:r>
            <a:endParaRPr lang="en-PK" sz="1300" dirty="0"/>
          </a:p>
        </p:txBody>
      </p:sp>
    </p:spTree>
    <p:extLst>
      <p:ext uri="{BB962C8B-B14F-4D97-AF65-F5344CB8AC3E}">
        <p14:creationId xmlns:p14="http://schemas.microsoft.com/office/powerpoint/2010/main" val="16681642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Reasons for starting your business</a:t>
            </a:r>
            <a:endParaRPr lang="en-GB" alt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 marL="457200" indent="-457200" eaLnBrk="1" hangingPunct="1">
              <a:lnSpc>
                <a:spcPct val="90000"/>
              </a:lnSpc>
              <a:buFont typeface="+mj-lt"/>
              <a:buChar char="•"/>
            </a:pPr>
            <a:r>
              <a:rPr lang="en-US" sz="1300" b="1" dirty="0"/>
              <a:t>Empowering craftsmen:</a:t>
            </a:r>
            <a:r>
              <a:rPr lang="en-US" sz="1300" dirty="0"/>
              <a:t> Creating a venue for artists to market their products and interact with people who respect their work is the purpose of my firm.</a:t>
            </a:r>
          </a:p>
          <a:p>
            <a:pPr marL="457200" indent="-457200" eaLnBrk="1" hangingPunct="1">
              <a:lnSpc>
                <a:spcPct val="90000"/>
              </a:lnSpc>
              <a:buFont typeface="+mj-lt"/>
              <a:buChar char="•"/>
            </a:pPr>
            <a:endParaRPr lang="en-US" sz="1300" dirty="0"/>
          </a:p>
          <a:p>
            <a:pPr marL="457200" indent="-457200" eaLnBrk="1" hangingPunct="1">
              <a:lnSpc>
                <a:spcPct val="90000"/>
              </a:lnSpc>
              <a:buFont typeface="+mj-lt"/>
              <a:buChar char="•"/>
            </a:pPr>
            <a:r>
              <a:rPr lang="en-US" sz="1300" b="1" dirty="0"/>
              <a:t>Cultural preservation: </a:t>
            </a:r>
            <a:r>
              <a:rPr lang="en-US" sz="1300" dirty="0"/>
              <a:t>By promoting traditional crafts, I will contribute to the preservation of cultural heritage and the survival of traditional skills.</a:t>
            </a:r>
          </a:p>
          <a:p>
            <a:pPr marL="228600" indent="-228600" eaLnBrk="1" hangingPunct="1">
              <a:lnSpc>
                <a:spcPct val="90000"/>
              </a:lnSpc>
              <a:buFont typeface="+mj-lt"/>
              <a:buChar char="•"/>
            </a:pPr>
            <a:endParaRPr lang="en-US" sz="1300" dirty="0"/>
          </a:p>
          <a:p>
            <a:pPr marL="457200" indent="-457200" eaLnBrk="1" hangingPunct="1">
              <a:lnSpc>
                <a:spcPct val="90000"/>
              </a:lnSpc>
              <a:buFont typeface="+mj-lt"/>
              <a:buChar char="•"/>
            </a:pPr>
            <a:r>
              <a:rPr lang="en-US" sz="1300" b="1" dirty="0"/>
              <a:t>Supporting local economies: </a:t>
            </a:r>
            <a:r>
              <a:rPr lang="en-US" sz="1300" dirty="0"/>
              <a:t>My business provides revenue for candle makers, so supporting local communities and economies.</a:t>
            </a:r>
          </a:p>
          <a:p>
            <a:pPr marL="228600" indent="-228600" eaLnBrk="1" hangingPunct="1">
              <a:lnSpc>
                <a:spcPct val="90000"/>
              </a:lnSpc>
              <a:buFont typeface="+mj-lt"/>
              <a:buChar char="•"/>
            </a:pPr>
            <a:endParaRPr lang="en-US" sz="1300" dirty="0"/>
          </a:p>
          <a:p>
            <a:pPr marL="457200" indent="-457200" eaLnBrk="1" hangingPunct="1">
              <a:lnSpc>
                <a:spcPct val="90000"/>
              </a:lnSpc>
              <a:buFont typeface="+mj-lt"/>
              <a:buChar char="•"/>
            </a:pPr>
            <a:endParaRPr lang="en-US" sz="1300" dirty="0"/>
          </a:p>
          <a:p>
            <a:pPr marL="457200" indent="-457200" eaLnBrk="1" hangingPunct="1">
              <a:lnSpc>
                <a:spcPct val="90000"/>
              </a:lnSpc>
              <a:buFont typeface="+mj-lt"/>
              <a:buChar char="•"/>
            </a:pPr>
            <a:r>
              <a:rPr lang="en-US" sz="1300" b="1" dirty="0"/>
              <a:t>Providing authentic and meaningful products:</a:t>
            </a:r>
            <a:r>
              <a:rPr lang="en-US" sz="1300" dirty="0"/>
              <a:t> Customers may obtain high-quality, authentic objects with distinct stories and cultural significance.</a:t>
            </a:r>
          </a:p>
          <a:p>
            <a:pPr marL="228600" indent="-228600" eaLnBrk="1" hangingPunct="1">
              <a:lnSpc>
                <a:spcPct val="90000"/>
              </a:lnSpc>
              <a:buFont typeface="+mj-lt"/>
              <a:buChar char="•"/>
            </a:pPr>
            <a:endParaRPr lang="en-US" sz="1300" dirty="0"/>
          </a:p>
          <a:p>
            <a:pPr marL="457200" indent="-457200" eaLnBrk="1" hangingPunct="1">
              <a:lnSpc>
                <a:spcPct val="90000"/>
              </a:lnSpc>
              <a:buFont typeface="+mj-lt"/>
              <a:buChar char="•"/>
            </a:pPr>
            <a:r>
              <a:rPr lang="en-US" sz="1300" b="1" dirty="0"/>
              <a:t>Filling a market void: </a:t>
            </a:r>
            <a:r>
              <a:rPr lang="en-US" sz="1300" dirty="0"/>
              <a:t>This firm focuses on lesser-known items on a larger scale, providing clients with new and exclusive options.                                                                                  </a:t>
            </a:r>
          </a:p>
        </p:txBody>
      </p:sp>
      <p:pic>
        <p:nvPicPr>
          <p:cNvPr id="4098" name="Picture 2" descr="Five benefits of starting a candle business">
            <a:extLst>
              <a:ext uri="{FF2B5EF4-FFF2-40B4-BE49-F238E27FC236}">
                <a16:creationId xmlns:a16="http://schemas.microsoft.com/office/drawing/2014/main" id="{C4BEFEE3-69A4-B099-311F-622BE3DDE70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97600" y="2134094"/>
            <a:ext cx="5384800" cy="2921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49904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348763"/>
            <a:ext cx="8229600" cy="679549"/>
          </a:xfrm>
        </p:spPr>
        <p:txBody>
          <a:bodyPr>
            <a:normAutofit/>
          </a:bodyPr>
          <a:lstStyle/>
          <a:p>
            <a:pPr eaLnBrk="1" hangingPunct="1"/>
            <a:r>
              <a:rPr lang="en-US" sz="1600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Investment required</a:t>
            </a:r>
            <a:endParaRPr lang="en-GB" alt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4339" y="793850"/>
            <a:ext cx="9003322" cy="4867399"/>
          </a:xfrm>
        </p:spPr>
        <p:txBody>
          <a:bodyPr>
            <a:normAutofit/>
          </a:bodyPr>
          <a:lstStyle/>
          <a:p>
            <a:pPr eaLnBrk="1" hangingPunct="1">
              <a:buNone/>
            </a:pPr>
            <a:endParaRPr lang="en-US" sz="11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None/>
            </a:pPr>
            <a:endParaRPr lang="en-US" sz="11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None/>
            </a:pPr>
            <a:r>
              <a:rPr lang="en-US" sz="11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I’ll have to consider the following to determine how much capital will require for my venture:</a:t>
            </a:r>
          </a:p>
          <a:p>
            <a:pPr eaLnBrk="1" hangingPunct="1">
              <a:buNone/>
            </a:pPr>
            <a:endParaRPr lang="en-US" sz="11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None/>
            </a:pPr>
            <a:endParaRPr lang="en-US" sz="11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Start-up Costs: </a:t>
            </a:r>
            <a:r>
              <a:rPr lang="en-US" sz="11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I'll need the initial startup costs for this platform, such as website/app development, marketing, legal fees, inventory purchase, and operational setup.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Company monthly costs :</a:t>
            </a:r>
            <a:r>
              <a:rPr lang="en-US" sz="11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Employee pay, rent, utilities, packing materials, shipping, maintenance, and marketing campaigns are examples of operational expenses.</a:t>
            </a:r>
          </a:p>
          <a:p>
            <a:pPr marL="457200" lvl="1" indent="0">
              <a:buNone/>
            </a:pPr>
            <a:endParaRPr lang="en-US" sz="11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Cash Flow: </a:t>
            </a:r>
            <a:r>
              <a:rPr lang="en-US" sz="11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I'll need to examine my predicted income and costs to estimate how much working capital I'll need to address any potential cash flow gaps during this business's early phases.</a:t>
            </a:r>
          </a:p>
          <a:p>
            <a:pPr marL="457200" lvl="1" indent="0">
              <a:buNone/>
            </a:pPr>
            <a:endParaRPr lang="en-US" sz="11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Growth and Expansion: </a:t>
            </a:r>
            <a:r>
              <a:rPr lang="en-US" sz="11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I'll think about how to scale the platform, penetrate new markets, and extend product offerings in the future. Estimate the funds needed for these expansion plans.</a:t>
            </a:r>
          </a:p>
        </p:txBody>
      </p:sp>
    </p:spTree>
    <p:extLst>
      <p:ext uri="{BB962C8B-B14F-4D97-AF65-F5344CB8AC3E}">
        <p14:creationId xmlns:p14="http://schemas.microsoft.com/office/powerpoint/2010/main" val="24525408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5752" y="315751"/>
            <a:ext cx="8229600" cy="679549"/>
          </a:xfrm>
        </p:spPr>
        <p:txBody>
          <a:bodyPr>
            <a:normAutofit fontScale="90000"/>
          </a:bodyPr>
          <a:lstStyle/>
          <a:p>
            <a:pPr marR="102235"/>
            <a:r>
              <a:rPr lang="en-US" sz="1800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Local Competition </a:t>
            </a:r>
            <a:br>
              <a:rPr lang="en-US" sz="1800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100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endParaRPr lang="en-GB" sz="1100" b="1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44" y="995300"/>
            <a:ext cx="9003322" cy="4867399"/>
          </a:xfrm>
        </p:spPr>
        <p:txBody>
          <a:bodyPr>
            <a:noAutofit/>
          </a:bodyPr>
          <a:lstStyle/>
          <a:p>
            <a:pPr eaLnBrk="1" hangingPunct="1">
              <a:buNone/>
            </a:pPr>
            <a:r>
              <a:rPr lang="en-US" sz="11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  When launching a firm, it's critical to evaluate possible competitors and competitors that may emerge. Here are some rivals that I can face in my venture:</a:t>
            </a:r>
          </a:p>
          <a:p>
            <a:pPr eaLnBrk="1" hangingPunct="1">
              <a:buNone/>
            </a:pPr>
            <a:endParaRPr lang="en-US" sz="11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None/>
            </a:pPr>
            <a:endParaRPr lang="en-US" sz="11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Online markets:</a:t>
            </a:r>
            <a:r>
              <a:rPr lang="en-US" sz="11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Well-known online markets such as Etsy, Amazon handcrafted, and eBay provide a diverse selection of handcrafted and artisan items. They have a vast client base and built trust, which might be difficult for your platform to compete with.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Candle Makers Platforms:</a:t>
            </a:r>
            <a:r>
              <a:rPr lang="en-US" sz="11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There may already be platforms dedicated to marketing and selling artisan-made goods. Because these platforms may have a particular audience and existing ties with artists, attracting both buyers and craftspeople to your platform may be difficult.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Local Artisan Stores and Boutiques:</a:t>
            </a:r>
            <a:r>
              <a:rPr lang="en-US" sz="11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Local stores and boutiques that offer artisan items in certain locations may already have a large client base and established relationships with local craftsmen.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100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Social Media Platforms:</a:t>
            </a:r>
            <a:r>
              <a:rPr lang="en-US" sz="11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Popular outlets for artists to promote and sell their wares include Instagram, Facebook, and Pinterest. They offer a direct channel for craftsmen to communicate with clients and may have a large following.</a:t>
            </a:r>
          </a:p>
          <a:p>
            <a:pPr marL="457200" lvl="1" indent="0">
              <a:buNone/>
            </a:pPr>
            <a:r>
              <a:rPr lang="en-US" sz="11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                                                      </a:t>
            </a:r>
            <a:endParaRPr lang="en-US" sz="1100" dirty="0"/>
          </a:p>
          <a:p>
            <a:pPr marL="0" indent="0" eaLnBrk="1" hangingPunct="1">
              <a:lnSpc>
                <a:spcPct val="90000"/>
              </a:lnSpc>
              <a:buNone/>
            </a:pPr>
            <a:endParaRPr lang="en-US" sz="1100" dirty="0"/>
          </a:p>
          <a:p>
            <a:pPr marL="457200" lvl="1" indent="0">
              <a:buNone/>
            </a:pPr>
            <a:endParaRPr lang="en-US" sz="11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6840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132373"/>
            <a:ext cx="4011084" cy="1162050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International Growth Competition</a:t>
            </a:r>
          </a:p>
        </p:txBody>
      </p:sp>
      <p:pic>
        <p:nvPicPr>
          <p:cNvPr id="1026" name="Picture 2" descr="Candles Market">
            <a:extLst>
              <a:ext uri="{FF2B5EF4-FFF2-40B4-BE49-F238E27FC236}">
                <a16:creationId xmlns:a16="http://schemas.microsoft.com/office/drawing/2014/main" id="{45D2D8BB-11CD-7495-9BAD-6F0BF201D0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8242" y="273051"/>
            <a:ext cx="5652648" cy="5172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90000"/>
              </a:lnSpc>
            </a:pPr>
            <a:endParaRPr lang="en-US" sz="1300" dirty="0"/>
          </a:p>
          <a:p>
            <a:pPr marL="0" indent="0" eaLnBrk="1" hangingPunct="1">
              <a:lnSpc>
                <a:spcPct val="90000"/>
              </a:lnSpc>
            </a:pPr>
            <a:endParaRPr lang="en-US" sz="1300" dirty="0"/>
          </a:p>
          <a:p>
            <a:pPr marL="0" indent="0" eaLnBrk="1" hangingPunct="1">
              <a:lnSpc>
                <a:spcPct val="90000"/>
              </a:lnSpc>
            </a:pPr>
            <a:r>
              <a:rPr lang="en-US" sz="1300" dirty="0"/>
              <a:t>There will be flexible growth in this business plan. As you can see in the chart we can evaluate our business growth percentage</a:t>
            </a:r>
          </a:p>
          <a:p>
            <a:pPr marL="0" indent="0" eaLnBrk="1" hangingPunct="1">
              <a:lnSpc>
                <a:spcPct val="90000"/>
              </a:lnSpc>
            </a:pPr>
            <a:endParaRPr lang="en-US" sz="1300" dirty="0"/>
          </a:p>
          <a:p>
            <a:pPr marL="0" indent="0" eaLnBrk="1" hangingPunct="1">
              <a:lnSpc>
                <a:spcPct val="90000"/>
              </a:lnSpc>
            </a:pPr>
            <a:r>
              <a:rPr lang="en-US" sz="1300" dirty="0"/>
              <a:t>The UK candle economy  was worth £1.9 billion pounds  in 2019,besides that the global candles market was valued at $12.1 Billion in 2022.</a:t>
            </a:r>
          </a:p>
          <a:p>
            <a:pPr marL="0" indent="0" eaLnBrk="1" hangingPunct="1">
              <a:lnSpc>
                <a:spcPct val="90000"/>
              </a:lnSpc>
            </a:pPr>
            <a:endParaRPr lang="en-US" sz="1300" dirty="0"/>
          </a:p>
          <a:p>
            <a:pPr marL="0" indent="0" eaLnBrk="1" hangingPunct="1">
              <a:lnSpc>
                <a:spcPct val="90000"/>
              </a:lnSpc>
            </a:pPr>
            <a:r>
              <a:rPr lang="en-US" sz="1300" dirty="0"/>
              <a:t>The global market has witnessed a constant growth in the previous years and it’s expected to grow by 6.10% between 2023 and 2030</a:t>
            </a:r>
          </a:p>
          <a:p>
            <a:pPr marL="0" indent="0" eaLnBrk="1" hangingPunct="1">
              <a:lnSpc>
                <a:spcPct val="90000"/>
              </a:lnSpc>
            </a:pPr>
            <a:endParaRPr lang="en-US" sz="1300" dirty="0"/>
          </a:p>
          <a:p>
            <a:pPr marL="0" indent="0" eaLnBrk="1" hangingPunct="1">
              <a:lnSpc>
                <a:spcPct val="90000"/>
              </a:lnSpc>
            </a:pPr>
            <a:r>
              <a:rPr lang="en-US" sz="1300" dirty="0"/>
              <a:t>The candle making industry is set to reach £64 bn by 2027.</a:t>
            </a:r>
          </a:p>
          <a:p>
            <a:pPr marL="0" indent="0" eaLnBrk="1" hangingPunct="1">
              <a:lnSpc>
                <a:spcPct val="90000"/>
              </a:lnSpc>
            </a:pPr>
            <a:endParaRPr lang="en-US" sz="1300" dirty="0"/>
          </a:p>
          <a:p>
            <a:pPr marL="0" indent="0" eaLnBrk="1" hangingPunct="1">
              <a:lnSpc>
                <a:spcPct val="90000"/>
              </a:lnSpc>
            </a:pPr>
            <a:endParaRPr lang="en-US" sz="1300" dirty="0"/>
          </a:p>
          <a:p>
            <a:pPr marL="0" indent="0" eaLnBrk="1" hangingPunct="1">
              <a:lnSpc>
                <a:spcPct val="90000"/>
              </a:lnSpc>
            </a:pPr>
            <a:endParaRPr lang="en-US" sz="1300" dirty="0"/>
          </a:p>
          <a:p>
            <a:pPr marL="0" indent="0" eaLnBrk="1" hangingPunct="1">
              <a:lnSpc>
                <a:spcPct val="90000"/>
              </a:lnSpc>
            </a:pP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10157524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7528" y="571501"/>
            <a:ext cx="8229600" cy="100806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3FD7B8E-BE25-4323-8F07-91361516B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9538" y="1453662"/>
            <a:ext cx="8921262" cy="3376246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endParaRPr lang="en-US" sz="11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10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https://www.uwtsd.ac.uk/</a:t>
            </a:r>
            <a:r>
              <a:rPr lang="en-US" sz="110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l"/>
            <a:endParaRPr lang="en-US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‌Jstor.org. (2023). </a:t>
            </a:r>
            <a:r>
              <a:rPr lang="en-US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Limited Liability Company: A Study of the Emerging Entity on JSTOR</a:t>
            </a:r>
            <a:r>
              <a:rPr lang="en-US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/>
            <a:endParaRPr lang="en-US" sz="11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https://www.jstor.org/stable/4068730</a:t>
            </a:r>
            <a:r>
              <a:rPr lang="en-US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/>
            <a:endParaRPr lang="en-US" sz="11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Privately-owned source: </a:t>
            </a:r>
            <a:r>
              <a:rPr lang="en-US" sz="1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Catalin</a:t>
            </a:r>
            <a:r>
              <a:rPr lang="en-US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-Alexandru </a:t>
            </a:r>
            <a:r>
              <a:rPr lang="en-US" sz="11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Banciu</a:t>
            </a:r>
            <a:endParaRPr lang="en-US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US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https://logo.com/blog/candle-business-logo</a:t>
            </a:r>
            <a:r>
              <a:rPr lang="en-US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https://www.credenceresearch.com/report/candles-market#summary</a:t>
            </a:r>
            <a:r>
              <a:rPr lang="en-US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 algn="l">
              <a:buNone/>
            </a:pPr>
            <a:endParaRPr lang="en-US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https://efficientsolopreneur.com/what-is-an-llc/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l"/>
            <a:endParaRPr lang="en-US" sz="23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0" indent="0" algn="l">
              <a:buNone/>
            </a:pPr>
            <a:endParaRPr lang="en-US" sz="23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/>
            <a:endParaRPr lang="en-US" sz="23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/>
            <a:endParaRPr lang="en-US" sz="23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/>
            <a:endParaRPr lang="en-US" sz="23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/>
            <a:endParaRPr lang="en-US" sz="23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/>
            <a:endParaRPr lang="en-US" sz="2300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l"/>
            <a:endParaRPr lang="en-US" sz="2300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 algn="l">
              <a:buNone/>
            </a:pPr>
            <a:endParaRPr lang="en-US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l"/>
            <a:endParaRPr lang="en-US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464933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488</TotalTime>
  <Words>1074</Words>
  <Application>Microsoft Office PowerPoint</Application>
  <PresentationFormat>Ecran lat</PresentationFormat>
  <Paragraphs>156</Paragraphs>
  <Slides>10</Slides>
  <Notes>9</Notes>
  <HiddenSlides>0</HiddenSlides>
  <MMClips>0</MMClips>
  <ScaleCrop>false</ScaleCrop>
  <HeadingPairs>
    <vt:vector size="6" baseType="variant">
      <vt:variant>
        <vt:lpstr>Fonturi utilizate</vt:lpstr>
      </vt:variant>
      <vt:variant>
        <vt:i4>5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10</vt:i4>
      </vt:variant>
    </vt:vector>
  </HeadingPairs>
  <TitlesOfParts>
    <vt:vector size="16" baseType="lpstr">
      <vt:lpstr>Arial</vt:lpstr>
      <vt:lpstr>Calibri</vt:lpstr>
      <vt:lpstr>Myriad Pro</vt:lpstr>
      <vt:lpstr>Söhne</vt:lpstr>
      <vt:lpstr>Times New Roman</vt:lpstr>
      <vt:lpstr>20140311PresentationUWTSDTemplate</vt:lpstr>
      <vt:lpstr>BUSINESS PLAN</vt:lpstr>
      <vt:lpstr>Overview of the business idea, product and/or service</vt:lpstr>
      <vt:lpstr>Legal format</vt:lpstr>
      <vt:lpstr>Management of Company</vt:lpstr>
      <vt:lpstr>Unique Selling Point</vt:lpstr>
      <vt:lpstr>Reasons for starting your business</vt:lpstr>
      <vt:lpstr>Investment required</vt:lpstr>
      <vt:lpstr>Local Competition    </vt:lpstr>
      <vt:lpstr>International Growth Competition</vt:lpstr>
      <vt:lpstr>References   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</dc:title>
  <dc:creator>Vasilios Tavlaridis</dc:creator>
  <cp:lastModifiedBy>Ileana Gabriela Juganaru</cp:lastModifiedBy>
  <cp:revision>11</cp:revision>
  <dcterms:created xsi:type="dcterms:W3CDTF">2023-07-03T10:56:25Z</dcterms:created>
  <dcterms:modified xsi:type="dcterms:W3CDTF">2023-07-16T02:00:39Z</dcterms:modified>
</cp:coreProperties>
</file>