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4"/>
  </p:notesMasterIdLst>
  <p:sldIdLst>
    <p:sldId id="278" r:id="rId5"/>
    <p:sldId id="279" r:id="rId6"/>
    <p:sldId id="312" r:id="rId7"/>
    <p:sldId id="314" r:id="rId8"/>
    <p:sldId id="310" r:id="rId9"/>
    <p:sldId id="311" r:id="rId10"/>
    <p:sldId id="313" r:id="rId11"/>
    <p:sldId id="257" r:id="rId12"/>
    <p:sldId id="259" r:id="rId13"/>
    <p:sldId id="289" r:id="rId14"/>
    <p:sldId id="290" r:id="rId15"/>
    <p:sldId id="292" r:id="rId16"/>
    <p:sldId id="285" r:id="rId17"/>
    <p:sldId id="286" r:id="rId18"/>
    <p:sldId id="261" r:id="rId19"/>
    <p:sldId id="262" r:id="rId20"/>
    <p:sldId id="287" r:id="rId21"/>
    <p:sldId id="288" r:id="rId22"/>
    <p:sldId id="293" r:id="rId23"/>
    <p:sldId id="294" r:id="rId24"/>
    <p:sldId id="316" r:id="rId25"/>
    <p:sldId id="296" r:id="rId26"/>
    <p:sldId id="264" r:id="rId27"/>
    <p:sldId id="298" r:id="rId28"/>
    <p:sldId id="277" r:id="rId29"/>
    <p:sldId id="273" r:id="rId30"/>
    <p:sldId id="274" r:id="rId31"/>
    <p:sldId id="304" r:id="rId32"/>
    <p:sldId id="305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64" autoAdjust="0"/>
    <p:restoredTop sz="77601" autoAdjust="0"/>
  </p:normalViewPr>
  <p:slideViewPr>
    <p:cSldViewPr snapToGrid="0">
      <p:cViewPr varScale="1">
        <p:scale>
          <a:sx n="71" d="100"/>
          <a:sy n="71" d="100"/>
        </p:scale>
        <p:origin x="79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83F9D-E72D-4D81-8648-81C6E148D978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14DACC-9CBE-4D20-9469-E9176A36F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83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tagency.co.uk/keyedin2/satsprep.html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-AnvYOg9c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no3pBKH8F0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988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010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DFFC6D7-168C-4E8E-BC77-24DB37B7568D}" type="slidenum">
              <a:rPr lang="en-GB" altLang="en-US" smtClean="0">
                <a:latin typeface="Calibri" panose="020F0502020204030204" pitchFamily="34" charset="0"/>
              </a:rPr>
              <a:pPr/>
              <a:t>3</a:t>
            </a:fld>
            <a:endParaRPr lang="en-GB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740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Follow this link to interactive subject knowledge practice papers.  Some of the content will be similar to the mathematics in the subject knowledge paper.</a:t>
            </a:r>
            <a:endParaRPr lang="en-GB" sz="1200" dirty="0" smtClean="0">
              <a:hlinkClick r:id="rId3"/>
            </a:endParaRPr>
          </a:p>
          <a:p>
            <a:r>
              <a:rPr lang="en-GB" sz="1200" dirty="0" smtClean="0">
                <a:hlinkClick r:id="rId3"/>
              </a:rPr>
              <a:t>http://www.netagency.co.uk/keyedin2/satsprep.html</a:t>
            </a:r>
            <a:r>
              <a:rPr lang="en-GB" sz="1200" dirty="0" smtClean="0"/>
              <a:t> link to open resource.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30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Meaning of</a:t>
            </a:r>
            <a:r>
              <a:rPr lang="en-GB" baseline="0" dirty="0" smtClean="0"/>
              <a:t> sum? Meaning of Product? / </a:t>
            </a:r>
            <a:r>
              <a:rPr lang="en-GB" baseline="0" dirty="0" err="1" smtClean="0"/>
              <a:t>Ystyr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swm</a:t>
            </a:r>
            <a:r>
              <a:rPr lang="en-GB" baseline="0" dirty="0" smtClean="0"/>
              <a:t>? </a:t>
            </a:r>
            <a:r>
              <a:rPr lang="en-GB" baseline="0" dirty="0" err="1" smtClean="0"/>
              <a:t>Ystyr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Lluoswm</a:t>
            </a:r>
            <a:r>
              <a:rPr lang="en-GB" baseline="0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Sum is the result of an addition. Product is the result of multiplication</a:t>
            </a:r>
          </a:p>
          <a:p>
            <a:endParaRPr lang="en-GB" dirty="0" smtClean="0"/>
          </a:p>
          <a:p>
            <a:r>
              <a:rPr lang="en-GB" dirty="0" err="1" smtClean="0"/>
              <a:t>Swm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canlyniad</a:t>
            </a:r>
            <a:r>
              <a:rPr lang="en-GB" dirty="0" smtClean="0"/>
              <a:t> </a:t>
            </a:r>
            <a:r>
              <a:rPr lang="en-GB" dirty="0" err="1" smtClean="0"/>
              <a:t>adio</a:t>
            </a:r>
            <a:r>
              <a:rPr lang="en-GB" dirty="0" smtClean="0"/>
              <a:t>. </a:t>
            </a:r>
            <a:r>
              <a:rPr lang="en-GB" dirty="0" err="1" smtClean="0"/>
              <a:t>Lluoswm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canlyniad</a:t>
            </a:r>
            <a:r>
              <a:rPr lang="en-GB" dirty="0" smtClean="0"/>
              <a:t> </a:t>
            </a:r>
            <a:r>
              <a:rPr lang="en-GB" dirty="0" err="1" smtClean="0"/>
              <a:t>lluosi</a:t>
            </a:r>
            <a:r>
              <a:rPr lang="en-GB" dirty="0" smtClean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827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Cyniferydd</a:t>
            </a:r>
            <a:r>
              <a:rPr lang="en-GB" dirty="0" smtClean="0"/>
              <a:t> (quotient) :</a:t>
            </a:r>
          </a:p>
          <a:p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cyniferydd</a:t>
            </a:r>
            <a:r>
              <a:rPr lang="en-GB" dirty="0" smtClean="0"/>
              <a:t> 9 a 99 </a:t>
            </a:r>
            <a:r>
              <a:rPr lang="en-GB" dirty="0" err="1" smtClean="0"/>
              <a:t>sef</a:t>
            </a:r>
            <a:r>
              <a:rPr lang="en-GB" baseline="0" dirty="0" smtClean="0"/>
              <a:t> 11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rhannu</a:t>
            </a:r>
            <a:r>
              <a:rPr lang="en-GB" baseline="0" dirty="0" smtClean="0"/>
              <a:t> 99 a 9 y </a:t>
            </a:r>
            <a:r>
              <a:rPr lang="en-GB" baseline="0" dirty="0" err="1" smtClean="0"/>
              <a:t>cyniferydd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11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26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 smtClean="0"/>
              <a:t>Rhif</a:t>
            </a:r>
            <a:r>
              <a:rPr lang="en-GB" sz="1200" dirty="0" smtClean="0"/>
              <a:t> </a:t>
            </a:r>
            <a:r>
              <a:rPr lang="en-GB" sz="1200" dirty="0" err="1" smtClean="0"/>
              <a:t>cysefin</a:t>
            </a:r>
            <a:r>
              <a:rPr lang="en-GB" sz="1200" dirty="0" smtClean="0"/>
              <a:t> </a:t>
            </a:r>
            <a:r>
              <a:rPr lang="en-GB" sz="1200" dirty="0" err="1" smtClean="0"/>
              <a:t>rhwng</a:t>
            </a:r>
            <a:r>
              <a:rPr lang="en-GB" sz="1200" dirty="0" smtClean="0"/>
              <a:t> 30 a 40</a:t>
            </a:r>
          </a:p>
          <a:p>
            <a:r>
              <a:rPr lang="en-GB" dirty="0" smtClean="0"/>
              <a:t>Prime number between 30 and 40: 31, 37</a:t>
            </a:r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 smtClean="0"/>
              <a:t>Ffactor</a:t>
            </a:r>
            <a:r>
              <a:rPr lang="en-GB" sz="1200" dirty="0" smtClean="0"/>
              <a:t> o 36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fwy</a:t>
            </a:r>
            <a:r>
              <a:rPr lang="en-GB" sz="1200" dirty="0" smtClean="0"/>
              <a:t> </a:t>
            </a:r>
            <a:r>
              <a:rPr lang="en-GB" sz="1200" dirty="0" err="1" smtClean="0"/>
              <a:t>na</a:t>
            </a:r>
            <a:r>
              <a:rPr lang="en-GB" sz="1200" dirty="0" smtClean="0"/>
              <a:t> 9</a:t>
            </a:r>
          </a:p>
          <a:p>
            <a:r>
              <a:rPr lang="en-GB" dirty="0" smtClean="0"/>
              <a:t>Factor of 36 greater than 9: 12, 18 or 36</a:t>
            </a:r>
          </a:p>
          <a:p>
            <a:endParaRPr lang="en-GB" dirty="0" smtClean="0"/>
          </a:p>
          <a:p>
            <a:r>
              <a:rPr lang="en-GB" sz="1200" dirty="0" smtClean="0"/>
              <a:t>Beth </a:t>
            </a:r>
            <a:r>
              <a:rPr lang="en-GB" sz="1200" dirty="0" err="1" smtClean="0"/>
              <a:t>yw</a:t>
            </a:r>
            <a:r>
              <a:rPr lang="en-GB" sz="1200" dirty="0" smtClean="0"/>
              <a:t> </a:t>
            </a:r>
            <a:r>
              <a:rPr lang="en-GB" sz="1200" dirty="0" err="1" smtClean="0"/>
              <a:t>ffactorau</a:t>
            </a:r>
            <a:r>
              <a:rPr lang="en-GB" sz="1200" dirty="0" smtClean="0"/>
              <a:t> </a:t>
            </a:r>
            <a:r>
              <a:rPr lang="en-GB" sz="1200" dirty="0" err="1" smtClean="0"/>
              <a:t>cysefin</a:t>
            </a:r>
            <a:r>
              <a:rPr lang="en-GB" sz="1200" dirty="0" smtClean="0"/>
              <a:t> 28?</a:t>
            </a:r>
          </a:p>
          <a:p>
            <a:r>
              <a:rPr lang="en-GB" dirty="0" smtClean="0"/>
              <a:t>Prime Factors of 28:   1, 2, 7</a:t>
            </a:r>
          </a:p>
          <a:p>
            <a:endParaRPr lang="en-GB" dirty="0" smtClean="0"/>
          </a:p>
          <a:p>
            <a:r>
              <a:rPr lang="en-GB" sz="1200" dirty="0" err="1" smtClean="0"/>
              <a:t>Lluosrif</a:t>
            </a:r>
            <a:r>
              <a:rPr lang="en-GB" sz="1200" dirty="0" smtClean="0"/>
              <a:t> o 13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fwy</a:t>
            </a:r>
            <a:r>
              <a:rPr lang="en-GB" sz="1200" dirty="0" smtClean="0"/>
              <a:t> </a:t>
            </a:r>
            <a:r>
              <a:rPr lang="en-GB" sz="1200" dirty="0" err="1" smtClean="0"/>
              <a:t>na</a:t>
            </a:r>
            <a:r>
              <a:rPr lang="en-GB" sz="1200" dirty="0" smtClean="0"/>
              <a:t> 50</a:t>
            </a:r>
          </a:p>
          <a:p>
            <a:r>
              <a:rPr lang="en-GB" dirty="0" err="1" smtClean="0"/>
              <a:t>Muliple</a:t>
            </a:r>
            <a:r>
              <a:rPr lang="en-GB" dirty="0" smtClean="0"/>
              <a:t> e.g. 52, 65, 78</a:t>
            </a:r>
            <a:r>
              <a:rPr lang="mr-IN" dirty="0" smtClean="0"/>
              <a:t>…</a:t>
            </a:r>
            <a:r>
              <a:rPr lang="cy-GB" dirty="0" smtClean="0"/>
              <a:t> 260 is an easy example</a:t>
            </a:r>
            <a:endParaRPr lang="en-GB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Cyniferydd</a:t>
            </a:r>
            <a:r>
              <a:rPr lang="en-GB" dirty="0" smtClean="0"/>
              <a:t> 9 a 99:</a:t>
            </a:r>
          </a:p>
          <a:p>
            <a:r>
              <a:rPr lang="en-GB" dirty="0" smtClean="0"/>
              <a:t>Quotient of 9 and 99:</a:t>
            </a:r>
            <a:r>
              <a:rPr lang="en-GB" baseline="0" dirty="0" smtClean="0"/>
              <a:t> </a:t>
            </a:r>
            <a:r>
              <a:rPr lang="en-GB" dirty="0" smtClean="0"/>
              <a:t>11</a:t>
            </a:r>
          </a:p>
          <a:p>
            <a:endParaRPr lang="en-GB" dirty="0" smtClean="0"/>
          </a:p>
          <a:p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cyniferydd</a:t>
            </a:r>
            <a:r>
              <a:rPr lang="en-GB" dirty="0" smtClean="0"/>
              <a:t> 9 a 99 </a:t>
            </a:r>
            <a:r>
              <a:rPr lang="en-GB" dirty="0" err="1" smtClean="0"/>
              <a:t>sef</a:t>
            </a:r>
            <a:r>
              <a:rPr lang="en-GB" baseline="0" dirty="0" smtClean="0"/>
              <a:t> 11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rhannu</a:t>
            </a:r>
            <a:r>
              <a:rPr lang="en-GB" baseline="0" dirty="0" smtClean="0"/>
              <a:t> 99 a 9 y </a:t>
            </a:r>
            <a:r>
              <a:rPr lang="en-GB" baseline="0" dirty="0" err="1" smtClean="0"/>
              <a:t>cyniferydd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11</a:t>
            </a:r>
          </a:p>
          <a:p>
            <a:r>
              <a:rPr lang="en-GB" baseline="0" dirty="0" smtClean="0"/>
              <a:t>e.g. If you divide 99 and 9 the quotient is 11</a:t>
            </a:r>
          </a:p>
          <a:p>
            <a:endParaRPr lang="en-GB" dirty="0" smtClean="0"/>
          </a:p>
          <a:p>
            <a:r>
              <a:rPr lang="en-GB" dirty="0" smtClean="0"/>
              <a:t>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689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maths dictionaries if </a:t>
            </a:r>
            <a:r>
              <a:rPr lang="en-GB" dirty="0" smtClean="0"/>
              <a:t>needed – see above link to HWB Maths Dictionary</a:t>
            </a:r>
          </a:p>
          <a:p>
            <a:endParaRPr lang="en-GB" dirty="0" smtClean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eiriaduron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 - </a:t>
            </a:r>
            <a:r>
              <a:rPr lang="en-GB" dirty="0" err="1" smtClean="0"/>
              <a:t>gweler</a:t>
            </a:r>
            <a:r>
              <a:rPr lang="en-GB" dirty="0" smtClean="0"/>
              <a:t> y </a:t>
            </a:r>
            <a:r>
              <a:rPr lang="en-GB" dirty="0" err="1" smtClean="0"/>
              <a:t>ddolen</a:t>
            </a:r>
            <a:r>
              <a:rPr lang="en-GB" dirty="0" smtClean="0"/>
              <a:t> </a:t>
            </a:r>
            <a:r>
              <a:rPr lang="en-GB" dirty="0" err="1" smtClean="0"/>
              <a:t>uchod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Geiriadur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Termau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Mathemateg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HWB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5726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Angle, degrees, how much an object/line has turned/rotated</a:t>
            </a:r>
          </a:p>
          <a:p>
            <a:r>
              <a:rPr lang="en-GB" dirty="0"/>
              <a:t>Mass, g/kg, how heavy or light something is or how much ‘stuff’ it is made up of</a:t>
            </a:r>
          </a:p>
          <a:p>
            <a:r>
              <a:rPr lang="en-GB" dirty="0"/>
              <a:t>Capacity, ml/l, how much something holds</a:t>
            </a:r>
          </a:p>
          <a:p>
            <a:r>
              <a:rPr lang="en-GB" dirty="0"/>
              <a:t>Area, cm or m squared, the amount of surface something has</a:t>
            </a:r>
          </a:p>
          <a:p>
            <a:r>
              <a:rPr lang="en-GB" dirty="0"/>
              <a:t>Volume, cm or m cubed, the amount of space an object takes up</a:t>
            </a:r>
          </a:p>
          <a:p>
            <a:r>
              <a:rPr lang="en-GB" dirty="0"/>
              <a:t>Length, cm or m, the distance from one point to another</a:t>
            </a:r>
          </a:p>
          <a:p>
            <a:r>
              <a:rPr lang="en-GB" dirty="0"/>
              <a:t>Perimeter, cm or m, the distance around the outside of a shape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986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Ongl</a:t>
            </a:r>
            <a:r>
              <a:rPr lang="en-GB" dirty="0" smtClean="0"/>
              <a:t>: </a:t>
            </a:r>
            <a:r>
              <a:rPr lang="en-GB" dirty="0" err="1" smtClean="0"/>
              <a:t>graddau</a:t>
            </a:r>
            <a:r>
              <a:rPr lang="en-GB" dirty="0" smtClean="0"/>
              <a:t>, faint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gwrthrych</a:t>
            </a:r>
            <a:r>
              <a:rPr lang="en-GB" dirty="0" smtClean="0"/>
              <a:t> / </a:t>
            </a:r>
            <a:r>
              <a:rPr lang="en-GB" dirty="0" err="1" smtClean="0"/>
              <a:t>llinell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troi</a:t>
            </a:r>
            <a:r>
              <a:rPr lang="en-GB" dirty="0" smtClean="0"/>
              <a:t>/</a:t>
            </a:r>
            <a:r>
              <a:rPr lang="en-GB" dirty="0" err="1" smtClean="0"/>
              <a:t>cylchdroi</a:t>
            </a:r>
            <a:endParaRPr lang="en-GB" dirty="0" smtClean="0"/>
          </a:p>
          <a:p>
            <a:r>
              <a:rPr lang="en-GB" dirty="0" err="1" smtClean="0"/>
              <a:t>Angle:how</a:t>
            </a:r>
            <a:r>
              <a:rPr lang="en-GB" dirty="0" smtClean="0"/>
              <a:t> much an object/line has turned/rotated</a:t>
            </a:r>
          </a:p>
          <a:p>
            <a:endParaRPr lang="en-GB" dirty="0" smtClean="0"/>
          </a:p>
          <a:p>
            <a:r>
              <a:rPr lang="en-GB" dirty="0" smtClean="0"/>
              <a:t>Mas: g/kg, pa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drwn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ysgafn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 </a:t>
            </a:r>
          </a:p>
          <a:p>
            <a:r>
              <a:rPr lang="en-GB" dirty="0" smtClean="0"/>
              <a:t>Mass, g/kg, how heavy or light something is or how much ‘stuff’ it is made up of</a:t>
            </a:r>
          </a:p>
          <a:p>
            <a:endParaRPr lang="en-GB" dirty="0" smtClean="0"/>
          </a:p>
          <a:p>
            <a:r>
              <a:rPr lang="en-GB" dirty="0" err="1" smtClean="0"/>
              <a:t>Cynhwysedd</a:t>
            </a:r>
            <a:r>
              <a:rPr lang="en-GB" dirty="0" smtClean="0"/>
              <a:t>: ml/l,</a:t>
            </a:r>
            <a:r>
              <a:rPr lang="en-GB" baseline="0" dirty="0" smtClean="0"/>
              <a:t> faint o </a:t>
            </a:r>
            <a:r>
              <a:rPr lang="en-GB" baseline="0" dirty="0" err="1" smtClean="0"/>
              <a:t>hylif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rhywbeth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ddal</a:t>
            </a:r>
            <a:endParaRPr lang="en-GB" dirty="0" smtClean="0"/>
          </a:p>
          <a:p>
            <a:r>
              <a:rPr lang="en-GB" dirty="0" smtClean="0"/>
              <a:t>Capacity, ml/l, how much something holds</a:t>
            </a:r>
          </a:p>
          <a:p>
            <a:endParaRPr lang="en-GB" dirty="0" smtClean="0"/>
          </a:p>
          <a:p>
            <a:r>
              <a:rPr lang="en-GB" dirty="0" err="1" smtClean="0"/>
              <a:t>Arwynebedd</a:t>
            </a:r>
            <a:r>
              <a:rPr lang="en-GB" dirty="0" smtClean="0"/>
              <a:t>: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 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faint o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arwyneb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rywbeth</a:t>
            </a:r>
            <a:endParaRPr lang="en-GB" dirty="0" smtClean="0"/>
          </a:p>
          <a:p>
            <a:r>
              <a:rPr lang="en-GB" dirty="0" smtClean="0"/>
              <a:t>Area,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</a:t>
            </a:r>
            <a:r>
              <a:rPr lang="en-GB" dirty="0" smtClean="0"/>
              <a:t> or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</a:t>
            </a:r>
            <a:r>
              <a:rPr lang="en-GB" dirty="0" smtClean="0"/>
              <a:t>, the amount of surface something has </a:t>
            </a:r>
          </a:p>
          <a:p>
            <a:endParaRPr lang="en-GB" dirty="0" smtClean="0"/>
          </a:p>
          <a:p>
            <a:r>
              <a:rPr lang="en-GB" dirty="0" err="1" smtClean="0"/>
              <a:t>Cyfaint</a:t>
            </a:r>
            <a:r>
              <a:rPr lang="en-GB" dirty="0" smtClean="0"/>
              <a:t>,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lang="en-GB" dirty="0" smtClean="0"/>
              <a:t> or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lang="en-GB" dirty="0" smtClean="0"/>
              <a:t>, faint o </a:t>
            </a:r>
            <a:r>
              <a:rPr lang="en-GB" dirty="0" err="1" smtClean="0"/>
              <a:t>ofod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wrthrych</a:t>
            </a:r>
            <a:endParaRPr lang="en-GB" dirty="0" smtClean="0"/>
          </a:p>
          <a:p>
            <a:r>
              <a:rPr lang="en-GB" dirty="0" smtClean="0"/>
              <a:t>Volume,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lang="en-GB" dirty="0" smtClean="0"/>
              <a:t> or 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kumimoji="0" lang="cy-GB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lang="en-GB" dirty="0" smtClean="0"/>
              <a:t>, the amount of space an object takes up</a:t>
            </a:r>
          </a:p>
          <a:p>
            <a:endParaRPr lang="en-GB" dirty="0" smtClean="0"/>
          </a:p>
          <a:p>
            <a:r>
              <a:rPr lang="en-GB" dirty="0" err="1" smtClean="0"/>
              <a:t>Hyd</a:t>
            </a:r>
            <a:r>
              <a:rPr lang="en-GB" dirty="0" smtClean="0"/>
              <a:t>, cm </a:t>
            </a:r>
            <a:r>
              <a:rPr lang="en-GB" dirty="0" err="1" smtClean="0"/>
              <a:t>neu</a:t>
            </a:r>
            <a:r>
              <a:rPr lang="en-GB" dirty="0" smtClean="0"/>
              <a:t> m… y </a:t>
            </a:r>
            <a:r>
              <a:rPr lang="en-GB" dirty="0" err="1" smtClean="0"/>
              <a:t>pellter</a:t>
            </a:r>
            <a:r>
              <a:rPr lang="en-GB" dirty="0" smtClean="0"/>
              <a:t> o un </a:t>
            </a:r>
            <a:r>
              <a:rPr lang="en-GB" dirty="0" err="1" smtClean="0"/>
              <a:t>pwynt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un </a:t>
            </a:r>
            <a:r>
              <a:rPr lang="en-GB" dirty="0" err="1" smtClean="0"/>
              <a:t>arall</a:t>
            </a:r>
            <a:endParaRPr lang="en-GB" dirty="0" smtClean="0"/>
          </a:p>
          <a:p>
            <a:r>
              <a:rPr lang="en-GB" dirty="0" smtClean="0"/>
              <a:t>Length, cm or m… the distance from one point to another</a:t>
            </a:r>
          </a:p>
          <a:p>
            <a:endParaRPr lang="en-GB" dirty="0" smtClean="0"/>
          </a:p>
          <a:p>
            <a:r>
              <a:rPr lang="en-GB" dirty="0" err="1" smtClean="0"/>
              <a:t>Perimedr</a:t>
            </a:r>
            <a:r>
              <a:rPr lang="en-GB" dirty="0" smtClean="0"/>
              <a:t>, cm </a:t>
            </a:r>
            <a:r>
              <a:rPr lang="en-GB" dirty="0" err="1" smtClean="0"/>
              <a:t>neu</a:t>
            </a:r>
            <a:r>
              <a:rPr lang="en-GB" dirty="0" smtClean="0"/>
              <a:t> m, y </a:t>
            </a:r>
            <a:r>
              <a:rPr lang="en-GB" dirty="0" err="1" smtClean="0"/>
              <a:t>pellter</a:t>
            </a:r>
            <a:r>
              <a:rPr lang="en-GB" dirty="0" smtClean="0"/>
              <a:t> o </a:t>
            </a:r>
            <a:r>
              <a:rPr lang="en-GB" dirty="0" err="1" smtClean="0"/>
              <a:t>amgylch</a:t>
            </a:r>
            <a:r>
              <a:rPr lang="en-GB" dirty="0" smtClean="0"/>
              <a:t> </a:t>
            </a:r>
            <a:r>
              <a:rPr lang="en-GB" dirty="0" err="1" smtClean="0"/>
              <a:t>siâp</a:t>
            </a:r>
            <a:r>
              <a:rPr lang="en-GB" dirty="0" smtClean="0"/>
              <a:t> 2D</a:t>
            </a:r>
          </a:p>
          <a:p>
            <a:r>
              <a:rPr lang="en-GB" dirty="0" smtClean="0"/>
              <a:t>Perimeter, cm or m, the distance around the outside of a 2D shape</a:t>
            </a:r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222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1600" b="1" dirty="0" smtClean="0"/>
              <a:t>Know shapes and their properties and common terms e.g.</a:t>
            </a:r>
            <a:r>
              <a:rPr lang="en-GB" sz="1600" b="1" baseline="0" dirty="0" smtClean="0"/>
              <a:t> vertices, faces, angles, recognise a shape from it’s net</a:t>
            </a:r>
            <a:endParaRPr lang="en-GB" sz="1600" b="1" dirty="0" smtClean="0"/>
          </a:p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1600" b="1" dirty="0" err="1" smtClean="0"/>
              <a:t>Gwybodaeth</a:t>
            </a:r>
            <a:r>
              <a:rPr lang="en-GB" sz="1600" b="1" dirty="0" smtClean="0"/>
              <a:t> am </a:t>
            </a:r>
            <a:r>
              <a:rPr lang="en-GB" sz="1600" b="1" dirty="0" err="1" smtClean="0"/>
              <a:t>siapiau</a:t>
            </a:r>
            <a:r>
              <a:rPr lang="en-GB" sz="1600" b="1" dirty="0" smtClean="0"/>
              <a:t> a </a:t>
            </a:r>
            <a:r>
              <a:rPr lang="en-GB" sz="1600" b="1" dirty="0" err="1" smtClean="0"/>
              <a:t>thermau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cyffredin</a:t>
            </a:r>
            <a:r>
              <a:rPr lang="en-GB" sz="1600" b="1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enwi</a:t>
            </a:r>
            <a:r>
              <a:rPr lang="en-GB" dirty="0" smtClean="0"/>
              <a:t> </a:t>
            </a:r>
            <a:r>
              <a:rPr lang="en-GB" dirty="0" err="1" smtClean="0"/>
              <a:t>siapiau</a:t>
            </a:r>
            <a:r>
              <a:rPr lang="en-GB" dirty="0" smtClean="0"/>
              <a:t>,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siapiau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fertig</a:t>
            </a:r>
            <a:r>
              <a:rPr lang="en-GB" dirty="0" smtClean="0"/>
              <a:t>, </a:t>
            </a:r>
            <a:r>
              <a:rPr lang="en-GB" dirty="0" err="1" smtClean="0"/>
              <a:t>ymylon</a:t>
            </a:r>
            <a:r>
              <a:rPr lang="en-GB" dirty="0" smtClean="0"/>
              <a:t>, </a:t>
            </a:r>
            <a:r>
              <a:rPr lang="en-GB" dirty="0" err="1" smtClean="0"/>
              <a:t>wynebau</a:t>
            </a:r>
            <a:r>
              <a:rPr lang="en-GB" dirty="0" smtClean="0"/>
              <a:t>, </a:t>
            </a:r>
            <a:r>
              <a:rPr lang="en-GB" dirty="0" err="1" smtClean="0"/>
              <a:t>onglau</a:t>
            </a:r>
            <a:r>
              <a:rPr lang="en-GB" dirty="0" smtClean="0"/>
              <a:t> </a:t>
            </a:r>
            <a:r>
              <a:rPr lang="en-GB" dirty="0" err="1" smtClean="0"/>
              <a:t>trionglau</a:t>
            </a:r>
            <a:r>
              <a:rPr lang="en-GB" dirty="0" smtClean="0"/>
              <a:t>, </a:t>
            </a:r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siap</a:t>
            </a:r>
            <a:r>
              <a:rPr lang="en-GB" dirty="0" smtClean="0"/>
              <a:t> </a:t>
            </a:r>
            <a:r>
              <a:rPr lang="en-GB" dirty="0" err="1" smtClean="0"/>
              <a:t>o’i</a:t>
            </a:r>
            <a:r>
              <a:rPr lang="en-GB" dirty="0" smtClean="0"/>
              <a:t> </a:t>
            </a:r>
            <a:r>
              <a:rPr lang="en-GB" dirty="0" err="1" smtClean="0"/>
              <a:t>rwyd</a:t>
            </a:r>
            <a:r>
              <a:rPr lang="en-GB" dirty="0" smtClean="0"/>
              <a:t>…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dirty="0" smtClean="0">
                <a:hlinkClick r:id="rId3"/>
              </a:rPr>
              <a:t>https://www.youtube.com/watch?v=LJ-AnvYOg9c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401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are all quadrilaterals</a:t>
            </a:r>
            <a:r>
              <a:rPr lang="en-GB" dirty="0" smtClean="0"/>
              <a:t>, (</a:t>
            </a:r>
            <a:r>
              <a:rPr lang="en-GB" dirty="0" err="1" smtClean="0"/>
              <a:t>Maent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enghraifft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b</a:t>
            </a:r>
            <a:r>
              <a:rPr lang="en-GB" dirty="0" err="1" smtClean="0"/>
              <a:t>edrochr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A square is a special type of rectangle </a:t>
            </a:r>
            <a:r>
              <a:rPr lang="en-GB" dirty="0" smtClean="0"/>
              <a:t>(Mae </a:t>
            </a:r>
            <a:r>
              <a:rPr lang="en-GB" dirty="0" err="1" smtClean="0"/>
              <a:t>sgwâr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fath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arbennig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b</a:t>
            </a:r>
            <a:r>
              <a:rPr lang="en-GB" dirty="0" err="1" smtClean="0"/>
              <a:t>etryal</a:t>
            </a:r>
            <a:r>
              <a:rPr lang="en-GB" dirty="0" smtClean="0"/>
              <a:t>)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 </a:t>
            </a:r>
            <a:r>
              <a:rPr lang="en-GB" dirty="0"/>
              <a:t>rectangle is a parallelogram </a:t>
            </a:r>
            <a:r>
              <a:rPr lang="en-GB" dirty="0" smtClean="0"/>
              <a:t>with </a:t>
            </a:r>
            <a:r>
              <a:rPr lang="en-GB" dirty="0"/>
              <a:t>right </a:t>
            </a:r>
            <a:r>
              <a:rPr lang="en-GB" dirty="0" smtClean="0"/>
              <a:t>angles (Mae </a:t>
            </a:r>
            <a:r>
              <a:rPr lang="en-GB" dirty="0" err="1" smtClean="0"/>
              <a:t>petryal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baralelogram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onglau</a:t>
            </a:r>
            <a:r>
              <a:rPr lang="en-GB" dirty="0" smtClean="0"/>
              <a:t> </a:t>
            </a:r>
            <a:r>
              <a:rPr lang="en-GB" dirty="0" err="1" smtClean="0"/>
              <a:t>sgwâr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66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cuboid is also a prism </a:t>
            </a:r>
            <a:r>
              <a:rPr lang="en-GB" dirty="0" smtClean="0"/>
              <a:t>/ Mae </a:t>
            </a:r>
            <a:r>
              <a:rPr lang="en-GB" dirty="0" err="1" smtClean="0"/>
              <a:t>ciwboid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brism</a:t>
            </a:r>
            <a:endParaRPr lang="en-GB" dirty="0"/>
          </a:p>
          <a:p>
            <a:r>
              <a:rPr lang="en-GB" dirty="0"/>
              <a:t>A tetrahedron could be called a triangular </a:t>
            </a:r>
            <a:r>
              <a:rPr lang="en-GB" dirty="0" smtClean="0"/>
              <a:t>pyramid – Gall tetrahedron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pyramid </a:t>
            </a:r>
            <a:r>
              <a:rPr lang="en-GB" dirty="0" err="1" smtClean="0"/>
              <a:t>trionglog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386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Rhan</a:t>
            </a:r>
            <a:r>
              <a:rPr lang="en-GB" dirty="0" smtClean="0"/>
              <a:t> / Part A:</a:t>
            </a:r>
          </a:p>
          <a:p>
            <a:r>
              <a:rPr lang="en-GB" dirty="0" err="1" smtClean="0"/>
              <a:t>Byddai</a:t>
            </a:r>
            <a:r>
              <a:rPr lang="en-GB" dirty="0" smtClean="0"/>
              <a:t> </a:t>
            </a:r>
            <a:r>
              <a:rPr lang="en-GB" dirty="0" err="1" smtClean="0"/>
              <a:t>Triongl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adlewyrchu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uchaf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ochr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chwith</a:t>
            </a:r>
            <a:r>
              <a:rPr lang="en-GB" baseline="0" dirty="0" smtClean="0"/>
              <a:t> y grid.</a:t>
            </a:r>
            <a:endParaRPr lang="en-GB" dirty="0" smtClean="0"/>
          </a:p>
          <a:p>
            <a:r>
              <a:rPr lang="en-GB" dirty="0" smtClean="0"/>
              <a:t>Triangle A would be reflected in the top left section of the grid.</a:t>
            </a:r>
          </a:p>
          <a:p>
            <a:endParaRPr lang="en-GB" dirty="0" smtClean="0"/>
          </a:p>
          <a:p>
            <a:r>
              <a:rPr lang="en-GB" dirty="0" err="1" smtClean="0"/>
              <a:t>Rhan</a:t>
            </a:r>
            <a:r>
              <a:rPr lang="en-GB" dirty="0" smtClean="0"/>
              <a:t> / Part B:</a:t>
            </a:r>
          </a:p>
          <a:p>
            <a:r>
              <a:rPr lang="en-GB" dirty="0" smtClean="0"/>
              <a:t>(The image is not accurate but should show…)</a:t>
            </a:r>
          </a:p>
          <a:p>
            <a:r>
              <a:rPr lang="en-GB" dirty="0" smtClean="0"/>
              <a:t>(-8,</a:t>
            </a:r>
            <a:r>
              <a:rPr lang="en-GB" baseline="0" dirty="0" smtClean="0"/>
              <a:t> -6)</a:t>
            </a:r>
          </a:p>
          <a:p>
            <a:r>
              <a:rPr lang="en-GB" baseline="0" dirty="0" smtClean="0"/>
              <a:t>(-4, -6)</a:t>
            </a:r>
          </a:p>
          <a:p>
            <a:r>
              <a:rPr lang="en-GB" baseline="0" dirty="0" smtClean="0"/>
              <a:t>(-6, -3)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079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Eto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deall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defnyddio’r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termau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mathemategol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cywir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hollbwysig</a:t>
            </a:r>
            <a:endParaRPr lang="en-GB" baseline="0" dirty="0" smtClean="0"/>
          </a:p>
          <a:p>
            <a:endParaRPr lang="en-GB" dirty="0" smtClean="0"/>
          </a:p>
          <a:p>
            <a:r>
              <a:rPr lang="en-GB" dirty="0" smtClean="0"/>
              <a:t>Again, knowledge and use of appropriate mathematical terms is essential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4400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Defnyddiwch</a:t>
            </a:r>
            <a:r>
              <a:rPr lang="en-GB" dirty="0" smtClean="0"/>
              <a:t> y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ffracsiwn</a:t>
            </a:r>
            <a:r>
              <a:rPr lang="en-GB" dirty="0" smtClean="0"/>
              <a:t>.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bod ¼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hafal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2/8. O </a:t>
            </a:r>
            <a:r>
              <a:rPr lang="en-GB" dirty="0" err="1" smtClean="0"/>
              <a:t>ganlyniad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6 </a:t>
            </a:r>
            <a:r>
              <a:rPr lang="en-GB" dirty="0" err="1" smtClean="0"/>
              <a:t>wythfed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tri </a:t>
            </a:r>
            <a:r>
              <a:rPr lang="en-GB" dirty="0" err="1" smtClean="0"/>
              <a:t>chwarter</a:t>
            </a:r>
            <a:r>
              <a:rPr lang="en-GB" dirty="0" smtClean="0"/>
              <a:t>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Use the fraction wall.  It shows you that 1/4 is the same as 2/8. This means there are 6 eighths in</a:t>
            </a:r>
            <a:r>
              <a:rPr lang="en-GB" baseline="0" dirty="0" smtClean="0"/>
              <a:t> three quarters</a:t>
            </a:r>
            <a:r>
              <a:rPr lang="en-GB" dirty="0" smtClean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1321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Interactive fraction / decimal / percentage walls are</a:t>
            </a:r>
            <a:r>
              <a:rPr lang="en-US" baseline="0" dirty="0" smtClean="0"/>
              <a:t> well worth using</a:t>
            </a:r>
            <a:endParaRPr lang="en-US" dirty="0" smtClean="0"/>
          </a:p>
          <a:p>
            <a:endParaRPr lang="en-US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werth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waliau</a:t>
            </a:r>
            <a:r>
              <a:rPr lang="en-US" dirty="0" smtClean="0"/>
              <a:t> </a:t>
            </a:r>
            <a:r>
              <a:rPr lang="en-US" dirty="0" err="1" smtClean="0"/>
              <a:t>rhyngweithiol</a:t>
            </a:r>
            <a:r>
              <a:rPr lang="en-US" dirty="0" smtClean="0"/>
              <a:t> </a:t>
            </a:r>
            <a:r>
              <a:rPr lang="en-GB" sz="1200" b="1" dirty="0" err="1" smtClean="0"/>
              <a:t>Ffracsiynau</a:t>
            </a:r>
            <a:r>
              <a:rPr lang="en-GB" sz="1200" b="1" dirty="0" smtClean="0"/>
              <a:t>, </a:t>
            </a:r>
            <a:r>
              <a:rPr lang="en-GB" sz="1200" b="1" dirty="0" err="1" smtClean="0"/>
              <a:t>Canrannau</a:t>
            </a:r>
            <a:r>
              <a:rPr lang="en-GB" sz="1200" b="1" dirty="0" smtClean="0"/>
              <a:t> a </a:t>
            </a:r>
            <a:r>
              <a:rPr lang="en-GB" sz="1200" b="1" dirty="0" err="1" smtClean="0"/>
              <a:t>Degolion</a:t>
            </a:r>
            <a:endParaRPr lang="en-GB" sz="1200" b="1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496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4%=42, </a:t>
            </a:r>
            <a:endParaRPr lang="en-GB" dirty="0" smtClean="0"/>
          </a:p>
          <a:p>
            <a:r>
              <a:rPr lang="en-GB" dirty="0" smtClean="0"/>
              <a:t>40</a:t>
            </a:r>
            <a:r>
              <a:rPr lang="en-GB" dirty="0"/>
              <a:t>% </a:t>
            </a:r>
            <a:r>
              <a:rPr lang="en-GB" dirty="0" smtClean="0"/>
              <a:t>is ten </a:t>
            </a:r>
            <a:r>
              <a:rPr lang="en-GB" dirty="0"/>
              <a:t>times as much,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40% is </a:t>
            </a:r>
            <a:r>
              <a:rPr lang="en-GB" dirty="0" smtClean="0"/>
              <a:t>42 x 10 = 420</a:t>
            </a:r>
          </a:p>
          <a:p>
            <a:endParaRPr lang="en-GB" dirty="0"/>
          </a:p>
          <a:p>
            <a:r>
              <a:rPr lang="en-GB" dirty="0" smtClean="0"/>
              <a:t>40</a:t>
            </a:r>
            <a:r>
              <a:rPr lang="en-GB" dirty="0"/>
              <a:t>% is 420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baseline="0" dirty="0" smtClean="0"/>
              <a:t> </a:t>
            </a:r>
            <a:r>
              <a:rPr lang="en-GB" dirty="0" smtClean="0"/>
              <a:t>10</a:t>
            </a:r>
            <a:r>
              <a:rPr lang="en-GB" dirty="0"/>
              <a:t>% must be 420 divided by 4 </a:t>
            </a:r>
            <a:endParaRPr lang="en-GB" dirty="0" smtClean="0"/>
          </a:p>
          <a:p>
            <a:r>
              <a:rPr lang="en-GB" dirty="0" smtClean="0"/>
              <a:t>420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÷</a:t>
            </a:r>
            <a:r>
              <a:rPr lang="en-GB" dirty="0" smtClean="0"/>
              <a:t> 10=105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10% is 105 then 100% </a:t>
            </a:r>
            <a:r>
              <a:rPr lang="en-GB" dirty="0" smtClean="0"/>
              <a:t>is ten times as</a:t>
            </a:r>
            <a:r>
              <a:rPr lang="en-GB" baseline="0" dirty="0" smtClean="0"/>
              <a:t> much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100% is therefore</a:t>
            </a:r>
            <a:r>
              <a:rPr lang="en-GB" dirty="0" smtClean="0"/>
              <a:t> 105</a:t>
            </a:r>
            <a:r>
              <a:rPr lang="en-GB" baseline="0" dirty="0" smtClean="0"/>
              <a:t> x 10 = </a:t>
            </a:r>
            <a:r>
              <a:rPr lang="en-GB" dirty="0" smtClean="0"/>
              <a:t>1050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My number is 1050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595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</a:t>
            </a:r>
            <a:r>
              <a:rPr lang="en-GB" baseline="0" dirty="0" smtClean="0"/>
              <a:t> on next slide explains two main methods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234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links for supporting strategies. Some</a:t>
            </a:r>
            <a:r>
              <a:rPr lang="en-GB" baseline="0" dirty="0" smtClean="0"/>
              <a:t> u</a:t>
            </a:r>
            <a:r>
              <a:rPr lang="en-GB" dirty="0" smtClean="0"/>
              <a:t>seful</a:t>
            </a:r>
            <a:r>
              <a:rPr lang="en-GB" baseline="0" dirty="0" smtClean="0"/>
              <a:t> videos on YouTube (but choose with care) e.g. a good </a:t>
            </a:r>
            <a:r>
              <a:rPr lang="en-GB" baseline="0" smtClean="0"/>
              <a:t>example: </a:t>
            </a:r>
            <a:r>
              <a:rPr lang="en-GB" smtClean="0">
                <a:hlinkClick r:id="rId3"/>
              </a:rPr>
              <a:t>https</a:t>
            </a:r>
            <a:r>
              <a:rPr lang="en-GB" dirty="0" smtClean="0">
                <a:hlinkClick r:id="rId3"/>
              </a:rPr>
              <a:t>://www.youtube.com/watch?v=4no3pBKH8F0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Amcangyfrif</a:t>
            </a:r>
            <a:r>
              <a:rPr lang="en-GB" dirty="0" smtClean="0"/>
              <a:t> / Estimate: 500 </a:t>
            </a:r>
            <a:r>
              <a:rPr lang="en-GB" sz="1200" dirty="0" smtClean="0"/>
              <a:t>÷ 15; 520 ÷ 20; 480 ÷ 16</a:t>
            </a:r>
          </a:p>
          <a:p>
            <a:endParaRPr lang="en-GB" sz="1200" dirty="0" smtClean="0"/>
          </a:p>
          <a:p>
            <a:r>
              <a:rPr lang="en-GB" sz="1200" dirty="0" smtClean="0"/>
              <a:t>Dull / Method:</a:t>
            </a:r>
            <a:r>
              <a:rPr lang="en-GB" sz="1200" baseline="0" dirty="0" smtClean="0"/>
              <a:t> </a:t>
            </a:r>
            <a:r>
              <a:rPr lang="en-GB" sz="1200" baseline="0" dirty="0" err="1" smtClean="0"/>
              <a:t>rhannu</a:t>
            </a:r>
            <a:r>
              <a:rPr lang="en-GB" sz="1200" baseline="0" dirty="0" smtClean="0"/>
              <a:t> </a:t>
            </a:r>
            <a:r>
              <a:rPr lang="en-GB" sz="1200" baseline="0" dirty="0" err="1" smtClean="0"/>
              <a:t>hir</a:t>
            </a:r>
            <a:r>
              <a:rPr lang="en-GB" sz="1200" baseline="0" dirty="0" smtClean="0"/>
              <a:t> / long multiplication</a:t>
            </a:r>
          </a:p>
          <a:p>
            <a:endParaRPr lang="en-GB" sz="1200" baseline="0" dirty="0" smtClean="0"/>
          </a:p>
          <a:p>
            <a:r>
              <a:rPr lang="en-GB" sz="1200" baseline="0" dirty="0" err="1" smtClean="0"/>
              <a:t>Gwirio</a:t>
            </a:r>
            <a:r>
              <a:rPr lang="en-GB" sz="1200" baseline="0" dirty="0" smtClean="0"/>
              <a:t> </a:t>
            </a:r>
            <a:r>
              <a:rPr lang="en-GB" sz="1200" baseline="0" dirty="0" err="1" smtClean="0"/>
              <a:t>drwy</a:t>
            </a:r>
            <a:r>
              <a:rPr lang="en-GB" sz="1200" baseline="0" dirty="0" smtClean="0"/>
              <a:t> </a:t>
            </a:r>
            <a:r>
              <a:rPr lang="en-GB" sz="1200" baseline="0" dirty="0" err="1" smtClean="0"/>
              <a:t>wneud</a:t>
            </a:r>
            <a:r>
              <a:rPr lang="en-GB" sz="1200" baseline="0" dirty="0" smtClean="0"/>
              <a:t> y </a:t>
            </a:r>
            <a:r>
              <a:rPr lang="en-GB" sz="1200" baseline="0" dirty="0" err="1" smtClean="0"/>
              <a:t>gwrthdro</a:t>
            </a:r>
            <a:r>
              <a:rPr lang="en-GB" sz="1200" baseline="0" dirty="0" smtClean="0"/>
              <a:t> (</a:t>
            </a:r>
            <a:r>
              <a:rPr lang="en-GB" sz="1200" baseline="0" dirty="0" err="1" smtClean="0"/>
              <a:t>lluosi</a:t>
            </a:r>
            <a:r>
              <a:rPr lang="en-GB" sz="1200" baseline="0" dirty="0" smtClean="0"/>
              <a:t>) / Check by reverse method (multiplication)</a:t>
            </a:r>
          </a:p>
          <a:p>
            <a:endParaRPr lang="en-GB" dirty="0" smtClean="0"/>
          </a:p>
          <a:p>
            <a:r>
              <a:rPr lang="en-GB" dirty="0" err="1" smtClean="0"/>
              <a:t>Ateb</a:t>
            </a:r>
            <a:r>
              <a:rPr lang="en-GB" dirty="0" smtClean="0"/>
              <a:t> / Answer:</a:t>
            </a:r>
          </a:p>
          <a:p>
            <a:r>
              <a:rPr lang="en-GB" dirty="0" smtClean="0"/>
              <a:t>32.75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1094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 </a:t>
            </a:r>
            <a:r>
              <a:rPr lang="en-GB" dirty="0" err="1" smtClean="0"/>
              <a:t>pecyn</a:t>
            </a:r>
            <a:r>
              <a:rPr lang="en-GB" dirty="0" smtClean="0"/>
              <a:t> = 16 </a:t>
            </a:r>
            <a:r>
              <a:rPr lang="en-GB" dirty="0" err="1" smtClean="0"/>
              <a:t>geiriadur</a:t>
            </a:r>
            <a:r>
              <a:rPr lang="en-GB" dirty="0" smtClean="0"/>
              <a:t>		1 pack = 16 dictionaries</a:t>
            </a:r>
          </a:p>
          <a:p>
            <a:r>
              <a:rPr lang="en-GB" dirty="0" smtClean="0"/>
              <a:t>10 </a:t>
            </a:r>
            <a:r>
              <a:rPr lang="en-GB" dirty="0" err="1" smtClean="0"/>
              <a:t>pecyn</a:t>
            </a:r>
            <a:r>
              <a:rPr lang="en-GB" dirty="0" smtClean="0"/>
              <a:t> = 160 </a:t>
            </a:r>
            <a:r>
              <a:rPr lang="en-GB" dirty="0" err="1" smtClean="0"/>
              <a:t>geiriadur</a:t>
            </a:r>
            <a:r>
              <a:rPr lang="en-GB" dirty="0" smtClean="0"/>
              <a:t>		10 packs = 160 dictionaries</a:t>
            </a:r>
          </a:p>
          <a:p>
            <a:r>
              <a:rPr lang="en-GB" dirty="0" smtClean="0"/>
              <a:t>11 </a:t>
            </a:r>
            <a:r>
              <a:rPr lang="en-GB" dirty="0" err="1" smtClean="0"/>
              <a:t>pecyn</a:t>
            </a:r>
            <a:r>
              <a:rPr lang="en-GB" dirty="0" smtClean="0"/>
              <a:t> = 176 </a:t>
            </a:r>
            <a:r>
              <a:rPr lang="en-GB" dirty="0" err="1" smtClean="0"/>
              <a:t>geiriadur</a:t>
            </a:r>
            <a:r>
              <a:rPr lang="en-GB" dirty="0" smtClean="0"/>
              <a:t>		11 packs =</a:t>
            </a:r>
            <a:r>
              <a:rPr lang="en-GB" baseline="0" dirty="0" smtClean="0"/>
              <a:t> 176 </a:t>
            </a:r>
            <a:r>
              <a:rPr lang="en-GB" dirty="0" smtClean="0"/>
              <a:t>dictionaries	</a:t>
            </a:r>
          </a:p>
          <a:p>
            <a:endParaRPr lang="en-GB" dirty="0" smtClean="0"/>
          </a:p>
          <a:p>
            <a:r>
              <a:rPr lang="en-GB" dirty="0" smtClean="0"/>
              <a:t>Felly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12 </a:t>
            </a:r>
            <a:r>
              <a:rPr lang="en-GB" dirty="0" err="1" smtClean="0"/>
              <a:t>pecyn</a:t>
            </a:r>
            <a:r>
              <a:rPr lang="en-GB" dirty="0" smtClean="0"/>
              <a:t>		Therefore</a:t>
            </a:r>
            <a:r>
              <a:rPr lang="en-GB" baseline="0" dirty="0" smtClean="0"/>
              <a:t> 12 packs are needed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1137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35ml</a:t>
            </a:r>
            <a:r>
              <a:rPr lang="en-GB" baseline="0" dirty="0" smtClean="0"/>
              <a:t> x 10 </a:t>
            </a:r>
            <a:r>
              <a:rPr lang="en-GB" baseline="0" dirty="0" err="1" smtClean="0"/>
              <a:t>disgybl</a:t>
            </a:r>
            <a:r>
              <a:rPr lang="en-GB" baseline="0" dirty="0" smtClean="0"/>
              <a:t>/pupils = 350ml</a:t>
            </a:r>
          </a:p>
          <a:p>
            <a:r>
              <a:rPr lang="en-GB" baseline="0" dirty="0" smtClean="0"/>
              <a:t>Felly 35ml x 30 </a:t>
            </a:r>
            <a:r>
              <a:rPr lang="en-GB" baseline="0" dirty="0" err="1" smtClean="0"/>
              <a:t>disgybl</a:t>
            </a:r>
            <a:r>
              <a:rPr lang="en-GB" baseline="0" dirty="0" smtClean="0"/>
              <a:t> = 1050ml / Therefore 35ml x 30 pupils = 1050ml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Bydd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angen</a:t>
            </a:r>
            <a:r>
              <a:rPr lang="en-GB" baseline="0" dirty="0" smtClean="0"/>
              <a:t> 3 </a:t>
            </a:r>
            <a:r>
              <a:rPr lang="en-GB" baseline="0" dirty="0" err="1" smtClean="0"/>
              <a:t>potel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finegr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You will need 3 bottles of vinegar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680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674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77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737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888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71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53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036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753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354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247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794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921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53564D5-283C-4435-B018-3AEE3EFCA521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751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youtube.com/watch?v=pDP-ZYAxFbs" TargetMode="External"/><Relationship Id="rId5" Type="http://schemas.openxmlformats.org/officeDocument/2006/relationships/hyperlink" Target="https://www.nationalnumeracy.org.uk/what-issue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130123124929/http:/www.education.gov.uk/schools/careers/traininganddevelopment/professional/b00211213/numeracy" TargetMode="External"/><Relationship Id="rId2" Type="http://schemas.openxmlformats.org/officeDocument/2006/relationships/hyperlink" Target="https://www.studyladder.co.uk/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tagency.co.uk/keyedin2/satsprep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bbc.com/education/subjects/zqhs34j" TargetMode="External"/><Relationship Id="rId5" Type="http://schemas.openxmlformats.org/officeDocument/2006/relationships/hyperlink" Target="https://www.youtube.com/watch?v=2DEE15AIfOU&amp;feature=youtu.be" TargetMode="External"/><Relationship Id="rId4" Type="http://schemas.openxmlformats.org/officeDocument/2006/relationships/hyperlink" Target="http://www.bbc.co.uk/education/subjects/zqsc7ty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thsdictionaryforkids.com/" TargetMode="External"/><Relationship Id="rId2" Type="http://schemas.openxmlformats.org/officeDocument/2006/relationships/hyperlink" Target="http://geirfaiaith.wjec.co.uk/language/en/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thsdictionaryforkids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earch?query=termau%20mathemateg&amp;strict=true&amp;popupUri=%2FResource%2F70f43d6c-7ea1-40d8-9aa7-9d4aeb0d310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-AnvYOg9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snos.com/demos/fraction-wall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eemaths.com/wp-content/uploads/2017/01/524-Divided-By-16.pdf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iseemaths.com/visual-supports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9188" y="702005"/>
            <a:ext cx="55400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schemeClr val="bg1"/>
                </a:solidFill>
              </a:rPr>
              <a:t>Mathemateg</a:t>
            </a:r>
            <a:r>
              <a:rPr lang="en-GB" sz="3600" dirty="0" smtClean="0">
                <a:solidFill>
                  <a:schemeClr val="bg1"/>
                </a:solidFill>
              </a:rPr>
              <a:t> a </a:t>
            </a:r>
            <a:r>
              <a:rPr lang="en-GB" sz="3600" dirty="0" err="1" smtClean="0">
                <a:solidFill>
                  <a:schemeClr val="bg1"/>
                </a:solidFill>
              </a:rPr>
              <a:t>Rhifedd</a:t>
            </a:r>
            <a:r>
              <a:rPr lang="en-GB" sz="3600" dirty="0" smtClean="0">
                <a:solidFill>
                  <a:schemeClr val="bg1"/>
                </a:solidFill>
              </a:rPr>
              <a:t> – </a:t>
            </a:r>
            <a:r>
              <a:rPr lang="en-GB" sz="3600" dirty="0" err="1" smtClean="0">
                <a:solidFill>
                  <a:schemeClr val="bg1"/>
                </a:solidFill>
              </a:rPr>
              <a:t>Cefnogi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Gwybodaeth</a:t>
            </a:r>
            <a:r>
              <a:rPr lang="en-GB" sz="3600" dirty="0" smtClean="0">
                <a:solidFill>
                  <a:schemeClr val="bg1"/>
                </a:solidFill>
              </a:rPr>
              <a:t> </a:t>
            </a:r>
            <a:r>
              <a:rPr lang="en-GB" sz="3600" dirty="0" err="1" smtClean="0">
                <a:solidFill>
                  <a:schemeClr val="bg1"/>
                </a:solidFill>
              </a:rPr>
              <a:t>Pwnc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33477" y="702005"/>
            <a:ext cx="62288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Mathematics and Numeracy</a:t>
            </a:r>
          </a:p>
          <a:p>
            <a:r>
              <a:rPr lang="en-GB" sz="3600" dirty="0" smtClean="0">
                <a:solidFill>
                  <a:schemeClr val="bg1"/>
                </a:solidFill>
              </a:rPr>
              <a:t>– </a:t>
            </a:r>
            <a:r>
              <a:rPr lang="en-GB" sz="3600" dirty="0">
                <a:solidFill>
                  <a:schemeClr val="bg1"/>
                </a:solidFill>
              </a:rPr>
              <a:t>Supporting </a:t>
            </a:r>
            <a:r>
              <a:rPr lang="en-GB" sz="3600" dirty="0" smtClean="0">
                <a:solidFill>
                  <a:schemeClr val="bg1"/>
                </a:solidFill>
              </a:rPr>
              <a:t>Subject Knowledge</a:t>
            </a:r>
            <a:endParaRPr lang="en-GB" sz="3600" dirty="0">
              <a:solidFill>
                <a:schemeClr val="bg1"/>
              </a:solidFill>
            </a:endParaRPr>
          </a:p>
          <a:p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23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90945" y="157201"/>
            <a:ext cx="11637819" cy="1143000"/>
          </a:xfrm>
          <a:prstGeom prst="rect">
            <a:avLst/>
          </a:prstGeom>
        </p:spPr>
        <p:txBody>
          <a:bodyPr>
            <a:normAutofit fontScale="3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>
                <a:solidFill>
                  <a:schemeClr val="accent2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17600" dirty="0" smtClean="0">
                <a:solidFill>
                  <a:schemeClr val="accent2">
                    <a:lumMod val="75000"/>
                  </a:schemeClr>
                </a:solidFill>
              </a:rPr>
              <a:t>/ Objectives</a:t>
            </a:r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426201" y="1300201"/>
            <a:ext cx="4970181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GB" dirty="0"/>
              <a:t>C</a:t>
            </a:r>
            <a:r>
              <a:rPr lang="en-GB" dirty="0" smtClean="0"/>
              <a:t>onsider the importance of your attitudes towards mathematics and numeracy </a:t>
            </a:r>
          </a:p>
          <a:p>
            <a:pPr>
              <a:spcBef>
                <a:spcPts val="0"/>
              </a:spcBef>
            </a:pPr>
            <a:endParaRPr lang="en-GB" dirty="0" smtClean="0"/>
          </a:p>
          <a:p>
            <a:pPr>
              <a:spcBef>
                <a:spcPts val="0"/>
              </a:spcBef>
            </a:pPr>
            <a:r>
              <a:rPr lang="en-GB" dirty="0" smtClean="0"/>
              <a:t>Highlight revision tools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dirty="0"/>
              <a:t>Guidance on some tricky areas</a:t>
            </a:r>
          </a:p>
          <a:p>
            <a:pPr>
              <a:spcBef>
                <a:spcPts val="0"/>
              </a:spcBef>
            </a:pPr>
            <a:endParaRPr lang="en-GB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907473" y="1300201"/>
            <a:ext cx="4902200" cy="4382197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bwysigrwydd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agweddau</a:t>
            </a:r>
            <a:r>
              <a:rPr lang="en-GB" dirty="0" smtClean="0"/>
              <a:t> chi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fathemateg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Amlygu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 smtClean="0"/>
              <a:t>adolygu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rai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trafferthus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1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19289" y="390526"/>
            <a:ext cx="8497887" cy="735013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13200" dirty="0" err="1" smtClean="0">
                <a:solidFill>
                  <a:schemeClr val="accent1">
                    <a:lumMod val="75000"/>
                  </a:schemeClr>
                </a:solidFill>
              </a:rPr>
              <a:t>Rhifedd</a:t>
            </a:r>
            <a:r>
              <a:rPr lang="en-GB" sz="13200" dirty="0" smtClean="0">
                <a:solidFill>
                  <a:schemeClr val="accent1">
                    <a:lumMod val="75000"/>
                  </a:schemeClr>
                </a:solidFill>
              </a:rPr>
              <a:t> - Pam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mae’n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bwysig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? </a:t>
            </a:r>
            <a:r>
              <a:rPr lang="en-GB" sz="13200" dirty="0" smtClean="0">
                <a:solidFill>
                  <a:schemeClr val="accent1">
                    <a:lumMod val="75000"/>
                  </a:schemeClr>
                </a:solidFill>
              </a:rPr>
              <a:t>/ Numeracy - 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Why is it important?</a:t>
            </a:r>
            <a:endParaRPr lang="en-GB" sz="132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pic>
        <p:nvPicPr>
          <p:cNvPr id="21506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3" y="1495425"/>
            <a:ext cx="31877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3" y="1192213"/>
            <a:ext cx="50165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6888163" y="3165476"/>
            <a:ext cx="31924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hlinkClick r:id="rId5"/>
              </a:rPr>
              <a:t>https://www.nationalnumeracy.org.uk/what-issue</a:t>
            </a:r>
            <a:endParaRPr lang="en-US" altLang="en-US" dirty="0"/>
          </a:p>
        </p:txBody>
      </p:sp>
      <p:sp>
        <p:nvSpPr>
          <p:cNvPr id="21509" name="Content Placeholder 8"/>
          <p:cNvSpPr txBox="1">
            <a:spLocks/>
          </p:cNvSpPr>
          <p:nvPr/>
        </p:nvSpPr>
        <p:spPr bwMode="auto">
          <a:xfrm>
            <a:off x="1643063" y="4081463"/>
            <a:ext cx="4679950" cy="163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572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ClrTx/>
              <a:buFont typeface="Arial" panose="020B0604020202020204" pitchFamily="34" charset="0"/>
              <a:buNone/>
            </a:pPr>
            <a:r>
              <a:rPr lang="en-US" altLang="en-US" sz="2400"/>
              <a:t>Sut mae’r pwyntiau ar y dudalen- we  / fideo yn cysylltu gyda’ch gwerthoedd, credoau a’ch gwybodaeth pwnc athro chi?</a:t>
            </a: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6323013" y="4138613"/>
            <a:ext cx="4318000" cy="15224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US" sz="2400" dirty="0"/>
              <a:t>How do the points in the web-page / video link to your own values, beliefs and teacher subject knowledge?</a:t>
            </a:r>
          </a:p>
          <a:p>
            <a:pPr>
              <a:defRPr/>
            </a:pPr>
            <a:endParaRPr lang="en-US" sz="2400" dirty="0"/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6864350" y="2317751"/>
            <a:ext cx="3048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dirty="0">
                <a:hlinkClick r:id="rId6"/>
              </a:rPr>
              <a:t>https://www.youtube.com/watch?v=pDP-ZYAxFbs</a:t>
            </a:r>
            <a:r>
              <a:rPr lang="en-US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3462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523177" y="1908859"/>
            <a:ext cx="5405712" cy="10363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 err="1" smtClean="0"/>
              <a:t>Oes</a:t>
            </a:r>
            <a:r>
              <a:rPr lang="en-GB" sz="4000" dirty="0" smtClean="0"/>
              <a:t> </a:t>
            </a:r>
            <a:r>
              <a:rPr lang="en-GB" sz="4000" dirty="0" err="1" smtClean="0"/>
              <a:t>Agweddau</a:t>
            </a:r>
            <a:r>
              <a:rPr lang="en-GB" sz="4000" dirty="0" smtClean="0"/>
              <a:t> </a:t>
            </a:r>
            <a:r>
              <a:rPr lang="en-GB" sz="4000" dirty="0" err="1" smtClean="0"/>
              <a:t>sydd</a:t>
            </a:r>
            <a:r>
              <a:rPr lang="en-GB" sz="4000" dirty="0" smtClean="0"/>
              <a:t> </a:t>
            </a:r>
            <a:r>
              <a:rPr lang="en-GB" sz="4000" dirty="0" err="1" smtClean="0"/>
              <a:t>aNgen</a:t>
            </a:r>
            <a:r>
              <a:rPr lang="en-GB" sz="4000" dirty="0" smtClean="0"/>
              <a:t>     </a:t>
            </a:r>
            <a:r>
              <a:rPr lang="en-GB" sz="4000" dirty="0" err="1" smtClean="0"/>
              <a:t>i</a:t>
            </a:r>
            <a:r>
              <a:rPr lang="en-GB" sz="4000" dirty="0" smtClean="0"/>
              <a:t> chi </a:t>
            </a:r>
            <a:r>
              <a:rPr lang="en-GB" sz="4000" dirty="0" err="1" smtClean="0"/>
              <a:t>eu</a:t>
            </a:r>
            <a:r>
              <a:rPr lang="en-GB" sz="4000" dirty="0" smtClean="0"/>
              <a:t> </a:t>
            </a:r>
            <a:r>
              <a:rPr lang="en-GB" sz="4000" dirty="0" err="1" smtClean="0"/>
              <a:t>Hymarfer</a:t>
            </a:r>
            <a:r>
              <a:rPr lang="en-GB" sz="4000" dirty="0" smtClean="0"/>
              <a:t>…?</a:t>
            </a:r>
          </a:p>
          <a:p>
            <a:pPr algn="ctr"/>
            <a:endParaRPr lang="en-GB" sz="4000" dirty="0"/>
          </a:p>
          <a:p>
            <a:pPr algn="ctr"/>
            <a:r>
              <a:rPr lang="en-GB" sz="4000" dirty="0" err="1" smtClean="0"/>
              <a:t>Adnoddau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 err="1" smtClean="0"/>
              <a:t>Helpu</a:t>
            </a:r>
            <a:endParaRPr lang="en-GB" sz="4000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6037533" y="1908236"/>
            <a:ext cx="540571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 smtClean="0"/>
              <a:t>Are There Any Areas you need to Brush on…?</a:t>
            </a:r>
          </a:p>
          <a:p>
            <a:pPr algn="ctr"/>
            <a:endParaRPr lang="en-GB" sz="4000" dirty="0"/>
          </a:p>
          <a:p>
            <a:pPr algn="ctr"/>
            <a:r>
              <a:rPr lang="en-GB" sz="4000" dirty="0" smtClean="0"/>
              <a:t>Helpful resources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3627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80277" y="140571"/>
            <a:ext cx="5405712" cy="10363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err="1" smtClean="0"/>
              <a:t>Adnoddau</a:t>
            </a:r>
            <a:r>
              <a:rPr lang="en-GB" sz="4000" dirty="0" smtClean="0"/>
              <a:t> </a:t>
            </a:r>
            <a:r>
              <a:rPr lang="en-GB" sz="4000" dirty="0" err="1" smtClean="0"/>
              <a:t>Datblygu</a:t>
            </a:r>
            <a:r>
              <a:rPr lang="en-GB" sz="4000" dirty="0" smtClean="0"/>
              <a:t> </a:t>
            </a:r>
            <a:r>
              <a:rPr lang="en-GB" sz="4000" dirty="0" err="1" smtClean="0"/>
              <a:t>Gwybodaeth</a:t>
            </a:r>
            <a:r>
              <a:rPr lang="en-GB" sz="4000" dirty="0" smtClean="0"/>
              <a:t> </a:t>
            </a:r>
            <a:r>
              <a:rPr lang="en-GB" sz="4000" dirty="0" err="1" smtClean="0"/>
              <a:t>Fathemategol</a:t>
            </a:r>
            <a:endParaRPr lang="en-GB" sz="4000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180277" y="1363743"/>
            <a:ext cx="5533206" cy="447710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Char char="•"/>
            </a:pPr>
            <a:r>
              <a:rPr lang="en-GB" sz="2600" dirty="0" err="1" smtClean="0"/>
              <a:t>Tudalen</a:t>
            </a:r>
            <a:r>
              <a:rPr lang="en-GB" sz="2600" dirty="0" smtClean="0"/>
              <a:t> </a:t>
            </a:r>
            <a:r>
              <a:rPr lang="en-GB" sz="2600" b="1" dirty="0" err="1"/>
              <a:t>Y</a:t>
            </a:r>
            <a:r>
              <a:rPr lang="en-GB" sz="2600" b="1" dirty="0" err="1" smtClean="0"/>
              <a:t>r</a:t>
            </a:r>
            <a:r>
              <a:rPr lang="en-GB" sz="2600" dirty="0" smtClean="0"/>
              <a:t> </a:t>
            </a:r>
            <a:r>
              <a:rPr lang="en-GB" sz="2600" b="1" dirty="0" err="1" smtClean="0"/>
              <a:t>Athrofa</a:t>
            </a:r>
            <a:r>
              <a:rPr lang="en-GB" sz="2600" b="1" dirty="0" smtClean="0"/>
              <a:t> </a:t>
            </a:r>
          </a:p>
          <a:p>
            <a:pPr>
              <a:buFont typeface="Arial" charset="0"/>
              <a:buChar char="•"/>
            </a:pPr>
            <a:r>
              <a:rPr lang="en-GB" sz="2600" dirty="0" smtClean="0">
                <a:hlinkClick r:id="rId2"/>
              </a:rPr>
              <a:t>https://www.studyladder.co.uk/</a:t>
            </a:r>
            <a:r>
              <a:rPr lang="en-GB" sz="2600" dirty="0" smtClean="0"/>
              <a:t> </a:t>
            </a:r>
            <a:r>
              <a:rPr lang="en-GB" sz="2600" dirty="0" err="1" smtClean="0"/>
              <a:t>Gwefan</a:t>
            </a:r>
            <a:r>
              <a:rPr lang="en-GB" sz="2600" dirty="0" smtClean="0"/>
              <a:t> </a:t>
            </a:r>
            <a:r>
              <a:rPr lang="en-GB" sz="2600" dirty="0" err="1" smtClean="0"/>
              <a:t>mewngofnodi</a:t>
            </a:r>
            <a:r>
              <a:rPr lang="en-GB" sz="2600" dirty="0" smtClean="0"/>
              <a:t> am </a:t>
            </a:r>
            <a:r>
              <a:rPr lang="en-GB" sz="2600" dirty="0" err="1" smtClean="0"/>
              <a:t>ddim</a:t>
            </a:r>
            <a:r>
              <a:rPr lang="en-GB" sz="2600" dirty="0" smtClean="0"/>
              <a:t> </a:t>
            </a:r>
            <a:r>
              <a:rPr lang="en-GB" sz="2600" dirty="0" err="1" smtClean="0"/>
              <a:t>sy’n</a:t>
            </a:r>
            <a:r>
              <a:rPr lang="en-GB" sz="2600" dirty="0" smtClean="0"/>
              <a:t> </a:t>
            </a:r>
            <a:r>
              <a:rPr lang="en-GB" sz="2600" dirty="0" err="1" smtClean="0"/>
              <a:t>adnodd</a:t>
            </a:r>
            <a:r>
              <a:rPr lang="en-GB" sz="2600" dirty="0" smtClean="0"/>
              <a:t> </a:t>
            </a:r>
            <a:r>
              <a:rPr lang="en-GB" sz="2600" dirty="0" err="1" smtClean="0"/>
              <a:t>addysgu</a:t>
            </a:r>
            <a:r>
              <a:rPr lang="en-GB" sz="2600" dirty="0" smtClean="0"/>
              <a:t> ac </a:t>
            </a:r>
            <a:r>
              <a:rPr lang="en-GB" sz="2600" dirty="0" err="1" smtClean="0"/>
              <a:t>adnodd</a:t>
            </a:r>
            <a:r>
              <a:rPr lang="en-GB" sz="2600" dirty="0" smtClean="0"/>
              <a:t> </a:t>
            </a:r>
            <a:r>
              <a:rPr lang="en-GB" sz="2600" dirty="0" err="1" smtClean="0"/>
              <a:t>astudio</a:t>
            </a:r>
            <a:r>
              <a:rPr lang="en-GB" sz="2600" dirty="0" smtClean="0"/>
              <a:t> </a:t>
            </a:r>
            <a:endParaRPr lang="en-GB" sz="2600" dirty="0"/>
          </a:p>
          <a:p>
            <a:pPr>
              <a:buFont typeface="Arial" charset="0"/>
              <a:buChar char="•"/>
            </a:pPr>
            <a:r>
              <a:rPr lang="en-GB" sz="2600" dirty="0" err="1" smtClean="0"/>
              <a:t>Dolen</a:t>
            </a:r>
            <a:r>
              <a:rPr lang="en-GB" sz="2600" dirty="0" smtClean="0"/>
              <a:t> (</a:t>
            </a:r>
            <a:r>
              <a:rPr lang="en-GB" sz="2600" dirty="0" err="1" smtClean="0"/>
              <a:t>isod</a:t>
            </a:r>
            <a:r>
              <a:rPr lang="en-GB" sz="2600" dirty="0" smtClean="0"/>
              <a:t>) </a:t>
            </a:r>
            <a:r>
              <a:rPr lang="en-GB" sz="2600" dirty="0" err="1"/>
              <a:t>s</a:t>
            </a:r>
            <a:r>
              <a:rPr lang="en-GB" sz="2600" dirty="0" err="1" smtClean="0"/>
              <a:t>ydd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mynd</a:t>
            </a:r>
            <a:r>
              <a:rPr lang="en-GB" sz="2600" dirty="0" smtClean="0"/>
              <a:t> â chi </a:t>
            </a:r>
            <a:r>
              <a:rPr lang="en-GB" sz="2600" dirty="0" err="1" smtClean="0"/>
              <a:t>i’r</a:t>
            </a:r>
            <a:r>
              <a:rPr lang="en-GB" sz="2600" dirty="0" smtClean="0"/>
              <a:t> </a:t>
            </a:r>
            <a:r>
              <a:rPr lang="en-GB" sz="2600" dirty="0" err="1" smtClean="0"/>
              <a:t>profion</a:t>
            </a:r>
            <a:r>
              <a:rPr lang="en-GB" sz="2600" dirty="0" smtClean="0"/>
              <a:t> QTS a </a:t>
            </a:r>
            <a:r>
              <a:rPr lang="en-GB" sz="2600" dirty="0" err="1" smtClean="0"/>
              <a:t>ddefnyddiwyd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Lloegr</a:t>
            </a:r>
            <a:r>
              <a:rPr lang="en-GB" sz="2600" dirty="0" smtClean="0"/>
              <a:t>. </a:t>
            </a:r>
            <a:r>
              <a:rPr lang="en-GB" sz="2600" dirty="0" err="1" smtClean="0"/>
              <a:t>Er</a:t>
            </a:r>
            <a:r>
              <a:rPr lang="en-GB" sz="2600" dirty="0" smtClean="0"/>
              <a:t> </a:t>
            </a:r>
            <a:r>
              <a:rPr lang="en-GB" sz="2600" dirty="0" err="1" smtClean="0"/>
              <a:t>wedi</a:t>
            </a:r>
            <a:r>
              <a:rPr lang="en-GB" sz="2600" dirty="0" smtClean="0"/>
              <a:t> </a:t>
            </a:r>
            <a:r>
              <a:rPr lang="en-GB" sz="2600" dirty="0" err="1" smtClean="0"/>
              <a:t>ei</a:t>
            </a:r>
            <a:r>
              <a:rPr lang="en-GB" sz="2600" dirty="0" smtClean="0"/>
              <a:t> </a:t>
            </a:r>
            <a:r>
              <a:rPr lang="en-GB" sz="2600" dirty="0" err="1" smtClean="0"/>
              <a:t>archifo</a:t>
            </a:r>
            <a:r>
              <a:rPr lang="en-GB" sz="2600" dirty="0" smtClean="0"/>
              <a:t> </a:t>
            </a:r>
            <a:r>
              <a:rPr lang="en-GB" sz="2600" dirty="0" err="1" smtClean="0"/>
              <a:t>erbyn</a:t>
            </a:r>
            <a:r>
              <a:rPr lang="en-GB" sz="2600" dirty="0" smtClean="0"/>
              <a:t> </a:t>
            </a:r>
            <a:r>
              <a:rPr lang="en-GB" sz="2600" dirty="0" err="1" smtClean="0"/>
              <a:t>hyn</a:t>
            </a:r>
            <a:r>
              <a:rPr lang="en-GB" sz="2600" dirty="0" smtClean="0"/>
              <a:t> </a:t>
            </a:r>
            <a:r>
              <a:rPr lang="en-GB" sz="2600" dirty="0" err="1" smtClean="0"/>
              <a:t>mae’r</a:t>
            </a:r>
            <a:r>
              <a:rPr lang="en-GB" sz="2600" dirty="0" smtClean="0"/>
              <a:t> </a:t>
            </a:r>
            <a:r>
              <a:rPr lang="en-GB" sz="2600" dirty="0" err="1" smtClean="0"/>
              <a:t>tabiau</a:t>
            </a:r>
            <a:r>
              <a:rPr lang="en-GB" sz="2600" dirty="0" smtClean="0"/>
              <a:t> </a:t>
            </a:r>
            <a:r>
              <a:rPr lang="en-GB" sz="2600" dirty="0" err="1" smtClean="0"/>
              <a:t>ar</a:t>
            </a:r>
            <a:r>
              <a:rPr lang="en-GB" sz="2600" dirty="0" smtClean="0"/>
              <a:t> y </a:t>
            </a:r>
            <a:r>
              <a:rPr lang="en-GB" sz="2600" dirty="0" err="1" smtClean="0"/>
              <a:t>chwith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cynnwys</a:t>
            </a:r>
            <a:r>
              <a:rPr lang="en-GB" sz="2600" dirty="0" smtClean="0"/>
              <a:t> </a:t>
            </a:r>
            <a:r>
              <a:rPr lang="en-GB" sz="2600" dirty="0" err="1" smtClean="0"/>
              <a:t>deunyddiau</a:t>
            </a:r>
            <a:r>
              <a:rPr lang="en-GB" sz="2600" dirty="0" smtClean="0"/>
              <a:t> </a:t>
            </a:r>
            <a:r>
              <a:rPr lang="en-GB" sz="2600" dirty="0" err="1" smtClean="0"/>
              <a:t>cefnogi</a:t>
            </a:r>
            <a:r>
              <a:rPr lang="en-GB" sz="2600" dirty="0" smtClean="0"/>
              <a:t> </a:t>
            </a:r>
            <a:r>
              <a:rPr lang="en-GB" sz="2600" dirty="0" err="1" smtClean="0"/>
              <a:t>e.e</a:t>
            </a:r>
            <a:r>
              <a:rPr lang="en-GB" sz="2600" dirty="0" smtClean="0"/>
              <a:t>. </a:t>
            </a:r>
            <a:r>
              <a:rPr lang="en-GB" sz="2600" i="1" dirty="0"/>
              <a:t>Practice Materials/Further Resources/Areas of Numeracy.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ddefnyddiol</a:t>
            </a:r>
            <a:r>
              <a:rPr lang="en-GB" sz="2600" dirty="0" smtClean="0"/>
              <a:t> </a:t>
            </a:r>
            <a:r>
              <a:rPr lang="en-GB" sz="2600" dirty="0" err="1" smtClean="0"/>
              <a:t>ar</a:t>
            </a:r>
            <a:r>
              <a:rPr lang="en-GB" sz="2600" dirty="0" smtClean="0"/>
              <a:t> </a:t>
            </a:r>
            <a:r>
              <a:rPr lang="en-GB" sz="2600" dirty="0" err="1" smtClean="0"/>
              <a:t>gyfer</a:t>
            </a:r>
            <a:r>
              <a:rPr lang="en-GB" sz="2600" dirty="0" smtClean="0"/>
              <a:t> </a:t>
            </a:r>
            <a:r>
              <a:rPr lang="en-GB" sz="2600" dirty="0" err="1" smtClean="0"/>
              <a:t>rhifedd</a:t>
            </a:r>
            <a:r>
              <a:rPr lang="en-GB" sz="2600" dirty="0" smtClean="0"/>
              <a:t> </a:t>
            </a:r>
            <a:r>
              <a:rPr lang="en-GB" sz="2600" dirty="0" err="1" smtClean="0"/>
              <a:t>mewn</a:t>
            </a:r>
            <a:r>
              <a:rPr lang="en-GB" sz="2600" dirty="0" smtClean="0"/>
              <a:t> </a:t>
            </a:r>
            <a:r>
              <a:rPr lang="en-GB" sz="2600" dirty="0" err="1" smtClean="0"/>
              <a:t>cyd-destun</a:t>
            </a:r>
            <a:r>
              <a:rPr lang="en-GB" sz="2600" dirty="0" smtClean="0"/>
              <a:t> </a:t>
            </a:r>
            <a:r>
              <a:rPr lang="en-GB" sz="2600" dirty="0" err="1" smtClean="0"/>
              <a:t>proffesiynol</a:t>
            </a:r>
            <a:r>
              <a:rPr lang="en-GB" sz="2600" dirty="0" smtClean="0"/>
              <a:t> </a:t>
            </a:r>
            <a:r>
              <a:rPr lang="en-GB" sz="2600" dirty="0" smtClean="0">
                <a:hlinkClick r:id="rId3"/>
              </a:rPr>
              <a:t>http://webarchive.nationalarchives.gov.uk/20130123124929/http://www.education.gov.uk/schools/careers/traininganddevelopment/professional/b00211213/numeracy</a:t>
            </a:r>
            <a:endParaRPr lang="en-GB" sz="26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228784" y="1287103"/>
            <a:ext cx="5758004" cy="4553748"/>
          </a:xfrm>
          <a:prstGeom prst="rect">
            <a:avLst/>
          </a:prstGeom>
        </p:spPr>
        <p:txBody>
          <a:bodyPr wrap="square">
            <a:normAutofit fontScale="85000" lnSpcReduction="20000"/>
          </a:bodyPr>
          <a:lstStyle/>
          <a:p>
            <a:pPr>
              <a:buFont typeface="Arial" charset="0"/>
              <a:buChar char="•"/>
            </a:pPr>
            <a:r>
              <a:rPr lang="en-GB" b="1" dirty="0" smtClean="0"/>
              <a:t> </a:t>
            </a:r>
            <a:r>
              <a:rPr lang="en-GB" sz="2600" b="1" dirty="0" err="1" smtClean="0"/>
              <a:t>Yr</a:t>
            </a:r>
            <a:r>
              <a:rPr lang="en-GB" sz="2600" dirty="0" smtClean="0"/>
              <a:t> </a:t>
            </a:r>
            <a:r>
              <a:rPr lang="en-GB" sz="2600" b="1" dirty="0" err="1"/>
              <a:t>Athrofa</a:t>
            </a:r>
            <a:r>
              <a:rPr lang="en-GB" sz="2600" b="1" dirty="0"/>
              <a:t> </a:t>
            </a:r>
            <a:r>
              <a:rPr lang="en-GB" sz="2600" b="1" i="1" dirty="0"/>
              <a:t>page on </a:t>
            </a:r>
            <a:r>
              <a:rPr lang="en-GB" sz="2600" b="1" i="1" dirty="0" smtClean="0"/>
              <a:t>Moodle</a:t>
            </a:r>
          </a:p>
          <a:p>
            <a:pPr>
              <a:buFont typeface="Arial" charset="0"/>
              <a:buChar char="•"/>
            </a:pPr>
            <a:endParaRPr lang="en-GB" sz="2600" b="1" i="1" dirty="0"/>
          </a:p>
          <a:p>
            <a:pPr>
              <a:buFont typeface="Arial" charset="0"/>
              <a:buChar char="•"/>
            </a:pPr>
            <a:r>
              <a:rPr lang="en-GB" sz="2600" dirty="0">
                <a:hlinkClick r:id="rId2"/>
              </a:rPr>
              <a:t> https://www.studyladder.co.uk/</a:t>
            </a:r>
            <a:r>
              <a:rPr lang="en-GB" sz="2600" dirty="0"/>
              <a:t> </a:t>
            </a:r>
            <a:r>
              <a:rPr lang="en-GB" sz="2600" i="1" dirty="0" smtClean="0"/>
              <a:t>This sign up for free </a:t>
            </a:r>
            <a:r>
              <a:rPr lang="en-GB" sz="2600" i="1" dirty="0"/>
              <a:t>website can be used as a teaching resource but also as a self study resource</a:t>
            </a:r>
          </a:p>
          <a:p>
            <a:pPr>
              <a:buFont typeface="Arial" charset="0"/>
              <a:buChar char="•"/>
            </a:pPr>
            <a:endParaRPr lang="en-GB" sz="2600" i="1" dirty="0" smtClean="0"/>
          </a:p>
          <a:p>
            <a:pPr>
              <a:buFont typeface="Arial" charset="0"/>
              <a:buChar char="•"/>
            </a:pPr>
            <a:r>
              <a:rPr lang="en-GB" sz="2600" i="1" dirty="0" smtClean="0"/>
              <a:t>This </a:t>
            </a:r>
            <a:r>
              <a:rPr lang="en-GB" sz="2600" i="1" dirty="0"/>
              <a:t>link will take you to QTS numeracy skills tests that were used in England.  </a:t>
            </a:r>
            <a:r>
              <a:rPr lang="en-GB" sz="2600" i="1" dirty="0" smtClean="0"/>
              <a:t>Although archived the tabs on the left still contain useful support e.g. Practice Materials/Further Resources/Areas of Numeracy. All useful for </a:t>
            </a:r>
            <a:r>
              <a:rPr lang="en-GB" sz="2600" i="1" dirty="0"/>
              <a:t>numeracy in a professional context: </a:t>
            </a:r>
            <a:r>
              <a:rPr lang="en-GB" sz="2600" dirty="0">
                <a:hlinkClick r:id="rId3"/>
              </a:rPr>
              <a:t>http://webarchive.nationalarchives.gov.uk/20130123124929/http://www.education.gov.uk/schools/careers/traininganddevelopment/professional/b00211213/numeracy</a:t>
            </a:r>
            <a:endParaRPr lang="en-GB" sz="2600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649374" y="140571"/>
            <a:ext cx="540571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smtClean="0"/>
              <a:t>Resources to Develop your Mathematical Knowledge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24081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52648" y="282966"/>
            <a:ext cx="5481669" cy="514964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err="1" smtClean="0"/>
              <a:t>Ymarfer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Rhygweithiol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gyfer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Gwybodaeth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Bynciol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mewn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Mathemateg</a:t>
            </a:r>
            <a:r>
              <a:rPr lang="en-GB" sz="2400" b="1" dirty="0" smtClean="0"/>
              <a:t> </a:t>
            </a:r>
          </a:p>
          <a:p>
            <a:r>
              <a:rPr lang="en-GB" sz="2400" dirty="0" smtClean="0">
                <a:hlinkClick r:id="rId3"/>
              </a:rPr>
              <a:t>http://www.netagency.co.uk/keyedin2/satsprep.html</a:t>
            </a:r>
            <a:r>
              <a:rPr lang="en-GB" sz="2400" dirty="0" smtClean="0"/>
              <a:t> 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BBC Bitesize</a:t>
            </a:r>
          </a:p>
          <a:p>
            <a:r>
              <a:rPr lang="en-GB" sz="2400" dirty="0" err="1" smtClean="0"/>
              <a:t>Adolygu</a:t>
            </a:r>
            <a:r>
              <a:rPr lang="en-GB" sz="2400" dirty="0" smtClean="0"/>
              <a:t> </a:t>
            </a:r>
            <a:r>
              <a:rPr lang="en-GB" sz="2400" dirty="0" err="1" smtClean="0"/>
              <a:t>cyfrwng</a:t>
            </a:r>
            <a:r>
              <a:rPr lang="en-GB" sz="2400" dirty="0" smtClean="0"/>
              <a:t> </a:t>
            </a:r>
            <a:r>
              <a:rPr lang="en-GB" sz="2400" dirty="0" err="1" smtClean="0"/>
              <a:t>Cymraeg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Algebra; </a:t>
            </a:r>
            <a:r>
              <a:rPr lang="en-GB" sz="2400" dirty="0" err="1" smtClean="0"/>
              <a:t>Rhif</a:t>
            </a:r>
            <a:r>
              <a:rPr lang="en-GB" sz="2400" dirty="0" smtClean="0"/>
              <a:t>; </a:t>
            </a:r>
            <a:r>
              <a:rPr lang="en-GB" sz="2400" dirty="0" err="1" smtClean="0"/>
              <a:t>Siap</a:t>
            </a:r>
            <a:r>
              <a:rPr lang="en-GB" sz="2400" dirty="0" smtClean="0"/>
              <a:t>, </a:t>
            </a:r>
            <a:r>
              <a:rPr lang="en-GB" sz="2400" dirty="0" err="1" smtClean="0"/>
              <a:t>Gofod</a:t>
            </a:r>
            <a:r>
              <a:rPr lang="en-GB" sz="2400" dirty="0" smtClean="0"/>
              <a:t> a </a:t>
            </a:r>
            <a:r>
              <a:rPr lang="en-GB" sz="2400" dirty="0" err="1" smtClean="0"/>
              <a:t>Mesurau</a:t>
            </a:r>
            <a:r>
              <a:rPr lang="en-GB" sz="2400" dirty="0" smtClean="0"/>
              <a:t> a </a:t>
            </a:r>
            <a:r>
              <a:rPr lang="en-GB" sz="2400" dirty="0" err="1" smtClean="0"/>
              <a:t>Thrin</a:t>
            </a:r>
            <a:r>
              <a:rPr lang="en-GB" sz="2400" dirty="0" smtClean="0"/>
              <a:t> Data:</a:t>
            </a:r>
          </a:p>
          <a:p>
            <a:r>
              <a:rPr lang="en-GB" sz="2400" dirty="0" smtClean="0">
                <a:hlinkClick r:id="rId4"/>
              </a:rPr>
              <a:t>http://www.bbc.co.uk/education/subjects/zqsc7ty</a:t>
            </a:r>
            <a:endParaRPr lang="en-GB" sz="2400" dirty="0" smtClean="0"/>
          </a:p>
          <a:p>
            <a:r>
              <a:rPr lang="en-GB" sz="2400" b="1" dirty="0" err="1" smtClean="0"/>
              <a:t>Dilyniannau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nfed</a:t>
            </a:r>
            <a:r>
              <a:rPr lang="en-GB" sz="2400" b="1" dirty="0" smtClean="0"/>
              <a:t> term: </a:t>
            </a:r>
            <a:r>
              <a:rPr lang="en-US" sz="2400" dirty="0" smtClean="0">
                <a:hlinkClick r:id="rId5"/>
              </a:rPr>
              <a:t>https://www.youtube.com/watch?v=2DEE15AIfOU&amp;feature=youtu.be</a:t>
            </a:r>
            <a:endParaRPr lang="en-US" sz="2400" dirty="0" smtClean="0"/>
          </a:p>
          <a:p>
            <a:endParaRPr lang="en-GB" sz="2400" b="1" dirty="0" smtClean="0"/>
          </a:p>
          <a:p>
            <a:endParaRPr lang="en-GB" sz="2400" dirty="0" smtClean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562164" y="282966"/>
            <a:ext cx="5216569" cy="493621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smtClean="0"/>
              <a:t>Interactive Mathematics Subject Knowledge Practice</a:t>
            </a:r>
          </a:p>
          <a:p>
            <a:r>
              <a:rPr lang="en-GB" sz="2400" dirty="0" smtClean="0">
                <a:hlinkClick r:id="rId3"/>
              </a:rPr>
              <a:t>http://www.netagency.co.uk/keyedin2/satsprep.html</a:t>
            </a:r>
            <a:r>
              <a:rPr lang="en-GB" sz="2400" dirty="0" smtClean="0"/>
              <a:t> link to open resource.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BBC Bitesize</a:t>
            </a:r>
          </a:p>
          <a:p>
            <a:r>
              <a:rPr lang="en-GB" sz="2400" dirty="0" smtClean="0"/>
              <a:t>English medium revision for Algebra</a:t>
            </a:r>
            <a:r>
              <a:rPr lang="en-GB" sz="2400" dirty="0"/>
              <a:t>; </a:t>
            </a:r>
            <a:r>
              <a:rPr lang="en-GB" sz="2400" dirty="0" smtClean="0"/>
              <a:t>Number; Shape, Space and Measures and Handling Data:</a:t>
            </a:r>
          </a:p>
          <a:p>
            <a:r>
              <a:rPr lang="en-GB" sz="2400" dirty="0">
                <a:hlinkClick r:id="rId6"/>
              </a:rPr>
              <a:t>https://</a:t>
            </a:r>
            <a:r>
              <a:rPr lang="en-GB" sz="2400" dirty="0" smtClean="0">
                <a:hlinkClick r:id="rId6"/>
              </a:rPr>
              <a:t>www.bbc.com/education/subjects/zqhs34j</a:t>
            </a:r>
            <a:r>
              <a:rPr lang="en-GB" sz="2400" dirty="0" smtClean="0"/>
              <a:t> </a:t>
            </a:r>
          </a:p>
          <a:p>
            <a:r>
              <a:rPr lang="en-GB" sz="2400" b="1" dirty="0" smtClean="0"/>
              <a:t>Sequences and the nth term: </a:t>
            </a:r>
          </a:p>
          <a:p>
            <a:r>
              <a:rPr lang="en-US" sz="2400" dirty="0" smtClean="0">
                <a:hlinkClick r:id="rId5"/>
              </a:rPr>
              <a:t>https://www.youtube.com/watch?v=2DEE15AIfOU&amp;feature=youtu.be</a:t>
            </a:r>
            <a:endParaRPr lang="en-US" sz="2400" dirty="0" smtClean="0"/>
          </a:p>
          <a:p>
            <a:endParaRPr lang="en-GB" sz="2400" b="1" dirty="0" smtClean="0"/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776843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523177" y="1908859"/>
            <a:ext cx="5405712" cy="10363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 err="1" smtClean="0"/>
              <a:t>Rhai</a:t>
            </a:r>
            <a:r>
              <a:rPr lang="en-GB" sz="4000" dirty="0" smtClean="0"/>
              <a:t> </a:t>
            </a:r>
            <a:r>
              <a:rPr lang="en-GB" sz="4000" dirty="0" err="1" smtClean="0"/>
              <a:t>Agweddau</a:t>
            </a:r>
            <a:r>
              <a:rPr lang="en-GB" sz="4000" dirty="0" smtClean="0"/>
              <a:t> </a:t>
            </a:r>
          </a:p>
          <a:p>
            <a:pPr algn="ctr"/>
            <a:r>
              <a:rPr lang="en-GB" sz="4000" dirty="0" err="1" smtClean="0"/>
              <a:t>Trafferthus</a:t>
            </a:r>
            <a:r>
              <a:rPr lang="en-GB" sz="4000" dirty="0" smtClean="0"/>
              <a:t>…</a:t>
            </a:r>
          </a:p>
          <a:p>
            <a:pPr algn="ctr"/>
            <a:endParaRPr lang="en-GB" sz="4000" dirty="0"/>
          </a:p>
          <a:p>
            <a:pPr algn="ctr"/>
            <a:r>
              <a:rPr lang="en-GB" sz="2000" dirty="0" smtClean="0"/>
              <a:t>(Am </a:t>
            </a:r>
            <a:r>
              <a:rPr lang="en-GB" sz="2000" dirty="0" err="1" smtClean="0"/>
              <a:t>arweiniad</a:t>
            </a:r>
            <a:r>
              <a:rPr lang="en-GB" sz="2000" dirty="0" smtClean="0"/>
              <a:t> </a:t>
            </a:r>
            <a:r>
              <a:rPr lang="en-GB" sz="2000" dirty="0" err="1" smtClean="0"/>
              <a:t>Edrychwch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y </a:t>
            </a:r>
            <a:r>
              <a:rPr lang="en-GB" sz="2000" dirty="0" err="1" smtClean="0"/>
              <a:t>Nodiadau</a:t>
            </a:r>
            <a:r>
              <a:rPr lang="en-GB" sz="2000" dirty="0" smtClean="0"/>
              <a:t> </a:t>
            </a:r>
          </a:p>
          <a:p>
            <a:pPr algn="ctr"/>
            <a:r>
              <a:rPr lang="en-GB" sz="2000" dirty="0" smtClean="0"/>
              <a:t>o </a:t>
            </a:r>
            <a:r>
              <a:rPr lang="en-GB" sz="2000" dirty="0" err="1" smtClean="0"/>
              <a:t>dan</a:t>
            </a:r>
            <a:r>
              <a:rPr lang="en-GB" sz="2000" dirty="0" smtClean="0"/>
              <a:t> y </a:t>
            </a:r>
            <a:r>
              <a:rPr lang="en-GB" sz="2000" dirty="0" err="1" smtClean="0"/>
              <a:t>Sleidiau</a:t>
            </a:r>
            <a:r>
              <a:rPr lang="en-GB" sz="2000" dirty="0" smtClean="0"/>
              <a:t>)</a:t>
            </a:r>
            <a:endParaRPr lang="en-GB" sz="2000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6037533" y="1908236"/>
            <a:ext cx="540571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 smtClean="0"/>
              <a:t>Some Tricky </a:t>
            </a:r>
          </a:p>
          <a:p>
            <a:pPr algn="ctr"/>
            <a:r>
              <a:rPr lang="en-GB" sz="4000" dirty="0" smtClean="0"/>
              <a:t>Areas…</a:t>
            </a:r>
          </a:p>
          <a:p>
            <a:pPr algn="ctr"/>
            <a:endParaRPr lang="en-GB" sz="4000" dirty="0"/>
          </a:p>
          <a:p>
            <a:pPr algn="ctr"/>
            <a:r>
              <a:rPr lang="en-GB" sz="2000" dirty="0" smtClean="0"/>
              <a:t>(For guidance see the notes </a:t>
            </a:r>
          </a:p>
          <a:p>
            <a:pPr algn="ctr"/>
            <a:r>
              <a:rPr lang="en-GB" sz="2000" dirty="0" smtClean="0"/>
              <a:t>beneath each slide)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08545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5467" y="164408"/>
            <a:ext cx="9720072" cy="1683050"/>
          </a:xfrm>
        </p:spPr>
        <p:txBody>
          <a:bodyPr>
            <a:normAutofit fontScale="90000"/>
          </a:bodyPr>
          <a:lstStyle/>
          <a:p>
            <a:r>
              <a:rPr lang="en-GB" cap="none" dirty="0" err="1" smtClean="0"/>
              <a:t>Dealltwriaeth</a:t>
            </a:r>
            <a:r>
              <a:rPr lang="en-GB" cap="none" dirty="0" smtClean="0"/>
              <a:t> o </a:t>
            </a:r>
            <a:r>
              <a:rPr lang="en-GB" cap="none" dirty="0" err="1" smtClean="0"/>
              <a:t>eirfa</a:t>
            </a:r>
            <a:r>
              <a:rPr lang="en-GB" cap="none" dirty="0" smtClean="0"/>
              <a:t> a </a:t>
            </a:r>
            <a:r>
              <a:rPr lang="en-GB" cap="none" dirty="0" err="1" smtClean="0"/>
              <a:t>symbolau</a:t>
            </a:r>
            <a:r>
              <a:rPr lang="en-GB" cap="none" dirty="0" smtClean="0"/>
              <a:t>… </a:t>
            </a:r>
            <a:r>
              <a:rPr lang="en-GB" cap="none" dirty="0" err="1" smtClean="0"/>
              <a:t>e.e</a:t>
            </a:r>
            <a:r>
              <a:rPr lang="en-GB" cap="none" dirty="0" smtClean="0"/>
              <a:t>.</a:t>
            </a:r>
            <a:br>
              <a:rPr lang="en-GB" cap="none" dirty="0" smtClean="0"/>
            </a:br>
            <a:r>
              <a:rPr lang="en-GB" i="1" cap="none" dirty="0" smtClean="0"/>
              <a:t>Understanding of vocabulary and symbols</a:t>
            </a:r>
            <a:r>
              <a:rPr lang="mr-IN" i="1" cap="none" dirty="0" smtClean="0"/>
              <a:t>…</a:t>
            </a:r>
            <a:r>
              <a:rPr lang="en-GB" i="1" cap="none" dirty="0" smtClean="0"/>
              <a:t> </a:t>
            </a:r>
            <a:r>
              <a:rPr lang="en-GB" i="1" cap="none" dirty="0" err="1" smtClean="0"/>
              <a:t>e.g</a:t>
            </a:r>
            <a:endParaRPr lang="en-GB" i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6859"/>
              </p:ext>
            </p:extLst>
          </p:nvPr>
        </p:nvGraphicFramePr>
        <p:xfrm>
          <a:off x="410099" y="1903438"/>
          <a:ext cx="11514423" cy="46622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5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14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72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545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Rhif </a:t>
                      </a:r>
                      <a:r>
                        <a:rPr lang="cy-GB" sz="2800" dirty="0" smtClean="0">
                          <a:effectLst/>
                        </a:rPr>
                        <a:t>Cyntaf</a:t>
                      </a: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i="1" dirty="0" smtClean="0">
                          <a:effectLst/>
                        </a:rPr>
                        <a:t>First Number </a:t>
                      </a:r>
                      <a:endParaRPr lang="en-GB" sz="2800" i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i="1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Second Number</a:t>
                      </a:r>
                      <a:endParaRPr lang="en-GB" sz="2800" i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Swm y rhif cyntaf a’r 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i="1" dirty="0" smtClean="0">
                          <a:effectLst/>
                        </a:rPr>
                        <a:t>Sum of first and second number</a:t>
                      </a:r>
                      <a:endParaRPr lang="en-GB" sz="2800" i="1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Lluoswm y rhif cyntaf a’r 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i="1" dirty="0" smtClean="0">
                          <a:effectLst/>
                        </a:rPr>
                        <a:t>Product of first and second number</a:t>
                      </a:r>
                      <a:r>
                        <a:rPr lang="cy-GB" sz="2800" dirty="0" smtClean="0">
                          <a:effectLst/>
                        </a:rPr>
                        <a:t> 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>
                          <a:effectLst/>
                        </a:rPr>
                        <a:t>                                   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>
                          <a:effectLst/>
                        </a:rPr>
                        <a:t>              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-10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-9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         </a:t>
                      </a:r>
                      <a:r>
                        <a:rPr lang="cy-GB" sz="3200" dirty="0" smtClean="0">
                          <a:effectLst/>
                        </a:rPr>
                        <a:t>        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-2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0.3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0.4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239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6394" y="329181"/>
            <a:ext cx="9720072" cy="1499616"/>
          </a:xfrm>
        </p:spPr>
        <p:txBody>
          <a:bodyPr/>
          <a:lstStyle/>
          <a:p>
            <a:pPr algn="ctr"/>
            <a:r>
              <a:rPr lang="en-GB" dirty="0" err="1" smtClean="0"/>
              <a:t>Atebion</a:t>
            </a:r>
            <a:r>
              <a:rPr lang="en-GB" dirty="0" smtClean="0"/>
              <a:t> - </a:t>
            </a:r>
            <a:r>
              <a:rPr lang="en-GB" i="1" dirty="0" smtClean="0"/>
              <a:t>Answers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423066"/>
              </p:ext>
            </p:extLst>
          </p:nvPr>
        </p:nvGraphicFramePr>
        <p:xfrm>
          <a:off x="410099" y="1903438"/>
          <a:ext cx="11514423" cy="46622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5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14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72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545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Rhif </a:t>
                      </a:r>
                      <a:r>
                        <a:rPr lang="cy-GB" sz="2800" dirty="0" smtClean="0">
                          <a:effectLst/>
                        </a:rPr>
                        <a:t>Cyntaf</a:t>
                      </a: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i="1" dirty="0" smtClean="0">
                          <a:effectLst/>
                        </a:rPr>
                        <a:t>First Number </a:t>
                      </a:r>
                      <a:endParaRPr lang="en-GB" sz="2800" i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i="1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Second Number</a:t>
                      </a:r>
                      <a:endParaRPr lang="en-GB" sz="2800" i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Swm y rhif cyntaf a’r 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i="1" dirty="0" smtClean="0">
                          <a:effectLst/>
                        </a:rPr>
                        <a:t>Sum of first and second number</a:t>
                      </a:r>
                      <a:endParaRPr lang="en-GB" sz="2800" i="1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Lluoswm y rhif cyntaf a’r 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i="1" dirty="0" smtClean="0">
                          <a:effectLst/>
                        </a:rPr>
                        <a:t>Product of first and second number</a:t>
                      </a:r>
                      <a:r>
                        <a:rPr lang="cy-GB" sz="2800" dirty="0" smtClean="0">
                          <a:effectLst/>
                        </a:rPr>
                        <a:t> 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12                                   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 </a:t>
                      </a:r>
                      <a:r>
                        <a:rPr lang="cy-GB" sz="3200" dirty="0" smtClean="0">
                          <a:effectLst/>
                        </a:rPr>
                        <a:t>35             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-10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32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-12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32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-9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7                 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-2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-63</a:t>
                      </a: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0.3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0.4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r>
                        <a:rPr lang="cy-GB" sz="3200" dirty="0" smtClean="0">
                          <a:effectLst/>
                        </a:rPr>
                        <a:t>0.7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0.12</a:t>
                      </a: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531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17835" y="343009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More Vocabulary: Properties of Number…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17835" y="1371371"/>
            <a:ext cx="9871399" cy="28007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400" b="1" dirty="0"/>
              <a:t>Know and be able to use terms such </a:t>
            </a:r>
            <a:r>
              <a:rPr lang="en-GB" sz="4400" b="1" dirty="0" smtClean="0"/>
              <a:t>as: </a:t>
            </a:r>
            <a:r>
              <a:rPr lang="en-GB" sz="4400" dirty="0"/>
              <a:t>odd, even, multiple, factor, square number, triangular number, prime </a:t>
            </a:r>
            <a:r>
              <a:rPr lang="en-GB" sz="4400" dirty="0" smtClean="0"/>
              <a:t>number, </a:t>
            </a:r>
            <a:r>
              <a:rPr lang="en-GB" sz="4400" dirty="0"/>
              <a:t>prime </a:t>
            </a:r>
            <a:r>
              <a:rPr lang="en-GB" sz="4400" dirty="0" smtClean="0"/>
              <a:t>factor, quotient</a:t>
            </a:r>
            <a:r>
              <a:rPr lang="mr-IN" sz="4400" dirty="0" smtClean="0"/>
              <a:t>…</a:t>
            </a:r>
            <a:endParaRPr lang="en-GB" sz="4400" dirty="0"/>
          </a:p>
        </p:txBody>
      </p:sp>
      <p:sp>
        <p:nvSpPr>
          <p:cNvPr id="4" name="Rectangle 3"/>
          <p:cNvSpPr/>
          <p:nvPr/>
        </p:nvSpPr>
        <p:spPr>
          <a:xfrm>
            <a:off x="344847" y="4411341"/>
            <a:ext cx="7394397" cy="13542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hlinkClick r:id="rId2"/>
              </a:rPr>
              <a:t>http://geirfaiaith.wjec.co.uk/language/en</a:t>
            </a:r>
            <a:r>
              <a:rPr lang="en-US" sz="3200" dirty="0" smtClean="0">
                <a:hlinkClick r:id="rId2"/>
              </a:rPr>
              <a:t>/</a:t>
            </a:r>
            <a:r>
              <a:rPr lang="en-US" sz="3200" dirty="0" smtClean="0"/>
              <a:t> </a:t>
            </a:r>
            <a:endParaRPr lang="en-GB" sz="3200" dirty="0" smtClean="0">
              <a:hlinkClick r:id="rId3"/>
            </a:endParaRPr>
          </a:p>
          <a:p>
            <a:r>
              <a:rPr lang="en-GB" sz="3200" dirty="0" smtClean="0">
                <a:hlinkClick r:id="rId3"/>
              </a:rPr>
              <a:t>http</a:t>
            </a:r>
            <a:r>
              <a:rPr lang="en-GB" sz="3200" dirty="0">
                <a:hlinkClick r:id="rId3"/>
              </a:rPr>
              <a:t>://www.amathsdictionaryforkids.com/</a:t>
            </a:r>
            <a:endParaRPr lang="en-GB" sz="32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582">
            <a:off x="8208792" y="3399706"/>
            <a:ext cx="1678365" cy="22554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6092">
            <a:off x="9995708" y="2941533"/>
            <a:ext cx="1799587" cy="242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8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17835" y="343009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Eirfa</a:t>
            </a:r>
            <a:r>
              <a:rPr lang="en-GB" dirty="0"/>
              <a:t>:</a:t>
            </a:r>
            <a:r>
              <a:rPr lang="en-GB" dirty="0" smtClean="0"/>
              <a:t> </a:t>
            </a:r>
            <a:r>
              <a:rPr lang="en-GB" dirty="0" err="1" smtClean="0"/>
              <a:t>Priodweddau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42171" y="1306057"/>
            <a:ext cx="9871399" cy="33424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4000" b="1" dirty="0" err="1"/>
              <a:t>Deall</a:t>
            </a:r>
            <a:r>
              <a:rPr lang="en-GB" sz="4000" b="1" dirty="0"/>
              <a:t> </a:t>
            </a:r>
            <a:r>
              <a:rPr lang="en-GB" sz="4000" b="1" dirty="0" smtClean="0"/>
              <a:t>a </a:t>
            </a:r>
            <a:r>
              <a:rPr lang="en-GB" sz="4000" b="1" dirty="0" err="1" smtClean="0"/>
              <a:t>defnyddio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termau</a:t>
            </a:r>
            <a:r>
              <a:rPr lang="en-GB" sz="4000" b="1" dirty="0" smtClean="0"/>
              <a:t> </a:t>
            </a:r>
            <a:r>
              <a:rPr lang="en-GB" sz="4000" b="1" dirty="0" err="1"/>
              <a:t>cyffredin</a:t>
            </a:r>
            <a:r>
              <a:rPr lang="en-GB" sz="4000" b="1" dirty="0"/>
              <a:t> </a:t>
            </a:r>
            <a:r>
              <a:rPr lang="en-GB" sz="4400" dirty="0" err="1"/>
              <a:t>e.e</a:t>
            </a:r>
            <a:r>
              <a:rPr lang="en-GB" sz="4400" dirty="0"/>
              <a:t>. </a:t>
            </a:r>
            <a:r>
              <a:rPr lang="en-GB" sz="4400" dirty="0" err="1"/>
              <a:t>odrif</a:t>
            </a:r>
            <a:r>
              <a:rPr lang="en-GB" sz="4400" dirty="0"/>
              <a:t>; </a:t>
            </a:r>
            <a:r>
              <a:rPr lang="en-GB" sz="4400" dirty="0" err="1"/>
              <a:t>eilrif</a:t>
            </a:r>
            <a:r>
              <a:rPr lang="en-GB" sz="4400" dirty="0"/>
              <a:t>; </a:t>
            </a:r>
            <a:r>
              <a:rPr lang="en-GB" sz="4400" dirty="0" err="1" smtClean="0"/>
              <a:t>lluosrif</a:t>
            </a:r>
            <a:r>
              <a:rPr lang="en-GB" sz="4400" dirty="0" smtClean="0"/>
              <a:t>; </a:t>
            </a:r>
            <a:r>
              <a:rPr lang="en-GB" sz="4400" dirty="0" err="1" smtClean="0"/>
              <a:t>ffactor</a:t>
            </a:r>
            <a:r>
              <a:rPr lang="en-GB" sz="4400" dirty="0" smtClean="0"/>
              <a:t>; </a:t>
            </a:r>
            <a:r>
              <a:rPr lang="en-GB" sz="4400" dirty="0" err="1" smtClean="0"/>
              <a:t>rhif</a:t>
            </a:r>
            <a:r>
              <a:rPr lang="en-GB" sz="4400" dirty="0" smtClean="0"/>
              <a:t> </a:t>
            </a:r>
            <a:r>
              <a:rPr lang="en-GB" sz="4400" dirty="0" err="1" smtClean="0"/>
              <a:t>sgwâr</a:t>
            </a:r>
            <a:r>
              <a:rPr lang="en-GB" sz="4400" dirty="0" smtClean="0"/>
              <a:t>; </a:t>
            </a:r>
            <a:r>
              <a:rPr lang="en-GB" sz="4400" dirty="0" err="1" smtClean="0"/>
              <a:t>rhif</a:t>
            </a:r>
            <a:r>
              <a:rPr lang="en-GB" sz="4400" dirty="0" smtClean="0"/>
              <a:t> </a:t>
            </a:r>
            <a:r>
              <a:rPr lang="en-GB" sz="4400" dirty="0" err="1" smtClean="0"/>
              <a:t>trionglog</a:t>
            </a:r>
            <a:r>
              <a:rPr lang="en-GB" sz="4400" dirty="0" smtClean="0"/>
              <a:t>; </a:t>
            </a:r>
            <a:r>
              <a:rPr lang="en-GB" sz="4400" dirty="0" err="1" smtClean="0"/>
              <a:t>rhif</a:t>
            </a:r>
            <a:r>
              <a:rPr lang="en-GB" sz="4400" dirty="0" smtClean="0"/>
              <a:t> </a:t>
            </a:r>
            <a:r>
              <a:rPr lang="en-GB" sz="4400" dirty="0" err="1"/>
              <a:t>cysefin</a:t>
            </a:r>
            <a:r>
              <a:rPr lang="en-GB" sz="4400" dirty="0"/>
              <a:t> (prime number); </a:t>
            </a:r>
            <a:r>
              <a:rPr lang="en-GB" sz="4400" dirty="0" err="1" smtClean="0"/>
              <a:t>ffactor</a:t>
            </a:r>
            <a:r>
              <a:rPr lang="en-GB" sz="4400" dirty="0" smtClean="0"/>
              <a:t> </a:t>
            </a:r>
            <a:r>
              <a:rPr lang="en-GB" sz="4400" dirty="0" err="1" smtClean="0"/>
              <a:t>gysefin</a:t>
            </a:r>
            <a:r>
              <a:rPr lang="en-GB" sz="4400" dirty="0" smtClean="0"/>
              <a:t>; </a:t>
            </a:r>
            <a:r>
              <a:rPr lang="en-GB" sz="4400" dirty="0" err="1" smtClean="0"/>
              <a:t>cyniferydd</a:t>
            </a:r>
            <a:r>
              <a:rPr lang="en-GB" sz="4400" dirty="0"/>
              <a:t>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742171" y="4648510"/>
            <a:ext cx="7263463" cy="13542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hlinkClick r:id="rId3"/>
              </a:rPr>
              <a:t>http://geirfaiaith.wjec.co.uk/language/cy/</a:t>
            </a:r>
          </a:p>
          <a:p>
            <a:r>
              <a:rPr lang="en-GB" sz="3200" dirty="0" smtClean="0">
                <a:hlinkClick r:id="rId3"/>
              </a:rPr>
              <a:t>http</a:t>
            </a:r>
            <a:r>
              <a:rPr lang="en-GB" sz="3200" dirty="0">
                <a:hlinkClick r:id="rId3"/>
              </a:rPr>
              <a:t>://www.amathsdictionaryforkids.com/</a:t>
            </a:r>
            <a:endParaRPr lang="en-GB" sz="3200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582">
            <a:off x="8341941" y="3895965"/>
            <a:ext cx="1678365" cy="22554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6092">
            <a:off x="10128857" y="3437792"/>
            <a:ext cx="1799587" cy="242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84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65522" y="288419"/>
            <a:ext cx="9720072" cy="80815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arni</a:t>
            </a:r>
            <a:r>
              <a:rPr lang="en-GB" dirty="0" smtClean="0"/>
              <a:t>… </a:t>
            </a:r>
            <a:r>
              <a:rPr lang="en-GB" dirty="0"/>
              <a:t>/</a:t>
            </a:r>
            <a:r>
              <a:rPr lang="en-GB" dirty="0" smtClean="0"/>
              <a:t> Have a Go…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035693" y="1386931"/>
            <a:ext cx="6156307" cy="402336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/>
              <a:t>A</a:t>
            </a:r>
            <a:r>
              <a:rPr lang="en-GB" sz="4000" dirty="0" smtClean="0"/>
              <a:t> prime number between 30 and 40</a:t>
            </a:r>
          </a:p>
          <a:p>
            <a:r>
              <a:rPr lang="en-GB" sz="4000" dirty="0"/>
              <a:t>A</a:t>
            </a:r>
            <a:r>
              <a:rPr lang="en-GB" sz="4000" dirty="0" smtClean="0"/>
              <a:t> factor of 36 greater than 9</a:t>
            </a:r>
          </a:p>
          <a:p>
            <a:r>
              <a:rPr lang="en-GB" sz="4000" dirty="0" smtClean="0"/>
              <a:t>What are the prime factors of 28?</a:t>
            </a:r>
          </a:p>
          <a:p>
            <a:r>
              <a:rPr lang="en-GB" sz="4000" dirty="0"/>
              <a:t>A</a:t>
            </a:r>
            <a:r>
              <a:rPr lang="en-GB" sz="4000" dirty="0" smtClean="0"/>
              <a:t> multiple of 13 greater than 50</a:t>
            </a:r>
          </a:p>
          <a:p>
            <a:r>
              <a:rPr lang="en-GB" sz="4000" dirty="0" smtClean="0"/>
              <a:t>The quotient of 9 and 99</a:t>
            </a:r>
          </a:p>
          <a:p>
            <a:endParaRPr lang="en-GB" sz="2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22721" y="1386931"/>
            <a:ext cx="5812972" cy="402336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 err="1" smtClean="0"/>
              <a:t>Rhif</a:t>
            </a:r>
            <a:r>
              <a:rPr lang="en-GB" sz="4000" dirty="0" smtClean="0"/>
              <a:t> </a:t>
            </a:r>
            <a:r>
              <a:rPr lang="en-GB" sz="4000" dirty="0" err="1" smtClean="0"/>
              <a:t>cysefin</a:t>
            </a:r>
            <a:r>
              <a:rPr lang="en-GB" sz="4000" dirty="0" smtClean="0"/>
              <a:t> </a:t>
            </a:r>
            <a:r>
              <a:rPr lang="en-GB" sz="4000" dirty="0" err="1" smtClean="0"/>
              <a:t>rhwng</a:t>
            </a:r>
            <a:r>
              <a:rPr lang="en-GB" sz="4000" dirty="0" smtClean="0"/>
              <a:t> 30 a 40</a:t>
            </a:r>
          </a:p>
          <a:p>
            <a:r>
              <a:rPr lang="en-GB" sz="4000" dirty="0" err="1"/>
              <a:t>F</a:t>
            </a:r>
            <a:r>
              <a:rPr lang="en-GB" sz="4000" dirty="0" err="1" smtClean="0"/>
              <a:t>factor</a:t>
            </a:r>
            <a:r>
              <a:rPr lang="en-GB" sz="4000" dirty="0" smtClean="0"/>
              <a:t> o 36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fwy</a:t>
            </a:r>
            <a:r>
              <a:rPr lang="en-GB" sz="4000" dirty="0" smtClean="0"/>
              <a:t> </a:t>
            </a:r>
            <a:r>
              <a:rPr lang="en-GB" sz="4000" dirty="0" err="1" smtClean="0"/>
              <a:t>na</a:t>
            </a:r>
            <a:r>
              <a:rPr lang="en-GB" sz="4000" dirty="0" smtClean="0"/>
              <a:t> 9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yw</a:t>
            </a:r>
            <a:r>
              <a:rPr lang="en-GB" sz="4000" dirty="0" smtClean="0"/>
              <a:t> </a:t>
            </a:r>
            <a:r>
              <a:rPr lang="en-GB" sz="4000" dirty="0" err="1" smtClean="0"/>
              <a:t>ffactorau</a:t>
            </a:r>
            <a:r>
              <a:rPr lang="en-GB" sz="4000" dirty="0" smtClean="0"/>
              <a:t> </a:t>
            </a:r>
            <a:r>
              <a:rPr lang="en-GB" sz="4000" dirty="0" err="1" smtClean="0"/>
              <a:t>cysefin</a:t>
            </a:r>
            <a:r>
              <a:rPr lang="en-GB" sz="4000" dirty="0" smtClean="0"/>
              <a:t> 28?</a:t>
            </a:r>
          </a:p>
          <a:p>
            <a:r>
              <a:rPr lang="en-GB" sz="4000" dirty="0" err="1" smtClean="0"/>
              <a:t>Lluosrif</a:t>
            </a:r>
            <a:r>
              <a:rPr lang="en-GB" sz="4000" dirty="0" smtClean="0"/>
              <a:t> o 13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fwy</a:t>
            </a:r>
            <a:r>
              <a:rPr lang="en-GB" sz="4000" dirty="0" smtClean="0"/>
              <a:t> </a:t>
            </a:r>
            <a:r>
              <a:rPr lang="en-GB" sz="4000" dirty="0" err="1" smtClean="0"/>
              <a:t>na</a:t>
            </a:r>
            <a:r>
              <a:rPr lang="en-GB" sz="4000" dirty="0" smtClean="0"/>
              <a:t> 50? </a:t>
            </a:r>
          </a:p>
          <a:p>
            <a:r>
              <a:rPr lang="en-GB" sz="4000" dirty="0" err="1" smtClean="0"/>
              <a:t>Cyniferydd</a:t>
            </a:r>
            <a:r>
              <a:rPr lang="en-GB" sz="4000" dirty="0" smtClean="0"/>
              <a:t> 9 and 99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7395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998464" y="394982"/>
            <a:ext cx="6052786" cy="452431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Learn and be able to define terms for measure: </a:t>
            </a:r>
            <a:endParaRPr lang="en-GB" sz="3200" dirty="0" smtClean="0"/>
          </a:p>
          <a:p>
            <a:r>
              <a:rPr lang="en-GB" sz="2400" b="1" dirty="0" smtClean="0">
                <a:solidFill>
                  <a:schemeClr val="tx1"/>
                </a:solidFill>
              </a:rPr>
              <a:t>area</a:t>
            </a:r>
            <a:r>
              <a:rPr lang="en-GB" sz="2400" b="1" dirty="0">
                <a:solidFill>
                  <a:schemeClr val="tx1"/>
                </a:solidFill>
              </a:rPr>
              <a:t>, perimeter, volume, capacity, length, mass, angle</a:t>
            </a:r>
          </a:p>
          <a:p>
            <a:endParaRPr lang="en-GB" sz="3200" dirty="0"/>
          </a:p>
          <a:p>
            <a:r>
              <a:rPr lang="en-GB" sz="3200" dirty="0"/>
              <a:t>Be able to identify suitable units of measure for each type of </a:t>
            </a:r>
            <a:r>
              <a:rPr lang="en-GB" sz="3200" dirty="0" smtClean="0"/>
              <a:t>measure: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centimetre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</a:t>
            </a:r>
            <a:r>
              <a:rPr lang="en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centimetre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square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cm</a:t>
            </a:r>
            <a:r>
              <a:rPr lang="cy-GB" altLang="en-US" sz="2000" b="1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cubic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centimetre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(cm</a:t>
            </a:r>
            <a:r>
              <a:rPr lang="cy-GB" altLang="en-US" sz="2000" b="1" i="1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</a:t>
            </a:r>
            <a:endParaRPr lang="en-GB" altLang="en-US" sz="2000" dirty="0">
              <a:solidFill>
                <a:schemeClr val="tx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degrees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(̊ ), </a:t>
            </a:r>
            <a:r>
              <a:rPr lang="en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millilitres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ml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litres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(l),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metres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(m),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grams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(g), </a:t>
            </a:r>
            <a:r>
              <a:rPr lang="cy-GB" altLang="en-US" sz="2000" b="1" i="1" dirty="0" err="1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kilograms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(kg</a:t>
            </a:r>
            <a:r>
              <a:rPr lang="cy-GB" altLang="en-US" sz="2000" b="1" i="1" dirty="0" smtClean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n-GB" sz="3200" dirty="0"/>
          </a:p>
        </p:txBody>
      </p:sp>
      <p:sp>
        <p:nvSpPr>
          <p:cNvPr id="6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50922" y="394982"/>
            <a:ext cx="5564931" cy="4524315"/>
          </a:xfrm>
          <a:prstGeom prst="rect">
            <a:avLst/>
          </a:prstGeom>
          <a:ln/>
          <a:effectLst>
            <a:softEdge rad="1270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Dysgu’r termau termau a ddefnyddir wrth fesur: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hyd, perimedr, arwynebedd, cyfaint, cynhwysedd, ongl, m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à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Gwybod pa unedau mesur sy’n cysylltu</a:t>
            </a:r>
            <a:r>
              <a:rPr kumimoji="0" lang="cy-GB" altLang="en-US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gyda phob un</a:t>
            </a:r>
            <a:r>
              <a:rPr kumimoji="0" lang="cy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centimedr (cm), centimedrau sgwâr (cm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centimedrau ciwbig (cm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graddau (̊ ), mililitrau (ml), litrau (l), metrau (m), gramau (g), Cilogramau (kg)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4971" y="5858453"/>
            <a:ext cx="53429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https://hwb.gov.wales/search?query=termau%20mathemateg&amp;strict=true&amp;popupUri=%2FResource%2F70f43d6c-7ea1-40d8-9aa7-9d4aeb0d310e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5998464" y="585845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https://hwb.gov.wales/search?query=termau%20mathemateg&amp;strict=true&amp;popupUri=%2FResource%2F70f43d6c-7ea1-40d8-9aa7-9d4aeb0d310e</a:t>
            </a:r>
            <a:endParaRPr lang="en-GB" dirty="0"/>
          </a:p>
        </p:txBody>
      </p:sp>
      <p:sp>
        <p:nvSpPr>
          <p:cNvPr id="9" name="Title 2"/>
          <p:cNvSpPr txBox="1">
            <a:spLocks/>
          </p:cNvSpPr>
          <p:nvPr/>
        </p:nvSpPr>
        <p:spPr>
          <a:xfrm>
            <a:off x="-135729" y="4988235"/>
            <a:ext cx="5405712" cy="10363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 smtClean="0"/>
              <a:t>HWB: </a:t>
            </a:r>
            <a:r>
              <a:rPr lang="en-GB" sz="3200" b="1" dirty="0" err="1"/>
              <a:t>Geirfa</a:t>
            </a:r>
            <a:r>
              <a:rPr lang="en-GB" sz="3200" b="1" dirty="0"/>
              <a:t> </a:t>
            </a:r>
            <a:r>
              <a:rPr lang="en-GB" sz="3200" b="1" dirty="0" err="1"/>
              <a:t>Termau</a:t>
            </a:r>
            <a:r>
              <a:rPr lang="en-GB" sz="3200" b="1" dirty="0"/>
              <a:t> </a:t>
            </a:r>
            <a:r>
              <a:rPr lang="en-GB" sz="3200" b="1" dirty="0" err="1" smtClean="0"/>
              <a:t>Mathemateg</a:t>
            </a:r>
            <a:endParaRPr lang="en-GB" sz="3200" dirty="0"/>
          </a:p>
        </p:txBody>
      </p:sp>
      <p:sp>
        <p:nvSpPr>
          <p:cNvPr id="10" name="Title 2"/>
          <p:cNvSpPr txBox="1">
            <a:spLocks/>
          </p:cNvSpPr>
          <p:nvPr/>
        </p:nvSpPr>
        <p:spPr>
          <a:xfrm>
            <a:off x="6410748" y="4988235"/>
            <a:ext cx="5405712" cy="10363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 smtClean="0"/>
              <a:t>HWB:</a:t>
            </a:r>
            <a:r>
              <a:rPr lang="en-GB" sz="3200" b="1" dirty="0" smtClean="0"/>
              <a:t> Mathematics Glossary </a:t>
            </a:r>
            <a:r>
              <a:rPr lang="en-GB" sz="3200" b="1" dirty="0"/>
              <a:t>of Terms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6680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56089"/>
              </p:ext>
            </p:extLst>
          </p:nvPr>
        </p:nvGraphicFramePr>
        <p:xfrm>
          <a:off x="808508" y="1779138"/>
          <a:ext cx="10460506" cy="46013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08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67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129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7546">
                <a:tc>
                  <a:txBody>
                    <a:bodyPr/>
                    <a:lstStyle/>
                    <a:p>
                      <a:r>
                        <a:rPr lang="en-GB" sz="2800" dirty="0"/>
                        <a:t>Measure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Unit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angle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mass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perimeter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993132" y="120266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Example: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10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3132" y="120266"/>
            <a:ext cx="9720072" cy="1499616"/>
          </a:xfrm>
        </p:spPr>
        <p:txBody>
          <a:bodyPr/>
          <a:lstStyle/>
          <a:p>
            <a:r>
              <a:rPr lang="en-GB" cap="none" dirty="0" err="1" smtClean="0"/>
              <a:t>Esiampl</a:t>
            </a:r>
            <a:r>
              <a:rPr lang="en-GB" cap="none" dirty="0" smtClean="0"/>
              <a:t>: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620728"/>
              </p:ext>
            </p:extLst>
          </p:nvPr>
        </p:nvGraphicFramePr>
        <p:xfrm>
          <a:off x="774913" y="1511392"/>
          <a:ext cx="10817818" cy="4352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4089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9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4718">
                <a:tc>
                  <a:txBody>
                    <a:bodyPr/>
                    <a:lstStyle/>
                    <a:p>
                      <a:pPr algn="l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Math o fesur a ddefnyddir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</a:rPr>
                        <a:t>Uned fesur fwyaf priodol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hyd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cm, m, km…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perimedr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cm, m, km…</a:t>
                      </a:r>
                      <a:r>
                        <a:rPr lang="cy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arwynebedd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centimedrau sgwâr (cm</a:t>
                      </a: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²) </a:t>
                      </a:r>
                    </a:p>
                    <a:p>
                      <a:pPr algn="ctr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neu 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²  / k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²...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ongl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 smtClean="0">
                          <a:effectLst/>
                        </a:rPr>
                        <a:t>Graddau (˚)</a:t>
                      </a:r>
                      <a:r>
                        <a:rPr lang="cy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cyfaint (volume)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centimedrau ciwbig (cm</a:t>
                      </a: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³</a:t>
                      </a: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)...</a:t>
                      </a: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cynhwysedd (capacity)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mililitrau (ml), litrau (l)...</a:t>
                      </a: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altLang="en-US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gramau (g), Cilogramau (kg)</a:t>
                      </a:r>
                      <a:r>
                        <a:rPr lang="cy-GB" sz="2800" b="0" dirty="0">
                          <a:effectLst/>
                        </a:rPr>
                        <a:t> </a:t>
                      </a:r>
                      <a:endParaRPr lang="en-GB" sz="28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4013069"/>
              </p:ext>
            </p:extLst>
          </p:nvPr>
        </p:nvGraphicFramePr>
        <p:xfrm>
          <a:off x="774913" y="1511392"/>
          <a:ext cx="10817819" cy="44165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42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262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93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4718">
                <a:tc>
                  <a:txBody>
                    <a:bodyPr/>
                    <a:lstStyle/>
                    <a:p>
                      <a:pPr algn="l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Math o fesur a ddefnyddir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Uned fesur fwyaf priodol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err="1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Esiampl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hyd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perimedr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arwynebedd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kumimoji="0" lang="cy-GB" altLang="en-US" sz="28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kumimoji="0" lang="cy-GB" altLang="en-US" sz="28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ongl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cyfaint (volume)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cynhwysedd (capacity)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25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half" idx="2"/>
          </p:nvPr>
        </p:nvSpPr>
        <p:spPr>
          <a:xfrm>
            <a:off x="729097" y="2129675"/>
            <a:ext cx="4389120" cy="376229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algn="ctr"/>
            <a:r>
              <a:rPr lang="en-GB" sz="3600" dirty="0" smtClean="0"/>
              <a:t>Tetrahedron</a:t>
            </a:r>
            <a:endParaRPr lang="en-GB" sz="36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23475" y="114300"/>
            <a:ext cx="7608884" cy="1737360"/>
          </a:xfrm>
        </p:spPr>
        <p:txBody>
          <a:bodyPr/>
          <a:lstStyle/>
          <a:p>
            <a:r>
              <a:rPr lang="en-GB" dirty="0" err="1" smtClean="0"/>
              <a:t>Geirfa</a:t>
            </a:r>
            <a:r>
              <a:rPr lang="en-GB" dirty="0" smtClean="0"/>
              <a:t> </a:t>
            </a:r>
            <a:r>
              <a:rPr lang="en-GB" dirty="0" err="1" smtClean="0"/>
              <a:t>Geometreg</a:t>
            </a:r>
            <a:r>
              <a:rPr lang="en-GB" dirty="0" smtClean="0"/>
              <a:t> – Geometry Vocabulary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5661212" y="1851660"/>
            <a:ext cx="5678424" cy="4811358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 smtClean="0"/>
              <a:t> </a:t>
            </a:r>
            <a:r>
              <a:rPr lang="en-GB" sz="3200" b="1" dirty="0" smtClean="0"/>
              <a:t>Know shapes and their properties / </a:t>
            </a:r>
            <a:r>
              <a:rPr lang="en-GB" sz="3200" b="1" dirty="0" err="1" smtClean="0"/>
              <a:t>Gwybodaeth</a:t>
            </a:r>
            <a:r>
              <a:rPr lang="en-GB" sz="3200" b="1" dirty="0" smtClean="0"/>
              <a:t> am </a:t>
            </a:r>
            <a:r>
              <a:rPr lang="en-GB" sz="3200" b="1" dirty="0" err="1" smtClean="0"/>
              <a:t>siapiau</a:t>
            </a:r>
            <a:r>
              <a:rPr lang="en-GB" sz="3200" b="1" dirty="0" smtClean="0"/>
              <a:t>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www.youtube.com/watch?v=LJ-AnvYOg9c</a:t>
            </a:r>
            <a:endParaRPr lang="en-GB" dirty="0"/>
          </a:p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b="1" dirty="0" smtClean="0"/>
              <a:t>Understand Common Terms / </a:t>
            </a:r>
            <a:r>
              <a:rPr lang="en-GB" sz="3200" b="1" dirty="0" err="1" smtClean="0"/>
              <a:t>Deall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termau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cyffredin</a:t>
            </a:r>
            <a:r>
              <a:rPr lang="en-GB" sz="3200" b="1" dirty="0" smtClean="0"/>
              <a:t> 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b="1" dirty="0" smtClean="0"/>
              <a:t>Co-ordinates / </a:t>
            </a:r>
            <a:r>
              <a:rPr lang="en-GB" sz="3200" b="1" dirty="0" err="1" smtClean="0"/>
              <a:t>Cyfesurynnau</a:t>
            </a:r>
            <a:endParaRPr lang="en-GB" sz="3200" b="1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3470" y="2381886"/>
            <a:ext cx="3000375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99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585216"/>
            <a:ext cx="10638785" cy="1499616"/>
          </a:xfrm>
        </p:spPr>
        <p:txBody>
          <a:bodyPr>
            <a:normAutofit fontScale="90000"/>
          </a:bodyPr>
          <a:lstStyle/>
          <a:p>
            <a:r>
              <a:rPr lang="en-GB" cap="none" dirty="0" err="1" smtClean="0"/>
              <a:t>Fedrwch</a:t>
            </a:r>
            <a:r>
              <a:rPr lang="en-GB" cap="none" dirty="0" smtClean="0"/>
              <a:t> </a:t>
            </a:r>
            <a:r>
              <a:rPr lang="en-GB" cap="none" dirty="0" err="1" smtClean="0"/>
              <a:t>enwi’r</a:t>
            </a:r>
            <a:r>
              <a:rPr lang="en-GB" cap="none" dirty="0" smtClean="0"/>
              <a:t> </a:t>
            </a:r>
            <a:r>
              <a:rPr lang="en-GB" cap="none" dirty="0" err="1" smtClean="0"/>
              <a:t>siapiau</a:t>
            </a:r>
            <a:r>
              <a:rPr lang="en-GB" cap="none" dirty="0" smtClean="0"/>
              <a:t> </a:t>
            </a:r>
            <a:r>
              <a:rPr lang="en-GB" cap="none" dirty="0" err="1" smtClean="0"/>
              <a:t>hyn</a:t>
            </a:r>
            <a:r>
              <a:rPr lang="mr-IN" cap="none" dirty="0" smtClean="0"/>
              <a:t>…</a:t>
            </a:r>
            <a:r>
              <a:rPr lang="cy-GB" cap="none" dirty="0" smtClean="0"/>
              <a:t> oes ganddynt fwy nag un enw?</a:t>
            </a:r>
            <a:br>
              <a:rPr lang="cy-GB" cap="none" dirty="0" smtClean="0"/>
            </a:br>
            <a:r>
              <a:rPr lang="en-GB" cap="none" dirty="0" smtClean="0"/>
              <a:t>Name these shapes…can they have more than one name?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9085830">
            <a:off x="1465771" y="2862377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1881" y="2420734"/>
            <a:ext cx="3219450" cy="1381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600939">
            <a:off x="8222366" y="2739931"/>
            <a:ext cx="2495550" cy="1828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23003">
            <a:off x="4545307" y="4170891"/>
            <a:ext cx="3596425" cy="244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38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2886" y="2585933"/>
            <a:ext cx="1790700" cy="18002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980" y="2585933"/>
            <a:ext cx="2871017" cy="15341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7391" y="2851896"/>
            <a:ext cx="2162175" cy="21145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4738" y="4107893"/>
            <a:ext cx="2160430" cy="262688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37" y="4470159"/>
            <a:ext cx="2381250" cy="1914525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10425438" cy="1499616"/>
          </a:xfrm>
        </p:spPr>
        <p:txBody>
          <a:bodyPr>
            <a:normAutofit fontScale="90000"/>
          </a:bodyPr>
          <a:lstStyle/>
          <a:p>
            <a:r>
              <a:rPr lang="en-GB" cap="none" dirty="0" err="1" smtClean="0"/>
              <a:t>Fedrwch</a:t>
            </a:r>
            <a:r>
              <a:rPr lang="en-GB" cap="none" dirty="0" smtClean="0"/>
              <a:t> </a:t>
            </a:r>
            <a:r>
              <a:rPr lang="en-GB" cap="none" dirty="0" err="1" smtClean="0"/>
              <a:t>enwi’r</a:t>
            </a:r>
            <a:r>
              <a:rPr lang="en-GB" cap="none" dirty="0" smtClean="0"/>
              <a:t> </a:t>
            </a:r>
            <a:r>
              <a:rPr lang="en-GB" cap="none" dirty="0" err="1" smtClean="0"/>
              <a:t>siapiau</a:t>
            </a:r>
            <a:r>
              <a:rPr lang="en-GB" cap="none" dirty="0" smtClean="0"/>
              <a:t> </a:t>
            </a:r>
            <a:r>
              <a:rPr lang="en-GB" cap="none" dirty="0" err="1" smtClean="0"/>
              <a:t>hyn</a:t>
            </a:r>
            <a:r>
              <a:rPr lang="mr-IN" cap="none" dirty="0" smtClean="0"/>
              <a:t>…</a:t>
            </a:r>
            <a:r>
              <a:rPr lang="cy-GB" cap="none" dirty="0" smtClean="0"/>
              <a:t> oes ganddynt fwy nag un enw?</a:t>
            </a:r>
            <a:br>
              <a:rPr lang="cy-GB" cap="none" dirty="0" smtClean="0"/>
            </a:br>
            <a:r>
              <a:rPr lang="en-GB" cap="none" dirty="0" smtClean="0"/>
              <a:t>Name these shapes…can they have more than one name?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7065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413356"/>
            <a:ext cx="9720072" cy="1499616"/>
          </a:xfrm>
        </p:spPr>
        <p:txBody>
          <a:bodyPr/>
          <a:lstStyle/>
          <a:p>
            <a:r>
              <a:rPr lang="en-GB" cap="none" dirty="0" smtClean="0"/>
              <a:t>Cartesian Coordinates </a:t>
            </a:r>
            <a:br>
              <a:rPr lang="en-GB" cap="none" dirty="0" smtClean="0"/>
            </a:br>
            <a:r>
              <a:rPr lang="en-GB" cap="none" dirty="0" err="1" smtClean="0"/>
              <a:t>Cyfesurynnau</a:t>
            </a:r>
            <a:r>
              <a:rPr lang="en-GB" cap="none" dirty="0" smtClean="0"/>
              <a:t> </a:t>
            </a:r>
            <a:r>
              <a:rPr lang="en-GB" cap="none" dirty="0" err="1" smtClean="0"/>
              <a:t>Cartesaidd</a:t>
            </a:r>
            <a:r>
              <a:rPr lang="en-GB" cap="none" dirty="0" smtClean="0"/>
              <a:t> </a:t>
            </a:r>
            <a:endParaRPr lang="en-GB" cap="none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356" r="42163" b="37008"/>
          <a:stretch/>
        </p:blipFill>
        <p:spPr>
          <a:xfrm>
            <a:off x="2364493" y="4072574"/>
            <a:ext cx="3519671" cy="265551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308" y="1335024"/>
            <a:ext cx="5032025" cy="47634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4301" y="2084832"/>
            <a:ext cx="44560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2800" dirty="0"/>
              <a:t>x is a cross so x goes across</a:t>
            </a:r>
          </a:p>
          <a:p>
            <a:r>
              <a:rPr lang="en-GB" sz="2800" dirty="0"/>
              <a:t> y </a:t>
            </a:r>
            <a:r>
              <a:rPr lang="en-GB" sz="2800" dirty="0" smtClean="0"/>
              <a:t>rises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x comes before y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839320" y="1039446"/>
            <a:ext cx="112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echel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0744200" y="3098801"/>
            <a:ext cx="11254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echel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22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4"/>
          <p:cNvSpPr>
            <a:spLocks noChangeArrowheads="1"/>
          </p:cNvSpPr>
          <p:nvPr/>
        </p:nvSpPr>
        <p:spPr bwMode="auto">
          <a:xfrm>
            <a:off x="149026" y="273884"/>
            <a:ext cx="7786106" cy="89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Edrychwch ar y grid Cyfesuryn Cartesaidd isod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15"/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8" name="Rectangle 16"/>
          <p:cNvSpPr>
            <a:spLocks noChangeArrowheads="1"/>
          </p:cNvSpPr>
          <p:nvPr/>
        </p:nvSpPr>
        <p:spPr bwMode="auto">
          <a:xfrm>
            <a:off x="6096000" y="790382"/>
            <a:ext cx="3413001" cy="5955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(a) Tynnwch lun adlewyrchiad Triongl A yn yr echelin y    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y-GB" altLang="en-US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cy-GB" altLang="en-US" sz="28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kumimoji="0" lang="cy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(b) Ysgrifennwch gyfesurynnau tri fertig Triongl B isod: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______________________, 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______________________, 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3"/>
          <a:srcRect t="5700" r="40087"/>
          <a:stretch/>
        </p:blipFill>
        <p:spPr>
          <a:xfrm>
            <a:off x="797494" y="1029572"/>
            <a:ext cx="5525452" cy="53738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509001" y="922140"/>
            <a:ext cx="26829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Draw the reflection of triangle A in the y axis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441674" y="3310176"/>
            <a:ext cx="25301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the co-ordinates of triangle B</a:t>
            </a:r>
          </a:p>
        </p:txBody>
      </p:sp>
    </p:spTree>
    <p:extLst>
      <p:ext uri="{BB962C8B-B14F-4D97-AF65-F5344CB8AC3E}">
        <p14:creationId xmlns:p14="http://schemas.microsoft.com/office/powerpoint/2010/main" val="163681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/>
          </p:cNvSpPr>
          <p:nvPr/>
        </p:nvSpPr>
        <p:spPr>
          <a:xfrm>
            <a:off x="626654" y="0"/>
            <a:ext cx="11236271" cy="149961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 err="1" smtClean="0"/>
              <a:t>Ffracsiynau</a:t>
            </a:r>
            <a:r>
              <a:rPr lang="en-GB" sz="4800" b="1" dirty="0" smtClean="0"/>
              <a:t>, </a:t>
            </a:r>
            <a:r>
              <a:rPr lang="en-GB" sz="4800" b="1" dirty="0" err="1" smtClean="0"/>
              <a:t>Canrannau</a:t>
            </a:r>
            <a:r>
              <a:rPr lang="en-GB" sz="4800" b="1" dirty="0" smtClean="0"/>
              <a:t> a </a:t>
            </a:r>
            <a:r>
              <a:rPr lang="en-GB" sz="4800" b="1" dirty="0" err="1" smtClean="0"/>
              <a:t>Degolion</a:t>
            </a:r>
            <a:endParaRPr lang="en-GB" sz="4800" b="1" dirty="0" smtClean="0"/>
          </a:p>
          <a:p>
            <a:r>
              <a:rPr lang="en-GB" sz="4800" dirty="0"/>
              <a:t>FRACTIONS, DECIMALS AND PERCENTAGES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977" y="2064123"/>
            <a:ext cx="5020602" cy="3392299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H="1">
            <a:off x="3489511" y="2393577"/>
            <a:ext cx="638736" cy="5446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180665" y="2024245"/>
            <a:ext cx="2064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rhifiadur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637" y="1895753"/>
            <a:ext cx="5475548" cy="3729037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H="1" flipV="1">
            <a:off x="9533965" y="4242547"/>
            <a:ext cx="421341" cy="8376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654117" y="4927597"/>
            <a:ext cx="2537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denominator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585987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/>
          </p:cNvSpPr>
          <p:nvPr/>
        </p:nvSpPr>
        <p:spPr>
          <a:xfrm>
            <a:off x="626654" y="0"/>
            <a:ext cx="11236271" cy="149961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 err="1" smtClean="0"/>
              <a:t>Ffracsiynau</a:t>
            </a:r>
            <a:r>
              <a:rPr lang="en-GB" sz="4800" b="1" dirty="0" smtClean="0"/>
              <a:t>, </a:t>
            </a:r>
            <a:r>
              <a:rPr lang="en-GB" sz="4800" b="1" dirty="0" err="1" smtClean="0"/>
              <a:t>Canrannau</a:t>
            </a:r>
            <a:r>
              <a:rPr lang="en-GB" sz="4800" b="1" dirty="0" smtClean="0"/>
              <a:t> a </a:t>
            </a:r>
            <a:r>
              <a:rPr lang="en-GB" sz="4800" b="1" dirty="0" err="1" smtClean="0"/>
              <a:t>Degolion</a:t>
            </a:r>
            <a:endParaRPr lang="en-GB" sz="4800" b="1" dirty="0" smtClean="0"/>
          </a:p>
          <a:p>
            <a:r>
              <a:rPr lang="en-GB" sz="4800" dirty="0"/>
              <a:t>FRACTIONS, DECIMALS AND PERCENTAGES</a:t>
            </a:r>
            <a:endParaRPr lang="en-GB" dirty="0"/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73959" y="1398494"/>
            <a:ext cx="4715813" cy="424927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smtClean="0"/>
              <a:t>Mae </a:t>
            </a:r>
            <a:r>
              <a:rPr lang="en-GB" sz="3200" b="1" dirty="0" err="1" smtClean="0"/>
              <a:t>adnoddau</a:t>
            </a:r>
            <a:r>
              <a:rPr lang="en-GB" sz="3200" b="1" dirty="0" smtClean="0"/>
              <a:t>/ </a:t>
            </a:r>
            <a:r>
              <a:rPr lang="en-GB" sz="3200" b="1" dirty="0" err="1" smtClean="0"/>
              <a:t>delweddau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yn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chwarae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rhan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bwysig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wrth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gefnogi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dealltwriaeth</a:t>
            </a:r>
            <a:r>
              <a:rPr lang="en-GB" sz="3200" b="1" dirty="0" smtClean="0"/>
              <a:t>  </a:t>
            </a:r>
          </a:p>
          <a:p>
            <a:endParaRPr lang="en-GB" sz="3200" dirty="0"/>
          </a:p>
          <a:p>
            <a:r>
              <a:rPr lang="en-GB" sz="3200" dirty="0" err="1" smtClean="0"/>
              <a:t>Sawl</a:t>
            </a:r>
            <a:r>
              <a:rPr lang="en-GB" sz="3200" dirty="0" smtClean="0"/>
              <a:t> </a:t>
            </a:r>
            <a:r>
              <a:rPr lang="en-GB" sz="3200" dirty="0" err="1" smtClean="0"/>
              <a:t>wythfed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un </a:t>
            </a:r>
            <a:r>
              <a:rPr lang="en-GB" sz="3200" dirty="0" err="1" smtClean="0"/>
              <a:t>chwarter</a:t>
            </a:r>
            <a:r>
              <a:rPr lang="en-GB" sz="3200" dirty="0" smtClean="0"/>
              <a:t>?</a:t>
            </a:r>
          </a:p>
          <a:p>
            <a:endParaRPr lang="en-GB" sz="3200" dirty="0" smtClean="0"/>
          </a:p>
          <a:p>
            <a:r>
              <a:rPr lang="en-GB" sz="3200" dirty="0" err="1" smtClean="0"/>
              <a:t>Nawr</a:t>
            </a:r>
            <a:r>
              <a:rPr lang="en-GB" sz="3200" dirty="0" smtClean="0"/>
              <a:t> </a:t>
            </a:r>
            <a:r>
              <a:rPr lang="en-GB" sz="3200" dirty="0" err="1" smtClean="0"/>
              <a:t>cyfrifwch</a:t>
            </a:r>
            <a:r>
              <a:rPr lang="en-GB" sz="3200" dirty="0" smtClean="0"/>
              <a:t> 3/4 ÷ 1/8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090" y="1528899"/>
            <a:ext cx="2842832" cy="39103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615517" y="1438164"/>
            <a:ext cx="4576483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Resources/images play an important part in supporting understanding</a:t>
            </a:r>
          </a:p>
          <a:p>
            <a:endParaRPr lang="en-GB" sz="3200" dirty="0"/>
          </a:p>
          <a:p>
            <a:r>
              <a:rPr lang="en-GB" sz="3200" dirty="0" smtClean="0"/>
              <a:t>How </a:t>
            </a:r>
            <a:r>
              <a:rPr lang="en-GB" sz="3200" dirty="0"/>
              <a:t>many </a:t>
            </a:r>
            <a:r>
              <a:rPr lang="en-GB" sz="3200" dirty="0" smtClean="0"/>
              <a:t>eighths </a:t>
            </a:r>
            <a:r>
              <a:rPr lang="en-GB" sz="3200" dirty="0"/>
              <a:t>in one </a:t>
            </a:r>
            <a:r>
              <a:rPr lang="en-GB" sz="3200" dirty="0" smtClean="0"/>
              <a:t>quarter?</a:t>
            </a:r>
          </a:p>
          <a:p>
            <a:endParaRPr lang="en-GB" sz="3200" dirty="0"/>
          </a:p>
          <a:p>
            <a:r>
              <a:rPr lang="en-GB" sz="3000" dirty="0"/>
              <a:t>Now work </a:t>
            </a:r>
            <a:r>
              <a:rPr lang="en-GB" sz="3000" dirty="0" smtClean="0"/>
              <a:t>out: 3/4 </a:t>
            </a:r>
            <a:r>
              <a:rPr lang="en-GB" sz="3000" dirty="0"/>
              <a:t>÷ </a:t>
            </a:r>
            <a:r>
              <a:rPr lang="en-GB" sz="3000" dirty="0" smtClean="0"/>
              <a:t>1/8 </a:t>
            </a:r>
          </a:p>
        </p:txBody>
      </p:sp>
    </p:spTree>
    <p:extLst>
      <p:ext uri="{BB962C8B-B14F-4D97-AF65-F5344CB8AC3E}">
        <p14:creationId xmlns:p14="http://schemas.microsoft.com/office/powerpoint/2010/main" val="80722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45"/>
          <a:stretch/>
        </p:blipFill>
        <p:spPr>
          <a:xfrm>
            <a:off x="1411942" y="710941"/>
            <a:ext cx="9426658" cy="5931906"/>
          </a:xfrm>
        </p:spPr>
      </p:pic>
      <p:sp>
        <p:nvSpPr>
          <p:cNvPr id="3" name="Rectangle 2"/>
          <p:cNvSpPr/>
          <p:nvPr/>
        </p:nvSpPr>
        <p:spPr>
          <a:xfrm>
            <a:off x="1249542" y="-8324"/>
            <a:ext cx="88598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err="1" smtClean="0"/>
              <a:t>Gweler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hefyd</a:t>
            </a:r>
            <a:r>
              <a:rPr lang="en-US" sz="2400" b="1" dirty="0"/>
              <a:t> </a:t>
            </a:r>
            <a:r>
              <a:rPr lang="en-US" sz="2400" b="1" dirty="0" smtClean="0"/>
              <a:t>/ See also: </a:t>
            </a:r>
            <a:r>
              <a:rPr lang="en-US" sz="2400" dirty="0">
                <a:hlinkClick r:id="rId4"/>
              </a:rPr>
              <a:t>http://www.visnos.com/demos/fraction-wall</a:t>
            </a:r>
            <a:r>
              <a:rPr lang="en-US" sz="2400" dirty="0"/>
              <a:t>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9273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6320118" y="416859"/>
            <a:ext cx="5399450" cy="594360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dirty="0" smtClean="0"/>
              <a:t>I think of a number. 4% of my number is 42. </a:t>
            </a:r>
          </a:p>
          <a:p>
            <a:r>
              <a:rPr lang="cy-GB" sz="3200" dirty="0" smtClean="0"/>
              <a:t>a) What is 40% of the number?</a:t>
            </a:r>
            <a:endParaRPr lang="en-GB" sz="3200" dirty="0" smtClean="0"/>
          </a:p>
          <a:p>
            <a:r>
              <a:rPr lang="cy-GB" sz="3200" dirty="0" smtClean="0"/>
              <a:t> </a:t>
            </a:r>
            <a:endParaRPr lang="en-GB" sz="3200" dirty="0" smtClean="0"/>
          </a:p>
          <a:p>
            <a:r>
              <a:rPr lang="cy-GB" sz="3200" dirty="0" smtClean="0"/>
              <a:t> </a:t>
            </a:r>
            <a:r>
              <a:rPr lang="cy-GB" sz="3200" dirty="0" err="1" smtClean="0"/>
              <a:t>Answer</a:t>
            </a:r>
            <a:r>
              <a:rPr lang="cy-GB" sz="3200" dirty="0" smtClean="0"/>
              <a:t>: </a:t>
            </a:r>
            <a:r>
              <a:rPr lang="cy-GB" sz="3200" dirty="0"/>
              <a:t>4</a:t>
            </a:r>
            <a:r>
              <a:rPr lang="cy-GB" sz="3200" dirty="0" smtClean="0"/>
              <a:t>0% of the number is ________________________  </a:t>
            </a:r>
          </a:p>
          <a:p>
            <a:endParaRPr lang="cy-GB" sz="3200" dirty="0"/>
          </a:p>
          <a:p>
            <a:endParaRPr lang="en-GB" sz="3200" dirty="0" smtClean="0"/>
          </a:p>
          <a:p>
            <a:r>
              <a:rPr lang="cy-GB" sz="3200" dirty="0" smtClean="0"/>
              <a:t>b) What is </a:t>
            </a:r>
            <a:r>
              <a:rPr lang="cy-GB" sz="3200" dirty="0" err="1" smtClean="0"/>
              <a:t>my</a:t>
            </a:r>
            <a:r>
              <a:rPr lang="cy-GB" sz="3200" dirty="0" smtClean="0"/>
              <a:t> </a:t>
            </a:r>
            <a:r>
              <a:rPr lang="cy-GB" sz="3200" dirty="0" err="1" smtClean="0"/>
              <a:t>original</a:t>
            </a:r>
            <a:r>
              <a:rPr lang="cy-GB" sz="3200" dirty="0" smtClean="0"/>
              <a:t> </a:t>
            </a:r>
            <a:r>
              <a:rPr lang="cy-GB" sz="3200" dirty="0" err="1" smtClean="0"/>
              <a:t>number</a:t>
            </a:r>
            <a:r>
              <a:rPr lang="cy-GB" sz="3200" dirty="0" smtClean="0"/>
              <a:t>?</a:t>
            </a:r>
          </a:p>
          <a:p>
            <a:endParaRPr lang="en-GB" sz="3200" dirty="0" smtClean="0"/>
          </a:p>
          <a:p>
            <a:r>
              <a:rPr lang="cy-GB" sz="3200" dirty="0" smtClean="0"/>
              <a:t> </a:t>
            </a:r>
            <a:r>
              <a:rPr lang="cy-GB" sz="3200" dirty="0" err="1" smtClean="0"/>
              <a:t>Answer</a:t>
            </a:r>
            <a:r>
              <a:rPr lang="cy-GB" sz="3200" dirty="0" smtClean="0"/>
              <a:t>: My number is __________________________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977633" y="457200"/>
            <a:ext cx="5113885" cy="594360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dirty="0" smtClean="0"/>
              <a:t>Rwy’n meddwl am rif. 4% o’r rhif hwnnw yw 42.</a:t>
            </a:r>
            <a:endParaRPr lang="en-GB" sz="3200" dirty="0" smtClean="0"/>
          </a:p>
          <a:p>
            <a:r>
              <a:rPr lang="cy-GB" sz="3200" dirty="0" smtClean="0"/>
              <a:t>a) Beth yw 40% o’r rhif?</a:t>
            </a:r>
            <a:endParaRPr lang="en-GB" sz="3200" dirty="0" smtClean="0"/>
          </a:p>
          <a:p>
            <a:r>
              <a:rPr lang="cy-GB" sz="3200" dirty="0" smtClean="0"/>
              <a:t> </a:t>
            </a:r>
            <a:endParaRPr lang="en-GB" sz="3200" dirty="0" smtClean="0"/>
          </a:p>
          <a:p>
            <a:r>
              <a:rPr lang="cy-GB" sz="3200" dirty="0" smtClean="0"/>
              <a:t> Ateb: 40% o’r rhif yw: ________________________  </a:t>
            </a:r>
            <a:endParaRPr lang="en-GB" sz="3200" dirty="0" smtClean="0"/>
          </a:p>
          <a:p>
            <a:endParaRPr lang="cy-GB" sz="3200" dirty="0" smtClean="0"/>
          </a:p>
          <a:p>
            <a:endParaRPr lang="cy-GB" sz="3200" dirty="0"/>
          </a:p>
          <a:p>
            <a:r>
              <a:rPr lang="cy-GB" sz="3200" dirty="0" smtClean="0"/>
              <a:t>b) Beth yw fy rhif gwreiddiol?</a:t>
            </a:r>
            <a:endParaRPr lang="en-GB" sz="3200" dirty="0" smtClean="0"/>
          </a:p>
          <a:p>
            <a:r>
              <a:rPr lang="cy-GB" sz="3200" dirty="0" smtClean="0"/>
              <a:t> </a:t>
            </a:r>
            <a:endParaRPr lang="en-GB" sz="3200" dirty="0" smtClean="0"/>
          </a:p>
          <a:p>
            <a:r>
              <a:rPr lang="cy-GB" sz="3200" dirty="0" smtClean="0"/>
              <a:t> Ateb: Fy rhif yw: _________________________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8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cy-GB" sz="6600" dirty="0"/>
              <a:t>23 x 45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940833" y="1929653"/>
            <a:ext cx="4754880" cy="402336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How could you make an estimate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What </a:t>
            </a:r>
            <a:r>
              <a:rPr lang="en-GB" sz="3200" dirty="0"/>
              <a:t>would be a method you could use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How </a:t>
            </a:r>
            <a:r>
              <a:rPr lang="en-GB" sz="3200" dirty="0"/>
              <a:t>could you check your answer?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024128" y="2084832"/>
            <a:ext cx="4754880" cy="40233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wneud </a:t>
            </a:r>
            <a:r>
              <a:rPr lang="cy-GB" sz="3200" dirty="0" smtClean="0"/>
              <a:t>amcangyfrif?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Pa </a:t>
            </a:r>
            <a:r>
              <a:rPr lang="cy-GB" sz="3200" dirty="0"/>
              <a:t>ddull y gallech ei ddefnyddio</a:t>
            </a:r>
            <a:r>
              <a:rPr lang="cy-GB" sz="3200" dirty="0" smtClean="0"/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wirio eich ateb?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3570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ving from grid to a column method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55572" y="399245"/>
            <a:ext cx="7861836" cy="44222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65927" y="5447763"/>
            <a:ext cx="7765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i="1" dirty="0" smtClean="0"/>
              <a:t>Sut mae’r athro yn gwneud cysylltau â dysgu blaenorol? Beth ydych </a:t>
            </a:r>
            <a:r>
              <a:rPr lang="cy-GB" b="1" i="1" dirty="0" err="1" smtClean="0"/>
              <a:t>chi’n</a:t>
            </a:r>
            <a:r>
              <a:rPr lang="cy-GB" b="1" i="1" dirty="0" smtClean="0"/>
              <a:t> sylwi am y strategaethau addysgu a ddefnyddir? </a:t>
            </a:r>
            <a:endParaRPr lang="cy-GB" b="1" i="1" dirty="0"/>
          </a:p>
        </p:txBody>
      </p:sp>
    </p:spTree>
    <p:extLst>
      <p:ext uri="{BB962C8B-B14F-4D97-AF65-F5344CB8AC3E}">
        <p14:creationId xmlns:p14="http://schemas.microsoft.com/office/powerpoint/2010/main" val="95807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6700" dirty="0" smtClean="0"/>
              <a:t>524 ÷ 16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924743" y="1636911"/>
            <a:ext cx="4754880" cy="402336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How could you make an estimate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What </a:t>
            </a:r>
            <a:r>
              <a:rPr lang="en-GB" sz="3200" dirty="0"/>
              <a:t>would be a method you could use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How </a:t>
            </a:r>
            <a:r>
              <a:rPr lang="en-GB" sz="3200" dirty="0"/>
              <a:t>could you check your answer?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53012" y="1636911"/>
            <a:ext cx="4754880" cy="40233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wneud </a:t>
            </a:r>
            <a:r>
              <a:rPr lang="cy-GB" sz="3200" dirty="0" smtClean="0"/>
              <a:t>amcangyfrif?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Pa </a:t>
            </a:r>
            <a:r>
              <a:rPr lang="cy-GB" sz="3200" dirty="0"/>
              <a:t>ddull y gallech ei ddefnyddio</a:t>
            </a:r>
            <a:r>
              <a:rPr lang="cy-GB" sz="3200" dirty="0" smtClean="0"/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wirio eich ateb?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1024127" y="5736191"/>
            <a:ext cx="10820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http://www.iseemaths.com/wp-content/uploads/2017/01/524-Divided-By-16.pdf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From: </a:t>
            </a:r>
            <a:r>
              <a:rPr lang="en-GB" dirty="0">
                <a:hlinkClick r:id="rId4"/>
              </a:rPr>
              <a:t>http://www.iseemaths.com/visual-supports/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37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84642" y="302187"/>
            <a:ext cx="9720072" cy="6992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Lluosi</a:t>
            </a:r>
            <a:r>
              <a:rPr lang="en-GB" dirty="0" smtClean="0"/>
              <a:t>/</a:t>
            </a:r>
            <a:r>
              <a:rPr lang="en-GB" dirty="0" err="1" smtClean="0"/>
              <a:t>Rhannu</a:t>
            </a:r>
            <a:r>
              <a:rPr lang="en-GB" dirty="0" smtClean="0"/>
              <a:t> - Multiplication/Division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357257" y="1741714"/>
            <a:ext cx="5546194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A teacher buys dictionaries for use by each pupil in a year group. The dictionaries come in packs of 16.  How many packs are needed for a year group with 180 pupils?</a:t>
            </a:r>
          </a:p>
          <a:p>
            <a:r>
              <a:rPr lang="en-GB" sz="3200" dirty="0" smtClean="0"/>
              <a:t> 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09600" y="1741714"/>
            <a:ext cx="5546194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Mae </a:t>
            </a:r>
            <a:r>
              <a:rPr lang="en-GB" sz="3200" dirty="0" err="1" smtClean="0"/>
              <a:t>athro’n</a:t>
            </a:r>
            <a:r>
              <a:rPr lang="en-GB" sz="3200" dirty="0" smtClean="0"/>
              <a:t> </a:t>
            </a:r>
            <a:r>
              <a:rPr lang="en-GB" sz="3200" dirty="0" err="1" smtClean="0"/>
              <a:t>prynu</a:t>
            </a:r>
            <a:r>
              <a:rPr lang="en-GB" sz="3200" dirty="0" smtClean="0"/>
              <a:t> </a:t>
            </a:r>
            <a:r>
              <a:rPr lang="en-GB" sz="3200" dirty="0" err="1" smtClean="0"/>
              <a:t>geiriaduron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 o </a:t>
            </a:r>
            <a:r>
              <a:rPr lang="en-GB" sz="3200" dirty="0" err="1" smtClean="0"/>
              <a:t>fewn</a:t>
            </a:r>
            <a:r>
              <a:rPr lang="en-GB" sz="3200" dirty="0" smtClean="0"/>
              <a:t> </a:t>
            </a:r>
            <a:r>
              <a:rPr lang="en-GB" sz="3200" dirty="0" err="1" smtClean="0"/>
              <a:t>grŵp</a:t>
            </a:r>
            <a:r>
              <a:rPr lang="en-GB" sz="3200" dirty="0" smtClean="0"/>
              <a:t> </a:t>
            </a:r>
            <a:r>
              <a:rPr lang="en-GB" sz="3200" dirty="0" err="1" smtClean="0"/>
              <a:t>blwyddyn</a:t>
            </a:r>
            <a:r>
              <a:rPr lang="en-GB" sz="3200" dirty="0" smtClean="0"/>
              <a:t>. </a:t>
            </a:r>
            <a:r>
              <a:rPr lang="en-GB" sz="3200" dirty="0" err="1" smtClean="0"/>
              <a:t>Daw’r</a:t>
            </a:r>
            <a:r>
              <a:rPr lang="en-GB" sz="3200" dirty="0" smtClean="0"/>
              <a:t> </a:t>
            </a:r>
            <a:r>
              <a:rPr lang="en-GB" sz="3200" dirty="0" err="1" smtClean="0"/>
              <a:t>geiriaduron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pecynnau</a:t>
            </a:r>
            <a:r>
              <a:rPr lang="en-GB" sz="3200" dirty="0" smtClean="0"/>
              <a:t> o 16. </a:t>
            </a:r>
            <a:r>
              <a:rPr lang="en-GB" sz="3200" dirty="0" err="1" smtClean="0"/>
              <a:t>Sawl</a:t>
            </a:r>
            <a:r>
              <a:rPr lang="en-GB" sz="3200" dirty="0" smtClean="0"/>
              <a:t> </a:t>
            </a:r>
            <a:r>
              <a:rPr lang="en-GB" sz="3200" dirty="0" err="1" smtClean="0"/>
              <a:t>pecyn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blwyddyn</a:t>
            </a:r>
            <a:r>
              <a:rPr lang="en-GB" sz="3200" dirty="0" smtClean="0"/>
              <a:t> â 180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? 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06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84642" y="302187"/>
            <a:ext cx="9720072" cy="6992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Lluosi</a:t>
            </a:r>
            <a:r>
              <a:rPr lang="en-GB" dirty="0" smtClean="0"/>
              <a:t>/</a:t>
            </a:r>
            <a:r>
              <a:rPr lang="en-GB" dirty="0" err="1" smtClean="0"/>
              <a:t>Rhannu</a:t>
            </a:r>
            <a:r>
              <a:rPr lang="en-GB" dirty="0" smtClean="0"/>
              <a:t> - Multiplication/Division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357257" y="1741714"/>
            <a:ext cx="5546194" cy="4811486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For a science experiment a teacher needed 35 millilitres of vinegar for each pupil. There were 30 pupils in the class. Vinegar comes in 0.5 litre bottles.  </a:t>
            </a:r>
            <a:r>
              <a:rPr lang="en-GB" sz="3200" b="1" dirty="0" smtClean="0"/>
              <a:t>How many bottles</a:t>
            </a:r>
            <a:r>
              <a:rPr lang="en-GB" sz="3200" dirty="0" smtClean="0"/>
              <a:t> of vinegar were needed?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16198" y="1741714"/>
            <a:ext cx="5546194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arbrawf</a:t>
            </a:r>
            <a:r>
              <a:rPr lang="en-GB" sz="3200" dirty="0" smtClean="0"/>
              <a:t> </a:t>
            </a:r>
            <a:r>
              <a:rPr lang="en-GB" sz="3200" dirty="0" err="1" smtClean="0"/>
              <a:t>gwyddonol</a:t>
            </a:r>
            <a:r>
              <a:rPr lang="en-GB" sz="3200" dirty="0" smtClean="0"/>
              <a:t> </a:t>
            </a:r>
            <a:r>
              <a:rPr lang="en-GB" sz="3200" dirty="0" err="1" smtClean="0"/>
              <a:t>roedd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35 </a:t>
            </a:r>
            <a:r>
              <a:rPr lang="en-GB" sz="3200" dirty="0" err="1" smtClean="0"/>
              <a:t>milimetr</a:t>
            </a:r>
            <a:r>
              <a:rPr lang="en-GB" sz="3200" dirty="0" smtClean="0"/>
              <a:t> o </a:t>
            </a:r>
            <a:r>
              <a:rPr lang="en-GB" sz="3200" dirty="0" err="1" smtClean="0"/>
              <a:t>finegr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. </a:t>
            </a:r>
            <a:r>
              <a:rPr lang="en-GB" sz="3200" dirty="0" err="1" smtClean="0"/>
              <a:t>Roedd</a:t>
            </a:r>
            <a:r>
              <a:rPr lang="en-GB" sz="3200" dirty="0" smtClean="0"/>
              <a:t> 30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 Daw </a:t>
            </a:r>
            <a:r>
              <a:rPr lang="en-GB" sz="3200" dirty="0" err="1" smtClean="0"/>
              <a:t>finegr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poteli</a:t>
            </a:r>
            <a:r>
              <a:rPr lang="en-GB" sz="3200" dirty="0" smtClean="0"/>
              <a:t> 0.5 </a:t>
            </a:r>
            <a:r>
              <a:rPr lang="en-GB" sz="3200" dirty="0" err="1" smtClean="0"/>
              <a:t>litr</a:t>
            </a:r>
            <a:r>
              <a:rPr lang="en-GB" sz="3200" dirty="0" smtClean="0"/>
              <a:t>. </a:t>
            </a:r>
            <a:r>
              <a:rPr lang="en-GB" sz="3200" b="1" dirty="0" err="1" smtClean="0"/>
              <a:t>Sawl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potel</a:t>
            </a:r>
            <a:r>
              <a:rPr lang="en-GB" sz="3200" dirty="0" smtClean="0"/>
              <a:t> o </a:t>
            </a:r>
            <a:r>
              <a:rPr lang="en-GB" sz="3200" dirty="0" err="1" smtClean="0"/>
              <a:t>finegr</a:t>
            </a:r>
            <a:r>
              <a:rPr lang="en-GB" sz="3200" dirty="0" smtClean="0"/>
              <a:t> </a:t>
            </a:r>
            <a:r>
              <a:rPr lang="en-GB" sz="3200" dirty="0" err="1" smtClean="0"/>
              <a:t>oedd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athro</a:t>
            </a:r>
            <a:r>
              <a:rPr lang="en-GB" sz="3200" dirty="0" smtClean="0"/>
              <a:t>?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38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A7B1B4A7B9541952655ECBF6DEEF1" ma:contentTypeVersion="12" ma:contentTypeDescription="Create a new document." ma:contentTypeScope="" ma:versionID="bb58f346266d491d3a946980346553f7">
  <xsd:schema xmlns:xsd="http://www.w3.org/2001/XMLSchema" xmlns:xs="http://www.w3.org/2001/XMLSchema" xmlns:p="http://schemas.microsoft.com/office/2006/metadata/properties" xmlns:ns3="e770a19b-ae8f-4ff5-8a13-872cb64ac612" xmlns:ns4="00c60572-1c81-4c7f-aab6-eab51c47dede" targetNamespace="http://schemas.microsoft.com/office/2006/metadata/properties" ma:root="true" ma:fieldsID="600b0c766485dd4254d29dbc927416d1" ns3:_="" ns4:_="">
    <xsd:import namespace="e770a19b-ae8f-4ff5-8a13-872cb64ac612"/>
    <xsd:import namespace="00c60572-1c81-4c7f-aab6-eab51c47ded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70a19b-ae8f-4ff5-8a13-872cb64ac6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60572-1c81-4c7f-aab6-eab51c47ded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A2D9A78-082B-427F-B302-5681889E356F}">
  <ds:schemaRefs>
    <ds:schemaRef ds:uri="http://schemas.openxmlformats.org/package/2006/metadata/core-properties"/>
    <ds:schemaRef ds:uri="00c60572-1c81-4c7f-aab6-eab51c47dede"/>
    <ds:schemaRef ds:uri="http://schemas.microsoft.com/office/2006/documentManagement/types"/>
    <ds:schemaRef ds:uri="e770a19b-ae8f-4ff5-8a13-872cb64ac612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0CB93D0-6B8D-48C7-A903-F8901D4EFC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4F6783-D8B2-4461-B86E-CC81F03238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70a19b-ae8f-4ff5-8a13-872cb64ac612"/>
    <ds:schemaRef ds:uri="00c60572-1c81-4c7f-aab6-eab51c47de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652</TotalTime>
  <Words>2666</Words>
  <Application>Microsoft Office PowerPoint</Application>
  <PresentationFormat>Widescreen</PresentationFormat>
  <Paragraphs>423</Paragraphs>
  <Slides>29</Slides>
  <Notes>22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9" baseType="lpstr">
      <vt:lpstr>ＭＳ Ｐゴシック</vt:lpstr>
      <vt:lpstr>Arial</vt:lpstr>
      <vt:lpstr>Calibri</vt:lpstr>
      <vt:lpstr>Mangal</vt:lpstr>
      <vt:lpstr>Times New Roman</vt:lpstr>
      <vt:lpstr>Tw Cen MT</vt:lpstr>
      <vt:lpstr>Tw Cen MT Condensed</vt:lpstr>
      <vt:lpstr>Wingdings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Dealltwriaeth o eirfa a symbolau… e.e. Understanding of vocabulary and symbols… e.g</vt:lpstr>
      <vt:lpstr>Atebion - 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Esiampl:</vt:lpstr>
      <vt:lpstr>Geirfa Geometreg – Geometry Vocabulary</vt:lpstr>
      <vt:lpstr>Fedrwch enwi’r siapiau hyn… oes ganddynt fwy nag un enw? Name these shapes…can they have more than one name?</vt:lpstr>
      <vt:lpstr>Fedrwch enwi’r siapiau hyn… oes ganddynt fwy nag un enw? Name these shapes…can they have more than one name?</vt:lpstr>
      <vt:lpstr>Cartesian Coordinates  Cyfesurynnau Cartesaidd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23 x 45 </vt:lpstr>
      <vt:lpstr>PowerPoint Presentation</vt:lpstr>
      <vt:lpstr>524 ÷ 16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Adolygu i’r Awdit</dc:title>
  <dc:creator>Nerys Defis</dc:creator>
  <cp:lastModifiedBy>Nerys Defis</cp:lastModifiedBy>
  <cp:revision>52</cp:revision>
  <dcterms:created xsi:type="dcterms:W3CDTF">2017-02-28T09:32:10Z</dcterms:created>
  <dcterms:modified xsi:type="dcterms:W3CDTF">2020-03-24T08:49:44Z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0x010100AE7A7B1B4A7B9541952655ECBF6DEEF1</vt:lpwstr>
  </property>
</Properties>
</file>