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bookmarkIdSeed="2">
  <p:sldMasterIdLst>
    <p:sldMasterId id="2147484002" r:id="rId4"/>
  </p:sldMasterIdLst>
  <p:notesMasterIdLst>
    <p:notesMasterId r:id="rId17"/>
  </p:notesMasterIdLst>
  <p:sldIdLst>
    <p:sldId id="300" r:id="rId5"/>
    <p:sldId id="302" r:id="rId6"/>
    <p:sldId id="272" r:id="rId7"/>
    <p:sldId id="299" r:id="rId8"/>
    <p:sldId id="301" r:id="rId9"/>
    <p:sldId id="303" r:id="rId10"/>
    <p:sldId id="304" r:id="rId11"/>
    <p:sldId id="305" r:id="rId12"/>
    <p:sldId id="306" r:id="rId13"/>
    <p:sldId id="260" r:id="rId14"/>
    <p:sldId id="307" r:id="rId15"/>
    <p:sldId id="26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a:srgbClr val="B71E42"/>
    <a:srgbClr val="E2DED9"/>
    <a:srgbClr val="FDFDFD"/>
    <a:srgbClr val="DEDBD8"/>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C2FFA5D-87B4-456A-9821-1D502468CF0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2" autoAdjust="0"/>
    <p:restoredTop sz="79928" autoAdjust="0"/>
  </p:normalViewPr>
  <p:slideViewPr>
    <p:cSldViewPr snapToGrid="0">
      <p:cViewPr varScale="1">
        <p:scale>
          <a:sx n="69" d="100"/>
          <a:sy n="69" d="100"/>
        </p:scale>
        <p:origin x="1234" y="67"/>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B29D77-B786-471D-AFEB-02A14D42BEDB}" type="datetimeFigureOut">
              <a:rPr lang="en-US" smtClean="0"/>
              <a:pPr/>
              <a:t>12/16/2021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29D822-88CA-4BA0-89B0-39EA984F64AF}" type="slidenum">
              <a:rPr lang="en-US" smtClean="0"/>
              <a:pPr/>
              <a:t>‹#›</a:t>
            </a:fld>
            <a:endParaRPr lang="en-US"/>
          </a:p>
        </p:txBody>
      </p:sp>
    </p:spTree>
    <p:extLst>
      <p:ext uri="{BB962C8B-B14F-4D97-AF65-F5344CB8AC3E}">
        <p14:creationId xmlns:p14="http://schemas.microsoft.com/office/powerpoint/2010/main" val="748682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It is also being dependent over personal as well as professional development so that productive amount of changes has been altered with respect of own learning and working that is usually involved with respect of knowledge, skills and sustained understanding so that mutual range of benefits are altered as per basis of précised understanding. The presentation below is based on adequate role play that is preferable based on Human resource management and it is also being comprised of CV, cover letter, job advertisement and person specification of respective job role.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3</a:t>
            </a:fld>
            <a:endParaRPr lang="en-US"/>
          </a:p>
        </p:txBody>
      </p:sp>
    </p:spTree>
    <p:extLst>
      <p:ext uri="{BB962C8B-B14F-4D97-AF65-F5344CB8AC3E}">
        <p14:creationId xmlns:p14="http://schemas.microsoft.com/office/powerpoint/2010/main" val="2664974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Q2) what do thing what kind of roles and responsibilities has been played by HR within an organisation?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The HR has been played various roles and responsibility such as conflict resolution, employee satisfaction, improvisation of employee performance, training and development, helps to understand the working within budget. In addition, HR always assure to play various roles and responsibility so that preferred development, reinforcing along with sustained changes are implemented so that ability of business and its working standards has been advanced on clear basis.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Q3) Define the process as well as function of HR department with precision?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The HR department plays various functions and be responsible for respective working consequence as well so that employee cycle and its working stability both get maintained with adequateness. The cycle usually comprised of recruitment, on boarding, hiring, firing of employee that has been processed by administering the employee benefit with regularity.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Q5) what is the significant importance of Human resource department over business productivity and performance?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The human resource development also keep the charge as per keeping the employee healthy, satisfied and safe with this workplace policies and its working has been satisfied as by taking necessary decision. The HR always assures to take protective measures along with implementation of solution that is in order to avoid respective risk in beneficial manner.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Q6) Are you aware about some of policies and procedure that has been followed by HR?</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Yes, I so know about few of policies and procedure that has been followed by HR such as At-Will Employment Policy, Anti-Harassment policy, Meal and Break Periods Policy, Safety and Health Policy, Timekeeping and Pay Policy, compensation policy and many others as well. The HR design and develop different policy so that they are able to process the working standards with attentiveness.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Q8) what do you understand by the team diversity and how it is associated with HR?</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Diversity is something related to hiring of candidate those are belong from different region, culture, place, gender, race, sex, behaviour etc. But it is a need of today’s working within which HR assure to hire and select the candidate that is most fitted in the working suitability under which possible amount of changes has been altered with respect of selection of right candidate for right job place. It is considered as the major role of HR within which they assure to hire the one who is the most suitable and perfect for vacant place  as it provide suitable opportunity to advance working standards and its possibility in productive manner.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Q9) Tell me something about different methods that have been adopted by HR so as to retain and attract skilled and talented employees?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The HR always being concerned about to retain and attract many of skilled candidate for that assure to hire the same so that working consequences get embraced. In respect of same HR assure to provide adequate compensation and benefit to employees over regular period, clarifies vision and mission among workers, build employee focused culture, connect online so that possible connection is developed with adequateness.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Q10) why do we hire you?</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You do hire me because I have a positive attitude and inclined towards attainment of regular based learning that help me to learn more and do more for success of business. I am able to seek opportunity so that valuable changes are altered over a regular period of time and it creates preferred possibility to business as well.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10</a:t>
            </a:fld>
            <a:endParaRPr lang="en-US"/>
          </a:p>
        </p:txBody>
      </p:sp>
    </p:spTree>
    <p:extLst>
      <p:ext uri="{BB962C8B-B14F-4D97-AF65-F5344CB8AC3E}">
        <p14:creationId xmlns:p14="http://schemas.microsoft.com/office/powerpoint/2010/main" val="2131468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11</a:t>
            </a:fld>
            <a:endParaRPr lang="en-US"/>
          </a:p>
        </p:txBody>
      </p:sp>
    </p:spTree>
    <p:extLst>
      <p:ext uri="{BB962C8B-B14F-4D97-AF65-F5344CB8AC3E}">
        <p14:creationId xmlns:p14="http://schemas.microsoft.com/office/powerpoint/2010/main" val="2131468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ounded Rectangle 14"/>
          <p:cNvSpPr/>
          <p:nvPr/>
        </p:nvSpPr>
        <p:spPr>
          <a:xfrm>
            <a:off x="406401" y="329185"/>
            <a:ext cx="11376073"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ounded Rectangle 9"/>
          <p:cNvSpPr/>
          <p:nvPr/>
        </p:nvSpPr>
        <p:spPr>
          <a:xfrm>
            <a:off x="558129" y="434162"/>
            <a:ext cx="11075745"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4"/>
          <p:cNvSpPr>
            <a:spLocks noGrp="1"/>
          </p:cNvSpPr>
          <p:nvPr>
            <p:ph type="ctrTitle"/>
          </p:nvPr>
        </p:nvSpPr>
        <p:spPr>
          <a:xfrm>
            <a:off x="963168" y="1820206"/>
            <a:ext cx="103632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en-US"/>
              <a:t>Click to edit Master title style</a:t>
            </a:r>
          </a:p>
        </p:txBody>
      </p:sp>
      <p:sp>
        <p:nvSpPr>
          <p:cNvPr id="20" name="Subtitle 19"/>
          <p:cNvSpPr>
            <a:spLocks noGrp="1"/>
          </p:cNvSpPr>
          <p:nvPr>
            <p:ph type="subTitle" idx="1"/>
          </p:nvPr>
        </p:nvSpPr>
        <p:spPr>
          <a:xfrm>
            <a:off x="963168" y="3685032"/>
            <a:ext cx="103632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9" name="Date Placeholder 18"/>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8" name="Footer Placeholder 7"/>
          <p:cNvSpPr>
            <a:spLocks noGrp="1"/>
          </p:cNvSpPr>
          <p:nvPr>
            <p:ph type="ftr" sz="quarter" idx="11"/>
          </p:nvPr>
        </p:nvSpPr>
        <p:spPr/>
        <p:txBody>
          <a:bodyPr/>
          <a:lstStyle/>
          <a:p>
            <a:r>
              <a:rPr lang="en-ZA"/>
              <a:t>Add Footer Here</a:t>
            </a:r>
            <a:endParaRPr lang="en-US" dirty="0"/>
          </a:p>
        </p:txBody>
      </p:sp>
      <p:sp>
        <p:nvSpPr>
          <p:cNvPr id="11" name="Slide Number Placeholder 10"/>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70560" y="4983480"/>
            <a:ext cx="10911840" cy="1051560"/>
          </a:xfrm>
        </p:spPr>
        <p:txBody>
          <a:bodyPr/>
          <a:lstStyle/>
          <a:p>
            <a:r>
              <a:rPr kumimoji="0" lang="en-US"/>
              <a:t>Click to edit Master title style</a:t>
            </a:r>
          </a:p>
        </p:txBody>
      </p:sp>
      <p:sp>
        <p:nvSpPr>
          <p:cNvPr id="3" name="Content Placeholder 2"/>
          <p:cNvSpPr>
            <a:spLocks noGrp="1"/>
          </p:cNvSpPr>
          <p:nvPr>
            <p:ph idx="1"/>
          </p:nvPr>
        </p:nvSpPr>
        <p:spPr>
          <a:xfrm>
            <a:off x="670560" y="530352"/>
            <a:ext cx="10911840" cy="41879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406401" y="329185"/>
            <a:ext cx="11376073"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ounded Rectangle 10"/>
          <p:cNvSpPr/>
          <p:nvPr/>
        </p:nvSpPr>
        <p:spPr>
          <a:xfrm>
            <a:off x="558129" y="434163"/>
            <a:ext cx="11075745"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624459" y="4928616"/>
            <a:ext cx="10911840" cy="676656"/>
          </a:xfrm>
        </p:spPr>
        <p:txBody>
          <a:bodyPr lIns="91440" bIns="0" anchor="b"/>
          <a:lstStyle>
            <a:lvl1pPr algn="l">
              <a:buNone/>
              <a:defRPr sz="3600" b="0" cap="none" baseline="0">
                <a:solidFill>
                  <a:schemeClr val="bg2">
                    <a:shade val="25000"/>
                  </a:schemeClr>
                </a:solidFill>
                <a:effectLst/>
              </a:defRPr>
            </a:lvl1pPr>
            <a:extLst/>
          </a:lstStyle>
          <a:p>
            <a:r>
              <a:rPr kumimoji="0" lang="en-US"/>
              <a:t>Click to edit Master title style</a:t>
            </a:r>
          </a:p>
        </p:txBody>
      </p:sp>
      <p:sp>
        <p:nvSpPr>
          <p:cNvPr id="3" name="Text Placeholder 2"/>
          <p:cNvSpPr>
            <a:spLocks noGrp="1"/>
          </p:cNvSpPr>
          <p:nvPr>
            <p:ph type="body" idx="1"/>
          </p:nvPr>
        </p:nvSpPr>
        <p:spPr>
          <a:xfrm>
            <a:off x="624459" y="5624484"/>
            <a:ext cx="1091184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85803" y="530352"/>
            <a:ext cx="524256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340480" y="530352"/>
            <a:ext cx="524256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6" name="Footer Placeholder 5"/>
          <p:cNvSpPr>
            <a:spLocks noGrp="1"/>
          </p:cNvSpPr>
          <p:nvPr>
            <p:ph type="ftr" sz="quarter" idx="11"/>
          </p:nvPr>
        </p:nvSpPr>
        <p:spPr/>
        <p:txBody>
          <a:bodyPr/>
          <a:lstStyle/>
          <a:p>
            <a:r>
              <a:rPr lang="en-ZA"/>
              <a:t>Add Footer Here</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8" name="Straight Connector 7">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0560" y="4983480"/>
            <a:ext cx="10911840" cy="1051560"/>
          </a:xfrm>
        </p:spPr>
        <p:txBody>
          <a:bodyPr anchor="b"/>
          <a:lstStyle>
            <a:lvl1pPr>
              <a:defRPr b="1"/>
            </a:lvl1pPr>
            <a:extLst/>
          </a:lstStyle>
          <a:p>
            <a:r>
              <a:rPr kumimoji="0" lang="en-US"/>
              <a:t>Click to edit Master title style</a:t>
            </a:r>
          </a:p>
        </p:txBody>
      </p:sp>
      <p:sp>
        <p:nvSpPr>
          <p:cNvPr id="3" name="Text Placeholder 2"/>
          <p:cNvSpPr>
            <a:spLocks noGrp="1"/>
          </p:cNvSpPr>
          <p:nvPr>
            <p:ph type="body" idx="1"/>
          </p:nvPr>
        </p:nvSpPr>
        <p:spPr>
          <a:xfrm>
            <a:off x="809632" y="579438"/>
            <a:ext cx="524256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202892" y="579438"/>
            <a:ext cx="524256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809632" y="1447800"/>
            <a:ext cx="524256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202892" y="1447800"/>
            <a:ext cx="524256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8" name="Footer Placeholder 7"/>
          <p:cNvSpPr>
            <a:spLocks noGrp="1"/>
          </p:cNvSpPr>
          <p:nvPr>
            <p:ph type="ftr" sz="quarter" idx="11"/>
          </p:nvPr>
        </p:nvSpPr>
        <p:spPr/>
        <p:txBody>
          <a:bodyPr/>
          <a:lstStyle/>
          <a:p>
            <a:r>
              <a:rPr lang="en-ZA"/>
              <a:t>Add Footer Here</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0" name="Straight Connector 9">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4" name="Footer Placeholder 3"/>
          <p:cNvSpPr>
            <a:spLocks noGrp="1"/>
          </p:cNvSpPr>
          <p:nvPr>
            <p:ph type="ftr" sz="quarter" idx="11"/>
          </p:nvPr>
        </p:nvSpPr>
        <p:spPr/>
        <p:txBody>
          <a:bodyPr/>
          <a:lstStyle/>
          <a:p>
            <a:r>
              <a:rPr lang="en-ZA"/>
              <a:t>Add Footer Here</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6" name="Straight Connector 5">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ounded Rectangle 6"/>
          <p:cNvSpPr/>
          <p:nvPr/>
        </p:nvSpPr>
        <p:spPr>
          <a:xfrm>
            <a:off x="406401" y="329185"/>
            <a:ext cx="11376073"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3" name="Footer Placeholder 2"/>
          <p:cNvSpPr>
            <a:spLocks noGrp="1"/>
          </p:cNvSpPr>
          <p:nvPr>
            <p:ph type="ftr" sz="quarter" idx="11"/>
          </p:nvPr>
        </p:nvSpPr>
        <p:spPr/>
        <p:txBody>
          <a:bodyPr/>
          <a:lstStyle/>
          <a:p>
            <a:r>
              <a:rPr lang="en-ZA"/>
              <a:t>Add Footer Here </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85045" y="533400"/>
            <a:ext cx="3962400" cy="914400"/>
          </a:xfrm>
        </p:spPr>
        <p:txBody>
          <a:bodyPr anchor="b"/>
          <a:lstStyle>
            <a:lvl1pPr algn="l">
              <a:buNone/>
              <a:defRPr sz="2200" b="1">
                <a:solidFill>
                  <a:schemeClr val="accent1"/>
                </a:solidFill>
              </a:defRPr>
            </a:lvl1pPr>
            <a:extLst/>
          </a:lstStyle>
          <a:p>
            <a:r>
              <a:rPr kumimoji="0" lang="en-US"/>
              <a:t>Click to edit Master title style</a:t>
            </a:r>
          </a:p>
        </p:txBody>
      </p:sp>
      <p:sp>
        <p:nvSpPr>
          <p:cNvPr id="3" name="Text Placeholder 2"/>
          <p:cNvSpPr>
            <a:spLocks noGrp="1"/>
          </p:cNvSpPr>
          <p:nvPr>
            <p:ph type="body" idx="2"/>
          </p:nvPr>
        </p:nvSpPr>
        <p:spPr>
          <a:xfrm>
            <a:off x="7385129" y="1447802"/>
            <a:ext cx="39624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1"/>
          </p:nvPr>
        </p:nvSpPr>
        <p:spPr>
          <a:xfrm>
            <a:off x="1015163" y="930144"/>
            <a:ext cx="6168212"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6" name="Footer Placeholder 5"/>
          <p:cNvSpPr>
            <a:spLocks noGrp="1"/>
          </p:cNvSpPr>
          <p:nvPr>
            <p:ph type="ftr" sz="quarter" idx="11"/>
          </p:nvPr>
        </p:nvSpPr>
        <p:spPr/>
        <p:txBody>
          <a:bodyPr/>
          <a:lstStyle/>
          <a:p>
            <a:r>
              <a:rPr lang="en-ZA"/>
              <a:t>Add Footer Here</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8" name="Straight Connector 7">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406401" y="329185"/>
            <a:ext cx="11376073"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ound Single Corner Rectangle 10"/>
          <p:cNvSpPr/>
          <p:nvPr/>
        </p:nvSpPr>
        <p:spPr>
          <a:xfrm>
            <a:off x="8534401" y="434162"/>
            <a:ext cx="3099473"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609600" y="5012056"/>
            <a:ext cx="10972800" cy="1051560"/>
          </a:xfrm>
        </p:spPr>
        <p:txBody>
          <a:bodyPr anchor="t"/>
          <a:lstStyle>
            <a:lvl1pPr algn="l">
              <a:buNone/>
              <a:defRPr sz="3600" b="0">
                <a:solidFill>
                  <a:schemeClr val="bg2">
                    <a:shade val="25000"/>
                  </a:schemeClr>
                </a:solidFill>
                <a:effectLst/>
              </a:defRPr>
            </a:lvl1pPr>
            <a:extLst/>
          </a:lstStyle>
          <a:p>
            <a:r>
              <a:rPr kumimoji="0" lang="en-US"/>
              <a:t>Click to edit Master title style</a:t>
            </a:r>
          </a:p>
        </p:txBody>
      </p:sp>
      <p:sp>
        <p:nvSpPr>
          <p:cNvPr id="4" name="Text Placeholder 3"/>
          <p:cNvSpPr>
            <a:spLocks noGrp="1"/>
          </p:cNvSpPr>
          <p:nvPr>
            <p:ph type="body" sz="half" idx="2"/>
          </p:nvPr>
        </p:nvSpPr>
        <p:spPr bwMode="grayWhite">
          <a:xfrm>
            <a:off x="8616949" y="533400"/>
            <a:ext cx="298704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6" name="Footer Placeholder 5"/>
          <p:cNvSpPr>
            <a:spLocks noGrp="1"/>
          </p:cNvSpPr>
          <p:nvPr>
            <p:ph type="ftr" sz="quarter" idx="11"/>
          </p:nvPr>
        </p:nvSpPr>
        <p:spPr/>
        <p:txBody>
          <a:bodyPr/>
          <a:lstStyle/>
          <a:p>
            <a:r>
              <a:rPr lang="en-ZA"/>
              <a:t>Add Footer Here</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smtClean="0"/>
              <a:pPr/>
              <a:t>‹#›</a:t>
            </a:fld>
            <a:endParaRPr lang="en-US" dirty="0"/>
          </a:p>
        </p:txBody>
      </p:sp>
      <p:sp>
        <p:nvSpPr>
          <p:cNvPr id="3" name="Picture Placeholder 2"/>
          <p:cNvSpPr>
            <a:spLocks noGrp="1"/>
          </p:cNvSpPr>
          <p:nvPr>
            <p:ph type="pic" idx="1"/>
          </p:nvPr>
        </p:nvSpPr>
        <p:spPr>
          <a:xfrm>
            <a:off x="561973" y="435768"/>
            <a:ext cx="7900416"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en-US"/>
              <a:t>Click icon to add picture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70560" y="4983480"/>
            <a:ext cx="10911840" cy="1051560"/>
          </a:xfrm>
        </p:spPr>
        <p:txBody>
          <a:bodyPr/>
          <a:lstStyle/>
          <a:p>
            <a:r>
              <a:rPr kumimoji="0" lang="en-US"/>
              <a:t>Click to edit Master title style</a:t>
            </a:r>
          </a:p>
        </p:txBody>
      </p:sp>
      <p:sp>
        <p:nvSpPr>
          <p:cNvPr id="3" name="Vertical Text Placeholder 2"/>
          <p:cNvSpPr>
            <a:spLocks noGrp="1"/>
          </p:cNvSpPr>
          <p:nvPr>
            <p:ph type="body" orient="vert" idx="1"/>
          </p:nvPr>
        </p:nvSpPr>
        <p:spPr>
          <a:xfrm>
            <a:off x="670560" y="530352"/>
            <a:ext cx="10911840" cy="418795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533405"/>
            <a:ext cx="2641600" cy="5257799"/>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711200" y="533403"/>
            <a:ext cx="7924800" cy="525780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and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5" name="Footer Placeholder 4"/>
          <p:cNvSpPr>
            <a:spLocks noGrp="1"/>
          </p:cNvSpPr>
          <p:nvPr>
            <p:ph type="ftr" sz="quarter" idx="11"/>
          </p:nvPr>
        </p:nvSpPr>
        <p:spPr/>
        <p:txBody>
          <a:bodyPr/>
          <a:lstStyle/>
          <a:p>
            <a:r>
              <a:rPr lang="en-ZA" dirty="0"/>
              <a:t>Add Footer Here</a:t>
            </a:r>
            <a:endParaRPr lang="en-US" dirty="0"/>
          </a:p>
        </p:txBody>
      </p:sp>
      <p:cxnSp>
        <p:nvCxnSpPr>
          <p:cNvPr id="33" name="Straight Connector 32"/>
          <p:cNvCxnSpPr/>
          <p:nvPr/>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Title 5">
            <a:extLst>
              <a:ext uri="{FF2B5EF4-FFF2-40B4-BE49-F238E27FC236}">
                <a16:creationId xmlns:a16="http://schemas.microsoft.com/office/drawing/2014/main" id="{C414FF1F-6558-4E39-87DB-276E44F5477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6888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wo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92239" y="2161853"/>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8679" y="2168318"/>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2F96D46B-C1B8-46AB-87DF-61A8058B1F42}"/>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7750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mparis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87315" y="1950795"/>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87315" y="2755515"/>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2486" y="1954249"/>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2486" y="2752737"/>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8" name="Footer Placeholder 7"/>
          <p:cNvSpPr>
            <a:spLocks noGrp="1"/>
          </p:cNvSpPr>
          <p:nvPr>
            <p:ph type="ftr" sz="quarter" idx="11"/>
          </p:nvPr>
        </p:nvSpPr>
        <p:spPr/>
        <p:txBody>
          <a:bodyPr/>
          <a:lstStyle/>
          <a:p>
            <a:r>
              <a:rPr lang="en-ZA" dirty="0"/>
              <a:t>Add Footer Here</a:t>
            </a:r>
            <a:endParaRPr lang="en-US" dirty="0"/>
          </a:p>
        </p:txBody>
      </p:sp>
      <p:cxnSp>
        <p:nvCxnSpPr>
          <p:cNvPr id="11" name="Straight Connector 10">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09471694-1220-4CFC-A31F-622E5D3DE2D5}"/>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81749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4" name="Footer Placeholder 3"/>
          <p:cNvSpPr>
            <a:spLocks noGrp="1"/>
          </p:cNvSpPr>
          <p:nvPr>
            <p:ph type="ftr" sz="quarter" idx="11"/>
          </p:nvPr>
        </p:nvSpPr>
        <p:spPr/>
        <p:txBody>
          <a:bodyPr/>
          <a:lstStyle/>
          <a:p>
            <a:r>
              <a:rPr lang="en-ZA" dirty="0"/>
              <a:t>Add Footer Here</a:t>
            </a:r>
            <a:endParaRPr lang="en-US" dirty="0"/>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539550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ontent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246" y="1645522"/>
            <a:ext cx="5807176" cy="384085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0909" y="1645522"/>
            <a:ext cx="3600000" cy="383672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1B74F78C-6D32-47C3-ABB2-6E7092A9C4A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81653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and Gallery ">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4"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873638" y="5144980"/>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202488-4139-4052-B998-251C9C912739}" type="datetimeFigureOut">
              <a:rPr lang="en-US" smtClean="0"/>
              <a:pPr/>
              <a:t>12/16/2021</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8"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89" y="5144979"/>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78"/>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08" y="1617663"/>
            <a:ext cx="9618391" cy="1336675"/>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42703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ounded Rectangle 6"/>
          <p:cNvSpPr/>
          <p:nvPr/>
        </p:nvSpPr>
        <p:spPr>
          <a:xfrm>
            <a:off x="406401" y="329185"/>
            <a:ext cx="11376073"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ounded Rectangle 8"/>
          <p:cNvSpPr/>
          <p:nvPr/>
        </p:nvSpPr>
        <p:spPr>
          <a:xfrm>
            <a:off x="558129" y="434162"/>
            <a:ext cx="11075745"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Title Placeholder 12"/>
          <p:cNvSpPr>
            <a:spLocks noGrp="1"/>
          </p:cNvSpPr>
          <p:nvPr>
            <p:ph type="title"/>
          </p:nvPr>
        </p:nvSpPr>
        <p:spPr>
          <a:xfrm>
            <a:off x="670560" y="4985590"/>
            <a:ext cx="10911840" cy="1051560"/>
          </a:xfrm>
          <a:prstGeom prst="rect">
            <a:avLst/>
          </a:prstGeom>
        </p:spPr>
        <p:txBody>
          <a:bodyPr vert="horz" anchor="b">
            <a:normAutofit/>
          </a:bodyPr>
          <a:lstStyle/>
          <a:p>
            <a:r>
              <a:rPr kumimoji="0" lang="en-US"/>
              <a:t>Click to edit Master title style</a:t>
            </a:r>
          </a:p>
        </p:txBody>
      </p:sp>
      <p:sp>
        <p:nvSpPr>
          <p:cNvPr id="4" name="Text Placeholder 3"/>
          <p:cNvSpPr>
            <a:spLocks noGrp="1"/>
          </p:cNvSpPr>
          <p:nvPr>
            <p:ph type="body" idx="1"/>
          </p:nvPr>
        </p:nvSpPr>
        <p:spPr>
          <a:xfrm>
            <a:off x="670560" y="530352"/>
            <a:ext cx="10911840" cy="4187952"/>
          </a:xfrm>
          <a:prstGeom prst="rect">
            <a:avLst/>
          </a:prstGeom>
        </p:spPr>
        <p:txBody>
          <a:bodyPr vert="horz" lIns="182880" tIns="9144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5" name="Date Placeholder 24"/>
          <p:cNvSpPr>
            <a:spLocks noGrp="1"/>
          </p:cNvSpPr>
          <p:nvPr>
            <p:ph type="dt" sz="half" idx="2"/>
          </p:nvPr>
        </p:nvSpPr>
        <p:spPr>
          <a:xfrm>
            <a:off x="5035104" y="6111876"/>
            <a:ext cx="3048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2D202488-4139-4052-B998-251C9C912739}" type="datetimeFigureOut">
              <a:rPr lang="en-US" smtClean="0"/>
              <a:pPr/>
              <a:t>12/16/2021</a:t>
            </a:fld>
            <a:endParaRPr lang="en-US"/>
          </a:p>
        </p:txBody>
      </p:sp>
      <p:sp>
        <p:nvSpPr>
          <p:cNvPr id="18" name="Footer Placeholder 17"/>
          <p:cNvSpPr>
            <a:spLocks noGrp="1"/>
          </p:cNvSpPr>
          <p:nvPr>
            <p:ph type="ftr" sz="quarter" idx="3"/>
          </p:nvPr>
        </p:nvSpPr>
        <p:spPr>
          <a:xfrm>
            <a:off x="8083104" y="6111876"/>
            <a:ext cx="3048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r>
              <a:rPr lang="en-ZA"/>
              <a:t>Add Footer Here</a:t>
            </a:r>
            <a:endParaRPr lang="en-US" dirty="0"/>
          </a:p>
        </p:txBody>
      </p:sp>
      <p:sp>
        <p:nvSpPr>
          <p:cNvPr id="5" name="Slide Number Placeholder 4"/>
          <p:cNvSpPr>
            <a:spLocks noGrp="1"/>
          </p:cNvSpPr>
          <p:nvPr>
            <p:ph type="sldNum" sz="quarter" idx="4"/>
          </p:nvPr>
        </p:nvSpPr>
        <p:spPr>
          <a:xfrm>
            <a:off x="11131104" y="6111876"/>
            <a:ext cx="6096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4FAB73BC-B049-4115-A692-8D63A059BFB8}"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4003" r:id="rId1"/>
    <p:sldLayoutId id="2147484004" r:id="rId2"/>
    <p:sldLayoutId id="2147484005" r:id="rId3"/>
    <p:sldLayoutId id="2147484006" r:id="rId4"/>
    <p:sldLayoutId id="2147484007" r:id="rId5"/>
    <p:sldLayoutId id="2147484008" r:id="rId6"/>
    <p:sldLayoutId id="2147484009" r:id="rId7"/>
    <p:sldLayoutId id="2147484010" r:id="rId8"/>
    <p:sldLayoutId id="2147484011" r:id="rId9"/>
    <p:sldLayoutId id="2147484012" r:id="rId10"/>
    <p:sldLayoutId id="2147484013" r:id="rId11"/>
    <p:sldLayoutId id="2147483686" r:id="rId12"/>
    <p:sldLayoutId id="2147483688" r:id="rId13"/>
    <p:sldLayoutId id="2147483689" r:id="rId14"/>
    <p:sldLayoutId id="2147483690" r:id="rId15"/>
    <p:sldLayoutId id="2147483692" r:id="rId16"/>
    <p:sldLayoutId id="2147483696" r:id="rId17"/>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548839" y="3096988"/>
            <a:ext cx="11087990" cy="2841568"/>
          </a:xfr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Autofit/>
          </a:bodyPr>
          <a:lstStyle/>
          <a:p>
            <a:pPr algn="ctr"/>
            <a:br>
              <a:rPr lang="en-AU" sz="8000" i="1" u="sng" dirty="0">
                <a:solidFill>
                  <a:schemeClr val="bg1"/>
                </a:solidFill>
                <a:latin typeface="Times New Roman" pitchFamily="18" charset="0"/>
                <a:cs typeface="Times New Roman" pitchFamily="18" charset="0"/>
              </a:rPr>
            </a:br>
            <a:br>
              <a:rPr lang="en-AU" sz="8000" i="1" u="sng" dirty="0">
                <a:solidFill>
                  <a:schemeClr val="bg1"/>
                </a:solidFill>
                <a:latin typeface="Times New Roman" pitchFamily="18" charset="0"/>
                <a:cs typeface="Times New Roman" pitchFamily="18" charset="0"/>
              </a:rPr>
            </a:br>
            <a:br>
              <a:rPr lang="en-US" sz="8000" i="1" u="sng" dirty="0">
                <a:solidFill>
                  <a:schemeClr val="bg1"/>
                </a:solidFill>
                <a:latin typeface="Times New Roman" pitchFamily="18" charset="0"/>
                <a:cs typeface="Times New Roman" pitchFamily="18" charset="0"/>
              </a:rPr>
            </a:br>
            <a:r>
              <a:rPr lang="en-AU" sz="8000" i="1" u="sng" dirty="0">
                <a:solidFill>
                  <a:schemeClr val="tx1"/>
                </a:solidFill>
                <a:latin typeface="Times New Roman" pitchFamily="18" charset="0"/>
                <a:cs typeface="Times New Roman" pitchFamily="18" charset="0"/>
              </a:rPr>
              <a:t> </a:t>
            </a:r>
            <a:r>
              <a:rPr lang="en-US" sz="8000" i="1" u="sng" dirty="0">
                <a:solidFill>
                  <a:schemeClr val="tx1"/>
                </a:solidFill>
                <a:latin typeface="Times New Roman" pitchFamily="18" charset="0"/>
                <a:cs typeface="Times New Roman" pitchFamily="18" charset="0"/>
              </a:rPr>
              <a:t>BMSW 4005</a:t>
            </a:r>
            <a:br>
              <a:rPr lang="en-US" sz="8000" i="1" u="sng" dirty="0">
                <a:solidFill>
                  <a:schemeClr val="tx1"/>
                </a:solidFill>
                <a:latin typeface="Times New Roman" pitchFamily="18" charset="0"/>
                <a:cs typeface="Times New Roman" pitchFamily="18" charset="0"/>
              </a:rPr>
            </a:br>
            <a:r>
              <a:rPr lang="en-US" sz="1800" i="1" u="sng" dirty="0">
                <a:solidFill>
                  <a:schemeClr val="tx1"/>
                </a:solidFill>
                <a:latin typeface="Times New Roman" pitchFamily="18" charset="0"/>
                <a:cs typeface="Times New Roman" pitchFamily="18" charset="0"/>
              </a:rPr>
              <a:t>Task-2</a:t>
            </a:r>
            <a:br>
              <a:rPr lang="en-US" sz="8000" i="1" u="sng" dirty="0">
                <a:solidFill>
                  <a:schemeClr val="tx1"/>
                </a:solidFill>
                <a:latin typeface="Times New Roman" pitchFamily="18" charset="0"/>
                <a:cs typeface="Times New Roman" pitchFamily="18" charset="0"/>
              </a:rPr>
            </a:br>
            <a:br>
              <a:rPr lang="en-US" sz="8000" i="1" u="sng" dirty="0">
                <a:solidFill>
                  <a:schemeClr val="bg1"/>
                </a:solidFill>
                <a:latin typeface="Times New Roman" pitchFamily="18" charset="0"/>
                <a:cs typeface="Times New Roman" pitchFamily="18" charset="0"/>
              </a:rPr>
            </a:br>
            <a:br>
              <a:rPr lang="en-US" sz="8000" i="1" u="sng" dirty="0">
                <a:solidFill>
                  <a:schemeClr val="bg1"/>
                </a:solidFill>
                <a:latin typeface="Times New Roman" pitchFamily="18" charset="0"/>
                <a:cs typeface="Times New Roman" pitchFamily="18" charset="0"/>
              </a:rPr>
            </a:br>
            <a:r>
              <a:rPr lang="en-US" sz="8000" i="1" u="sng" dirty="0">
                <a:solidFill>
                  <a:schemeClr val="bg1"/>
                </a:solidFill>
                <a:latin typeface="Times New Roman" pitchFamily="18" charset="0"/>
                <a:cs typeface="Times New Roman" pitchFamily="18" charset="0"/>
              </a:rPr>
              <a:t>Id:- 2016760</a:t>
            </a:r>
            <a:endParaRPr lang="en-AU" sz="8000" i="1" u="sng" dirty="0">
              <a:solidFill>
                <a:schemeClr val="bg1"/>
              </a:solidFill>
              <a:latin typeface="Times New Roman" pitchFamily="18" charset="0"/>
              <a:cs typeface="Times New Roman" pitchFamily="18" charset="0"/>
            </a:endParaRPr>
          </a:p>
        </p:txBody>
      </p:sp>
      <p:sp>
        <p:nvSpPr>
          <p:cNvPr id="3" name="Subtitle 2"/>
          <p:cNvSpPr>
            <a:spLocks noGrp="1"/>
          </p:cNvSpPr>
          <p:nvPr>
            <p:ph type="subTitle" idx="1"/>
          </p:nvPr>
        </p:nvSpPr>
        <p:spPr>
          <a:xfrm>
            <a:off x="1465191" y="3891776"/>
            <a:ext cx="9697139" cy="1827152"/>
          </a:xfrm>
        </p:spPr>
        <p:txBody>
          <a:bodyPr>
            <a:normAutofit/>
          </a:bodyPr>
          <a:lstStyle/>
          <a:p>
            <a:pPr algn="ctr"/>
            <a:r>
              <a:rPr lang="en-US" sz="3600" b="1" i="1" dirty="0">
                <a:solidFill>
                  <a:schemeClr val="tx1"/>
                </a:solidFill>
                <a:latin typeface="Times New Roman" pitchFamily="18" charset="0"/>
                <a:cs typeface="Times New Roman" pitchFamily="18" charset="0"/>
              </a:rPr>
              <a:t>Submitted by: Daniela </a:t>
            </a:r>
            <a:r>
              <a:rPr lang="en-US" sz="3600" b="1" i="1" dirty="0" err="1">
                <a:solidFill>
                  <a:schemeClr val="tx1"/>
                </a:solidFill>
                <a:latin typeface="Times New Roman" pitchFamily="18" charset="0"/>
                <a:cs typeface="Times New Roman" pitchFamily="18" charset="0"/>
              </a:rPr>
              <a:t>Apetrei</a:t>
            </a:r>
            <a:endParaRPr lang="en-US" sz="3600" b="1" i="1" dirty="0">
              <a:solidFill>
                <a:schemeClr val="tx1"/>
              </a:solidFill>
              <a:latin typeface="Times New Roman" pitchFamily="18" charset="0"/>
              <a:cs typeface="Times New Roman" pitchFamily="18" charset="0"/>
            </a:endParaRPr>
          </a:p>
          <a:p>
            <a:pPr algn="ctr"/>
            <a:endParaRPr 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6888" y="411480"/>
            <a:ext cx="10911840" cy="1051560"/>
          </a:xfrm>
        </p:spPr>
        <p:txBody>
          <a:bodyPr/>
          <a:lstStyle/>
          <a:p>
            <a:pPr algn="ctr"/>
            <a:r>
              <a:rPr lang="en-US" dirty="0">
                <a:solidFill>
                  <a:schemeClr val="tx1"/>
                </a:solidFill>
                <a:latin typeface="Times New Roman" pitchFamily="18" charset="0"/>
                <a:cs typeface="Times New Roman" pitchFamily="18" charset="0"/>
              </a:rPr>
              <a:t>Table of content</a:t>
            </a:r>
          </a:p>
        </p:txBody>
      </p:sp>
      <p:sp>
        <p:nvSpPr>
          <p:cNvPr id="5" name="Content Placeholder 4"/>
          <p:cNvSpPr>
            <a:spLocks noGrp="1"/>
          </p:cNvSpPr>
          <p:nvPr>
            <p:ph idx="1"/>
          </p:nvPr>
        </p:nvSpPr>
        <p:spPr>
          <a:xfrm>
            <a:off x="621575" y="1493738"/>
            <a:ext cx="10911840" cy="4187952"/>
          </a:xfrm>
        </p:spPr>
        <p:txBody>
          <a:bodyPr>
            <a:normAutofit/>
          </a:bodyPr>
          <a:lstStyle/>
          <a:p>
            <a:pPr algn="just">
              <a:lnSpc>
                <a:spcPct val="150000"/>
              </a:lnSpc>
            </a:pPr>
            <a:r>
              <a:rPr lang="en-US" sz="2000" dirty="0">
                <a:latin typeface="Times New Roman" pitchFamily="18" charset="0"/>
                <a:cs typeface="Times New Roman" pitchFamily="18" charset="0"/>
              </a:rPr>
              <a:t>Introduction</a:t>
            </a:r>
          </a:p>
          <a:p>
            <a:pPr algn="just">
              <a:lnSpc>
                <a:spcPct val="150000"/>
              </a:lnSpc>
            </a:pPr>
            <a:r>
              <a:rPr lang="en-US" sz="2000" dirty="0">
                <a:latin typeface="Times New Roman" pitchFamily="18" charset="0"/>
                <a:cs typeface="Times New Roman" pitchFamily="18" charset="0"/>
              </a:rPr>
              <a:t>Task 2- Mock interview</a:t>
            </a:r>
          </a:p>
          <a:p>
            <a:pPr algn="just">
              <a:lnSpc>
                <a:spcPct val="150000"/>
              </a:lnSpc>
            </a:pPr>
            <a:r>
              <a:rPr lang="en-US" sz="2000" dirty="0">
                <a:latin typeface="Times New Roman" pitchFamily="18" charset="0"/>
                <a:cs typeface="Times New Roman" pitchFamily="18" charset="0"/>
              </a:rPr>
              <a:t>Conclusion</a:t>
            </a:r>
          </a:p>
          <a:p>
            <a:pPr algn="just">
              <a:lnSpc>
                <a:spcPct val="150000"/>
              </a:lnSpc>
            </a:pPr>
            <a:r>
              <a:rPr lang="en-US" sz="2000" dirty="0">
                <a:latin typeface="Times New Roman" pitchFamily="18" charset="0"/>
                <a:cs typeface="Times New Roman" pitchFamily="18" charset="0"/>
              </a:rPr>
              <a:t>Reference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30283" y="494905"/>
            <a:ext cx="10832374" cy="615142"/>
          </a:xfrm>
        </p:spPr>
        <p:txBody>
          <a:bodyPr>
            <a:normAutofit/>
          </a:bodyPr>
          <a:lstStyle/>
          <a:p>
            <a:pPr algn="ctr"/>
            <a:r>
              <a:rPr lang="en-US" sz="3200" b="1" dirty="0">
                <a:solidFill>
                  <a:srgbClr val="FF9900"/>
                </a:solidFill>
                <a:latin typeface="Times New Roman" panose="02020603050405020304" pitchFamily="18" charset="0"/>
                <a:cs typeface="Times New Roman" panose="02020603050405020304" pitchFamily="18" charset="0"/>
              </a:rPr>
              <a:t>INTRODUCTION</a:t>
            </a:r>
          </a:p>
        </p:txBody>
      </p:sp>
      <p:sp>
        <p:nvSpPr>
          <p:cNvPr id="2" name="Content Placeholder 1"/>
          <p:cNvSpPr>
            <a:spLocks noGrp="1"/>
          </p:cNvSpPr>
          <p:nvPr>
            <p:ph idx="1"/>
          </p:nvPr>
        </p:nvSpPr>
        <p:spPr>
          <a:xfrm>
            <a:off x="660791" y="1542308"/>
            <a:ext cx="4874595" cy="4854633"/>
          </a:xfrm>
        </p:spPr>
        <p:txBody>
          <a:bodyPr>
            <a:normAutofit/>
          </a:bodyPr>
          <a:lstStyle/>
          <a:p>
            <a:pPr marL="0" indent="0" algn="just">
              <a:lnSpc>
                <a:spcPct val="150000"/>
              </a:lnSpc>
              <a:buNone/>
            </a:pPr>
            <a:r>
              <a:rPr lang="en-US" sz="2000" dirty="0">
                <a:latin typeface="Times New Roman" pitchFamily="18" charset="0"/>
                <a:cs typeface="Times New Roman" pitchFamily="18" charset="0"/>
              </a:rPr>
              <a:t>The personal and professional development has been dependent over précised development that is dependent over attainment of long term success and development through which possible amount of changes has been altered in systematic manner. </a:t>
            </a:r>
          </a:p>
        </p:txBody>
      </p:sp>
      <p:sp>
        <p:nvSpPr>
          <p:cNvPr id="35842" name="AutoShape 2"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5844" name="AutoShape 4"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6626" name="Picture 2" descr="Blogging for Personal &amp;amp; Professional Development"/>
          <p:cNvPicPr>
            <a:picLocks noChangeAspect="1" noChangeArrowheads="1"/>
          </p:cNvPicPr>
          <p:nvPr/>
        </p:nvPicPr>
        <p:blipFill>
          <a:blip r:embed="rId3"/>
          <a:srcRect/>
          <a:stretch>
            <a:fillRect/>
          </a:stretch>
        </p:blipFill>
        <p:spPr bwMode="auto">
          <a:xfrm>
            <a:off x="5919561" y="1240970"/>
            <a:ext cx="5412468" cy="4539343"/>
          </a:xfrm>
          <a:prstGeom prst="rect">
            <a:avLst/>
          </a:prstGeom>
          <a:noFill/>
        </p:spPr>
      </p:pic>
    </p:spTree>
    <p:extLst>
      <p:ext uri="{BB962C8B-B14F-4D97-AF65-F5344CB8AC3E}">
        <p14:creationId xmlns:p14="http://schemas.microsoft.com/office/powerpoint/2010/main" val="2620285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8" y="412668"/>
            <a:ext cx="10972800" cy="764771"/>
          </a:xfrm>
        </p:spPr>
        <p:txBody>
          <a:bodyPr>
            <a:noAutofit/>
          </a:bodyPr>
          <a:lstStyle/>
          <a:p>
            <a:pPr algn="ctr"/>
            <a:r>
              <a:rPr lang="en-GB" sz="3200" dirty="0">
                <a:latin typeface="Times New Roman" pitchFamily="18" charset="0"/>
                <a:cs typeface="Times New Roman" pitchFamily="18" charset="0"/>
              </a:rPr>
              <a:t>Task 2 – Mock interview </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620486" y="1502229"/>
            <a:ext cx="10923813" cy="5072307"/>
          </a:xfrm>
        </p:spPr>
        <p:txBody>
          <a:bodyPr>
            <a:normAutofit/>
          </a:bodyPr>
          <a:lstStyle/>
          <a:p>
            <a:pPr algn="just">
              <a:lnSpc>
                <a:spcPct val="150000"/>
              </a:lnSpc>
              <a:buNone/>
            </a:pPr>
            <a:r>
              <a:rPr lang="en-GB" sz="2000" dirty="0">
                <a:latin typeface="Times New Roman" pitchFamily="18" charset="0"/>
                <a:cs typeface="Times New Roman" pitchFamily="18" charset="0"/>
              </a:rPr>
              <a:t>Q 1) what do you understand about HR?</a:t>
            </a:r>
            <a:endParaRPr lang="en-US" sz="2000" dirty="0">
              <a:latin typeface="Times New Roman" pitchFamily="18" charset="0"/>
              <a:cs typeface="Times New Roman" pitchFamily="18" charset="0"/>
            </a:endParaRPr>
          </a:p>
          <a:p>
            <a:pPr algn="just">
              <a:lnSpc>
                <a:spcPct val="150000"/>
              </a:lnSpc>
              <a:buNone/>
            </a:pPr>
            <a:r>
              <a:rPr lang="en-GB" sz="2000" dirty="0">
                <a:latin typeface="Times New Roman" pitchFamily="18" charset="0"/>
                <a:cs typeface="Times New Roman" pitchFamily="18" charset="0"/>
              </a:rPr>
              <a:t>	Human resource is related to set of people that ultimately turn into the workforce of an organisation. It is a division of business and its department that perform different set of action and activities such as planning, organising, monitoring, recruitment and selection, training and development, learning, administering beneficial program for employee, screening, improvisation of employee turnover and many others as well. </a:t>
            </a:r>
            <a:endParaRPr lang="en-US" sz="2000" dirty="0">
              <a:latin typeface="Times New Roman" pitchFamily="18" charset="0"/>
              <a:cs typeface="Times New Roman" pitchFamily="18" charset="0"/>
            </a:endParaRPr>
          </a:p>
          <a:p>
            <a:pPr algn="just">
              <a:lnSpc>
                <a:spcPct val="150000"/>
              </a:lnSpc>
              <a:buNone/>
            </a:pPr>
            <a:r>
              <a:rPr lang="en-US" sz="2000" dirty="0">
                <a:latin typeface="Times New Roman" pitchFamily="18" charset="0"/>
                <a:cs typeface="Times New Roman" pitchFamily="18" charset="0"/>
              </a:rPr>
              <a:t> </a:t>
            </a:r>
          </a:p>
          <a:p>
            <a:pPr algn="just">
              <a:lnSpc>
                <a:spcPct val="150000"/>
              </a:lnSpc>
              <a:buNone/>
            </a:pPr>
            <a:r>
              <a:rPr lang="en-US" sz="2000" dirty="0">
                <a:latin typeface="Times New Roman" pitchFamily="18" charset="0"/>
                <a:cs typeface="Times New Roman" pitchFamily="18" charset="0"/>
              </a:rPr>
              <a:t> </a:t>
            </a:r>
          </a:p>
        </p:txBody>
      </p:sp>
      <p:sp>
        <p:nvSpPr>
          <p:cNvPr id="5122" name="AutoShape 2" descr="How to Avoid (causing) Death by Powerpoi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4" name="AutoShape 4" descr="How to Avoid (causing) Death by Powerpoi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6" name="AutoShape 6" descr="How to Avoid (causing) Death by Powerpoi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8" name="AutoShape 8" descr="How to Avoid (causing) Death by Powerpoi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615568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8" y="412668"/>
            <a:ext cx="10972800" cy="764771"/>
          </a:xfrm>
        </p:spPr>
        <p:txBody>
          <a:bodyPr>
            <a:noAutofit/>
          </a:bodyPr>
          <a:lstStyle/>
          <a:p>
            <a:pPr algn="ctr">
              <a:lnSpc>
                <a:spcPct val="150000"/>
              </a:lnSpc>
            </a:pPr>
            <a:r>
              <a:rPr lang="en-US" sz="3200" b="1" i="1" dirty="0">
                <a:latin typeface="Times New Roman" pitchFamily="18" charset="0"/>
                <a:cs typeface="Times New Roman" pitchFamily="18" charset="0"/>
              </a:rPr>
              <a:t>Continue…</a:t>
            </a:r>
          </a:p>
        </p:txBody>
      </p:sp>
      <p:sp>
        <p:nvSpPr>
          <p:cNvPr id="3" name="Content Placeholder 2"/>
          <p:cNvSpPr>
            <a:spLocks noGrp="1"/>
          </p:cNvSpPr>
          <p:nvPr>
            <p:ph idx="1"/>
          </p:nvPr>
        </p:nvSpPr>
        <p:spPr>
          <a:xfrm>
            <a:off x="609600" y="1420587"/>
            <a:ext cx="10706100" cy="5153950"/>
          </a:xfrm>
        </p:spPr>
        <p:txBody>
          <a:bodyPr>
            <a:normAutofit/>
          </a:bodyPr>
          <a:lstStyle/>
          <a:p>
            <a:pPr algn="just">
              <a:lnSpc>
                <a:spcPct val="150000"/>
              </a:lnSpc>
              <a:buNone/>
            </a:pPr>
            <a:r>
              <a:rPr lang="en-GB" sz="2000" dirty="0">
                <a:latin typeface="Times New Roman" pitchFamily="18" charset="0"/>
                <a:cs typeface="Times New Roman" pitchFamily="18" charset="0"/>
              </a:rPr>
              <a:t>Q4) what is the impact of HR over organisation and does their absence affect the working consequences or not?</a:t>
            </a:r>
            <a:endParaRPr lang="en-US" sz="2000" dirty="0">
              <a:latin typeface="Times New Roman" pitchFamily="18" charset="0"/>
              <a:cs typeface="Times New Roman" pitchFamily="18" charset="0"/>
            </a:endParaRPr>
          </a:p>
          <a:p>
            <a:pPr algn="just">
              <a:lnSpc>
                <a:spcPct val="150000"/>
              </a:lnSpc>
              <a:buNone/>
            </a:pPr>
            <a:r>
              <a:rPr lang="en-GB" sz="2000" dirty="0">
                <a:latin typeface="Times New Roman" pitchFamily="18" charset="0"/>
                <a:cs typeface="Times New Roman" pitchFamily="18" charset="0"/>
              </a:rPr>
              <a:t>	The presence of HR is always being necessary within an organisation so that valuable changes are attained such as developing relation with others, taking responsible actions as per requirement, get connect with workers so as to boost inner motivation with this working possibility and its attentiveness both controlled in systematic manner. </a:t>
            </a:r>
            <a:endParaRPr lang="en-US" sz="2000" dirty="0">
              <a:latin typeface="Times New Roman" pitchFamily="18" charset="0"/>
              <a:cs typeface="Times New Roman" pitchFamily="18" charset="0"/>
            </a:endParaRPr>
          </a:p>
          <a:p>
            <a:pPr algn="just">
              <a:lnSpc>
                <a:spcPct val="150000"/>
              </a:lnSpc>
              <a:buNone/>
            </a:pPr>
            <a:r>
              <a:rPr lang="en-US" sz="2000" dirty="0">
                <a:latin typeface="Times New Roman" pitchFamily="18" charset="0"/>
                <a:cs typeface="Times New Roman" pitchFamily="18" charset="0"/>
              </a:rPr>
              <a:t> </a:t>
            </a:r>
          </a:p>
        </p:txBody>
      </p:sp>
    </p:spTree>
    <p:extLst>
      <p:ext uri="{BB962C8B-B14F-4D97-AF65-F5344CB8AC3E}">
        <p14:creationId xmlns:p14="http://schemas.microsoft.com/office/powerpoint/2010/main" val="1615568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68" y="412668"/>
            <a:ext cx="10972800" cy="764771"/>
          </a:xfrm>
        </p:spPr>
        <p:txBody>
          <a:bodyPr>
            <a:noAutofit/>
          </a:bodyPr>
          <a:lstStyle/>
          <a:p>
            <a:pPr algn="ctr">
              <a:lnSpc>
                <a:spcPct val="150000"/>
              </a:lnSpc>
            </a:pPr>
            <a:r>
              <a:rPr lang="en-US" sz="3200" b="1" i="1" dirty="0">
                <a:latin typeface="Times New Roman" pitchFamily="18" charset="0"/>
                <a:cs typeface="Times New Roman" pitchFamily="18" charset="0"/>
              </a:rPr>
              <a:t>Continue…</a:t>
            </a:r>
          </a:p>
        </p:txBody>
      </p:sp>
      <p:sp>
        <p:nvSpPr>
          <p:cNvPr id="3" name="Content Placeholder 2"/>
          <p:cNvSpPr>
            <a:spLocks noGrp="1"/>
          </p:cNvSpPr>
          <p:nvPr>
            <p:ph idx="1"/>
          </p:nvPr>
        </p:nvSpPr>
        <p:spPr>
          <a:xfrm>
            <a:off x="609600" y="1420587"/>
            <a:ext cx="10706100" cy="5153950"/>
          </a:xfrm>
        </p:spPr>
        <p:txBody>
          <a:bodyPr>
            <a:normAutofit/>
          </a:bodyPr>
          <a:lstStyle/>
          <a:p>
            <a:pPr algn="just">
              <a:lnSpc>
                <a:spcPct val="150000"/>
              </a:lnSpc>
              <a:buNone/>
            </a:pPr>
            <a:r>
              <a:rPr lang="en-GB" sz="2000" dirty="0">
                <a:latin typeface="Times New Roman" pitchFamily="18" charset="0"/>
                <a:cs typeface="Times New Roman" pitchFamily="18" charset="0"/>
              </a:rPr>
              <a:t>Q7) what is the role of HR over welfare and wellbeing of employees?</a:t>
            </a:r>
            <a:endParaRPr lang="en-US" sz="2000" dirty="0">
              <a:latin typeface="Times New Roman" pitchFamily="18" charset="0"/>
              <a:cs typeface="Times New Roman" pitchFamily="18" charset="0"/>
            </a:endParaRPr>
          </a:p>
          <a:p>
            <a:pPr algn="just">
              <a:lnSpc>
                <a:spcPct val="150000"/>
              </a:lnSpc>
              <a:buNone/>
            </a:pPr>
            <a:r>
              <a:rPr lang="en-GB" sz="2000" dirty="0">
                <a:latin typeface="Times New Roman" pitchFamily="18" charset="0"/>
                <a:cs typeface="Times New Roman" pitchFamily="18" charset="0"/>
              </a:rPr>
              <a:t>	The HR assure to maintain adequate welfare and wellbeing of employees within which HR assure to connect its working consequence and its productivity in regular basis. The HR manage and control the demand and  requirement of working that is dependent over job design so that HR ensure to position the working in productive manner. </a:t>
            </a:r>
            <a:endParaRPr lang="en-US" sz="2000" dirty="0">
              <a:latin typeface="Times New Roman" pitchFamily="18" charset="0"/>
              <a:cs typeface="Times New Roman" pitchFamily="18" charset="0"/>
            </a:endParaRPr>
          </a:p>
          <a:p>
            <a:endParaRPr lang="en-US" sz="2000" dirty="0"/>
          </a:p>
        </p:txBody>
      </p:sp>
    </p:spTree>
    <p:extLst>
      <p:ext uri="{BB962C8B-B14F-4D97-AF65-F5344CB8AC3E}">
        <p14:creationId xmlns:p14="http://schemas.microsoft.com/office/powerpoint/2010/main" val="1615568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240" y="265711"/>
            <a:ext cx="10972800" cy="764771"/>
          </a:xfrm>
        </p:spPr>
        <p:txBody>
          <a:bodyPr>
            <a:noAutofit/>
          </a:bodyPr>
          <a:lstStyle/>
          <a:p>
            <a:pPr algn="ctr"/>
            <a:r>
              <a:rPr lang="en-GB" sz="3200" u="sng" dirty="0">
                <a:latin typeface="Times New Roman" pitchFamily="18" charset="0"/>
                <a:cs typeface="Times New Roman" pitchFamily="18" charset="0"/>
              </a:rPr>
              <a:t>CV</a:t>
            </a:r>
            <a:endParaRPr lang="en-US" sz="3200" u="sng"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nvPr>
        </p:nvGraphicFramePr>
        <p:xfrm>
          <a:off x="571500" y="1094014"/>
          <a:ext cx="11168743" cy="5707187"/>
        </p:xfrm>
        <a:graphic>
          <a:graphicData uri="http://schemas.openxmlformats.org/drawingml/2006/table">
            <a:tbl>
              <a:tblPr/>
              <a:tblGrid>
                <a:gridCol w="11168743">
                  <a:extLst>
                    <a:ext uri="{9D8B030D-6E8A-4147-A177-3AD203B41FA5}">
                      <a16:colId xmlns:a16="http://schemas.microsoft.com/office/drawing/2014/main" val="20000"/>
                    </a:ext>
                  </a:extLst>
                </a:gridCol>
              </a:tblGrid>
              <a:tr h="5707187">
                <a:tc>
                  <a:txBody>
                    <a:bodyPr/>
                    <a:lstStyle/>
                    <a:p>
                      <a:pPr marL="0" marR="0" algn="ctr">
                        <a:lnSpc>
                          <a:spcPct val="150000"/>
                        </a:lnSpc>
                        <a:spcBef>
                          <a:spcPts val="0"/>
                        </a:spcBef>
                        <a:spcAft>
                          <a:spcPts val="0"/>
                        </a:spcAft>
                      </a:pPr>
                      <a:r>
                        <a:rPr lang="en-GB" sz="1200" b="1" dirty="0">
                          <a:solidFill>
                            <a:srgbClr val="000000"/>
                          </a:solidFill>
                          <a:latin typeface="Times New Roman"/>
                          <a:ea typeface="Calibri"/>
                        </a:rPr>
                        <a:t>Curriculum Vitae</a:t>
                      </a:r>
                      <a:endParaRPr lang="en-US" sz="1200" b="1" dirty="0">
                        <a:solidFill>
                          <a:srgbClr val="000000"/>
                        </a:solidFill>
                        <a:latin typeface="Times New Roman"/>
                        <a:ea typeface="Calibri"/>
                      </a:endParaRPr>
                    </a:p>
                    <a:p>
                      <a:pPr marL="0" marR="0" algn="just">
                        <a:lnSpc>
                          <a:spcPct val="150000"/>
                        </a:lnSpc>
                        <a:spcBef>
                          <a:spcPts val="0"/>
                        </a:spcBef>
                        <a:spcAft>
                          <a:spcPts val="0"/>
                        </a:spcAft>
                      </a:pPr>
                      <a:r>
                        <a:rPr lang="en-GB" sz="1200" b="1" dirty="0">
                          <a:solidFill>
                            <a:srgbClr val="000000"/>
                          </a:solidFill>
                          <a:latin typeface="Times New Roman"/>
                          <a:ea typeface="Calibri"/>
                        </a:rPr>
                        <a:t>Name</a:t>
                      </a:r>
                      <a:r>
                        <a:rPr lang="en-GB" sz="1200" dirty="0">
                          <a:solidFill>
                            <a:srgbClr val="000000"/>
                          </a:solidFill>
                          <a:latin typeface="Times New Roman"/>
                          <a:ea typeface="Calibri"/>
                        </a:rPr>
                        <a:t>: - XYZ</a:t>
                      </a:r>
                      <a:endParaRPr lang="en-US" sz="1200" dirty="0">
                        <a:solidFill>
                          <a:srgbClr val="000000"/>
                        </a:solidFill>
                        <a:latin typeface="Times New Roman"/>
                        <a:ea typeface="Calibri"/>
                      </a:endParaRPr>
                    </a:p>
                    <a:p>
                      <a:pPr marL="0" marR="0" algn="just">
                        <a:lnSpc>
                          <a:spcPct val="150000"/>
                        </a:lnSpc>
                        <a:spcBef>
                          <a:spcPts val="0"/>
                        </a:spcBef>
                        <a:spcAft>
                          <a:spcPts val="0"/>
                        </a:spcAft>
                      </a:pPr>
                      <a:r>
                        <a:rPr lang="en-GB" sz="1200" b="1" dirty="0">
                          <a:solidFill>
                            <a:srgbClr val="000000"/>
                          </a:solidFill>
                          <a:latin typeface="Times New Roman"/>
                          <a:ea typeface="Calibri"/>
                        </a:rPr>
                        <a:t>Address:</a:t>
                      </a:r>
                      <a:r>
                        <a:rPr lang="en-GB" sz="1200" dirty="0">
                          <a:solidFill>
                            <a:srgbClr val="000000"/>
                          </a:solidFill>
                          <a:latin typeface="Times New Roman"/>
                          <a:ea typeface="Calibri"/>
                        </a:rPr>
                        <a:t> - 31</a:t>
                      </a:r>
                      <a:r>
                        <a:rPr lang="en-GB" sz="1200" baseline="30000" dirty="0">
                          <a:solidFill>
                            <a:srgbClr val="000000"/>
                          </a:solidFill>
                          <a:latin typeface="Times New Roman"/>
                          <a:ea typeface="Calibri"/>
                        </a:rPr>
                        <a:t>st</a:t>
                      </a:r>
                      <a:r>
                        <a:rPr lang="en-GB" sz="1200" dirty="0">
                          <a:solidFill>
                            <a:srgbClr val="000000"/>
                          </a:solidFill>
                          <a:latin typeface="Times New Roman"/>
                          <a:ea typeface="Calibri"/>
                        </a:rPr>
                        <a:t> street, West-side lane, London</a:t>
                      </a:r>
                      <a:endParaRPr lang="en-US" sz="1200" dirty="0">
                        <a:solidFill>
                          <a:srgbClr val="000000"/>
                        </a:solidFill>
                        <a:latin typeface="Times New Roman"/>
                        <a:ea typeface="Calibri"/>
                      </a:endParaRPr>
                    </a:p>
                    <a:p>
                      <a:pPr marL="0" marR="0" algn="just">
                        <a:lnSpc>
                          <a:spcPct val="150000"/>
                        </a:lnSpc>
                        <a:spcBef>
                          <a:spcPts val="0"/>
                        </a:spcBef>
                        <a:spcAft>
                          <a:spcPts val="0"/>
                        </a:spcAft>
                      </a:pPr>
                      <a:r>
                        <a:rPr lang="en-GB" sz="1200" b="1" dirty="0">
                          <a:solidFill>
                            <a:srgbClr val="000000"/>
                          </a:solidFill>
                          <a:latin typeface="Times New Roman"/>
                          <a:ea typeface="Calibri"/>
                        </a:rPr>
                        <a:t>Phone No</a:t>
                      </a:r>
                      <a:r>
                        <a:rPr lang="en-GB" sz="1200" dirty="0">
                          <a:solidFill>
                            <a:srgbClr val="000000"/>
                          </a:solidFill>
                          <a:latin typeface="Times New Roman"/>
                          <a:ea typeface="Calibri"/>
                        </a:rPr>
                        <a:t>: - XXXXXXXX08</a:t>
                      </a:r>
                      <a:endParaRPr lang="en-US" sz="1200" dirty="0">
                        <a:solidFill>
                          <a:srgbClr val="000000"/>
                        </a:solidFill>
                        <a:latin typeface="Times New Roman"/>
                        <a:ea typeface="Calibri"/>
                      </a:endParaRPr>
                    </a:p>
                    <a:p>
                      <a:pPr marL="0" marR="0" algn="just">
                        <a:lnSpc>
                          <a:spcPct val="150000"/>
                        </a:lnSpc>
                        <a:spcBef>
                          <a:spcPts val="0"/>
                        </a:spcBef>
                        <a:spcAft>
                          <a:spcPts val="0"/>
                        </a:spcAft>
                      </a:pPr>
                      <a:r>
                        <a:rPr lang="en-GB" sz="1200" b="1" dirty="0">
                          <a:solidFill>
                            <a:srgbClr val="000000"/>
                          </a:solidFill>
                          <a:latin typeface="Times New Roman"/>
                          <a:ea typeface="Calibri"/>
                        </a:rPr>
                        <a:t>Career objective</a:t>
                      </a:r>
                      <a:r>
                        <a:rPr lang="en-GB" sz="1200" dirty="0">
                          <a:solidFill>
                            <a:srgbClr val="000000"/>
                          </a:solidFill>
                          <a:latin typeface="Times New Roman"/>
                          <a:ea typeface="Calibri"/>
                        </a:rPr>
                        <a:t>: To attain a respective position within an organisation at where I am able to attain best of mine with respect of my skills, experience and knowledge along with this also being able to advance the sale over continuous period of time. </a:t>
                      </a:r>
                      <a:endParaRPr lang="en-US" sz="1200" dirty="0">
                        <a:solidFill>
                          <a:srgbClr val="000000"/>
                        </a:solidFill>
                        <a:latin typeface="Times New Roman"/>
                        <a:ea typeface="Calibri"/>
                      </a:endParaRPr>
                    </a:p>
                    <a:p>
                      <a:pPr marL="0" marR="0" algn="just">
                        <a:lnSpc>
                          <a:spcPct val="150000"/>
                        </a:lnSpc>
                        <a:spcBef>
                          <a:spcPts val="0"/>
                        </a:spcBef>
                        <a:spcAft>
                          <a:spcPts val="0"/>
                        </a:spcAft>
                      </a:pPr>
                      <a:r>
                        <a:rPr lang="en-GB" sz="1200" b="1" dirty="0">
                          <a:solidFill>
                            <a:srgbClr val="000000"/>
                          </a:solidFill>
                          <a:latin typeface="Times New Roman"/>
                          <a:ea typeface="Calibri"/>
                        </a:rPr>
                        <a:t>Educational Qualification</a:t>
                      </a:r>
                      <a:r>
                        <a:rPr lang="en-GB" sz="1200" dirty="0">
                          <a:solidFill>
                            <a:srgbClr val="000000"/>
                          </a:solidFill>
                          <a:latin typeface="Times New Roman"/>
                          <a:ea typeface="Calibri"/>
                        </a:rPr>
                        <a:t>: -</a:t>
                      </a:r>
                      <a:endParaRPr lang="en-US" sz="1200" dirty="0">
                        <a:solidFill>
                          <a:srgbClr val="000000"/>
                        </a:solidFill>
                        <a:latin typeface="Times New Roman"/>
                        <a:ea typeface="Calibri"/>
                      </a:endParaRPr>
                    </a:p>
                    <a:p>
                      <a:pPr marL="342900" marR="0" lvl="0" indent="-342900" algn="just">
                        <a:lnSpc>
                          <a:spcPct val="150000"/>
                        </a:lnSpc>
                        <a:spcBef>
                          <a:spcPts val="0"/>
                        </a:spcBef>
                        <a:spcAft>
                          <a:spcPts val="0"/>
                        </a:spcAft>
                        <a:buFont typeface="Wingdings"/>
                        <a:buChar char=""/>
                        <a:tabLst>
                          <a:tab pos="457200" algn="l"/>
                        </a:tabLst>
                      </a:pPr>
                      <a:r>
                        <a:rPr lang="en-GB" sz="1200" dirty="0">
                          <a:solidFill>
                            <a:srgbClr val="000000"/>
                          </a:solidFill>
                          <a:latin typeface="Symbol"/>
                          <a:ea typeface="Calibri"/>
                          <a:cs typeface="OpenSymbol"/>
                        </a:rPr>
                        <a:t>BBA</a:t>
                      </a:r>
                      <a:endParaRPr lang="en-US" sz="1200" dirty="0">
                        <a:solidFill>
                          <a:srgbClr val="000000"/>
                        </a:solidFill>
                        <a:latin typeface="Symbol"/>
                        <a:ea typeface="Calibri"/>
                        <a:cs typeface="OpenSymbol"/>
                      </a:endParaRPr>
                    </a:p>
                    <a:p>
                      <a:pPr marL="342900" marR="0" lvl="0" indent="-342900" algn="just">
                        <a:lnSpc>
                          <a:spcPct val="150000"/>
                        </a:lnSpc>
                        <a:spcBef>
                          <a:spcPts val="0"/>
                        </a:spcBef>
                        <a:spcAft>
                          <a:spcPts val="0"/>
                        </a:spcAft>
                        <a:buFont typeface="Wingdings"/>
                        <a:buChar char=""/>
                        <a:tabLst>
                          <a:tab pos="457200" algn="l"/>
                        </a:tabLst>
                      </a:pPr>
                      <a:r>
                        <a:rPr lang="en-GB" sz="1200" dirty="0">
                          <a:solidFill>
                            <a:srgbClr val="000000"/>
                          </a:solidFill>
                          <a:latin typeface="Symbol"/>
                          <a:ea typeface="Calibri"/>
                          <a:cs typeface="OpenSymbol"/>
                        </a:rPr>
                        <a:t>MBA</a:t>
                      </a:r>
                      <a:endParaRPr lang="en-US" sz="1200" dirty="0">
                        <a:solidFill>
                          <a:srgbClr val="000000"/>
                        </a:solidFill>
                        <a:latin typeface="Symbol"/>
                        <a:ea typeface="Calibri"/>
                        <a:cs typeface="OpenSymbol"/>
                      </a:endParaRPr>
                    </a:p>
                    <a:p>
                      <a:pPr marL="0" marR="0" algn="just">
                        <a:lnSpc>
                          <a:spcPct val="150000"/>
                        </a:lnSpc>
                        <a:spcBef>
                          <a:spcPts val="0"/>
                        </a:spcBef>
                        <a:spcAft>
                          <a:spcPts val="0"/>
                        </a:spcAft>
                      </a:pPr>
                      <a:r>
                        <a:rPr lang="en-GB" sz="1200" b="1" dirty="0">
                          <a:solidFill>
                            <a:srgbClr val="000000"/>
                          </a:solidFill>
                          <a:latin typeface="Times New Roman"/>
                          <a:ea typeface="Calibri"/>
                        </a:rPr>
                        <a:t>Skills</a:t>
                      </a:r>
                      <a:r>
                        <a:rPr lang="en-GB" sz="1200" dirty="0">
                          <a:solidFill>
                            <a:srgbClr val="000000"/>
                          </a:solidFill>
                          <a:latin typeface="Times New Roman"/>
                          <a:ea typeface="Calibri"/>
                        </a:rPr>
                        <a:t>:</a:t>
                      </a:r>
                      <a:endParaRPr lang="en-US" sz="1200" dirty="0">
                        <a:solidFill>
                          <a:srgbClr val="000000"/>
                        </a:solidFill>
                        <a:latin typeface="Times New Roman"/>
                        <a:ea typeface="Calibri"/>
                      </a:endParaRPr>
                    </a:p>
                    <a:p>
                      <a:pPr marL="342900" marR="0" lvl="0" indent="-342900" algn="just">
                        <a:lnSpc>
                          <a:spcPct val="150000"/>
                        </a:lnSpc>
                        <a:spcBef>
                          <a:spcPts val="0"/>
                        </a:spcBef>
                        <a:spcAft>
                          <a:spcPts val="0"/>
                        </a:spcAft>
                        <a:buFont typeface="Symbol"/>
                        <a:buChar char=""/>
                      </a:pPr>
                      <a:r>
                        <a:rPr lang="en-GB" sz="1200" dirty="0">
                          <a:solidFill>
                            <a:srgbClr val="000000"/>
                          </a:solidFill>
                          <a:latin typeface="Times New Roman"/>
                          <a:ea typeface="Calibri"/>
                        </a:rPr>
                        <a:t>Communication skills                                     </a:t>
                      </a:r>
                      <a:r>
                        <a:rPr lang="en-US" sz="1200" baseline="0" dirty="0">
                          <a:solidFill>
                            <a:srgbClr val="000000"/>
                          </a:solidFill>
                          <a:latin typeface="Times New Roman"/>
                          <a:ea typeface="Calibri"/>
                        </a:rPr>
                        <a:t>                                 </a:t>
                      </a:r>
                      <a:r>
                        <a:rPr lang="en-GB" sz="1200" dirty="0">
                          <a:solidFill>
                            <a:srgbClr val="000000"/>
                          </a:solidFill>
                          <a:latin typeface="Times New Roman"/>
                          <a:ea typeface="Calibri"/>
                        </a:rPr>
                        <a:t>Strong written and verbal communication</a:t>
                      </a:r>
                      <a:endParaRPr lang="en-US" sz="1200" dirty="0">
                        <a:solidFill>
                          <a:srgbClr val="000000"/>
                        </a:solidFill>
                        <a:latin typeface="Times New Roman"/>
                        <a:ea typeface="Calibri"/>
                      </a:endParaRPr>
                    </a:p>
                    <a:p>
                      <a:pPr marL="342900" marR="0" lvl="0" indent="-342900" algn="just">
                        <a:lnSpc>
                          <a:spcPct val="150000"/>
                        </a:lnSpc>
                        <a:spcBef>
                          <a:spcPts val="0"/>
                        </a:spcBef>
                        <a:spcAft>
                          <a:spcPts val="0"/>
                        </a:spcAft>
                        <a:buFont typeface="Symbol"/>
                        <a:buChar char=""/>
                      </a:pPr>
                      <a:r>
                        <a:rPr lang="en-GB" sz="1200" dirty="0">
                          <a:solidFill>
                            <a:srgbClr val="000000"/>
                          </a:solidFill>
                          <a:latin typeface="Times New Roman"/>
                          <a:ea typeface="Calibri"/>
                        </a:rPr>
                        <a:t>Budgeting and allocation of resource</a:t>
                      </a:r>
                      <a:r>
                        <a:rPr lang="en-US" sz="1200" baseline="0" dirty="0">
                          <a:solidFill>
                            <a:srgbClr val="000000"/>
                          </a:solidFill>
                          <a:latin typeface="Times New Roman"/>
                          <a:ea typeface="Calibri"/>
                        </a:rPr>
                        <a:t>                                              </a:t>
                      </a:r>
                      <a:r>
                        <a:rPr lang="en-GB" sz="1200" dirty="0">
                          <a:solidFill>
                            <a:srgbClr val="000000"/>
                          </a:solidFill>
                          <a:latin typeface="Times New Roman"/>
                          <a:ea typeface="Calibri"/>
                        </a:rPr>
                        <a:t>Impactful navigator</a:t>
                      </a:r>
                      <a:endParaRPr lang="en-US" sz="1200" dirty="0">
                        <a:solidFill>
                          <a:srgbClr val="000000"/>
                        </a:solidFill>
                        <a:latin typeface="Times New Roman"/>
                        <a:ea typeface="Calibri"/>
                      </a:endParaRPr>
                    </a:p>
                    <a:p>
                      <a:pPr marL="342900" marR="0" lvl="0" indent="-342900" algn="just">
                        <a:lnSpc>
                          <a:spcPct val="150000"/>
                        </a:lnSpc>
                        <a:spcBef>
                          <a:spcPts val="0"/>
                        </a:spcBef>
                        <a:spcAft>
                          <a:spcPts val="0"/>
                        </a:spcAft>
                        <a:buFont typeface="Symbol"/>
                        <a:buChar char=""/>
                      </a:pPr>
                      <a:r>
                        <a:rPr lang="en-GB" sz="1200" dirty="0">
                          <a:solidFill>
                            <a:srgbClr val="000000"/>
                          </a:solidFill>
                          <a:latin typeface="Times New Roman"/>
                          <a:ea typeface="Calibri"/>
                        </a:rPr>
                        <a:t>Leadership</a:t>
                      </a:r>
                      <a:r>
                        <a:rPr lang="en-US" sz="1200" baseline="0" dirty="0">
                          <a:solidFill>
                            <a:srgbClr val="000000"/>
                          </a:solidFill>
                          <a:latin typeface="Times New Roman"/>
                          <a:ea typeface="Calibri"/>
                        </a:rPr>
                        <a:t>                                                                                        </a:t>
                      </a:r>
                      <a:r>
                        <a:rPr lang="en-GB" sz="1200" dirty="0">
                          <a:solidFill>
                            <a:srgbClr val="000000"/>
                          </a:solidFill>
                          <a:latin typeface="Times New Roman"/>
                          <a:ea typeface="Calibri"/>
                        </a:rPr>
                        <a:t>Critical thinking</a:t>
                      </a:r>
                      <a:endParaRPr lang="en-US" sz="1200" dirty="0">
                        <a:solidFill>
                          <a:srgbClr val="000000"/>
                        </a:solidFill>
                        <a:latin typeface="Times New Roman"/>
                        <a:ea typeface="Calibri"/>
                      </a:endParaRPr>
                    </a:p>
                    <a:p>
                      <a:pPr marL="342900" marR="0" lvl="0" indent="-342900" algn="just">
                        <a:lnSpc>
                          <a:spcPct val="150000"/>
                        </a:lnSpc>
                        <a:spcBef>
                          <a:spcPts val="0"/>
                        </a:spcBef>
                        <a:spcAft>
                          <a:spcPts val="0"/>
                        </a:spcAft>
                        <a:buFont typeface="Symbol"/>
                        <a:buChar char=""/>
                      </a:pPr>
                      <a:r>
                        <a:rPr lang="en-GB" sz="1200" dirty="0">
                          <a:solidFill>
                            <a:srgbClr val="000000"/>
                          </a:solidFill>
                          <a:latin typeface="Times New Roman"/>
                          <a:ea typeface="Calibri"/>
                        </a:rPr>
                        <a:t>Microsoft office</a:t>
                      </a:r>
                      <a:r>
                        <a:rPr lang="en-US" sz="1200" baseline="0" dirty="0">
                          <a:solidFill>
                            <a:srgbClr val="000000"/>
                          </a:solidFill>
                          <a:latin typeface="Times New Roman"/>
                          <a:ea typeface="Calibri"/>
                        </a:rPr>
                        <a:t>                                                                                 </a:t>
                      </a:r>
                      <a:r>
                        <a:rPr lang="en-GB" sz="1200" dirty="0">
                          <a:solidFill>
                            <a:srgbClr val="000000"/>
                          </a:solidFill>
                          <a:latin typeface="Times New Roman"/>
                          <a:ea typeface="Calibri"/>
                        </a:rPr>
                        <a:t>Presentation skills</a:t>
                      </a:r>
                      <a:endParaRPr lang="en-US" sz="1200" dirty="0">
                        <a:solidFill>
                          <a:srgbClr val="000000"/>
                        </a:solidFill>
                        <a:latin typeface="Times New Roman"/>
                        <a:ea typeface="Calibri"/>
                      </a:endParaRPr>
                    </a:p>
                    <a:p>
                      <a:pPr marL="0" marR="0" algn="just">
                        <a:lnSpc>
                          <a:spcPct val="150000"/>
                        </a:lnSpc>
                        <a:spcBef>
                          <a:spcPts val="0"/>
                        </a:spcBef>
                        <a:spcAft>
                          <a:spcPts val="0"/>
                        </a:spcAft>
                      </a:pPr>
                      <a:r>
                        <a:rPr lang="en-GB" sz="1200" b="1" dirty="0">
                          <a:solidFill>
                            <a:srgbClr val="000000"/>
                          </a:solidFill>
                          <a:latin typeface="Times New Roman"/>
                          <a:ea typeface="Calibri"/>
                        </a:rPr>
                        <a:t>Experience</a:t>
                      </a:r>
                      <a:r>
                        <a:rPr lang="en-GB" sz="1200" dirty="0">
                          <a:solidFill>
                            <a:srgbClr val="000000"/>
                          </a:solidFill>
                          <a:latin typeface="Times New Roman"/>
                          <a:ea typeface="Calibri"/>
                        </a:rPr>
                        <a:t>: 1 year of working experience as a human resource manager</a:t>
                      </a:r>
                      <a:endParaRPr lang="en-US" sz="1200" dirty="0">
                        <a:solidFill>
                          <a:srgbClr val="000000"/>
                        </a:solidFill>
                        <a:latin typeface="Times New Roman"/>
                        <a:ea typeface="Calibri"/>
                      </a:endParaRPr>
                    </a:p>
                    <a:p>
                      <a:pPr marL="0" marR="0" algn="just">
                        <a:lnSpc>
                          <a:spcPct val="150000"/>
                        </a:lnSpc>
                        <a:spcBef>
                          <a:spcPts val="0"/>
                        </a:spcBef>
                        <a:spcAft>
                          <a:spcPts val="0"/>
                        </a:spcAft>
                      </a:pPr>
                      <a:r>
                        <a:rPr lang="en-GB" sz="1200" b="1" dirty="0">
                          <a:solidFill>
                            <a:srgbClr val="000000"/>
                          </a:solidFill>
                          <a:latin typeface="Times New Roman"/>
                          <a:ea typeface="Calibri"/>
                        </a:rPr>
                        <a:t>Declaration</a:t>
                      </a:r>
                      <a:r>
                        <a:rPr lang="en-GB" sz="1200" dirty="0">
                          <a:solidFill>
                            <a:srgbClr val="000000"/>
                          </a:solidFill>
                          <a:latin typeface="Times New Roman"/>
                          <a:ea typeface="Calibri"/>
                        </a:rPr>
                        <a:t>:</a:t>
                      </a:r>
                      <a:endParaRPr lang="en-US" sz="1200" dirty="0">
                        <a:solidFill>
                          <a:srgbClr val="000000"/>
                        </a:solidFill>
                        <a:latin typeface="Times New Roman"/>
                        <a:ea typeface="Calibri"/>
                      </a:endParaRPr>
                    </a:p>
                    <a:p>
                      <a:pPr marL="0" marR="0" algn="just">
                        <a:lnSpc>
                          <a:spcPct val="150000"/>
                        </a:lnSpc>
                        <a:spcBef>
                          <a:spcPts val="0"/>
                        </a:spcBef>
                        <a:spcAft>
                          <a:spcPts val="0"/>
                        </a:spcAft>
                      </a:pPr>
                      <a:r>
                        <a:rPr lang="en-GB" sz="1200" dirty="0">
                          <a:solidFill>
                            <a:srgbClr val="000000"/>
                          </a:solidFill>
                          <a:latin typeface="Times New Roman"/>
                          <a:ea typeface="Calibri"/>
                        </a:rPr>
                        <a:t>I hereby declare that all the information that has been mentioned above is related to me and it has been mentioned as per my own knowledge and consideration.</a:t>
                      </a:r>
                      <a:endParaRPr lang="en-US" sz="1200" dirty="0">
                        <a:solidFill>
                          <a:srgbClr val="000000"/>
                        </a:solidFill>
                        <a:latin typeface="Times New Roman"/>
                        <a:ea typeface="Calibri"/>
                      </a:endParaRPr>
                    </a:p>
                    <a:p>
                      <a:pPr marL="0" marR="0" algn="just">
                        <a:lnSpc>
                          <a:spcPct val="150000"/>
                        </a:lnSpc>
                        <a:spcBef>
                          <a:spcPts val="0"/>
                        </a:spcBef>
                        <a:spcAft>
                          <a:spcPts val="0"/>
                        </a:spcAft>
                      </a:pPr>
                      <a:r>
                        <a:rPr lang="en-GB" sz="1200" b="1" dirty="0">
                          <a:solidFill>
                            <a:srgbClr val="000000"/>
                          </a:solidFill>
                          <a:latin typeface="Times New Roman"/>
                          <a:ea typeface="Calibri"/>
                        </a:rPr>
                        <a:t>Date:</a:t>
                      </a:r>
                      <a:endParaRPr lang="en-US" sz="1200" dirty="0">
                        <a:solidFill>
                          <a:srgbClr val="000000"/>
                        </a:solidFill>
                        <a:latin typeface="Times New Roman"/>
                        <a:ea typeface="Calibri"/>
                      </a:endParaRPr>
                    </a:p>
                    <a:p>
                      <a:pPr marL="0" marR="0" algn="just">
                        <a:lnSpc>
                          <a:spcPct val="150000"/>
                        </a:lnSpc>
                        <a:spcBef>
                          <a:spcPts val="0"/>
                        </a:spcBef>
                        <a:spcAft>
                          <a:spcPts val="0"/>
                        </a:spcAft>
                      </a:pPr>
                      <a:r>
                        <a:rPr lang="en-GB" sz="1200" b="1" dirty="0">
                          <a:solidFill>
                            <a:srgbClr val="000000"/>
                          </a:solidFill>
                          <a:latin typeface="Times New Roman"/>
                          <a:ea typeface="Calibri"/>
                        </a:rPr>
                        <a:t>Place:</a:t>
                      </a:r>
                      <a:endParaRPr lang="en-US" sz="1200" dirty="0">
                        <a:solidFill>
                          <a:srgbClr val="000000"/>
                        </a:solidFill>
                        <a:latin typeface="Times New Roman"/>
                        <a:ea typeface="Calibri"/>
                      </a:endParaRPr>
                    </a:p>
                    <a:p>
                      <a:pPr marL="0" marR="0" algn="just">
                        <a:lnSpc>
                          <a:spcPct val="150000"/>
                        </a:lnSpc>
                        <a:spcBef>
                          <a:spcPts val="0"/>
                        </a:spcBef>
                        <a:spcAft>
                          <a:spcPts val="0"/>
                        </a:spcAft>
                      </a:pPr>
                      <a:r>
                        <a:rPr lang="en-GB" sz="1200" b="1" dirty="0">
                          <a:solidFill>
                            <a:srgbClr val="000000"/>
                          </a:solidFill>
                          <a:latin typeface="Times New Roman"/>
                          <a:ea typeface="Calibri"/>
                        </a:rPr>
                        <a:t>Sign</a:t>
                      </a:r>
                      <a:r>
                        <a:rPr lang="en-GB" sz="1200" dirty="0">
                          <a:solidFill>
                            <a:srgbClr val="000000"/>
                          </a:solidFill>
                          <a:latin typeface="Times New Roman"/>
                          <a:ea typeface="Calibri"/>
                        </a:rPr>
                        <a:t>:</a:t>
                      </a:r>
                      <a:endParaRPr lang="en-US" sz="1200" dirty="0">
                        <a:solidFill>
                          <a:srgbClr val="000000"/>
                        </a:solidFill>
                        <a:latin typeface="Times New Roman"/>
                        <a:ea typeface="Calibri"/>
                      </a:endParaRPr>
                    </a:p>
                  </a:txBody>
                  <a:tcPr marL="24988" marR="24988" marT="24988" marB="2498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615568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240" y="265711"/>
            <a:ext cx="10972800" cy="764771"/>
          </a:xfrm>
        </p:spPr>
        <p:txBody>
          <a:bodyPr>
            <a:noAutofit/>
          </a:bodyPr>
          <a:lstStyle/>
          <a:p>
            <a:pPr algn="ctr"/>
            <a:r>
              <a:rPr lang="en-GB" sz="3200" u="sng" dirty="0">
                <a:latin typeface="Times New Roman" pitchFamily="18" charset="0"/>
                <a:cs typeface="Times New Roman" pitchFamily="18" charset="0"/>
              </a:rPr>
              <a:t>Cover letter</a:t>
            </a:r>
            <a:endParaRPr lang="en-US" sz="3200" u="sng" dirty="0">
              <a:latin typeface="Times New Roman" pitchFamily="18" charset="0"/>
              <a:cs typeface="Times New Roman" pitchFamily="18" charset="0"/>
            </a:endParaRPr>
          </a:p>
        </p:txBody>
      </p:sp>
      <p:graphicFrame>
        <p:nvGraphicFramePr>
          <p:cNvPr id="6" name="Content Placeholder 5"/>
          <p:cNvGraphicFramePr>
            <a:graphicFrameLocks noGrp="1"/>
          </p:cNvGraphicFramePr>
          <p:nvPr>
            <p:ph idx="1"/>
          </p:nvPr>
        </p:nvGraphicFramePr>
        <p:xfrm>
          <a:off x="881743" y="1061357"/>
          <a:ext cx="10613571" cy="5641739"/>
        </p:xfrm>
        <a:graphic>
          <a:graphicData uri="http://schemas.openxmlformats.org/drawingml/2006/table">
            <a:tbl>
              <a:tblPr/>
              <a:tblGrid>
                <a:gridCol w="10613571">
                  <a:extLst>
                    <a:ext uri="{9D8B030D-6E8A-4147-A177-3AD203B41FA5}">
                      <a16:colId xmlns:a16="http://schemas.microsoft.com/office/drawing/2014/main" val="20000"/>
                    </a:ext>
                  </a:extLst>
                </a:gridCol>
              </a:tblGrid>
              <a:tr h="5641739">
                <a:tc>
                  <a:txBody>
                    <a:bodyPr/>
                    <a:lstStyle/>
                    <a:p>
                      <a:pPr marL="0" marR="0" algn="ctr">
                        <a:lnSpc>
                          <a:spcPct val="200000"/>
                        </a:lnSpc>
                        <a:spcBef>
                          <a:spcPts val="0"/>
                        </a:spcBef>
                        <a:spcAft>
                          <a:spcPts val="0"/>
                        </a:spcAft>
                      </a:pPr>
                      <a:r>
                        <a:rPr lang="en-GB" sz="600" dirty="0">
                          <a:solidFill>
                            <a:srgbClr val="000000"/>
                          </a:solidFill>
                          <a:latin typeface="Times New Roman"/>
                          <a:ea typeface="Calibri"/>
                        </a:rPr>
                        <a:t>XYZ</a:t>
                      </a:r>
                      <a:endParaRPr lang="en-US" sz="600" dirty="0">
                        <a:solidFill>
                          <a:srgbClr val="000000"/>
                        </a:solidFill>
                        <a:latin typeface="Times New Roman"/>
                        <a:ea typeface="Calibri"/>
                      </a:endParaRPr>
                    </a:p>
                    <a:p>
                      <a:pPr marL="0" marR="0" algn="ctr">
                        <a:lnSpc>
                          <a:spcPct val="150000"/>
                        </a:lnSpc>
                        <a:spcBef>
                          <a:spcPts val="0"/>
                        </a:spcBef>
                        <a:spcAft>
                          <a:spcPts val="0"/>
                        </a:spcAft>
                      </a:pPr>
                      <a:r>
                        <a:rPr lang="en-GB" sz="1050" dirty="0">
                          <a:solidFill>
                            <a:srgbClr val="000000"/>
                          </a:solidFill>
                          <a:latin typeface="Times New Roman"/>
                          <a:ea typeface="Calibri"/>
                        </a:rPr>
                        <a:t>31</a:t>
                      </a:r>
                      <a:r>
                        <a:rPr lang="en-GB" sz="1050" baseline="30000" dirty="0">
                          <a:solidFill>
                            <a:srgbClr val="000000"/>
                          </a:solidFill>
                          <a:latin typeface="Times New Roman"/>
                          <a:ea typeface="Calibri"/>
                        </a:rPr>
                        <a:t>st</a:t>
                      </a:r>
                      <a:r>
                        <a:rPr lang="en-GB" sz="1050" dirty="0">
                          <a:solidFill>
                            <a:srgbClr val="000000"/>
                          </a:solidFill>
                          <a:latin typeface="Times New Roman"/>
                          <a:ea typeface="Calibri"/>
                        </a:rPr>
                        <a:t> street, West-side lane, London</a:t>
                      </a:r>
                      <a:endParaRPr lang="en-US" sz="1050" dirty="0">
                        <a:solidFill>
                          <a:srgbClr val="000000"/>
                        </a:solidFill>
                        <a:latin typeface="Times New Roman"/>
                        <a:ea typeface="Calibri"/>
                      </a:endParaRPr>
                    </a:p>
                    <a:p>
                      <a:pPr marL="0" marR="0" algn="just">
                        <a:lnSpc>
                          <a:spcPct val="200000"/>
                        </a:lnSpc>
                        <a:spcBef>
                          <a:spcPts val="0"/>
                        </a:spcBef>
                        <a:spcAft>
                          <a:spcPts val="0"/>
                        </a:spcAft>
                      </a:pPr>
                      <a:r>
                        <a:rPr lang="en-GB" sz="1050" dirty="0">
                          <a:solidFill>
                            <a:srgbClr val="000000"/>
                          </a:solidFill>
                          <a:latin typeface="Times New Roman"/>
                          <a:ea typeface="Calibri"/>
                        </a:rPr>
                        <a:t>December 15, 2021</a:t>
                      </a:r>
                      <a:endParaRPr lang="en-US" sz="1050" dirty="0">
                        <a:solidFill>
                          <a:srgbClr val="000000"/>
                        </a:solidFill>
                        <a:latin typeface="Times New Roman"/>
                        <a:ea typeface="Calibri"/>
                      </a:endParaRPr>
                    </a:p>
                    <a:p>
                      <a:pPr marL="0" marR="0" algn="just">
                        <a:lnSpc>
                          <a:spcPct val="200000"/>
                        </a:lnSpc>
                        <a:spcBef>
                          <a:spcPts val="0"/>
                        </a:spcBef>
                        <a:spcAft>
                          <a:spcPts val="0"/>
                        </a:spcAft>
                      </a:pPr>
                      <a:r>
                        <a:rPr lang="en-GB" sz="1050" dirty="0">
                          <a:solidFill>
                            <a:srgbClr val="000000"/>
                          </a:solidFill>
                          <a:latin typeface="Times New Roman"/>
                          <a:ea typeface="Calibri"/>
                        </a:rPr>
                        <a:t>David Cannes</a:t>
                      </a:r>
                      <a:endParaRPr lang="en-US" sz="1050" dirty="0">
                        <a:solidFill>
                          <a:srgbClr val="000000"/>
                        </a:solidFill>
                        <a:latin typeface="Times New Roman"/>
                        <a:ea typeface="Calibri"/>
                      </a:endParaRPr>
                    </a:p>
                    <a:p>
                      <a:pPr marL="0" marR="0" algn="just">
                        <a:lnSpc>
                          <a:spcPct val="200000"/>
                        </a:lnSpc>
                        <a:spcBef>
                          <a:spcPts val="0"/>
                        </a:spcBef>
                        <a:spcAft>
                          <a:spcPts val="0"/>
                        </a:spcAft>
                      </a:pPr>
                      <a:r>
                        <a:rPr lang="en-GB" sz="1050" dirty="0">
                          <a:solidFill>
                            <a:srgbClr val="000000"/>
                          </a:solidFill>
                          <a:latin typeface="Times New Roman"/>
                          <a:ea typeface="Calibri"/>
                        </a:rPr>
                        <a:t>Human resource executive</a:t>
                      </a:r>
                      <a:endParaRPr lang="en-US" sz="1050" dirty="0">
                        <a:solidFill>
                          <a:srgbClr val="000000"/>
                        </a:solidFill>
                        <a:latin typeface="Times New Roman"/>
                        <a:ea typeface="Calibri"/>
                      </a:endParaRPr>
                    </a:p>
                    <a:p>
                      <a:pPr marL="0" marR="0" algn="just">
                        <a:lnSpc>
                          <a:spcPct val="200000"/>
                        </a:lnSpc>
                        <a:spcBef>
                          <a:spcPts val="0"/>
                        </a:spcBef>
                        <a:spcAft>
                          <a:spcPts val="0"/>
                        </a:spcAft>
                      </a:pPr>
                      <a:r>
                        <a:rPr lang="en-GB" sz="1050" dirty="0">
                          <a:solidFill>
                            <a:srgbClr val="000000"/>
                          </a:solidFill>
                          <a:latin typeface="Times New Roman"/>
                          <a:ea typeface="Calibri"/>
                        </a:rPr>
                        <a:t>Hyperlink </a:t>
                      </a:r>
                      <a:r>
                        <a:rPr lang="en-GB" sz="1050" dirty="0" err="1">
                          <a:solidFill>
                            <a:srgbClr val="000000"/>
                          </a:solidFill>
                          <a:latin typeface="Times New Roman"/>
                          <a:ea typeface="Calibri"/>
                        </a:rPr>
                        <a:t>InfoSystem</a:t>
                      </a:r>
                      <a:endParaRPr lang="en-US" sz="1050" dirty="0">
                        <a:solidFill>
                          <a:srgbClr val="000000"/>
                        </a:solidFill>
                        <a:latin typeface="Times New Roman"/>
                        <a:ea typeface="Calibri"/>
                      </a:endParaRPr>
                    </a:p>
                    <a:p>
                      <a:pPr marL="0" marR="0" algn="just">
                        <a:lnSpc>
                          <a:spcPct val="200000"/>
                        </a:lnSpc>
                        <a:spcBef>
                          <a:spcPts val="0"/>
                        </a:spcBef>
                        <a:spcAft>
                          <a:spcPts val="0"/>
                        </a:spcAft>
                      </a:pPr>
                      <a:r>
                        <a:rPr lang="en-GB" sz="1050" dirty="0">
                          <a:solidFill>
                            <a:srgbClr val="000000"/>
                          </a:solidFill>
                          <a:latin typeface="Times New Roman"/>
                          <a:ea typeface="Calibri"/>
                        </a:rPr>
                        <a:t>Level 30, The </a:t>
                      </a:r>
                      <a:r>
                        <a:rPr lang="en-GB" sz="1050" dirty="0" err="1">
                          <a:solidFill>
                            <a:srgbClr val="000000"/>
                          </a:solidFill>
                          <a:latin typeface="Times New Roman"/>
                          <a:ea typeface="Calibri"/>
                        </a:rPr>
                        <a:t>Leadenhall</a:t>
                      </a:r>
                      <a:r>
                        <a:rPr lang="en-GB" sz="1050" dirty="0">
                          <a:solidFill>
                            <a:srgbClr val="000000"/>
                          </a:solidFill>
                          <a:latin typeface="Times New Roman"/>
                          <a:ea typeface="Calibri"/>
                        </a:rPr>
                        <a:t> Building, 122 </a:t>
                      </a:r>
                      <a:r>
                        <a:rPr lang="en-GB" sz="1050" dirty="0" err="1">
                          <a:solidFill>
                            <a:srgbClr val="000000"/>
                          </a:solidFill>
                          <a:latin typeface="Times New Roman"/>
                          <a:ea typeface="Calibri"/>
                        </a:rPr>
                        <a:t>Leadenhall</a:t>
                      </a:r>
                      <a:r>
                        <a:rPr lang="en-GB" sz="1050" dirty="0">
                          <a:solidFill>
                            <a:srgbClr val="000000"/>
                          </a:solidFill>
                          <a:latin typeface="Times New Roman"/>
                          <a:ea typeface="Calibri"/>
                        </a:rPr>
                        <a:t> Street, London EC3V 4AB</a:t>
                      </a:r>
                      <a:endParaRPr lang="en-US" sz="1050" dirty="0">
                        <a:solidFill>
                          <a:srgbClr val="000000"/>
                        </a:solidFill>
                        <a:latin typeface="Times New Roman"/>
                        <a:ea typeface="Calibri"/>
                      </a:endParaRPr>
                    </a:p>
                    <a:p>
                      <a:pPr marL="0" marR="0" algn="just">
                        <a:lnSpc>
                          <a:spcPct val="200000"/>
                        </a:lnSpc>
                        <a:spcBef>
                          <a:spcPts val="0"/>
                        </a:spcBef>
                        <a:spcAft>
                          <a:spcPts val="0"/>
                        </a:spcAft>
                      </a:pPr>
                      <a:r>
                        <a:rPr lang="en-GB" sz="1050" dirty="0">
                          <a:solidFill>
                            <a:srgbClr val="000000"/>
                          </a:solidFill>
                          <a:latin typeface="Times New Roman"/>
                          <a:ea typeface="Calibri"/>
                        </a:rPr>
                        <a:t> +44 20 8133 8639</a:t>
                      </a:r>
                      <a:endParaRPr lang="en-US" sz="1050" dirty="0">
                        <a:solidFill>
                          <a:srgbClr val="000000"/>
                        </a:solidFill>
                        <a:latin typeface="Times New Roman"/>
                        <a:ea typeface="Calibri"/>
                      </a:endParaRPr>
                    </a:p>
                    <a:p>
                      <a:pPr marL="0" marR="0" algn="just">
                        <a:lnSpc>
                          <a:spcPct val="200000"/>
                        </a:lnSpc>
                        <a:spcBef>
                          <a:spcPts val="0"/>
                        </a:spcBef>
                        <a:spcAft>
                          <a:spcPts val="0"/>
                        </a:spcAft>
                      </a:pPr>
                      <a:r>
                        <a:rPr lang="en-GB" sz="1050" dirty="0">
                          <a:solidFill>
                            <a:srgbClr val="000000"/>
                          </a:solidFill>
                          <a:latin typeface="Times New Roman"/>
                          <a:ea typeface="Calibri"/>
                        </a:rPr>
                        <a:t>Dear Mr. David:</a:t>
                      </a:r>
                      <a:endParaRPr lang="en-US" sz="1050" dirty="0">
                        <a:solidFill>
                          <a:srgbClr val="000000"/>
                        </a:solidFill>
                        <a:latin typeface="Times New Roman"/>
                        <a:ea typeface="Calibri"/>
                      </a:endParaRPr>
                    </a:p>
                    <a:p>
                      <a:pPr marL="0" marR="0" algn="just">
                        <a:lnSpc>
                          <a:spcPct val="200000"/>
                        </a:lnSpc>
                        <a:spcBef>
                          <a:spcPts val="0"/>
                        </a:spcBef>
                        <a:spcAft>
                          <a:spcPts val="0"/>
                        </a:spcAft>
                      </a:pPr>
                      <a:r>
                        <a:rPr lang="en-GB" sz="1050" dirty="0">
                          <a:solidFill>
                            <a:srgbClr val="000000"/>
                          </a:solidFill>
                          <a:latin typeface="Times New Roman"/>
                          <a:ea typeface="Calibri"/>
                        </a:rPr>
                        <a:t>The letter is to express own interest of mine in your organisation as for position as HR (Human resource manager). I am having a gradation degree is BBA (Bachelor of Business Administration) along with this I also had done MBA in the field of human resource and both my degrees are with honours. In addition, I do have an experience as HR along with this have better knowledge and understanding about software working as well. It is due to the fact that I also have various degrees related to computer and information technology so that I believe that I could have turn as an effective and efficient asset to your organisation. </a:t>
                      </a:r>
                      <a:endParaRPr lang="en-US" sz="1050" dirty="0">
                        <a:solidFill>
                          <a:srgbClr val="000000"/>
                        </a:solidFill>
                        <a:latin typeface="Times New Roman"/>
                        <a:ea typeface="Calibri"/>
                      </a:endParaRPr>
                    </a:p>
                    <a:p>
                      <a:pPr marL="0" marR="0" algn="just">
                        <a:lnSpc>
                          <a:spcPct val="200000"/>
                        </a:lnSpc>
                        <a:spcBef>
                          <a:spcPts val="0"/>
                        </a:spcBef>
                        <a:spcAft>
                          <a:spcPts val="0"/>
                        </a:spcAft>
                      </a:pPr>
                      <a:r>
                        <a:rPr lang="en-GB" sz="1050" dirty="0">
                          <a:solidFill>
                            <a:srgbClr val="000000"/>
                          </a:solidFill>
                          <a:latin typeface="Times New Roman"/>
                          <a:ea typeface="Calibri"/>
                        </a:rPr>
                        <a:t>I always enjoy to work in a challenging surround as it do create complex situation but along with this also clarifies much about ongoing and current skills. I have better understanding about learning and development so that I do believe that I would lead your organisation in better way and also able to advance own learning and skills set perpetually. </a:t>
                      </a:r>
                      <a:endParaRPr lang="en-US" sz="1050" dirty="0">
                        <a:solidFill>
                          <a:srgbClr val="000000"/>
                        </a:solidFill>
                        <a:latin typeface="Times New Roman"/>
                        <a:ea typeface="Calibri"/>
                      </a:endParaRPr>
                    </a:p>
                    <a:p>
                      <a:pPr marL="0" marR="0" algn="just">
                        <a:lnSpc>
                          <a:spcPct val="200000"/>
                        </a:lnSpc>
                        <a:spcBef>
                          <a:spcPts val="0"/>
                        </a:spcBef>
                        <a:spcAft>
                          <a:spcPts val="0"/>
                        </a:spcAft>
                      </a:pPr>
                      <a:r>
                        <a:rPr lang="en-GB" sz="1050" dirty="0">
                          <a:solidFill>
                            <a:srgbClr val="000000"/>
                          </a:solidFill>
                          <a:latin typeface="Times New Roman"/>
                          <a:ea typeface="Calibri"/>
                        </a:rPr>
                        <a:t>Sincerely,</a:t>
                      </a:r>
                      <a:endParaRPr lang="en-US" sz="1050" dirty="0">
                        <a:solidFill>
                          <a:srgbClr val="000000"/>
                        </a:solidFill>
                        <a:latin typeface="Times New Roman"/>
                        <a:ea typeface="Calibri"/>
                      </a:endParaRPr>
                    </a:p>
                    <a:p>
                      <a:pPr marL="0" marR="0" algn="just">
                        <a:lnSpc>
                          <a:spcPct val="200000"/>
                        </a:lnSpc>
                        <a:spcBef>
                          <a:spcPts val="0"/>
                        </a:spcBef>
                        <a:spcAft>
                          <a:spcPts val="0"/>
                        </a:spcAft>
                      </a:pPr>
                      <a:r>
                        <a:rPr lang="en-GB" sz="1050" dirty="0">
                          <a:solidFill>
                            <a:srgbClr val="000000"/>
                          </a:solidFill>
                          <a:latin typeface="Times New Roman"/>
                          <a:ea typeface="Calibri"/>
                        </a:rPr>
                        <a:t>XYZ</a:t>
                      </a:r>
                      <a:endParaRPr lang="en-US" sz="1050" dirty="0">
                        <a:solidFill>
                          <a:srgbClr val="000000"/>
                        </a:solidFill>
                        <a:latin typeface="Times New Roman"/>
                        <a:ea typeface="Calibri"/>
                      </a:endParaRPr>
                    </a:p>
                    <a:p>
                      <a:pPr marL="0" marR="0" algn="just">
                        <a:lnSpc>
                          <a:spcPct val="200000"/>
                        </a:lnSpc>
                        <a:spcBef>
                          <a:spcPts val="0"/>
                        </a:spcBef>
                        <a:spcAft>
                          <a:spcPts val="0"/>
                        </a:spcAft>
                      </a:pPr>
                      <a:r>
                        <a:rPr lang="en-GB" sz="1050" dirty="0">
                          <a:solidFill>
                            <a:srgbClr val="000000"/>
                          </a:solidFill>
                          <a:latin typeface="Times New Roman"/>
                          <a:ea typeface="Calibri"/>
                        </a:rPr>
                        <a:t>(Signature)</a:t>
                      </a:r>
                      <a:endParaRPr lang="en-US" sz="1050" dirty="0">
                        <a:solidFill>
                          <a:srgbClr val="000000"/>
                        </a:solidFill>
                        <a:latin typeface="Times New Roman"/>
                        <a:ea typeface="Calibri"/>
                      </a:endParaRPr>
                    </a:p>
                  </a:txBody>
                  <a:tcPr marL="34515" marR="3451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615568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240" y="265711"/>
            <a:ext cx="10972800" cy="764771"/>
          </a:xfrm>
        </p:spPr>
        <p:txBody>
          <a:bodyPr>
            <a:noAutofit/>
          </a:bodyPr>
          <a:lstStyle/>
          <a:p>
            <a:pPr algn="ctr"/>
            <a:r>
              <a:rPr lang="en-GB" sz="3200" u="sng" dirty="0">
                <a:latin typeface="Times New Roman" pitchFamily="18" charset="0"/>
                <a:cs typeface="Times New Roman" pitchFamily="18" charset="0"/>
              </a:rPr>
              <a:t>Person specification</a:t>
            </a:r>
            <a:endParaRPr lang="en-US" sz="3200" u="sng" dirty="0">
              <a:latin typeface="Times New Roman" pitchFamily="18" charset="0"/>
              <a:cs typeface="Times New Roman" pitchFamily="18" charset="0"/>
            </a:endParaRPr>
          </a:p>
        </p:txBody>
      </p:sp>
      <p:graphicFrame>
        <p:nvGraphicFramePr>
          <p:cNvPr id="8" name="Content Placeholder 7"/>
          <p:cNvGraphicFramePr>
            <a:graphicFrameLocks noGrp="1"/>
          </p:cNvGraphicFramePr>
          <p:nvPr>
            <p:ph idx="1"/>
          </p:nvPr>
        </p:nvGraphicFramePr>
        <p:xfrm>
          <a:off x="718458" y="1159330"/>
          <a:ext cx="10629900" cy="5029200"/>
        </p:xfrm>
        <a:graphic>
          <a:graphicData uri="http://schemas.openxmlformats.org/drawingml/2006/table">
            <a:tbl>
              <a:tblPr/>
              <a:tblGrid>
                <a:gridCol w="10629900">
                  <a:extLst>
                    <a:ext uri="{9D8B030D-6E8A-4147-A177-3AD203B41FA5}">
                      <a16:colId xmlns:a16="http://schemas.microsoft.com/office/drawing/2014/main" val="20000"/>
                    </a:ext>
                  </a:extLst>
                </a:gridCol>
              </a:tblGrid>
              <a:tr h="892632">
                <a:tc>
                  <a:txBody>
                    <a:bodyPr/>
                    <a:lstStyle/>
                    <a:p>
                      <a:pPr marL="0" marR="0" algn="just">
                        <a:lnSpc>
                          <a:spcPct val="150000"/>
                        </a:lnSpc>
                        <a:spcBef>
                          <a:spcPts val="0"/>
                        </a:spcBef>
                        <a:spcAft>
                          <a:spcPts val="0"/>
                        </a:spcAft>
                      </a:pPr>
                      <a:r>
                        <a:rPr lang="en-GB" sz="1200" dirty="0">
                          <a:solidFill>
                            <a:srgbClr val="000000"/>
                          </a:solidFill>
                          <a:latin typeface="Times New Roman" pitchFamily="18" charset="0"/>
                          <a:ea typeface="Calibri"/>
                          <a:cs typeface="Times New Roman" pitchFamily="18" charset="0"/>
                        </a:rPr>
                        <a:t>Organisation: Hyperlink </a:t>
                      </a:r>
                      <a:r>
                        <a:rPr lang="en-GB" sz="1200" dirty="0" err="1">
                          <a:solidFill>
                            <a:srgbClr val="000000"/>
                          </a:solidFill>
                          <a:latin typeface="Times New Roman" pitchFamily="18" charset="0"/>
                          <a:ea typeface="Calibri"/>
                          <a:cs typeface="Times New Roman" pitchFamily="18" charset="0"/>
                        </a:rPr>
                        <a:t>InfoSystem</a:t>
                      </a:r>
                      <a:endParaRPr lang="en-US" sz="1200" dirty="0">
                        <a:solidFill>
                          <a:srgbClr val="000000"/>
                        </a:solidFill>
                        <a:latin typeface="Times New Roman" pitchFamily="18" charset="0"/>
                        <a:ea typeface="Calibri"/>
                        <a:cs typeface="Times New Roman" pitchFamily="18" charset="0"/>
                      </a:endParaRPr>
                    </a:p>
                    <a:p>
                      <a:pPr marL="0" marR="0" algn="just">
                        <a:lnSpc>
                          <a:spcPct val="150000"/>
                        </a:lnSpc>
                        <a:spcBef>
                          <a:spcPts val="0"/>
                        </a:spcBef>
                        <a:spcAft>
                          <a:spcPts val="0"/>
                        </a:spcAft>
                      </a:pPr>
                      <a:r>
                        <a:rPr lang="en-GB" sz="1200" dirty="0">
                          <a:solidFill>
                            <a:srgbClr val="000000"/>
                          </a:solidFill>
                          <a:latin typeface="Times New Roman" pitchFamily="18" charset="0"/>
                          <a:ea typeface="Calibri"/>
                          <a:cs typeface="Times New Roman" pitchFamily="18" charset="0"/>
                        </a:rPr>
                        <a:t>Job title: Human resource manager</a:t>
                      </a:r>
                      <a:endParaRPr lang="en-US" sz="1200" dirty="0">
                        <a:solidFill>
                          <a:srgbClr val="000000"/>
                        </a:solidFill>
                        <a:latin typeface="Times New Roman" pitchFamily="18" charset="0"/>
                        <a:ea typeface="Calibri"/>
                        <a:cs typeface="Times New Roman" pitchFamily="18" charset="0"/>
                      </a:endParaRPr>
                    </a:p>
                    <a:p>
                      <a:pPr marL="0" marR="0" algn="just">
                        <a:lnSpc>
                          <a:spcPct val="150000"/>
                        </a:lnSpc>
                        <a:spcBef>
                          <a:spcPts val="0"/>
                        </a:spcBef>
                        <a:spcAft>
                          <a:spcPts val="0"/>
                        </a:spcAft>
                      </a:pPr>
                      <a:r>
                        <a:rPr lang="en-GB" sz="1200" dirty="0">
                          <a:solidFill>
                            <a:srgbClr val="000000"/>
                          </a:solidFill>
                          <a:latin typeface="Times New Roman" pitchFamily="18" charset="0"/>
                          <a:ea typeface="Calibri"/>
                          <a:cs typeface="Times New Roman" pitchFamily="18" charset="0"/>
                        </a:rPr>
                        <a:t>Qualification:- MBA in HR</a:t>
                      </a:r>
                      <a:endParaRPr lang="en-US" sz="1200" dirty="0">
                        <a:solidFill>
                          <a:srgbClr val="000000"/>
                        </a:solidFill>
                        <a:latin typeface="Times New Roman" pitchFamily="18" charset="0"/>
                        <a:ea typeface="Calibri"/>
                        <a:cs typeface="Times New Roman" pitchFamily="18" charset="0"/>
                      </a:endParaRPr>
                    </a:p>
                  </a:txBody>
                  <a:tcPr marL="21530" marR="21530" marT="21530" marB="2153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362197">
                <a:tc>
                  <a:txBody>
                    <a:bodyPr/>
                    <a:lstStyle/>
                    <a:p>
                      <a:pPr marL="0" marR="0" algn="just">
                        <a:lnSpc>
                          <a:spcPct val="150000"/>
                        </a:lnSpc>
                        <a:spcBef>
                          <a:spcPts val="0"/>
                        </a:spcBef>
                        <a:spcAft>
                          <a:spcPts val="0"/>
                        </a:spcAft>
                      </a:pPr>
                      <a:r>
                        <a:rPr lang="en-GB" sz="1200" dirty="0">
                          <a:solidFill>
                            <a:srgbClr val="000000"/>
                          </a:solidFill>
                          <a:latin typeface="Times New Roman" pitchFamily="18" charset="0"/>
                          <a:ea typeface="Calibri"/>
                          <a:cs typeface="Times New Roman" pitchFamily="18" charset="0"/>
                        </a:rPr>
                        <a:t>Essential Criteria:</a:t>
                      </a:r>
                      <a:endParaRPr lang="en-US" sz="1200" dirty="0">
                        <a:solidFill>
                          <a:srgbClr val="000000"/>
                        </a:solidFill>
                        <a:latin typeface="Times New Roman" pitchFamily="18" charset="0"/>
                        <a:ea typeface="Calibri"/>
                        <a:cs typeface="Times New Roman" pitchFamily="18" charset="0"/>
                      </a:endParaRPr>
                    </a:p>
                    <a:p>
                      <a:pPr marL="342900" marR="0" lvl="0" indent="-342900" algn="just">
                        <a:lnSpc>
                          <a:spcPct val="150000"/>
                        </a:lnSpc>
                        <a:spcBef>
                          <a:spcPts val="0"/>
                        </a:spcBef>
                        <a:spcAft>
                          <a:spcPts val="0"/>
                        </a:spcAft>
                        <a:buFont typeface="Wingdings"/>
                        <a:buChar char=""/>
                        <a:tabLst>
                          <a:tab pos="457200" algn="l"/>
                        </a:tabLst>
                      </a:pPr>
                      <a:r>
                        <a:rPr lang="en-GB" sz="1200" dirty="0">
                          <a:solidFill>
                            <a:srgbClr val="000000"/>
                          </a:solidFill>
                          <a:latin typeface="Times New Roman" pitchFamily="18" charset="0"/>
                          <a:ea typeface="Calibri"/>
                          <a:cs typeface="Times New Roman" pitchFamily="18" charset="0"/>
                        </a:rPr>
                        <a:t>The candidate must have relative experience about similar filed and it is minimum of 1 year</a:t>
                      </a:r>
                      <a:endParaRPr lang="en-US" sz="1200" dirty="0">
                        <a:solidFill>
                          <a:srgbClr val="000000"/>
                        </a:solidFill>
                        <a:latin typeface="Times New Roman" pitchFamily="18" charset="0"/>
                        <a:ea typeface="Calibri"/>
                        <a:cs typeface="Times New Roman" pitchFamily="18" charset="0"/>
                      </a:endParaRPr>
                    </a:p>
                    <a:p>
                      <a:pPr marL="342900" marR="0" lvl="0" indent="-342900" algn="just">
                        <a:lnSpc>
                          <a:spcPct val="150000"/>
                        </a:lnSpc>
                        <a:spcBef>
                          <a:spcPts val="0"/>
                        </a:spcBef>
                        <a:spcAft>
                          <a:spcPts val="0"/>
                        </a:spcAft>
                        <a:buFont typeface="Wingdings"/>
                        <a:buChar char=""/>
                        <a:tabLst>
                          <a:tab pos="457200" algn="l"/>
                        </a:tabLst>
                      </a:pPr>
                      <a:r>
                        <a:rPr lang="en-GB" sz="1200" dirty="0">
                          <a:solidFill>
                            <a:srgbClr val="000000"/>
                          </a:solidFill>
                          <a:latin typeface="Times New Roman" pitchFamily="18" charset="0"/>
                          <a:ea typeface="Calibri"/>
                          <a:cs typeface="Times New Roman" pitchFamily="18" charset="0"/>
                        </a:rPr>
                        <a:t>Ability to maintain and build positive working culture along with development of précised relation with all the employees</a:t>
                      </a:r>
                      <a:endParaRPr lang="en-US" sz="1200" dirty="0">
                        <a:solidFill>
                          <a:srgbClr val="000000"/>
                        </a:solidFill>
                        <a:latin typeface="Times New Roman" pitchFamily="18" charset="0"/>
                        <a:ea typeface="Calibri"/>
                        <a:cs typeface="Times New Roman" pitchFamily="18" charset="0"/>
                      </a:endParaRPr>
                    </a:p>
                    <a:p>
                      <a:pPr marL="342900" marR="0" lvl="0" indent="-342900" algn="just">
                        <a:lnSpc>
                          <a:spcPct val="150000"/>
                        </a:lnSpc>
                        <a:spcBef>
                          <a:spcPts val="0"/>
                        </a:spcBef>
                        <a:spcAft>
                          <a:spcPts val="0"/>
                        </a:spcAft>
                        <a:buFont typeface="Wingdings"/>
                        <a:buChar char=""/>
                        <a:tabLst>
                          <a:tab pos="457200" algn="l"/>
                        </a:tabLst>
                      </a:pPr>
                      <a:r>
                        <a:rPr lang="en-GB" sz="1200" dirty="0">
                          <a:solidFill>
                            <a:srgbClr val="000000"/>
                          </a:solidFill>
                          <a:latin typeface="Times New Roman" pitchFamily="18" charset="0"/>
                          <a:ea typeface="Calibri"/>
                          <a:cs typeface="Times New Roman" pitchFamily="18" charset="0"/>
                        </a:rPr>
                        <a:t>The candidate must have experience about to develop and educate its coaching staff with effectiveness</a:t>
                      </a:r>
                      <a:endParaRPr lang="en-US" sz="1200" dirty="0">
                        <a:solidFill>
                          <a:srgbClr val="000000"/>
                        </a:solidFill>
                        <a:latin typeface="Times New Roman" pitchFamily="18" charset="0"/>
                        <a:ea typeface="Calibri"/>
                        <a:cs typeface="Times New Roman" pitchFamily="18" charset="0"/>
                      </a:endParaRPr>
                    </a:p>
                    <a:p>
                      <a:pPr marL="342900" marR="0" lvl="0" indent="-342900" algn="just">
                        <a:lnSpc>
                          <a:spcPct val="150000"/>
                        </a:lnSpc>
                        <a:spcBef>
                          <a:spcPts val="0"/>
                        </a:spcBef>
                        <a:spcAft>
                          <a:spcPts val="0"/>
                        </a:spcAft>
                        <a:buFont typeface="Wingdings"/>
                        <a:buChar char=""/>
                        <a:tabLst>
                          <a:tab pos="457200" algn="l"/>
                        </a:tabLst>
                      </a:pPr>
                      <a:r>
                        <a:rPr lang="en-GB" sz="1200" dirty="0">
                          <a:solidFill>
                            <a:srgbClr val="000000"/>
                          </a:solidFill>
                          <a:latin typeface="Times New Roman" pitchFamily="18" charset="0"/>
                          <a:ea typeface="Calibri"/>
                          <a:cs typeface="Times New Roman" pitchFamily="18" charset="0"/>
                        </a:rPr>
                        <a:t>Must have able to coordinate and work responsibility with others so that working performance and productivity of organisation both get developed with adequateness. </a:t>
                      </a:r>
                      <a:endParaRPr lang="en-US" sz="1200" dirty="0">
                        <a:solidFill>
                          <a:srgbClr val="000000"/>
                        </a:solidFill>
                        <a:latin typeface="Times New Roman" pitchFamily="18" charset="0"/>
                        <a:ea typeface="Calibri"/>
                        <a:cs typeface="Times New Roman" pitchFamily="18" charset="0"/>
                      </a:endParaRPr>
                    </a:p>
                    <a:p>
                      <a:pPr marL="342900" marR="0" lvl="0" indent="-342900" algn="just">
                        <a:lnSpc>
                          <a:spcPct val="150000"/>
                        </a:lnSpc>
                        <a:spcBef>
                          <a:spcPts val="0"/>
                        </a:spcBef>
                        <a:spcAft>
                          <a:spcPts val="0"/>
                        </a:spcAft>
                        <a:buFont typeface="Wingdings"/>
                        <a:buChar char=""/>
                        <a:tabLst>
                          <a:tab pos="457200" algn="l"/>
                        </a:tabLst>
                      </a:pPr>
                      <a:r>
                        <a:rPr lang="en-GB" sz="1200" dirty="0">
                          <a:solidFill>
                            <a:srgbClr val="000000"/>
                          </a:solidFill>
                          <a:latin typeface="Times New Roman" pitchFamily="18" charset="0"/>
                          <a:ea typeface="Calibri"/>
                          <a:cs typeface="Times New Roman" pitchFamily="18" charset="0"/>
                        </a:rPr>
                        <a:t>Must have adequate knowledge about policy making and responsibly able to design and develop adequate procedure so that employee welling and organisation credibility both get attained with perfection</a:t>
                      </a:r>
                      <a:endParaRPr lang="en-US" sz="1200" dirty="0">
                        <a:solidFill>
                          <a:srgbClr val="000000"/>
                        </a:solidFill>
                        <a:latin typeface="Times New Roman" pitchFamily="18" charset="0"/>
                        <a:ea typeface="Calibri"/>
                        <a:cs typeface="Times New Roman" pitchFamily="18" charset="0"/>
                      </a:endParaRPr>
                    </a:p>
                    <a:p>
                      <a:pPr marL="342900" marR="0" lvl="0" indent="-342900" algn="just">
                        <a:lnSpc>
                          <a:spcPct val="150000"/>
                        </a:lnSpc>
                        <a:spcBef>
                          <a:spcPts val="0"/>
                        </a:spcBef>
                        <a:spcAft>
                          <a:spcPts val="0"/>
                        </a:spcAft>
                        <a:buFont typeface="Wingdings"/>
                        <a:buChar char=""/>
                        <a:tabLst>
                          <a:tab pos="457200" algn="l"/>
                        </a:tabLst>
                      </a:pPr>
                      <a:r>
                        <a:rPr lang="en-GB" sz="1200" dirty="0">
                          <a:solidFill>
                            <a:srgbClr val="000000"/>
                          </a:solidFill>
                          <a:latin typeface="Times New Roman" pitchFamily="18" charset="0"/>
                          <a:ea typeface="Calibri"/>
                          <a:cs typeface="Times New Roman" pitchFamily="18" charset="0"/>
                        </a:rPr>
                        <a:t>Have capability to deal the entire complex situation with ease and perfection.</a:t>
                      </a:r>
                      <a:endParaRPr lang="en-US" sz="1200" dirty="0">
                        <a:solidFill>
                          <a:srgbClr val="000000"/>
                        </a:solidFill>
                        <a:latin typeface="Times New Roman" pitchFamily="18" charset="0"/>
                        <a:ea typeface="Calibri"/>
                        <a:cs typeface="Times New Roman" pitchFamily="18" charset="0"/>
                      </a:endParaRPr>
                    </a:p>
                  </a:txBody>
                  <a:tcPr marL="21530" marR="21530" marT="21530" marB="2153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774371">
                <a:tc>
                  <a:txBody>
                    <a:bodyPr/>
                    <a:lstStyle/>
                    <a:p>
                      <a:pPr marL="0" marR="0" algn="just">
                        <a:lnSpc>
                          <a:spcPct val="150000"/>
                        </a:lnSpc>
                        <a:spcBef>
                          <a:spcPts val="0"/>
                        </a:spcBef>
                        <a:spcAft>
                          <a:spcPts val="0"/>
                        </a:spcAft>
                      </a:pPr>
                      <a:r>
                        <a:rPr lang="en-GB" sz="1200" dirty="0">
                          <a:solidFill>
                            <a:srgbClr val="000000"/>
                          </a:solidFill>
                          <a:latin typeface="Times New Roman" pitchFamily="18" charset="0"/>
                          <a:ea typeface="Calibri"/>
                          <a:cs typeface="Times New Roman" pitchFamily="18" charset="0"/>
                        </a:rPr>
                        <a:t>Desirable Criteria:</a:t>
                      </a:r>
                      <a:endParaRPr lang="en-US" sz="1200" dirty="0">
                        <a:solidFill>
                          <a:srgbClr val="000000"/>
                        </a:solidFill>
                        <a:latin typeface="Times New Roman" pitchFamily="18" charset="0"/>
                        <a:ea typeface="Calibri"/>
                        <a:cs typeface="Times New Roman" pitchFamily="18" charset="0"/>
                      </a:endParaRPr>
                    </a:p>
                    <a:p>
                      <a:pPr marL="342900" marR="0" lvl="0" indent="-342900" algn="just">
                        <a:lnSpc>
                          <a:spcPct val="150000"/>
                        </a:lnSpc>
                        <a:spcBef>
                          <a:spcPts val="0"/>
                        </a:spcBef>
                        <a:spcAft>
                          <a:spcPts val="0"/>
                        </a:spcAft>
                        <a:buFont typeface="Wingdings"/>
                        <a:buChar char=""/>
                        <a:tabLst>
                          <a:tab pos="457200" algn="l"/>
                        </a:tabLst>
                      </a:pPr>
                      <a:r>
                        <a:rPr lang="en-GB" sz="1200" dirty="0">
                          <a:solidFill>
                            <a:srgbClr val="000000"/>
                          </a:solidFill>
                          <a:latin typeface="Times New Roman" pitchFamily="18" charset="0"/>
                          <a:ea typeface="Calibri"/>
                          <a:cs typeface="Times New Roman" pitchFamily="18" charset="0"/>
                        </a:rPr>
                        <a:t>1-years of experience</a:t>
                      </a:r>
                      <a:endParaRPr lang="en-US" sz="1200" dirty="0">
                        <a:solidFill>
                          <a:srgbClr val="000000"/>
                        </a:solidFill>
                        <a:latin typeface="Times New Roman" pitchFamily="18" charset="0"/>
                        <a:ea typeface="Calibri"/>
                        <a:cs typeface="Times New Roman" pitchFamily="18" charset="0"/>
                      </a:endParaRPr>
                    </a:p>
                    <a:p>
                      <a:pPr marL="342900" marR="0" lvl="0" indent="-342900" algn="just">
                        <a:lnSpc>
                          <a:spcPct val="150000"/>
                        </a:lnSpc>
                        <a:spcBef>
                          <a:spcPts val="0"/>
                        </a:spcBef>
                        <a:spcAft>
                          <a:spcPts val="0"/>
                        </a:spcAft>
                        <a:buFont typeface="Wingdings"/>
                        <a:buChar char=""/>
                        <a:tabLst>
                          <a:tab pos="457200" algn="l"/>
                        </a:tabLst>
                      </a:pPr>
                      <a:r>
                        <a:rPr lang="en-GB" sz="1200" dirty="0">
                          <a:solidFill>
                            <a:srgbClr val="000000"/>
                          </a:solidFill>
                          <a:latin typeface="Times New Roman" pitchFamily="18" charset="0"/>
                          <a:ea typeface="Calibri"/>
                          <a:cs typeface="Times New Roman" pitchFamily="18" charset="0"/>
                        </a:rPr>
                        <a:t>Excellent communicational skill</a:t>
                      </a:r>
                      <a:endParaRPr lang="en-US" sz="1200" dirty="0">
                        <a:solidFill>
                          <a:srgbClr val="000000"/>
                        </a:solidFill>
                        <a:latin typeface="Times New Roman" pitchFamily="18" charset="0"/>
                        <a:ea typeface="Calibri"/>
                        <a:cs typeface="Times New Roman" pitchFamily="18" charset="0"/>
                      </a:endParaRPr>
                    </a:p>
                    <a:p>
                      <a:pPr marL="342900" marR="0" lvl="0" indent="-342900" algn="just">
                        <a:lnSpc>
                          <a:spcPct val="150000"/>
                        </a:lnSpc>
                        <a:spcBef>
                          <a:spcPts val="0"/>
                        </a:spcBef>
                        <a:spcAft>
                          <a:spcPts val="0"/>
                        </a:spcAft>
                        <a:buFont typeface="Wingdings"/>
                        <a:buChar char=""/>
                        <a:tabLst>
                          <a:tab pos="457200" algn="l"/>
                        </a:tabLst>
                      </a:pPr>
                      <a:r>
                        <a:rPr lang="en-GB" sz="1200" dirty="0">
                          <a:solidFill>
                            <a:srgbClr val="000000"/>
                          </a:solidFill>
                          <a:latin typeface="Times New Roman" pitchFamily="18" charset="0"/>
                          <a:ea typeface="Calibri"/>
                          <a:cs typeface="Times New Roman" pitchFamily="18" charset="0"/>
                        </a:rPr>
                        <a:t>Result oriented</a:t>
                      </a:r>
                      <a:endParaRPr lang="en-US" sz="1200" dirty="0">
                        <a:solidFill>
                          <a:srgbClr val="000000"/>
                        </a:solidFill>
                        <a:latin typeface="Times New Roman" pitchFamily="18" charset="0"/>
                        <a:ea typeface="Calibri"/>
                        <a:cs typeface="Times New Roman" pitchFamily="18" charset="0"/>
                      </a:endParaRPr>
                    </a:p>
                    <a:p>
                      <a:pPr marL="342900" marR="0" lvl="0" indent="-342900" algn="just">
                        <a:lnSpc>
                          <a:spcPct val="150000"/>
                        </a:lnSpc>
                        <a:spcBef>
                          <a:spcPts val="0"/>
                        </a:spcBef>
                        <a:spcAft>
                          <a:spcPts val="0"/>
                        </a:spcAft>
                        <a:buFont typeface="Wingdings"/>
                        <a:buChar char=""/>
                        <a:tabLst>
                          <a:tab pos="457200" algn="l"/>
                        </a:tabLst>
                      </a:pPr>
                      <a:r>
                        <a:rPr lang="en-GB" sz="1200" dirty="0">
                          <a:solidFill>
                            <a:srgbClr val="000000"/>
                          </a:solidFill>
                          <a:latin typeface="Times New Roman" pitchFamily="18" charset="0"/>
                          <a:ea typeface="Calibri"/>
                          <a:cs typeface="Times New Roman" pitchFamily="18" charset="0"/>
                        </a:rPr>
                        <a:t>Problem solving and decision making</a:t>
                      </a:r>
                      <a:endParaRPr lang="en-US" sz="1200" dirty="0">
                        <a:solidFill>
                          <a:srgbClr val="000000"/>
                        </a:solidFill>
                        <a:latin typeface="Times New Roman" pitchFamily="18" charset="0"/>
                        <a:ea typeface="Calibri"/>
                        <a:cs typeface="Times New Roman" pitchFamily="18" charset="0"/>
                      </a:endParaRPr>
                    </a:p>
                    <a:p>
                      <a:pPr marL="342900" marR="0" lvl="0" indent="-342900" algn="just">
                        <a:lnSpc>
                          <a:spcPct val="150000"/>
                        </a:lnSpc>
                        <a:spcBef>
                          <a:spcPts val="0"/>
                        </a:spcBef>
                        <a:spcAft>
                          <a:spcPts val="0"/>
                        </a:spcAft>
                        <a:buFont typeface="Wingdings"/>
                        <a:buChar char=""/>
                        <a:tabLst>
                          <a:tab pos="457200" algn="l"/>
                        </a:tabLst>
                      </a:pPr>
                      <a:r>
                        <a:rPr lang="en-GB" sz="1200" dirty="0">
                          <a:solidFill>
                            <a:srgbClr val="000000"/>
                          </a:solidFill>
                          <a:latin typeface="Times New Roman" pitchFamily="18" charset="0"/>
                          <a:ea typeface="Calibri"/>
                          <a:cs typeface="Times New Roman" pitchFamily="18" charset="0"/>
                        </a:rPr>
                        <a:t>Strong interpersonal and influencing skill</a:t>
                      </a:r>
                      <a:endParaRPr lang="en-US" sz="1200" dirty="0">
                        <a:solidFill>
                          <a:srgbClr val="000000"/>
                        </a:solidFill>
                        <a:latin typeface="Times New Roman" pitchFamily="18" charset="0"/>
                        <a:ea typeface="Calibri"/>
                        <a:cs typeface="Times New Roman" pitchFamily="18" charset="0"/>
                      </a:endParaRPr>
                    </a:p>
                  </a:txBody>
                  <a:tcPr marL="21530" marR="21530" marT="21530" marB="2153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615568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37410" y="723802"/>
            <a:ext cx="9465656" cy="598516"/>
          </a:xfrm>
        </p:spPr>
        <p:txBody>
          <a:bodyPr>
            <a:normAutofit/>
          </a:bodyPr>
          <a:lstStyle/>
          <a:p>
            <a:pPr algn="ctr"/>
            <a:r>
              <a:rPr lang="en-US" sz="3200" b="1" dirty="0">
                <a:solidFill>
                  <a:srgbClr val="FF9900"/>
                </a:solidFill>
                <a:latin typeface="Times New Roman" panose="02020603050405020304" pitchFamily="18" charset="0"/>
                <a:cs typeface="Times New Roman" panose="02020603050405020304" pitchFamily="18" charset="0"/>
              </a:rPr>
              <a:t>Conclusion</a:t>
            </a:r>
            <a:endParaRPr lang="en-US" sz="3200" b="1" dirty="0">
              <a:solidFill>
                <a:srgbClr val="FF9900"/>
              </a:solidFill>
            </a:endParaRPr>
          </a:p>
        </p:txBody>
      </p:sp>
      <p:sp>
        <p:nvSpPr>
          <p:cNvPr id="2" name="Content Placeholder 1"/>
          <p:cNvSpPr>
            <a:spLocks noGrp="1"/>
          </p:cNvSpPr>
          <p:nvPr>
            <p:ph idx="1"/>
          </p:nvPr>
        </p:nvSpPr>
        <p:spPr>
          <a:xfrm>
            <a:off x="349135" y="1338943"/>
            <a:ext cx="11391108" cy="4928853"/>
          </a:xfrm>
        </p:spPr>
        <p:txBody>
          <a:bodyPr>
            <a:normAutofit/>
          </a:bodyPr>
          <a:lstStyle/>
          <a:p>
            <a:pPr algn="just">
              <a:lnSpc>
                <a:spcPct val="150000"/>
              </a:lnSpc>
              <a:buNone/>
            </a:pPr>
            <a:r>
              <a:rPr lang="en-GB" sz="2000" dirty="0">
                <a:latin typeface="Times New Roman" pitchFamily="18" charset="0"/>
                <a:cs typeface="Times New Roman" pitchFamily="18" charset="0"/>
              </a:rPr>
              <a:t>It has been concluded from the above that personal and professional development is a process that is based on continuous learning and attainment of success and development that is dependent over long term success and growth. In respect of the certain role play is considered i.e. human resource which is considered as the most valuable job position as per basis of preferred role and knowledge of an individual. In addition, the report provide clarity about CV, cover letter, job advertisement/ person specification so that it is easy to maintain clear target towards specific company so that respective expectations get fulfilled with adequateness. </a:t>
            </a:r>
            <a:endParaRPr lang="en-US" sz="2000" dirty="0">
              <a:latin typeface="Times New Roman" pitchFamily="18" charset="0"/>
              <a:cs typeface="Times New Roman" pitchFamily="18" charset="0"/>
            </a:endParaRPr>
          </a:p>
          <a:p>
            <a:pPr algn="just"/>
            <a:endParaRPr lang="en-US" sz="2000" dirty="0"/>
          </a:p>
          <a:p>
            <a:endParaRPr lang="en-US" sz="2000" dirty="0"/>
          </a:p>
        </p:txBody>
      </p:sp>
    </p:spTree>
    <p:extLst>
      <p:ext uri="{BB962C8B-B14F-4D97-AF65-F5344CB8AC3E}">
        <p14:creationId xmlns:p14="http://schemas.microsoft.com/office/powerpoint/2010/main" val="740886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37410" y="625830"/>
            <a:ext cx="9465656" cy="598516"/>
          </a:xfrm>
        </p:spPr>
        <p:txBody>
          <a:bodyPr>
            <a:normAutofit/>
          </a:bodyPr>
          <a:lstStyle/>
          <a:p>
            <a:pPr algn="ctr"/>
            <a:r>
              <a:rPr lang="en-US" sz="3200" b="1" dirty="0">
                <a:solidFill>
                  <a:srgbClr val="FF9900"/>
                </a:solidFill>
                <a:latin typeface="Times New Roman" panose="02020603050405020304" pitchFamily="18" charset="0"/>
                <a:cs typeface="Times New Roman" panose="02020603050405020304" pitchFamily="18" charset="0"/>
              </a:rPr>
              <a:t>References</a:t>
            </a:r>
            <a:endParaRPr lang="en-US" sz="3200" b="1" dirty="0">
              <a:solidFill>
                <a:srgbClr val="FF9900"/>
              </a:solidFill>
            </a:endParaRPr>
          </a:p>
        </p:txBody>
      </p:sp>
      <p:sp>
        <p:nvSpPr>
          <p:cNvPr id="2" name="Content Placeholder 1"/>
          <p:cNvSpPr>
            <a:spLocks noGrp="1"/>
          </p:cNvSpPr>
          <p:nvPr>
            <p:ph idx="1"/>
          </p:nvPr>
        </p:nvSpPr>
        <p:spPr>
          <a:xfrm>
            <a:off x="587829" y="1306286"/>
            <a:ext cx="10907485" cy="4961510"/>
          </a:xfrm>
        </p:spPr>
        <p:txBody>
          <a:bodyPr>
            <a:normAutofit/>
          </a:bodyPr>
          <a:lstStyle/>
          <a:p>
            <a:pPr algn="just">
              <a:lnSpc>
                <a:spcPct val="120000"/>
              </a:lnSpc>
            </a:pPr>
            <a:r>
              <a:rPr lang="en-GB" sz="2000" dirty="0">
                <a:latin typeface="Times New Roman" pitchFamily="18" charset="0"/>
                <a:cs typeface="Times New Roman" pitchFamily="18" charset="0"/>
              </a:rPr>
              <a:t>ALSAFADI, Y. and ALTAHAT, S., 2021. Human resource management practices and employee performance: the role of job satisfaction. </a:t>
            </a:r>
            <a:r>
              <a:rPr lang="en-US" sz="2000" i="1" dirty="0">
                <a:latin typeface="Times New Roman" pitchFamily="18" charset="0"/>
                <a:cs typeface="Times New Roman" pitchFamily="18" charset="0"/>
              </a:rPr>
              <a:t>The Journal of Asian Finance, Economics, and Business</a:t>
            </a:r>
            <a:r>
              <a:rPr lang="en-US" sz="2000" dirty="0">
                <a:latin typeface="Times New Roman" pitchFamily="18" charset="0"/>
                <a:cs typeface="Times New Roman" pitchFamily="18" charset="0"/>
              </a:rPr>
              <a:t>, </a:t>
            </a:r>
            <a:r>
              <a:rPr lang="en-US" sz="2000" i="1" dirty="0">
                <a:latin typeface="Times New Roman" pitchFamily="18" charset="0"/>
                <a:cs typeface="Times New Roman" pitchFamily="18" charset="0"/>
              </a:rPr>
              <a:t>8</a:t>
            </a:r>
            <a:r>
              <a:rPr lang="en-US" sz="2000" dirty="0">
                <a:latin typeface="Times New Roman" pitchFamily="18" charset="0"/>
                <a:cs typeface="Times New Roman" pitchFamily="18" charset="0"/>
              </a:rPr>
              <a:t>(1), pp.519-529.</a:t>
            </a:r>
          </a:p>
          <a:p>
            <a:pPr algn="just">
              <a:lnSpc>
                <a:spcPct val="120000"/>
              </a:lnSpc>
            </a:pPr>
            <a:r>
              <a:rPr lang="en-GB" sz="2000" dirty="0" err="1">
                <a:latin typeface="Times New Roman" pitchFamily="18" charset="0"/>
                <a:cs typeface="Times New Roman" pitchFamily="18" charset="0"/>
              </a:rPr>
              <a:t>Hangal</a:t>
            </a:r>
            <a:r>
              <a:rPr lang="en-GB" sz="2000" dirty="0">
                <a:latin typeface="Times New Roman" pitchFamily="18" charset="0"/>
                <a:cs typeface="Times New Roman" pitchFamily="18" charset="0"/>
              </a:rPr>
              <a:t>, M.A., 2020. Application of Analytics In HR Influences Employee Performance. </a:t>
            </a:r>
            <a:r>
              <a:rPr lang="en-US" sz="2000" i="1" dirty="0">
                <a:latin typeface="Times New Roman" pitchFamily="18" charset="0"/>
                <a:cs typeface="Times New Roman" pitchFamily="18" charset="0"/>
              </a:rPr>
              <a:t>Psychology and Education Journal</a:t>
            </a:r>
            <a:r>
              <a:rPr lang="en-US" sz="2000" dirty="0">
                <a:latin typeface="Times New Roman" pitchFamily="18" charset="0"/>
                <a:cs typeface="Times New Roman" pitchFamily="18" charset="0"/>
              </a:rPr>
              <a:t>, </a:t>
            </a:r>
            <a:r>
              <a:rPr lang="en-US" sz="2000" i="1" dirty="0">
                <a:latin typeface="Times New Roman" pitchFamily="18" charset="0"/>
                <a:cs typeface="Times New Roman" pitchFamily="18" charset="0"/>
              </a:rPr>
              <a:t>57</a:t>
            </a:r>
            <a:r>
              <a:rPr lang="en-US" sz="2000" dirty="0">
                <a:latin typeface="Times New Roman" pitchFamily="18" charset="0"/>
                <a:cs typeface="Times New Roman" pitchFamily="18" charset="0"/>
              </a:rPr>
              <a:t>(8), pp.894-900.</a:t>
            </a:r>
          </a:p>
          <a:p>
            <a:pPr algn="just">
              <a:lnSpc>
                <a:spcPct val="120000"/>
              </a:lnSpc>
            </a:pPr>
            <a:r>
              <a:rPr lang="en-GB" sz="2000" dirty="0" err="1">
                <a:latin typeface="Times New Roman" pitchFamily="18" charset="0"/>
                <a:cs typeface="Times New Roman" pitchFamily="18" charset="0"/>
              </a:rPr>
              <a:t>Mahmood</a:t>
            </a:r>
            <a:r>
              <a:rPr lang="en-GB" sz="2000" dirty="0">
                <a:latin typeface="Times New Roman" pitchFamily="18" charset="0"/>
                <a:cs typeface="Times New Roman" pitchFamily="18" charset="0"/>
              </a:rPr>
              <a:t>, A. and et. al., 2019. Specific HR practices and employee commitment: the mediating role of job satisfaction. </a:t>
            </a:r>
            <a:r>
              <a:rPr lang="en-GB" sz="2000" i="1" dirty="0">
                <a:latin typeface="Times New Roman" pitchFamily="18" charset="0"/>
                <a:cs typeface="Times New Roman" pitchFamily="18" charset="0"/>
              </a:rPr>
              <a:t>Employee Relations: The International Journal</a:t>
            </a:r>
            <a:r>
              <a:rPr lang="en-GB" sz="2000" dirty="0">
                <a:latin typeface="Times New Roman" pitchFamily="18" charset="0"/>
                <a:cs typeface="Times New Roman" pitchFamily="18" charset="0"/>
              </a:rPr>
              <a:t>.</a:t>
            </a:r>
            <a:endParaRPr lang="en-US" sz="2000" dirty="0">
              <a:latin typeface="Times New Roman" pitchFamily="18" charset="0"/>
              <a:cs typeface="Times New Roman" pitchFamily="18" charset="0"/>
            </a:endParaRPr>
          </a:p>
          <a:p>
            <a:pPr algn="just">
              <a:lnSpc>
                <a:spcPct val="120000"/>
              </a:lnSpc>
            </a:pPr>
            <a:r>
              <a:rPr lang="en-GB" sz="2000" dirty="0">
                <a:latin typeface="Times New Roman" pitchFamily="18" charset="0"/>
                <a:cs typeface="Times New Roman" pitchFamily="18" charset="0"/>
              </a:rPr>
              <a:t>Nguyen, T.M. and </a:t>
            </a:r>
            <a:r>
              <a:rPr lang="en-GB" sz="2000" dirty="0" err="1">
                <a:latin typeface="Times New Roman" pitchFamily="18" charset="0"/>
                <a:cs typeface="Times New Roman" pitchFamily="18" charset="0"/>
              </a:rPr>
              <a:t>Malik</a:t>
            </a:r>
            <a:r>
              <a:rPr lang="en-GB" sz="2000" dirty="0">
                <a:latin typeface="Times New Roman" pitchFamily="18" charset="0"/>
                <a:cs typeface="Times New Roman" pitchFamily="18" charset="0"/>
              </a:rPr>
              <a:t>, A., 2021. A Two‐Wave Cross‐Lagged Study on AI Service Quality: The Moderating Effects of the Job Level and Job Role. </a:t>
            </a:r>
            <a:r>
              <a:rPr lang="en-US" sz="2000" i="1" dirty="0">
                <a:latin typeface="Times New Roman" pitchFamily="18" charset="0"/>
                <a:cs typeface="Times New Roman" pitchFamily="18" charset="0"/>
              </a:rPr>
              <a:t>British Journal of Management</a:t>
            </a:r>
            <a:r>
              <a:rPr lang="en-US" sz="2000" dirty="0">
                <a:latin typeface="Times New Roman" pitchFamily="18" charset="0"/>
                <a:cs typeface="Times New Roman" pitchFamily="18" charset="0"/>
              </a:rPr>
              <a:t>.</a:t>
            </a:r>
          </a:p>
          <a:p>
            <a:pPr algn="just">
              <a:lnSpc>
                <a:spcPct val="120000"/>
              </a:lnSpc>
            </a:pPr>
            <a:r>
              <a:rPr lang="en-GB" sz="2000" dirty="0">
                <a:latin typeface="Times New Roman" pitchFamily="18" charset="0"/>
                <a:cs typeface="Times New Roman" pitchFamily="18" charset="0"/>
              </a:rPr>
              <a:t>Yu, H. and et. al., 2020, December. Forecasting health and wellbeing for shift workers using job-role based deep neural network. In </a:t>
            </a:r>
            <a:r>
              <a:rPr lang="en-US" sz="2000" i="1" dirty="0">
                <a:latin typeface="Times New Roman" pitchFamily="18" charset="0"/>
                <a:cs typeface="Times New Roman" pitchFamily="18" charset="0"/>
              </a:rPr>
              <a:t>International Conference on Wireless Mobile Communication and Healthcare</a:t>
            </a:r>
            <a:r>
              <a:rPr lang="en-US" sz="2000" dirty="0">
                <a:latin typeface="Times New Roman" pitchFamily="18" charset="0"/>
                <a:cs typeface="Times New Roman" pitchFamily="18" charset="0"/>
              </a:rPr>
              <a:t> (pp. 89-103). Springer, Cham.</a:t>
            </a:r>
          </a:p>
          <a:p>
            <a:pPr algn="just"/>
            <a:endParaRPr lang="en-US" sz="2000" dirty="0"/>
          </a:p>
          <a:p>
            <a:endParaRPr lang="en-US" sz="2000" dirty="0"/>
          </a:p>
        </p:txBody>
      </p:sp>
    </p:spTree>
    <p:extLst>
      <p:ext uri="{BB962C8B-B14F-4D97-AF65-F5344CB8AC3E}">
        <p14:creationId xmlns:p14="http://schemas.microsoft.com/office/powerpoint/2010/main" val="740886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33051" y="2069101"/>
            <a:ext cx="8596668" cy="1826581"/>
          </a:xfrm>
        </p:spPr>
        <p:txBody>
          <a:bodyPr>
            <a:noAutofit/>
          </a:bodyPr>
          <a:lstStyle/>
          <a:p>
            <a:pPr algn="ctr"/>
            <a:r>
              <a:rPr lang="en-US" sz="11500" b="1" dirty="0">
                <a:solidFill>
                  <a:schemeClr val="tx1"/>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18800355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c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16B76F2-1AE1-4A2A-A5B3-D462CC5E81F8}">
  <ds:schemaRefs>
    <ds:schemaRef ds:uri="fb0879af-3eba-417a-a55a-ffe6dcd6ca77"/>
    <ds:schemaRef ds:uri="http://purl.org/dc/elements/1.1/"/>
    <ds:schemaRef ds:uri="http://schemas.microsoft.com/office/2006/metadata/properties"/>
    <ds:schemaRef ds:uri="http://schemas.microsoft.com/office/2006/documentManagement/types"/>
    <ds:schemaRef ds:uri="http://schemas.microsoft.com/sharepoint/v3"/>
    <ds:schemaRef ds:uri="http://purl.org/dc/terms/"/>
    <ds:schemaRef ds:uri="http://schemas.openxmlformats.org/package/2006/metadata/core-properties"/>
    <ds:schemaRef ds:uri="6dc4bcd6-49db-4c07-9060-8acfc67cef9f"/>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30ECC70E-6674-4337-B48B-AF4F8832F1E5}">
  <ds:schemaRefs>
    <ds:schemaRef ds:uri="http://schemas.microsoft.com/sharepoint/v3/contenttype/forms"/>
  </ds:schemaRefs>
</ds:datastoreItem>
</file>

<file path=customXml/itemProps3.xml><?xml version="1.0" encoding="utf-8"?>
<ds:datastoreItem xmlns:ds="http://schemas.openxmlformats.org/officeDocument/2006/customXml" ds:itemID="{D2BAE40F-4B14-4E0B-9265-745AD5E2D4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Aspect</Template>
  <TotalTime>0</TotalTime>
  <Words>1898</Words>
  <Application>Microsoft Office PowerPoint</Application>
  <PresentationFormat>Widescreen</PresentationFormat>
  <Paragraphs>112</Paragraphs>
  <Slides>12</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Calibri</vt:lpstr>
      <vt:lpstr>OpenSymbol</vt:lpstr>
      <vt:lpstr>Symbol</vt:lpstr>
      <vt:lpstr>Times New Roman</vt:lpstr>
      <vt:lpstr>Verdana</vt:lpstr>
      <vt:lpstr>Wingdings</vt:lpstr>
      <vt:lpstr>Wingdings 2</vt:lpstr>
      <vt:lpstr>Aspect</vt:lpstr>
      <vt:lpstr>    BMSW 4005 Task-2   Id:- 2016760</vt:lpstr>
      <vt:lpstr>Table of content</vt:lpstr>
      <vt:lpstr>INTRODUCTION</vt:lpstr>
      <vt:lpstr>Task 2 – Mock interview </vt:lpstr>
      <vt:lpstr>Continue…</vt:lpstr>
      <vt:lpstr>Continue…</vt:lpstr>
      <vt:lpstr>CV</vt:lpstr>
      <vt:lpstr>Cover letter</vt:lpstr>
      <vt:lpstr>Person specification</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2018-08-22T06:32:08Z</dcterms:created>
  <dcterms:modified xsi:type="dcterms:W3CDTF">2021-12-16T13:58:32Z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