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7" r:id="rId3"/>
    <p:sldId id="274" r:id="rId4"/>
    <p:sldId id="260" r:id="rId5"/>
    <p:sldId id="275" r:id="rId6"/>
    <p:sldId id="272" r:id="rId7"/>
    <p:sldId id="261" r:id="rId8"/>
    <p:sldId id="262" r:id="rId9"/>
    <p:sldId id="276" r:id="rId10"/>
    <p:sldId id="263" r:id="rId11"/>
    <p:sldId id="277" r:id="rId12"/>
    <p:sldId id="264" r:id="rId13"/>
    <p:sldId id="278" r:id="rId14"/>
    <p:sldId id="269" r:id="rId15"/>
    <p:sldId id="265" r:id="rId16"/>
    <p:sldId id="266" r:id="rId17"/>
    <p:sldId id="267" r:id="rId18"/>
    <p:sldId id="268" r:id="rId19"/>
    <p:sldId id="273" r:id="rId20"/>
    <p:sldId id="270" r:id="rId21"/>
    <p:sldId id="271" r:id="rId22"/>
    <p:sldId id="27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345" autoAdjust="0"/>
    <p:restoredTop sz="94660"/>
  </p:normalViewPr>
  <p:slideViewPr>
    <p:cSldViewPr snapToGrid="0">
      <p:cViewPr varScale="1">
        <p:scale>
          <a:sx n="108" d="100"/>
          <a:sy n="108" d="100"/>
        </p:scale>
        <p:origin x="13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A0216-25CC-4F0A-8B61-9E0A348379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A26B7C-E7DB-4CFE-B86F-684472C369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E3616F-57E9-4F8E-B4A1-0AC9E2FBDE14}"/>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5" name="Footer Placeholder 4">
            <a:extLst>
              <a:ext uri="{FF2B5EF4-FFF2-40B4-BE49-F238E27FC236}">
                <a16:creationId xmlns:a16="http://schemas.microsoft.com/office/drawing/2014/main" id="{25FA956F-4B9B-4E8E-84C8-986390F2C0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5264C8-7567-4BCF-82C1-9FEB9A1DFF79}"/>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2801207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73AEF-4296-498F-A83D-8C975F996B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577EE0-B0FB-45FE-9973-E08E9BEB89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9363F6-0CE4-4ECC-AEDD-8633CD37D173}"/>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5" name="Footer Placeholder 4">
            <a:extLst>
              <a:ext uri="{FF2B5EF4-FFF2-40B4-BE49-F238E27FC236}">
                <a16:creationId xmlns:a16="http://schemas.microsoft.com/office/drawing/2014/main" id="{4067E8EC-A6BD-4500-AC25-140427E30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99E7A-3A25-404F-A643-95C6DFC01535}"/>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832300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FFC1A-23C9-4D6C-AA75-4AE1F15A58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7BDA30-BE8C-4F8C-8579-130AA2F8B5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B5D72F-72D3-4767-AE46-D002D42AC99E}"/>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5" name="Footer Placeholder 4">
            <a:extLst>
              <a:ext uri="{FF2B5EF4-FFF2-40B4-BE49-F238E27FC236}">
                <a16:creationId xmlns:a16="http://schemas.microsoft.com/office/drawing/2014/main" id="{1AE4EC52-06B4-49D4-9ACC-79207BF72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75FD6C-79D1-479D-87C3-3FECD9A92788}"/>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1175197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FD023-89E0-47DD-AFD5-1FBE4EAA5F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CA83F6-0CB9-49D5-8C40-B94084D56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2F1F00-5833-4F82-B56A-73440C594F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F0E557-5EB1-41EC-B931-8EBFFC5265CD}"/>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6" name="Footer Placeholder 5">
            <a:extLst>
              <a:ext uri="{FF2B5EF4-FFF2-40B4-BE49-F238E27FC236}">
                <a16:creationId xmlns:a16="http://schemas.microsoft.com/office/drawing/2014/main" id="{1A8B051C-DC08-4787-A043-26B6EC557B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C8B1C6-B89E-4980-B8A4-7810BF193187}"/>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3361646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BFCB4-F37B-4A4F-B355-5967E1518F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762C38-1ABE-4B14-8EC9-5C96793D48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831E48-56DA-4167-A1A1-B5C58D8161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E8D8A4-3378-4F18-8E88-D57731CA1A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54EE97-751D-40DE-A523-C9EAA97B73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B254E7-F8FE-47D8-A121-1B5568DF7E8B}"/>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8" name="Footer Placeholder 7">
            <a:extLst>
              <a:ext uri="{FF2B5EF4-FFF2-40B4-BE49-F238E27FC236}">
                <a16:creationId xmlns:a16="http://schemas.microsoft.com/office/drawing/2014/main" id="{F6BE0EE4-57D4-462E-923F-76258F8A03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58CA28-7EC2-465B-A7A3-5D01740271B7}"/>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2449489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D0390-1F03-472C-91B8-48A76C1EC1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742B214-7066-4517-8DD2-D617179955C3}"/>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4" name="Footer Placeholder 3">
            <a:extLst>
              <a:ext uri="{FF2B5EF4-FFF2-40B4-BE49-F238E27FC236}">
                <a16:creationId xmlns:a16="http://schemas.microsoft.com/office/drawing/2014/main" id="{D372117E-0EDD-4B28-9688-33888A8F22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AEB07D-E27C-4FE8-A94E-4C0D5B9181AD}"/>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541229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8B890D-AAC3-4E51-AAFF-CA85654CD257}"/>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3" name="Footer Placeholder 2">
            <a:extLst>
              <a:ext uri="{FF2B5EF4-FFF2-40B4-BE49-F238E27FC236}">
                <a16:creationId xmlns:a16="http://schemas.microsoft.com/office/drawing/2014/main" id="{D90346E2-40FC-4C07-84AE-17827FCA38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920234-66D1-4E22-8D3A-91B005C0FC2E}"/>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2696944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C5BDA-34A7-40FD-AB00-1E543649F5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59E4BA7-E280-4563-BF59-D14B0839CA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1505BB-B58E-4B5A-B34B-B1B3B55F9D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38B248-9C5C-46FF-ADEA-ABBEC482BD84}"/>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6" name="Footer Placeholder 5">
            <a:extLst>
              <a:ext uri="{FF2B5EF4-FFF2-40B4-BE49-F238E27FC236}">
                <a16:creationId xmlns:a16="http://schemas.microsoft.com/office/drawing/2014/main" id="{E4BE5ADE-669E-4E9E-8776-46B7CABFCE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8AFF0-DC84-47C0-9EF7-66DE94F84976}"/>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2172325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B9CA6-B0F7-45EF-8214-D794B878C6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6396F5-9531-4CC0-B0BB-CE8135C8DF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BA178-D71C-4D54-BDB4-DBCA7177C7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2EA9D3-D3B9-4843-95ED-D759003E5246}"/>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6" name="Footer Placeholder 5">
            <a:extLst>
              <a:ext uri="{FF2B5EF4-FFF2-40B4-BE49-F238E27FC236}">
                <a16:creationId xmlns:a16="http://schemas.microsoft.com/office/drawing/2014/main" id="{AA25D1E5-C0B3-4CAE-B04E-5E77FE297F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F6F0A8-BE17-40A1-AB91-1F3203A965C9}"/>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497522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F09EA-7995-4FC6-9E49-E19E8E7672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DDD56F-A03B-4A6A-B814-2E0A47F214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D285E3-9DEA-4C73-A516-0F4393F8646B}"/>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5" name="Footer Placeholder 4">
            <a:extLst>
              <a:ext uri="{FF2B5EF4-FFF2-40B4-BE49-F238E27FC236}">
                <a16:creationId xmlns:a16="http://schemas.microsoft.com/office/drawing/2014/main" id="{7A292F33-AE58-420C-A9F7-21A2DD47D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0505D-CC05-4F9B-B4E6-80407B2E7E0C}"/>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2081712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E9B436-7E52-4E32-8DE1-9F93410FCB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D30EC5-486E-4C6A-916B-B564F03968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44E978-05C9-473B-B75C-BE3349813357}"/>
              </a:ext>
            </a:extLst>
          </p:cNvPr>
          <p:cNvSpPr>
            <a:spLocks noGrp="1"/>
          </p:cNvSpPr>
          <p:nvPr>
            <p:ph type="dt" sz="half" idx="10"/>
          </p:nvPr>
        </p:nvSpPr>
        <p:spPr/>
        <p:txBody>
          <a:bodyPr/>
          <a:lstStyle/>
          <a:p>
            <a:fld id="{0CCE43E8-086D-4F4C-AB45-A5ECD3F9B38C}" type="datetimeFigureOut">
              <a:rPr lang="en-GB" smtClean="0"/>
              <a:t>16/04/2020</a:t>
            </a:fld>
            <a:endParaRPr lang="en-GB"/>
          </a:p>
        </p:txBody>
      </p:sp>
      <p:sp>
        <p:nvSpPr>
          <p:cNvPr id="5" name="Footer Placeholder 4">
            <a:extLst>
              <a:ext uri="{FF2B5EF4-FFF2-40B4-BE49-F238E27FC236}">
                <a16:creationId xmlns:a16="http://schemas.microsoft.com/office/drawing/2014/main" id="{E613177F-7946-4AB0-A6D3-BDC6C32E05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41C61-A0CB-405D-8D68-E4FB17BA45BD}"/>
              </a:ext>
            </a:extLst>
          </p:cNvPr>
          <p:cNvSpPr>
            <a:spLocks noGrp="1"/>
          </p:cNvSpPr>
          <p:nvPr>
            <p:ph type="sldNum" sz="quarter" idx="12"/>
          </p:nvPr>
        </p:nvSpPr>
        <p:spPr/>
        <p:txBody>
          <a:bodyPr/>
          <a:lstStyle/>
          <a:p>
            <a:fld id="{292B0CD8-4B51-4B2E-8363-CC6D9CA6C416}" type="slidenum">
              <a:rPr lang="en-GB" smtClean="0"/>
              <a:t>‹#›</a:t>
            </a:fld>
            <a:endParaRPr lang="en-GB"/>
          </a:p>
        </p:txBody>
      </p:sp>
    </p:spTree>
    <p:extLst>
      <p:ext uri="{BB962C8B-B14F-4D97-AF65-F5344CB8AC3E}">
        <p14:creationId xmlns:p14="http://schemas.microsoft.com/office/powerpoint/2010/main" val="238736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7F6151-1FA5-4F13-BC94-EB4EE761E2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252192-7689-4B31-8903-B1EF24594C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DE3BD0-3469-48BB-81C1-D7EAD6C885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CE43E8-086D-4F4C-AB45-A5ECD3F9B38C}" type="datetimeFigureOut">
              <a:rPr lang="en-GB" smtClean="0"/>
              <a:t>16/04/2020</a:t>
            </a:fld>
            <a:endParaRPr lang="en-GB"/>
          </a:p>
        </p:txBody>
      </p:sp>
      <p:sp>
        <p:nvSpPr>
          <p:cNvPr id="5" name="Footer Placeholder 4">
            <a:extLst>
              <a:ext uri="{FF2B5EF4-FFF2-40B4-BE49-F238E27FC236}">
                <a16:creationId xmlns:a16="http://schemas.microsoft.com/office/drawing/2014/main" id="{5C096E97-45C5-4956-BDDC-1014D9E19E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F42ED8-D25F-4466-B74F-D9828E2A38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2B0CD8-4B51-4B2E-8363-CC6D9CA6C416}" type="slidenum">
              <a:rPr lang="en-GB" smtClean="0"/>
              <a:t>‹#›</a:t>
            </a:fld>
            <a:endParaRPr lang="en-GB"/>
          </a:p>
        </p:txBody>
      </p:sp>
    </p:spTree>
    <p:extLst>
      <p:ext uri="{BB962C8B-B14F-4D97-AF65-F5344CB8AC3E}">
        <p14:creationId xmlns:p14="http://schemas.microsoft.com/office/powerpoint/2010/main" val="2977825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86818552-3988-49C3-855E-81F6C6A019E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8402" y="183701"/>
            <a:ext cx="11515196" cy="6490598"/>
          </a:xfrm>
        </p:spPr>
      </p:pic>
    </p:spTree>
    <p:extLst>
      <p:ext uri="{BB962C8B-B14F-4D97-AF65-F5344CB8AC3E}">
        <p14:creationId xmlns:p14="http://schemas.microsoft.com/office/powerpoint/2010/main" val="2467197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6A5518-A591-4FCC-AFBA-4CDB1B864EF2}"/>
              </a:ext>
            </a:extLst>
          </p:cNvPr>
          <p:cNvSpPr>
            <a:spLocks noGrp="1"/>
          </p:cNvSpPr>
          <p:nvPr>
            <p:ph idx="1"/>
          </p:nvPr>
        </p:nvSpPr>
        <p:spPr>
          <a:xfrm>
            <a:off x="2200552" y="2322142"/>
            <a:ext cx="7790895" cy="2213715"/>
          </a:xfrm>
        </p:spPr>
        <p:txBody>
          <a:bodyPr/>
          <a:lstStyle/>
          <a:p>
            <a:pPr marL="0" indent="0" algn="ctr">
              <a:buNone/>
            </a:pPr>
            <a:r>
              <a:rPr lang="en-GB" sz="3200" dirty="0">
                <a:solidFill>
                  <a:schemeClr val="bg1"/>
                </a:solidFill>
                <a:latin typeface="High Tower Text" panose="02040502050506030303" pitchFamily="18" charset="0"/>
              </a:rPr>
              <a:t>It is never out of my mind and everything is poisoned by it. It’s here in me the whole time, eating me away.</a:t>
            </a:r>
          </a:p>
          <a:p>
            <a:endParaRPr lang="en-GB" dirty="0"/>
          </a:p>
        </p:txBody>
      </p:sp>
      <p:sp>
        <p:nvSpPr>
          <p:cNvPr id="5" name="Title 1">
            <a:extLst>
              <a:ext uri="{FF2B5EF4-FFF2-40B4-BE49-F238E27FC236}">
                <a16:creationId xmlns:a16="http://schemas.microsoft.com/office/drawing/2014/main" id="{E8D59E5D-B367-44FB-9316-E9863655643C}"/>
              </a:ext>
            </a:extLst>
          </p:cNvPr>
          <p:cNvSpPr txBox="1">
            <a:spLocks noGrp="1"/>
          </p:cNvSpPr>
          <p:nvPr>
            <p:ph type="title"/>
          </p:nvPr>
        </p:nvSpPr>
        <p:spPr>
          <a:prstGeom prst="rect">
            <a:avLst/>
          </a:prstGeom>
        </p:spPr>
        <p:txBody>
          <a:bodyPr vert="horz" lIns="45720" rIns="45720" anchor="ctr">
            <a:normAutofit/>
          </a:bodyPr>
          <a:lstStyle>
            <a:lvl1pPr algn="l" rtl="0" eaLnBrk="1" latinLnBrk="0" hangingPunct="1">
              <a:spcBef>
                <a:spcPct val="0"/>
              </a:spcBef>
              <a:buNone/>
              <a:defRPr kumimoji="0" sz="4600" kern="1200">
                <a:solidFill>
                  <a:schemeClr val="tx1"/>
                </a:solidFill>
                <a:latin typeface="+mj-lt"/>
                <a:ea typeface="+mj-ea"/>
                <a:cs typeface="+mj-cs"/>
              </a:defRPr>
            </a:lvl1pPr>
          </a:lstStyle>
          <a:p>
            <a:pPr algn="ctr" fontAlgn="auto">
              <a:spcAft>
                <a:spcPts val="0"/>
              </a:spcAft>
            </a:pPr>
            <a:r>
              <a:rPr lang="en-GB" sz="4400" dirty="0">
                <a:solidFill>
                  <a:schemeClr val="bg1"/>
                </a:solidFill>
                <a:latin typeface="High Tower Text" panose="02040502050506030303" pitchFamily="18" charset="0"/>
              </a:rPr>
              <a:t>Mansfield on the War</a:t>
            </a:r>
            <a:endParaRPr lang="en-GB" sz="6000" dirty="0">
              <a:solidFill>
                <a:schemeClr val="bg1"/>
              </a:solidFill>
              <a:latin typeface="High Tower Text" panose="02040502050506030303" pitchFamily="18" charset="0"/>
            </a:endParaRPr>
          </a:p>
        </p:txBody>
      </p:sp>
    </p:spTree>
    <p:extLst>
      <p:ext uri="{BB962C8B-B14F-4D97-AF65-F5344CB8AC3E}">
        <p14:creationId xmlns:p14="http://schemas.microsoft.com/office/powerpoint/2010/main" val="3429083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8726B-2C63-462A-BACD-A5A75C77852A}"/>
              </a:ext>
            </a:extLst>
          </p:cNvPr>
          <p:cNvSpPr>
            <a:spLocks noGrp="1"/>
          </p:cNvSpPr>
          <p:nvPr>
            <p:ph type="title"/>
          </p:nvPr>
        </p:nvSpPr>
        <p:spPr>
          <a:xfrm>
            <a:off x="838200" y="134306"/>
            <a:ext cx="10515600" cy="771217"/>
          </a:xfrm>
        </p:spPr>
        <p:txBody>
          <a:bodyPr/>
          <a:lstStyle/>
          <a:p>
            <a:r>
              <a:rPr lang="en-GB" dirty="0">
                <a:solidFill>
                  <a:schemeClr val="bg1"/>
                </a:solidFill>
                <a:latin typeface="High Tower Text" panose="02040502050506030303" pitchFamily="18" charset="0"/>
              </a:rPr>
              <a:t>Themes and techniques</a:t>
            </a:r>
          </a:p>
        </p:txBody>
      </p:sp>
      <p:sp>
        <p:nvSpPr>
          <p:cNvPr id="3" name="Content Placeholder 2">
            <a:extLst>
              <a:ext uri="{FF2B5EF4-FFF2-40B4-BE49-F238E27FC236}">
                <a16:creationId xmlns:a16="http://schemas.microsoft.com/office/drawing/2014/main" id="{2F4846BA-EB84-4C0B-B514-045557BF8ACB}"/>
              </a:ext>
            </a:extLst>
          </p:cNvPr>
          <p:cNvSpPr>
            <a:spLocks noGrp="1"/>
          </p:cNvSpPr>
          <p:nvPr>
            <p:ph idx="1"/>
          </p:nvPr>
        </p:nvSpPr>
        <p:spPr>
          <a:xfrm>
            <a:off x="838199" y="1251752"/>
            <a:ext cx="10764915" cy="5271564"/>
          </a:xfrm>
        </p:spPr>
        <p:txBody>
          <a:bodyPr>
            <a:normAutofit lnSpcReduction="10000"/>
          </a:bodyPr>
          <a:lstStyle/>
          <a:p>
            <a:pPr marL="0" indent="0">
              <a:buNone/>
            </a:pPr>
            <a:r>
              <a:rPr lang="en-GB" sz="2400" dirty="0">
                <a:solidFill>
                  <a:schemeClr val="bg1"/>
                </a:solidFill>
                <a:latin typeface="Perpetua" panose="02020502060401020303" pitchFamily="18" charset="0"/>
              </a:rPr>
              <a:t>Mansfield was a practising feminist even if she was impatient with political labels. She tore the gloss from the </a:t>
            </a:r>
            <a:r>
              <a:rPr lang="en-GB" sz="2400" dirty="0">
                <a:solidFill>
                  <a:srgbClr val="FFFF00"/>
                </a:solidFill>
                <a:latin typeface="Perpetua" panose="02020502060401020303" pitchFamily="18" charset="0"/>
              </a:rPr>
              <a:t>pain, poverty and physical suffering of under-privileged women</a:t>
            </a:r>
            <a:r>
              <a:rPr lang="en-GB" sz="2400" dirty="0">
                <a:solidFill>
                  <a:schemeClr val="bg1"/>
                </a:solidFill>
                <a:latin typeface="Perpetua" panose="02020502060401020303" pitchFamily="18" charset="0"/>
              </a:rPr>
              <a:t>; she trampled over </a:t>
            </a:r>
            <a:r>
              <a:rPr lang="en-GB" sz="2400" dirty="0">
                <a:solidFill>
                  <a:srgbClr val="FFFF00"/>
                </a:solidFill>
                <a:latin typeface="Perpetua" panose="02020502060401020303" pitchFamily="18" charset="0"/>
              </a:rPr>
              <a:t>sexual prejudices and nor</a:t>
            </a:r>
            <a:r>
              <a:rPr lang="en-GB" sz="2400" dirty="0">
                <a:solidFill>
                  <a:schemeClr val="bg1"/>
                </a:solidFill>
                <a:latin typeface="Perpetua" panose="02020502060401020303" pitchFamily="18" charset="0"/>
              </a:rPr>
              <a:t>ms in her own life as well as in her poetics; she used </a:t>
            </a:r>
            <a:r>
              <a:rPr lang="en-GB" sz="2400" dirty="0">
                <a:solidFill>
                  <a:srgbClr val="FFFF00"/>
                </a:solidFill>
                <a:latin typeface="Perpetua" panose="02020502060401020303" pitchFamily="18" charset="0"/>
              </a:rPr>
              <a:t>art to explore what colonial politics meant in the minds and bodies of the colonised and the colonisers. </a:t>
            </a:r>
            <a:r>
              <a:rPr lang="en-GB" sz="2400" dirty="0">
                <a:solidFill>
                  <a:schemeClr val="bg1"/>
                </a:solidFill>
                <a:latin typeface="Perpetua" panose="02020502060401020303" pitchFamily="18" charset="0"/>
              </a:rPr>
              <a:t>She was also a practising </a:t>
            </a:r>
            <a:r>
              <a:rPr lang="en-GB" sz="2400" dirty="0" err="1">
                <a:solidFill>
                  <a:schemeClr val="bg1"/>
                </a:solidFill>
                <a:latin typeface="Perpetua" panose="02020502060401020303" pitchFamily="18" charset="0"/>
              </a:rPr>
              <a:t>intermedialist</a:t>
            </a:r>
            <a:r>
              <a:rPr lang="en-GB" sz="2400" dirty="0">
                <a:solidFill>
                  <a:schemeClr val="bg1"/>
                </a:solidFill>
                <a:latin typeface="Perpetua" panose="02020502060401020303" pitchFamily="18" charset="0"/>
              </a:rPr>
              <a:t> long before academia took up the term: her stories grow from pieces of music, pictures, poems, architectural details. Cinema techniques are transposed back into writing, theatrical monologues and dialogues are re-mediatised as prose. </a:t>
            </a:r>
          </a:p>
          <a:p>
            <a:pPr marL="0" indent="0">
              <a:buNone/>
            </a:pPr>
            <a:r>
              <a:rPr lang="en-GB" sz="2400" dirty="0">
                <a:solidFill>
                  <a:schemeClr val="bg1"/>
                </a:solidFill>
                <a:latin typeface="Perpetua" panose="02020502060401020303" pitchFamily="18" charset="0"/>
              </a:rPr>
              <a:t>Claire Davison, ‘Preface’, to Gerri Kimber, </a:t>
            </a:r>
            <a:r>
              <a:rPr lang="en-GB" sz="2400" i="1" dirty="0">
                <a:solidFill>
                  <a:schemeClr val="bg1"/>
                </a:solidFill>
                <a:latin typeface="Perpetua" panose="02020502060401020303" pitchFamily="18" charset="0"/>
              </a:rPr>
              <a:t>Katherine Mansfield And The Art Of The Short Story</a:t>
            </a:r>
            <a:r>
              <a:rPr lang="en-GB" sz="2400" dirty="0">
                <a:solidFill>
                  <a:schemeClr val="bg1"/>
                </a:solidFill>
                <a:latin typeface="Perpetua" panose="02020502060401020303" pitchFamily="18" charset="0"/>
              </a:rPr>
              <a:t>, p.9</a:t>
            </a:r>
          </a:p>
          <a:p>
            <a:pPr marL="0" indent="0" algn="ctr">
              <a:buNone/>
            </a:pPr>
            <a:r>
              <a:rPr lang="en-GB" sz="2400" dirty="0">
                <a:solidFill>
                  <a:schemeClr val="bg1"/>
                </a:solidFill>
                <a:latin typeface="Perpetua" panose="02020502060401020303" pitchFamily="18" charset="0"/>
              </a:rPr>
              <a:t>-----------------------</a:t>
            </a:r>
          </a:p>
          <a:p>
            <a:pPr marL="0" indent="0">
              <a:buNone/>
            </a:pPr>
            <a:r>
              <a:rPr lang="en-GB" sz="2400" dirty="0">
                <a:solidFill>
                  <a:schemeClr val="bg1"/>
                </a:solidFill>
                <a:latin typeface="Perpetua" panose="02020502060401020303" pitchFamily="18" charset="0"/>
              </a:rPr>
              <a:t>Scholars interested in relationships between her writing and </a:t>
            </a:r>
            <a:r>
              <a:rPr lang="en-GB" sz="2400" dirty="0">
                <a:solidFill>
                  <a:srgbClr val="FFFF00"/>
                </a:solidFill>
                <a:latin typeface="Perpetua" panose="02020502060401020303" pitchFamily="18" charset="0"/>
              </a:rPr>
              <a:t>the visual arts have claimed her in turn as a Fauvist and an Impressionist</a:t>
            </a:r>
            <a:r>
              <a:rPr lang="en-GB" sz="2400" dirty="0">
                <a:solidFill>
                  <a:schemeClr val="bg1"/>
                </a:solidFill>
                <a:latin typeface="Perpetua" panose="02020502060401020303" pitchFamily="18" charset="0"/>
              </a:rPr>
              <a:t>. Others have noticed the radical extent to which her writing internalised the </a:t>
            </a:r>
            <a:r>
              <a:rPr lang="en-GB" sz="2400" dirty="0">
                <a:solidFill>
                  <a:srgbClr val="FFFF00"/>
                </a:solidFill>
                <a:latin typeface="Perpetua" panose="02020502060401020303" pitchFamily="18" charset="0"/>
              </a:rPr>
              <a:t>long-shot, close-up, jump-cut techniques of the new art of cinema</a:t>
            </a:r>
            <a:r>
              <a:rPr lang="en-GB" sz="2400" dirty="0">
                <a:solidFill>
                  <a:schemeClr val="bg1"/>
                </a:solidFill>
                <a:latin typeface="Perpetua" panose="02020502060401020303" pitchFamily="18" charset="0"/>
              </a:rPr>
              <a:t>, long before other Modernists descended from their lofty disparagement of this vulgar form of entertainment (Mansfield even acted as a film extra while she was living in London).</a:t>
            </a:r>
          </a:p>
          <a:p>
            <a:pPr marL="0" indent="0">
              <a:buNone/>
            </a:pPr>
            <a:r>
              <a:rPr lang="en-GB" sz="2400" dirty="0">
                <a:solidFill>
                  <a:schemeClr val="bg1"/>
                </a:solidFill>
                <a:latin typeface="Perpetua" panose="02020502060401020303" pitchFamily="18" charset="0"/>
              </a:rPr>
              <a:t>Gerri Kimber, </a:t>
            </a:r>
            <a:r>
              <a:rPr lang="en-GB" sz="2400" i="1" dirty="0">
                <a:solidFill>
                  <a:schemeClr val="bg1"/>
                </a:solidFill>
                <a:latin typeface="Perpetua" panose="02020502060401020303" pitchFamily="18" charset="0"/>
              </a:rPr>
              <a:t>Katherine Mansfield And The Art Of The Short Story</a:t>
            </a:r>
            <a:r>
              <a:rPr lang="en-GB" sz="2400" dirty="0">
                <a:solidFill>
                  <a:schemeClr val="bg1"/>
                </a:solidFill>
                <a:latin typeface="Perpetua" panose="02020502060401020303" pitchFamily="18" charset="0"/>
              </a:rPr>
              <a:t>, p. 22</a:t>
            </a:r>
          </a:p>
        </p:txBody>
      </p:sp>
    </p:spTree>
    <p:extLst>
      <p:ext uri="{BB962C8B-B14F-4D97-AF65-F5344CB8AC3E}">
        <p14:creationId xmlns:p14="http://schemas.microsoft.com/office/powerpoint/2010/main" val="1643847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A310-C1ED-41D0-8E70-A58A825518E9}"/>
              </a:ext>
            </a:extLst>
          </p:cNvPr>
          <p:cNvSpPr>
            <a:spLocks noGrp="1"/>
          </p:cNvSpPr>
          <p:nvPr>
            <p:ph type="title"/>
          </p:nvPr>
        </p:nvSpPr>
        <p:spPr>
          <a:xfrm>
            <a:off x="838200" y="209550"/>
            <a:ext cx="10515600" cy="771526"/>
          </a:xfrm>
        </p:spPr>
        <p:txBody>
          <a:bodyPr>
            <a:normAutofit/>
          </a:bodyPr>
          <a:lstStyle/>
          <a:p>
            <a:r>
              <a:rPr lang="en-GB" dirty="0">
                <a:solidFill>
                  <a:schemeClr val="bg1"/>
                </a:solidFill>
                <a:latin typeface="High Tower Text" panose="02040502050506030303" pitchFamily="18" charset="0"/>
              </a:rPr>
              <a:t>The perceptions of children </a:t>
            </a:r>
          </a:p>
        </p:txBody>
      </p:sp>
      <p:sp>
        <p:nvSpPr>
          <p:cNvPr id="3" name="Content Placeholder 2">
            <a:extLst>
              <a:ext uri="{FF2B5EF4-FFF2-40B4-BE49-F238E27FC236}">
                <a16:creationId xmlns:a16="http://schemas.microsoft.com/office/drawing/2014/main" id="{53E25899-A0EC-445D-A5D5-D1285A49F990}"/>
              </a:ext>
            </a:extLst>
          </p:cNvPr>
          <p:cNvSpPr>
            <a:spLocks noGrp="1"/>
          </p:cNvSpPr>
          <p:nvPr>
            <p:ph idx="1"/>
          </p:nvPr>
        </p:nvSpPr>
        <p:spPr>
          <a:xfrm>
            <a:off x="495300" y="981076"/>
            <a:ext cx="10858500" cy="5750649"/>
          </a:xfrm>
        </p:spPr>
        <p:txBody>
          <a:bodyPr>
            <a:normAutofit fontScale="92500" lnSpcReduction="10000"/>
          </a:bodyPr>
          <a:lstStyle/>
          <a:p>
            <a:pPr marL="0" indent="0">
              <a:buNone/>
            </a:pPr>
            <a:r>
              <a:rPr lang="en-GB" sz="2600" dirty="0">
                <a:solidFill>
                  <a:schemeClr val="bg1"/>
                </a:solidFill>
                <a:latin typeface="Perpetua" panose="02020502060401020303" pitchFamily="18" charset="0"/>
              </a:rPr>
              <a:t>After tea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wandered back to their own house. Slowly she walked up the back steps, and through the scullery into the kitchen. Nothing was left in it but a lump of gritty yellow soap in one corner of the kitchen window-sill and a piece of flannel stained with a blue bag in another. The fireplace was choked up with rubbish. She poked among it but found nothing except a hair-tidy with a heart painted on it that had belonged to the servant girl. Even that she left lying, and she trailed through the narrow passage into the drawing-room. </a:t>
            </a:r>
            <a:r>
              <a:rPr lang="en-GB" sz="2600" u="sng" dirty="0">
                <a:solidFill>
                  <a:srgbClr val="FFFF00"/>
                </a:solidFill>
                <a:latin typeface="Perpetua" panose="02020502060401020303" pitchFamily="18" charset="0"/>
              </a:rPr>
              <a:t>The Venetian blind was pulled down but not drawn close</a:t>
            </a:r>
            <a:r>
              <a:rPr lang="en-GB" sz="2600" dirty="0">
                <a:solidFill>
                  <a:schemeClr val="bg1"/>
                </a:solidFill>
                <a:latin typeface="Perpetua" panose="02020502060401020303" pitchFamily="18" charset="0"/>
              </a:rPr>
              <a:t>. Long pencil rays of sunlight shone through and the wavy shadow of a bush outside danced on the gold lines. Now it was still, now it began to flutter again, and now it came almost as far as her feet. </a:t>
            </a:r>
            <a:r>
              <a:rPr lang="en-GB" sz="2600" dirty="0">
                <a:solidFill>
                  <a:srgbClr val="FFFF00"/>
                </a:solidFill>
                <a:latin typeface="Perpetua" panose="02020502060401020303" pitchFamily="18" charset="0"/>
              </a:rPr>
              <a:t>Zoom! Zoom! a blue-bottle knocked against the ceiling; the carpet-tacks had little red fluff sticking to them</a:t>
            </a:r>
            <a:r>
              <a:rPr lang="en-GB" sz="2600" dirty="0">
                <a:solidFill>
                  <a:schemeClr val="bg1"/>
                </a:solidFill>
                <a:latin typeface="Perpetua" panose="02020502060401020303" pitchFamily="18" charset="0"/>
              </a:rPr>
              <a:t>. </a:t>
            </a:r>
          </a:p>
          <a:p>
            <a:pPr marL="0" indent="0">
              <a:buNone/>
            </a:pPr>
            <a:r>
              <a:rPr lang="en-GB" sz="2600" dirty="0">
                <a:solidFill>
                  <a:schemeClr val="bg1"/>
                </a:solidFill>
                <a:latin typeface="Perpetua" panose="02020502060401020303" pitchFamily="18" charset="0"/>
              </a:rPr>
              <a:t>The dining-room window had a square of coloured glass at each corner. One was blue and one was yellow. </a:t>
            </a:r>
            <a:r>
              <a:rPr lang="en-GB" sz="2600" dirty="0" err="1">
                <a:solidFill>
                  <a:srgbClr val="FFFF00"/>
                </a:solidFill>
                <a:latin typeface="Perpetua" panose="02020502060401020303" pitchFamily="18" charset="0"/>
              </a:rPr>
              <a:t>Kezia</a:t>
            </a:r>
            <a:r>
              <a:rPr lang="en-GB" sz="2600" dirty="0">
                <a:solidFill>
                  <a:srgbClr val="FFFF00"/>
                </a:solidFill>
                <a:latin typeface="Perpetua" panose="02020502060401020303" pitchFamily="18" charset="0"/>
              </a:rPr>
              <a:t> bent down to have one more look at a blue lawn with blue arum lilies growing at the gate, and then at a yellow lawn with yellow lilies and a yellow fence</a:t>
            </a:r>
            <a:r>
              <a:rPr lang="en-GB" sz="2600" dirty="0">
                <a:solidFill>
                  <a:schemeClr val="bg1"/>
                </a:solidFill>
                <a:latin typeface="Perpetua" panose="02020502060401020303" pitchFamily="18" charset="0"/>
              </a:rPr>
              <a:t>. As she looked </a:t>
            </a:r>
            <a:r>
              <a:rPr lang="en-GB" sz="2600" dirty="0">
                <a:solidFill>
                  <a:srgbClr val="FFFF00"/>
                </a:solidFill>
                <a:latin typeface="Perpetua" panose="02020502060401020303" pitchFamily="18" charset="0"/>
              </a:rPr>
              <a:t>a little Chinese Lottie came out on to the lawn and began to dust the tables and chairs with a corner of her pinafore. Was that really Lottie? </a:t>
            </a:r>
            <a:r>
              <a:rPr lang="en-GB" sz="2600" dirty="0" err="1">
                <a:solidFill>
                  <a:srgbClr val="FFFF00"/>
                </a:solidFill>
                <a:latin typeface="Perpetua" panose="02020502060401020303" pitchFamily="18" charset="0"/>
              </a:rPr>
              <a:t>Kezia</a:t>
            </a:r>
            <a:r>
              <a:rPr lang="en-GB" sz="2600" dirty="0">
                <a:solidFill>
                  <a:srgbClr val="FFFF00"/>
                </a:solidFill>
                <a:latin typeface="Perpetua" panose="02020502060401020303" pitchFamily="18" charset="0"/>
              </a:rPr>
              <a:t> was not quite sure until she had looked through the ordinary window. </a:t>
            </a:r>
          </a:p>
          <a:p>
            <a:pPr marL="0" indent="0">
              <a:buNone/>
            </a:pPr>
            <a:r>
              <a:rPr lang="en-GB" sz="2600" dirty="0">
                <a:solidFill>
                  <a:schemeClr val="bg1"/>
                </a:solidFill>
                <a:latin typeface="Perpetua" panose="02020502060401020303" pitchFamily="18" charset="0"/>
              </a:rPr>
              <a:t>Upstairs in her father's and mother's room she found a pill box black and shiny outside and red in, holding a blob of cotton wool</a:t>
            </a:r>
            <a:r>
              <a:rPr lang="en-GB" sz="2600" dirty="0">
                <a:solidFill>
                  <a:srgbClr val="FFFF00"/>
                </a:solidFill>
                <a:latin typeface="Perpetua" panose="02020502060401020303" pitchFamily="18" charset="0"/>
              </a:rPr>
              <a:t>. "I could keep a bird's egg in that," </a:t>
            </a:r>
            <a:r>
              <a:rPr lang="en-GB" sz="2600" dirty="0">
                <a:solidFill>
                  <a:schemeClr val="bg1"/>
                </a:solidFill>
                <a:latin typeface="Perpetua" panose="02020502060401020303" pitchFamily="18" charset="0"/>
              </a:rPr>
              <a:t>she decided. </a:t>
            </a:r>
          </a:p>
          <a:p>
            <a:endParaRPr lang="en-GB" dirty="0"/>
          </a:p>
        </p:txBody>
      </p:sp>
    </p:spTree>
    <p:extLst>
      <p:ext uri="{BB962C8B-B14F-4D97-AF65-F5344CB8AC3E}">
        <p14:creationId xmlns:p14="http://schemas.microsoft.com/office/powerpoint/2010/main" val="258250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AD25C-6078-4B46-B8F9-36934217470E}"/>
              </a:ext>
            </a:extLst>
          </p:cNvPr>
          <p:cNvSpPr>
            <a:spLocks noGrp="1"/>
          </p:cNvSpPr>
          <p:nvPr>
            <p:ph type="title"/>
          </p:nvPr>
        </p:nvSpPr>
        <p:spPr>
          <a:xfrm>
            <a:off x="1807218" y="0"/>
            <a:ext cx="7091166" cy="949868"/>
          </a:xfrm>
        </p:spPr>
        <p:txBody>
          <a:bodyPr/>
          <a:lstStyle/>
          <a:p>
            <a:r>
              <a:rPr lang="en-GB" dirty="0">
                <a:solidFill>
                  <a:schemeClr val="bg1"/>
                </a:solidFill>
                <a:latin typeface="High Tower Text" panose="02040502050506030303" pitchFamily="18" charset="0"/>
              </a:rPr>
              <a:t>Modernism &amp; the short story </a:t>
            </a:r>
            <a:endParaRPr lang="en-GB" dirty="0"/>
          </a:p>
        </p:txBody>
      </p:sp>
      <p:sp>
        <p:nvSpPr>
          <p:cNvPr id="3" name="Content Placeholder 2">
            <a:extLst>
              <a:ext uri="{FF2B5EF4-FFF2-40B4-BE49-F238E27FC236}">
                <a16:creationId xmlns:a16="http://schemas.microsoft.com/office/drawing/2014/main" id="{BE86BB9E-D04B-4A7A-A3B7-4C781A7F018C}"/>
              </a:ext>
            </a:extLst>
          </p:cNvPr>
          <p:cNvSpPr>
            <a:spLocks noGrp="1"/>
          </p:cNvSpPr>
          <p:nvPr>
            <p:ph idx="1"/>
          </p:nvPr>
        </p:nvSpPr>
        <p:spPr>
          <a:xfrm>
            <a:off x="605245" y="1083075"/>
            <a:ext cx="11148789" cy="5841507"/>
          </a:xfrm>
        </p:spPr>
        <p:txBody>
          <a:bodyPr>
            <a:noAutofit/>
          </a:bodyPr>
          <a:lstStyle/>
          <a:p>
            <a:pPr marL="0" indent="0">
              <a:lnSpc>
                <a:spcPct val="100000"/>
              </a:lnSpc>
              <a:buNone/>
            </a:pPr>
            <a:r>
              <a:rPr lang="en-GB" sz="2200" dirty="0">
                <a:solidFill>
                  <a:schemeClr val="bg1"/>
                </a:solidFill>
                <a:latin typeface="Perpetua" panose="02020502060401020303" pitchFamily="18" charset="0"/>
              </a:rPr>
              <a:t>The French equivalent is ‘nouvelle’, reaching back to the English ‘novel’, yet also pointing to innovation rather than length, while also evoking hints of journalism and modernity, as well as femininity with all its attendant cultural constructions. </a:t>
            </a:r>
            <a:r>
              <a:rPr lang="en-GB" sz="2200" dirty="0">
                <a:solidFill>
                  <a:srgbClr val="FFFF00"/>
                </a:solidFill>
                <a:latin typeface="Perpetua" panose="02020502060401020303" pitchFamily="18" charset="0"/>
              </a:rPr>
              <a:t>As for short forms in the other arts, the ‘miniature’ in painting, no  // matter how evocative of size, implies meticulous craftsmanship rather than less substance</a:t>
            </a:r>
            <a:r>
              <a:rPr lang="en-GB" sz="2200" dirty="0">
                <a:solidFill>
                  <a:schemeClr val="bg1"/>
                </a:solidFill>
                <a:latin typeface="Perpetua" panose="02020502060401020303" pitchFamily="18" charset="0"/>
              </a:rPr>
              <a:t>. A minutely hewn diamond is not perceived as a small sculpture; an orchestral tone-poem is not a short symphony any more than an aria is a short opera.</a:t>
            </a:r>
          </a:p>
          <a:p>
            <a:pPr marL="0" indent="0">
              <a:lnSpc>
                <a:spcPct val="100000"/>
              </a:lnSpc>
              <a:buNone/>
            </a:pPr>
            <a:r>
              <a:rPr lang="en-GB" sz="2200" dirty="0">
                <a:solidFill>
                  <a:schemeClr val="bg1"/>
                </a:solidFill>
                <a:latin typeface="Perpetua" panose="02020502060401020303" pitchFamily="18" charset="0"/>
              </a:rPr>
              <a:t>Resistance to the short story as an intricate, exquisite art form in itself, rather than as a  lesser derivative of the novel, drawn to depth rather than length, has been a lasting feature of much literary criticism and literary history. Despite a growing sense that </a:t>
            </a:r>
            <a:r>
              <a:rPr lang="en-GB" sz="2200" dirty="0">
                <a:solidFill>
                  <a:srgbClr val="FFFF00"/>
                </a:solidFill>
                <a:latin typeface="Perpetua" panose="02020502060401020303" pitchFamily="18" charset="0"/>
              </a:rPr>
              <a:t>the short story was often the most aesthetically experimental, formally innovative, emotionally powerful prose form of the early twentieth century, as well as the site for many authors’ most subversive and most intimate writings</a:t>
            </a:r>
            <a:r>
              <a:rPr lang="en-GB" sz="2200" dirty="0">
                <a:solidFill>
                  <a:schemeClr val="bg1"/>
                </a:solidFill>
                <a:latin typeface="Perpetua" panose="02020502060401020303" pitchFamily="18" charset="0"/>
              </a:rPr>
              <a:t>, it has not been unusual to find short stories and their writers overlooked, or relegated to the footnotes or summed up with expedition in a later chapter once more monumental prose forms or more lavishly avant-garde poetic and dramatic writings have been considered. And yet, even in the dawning years of the twentieth century, (Claire Davison, ‘Preface’, to Gerri Kimber, </a:t>
            </a:r>
            <a:r>
              <a:rPr lang="en-GB" sz="2200" i="1" dirty="0">
                <a:solidFill>
                  <a:schemeClr val="bg1"/>
                </a:solidFill>
                <a:latin typeface="Perpetua" panose="02020502060401020303" pitchFamily="18" charset="0"/>
              </a:rPr>
              <a:t>Katherine Mansfield and The Art Of The Short Story , </a:t>
            </a:r>
            <a:r>
              <a:rPr lang="en-GB" sz="2200" dirty="0">
                <a:solidFill>
                  <a:schemeClr val="bg1"/>
                </a:solidFill>
                <a:latin typeface="Perpetua" panose="02020502060401020303" pitchFamily="18" charset="0"/>
              </a:rPr>
              <a:t>Springer,  2014 pp.,6-7</a:t>
            </a:r>
          </a:p>
        </p:txBody>
      </p:sp>
    </p:spTree>
    <p:extLst>
      <p:ext uri="{BB962C8B-B14F-4D97-AF65-F5344CB8AC3E}">
        <p14:creationId xmlns:p14="http://schemas.microsoft.com/office/powerpoint/2010/main" val="3126580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108452-212E-4CB5-BB00-F6A0D327B019}"/>
              </a:ext>
            </a:extLst>
          </p:cNvPr>
          <p:cNvSpPr/>
          <p:nvPr/>
        </p:nvSpPr>
        <p:spPr>
          <a:xfrm>
            <a:off x="583475" y="2029098"/>
            <a:ext cx="10229528" cy="923330"/>
          </a:xfrm>
          <a:prstGeom prst="rect">
            <a:avLst/>
          </a:prstGeom>
        </p:spPr>
        <p:txBody>
          <a:bodyPr wrap="square">
            <a:spAutoFit/>
          </a:bodyPr>
          <a:lstStyle/>
          <a:p>
            <a:endParaRPr lang="en-GB" dirty="0">
              <a:solidFill>
                <a:schemeClr val="bg1"/>
              </a:solidFill>
              <a:latin typeface="Perpetua" panose="02020502060401020303" pitchFamily="18" charset="0"/>
            </a:endParaRPr>
          </a:p>
          <a:p>
            <a:r>
              <a:rPr lang="en-GB" dirty="0">
                <a:solidFill>
                  <a:schemeClr val="bg1"/>
                </a:solidFill>
                <a:latin typeface="Perpetua" panose="02020502060401020303" pitchFamily="18" charset="0"/>
              </a:rPr>
              <a:t> 
</a:t>
            </a:r>
            <a:endParaRPr lang="en-GB" dirty="0"/>
          </a:p>
        </p:txBody>
      </p:sp>
      <p:sp>
        <p:nvSpPr>
          <p:cNvPr id="7" name="Rectangle 6">
            <a:extLst>
              <a:ext uri="{FF2B5EF4-FFF2-40B4-BE49-F238E27FC236}">
                <a16:creationId xmlns:a16="http://schemas.microsoft.com/office/drawing/2014/main" id="{B7E0C5E7-D53C-46B0-A6AE-120EFDE26672}"/>
              </a:ext>
            </a:extLst>
          </p:cNvPr>
          <p:cNvSpPr/>
          <p:nvPr/>
        </p:nvSpPr>
        <p:spPr>
          <a:xfrm>
            <a:off x="550647" y="284655"/>
            <a:ext cx="11057878" cy="5632311"/>
          </a:xfrm>
          <a:prstGeom prst="rect">
            <a:avLst/>
          </a:prstGeom>
        </p:spPr>
        <p:txBody>
          <a:bodyPr wrap="square">
            <a:spAutoFit/>
          </a:bodyPr>
          <a:lstStyle/>
          <a:p>
            <a:r>
              <a:rPr lang="en-GB" sz="2400" dirty="0">
                <a:solidFill>
                  <a:schemeClr val="bg1"/>
                </a:solidFill>
                <a:latin typeface="Perpetua" panose="02020502060401020303" pitchFamily="18" charset="0"/>
              </a:rPr>
              <a:t>there was a growing sense that </a:t>
            </a:r>
            <a:r>
              <a:rPr lang="en-GB" sz="2400" dirty="0">
                <a:solidFill>
                  <a:srgbClr val="FFFF00"/>
                </a:solidFill>
                <a:latin typeface="Perpetua" panose="02020502060401020303" pitchFamily="18" charset="0"/>
              </a:rPr>
              <a:t>what in French are known as ‘les </a:t>
            </a:r>
            <a:r>
              <a:rPr lang="en-GB" sz="2400" dirty="0" err="1">
                <a:solidFill>
                  <a:srgbClr val="FFFF00"/>
                </a:solidFill>
                <a:latin typeface="Perpetua" panose="02020502060401020303" pitchFamily="18" charset="0"/>
              </a:rPr>
              <a:t>formes</a:t>
            </a:r>
            <a:r>
              <a:rPr lang="en-GB" sz="2400" dirty="0">
                <a:solidFill>
                  <a:srgbClr val="FFFF00"/>
                </a:solidFill>
                <a:latin typeface="Perpetua" panose="02020502060401020303" pitchFamily="18" charset="0"/>
              </a:rPr>
              <a:t> </a:t>
            </a:r>
            <a:r>
              <a:rPr lang="en-GB" sz="2400" dirty="0" err="1">
                <a:solidFill>
                  <a:srgbClr val="FFFF00"/>
                </a:solidFill>
                <a:latin typeface="Perpetua" panose="02020502060401020303" pitchFamily="18" charset="0"/>
              </a:rPr>
              <a:t>brèves</a:t>
            </a:r>
            <a:r>
              <a:rPr lang="en-GB" sz="2400" dirty="0">
                <a:solidFill>
                  <a:srgbClr val="FFFF00"/>
                </a:solidFill>
                <a:latin typeface="Perpetua" panose="02020502060401020303" pitchFamily="18" charset="0"/>
              </a:rPr>
              <a:t>’ – brief art forms – actually came closer to capturing a sense of the modern, the fugitive, and the all too vulnerably human than did the larger, more traditional or more polished art works. </a:t>
            </a:r>
            <a:r>
              <a:rPr lang="en-GB" sz="2400" dirty="0">
                <a:solidFill>
                  <a:schemeClr val="bg1"/>
                </a:solidFill>
                <a:latin typeface="Perpetua" panose="02020502060401020303" pitchFamily="18" charset="0"/>
              </a:rPr>
              <a:t>Such ‘brief forms’ were of their times in other ways too, and were often a direct off-shoot of industrialisation: the rise of ‘little magazines’ bringing essays, prose poems and sketches to new enthusiastic readers, where the focus was more often on self-contained pieces rather than on publication // in serial version; the unprecedented availability of cheaply printed daily newspapers making writers more attentive to concision and powerful precision; the development of advertising requiring the intrinsic value of an object to be rendered desirable in a slick picture, a slogan, and a promise. Technological break-throughs like the telegraph, phonograph and telephone brought other brief encounters into everyday life, with a poetry of their own. In Virginia Woolf’s words, ‘The telephone, which interrupts the most serious conversations and cuts short the most weighty observations, has a romance of its own’. Even the early cinema, despite its propensity to embrace larger-scale stories, was a conglomerate of short forms – episodic music, black screens and subtitles, expressionist body language, shifts of scene. It was not for nothing that films were known as ‘the pictures’.</a:t>
            </a:r>
            <a:endParaRPr lang="en-GB" dirty="0">
              <a:solidFill>
                <a:schemeClr val="bg1"/>
              </a:solidFill>
              <a:latin typeface="Perpetua" panose="02020502060401020303" pitchFamily="18" charset="0"/>
            </a:endParaRPr>
          </a:p>
        </p:txBody>
      </p:sp>
      <p:sp>
        <p:nvSpPr>
          <p:cNvPr id="8" name="Rectangle 7">
            <a:extLst>
              <a:ext uri="{FF2B5EF4-FFF2-40B4-BE49-F238E27FC236}">
                <a16:creationId xmlns:a16="http://schemas.microsoft.com/office/drawing/2014/main" id="{8D3A7DC3-1898-43A2-AD63-9A21A5E2FB03}"/>
              </a:ext>
            </a:extLst>
          </p:cNvPr>
          <p:cNvSpPr/>
          <p:nvPr/>
        </p:nvSpPr>
        <p:spPr>
          <a:xfrm>
            <a:off x="4731718" y="6204013"/>
            <a:ext cx="5788444" cy="400110"/>
          </a:xfrm>
          <a:prstGeom prst="rect">
            <a:avLst/>
          </a:prstGeom>
        </p:spPr>
        <p:txBody>
          <a:bodyPr wrap="none">
            <a:spAutoFit/>
          </a:bodyPr>
          <a:lstStyle/>
          <a:p>
            <a:r>
              <a:rPr lang="en-GB" sz="2000" dirty="0">
                <a:solidFill>
                  <a:schemeClr val="bg1"/>
                </a:solidFill>
                <a:latin typeface="Perpetua" panose="02020502060401020303" pitchFamily="18" charset="0"/>
              </a:rPr>
              <a:t>Davison, ‘Preface’, to Gerri Kimber, </a:t>
            </a:r>
            <a:r>
              <a:rPr lang="en-GB" sz="2000" i="1" dirty="0">
                <a:solidFill>
                  <a:schemeClr val="bg1"/>
                </a:solidFill>
                <a:latin typeface="Perpetua" panose="02020502060401020303" pitchFamily="18" charset="0"/>
              </a:rPr>
              <a:t>Katherine Mansfield, </a:t>
            </a:r>
            <a:r>
              <a:rPr lang="en-GB" sz="2000" dirty="0">
                <a:solidFill>
                  <a:schemeClr val="bg1"/>
                </a:solidFill>
                <a:latin typeface="Perpetua" panose="02020502060401020303" pitchFamily="18" charset="0"/>
              </a:rPr>
              <a:t>p. </a:t>
            </a:r>
            <a:r>
              <a:rPr lang="en-GB" sz="2000" i="1" dirty="0">
                <a:solidFill>
                  <a:schemeClr val="bg1"/>
                </a:solidFill>
                <a:latin typeface="Perpetua" panose="02020502060401020303" pitchFamily="18" charset="0"/>
              </a:rPr>
              <a:t>7 </a:t>
            </a:r>
            <a:endParaRPr lang="en-GB" sz="2000" dirty="0"/>
          </a:p>
        </p:txBody>
      </p:sp>
    </p:spTree>
    <p:extLst>
      <p:ext uri="{BB962C8B-B14F-4D97-AF65-F5344CB8AC3E}">
        <p14:creationId xmlns:p14="http://schemas.microsoft.com/office/powerpoint/2010/main" val="2155248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222251"/>
            <a:ext cx="10515600" cy="1035050"/>
          </a:xfrm>
        </p:spPr>
        <p:txBody>
          <a:bodyPr>
            <a:normAutofit/>
          </a:bodyPr>
          <a:lstStyle/>
          <a:p>
            <a:r>
              <a:rPr lang="en-GB" dirty="0">
                <a:solidFill>
                  <a:schemeClr val="bg1"/>
                </a:solidFill>
                <a:latin typeface="High Tower Text" panose="02040502050506030303" pitchFamily="18" charset="0"/>
              </a:rPr>
              <a:t>Children’s questions: the need for certainty</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762000" y="1468746"/>
            <a:ext cx="10515600" cy="4667250"/>
          </a:xfrm>
        </p:spPr>
        <p:txBody>
          <a:bodyPr>
            <a:normAutofit fontScale="92500" lnSpcReduction="10000"/>
          </a:bodyPr>
          <a:lstStyle/>
          <a:p>
            <a:pPr marL="0" indent="0">
              <a:buNone/>
            </a:pPr>
            <a:r>
              <a:rPr lang="en-GB" sz="2600" dirty="0">
                <a:solidFill>
                  <a:schemeClr val="bg1"/>
                </a:solidFill>
                <a:latin typeface="Perpetua" panose="02020502060401020303" pitchFamily="18" charset="0"/>
              </a:rPr>
              <a:t>But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could not open her eyes wide enough. the wind  blew and she shivered; but her cheeks and ears burned. </a:t>
            </a:r>
          </a:p>
          <a:p>
            <a:pPr marL="0" indent="0">
              <a:buNone/>
            </a:pPr>
            <a:r>
              <a:rPr lang="en-GB" sz="2600" dirty="0">
                <a:solidFill>
                  <a:srgbClr val="FFFF00"/>
                </a:solidFill>
                <a:latin typeface="Perpetua" panose="02020502060401020303" pitchFamily="18" charset="0"/>
              </a:rPr>
              <a:t>"Do stars ever blow about?" </a:t>
            </a:r>
            <a:r>
              <a:rPr lang="en-GB" sz="2600" dirty="0">
                <a:solidFill>
                  <a:schemeClr val="bg1"/>
                </a:solidFill>
                <a:latin typeface="Perpetua" panose="02020502060401020303" pitchFamily="18" charset="0"/>
              </a:rPr>
              <a:t>she asked. </a:t>
            </a:r>
          </a:p>
          <a:p>
            <a:pPr marL="0" indent="0">
              <a:buNone/>
            </a:pPr>
            <a:r>
              <a:rPr lang="en-GB" sz="2600" dirty="0">
                <a:solidFill>
                  <a:schemeClr val="bg1"/>
                </a:solidFill>
                <a:latin typeface="Perpetua" panose="02020502060401020303" pitchFamily="18" charset="0"/>
              </a:rPr>
              <a:t>"Not to notice," said the storeman. </a:t>
            </a:r>
          </a:p>
          <a:p>
            <a:pPr marL="0" indent="0">
              <a:buNone/>
            </a:pPr>
            <a:r>
              <a:rPr lang="en-GB" sz="2600" dirty="0">
                <a:solidFill>
                  <a:schemeClr val="bg1"/>
                </a:solidFill>
                <a:latin typeface="Perpetua" panose="02020502060401020303" pitchFamily="18" charset="0"/>
              </a:rPr>
              <a:t>"We've got a </a:t>
            </a:r>
            <a:r>
              <a:rPr lang="en-GB" sz="2600" dirty="0" err="1">
                <a:solidFill>
                  <a:schemeClr val="bg1"/>
                </a:solidFill>
                <a:latin typeface="Perpetua" panose="02020502060401020303" pitchFamily="18" charset="0"/>
              </a:rPr>
              <a:t>nuncle</a:t>
            </a:r>
            <a:r>
              <a:rPr lang="en-GB" sz="2600" dirty="0">
                <a:solidFill>
                  <a:schemeClr val="bg1"/>
                </a:solidFill>
                <a:latin typeface="Perpetua" panose="02020502060401020303" pitchFamily="18" charset="0"/>
              </a:rPr>
              <a:t> and a </a:t>
            </a:r>
            <a:r>
              <a:rPr lang="en-GB" sz="2600" dirty="0" err="1">
                <a:solidFill>
                  <a:schemeClr val="bg1"/>
                </a:solidFill>
                <a:latin typeface="Perpetua" panose="02020502060401020303" pitchFamily="18" charset="0"/>
              </a:rPr>
              <a:t>naunt</a:t>
            </a:r>
            <a:r>
              <a:rPr lang="en-GB" sz="2600" dirty="0">
                <a:solidFill>
                  <a:schemeClr val="bg1"/>
                </a:solidFill>
                <a:latin typeface="Perpetua" panose="02020502060401020303" pitchFamily="18" charset="0"/>
              </a:rPr>
              <a:t> living near our new house," said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"They have got two children, Pip, the eldest is called, and the youngest's name is Rags. He's got a ram. He has to feed it with a </a:t>
            </a:r>
            <a:r>
              <a:rPr lang="en-GB" sz="2600" dirty="0" err="1">
                <a:solidFill>
                  <a:schemeClr val="bg1"/>
                </a:solidFill>
                <a:latin typeface="Perpetua" panose="02020502060401020303" pitchFamily="18" charset="0"/>
              </a:rPr>
              <a:t>nenamuel</a:t>
            </a:r>
            <a:r>
              <a:rPr lang="en-GB" sz="2600" dirty="0">
                <a:solidFill>
                  <a:schemeClr val="bg1"/>
                </a:solidFill>
                <a:latin typeface="Perpetua" panose="02020502060401020303" pitchFamily="18" charset="0"/>
              </a:rPr>
              <a:t> teapot and a glove top over the spout. He's going to show us. </a:t>
            </a:r>
            <a:r>
              <a:rPr lang="en-GB" sz="2600" dirty="0">
                <a:solidFill>
                  <a:srgbClr val="FFFF00"/>
                </a:solidFill>
                <a:latin typeface="Perpetua" panose="02020502060401020303" pitchFamily="18" charset="0"/>
              </a:rPr>
              <a:t>What is the difference between a ram and a sheep?" </a:t>
            </a:r>
          </a:p>
          <a:p>
            <a:pPr marL="0" indent="0">
              <a:buNone/>
            </a:pPr>
            <a:r>
              <a:rPr lang="en-GB" sz="2600" dirty="0">
                <a:solidFill>
                  <a:schemeClr val="bg1"/>
                </a:solidFill>
                <a:latin typeface="Perpetua" panose="02020502060401020303" pitchFamily="18" charset="0"/>
              </a:rPr>
              <a:t>"Well, a ram has horns and runs for you." </a:t>
            </a:r>
          </a:p>
          <a:p>
            <a:pPr marL="0" indent="0">
              <a:buNone/>
            </a:pP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considered. "I don't want to see it frightfully," she said. "I hate rushing animals like dogs and parrots. </a:t>
            </a:r>
            <a:r>
              <a:rPr lang="en-GB" sz="2600" dirty="0">
                <a:solidFill>
                  <a:srgbClr val="FFFF00"/>
                </a:solidFill>
                <a:latin typeface="Perpetua" panose="02020502060401020303" pitchFamily="18" charset="0"/>
              </a:rPr>
              <a:t>I often dream that animals rush at me–even camels– and while they are rushing, their heads swell e-enormous."</a:t>
            </a:r>
          </a:p>
          <a:p>
            <a:pPr marL="0" indent="0">
              <a:buNone/>
            </a:pPr>
            <a:endParaRPr lang="en-GB" dirty="0"/>
          </a:p>
        </p:txBody>
      </p:sp>
    </p:spTree>
    <p:extLst>
      <p:ext uri="{BB962C8B-B14F-4D97-AF65-F5344CB8AC3E}">
        <p14:creationId xmlns:p14="http://schemas.microsoft.com/office/powerpoint/2010/main" val="1379355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222251"/>
            <a:ext cx="10515600" cy="730248"/>
          </a:xfrm>
        </p:spPr>
        <p:txBody>
          <a:bodyPr>
            <a:normAutofit/>
          </a:bodyPr>
          <a:lstStyle/>
          <a:p>
            <a:r>
              <a:rPr lang="en-GB" dirty="0">
                <a:solidFill>
                  <a:schemeClr val="bg1"/>
                </a:solidFill>
                <a:latin typeface="High Tower Text" panose="02040502050506030303" pitchFamily="18" charset="0"/>
              </a:rPr>
              <a:t>Linda and her husband: the fear of children</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519112" y="1095375"/>
            <a:ext cx="11001375" cy="5762625"/>
          </a:xfrm>
        </p:spPr>
        <p:txBody>
          <a:bodyPr>
            <a:normAutofit fontScale="92500"/>
          </a:bodyPr>
          <a:lstStyle/>
          <a:p>
            <a:pPr marL="0" indent="0">
              <a:buNone/>
            </a:pPr>
            <a:r>
              <a:rPr lang="en-GB" sz="2600" dirty="0">
                <a:solidFill>
                  <a:schemeClr val="bg1"/>
                </a:solidFill>
                <a:latin typeface="Perpetua" panose="02020502060401020303" pitchFamily="18" charset="0"/>
              </a:rPr>
              <a:t> "How loud the birds are," said Linda in her dream. She was walking with her father through a green paddock sprinkled with daisies. Suddenly he bent down and parted the grasses and showed her a tiny ball of fluff just at her feet. "Oh, Papa, the darling." She made a cup of her hands and caught the tiny bird and stroked its head with her finger. It was quite tame. But a funny thing happened. </a:t>
            </a:r>
            <a:r>
              <a:rPr lang="en-GB" sz="2600" dirty="0">
                <a:solidFill>
                  <a:srgbClr val="FFFF00"/>
                </a:solidFill>
                <a:latin typeface="Perpetua" panose="02020502060401020303" pitchFamily="18" charset="0"/>
              </a:rPr>
              <a:t>As she stroked it began to swell, it ruffled and pouched, it grew bigger and bigger and its round eyes seemed to smile knowingly at her. Now her arms were hardly wide enough to hold it and she dropped it into her apron. It had become a baby with a big naked head and a gaping bird shutting. Her father broke into a loud clattering laugh </a:t>
            </a:r>
            <a:r>
              <a:rPr lang="en-GB" sz="2600" dirty="0">
                <a:solidFill>
                  <a:schemeClr val="bg1"/>
                </a:solidFill>
                <a:latin typeface="Perpetua" panose="02020502060401020303" pitchFamily="18" charset="0"/>
              </a:rPr>
              <a:t>and she woke to see </a:t>
            </a:r>
            <a:r>
              <a:rPr lang="en-GB" sz="2600" u="sng" dirty="0">
                <a:solidFill>
                  <a:srgbClr val="FFFF00"/>
                </a:solidFill>
                <a:latin typeface="Perpetua" panose="02020502060401020303" pitchFamily="18" charset="0"/>
              </a:rPr>
              <a:t>Burnell standing by the windows rattling the Venetian blind up to the very top. </a:t>
            </a:r>
          </a:p>
          <a:p>
            <a:pPr marL="0" indent="0">
              <a:buNone/>
            </a:pPr>
            <a:r>
              <a:rPr lang="en-GB" sz="2600" dirty="0">
                <a:solidFill>
                  <a:schemeClr val="bg1"/>
                </a:solidFill>
                <a:latin typeface="Perpetua" panose="02020502060401020303" pitchFamily="18" charset="0"/>
              </a:rPr>
              <a:t>He was enormously pleased. Weather like this set a final seal on his bargain. …He dashed off to his bath and Linda turned over and raised herself on one elbow to see the room by daylight. All the furniture had found a place – all the old paraphernalia, as she expressed it. Even the photographs were on the mantelpiece and the medicine bottles on the shelf above the washstand. Her clothes lay across a chair - her outdoor things, a purple cape and a round hat with a plume in it. </a:t>
            </a:r>
            <a:r>
              <a:rPr lang="en-GB" sz="2600" dirty="0">
                <a:solidFill>
                  <a:srgbClr val="FFFF00"/>
                </a:solidFill>
                <a:latin typeface="Perpetua" panose="02020502060401020303" pitchFamily="18" charset="0"/>
              </a:rPr>
              <a:t>Looking at them she wished that she was going away from this house, too. And she saw herself driving away from them all in a little buggy, driving away from everybody and not even waving. </a:t>
            </a:r>
          </a:p>
          <a:p>
            <a:pPr marL="0" indent="0">
              <a:buNone/>
            </a:pPr>
            <a:endParaRPr lang="en-GB" dirty="0"/>
          </a:p>
        </p:txBody>
      </p:sp>
    </p:spTree>
    <p:extLst>
      <p:ext uri="{BB962C8B-B14F-4D97-AF65-F5344CB8AC3E}">
        <p14:creationId xmlns:p14="http://schemas.microsoft.com/office/powerpoint/2010/main" val="2448521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E2525-30BB-4BA2-B52C-DBA057BD21D3}"/>
              </a:ext>
            </a:extLst>
          </p:cNvPr>
          <p:cNvSpPr>
            <a:spLocks noGrp="1"/>
          </p:cNvSpPr>
          <p:nvPr>
            <p:ph type="title"/>
          </p:nvPr>
        </p:nvSpPr>
        <p:spPr>
          <a:xfrm>
            <a:off x="598502" y="0"/>
            <a:ext cx="10515600" cy="914400"/>
          </a:xfrm>
        </p:spPr>
        <p:txBody>
          <a:bodyPr>
            <a:normAutofit/>
          </a:bodyPr>
          <a:lstStyle/>
          <a:p>
            <a:r>
              <a:rPr lang="en-GB" dirty="0">
                <a:solidFill>
                  <a:schemeClr val="bg1"/>
                </a:solidFill>
                <a:latin typeface="High Tower Text" panose="02040502050506030303" pitchFamily="18" charset="0"/>
              </a:rPr>
              <a:t>Linda’s fear of sex – her revelatory dream </a:t>
            </a:r>
            <a:endParaRPr lang="en-GB" dirty="0"/>
          </a:p>
        </p:txBody>
      </p:sp>
      <p:sp>
        <p:nvSpPr>
          <p:cNvPr id="3" name="Content Placeholder 2">
            <a:extLst>
              <a:ext uri="{FF2B5EF4-FFF2-40B4-BE49-F238E27FC236}">
                <a16:creationId xmlns:a16="http://schemas.microsoft.com/office/drawing/2014/main" id="{96EDAAC5-0FD8-4E9B-9B18-266CBF3506EA}"/>
              </a:ext>
            </a:extLst>
          </p:cNvPr>
          <p:cNvSpPr>
            <a:spLocks noGrp="1"/>
          </p:cNvSpPr>
          <p:nvPr>
            <p:ph idx="1"/>
          </p:nvPr>
        </p:nvSpPr>
        <p:spPr>
          <a:xfrm>
            <a:off x="667294" y="1038688"/>
            <a:ext cx="10857411" cy="5167311"/>
          </a:xfrm>
        </p:spPr>
        <p:txBody>
          <a:bodyPr>
            <a:normAutofit fontScale="85000" lnSpcReduction="20000"/>
          </a:bodyPr>
          <a:lstStyle/>
          <a:p>
            <a:pPr marL="0" indent="0">
              <a:lnSpc>
                <a:spcPct val="110000"/>
              </a:lnSpc>
              <a:spcBef>
                <a:spcPts val="0"/>
              </a:spcBef>
              <a:buNone/>
            </a:pPr>
            <a:r>
              <a:rPr lang="en-GB" dirty="0">
                <a:solidFill>
                  <a:schemeClr val="bg1"/>
                </a:solidFill>
                <a:latin typeface="Perpetua" panose="02020502060401020303" pitchFamily="18" charset="0"/>
              </a:rPr>
              <a:t>This surely is one of the most sexually charged passages in Mansfield’s opus, glossed over and ignored for many years by critics who either could not or would not see the message contained in Linda’s strange dream. In the use of the bird, the reader is presented with an image of male genitalia in the process of arousal. However, there is also </a:t>
            </a:r>
            <a:r>
              <a:rPr lang="en-GB" dirty="0">
                <a:solidFill>
                  <a:srgbClr val="FFFF00"/>
                </a:solidFill>
                <a:latin typeface="Perpetua" panose="02020502060401020303" pitchFamily="18" charset="0"/>
              </a:rPr>
              <a:t>an implication of incest or at least seduction by the father conjured up by the words, ‘he bent down and parted the grasses and showed her a tiny ball of fluff’, </a:t>
            </a:r>
            <a:r>
              <a:rPr lang="en-GB" dirty="0">
                <a:solidFill>
                  <a:schemeClr val="bg1"/>
                </a:solidFill>
                <a:latin typeface="Perpetua" panose="02020502060401020303" pitchFamily="18" charset="0"/>
              </a:rPr>
              <a:t>for the words are too carefully chosen to imply anything else. This would explain Linda’s sexual repression, hinted at throughout the story and her fear of childbirth, once more emphasised in this episode when the bird transforms into a grotesque baby. </a:t>
            </a:r>
          </a:p>
          <a:p>
            <a:pPr marL="0" indent="0">
              <a:lnSpc>
                <a:spcPct val="110000"/>
              </a:lnSpc>
              <a:spcBef>
                <a:spcPts val="0"/>
              </a:spcBef>
              <a:buNone/>
            </a:pPr>
            <a:endParaRPr lang="en-GB" dirty="0">
              <a:solidFill>
                <a:schemeClr val="bg1"/>
              </a:solidFill>
              <a:latin typeface="Perpetua" panose="02020502060401020303" pitchFamily="18" charset="0"/>
            </a:endParaRPr>
          </a:p>
          <a:p>
            <a:pPr marL="0" indent="0">
              <a:lnSpc>
                <a:spcPct val="110000"/>
              </a:lnSpc>
              <a:spcBef>
                <a:spcPts val="0"/>
              </a:spcBef>
              <a:buNone/>
            </a:pPr>
            <a:r>
              <a:rPr lang="en-GB" dirty="0">
                <a:solidFill>
                  <a:schemeClr val="bg1"/>
                </a:solidFill>
                <a:latin typeface="Perpetua" panose="02020502060401020303" pitchFamily="18" charset="0"/>
              </a:rPr>
              <a:t>Linda’s daughter, </a:t>
            </a:r>
            <a:r>
              <a:rPr lang="en-GB" dirty="0" err="1">
                <a:solidFill>
                  <a:schemeClr val="bg1"/>
                </a:solidFill>
                <a:latin typeface="Perpetua" panose="02020502060401020303" pitchFamily="18" charset="0"/>
              </a:rPr>
              <a:t>Kezia</a:t>
            </a:r>
            <a:r>
              <a:rPr lang="en-GB" dirty="0">
                <a:solidFill>
                  <a:schemeClr val="bg1"/>
                </a:solidFill>
                <a:latin typeface="Perpetua" panose="02020502060401020303" pitchFamily="18" charset="0"/>
              </a:rPr>
              <a:t>, also inherits this sense of </a:t>
            </a:r>
            <a:r>
              <a:rPr lang="en-GB" dirty="0">
                <a:solidFill>
                  <a:srgbClr val="FFFF00"/>
                </a:solidFill>
                <a:latin typeface="Perpetua" panose="02020502060401020303" pitchFamily="18" charset="0"/>
              </a:rPr>
              <a:t>sexual trauma </a:t>
            </a:r>
            <a:r>
              <a:rPr lang="en-GB" dirty="0">
                <a:solidFill>
                  <a:schemeClr val="bg1"/>
                </a:solidFill>
                <a:latin typeface="Perpetua" panose="02020502060401020303" pitchFamily="18" charset="0"/>
              </a:rPr>
              <a:t>explicit in her own words, ‘I often dream that animals rush at me […] and while they are rushing, their heads swell e-enormous’ (2/61). Head concurs generally with this notion and sees in ‘Prelude’ ‘the evocation of male sexual predacity and female victimisation’, 109  </a:t>
            </a:r>
          </a:p>
          <a:p>
            <a:pPr marL="0" indent="0">
              <a:lnSpc>
                <a:spcPct val="110000"/>
              </a:lnSpc>
              <a:spcBef>
                <a:spcPts val="0"/>
              </a:spcBef>
              <a:buNone/>
            </a:pPr>
            <a:endParaRPr lang="en-GB" sz="2900" dirty="0">
              <a:solidFill>
                <a:schemeClr val="bg1"/>
              </a:solidFill>
              <a:latin typeface="Perpetua" panose="02020502060401020303" pitchFamily="18" charset="0"/>
            </a:endParaRPr>
          </a:p>
          <a:p>
            <a:pPr marL="0" indent="0">
              <a:buNone/>
            </a:pPr>
            <a:r>
              <a:rPr lang="en-GB" sz="2900" dirty="0">
                <a:solidFill>
                  <a:schemeClr val="bg1"/>
                </a:solidFill>
                <a:latin typeface="Perpetua" panose="02020502060401020303" pitchFamily="18" charset="0"/>
              </a:rPr>
              <a:t>Gerri Kimber, </a:t>
            </a:r>
            <a:r>
              <a:rPr lang="en-GB" sz="2900" i="1" dirty="0">
                <a:solidFill>
                  <a:schemeClr val="bg1"/>
                </a:solidFill>
                <a:latin typeface="Perpetua" panose="02020502060401020303" pitchFamily="18" charset="0"/>
              </a:rPr>
              <a:t>Katherine Mansfield and the Art of the Short Story</a:t>
            </a:r>
            <a:r>
              <a:rPr lang="en-GB" sz="2900" dirty="0">
                <a:solidFill>
                  <a:schemeClr val="bg1"/>
                </a:solidFill>
                <a:latin typeface="Perpetua" panose="02020502060401020303" pitchFamily="18" charset="0"/>
              </a:rPr>
              <a:t>, Springer,  2014</a:t>
            </a:r>
          </a:p>
          <a:p>
            <a:pPr marL="0" indent="0">
              <a:lnSpc>
                <a:spcPct val="110000"/>
              </a:lnSpc>
              <a:spcBef>
                <a:spcPts val="0"/>
              </a:spcBef>
              <a:buNone/>
            </a:pPr>
            <a:endParaRPr lang="en-GB" dirty="0">
              <a:solidFill>
                <a:schemeClr val="bg1"/>
              </a:solidFill>
              <a:latin typeface="Perpetua" panose="02020502060401020303" pitchFamily="18" charset="0"/>
            </a:endParaRPr>
          </a:p>
        </p:txBody>
      </p:sp>
    </p:spTree>
    <p:extLst>
      <p:ext uri="{BB962C8B-B14F-4D97-AF65-F5344CB8AC3E}">
        <p14:creationId xmlns:p14="http://schemas.microsoft.com/office/powerpoint/2010/main" val="1898702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222251"/>
            <a:ext cx="10515600" cy="1035050"/>
          </a:xfrm>
        </p:spPr>
        <p:txBody>
          <a:bodyPr>
            <a:normAutofit/>
          </a:bodyPr>
          <a:lstStyle/>
          <a:p>
            <a:r>
              <a:rPr lang="en-GB" dirty="0">
                <a:solidFill>
                  <a:schemeClr val="bg1"/>
                </a:solidFill>
                <a:latin typeface="High Tower Text" panose="02040502050506030303" pitchFamily="18" charset="0"/>
              </a:rPr>
              <a:t>Linda and the fear of things coming alive</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838200" y="1690688"/>
            <a:ext cx="10515600" cy="4667250"/>
          </a:xfrm>
        </p:spPr>
        <p:txBody>
          <a:bodyPr>
            <a:normAutofit lnSpcReduction="10000"/>
          </a:bodyPr>
          <a:lstStyle/>
          <a:p>
            <a:pPr marL="0" indent="0">
              <a:buNone/>
            </a:pPr>
            <a:r>
              <a:rPr lang="en-GB" sz="2600" dirty="0">
                <a:solidFill>
                  <a:schemeClr val="bg1"/>
                </a:solidFill>
                <a:latin typeface="Perpetua" panose="02020502060401020303" pitchFamily="18" charset="0"/>
              </a:rPr>
              <a:t>Then she did not hear them any more. What a glare there was in the room. She hated </a:t>
            </a:r>
            <a:r>
              <a:rPr lang="en-GB" sz="2600" u="sng" dirty="0">
                <a:solidFill>
                  <a:srgbClr val="FFFF00"/>
                </a:solidFill>
                <a:latin typeface="Perpetua" panose="02020502060401020303" pitchFamily="18" charset="0"/>
              </a:rPr>
              <a:t>blinds pulled up to the top </a:t>
            </a:r>
            <a:r>
              <a:rPr lang="en-GB" sz="2600" dirty="0">
                <a:solidFill>
                  <a:schemeClr val="bg1"/>
                </a:solidFill>
                <a:latin typeface="Perpetua" panose="02020502060401020303" pitchFamily="18" charset="0"/>
              </a:rPr>
              <a:t>at any time, but in the morning it was intolerable. She turned over to the wall and idly, with one finger, she traced a poppy on the wall leaf and a stem and a fat bursting bud. </a:t>
            </a:r>
            <a:r>
              <a:rPr lang="en-GB" sz="2600" dirty="0">
                <a:solidFill>
                  <a:srgbClr val="FFFF00"/>
                </a:solidFill>
                <a:latin typeface="Perpetua" panose="02020502060401020303" pitchFamily="18" charset="0"/>
              </a:rPr>
              <a:t>In the quiet, and under her tracing finger, the poppy seemed to come alive. She could feel the sticky, silky petals, the stem, hairy like a gooseberry skin, the rough leaf and the tight glazed bud. Things had a habit of coming alive like that</a:t>
            </a:r>
            <a:r>
              <a:rPr lang="en-GB" sz="2600" dirty="0">
                <a:solidFill>
                  <a:schemeClr val="bg1"/>
                </a:solidFill>
                <a:latin typeface="Perpetua" panose="02020502060401020303" pitchFamily="18" charset="0"/>
              </a:rPr>
              <a:t>. Not only large substantial things like furniture but curtains and the patterns of stuffs and the fringes of quilts and cushions. How often she had seen the tassel fringe of her quilt change into a funny procession of dancers with priests attending. . . . For there were some tassels that did not dance at all but walked stately, bent forward as if praying or chanting. How often the medicine bottles had turned into a row of little men hats on; and the washstand jug had a way of sitting in the basin like a fat bird in a round nest.</a:t>
            </a:r>
          </a:p>
          <a:p>
            <a:pPr marL="0" indent="0">
              <a:buNone/>
            </a:pPr>
            <a:endParaRPr lang="en-GB" dirty="0"/>
          </a:p>
        </p:txBody>
      </p:sp>
    </p:spTree>
    <p:extLst>
      <p:ext uri="{BB962C8B-B14F-4D97-AF65-F5344CB8AC3E}">
        <p14:creationId xmlns:p14="http://schemas.microsoft.com/office/powerpoint/2010/main" val="3768628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E2525-30BB-4BA2-B52C-DBA057BD21D3}"/>
              </a:ext>
            </a:extLst>
          </p:cNvPr>
          <p:cNvSpPr>
            <a:spLocks noGrp="1"/>
          </p:cNvSpPr>
          <p:nvPr>
            <p:ph type="title"/>
          </p:nvPr>
        </p:nvSpPr>
        <p:spPr>
          <a:xfrm>
            <a:off x="669524" y="452762"/>
            <a:ext cx="10515600" cy="914400"/>
          </a:xfrm>
        </p:spPr>
        <p:txBody>
          <a:bodyPr>
            <a:normAutofit/>
          </a:bodyPr>
          <a:lstStyle/>
          <a:p>
            <a:r>
              <a:rPr lang="en-GB" dirty="0">
                <a:solidFill>
                  <a:schemeClr val="bg1"/>
                </a:solidFill>
                <a:latin typeface="High Tower Text" panose="02040502050506030303" pitchFamily="18" charset="0"/>
              </a:rPr>
              <a:t>Linda in panic and in retreat from reality </a:t>
            </a:r>
            <a:endParaRPr lang="en-GB" dirty="0"/>
          </a:p>
        </p:txBody>
      </p:sp>
      <p:sp>
        <p:nvSpPr>
          <p:cNvPr id="3" name="Content Placeholder 2">
            <a:extLst>
              <a:ext uri="{FF2B5EF4-FFF2-40B4-BE49-F238E27FC236}">
                <a16:creationId xmlns:a16="http://schemas.microsoft.com/office/drawing/2014/main" id="{96EDAAC5-0FD8-4E9B-9B18-266CBF3506EA}"/>
              </a:ext>
            </a:extLst>
          </p:cNvPr>
          <p:cNvSpPr>
            <a:spLocks noGrp="1"/>
          </p:cNvSpPr>
          <p:nvPr>
            <p:ph idx="1"/>
          </p:nvPr>
        </p:nvSpPr>
        <p:spPr>
          <a:xfrm>
            <a:off x="838200" y="1690688"/>
            <a:ext cx="9735106" cy="5167311"/>
          </a:xfrm>
        </p:spPr>
        <p:txBody>
          <a:bodyPr>
            <a:normAutofit/>
          </a:bodyPr>
          <a:lstStyle/>
          <a:p>
            <a:pPr marL="0" indent="0">
              <a:buNone/>
            </a:pPr>
            <a:r>
              <a:rPr lang="en-GB" dirty="0">
                <a:solidFill>
                  <a:schemeClr val="bg1"/>
                </a:solidFill>
                <a:latin typeface="Perpetua" panose="02020502060401020303" pitchFamily="18" charset="0"/>
              </a:rPr>
              <a:t>The text implies that she is pregnant with her fourth child, and terrified of her husband’s sexuality as it results in ‘great lumps of children’ [... ].When Linda is most frightened she imagines that small things are swelling and coming alive </a:t>
            </a:r>
          </a:p>
          <a:p>
            <a:pPr marL="457200" lvl="1" indent="0">
              <a:buNone/>
            </a:pPr>
            <a:r>
              <a:rPr lang="en-GB" dirty="0">
                <a:solidFill>
                  <a:schemeClr val="bg1"/>
                </a:solidFill>
                <a:latin typeface="Perpetua" panose="02020502060401020303" pitchFamily="18" charset="0"/>
              </a:rPr>
              <a:t>Angela Smith, </a:t>
            </a:r>
            <a:r>
              <a:rPr lang="en-GB" i="1" dirty="0">
                <a:solidFill>
                  <a:schemeClr val="bg1"/>
                </a:solidFill>
                <a:latin typeface="Perpetua" panose="02020502060401020303" pitchFamily="18" charset="0"/>
              </a:rPr>
              <a:t>Katherine Mansfield and Virginia Woolf: A Public of Two</a:t>
            </a:r>
            <a:r>
              <a:rPr lang="en-GB" dirty="0">
                <a:solidFill>
                  <a:schemeClr val="bg1"/>
                </a:solidFill>
                <a:latin typeface="Perpetua" panose="02020502060401020303" pitchFamily="18" charset="0"/>
              </a:rPr>
              <a:t>, (Oxford: Clarendon Press, 1999. pp 97-8</a:t>
            </a:r>
          </a:p>
          <a:p>
            <a:pPr marL="0" indent="0">
              <a:lnSpc>
                <a:spcPct val="110000"/>
              </a:lnSpc>
              <a:spcBef>
                <a:spcPts val="0"/>
              </a:spcBef>
              <a:buNone/>
            </a:pPr>
            <a:r>
              <a:rPr lang="en-GB" dirty="0">
                <a:solidFill>
                  <a:schemeClr val="bg1"/>
                </a:solidFill>
                <a:latin typeface="Perpetua" panose="02020502060401020303" pitchFamily="18" charset="0"/>
              </a:rPr>
              <a:t> </a:t>
            </a:r>
          </a:p>
        </p:txBody>
      </p:sp>
    </p:spTree>
    <p:extLst>
      <p:ext uri="{BB962C8B-B14F-4D97-AF65-F5344CB8AC3E}">
        <p14:creationId xmlns:p14="http://schemas.microsoft.com/office/powerpoint/2010/main" val="977394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609600" y="107951"/>
            <a:ext cx="11258550" cy="1035050"/>
          </a:xfrm>
        </p:spPr>
        <p:txBody>
          <a:bodyPr>
            <a:noAutofit/>
          </a:bodyPr>
          <a:lstStyle/>
          <a:p>
            <a:r>
              <a:rPr lang="en-GB" sz="3600" dirty="0">
                <a:solidFill>
                  <a:schemeClr val="bg1"/>
                </a:solidFill>
                <a:latin typeface="High Tower Text" panose="02040502050506030303" pitchFamily="18" charset="0"/>
              </a:rPr>
              <a:t>Linda: always waiting for something that never happens</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466725" y="971551"/>
            <a:ext cx="11258550" cy="5654673"/>
          </a:xfrm>
        </p:spPr>
        <p:txBody>
          <a:bodyPr>
            <a:normAutofit fontScale="85000" lnSpcReduction="20000"/>
          </a:bodyPr>
          <a:lstStyle/>
          <a:p>
            <a:pPr marL="0" indent="0">
              <a:lnSpc>
                <a:spcPct val="110000"/>
              </a:lnSpc>
              <a:buNone/>
            </a:pPr>
            <a:r>
              <a:rPr lang="en-GB" sz="2600" dirty="0">
                <a:solidFill>
                  <a:schemeClr val="bg1"/>
                </a:solidFill>
                <a:latin typeface="Perpetua" panose="02020502060401020303" pitchFamily="18" charset="0"/>
              </a:rPr>
              <a:t>"I dreamed about birds last night," thought Linda. What was it? She had forgotten. But </a:t>
            </a:r>
            <a:r>
              <a:rPr lang="en-GB" sz="2600" dirty="0">
                <a:solidFill>
                  <a:srgbClr val="FFFF00"/>
                </a:solidFill>
                <a:latin typeface="Perpetua" panose="02020502060401020303" pitchFamily="18" charset="0"/>
              </a:rPr>
              <a:t>the strangest part of this coming alive of things was what they did. They listened, they seemed to swell out with some mysterious important content, and when they were full she felt that they smiled</a:t>
            </a:r>
            <a:r>
              <a:rPr lang="en-GB" sz="2600" dirty="0">
                <a:solidFill>
                  <a:schemeClr val="bg1"/>
                </a:solidFill>
                <a:latin typeface="Perpetua" panose="02020502060401020303" pitchFamily="18" charset="0"/>
              </a:rPr>
              <a:t>. But it was not for her, only, their sly secret smile; they were members of a secret society and </a:t>
            </a:r>
            <a:r>
              <a:rPr lang="en-GB" sz="2600" dirty="0">
                <a:solidFill>
                  <a:srgbClr val="FFFF00"/>
                </a:solidFill>
                <a:latin typeface="Perpetua" panose="02020502060401020303" pitchFamily="18" charset="0"/>
              </a:rPr>
              <a:t>they smiled among themselves</a:t>
            </a:r>
            <a:r>
              <a:rPr lang="en-GB" sz="2600" dirty="0">
                <a:solidFill>
                  <a:schemeClr val="bg1"/>
                </a:solidFill>
                <a:latin typeface="Perpetua" panose="02020502060401020303" pitchFamily="18" charset="0"/>
              </a:rPr>
              <a:t>. Sometimes, when she had fallen asleep in the daytime, she woke and could not lift a finger, could not even turn her eyes to left or right because THEY were there; sometimes when she went out of a room and left it empty, she knew as she clicked the door to that THEY were filling it. And there were times in the evenings when she was upstairs, perhaps, and everybody else was down, when she could hardly escape from them. Then she could not hurry, she could not hum a tune; if she tried to say ever so carelessly were not deceived. THEY knew how frightened she was; THEY saw how she turned her head away as she passed the mirror. </a:t>
            </a:r>
            <a:r>
              <a:rPr lang="en-GB" sz="2600" dirty="0">
                <a:solidFill>
                  <a:srgbClr val="FFFF00"/>
                </a:solidFill>
                <a:latin typeface="Perpetua" panose="02020502060401020303" pitchFamily="18" charset="0"/>
              </a:rPr>
              <a:t>What Linda always felt was that THEY wanted something of her, and she knew that if she gave herself up and was quiet, more than quiet, silent, motionless, something would really happen.</a:t>
            </a:r>
            <a:r>
              <a:rPr lang="en-GB" sz="2600" dirty="0">
                <a:solidFill>
                  <a:schemeClr val="bg1"/>
                </a:solidFill>
                <a:latin typeface="Perpetua" panose="02020502060401020303" pitchFamily="18" charset="0"/>
              </a:rPr>
              <a:t> </a:t>
            </a:r>
          </a:p>
          <a:p>
            <a:pPr marL="0" indent="0">
              <a:lnSpc>
                <a:spcPct val="110000"/>
              </a:lnSpc>
              <a:buNone/>
            </a:pPr>
            <a:r>
              <a:rPr lang="en-GB" sz="2600" dirty="0">
                <a:solidFill>
                  <a:schemeClr val="bg1"/>
                </a:solidFill>
                <a:latin typeface="Perpetua" panose="02020502060401020303" pitchFamily="18" charset="0"/>
              </a:rPr>
              <a:t>"It's very quiet now," she thought. She opened her eyes wide, and she heard the silence spinning its soft endless web. How lightly she breathed; she scarcely had to breathe at all. </a:t>
            </a:r>
          </a:p>
          <a:p>
            <a:pPr marL="0" indent="0">
              <a:lnSpc>
                <a:spcPct val="110000"/>
              </a:lnSpc>
              <a:buNone/>
            </a:pPr>
            <a:r>
              <a:rPr lang="en-GB" sz="2600" dirty="0">
                <a:solidFill>
                  <a:schemeClr val="bg1"/>
                </a:solidFill>
                <a:latin typeface="Perpetua" panose="02020502060401020303" pitchFamily="18" charset="0"/>
              </a:rPr>
              <a:t>Yes, everything had come alive down to the minutest, tiniest particle, and she did not feel her bed, she floated, held up in the air. </a:t>
            </a:r>
            <a:r>
              <a:rPr lang="en-GB" sz="2600" dirty="0">
                <a:solidFill>
                  <a:srgbClr val="FFFF00"/>
                </a:solidFill>
                <a:latin typeface="Perpetua" panose="02020502060401020303" pitchFamily="18" charset="0"/>
              </a:rPr>
              <a:t>Only she seemed to be listening with her wide open watchful eyes, waiting for someone to come who just did not come, watching for something to happen that just did not happen</a:t>
            </a:r>
            <a:r>
              <a:rPr lang="en-GB" sz="2600" dirty="0">
                <a:solidFill>
                  <a:schemeClr val="bg1"/>
                </a:solidFill>
                <a:latin typeface="Perpetua" panose="02020502060401020303" pitchFamily="18" charset="0"/>
              </a:rPr>
              <a:t>. </a:t>
            </a:r>
          </a:p>
        </p:txBody>
      </p:sp>
    </p:spTree>
    <p:extLst>
      <p:ext uri="{BB962C8B-B14F-4D97-AF65-F5344CB8AC3E}">
        <p14:creationId xmlns:p14="http://schemas.microsoft.com/office/powerpoint/2010/main" val="1057921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E2525-30BB-4BA2-B52C-DBA057BD21D3}"/>
              </a:ext>
            </a:extLst>
          </p:cNvPr>
          <p:cNvSpPr>
            <a:spLocks noGrp="1"/>
          </p:cNvSpPr>
          <p:nvPr>
            <p:ph type="title"/>
          </p:nvPr>
        </p:nvSpPr>
        <p:spPr>
          <a:xfrm>
            <a:off x="161278" y="150921"/>
            <a:ext cx="10515600" cy="914400"/>
          </a:xfrm>
        </p:spPr>
        <p:txBody>
          <a:bodyPr>
            <a:normAutofit/>
          </a:bodyPr>
          <a:lstStyle/>
          <a:p>
            <a:r>
              <a:rPr lang="en-GB" i="1" dirty="0">
                <a:solidFill>
                  <a:schemeClr val="bg1"/>
                </a:solidFill>
                <a:latin typeface="High Tower Text" panose="02040502050506030303" pitchFamily="18" charset="0"/>
              </a:rPr>
              <a:t>Prelude:</a:t>
            </a:r>
            <a:r>
              <a:rPr lang="en-GB" dirty="0">
                <a:solidFill>
                  <a:schemeClr val="bg1"/>
                </a:solidFill>
                <a:latin typeface="High Tower Text" panose="02040502050506030303" pitchFamily="18" charset="0"/>
              </a:rPr>
              <a:t> women’s relationships</a:t>
            </a:r>
            <a:endParaRPr lang="en-GB" dirty="0"/>
          </a:p>
        </p:txBody>
      </p:sp>
      <p:sp>
        <p:nvSpPr>
          <p:cNvPr id="3" name="Content Placeholder 2">
            <a:extLst>
              <a:ext uri="{FF2B5EF4-FFF2-40B4-BE49-F238E27FC236}">
                <a16:creationId xmlns:a16="http://schemas.microsoft.com/office/drawing/2014/main" id="{96EDAAC5-0FD8-4E9B-9B18-266CBF3506EA}"/>
              </a:ext>
            </a:extLst>
          </p:cNvPr>
          <p:cNvSpPr>
            <a:spLocks noGrp="1"/>
          </p:cNvSpPr>
          <p:nvPr>
            <p:ph idx="1"/>
          </p:nvPr>
        </p:nvSpPr>
        <p:spPr>
          <a:xfrm>
            <a:off x="532660" y="1065321"/>
            <a:ext cx="11267242" cy="5404683"/>
          </a:xfrm>
        </p:spPr>
        <p:txBody>
          <a:bodyPr>
            <a:normAutofit lnSpcReduction="10000"/>
          </a:bodyPr>
          <a:lstStyle/>
          <a:p>
            <a:pPr marL="0" indent="0">
              <a:lnSpc>
                <a:spcPct val="100000"/>
              </a:lnSpc>
              <a:buNone/>
            </a:pPr>
            <a:r>
              <a:rPr lang="en-GB" sz="2200" dirty="0">
                <a:solidFill>
                  <a:schemeClr val="bg1"/>
                </a:solidFill>
                <a:latin typeface="Perpetua" panose="02020502060401020303" pitchFamily="18" charset="0"/>
              </a:rPr>
              <a:t>…I turned the page and read… I am sorry to break off so abruptly. Are there no men present? Do you promise me that behind that red curtain over there the figure of Sir Charles Biron is not concealed? We are all women you assure me? Then I may tell you that the very next words I read were these—'Chloe liked Olivia… ' Do not start. Do not blush. Let us admit in the privacy of our own society that these things sometimes happen. Sometimes women do like women. 'Chloe liked Olivia,' I read. And then it struck me how immense a change was there. Chloe liked Olivia perhaps for the first time in literature. Cleopatra did not like Octavia. And how completely ANTONY AND CLEOPATRA would have been altered had she done so! As it is, I thought, letting my mind, I am afraid, wander a little from LIFE'S ADVENTURE, </a:t>
            </a:r>
            <a:r>
              <a:rPr lang="en-GB" sz="2200" dirty="0">
                <a:solidFill>
                  <a:srgbClr val="FFFF00"/>
                </a:solidFill>
                <a:latin typeface="Perpetua" panose="02020502060401020303" pitchFamily="18" charset="0"/>
              </a:rPr>
              <a:t>the whole thing is simplified, conventionalized, if one dared say it, absurdly. </a:t>
            </a:r>
            <a:r>
              <a:rPr lang="en-GB" sz="2200" dirty="0">
                <a:solidFill>
                  <a:schemeClr val="bg1"/>
                </a:solidFill>
                <a:latin typeface="Perpetua" panose="02020502060401020303" pitchFamily="18" charset="0"/>
              </a:rPr>
              <a:t>Cleopatra's only feeling about Octavia is one of jealousy. Is she taller than I am? How does she do her hair? The play, perhaps, required no more. </a:t>
            </a:r>
            <a:r>
              <a:rPr lang="en-GB" sz="2200" dirty="0">
                <a:solidFill>
                  <a:srgbClr val="FFFF00"/>
                </a:solidFill>
                <a:latin typeface="Perpetua" panose="02020502060401020303" pitchFamily="18" charset="0"/>
              </a:rPr>
              <a:t>But how interesting it would have been if the relationship between the two women had been more complicated. All these relationships between women, </a:t>
            </a:r>
            <a:r>
              <a:rPr lang="en-GB" sz="2200" dirty="0">
                <a:solidFill>
                  <a:schemeClr val="bg1"/>
                </a:solidFill>
                <a:latin typeface="Perpetua" panose="02020502060401020303" pitchFamily="18" charset="0"/>
              </a:rPr>
              <a:t>I thought, rapidly recalling the splendid gallery of fictitious women, </a:t>
            </a:r>
            <a:r>
              <a:rPr lang="en-GB" sz="2200" dirty="0">
                <a:solidFill>
                  <a:srgbClr val="FFFF00"/>
                </a:solidFill>
                <a:latin typeface="Perpetua" panose="02020502060401020303" pitchFamily="18" charset="0"/>
              </a:rPr>
              <a:t>are too simple</a:t>
            </a:r>
            <a:r>
              <a:rPr lang="en-GB" sz="2200" dirty="0">
                <a:solidFill>
                  <a:schemeClr val="bg1"/>
                </a:solidFill>
                <a:latin typeface="Perpetua" panose="02020502060401020303" pitchFamily="18" charset="0"/>
              </a:rPr>
              <a:t>. So much has been left out, </a:t>
            </a:r>
            <a:r>
              <a:rPr lang="en-GB" sz="2200" dirty="0" err="1">
                <a:solidFill>
                  <a:schemeClr val="bg1"/>
                </a:solidFill>
                <a:latin typeface="Perpetua" panose="02020502060401020303" pitchFamily="18" charset="0"/>
              </a:rPr>
              <a:t>unattempted</a:t>
            </a:r>
            <a:r>
              <a:rPr lang="en-GB" sz="2200" dirty="0">
                <a:solidFill>
                  <a:schemeClr val="bg1"/>
                </a:solidFill>
                <a:latin typeface="Perpetua" panose="02020502060401020303" pitchFamily="18" charset="0"/>
              </a:rPr>
              <a:t>. … They are </a:t>
            </a:r>
            <a:r>
              <a:rPr lang="en-GB" sz="2200" dirty="0">
                <a:solidFill>
                  <a:srgbClr val="FFFF00"/>
                </a:solidFill>
                <a:latin typeface="Perpetua" panose="02020502060401020303" pitchFamily="18" charset="0"/>
              </a:rPr>
              <a:t>now and then mothers and daughters. But almost without exception they are shown in their relation to men</a:t>
            </a:r>
            <a:r>
              <a:rPr lang="en-GB" sz="2200" dirty="0">
                <a:solidFill>
                  <a:schemeClr val="bg1"/>
                </a:solidFill>
                <a:latin typeface="Perpetua" panose="02020502060401020303" pitchFamily="18" charset="0"/>
              </a:rPr>
              <a:t>. It was strange to think that all the great women of fiction were, until Jane Austen's day, not only seen by the other sex, but seen only in relation to the other sex.</a:t>
            </a:r>
          </a:p>
          <a:p>
            <a:pPr marL="0" indent="0">
              <a:buNone/>
            </a:pPr>
            <a:r>
              <a:rPr lang="en-GB" sz="2200" dirty="0">
                <a:solidFill>
                  <a:schemeClr val="bg1"/>
                </a:solidFill>
                <a:latin typeface="Perpetua" panose="02020502060401020303" pitchFamily="18" charset="0"/>
              </a:rPr>
              <a:t>(Virginia Woolf, </a:t>
            </a:r>
            <a:r>
              <a:rPr lang="en-GB" sz="2200" i="1" dirty="0">
                <a:solidFill>
                  <a:schemeClr val="bg1"/>
                </a:solidFill>
                <a:latin typeface="Perpetua" panose="02020502060401020303" pitchFamily="18" charset="0"/>
              </a:rPr>
              <a:t>A Room of One’s Own</a:t>
            </a:r>
            <a:r>
              <a:rPr lang="en-GB" sz="2200" dirty="0">
                <a:solidFill>
                  <a:schemeClr val="bg1"/>
                </a:solidFill>
                <a:latin typeface="Perpetua" panose="02020502060401020303" pitchFamily="18" charset="0"/>
              </a:rPr>
              <a:t>, chapter  V)</a:t>
            </a:r>
          </a:p>
        </p:txBody>
      </p:sp>
      <p:sp>
        <p:nvSpPr>
          <p:cNvPr id="4" name="Rectangle 3">
            <a:extLst>
              <a:ext uri="{FF2B5EF4-FFF2-40B4-BE49-F238E27FC236}">
                <a16:creationId xmlns:a16="http://schemas.microsoft.com/office/drawing/2014/main" id="{DC2FE1F0-EA19-41DC-8372-D70FE3F145CB}"/>
              </a:ext>
            </a:extLst>
          </p:cNvPr>
          <p:cNvSpPr/>
          <p:nvPr/>
        </p:nvSpPr>
        <p:spPr>
          <a:xfrm>
            <a:off x="6533963" y="5937638"/>
            <a:ext cx="5637321" cy="769441"/>
          </a:xfrm>
          <a:prstGeom prst="rect">
            <a:avLst/>
          </a:prstGeom>
        </p:spPr>
        <p:txBody>
          <a:bodyPr wrap="square">
            <a:spAutoFit/>
          </a:bodyPr>
          <a:lstStyle/>
          <a:p>
            <a:r>
              <a:rPr lang="en-GB" sz="4400" dirty="0">
                <a:solidFill>
                  <a:schemeClr val="bg1"/>
                </a:solidFill>
                <a:latin typeface="High Tower Text" panose="02040502050506030303" pitchFamily="18" charset="0"/>
                <a:ea typeface="+mj-ea"/>
                <a:cs typeface="+mj-cs"/>
              </a:rPr>
              <a:t>Across 3 Generations</a:t>
            </a:r>
          </a:p>
        </p:txBody>
      </p:sp>
    </p:spTree>
    <p:extLst>
      <p:ext uri="{BB962C8B-B14F-4D97-AF65-F5344CB8AC3E}">
        <p14:creationId xmlns:p14="http://schemas.microsoft.com/office/powerpoint/2010/main" val="4227148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1999" y="222251"/>
            <a:ext cx="10848975" cy="1035050"/>
          </a:xfrm>
        </p:spPr>
        <p:txBody>
          <a:bodyPr>
            <a:normAutofit/>
          </a:bodyPr>
          <a:lstStyle/>
          <a:p>
            <a:r>
              <a:rPr lang="en-GB" dirty="0" err="1">
                <a:solidFill>
                  <a:schemeClr val="bg1"/>
                </a:solidFill>
                <a:latin typeface="High Tower Text" panose="02040502050506030303" pitchFamily="18" charset="0"/>
              </a:rPr>
              <a:t>Grandaughter</a:t>
            </a:r>
            <a:r>
              <a:rPr lang="en-GB" dirty="0">
                <a:solidFill>
                  <a:schemeClr val="bg1"/>
                </a:solidFill>
                <a:latin typeface="High Tower Text" panose="02040502050506030303" pitchFamily="18" charset="0"/>
              </a:rPr>
              <a:t> - grandmother relationship</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838200" y="1690688"/>
            <a:ext cx="10515600" cy="4667250"/>
          </a:xfrm>
        </p:spPr>
        <p:txBody>
          <a:bodyPr>
            <a:normAutofit/>
          </a:bodyPr>
          <a:lstStyle/>
          <a:p>
            <a:pPr marL="0" indent="0">
              <a:lnSpc>
                <a:spcPct val="100000"/>
              </a:lnSpc>
              <a:spcBef>
                <a:spcPts val="0"/>
              </a:spcBef>
              <a:spcAft>
                <a:spcPts val="600"/>
              </a:spcAft>
              <a:buNone/>
            </a:pPr>
            <a:r>
              <a:rPr lang="en-GB" sz="2600" dirty="0">
                <a:solidFill>
                  <a:schemeClr val="bg1"/>
                </a:solidFill>
                <a:latin typeface="Perpetua" panose="02020502060401020303" pitchFamily="18" charset="0"/>
              </a:rPr>
              <a:t>As she lay waiting for things to stop spinning, she decided to go up to the house and ask the servant girl for an empty matchbox. She wanted to make a surprise for the grandmother. . . . First she would put a leaf inside with a big violet lying on it, then she would put a very small white </a:t>
            </a:r>
            <a:r>
              <a:rPr lang="en-GB" sz="2600" dirty="0" err="1">
                <a:solidFill>
                  <a:schemeClr val="bg1"/>
                </a:solidFill>
                <a:latin typeface="Perpetua" panose="02020502060401020303" pitchFamily="18" charset="0"/>
              </a:rPr>
              <a:t>picotee</a:t>
            </a:r>
            <a:r>
              <a:rPr lang="en-GB" sz="2600" dirty="0">
                <a:solidFill>
                  <a:schemeClr val="bg1"/>
                </a:solidFill>
                <a:latin typeface="Perpetua" panose="02020502060401020303" pitchFamily="18" charset="0"/>
              </a:rPr>
              <a:t>, perhaps, on each side of the violet, and then she would sprinkle some lavender on the top, but not to cover their heads. </a:t>
            </a:r>
            <a:r>
              <a:rPr lang="en-GB" sz="2600" dirty="0">
                <a:solidFill>
                  <a:srgbClr val="FFFF00"/>
                </a:solidFill>
                <a:latin typeface="Perpetua" panose="02020502060401020303" pitchFamily="18" charset="0"/>
              </a:rPr>
              <a:t>She often made these surprises for the grandmother, and they were always most successful.</a:t>
            </a:r>
            <a:r>
              <a:rPr lang="en-GB" sz="2600" dirty="0">
                <a:solidFill>
                  <a:schemeClr val="bg1"/>
                </a:solidFill>
                <a:latin typeface="Perpetua" panose="02020502060401020303" pitchFamily="18" charset="0"/>
              </a:rPr>
              <a:t> </a:t>
            </a:r>
          </a:p>
          <a:p>
            <a:pPr marL="0" indent="0">
              <a:lnSpc>
                <a:spcPct val="100000"/>
              </a:lnSpc>
              <a:spcBef>
                <a:spcPts val="0"/>
              </a:spcBef>
              <a:spcAft>
                <a:spcPts val="600"/>
              </a:spcAft>
              <a:buNone/>
            </a:pPr>
            <a:r>
              <a:rPr lang="en-GB" sz="2600" dirty="0">
                <a:solidFill>
                  <a:schemeClr val="bg1"/>
                </a:solidFill>
                <a:latin typeface="Perpetua" panose="02020502060401020303" pitchFamily="18" charset="0"/>
              </a:rPr>
              <a:t>"</a:t>
            </a:r>
            <a:r>
              <a:rPr lang="en-GB" sz="2600" dirty="0">
                <a:solidFill>
                  <a:srgbClr val="FFFF00"/>
                </a:solidFill>
                <a:latin typeface="Perpetua" panose="02020502060401020303" pitchFamily="18" charset="0"/>
              </a:rPr>
              <a:t>Do you want a match, my granny?" </a:t>
            </a:r>
          </a:p>
          <a:p>
            <a:pPr marL="0" indent="0">
              <a:lnSpc>
                <a:spcPct val="100000"/>
              </a:lnSpc>
              <a:spcBef>
                <a:spcPts val="0"/>
              </a:spcBef>
              <a:spcAft>
                <a:spcPts val="600"/>
              </a:spcAft>
              <a:buNone/>
            </a:pPr>
            <a:r>
              <a:rPr lang="en-GB" sz="2600" dirty="0">
                <a:solidFill>
                  <a:srgbClr val="FFFF00"/>
                </a:solidFill>
                <a:latin typeface="Perpetua" panose="02020502060401020303" pitchFamily="18" charset="0"/>
              </a:rPr>
              <a:t>"Why, yes, child, I believe a match is just what I'm looking for." </a:t>
            </a:r>
          </a:p>
          <a:p>
            <a:pPr marL="0" indent="0">
              <a:lnSpc>
                <a:spcPct val="100000"/>
              </a:lnSpc>
              <a:spcBef>
                <a:spcPts val="0"/>
              </a:spcBef>
              <a:spcAft>
                <a:spcPts val="600"/>
              </a:spcAft>
              <a:buNone/>
            </a:pPr>
            <a:r>
              <a:rPr lang="en-GB" sz="2600" dirty="0">
                <a:solidFill>
                  <a:srgbClr val="FFFF00"/>
                </a:solidFill>
                <a:latin typeface="Perpetua" panose="02020502060401020303" pitchFamily="18" charset="0"/>
              </a:rPr>
              <a:t>The grandmother slowly opened the box and came upon the picture inside. </a:t>
            </a:r>
          </a:p>
          <a:p>
            <a:pPr marL="0" indent="0">
              <a:lnSpc>
                <a:spcPct val="100000"/>
              </a:lnSpc>
              <a:spcBef>
                <a:spcPts val="0"/>
              </a:spcBef>
              <a:spcAft>
                <a:spcPts val="600"/>
              </a:spcAft>
              <a:buNone/>
            </a:pPr>
            <a:r>
              <a:rPr lang="en-GB" sz="2600" dirty="0">
                <a:solidFill>
                  <a:srgbClr val="FFFF00"/>
                </a:solidFill>
                <a:latin typeface="Perpetua" panose="02020502060401020303" pitchFamily="18" charset="0"/>
              </a:rPr>
              <a:t>"Good gracious, child! How you astonished me!"</a:t>
            </a:r>
          </a:p>
          <a:p>
            <a:pPr marL="0" indent="0">
              <a:buNone/>
            </a:pPr>
            <a:endParaRPr lang="en-GB" dirty="0"/>
          </a:p>
        </p:txBody>
      </p:sp>
    </p:spTree>
    <p:extLst>
      <p:ext uri="{BB962C8B-B14F-4D97-AF65-F5344CB8AC3E}">
        <p14:creationId xmlns:p14="http://schemas.microsoft.com/office/powerpoint/2010/main" val="439546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222251"/>
            <a:ext cx="10515600" cy="1035050"/>
          </a:xfrm>
        </p:spPr>
        <p:txBody>
          <a:bodyPr>
            <a:normAutofit/>
          </a:bodyPr>
          <a:lstStyle/>
          <a:p>
            <a:r>
              <a:rPr lang="en-GB" dirty="0">
                <a:solidFill>
                  <a:schemeClr val="bg1"/>
                </a:solidFill>
                <a:latin typeface="High Tower Text" panose="02040502050506030303" pitchFamily="18" charset="0"/>
              </a:rPr>
              <a:t>Mother-daughter relationships</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762000" y="1162050"/>
            <a:ext cx="10829925" cy="5473699"/>
          </a:xfrm>
        </p:spPr>
        <p:txBody>
          <a:bodyPr>
            <a:normAutofit fontScale="92500" lnSpcReduction="20000"/>
          </a:bodyPr>
          <a:lstStyle/>
          <a:p>
            <a:pPr marL="0" indent="0">
              <a:lnSpc>
                <a:spcPct val="110000"/>
              </a:lnSpc>
              <a:buNone/>
            </a:pPr>
            <a:r>
              <a:rPr lang="en-GB" sz="2600" dirty="0">
                <a:solidFill>
                  <a:schemeClr val="bg1"/>
                </a:solidFill>
                <a:latin typeface="Perpetua" panose="02020502060401020303" pitchFamily="18" charset="0"/>
              </a:rPr>
              <a:t>Linda leaned her cheek on her fingers and watched her mother. She thought her mother looked wonderfully beautiful with her back to the leafy window. </a:t>
            </a:r>
            <a:r>
              <a:rPr lang="en-GB" sz="2600" dirty="0">
                <a:solidFill>
                  <a:srgbClr val="FFFF00"/>
                </a:solidFill>
                <a:latin typeface="Perpetua" panose="02020502060401020303" pitchFamily="18" charset="0"/>
              </a:rPr>
              <a:t>There was something comforting in the sight of her that Linda felt she could never do without. She needed the sweet smell of her flesh, and the soft feel of her cheeks and her arms and shoulders still softer. She loved the way her hair curled, silver at her forehead, lighter at her neck and bright brown still in the big coil under the  muslin cap. Exquisite were her mother's hands, and the two rings she wore seemed to melt into her creamy skin. </a:t>
            </a:r>
            <a:r>
              <a:rPr lang="en-GB" sz="2600" dirty="0">
                <a:solidFill>
                  <a:schemeClr val="bg1"/>
                </a:solidFill>
                <a:latin typeface="Perpetua" panose="02020502060401020303" pitchFamily="18" charset="0"/>
              </a:rPr>
              <a:t>And she was always so fresh, so delicious. The old woman could bear nothing but linen next to her body and she bath summer. </a:t>
            </a:r>
          </a:p>
          <a:p>
            <a:pPr marL="0" indent="0">
              <a:lnSpc>
                <a:spcPct val="110000"/>
              </a:lnSpc>
              <a:buNone/>
            </a:pPr>
            <a:r>
              <a:rPr lang="en-GB" sz="2600" dirty="0">
                <a:solidFill>
                  <a:schemeClr val="bg1"/>
                </a:solidFill>
                <a:latin typeface="Perpetua" panose="02020502060401020303" pitchFamily="18" charset="0"/>
              </a:rPr>
              <a:t>"Isn't there anything for me to do?" asked Linda. </a:t>
            </a:r>
          </a:p>
          <a:p>
            <a:pPr marL="0" indent="0">
              <a:lnSpc>
                <a:spcPct val="110000"/>
              </a:lnSpc>
              <a:buNone/>
            </a:pPr>
            <a:r>
              <a:rPr lang="en-GB" sz="2600" dirty="0">
                <a:solidFill>
                  <a:srgbClr val="FFFF00"/>
                </a:solidFill>
                <a:latin typeface="Perpetua" panose="02020502060401020303" pitchFamily="18" charset="0"/>
              </a:rPr>
              <a:t>"No, darling. I wish you would go into the garden and give an eye to your children; but that I know you will not do." </a:t>
            </a:r>
          </a:p>
          <a:p>
            <a:pPr marL="0" indent="0">
              <a:lnSpc>
                <a:spcPct val="110000"/>
              </a:lnSpc>
              <a:buNone/>
            </a:pPr>
            <a:r>
              <a:rPr lang="en-GB" sz="2600" dirty="0">
                <a:solidFill>
                  <a:schemeClr val="bg1"/>
                </a:solidFill>
                <a:latin typeface="Perpetua" panose="02020502060401020303" pitchFamily="18" charset="0"/>
              </a:rPr>
              <a:t>"Of course I will, but you know Isabel is much more grown up than any of us”. </a:t>
            </a:r>
          </a:p>
          <a:p>
            <a:pPr marL="0" indent="0">
              <a:lnSpc>
                <a:spcPct val="110000"/>
              </a:lnSpc>
              <a:buNone/>
            </a:pPr>
            <a:r>
              <a:rPr lang="en-GB" sz="2600" dirty="0">
                <a:solidFill>
                  <a:schemeClr val="bg1"/>
                </a:solidFill>
                <a:latin typeface="Perpetua" panose="02020502060401020303" pitchFamily="18" charset="0"/>
              </a:rPr>
              <a:t>"Yes, but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is not," said Mrs. Fairfield. "Oh,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has been tossed by a bull hours ago," said Linda, winding herself up in her shawl again. </a:t>
            </a:r>
          </a:p>
          <a:p>
            <a:pPr marL="0" indent="0">
              <a:buNone/>
            </a:pPr>
            <a:endParaRPr lang="en-GB" dirty="0"/>
          </a:p>
        </p:txBody>
      </p:sp>
    </p:spTree>
    <p:extLst>
      <p:ext uri="{BB962C8B-B14F-4D97-AF65-F5344CB8AC3E}">
        <p14:creationId xmlns:p14="http://schemas.microsoft.com/office/powerpoint/2010/main" val="4231051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88777"/>
            <a:ext cx="10515600" cy="745724"/>
          </a:xfrm>
        </p:spPr>
        <p:txBody>
          <a:bodyPr>
            <a:normAutofit/>
          </a:bodyPr>
          <a:lstStyle/>
          <a:p>
            <a:r>
              <a:rPr lang="en-GB" dirty="0">
                <a:solidFill>
                  <a:schemeClr val="bg1"/>
                </a:solidFill>
                <a:latin typeface="High Tower Text" panose="02040502050506030303" pitchFamily="18" charset="0"/>
              </a:rPr>
              <a:t>The symbolism of the Aloe</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342900" y="834501"/>
            <a:ext cx="11258550" cy="5801248"/>
          </a:xfrm>
        </p:spPr>
        <p:txBody>
          <a:bodyPr>
            <a:normAutofit fontScale="85000" lnSpcReduction="10000"/>
          </a:bodyPr>
          <a:lstStyle/>
          <a:p>
            <a:pPr marL="0" indent="0">
              <a:lnSpc>
                <a:spcPct val="120000"/>
              </a:lnSpc>
              <a:spcBef>
                <a:spcPts val="0"/>
              </a:spcBef>
              <a:buNone/>
            </a:pPr>
            <a:r>
              <a:rPr lang="en-GB" sz="2600" dirty="0">
                <a:solidFill>
                  <a:schemeClr val="bg1"/>
                </a:solidFill>
                <a:latin typeface="Perpetua" panose="02020502060401020303" pitchFamily="18" charset="0"/>
              </a:rPr>
              <a:t>But on her way back to the house she came to that island that lay in the middle of the drive, dividing the drive into two arms that met in front of the house. The island was made of grass banked up high. Nothing grew on the top except </a:t>
            </a:r>
            <a:r>
              <a:rPr lang="en-GB" sz="2600" dirty="0">
                <a:solidFill>
                  <a:srgbClr val="FFFF00"/>
                </a:solidFill>
                <a:latin typeface="Perpetua" panose="02020502060401020303" pitchFamily="18" charset="0"/>
              </a:rPr>
              <a:t>one huge plant with thick, grey-green, thorny leaves, and out of the middle there sprang up a tall stout stem. Some of the leaves of the plant were so old that they curled up in the air no longer; they turned back, they were split and broken; some of them lay flat and withered on the ground. </a:t>
            </a:r>
          </a:p>
          <a:p>
            <a:pPr marL="0" indent="0">
              <a:lnSpc>
                <a:spcPct val="120000"/>
              </a:lnSpc>
              <a:spcBef>
                <a:spcPts val="0"/>
              </a:spcBef>
              <a:buNone/>
            </a:pPr>
            <a:r>
              <a:rPr lang="en-GB" sz="2600" dirty="0">
                <a:solidFill>
                  <a:schemeClr val="bg1"/>
                </a:solidFill>
                <a:latin typeface="Perpetua" panose="02020502060401020303" pitchFamily="18" charset="0"/>
              </a:rPr>
              <a:t>Whatever could it be? She had never seen anything like it before. She stood and stared. And then she saw her mother coming down the path. </a:t>
            </a:r>
          </a:p>
          <a:p>
            <a:pPr marL="0" indent="0">
              <a:lnSpc>
                <a:spcPct val="120000"/>
              </a:lnSpc>
              <a:spcBef>
                <a:spcPts val="0"/>
              </a:spcBef>
              <a:buNone/>
            </a:pPr>
            <a:r>
              <a:rPr lang="en-GB" sz="2600" dirty="0">
                <a:solidFill>
                  <a:schemeClr val="bg1"/>
                </a:solidFill>
                <a:latin typeface="Perpetua" panose="02020502060401020303" pitchFamily="18" charset="0"/>
              </a:rPr>
              <a:t>"Mother, what is it?" asked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a:t>
            </a:r>
          </a:p>
          <a:p>
            <a:pPr marL="0" indent="0">
              <a:lnSpc>
                <a:spcPct val="120000"/>
              </a:lnSpc>
              <a:spcBef>
                <a:spcPts val="0"/>
              </a:spcBef>
              <a:buNone/>
            </a:pPr>
            <a:r>
              <a:rPr lang="en-GB" sz="2600" dirty="0">
                <a:solidFill>
                  <a:schemeClr val="bg1"/>
                </a:solidFill>
                <a:latin typeface="Perpetua" panose="02020502060401020303" pitchFamily="18" charset="0"/>
              </a:rPr>
              <a:t>Linda looked up at the fat swelling plant with its cruel leaves and fleshy stem. High above them, as though becalmed in the air, and yet holding so fast to the earth it grew from, it might have had claws instead of roots. </a:t>
            </a:r>
            <a:r>
              <a:rPr lang="en-GB" sz="2600" dirty="0">
                <a:solidFill>
                  <a:srgbClr val="FFFF00"/>
                </a:solidFill>
                <a:latin typeface="Perpetua" panose="02020502060401020303" pitchFamily="18" charset="0"/>
              </a:rPr>
              <a:t>The curving leaves seemed to be hiding something; the blind stem cut into the air as if no wind could ever shake it</a:t>
            </a:r>
            <a:r>
              <a:rPr lang="en-GB" sz="2600" dirty="0">
                <a:solidFill>
                  <a:schemeClr val="bg1"/>
                </a:solidFill>
                <a:latin typeface="Perpetua" panose="02020502060401020303" pitchFamily="18" charset="0"/>
              </a:rPr>
              <a:t>. </a:t>
            </a:r>
          </a:p>
          <a:p>
            <a:pPr marL="0" indent="0">
              <a:lnSpc>
                <a:spcPct val="120000"/>
              </a:lnSpc>
              <a:spcBef>
                <a:spcPts val="0"/>
              </a:spcBef>
              <a:buNone/>
            </a:pPr>
            <a:r>
              <a:rPr lang="en-GB" sz="2600" dirty="0">
                <a:solidFill>
                  <a:schemeClr val="bg1"/>
                </a:solidFill>
                <a:latin typeface="Perpetua" panose="02020502060401020303" pitchFamily="18" charset="0"/>
              </a:rPr>
              <a:t>"That is an aloe,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said her mother. </a:t>
            </a:r>
          </a:p>
          <a:p>
            <a:pPr marL="0" indent="0">
              <a:lnSpc>
                <a:spcPct val="120000"/>
              </a:lnSpc>
              <a:spcBef>
                <a:spcPts val="0"/>
              </a:spcBef>
              <a:buNone/>
            </a:pPr>
            <a:r>
              <a:rPr lang="en-GB" sz="2600" dirty="0">
                <a:solidFill>
                  <a:schemeClr val="bg1"/>
                </a:solidFill>
                <a:latin typeface="Perpetua" panose="02020502060401020303" pitchFamily="18" charset="0"/>
              </a:rPr>
              <a:t>"Does it ever have any flowers?" "Yes, </a:t>
            </a:r>
            <a:r>
              <a:rPr lang="en-GB" sz="2600" dirty="0" err="1">
                <a:solidFill>
                  <a:schemeClr val="bg1"/>
                </a:solidFill>
                <a:latin typeface="Perpetua" panose="02020502060401020303" pitchFamily="18" charset="0"/>
              </a:rPr>
              <a:t>Kezia</a:t>
            </a:r>
            <a:r>
              <a:rPr lang="en-GB" sz="2600" dirty="0">
                <a:solidFill>
                  <a:schemeClr val="bg1"/>
                </a:solidFill>
                <a:latin typeface="Perpetua" panose="02020502060401020303" pitchFamily="18" charset="0"/>
              </a:rPr>
              <a:t>," and Linda smiled down at her, and half shut her eyes. "Once every hundred years.”</a:t>
            </a:r>
          </a:p>
        </p:txBody>
      </p:sp>
    </p:spTree>
    <p:extLst>
      <p:ext uri="{BB962C8B-B14F-4D97-AF65-F5344CB8AC3E}">
        <p14:creationId xmlns:p14="http://schemas.microsoft.com/office/powerpoint/2010/main" val="3597895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222251"/>
            <a:ext cx="10515600" cy="568324"/>
          </a:xfrm>
        </p:spPr>
        <p:txBody>
          <a:bodyPr>
            <a:normAutofit fontScale="90000"/>
          </a:bodyPr>
          <a:lstStyle/>
          <a:p>
            <a:r>
              <a:rPr lang="en-GB" dirty="0">
                <a:solidFill>
                  <a:schemeClr val="bg1"/>
                </a:solidFill>
                <a:latin typeface="High Tower Text" panose="02040502050506030303" pitchFamily="18" charset="0"/>
              </a:rPr>
              <a:t>Learning patterns of behaviour from adults</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523874" y="981075"/>
            <a:ext cx="10906126" cy="5972175"/>
          </a:xfrm>
        </p:spPr>
        <p:txBody>
          <a:bodyPr>
            <a:normAutofit fontScale="85000" lnSpcReduction="20000"/>
          </a:bodyPr>
          <a:lstStyle/>
          <a:p>
            <a:pPr marL="0" indent="0">
              <a:lnSpc>
                <a:spcPct val="120000"/>
              </a:lnSpc>
              <a:spcBef>
                <a:spcPts val="0"/>
              </a:spcBef>
              <a:buNone/>
            </a:pPr>
            <a:r>
              <a:rPr lang="en-GB" sz="2600" dirty="0">
                <a:solidFill>
                  <a:schemeClr val="bg1"/>
                </a:solidFill>
                <a:latin typeface="Perpetua" panose="02020502060401020303" pitchFamily="18" charset="0"/>
              </a:rPr>
              <a:t>"Good morning, Mrs. Jones." "Oh, good morning, Mrs. Smith. I'm so glad to see you. Have you brought your children?" "Yes, </a:t>
            </a:r>
            <a:r>
              <a:rPr lang="en-GB" sz="2600" dirty="0">
                <a:solidFill>
                  <a:srgbClr val="FFFF00"/>
                </a:solidFill>
                <a:latin typeface="Perpetua" panose="02020502060401020303" pitchFamily="18" charset="0"/>
              </a:rPr>
              <a:t>I've brought both my twins. I have had another baby since I saw you last, but she came so suddenly that I haven't had time to make her any clothes yet. </a:t>
            </a:r>
            <a:r>
              <a:rPr lang="en-GB" sz="2600" u="sng" dirty="0">
                <a:solidFill>
                  <a:srgbClr val="FFFF00"/>
                </a:solidFill>
                <a:latin typeface="Perpetua" panose="02020502060401020303" pitchFamily="18" charset="0"/>
              </a:rPr>
              <a:t>So I left her. </a:t>
            </a:r>
            <a:r>
              <a:rPr lang="en-GB" sz="2600" dirty="0">
                <a:solidFill>
                  <a:srgbClr val="FFFF00"/>
                </a:solidFill>
                <a:latin typeface="Perpetua" panose="02020502060401020303" pitchFamily="18" charset="0"/>
              </a:rPr>
              <a:t>. . </a:t>
            </a:r>
            <a:r>
              <a:rPr lang="en-GB" sz="2600" dirty="0">
                <a:solidFill>
                  <a:schemeClr val="bg1"/>
                </a:solidFill>
                <a:latin typeface="Perpetua" panose="02020502060401020303" pitchFamily="18" charset="0"/>
              </a:rPr>
              <a:t>. How is your husband?" </a:t>
            </a:r>
          </a:p>
          <a:p>
            <a:pPr marL="0" indent="0">
              <a:lnSpc>
                <a:spcPct val="120000"/>
              </a:lnSpc>
              <a:spcBef>
                <a:spcPts val="0"/>
              </a:spcBef>
              <a:buNone/>
            </a:pPr>
            <a:r>
              <a:rPr lang="en-GB" sz="2600" dirty="0">
                <a:solidFill>
                  <a:schemeClr val="bg1"/>
                </a:solidFill>
                <a:latin typeface="Perpetua" panose="02020502060401020303" pitchFamily="18" charset="0"/>
              </a:rPr>
              <a:t>"Oh, he is very well, thank you. At least he had an awful cold but Queen Victoria – she’s my godmother, you know - sent him a case of pineapples and that cured it </a:t>
            </a:r>
            <a:r>
              <a:rPr lang="en-GB" sz="2600" dirty="0" err="1">
                <a:solidFill>
                  <a:schemeClr val="bg1"/>
                </a:solidFill>
                <a:latin typeface="Perpetua" panose="02020502060401020303" pitchFamily="18" charset="0"/>
              </a:rPr>
              <a:t>im</a:t>
            </a:r>
            <a:r>
              <a:rPr lang="en-GB" sz="2600" dirty="0">
                <a:solidFill>
                  <a:schemeClr val="bg1"/>
                </a:solidFill>
                <a:latin typeface="Perpetua" panose="02020502060401020303" pitchFamily="18" charset="0"/>
              </a:rPr>
              <a:t>–mediately. Is that your new servant?" </a:t>
            </a:r>
          </a:p>
          <a:p>
            <a:pPr marL="0" indent="0">
              <a:lnSpc>
                <a:spcPct val="120000"/>
              </a:lnSpc>
              <a:spcBef>
                <a:spcPts val="0"/>
              </a:spcBef>
              <a:buNone/>
            </a:pPr>
            <a:r>
              <a:rPr lang="en-GB" sz="2600" dirty="0">
                <a:solidFill>
                  <a:schemeClr val="bg1"/>
                </a:solidFill>
                <a:latin typeface="Perpetua" panose="02020502060401020303" pitchFamily="18" charset="0"/>
              </a:rPr>
              <a:t>"Yes, her name's Gwen. I've only had her two days. Oh, Gwen, this is my friend, Mrs. Smith." "Good morning, Mrs. Smith. Dinner won't be ready for about ten minutes." </a:t>
            </a:r>
          </a:p>
          <a:p>
            <a:pPr marL="0" indent="0">
              <a:lnSpc>
                <a:spcPct val="120000"/>
              </a:lnSpc>
              <a:spcBef>
                <a:spcPts val="0"/>
              </a:spcBef>
              <a:buNone/>
            </a:pPr>
            <a:r>
              <a:rPr lang="en-GB" sz="2600" dirty="0">
                <a:solidFill>
                  <a:schemeClr val="bg1"/>
                </a:solidFill>
                <a:latin typeface="Perpetua" panose="02020502060401020303" pitchFamily="18" charset="0"/>
              </a:rPr>
              <a:t>"</a:t>
            </a:r>
            <a:r>
              <a:rPr lang="en-GB" sz="2600" u="sng" dirty="0">
                <a:solidFill>
                  <a:srgbClr val="FFFF00"/>
                </a:solidFill>
                <a:latin typeface="Perpetua" panose="02020502060401020303" pitchFamily="18" charset="0"/>
              </a:rPr>
              <a:t>I don't think you ought to introduce me to the servant</a:t>
            </a:r>
            <a:r>
              <a:rPr lang="en-GB" sz="2600" dirty="0">
                <a:solidFill>
                  <a:srgbClr val="FFFF00"/>
                </a:solidFill>
                <a:latin typeface="Perpetua" panose="02020502060401020303" pitchFamily="18" charset="0"/>
              </a:rPr>
              <a:t>. I think I ought to just begin talking to her." </a:t>
            </a:r>
          </a:p>
          <a:p>
            <a:pPr marL="0" indent="0">
              <a:lnSpc>
                <a:spcPct val="120000"/>
              </a:lnSpc>
              <a:spcBef>
                <a:spcPts val="0"/>
              </a:spcBef>
              <a:buNone/>
            </a:pPr>
            <a:r>
              <a:rPr lang="en-GB" sz="2600" dirty="0">
                <a:solidFill>
                  <a:srgbClr val="FFFF00"/>
                </a:solidFill>
                <a:latin typeface="Perpetua" panose="02020502060401020303" pitchFamily="18" charset="0"/>
              </a:rPr>
              <a:t>"Well, she's more of a lady-help and </a:t>
            </a:r>
            <a:r>
              <a:rPr lang="en-GB" sz="2600" u="sng" dirty="0">
                <a:solidFill>
                  <a:srgbClr val="FFFF00"/>
                </a:solidFill>
                <a:latin typeface="Perpetua" panose="02020502060401020303" pitchFamily="18" charset="0"/>
              </a:rPr>
              <a:t>you do introduce </a:t>
            </a:r>
            <a:r>
              <a:rPr lang="en-GB" sz="2600" u="sng" dirty="0" err="1">
                <a:solidFill>
                  <a:srgbClr val="FFFF00"/>
                </a:solidFill>
                <a:latin typeface="Perpetua" panose="02020502060401020303" pitchFamily="18" charset="0"/>
              </a:rPr>
              <a:t>introduce</a:t>
            </a:r>
            <a:r>
              <a:rPr lang="en-GB" sz="2600" u="sng" dirty="0">
                <a:solidFill>
                  <a:srgbClr val="FFFF00"/>
                </a:solidFill>
                <a:latin typeface="Perpetua" panose="02020502060401020303" pitchFamily="18" charset="0"/>
              </a:rPr>
              <a:t> lady-helps</a:t>
            </a:r>
            <a:r>
              <a:rPr lang="en-GB" sz="2600" u="sng" dirty="0">
                <a:solidFill>
                  <a:schemeClr val="bg1"/>
                </a:solidFill>
                <a:latin typeface="Perpetua" panose="02020502060401020303" pitchFamily="18" charset="0"/>
              </a:rPr>
              <a:t> </a:t>
            </a:r>
            <a:r>
              <a:rPr lang="en-GB" sz="2600" dirty="0">
                <a:solidFill>
                  <a:schemeClr val="bg1"/>
                </a:solidFill>
                <a:latin typeface="Perpetua" panose="02020502060401020303" pitchFamily="18" charset="0"/>
              </a:rPr>
              <a:t>because Mrs. Samuel Josephs had one." </a:t>
            </a:r>
          </a:p>
          <a:p>
            <a:pPr marL="0" indent="0">
              <a:lnSpc>
                <a:spcPct val="120000"/>
              </a:lnSpc>
              <a:spcBef>
                <a:spcPts val="0"/>
              </a:spcBef>
              <a:buNone/>
            </a:pPr>
            <a:r>
              <a:rPr lang="en-GB" sz="2600" dirty="0">
                <a:solidFill>
                  <a:schemeClr val="bg1"/>
                </a:solidFill>
                <a:latin typeface="Perpetua" panose="02020502060401020303" pitchFamily="18" charset="0"/>
              </a:rPr>
              <a:t>"Oh, well, it doesn't matter," said the servant carelessly, beating up a chocolate custard with half a broken clothes peg. The dinner was baking beautifully on a concrete step. </a:t>
            </a:r>
            <a:r>
              <a:rPr lang="en-GB" sz="2600" dirty="0">
                <a:solidFill>
                  <a:srgbClr val="FFFF00"/>
                </a:solidFill>
                <a:latin typeface="Perpetua" panose="02020502060401020303" pitchFamily="18" charset="0"/>
              </a:rPr>
              <a:t>She began to lay the cloth on a pink garden seat. In front of each person she put two geranium leaf plates, a pine needle fork and a twig knife. There were three daisy heads on a laurel leaf for poached eggs, some slices of fuchsia petal cold beef</a:t>
            </a:r>
            <a:r>
              <a:rPr lang="en-GB" sz="2600" dirty="0">
                <a:solidFill>
                  <a:schemeClr val="bg1"/>
                </a:solidFill>
                <a:latin typeface="Perpetua" panose="02020502060401020303" pitchFamily="18" charset="0"/>
              </a:rPr>
              <a:t>, some lovely little rissoles made of earth and water and dandelion seeds, and the chocolate custard which she had decided to serve in the </a:t>
            </a:r>
            <a:r>
              <a:rPr lang="en-GB" sz="2600" dirty="0" err="1">
                <a:solidFill>
                  <a:schemeClr val="bg1"/>
                </a:solidFill>
                <a:latin typeface="Perpetua" panose="02020502060401020303" pitchFamily="18" charset="0"/>
              </a:rPr>
              <a:t>pawa</a:t>
            </a:r>
            <a:r>
              <a:rPr lang="en-GB" sz="2600" dirty="0">
                <a:solidFill>
                  <a:schemeClr val="bg1"/>
                </a:solidFill>
                <a:latin typeface="Perpetua" panose="02020502060401020303" pitchFamily="18" charset="0"/>
              </a:rPr>
              <a:t> shell she had cooked it in. </a:t>
            </a:r>
          </a:p>
          <a:p>
            <a:pPr marL="0" indent="0">
              <a:buNone/>
            </a:pPr>
            <a:endParaRPr lang="en-GB" dirty="0"/>
          </a:p>
        </p:txBody>
      </p:sp>
    </p:spTree>
    <p:extLst>
      <p:ext uri="{BB962C8B-B14F-4D97-AF65-F5344CB8AC3E}">
        <p14:creationId xmlns:p14="http://schemas.microsoft.com/office/powerpoint/2010/main" val="3917704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628650" y="142875"/>
            <a:ext cx="10648950" cy="561976"/>
          </a:xfrm>
        </p:spPr>
        <p:txBody>
          <a:bodyPr>
            <a:normAutofit fontScale="90000"/>
          </a:bodyPr>
          <a:lstStyle/>
          <a:p>
            <a:r>
              <a:rPr lang="en-GB" dirty="0">
                <a:solidFill>
                  <a:schemeClr val="bg1"/>
                </a:solidFill>
                <a:latin typeface="High Tower Text" panose="02040502050506030303" pitchFamily="18" charset="0"/>
              </a:rPr>
              <a:t>Rules about boys and girls – and dogs</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352425" y="704851"/>
            <a:ext cx="11325225" cy="6010274"/>
          </a:xfrm>
        </p:spPr>
        <p:txBody>
          <a:bodyPr>
            <a:noAutofit/>
          </a:bodyPr>
          <a:lstStyle/>
          <a:p>
            <a:pPr marL="0" indent="0">
              <a:lnSpc>
                <a:spcPct val="100000"/>
              </a:lnSpc>
              <a:buNone/>
            </a:pPr>
            <a:r>
              <a:rPr lang="en-GB" sz="2200" dirty="0">
                <a:solidFill>
                  <a:schemeClr val="bg1"/>
                </a:solidFill>
                <a:latin typeface="Perpetua" panose="02020502060401020303" pitchFamily="18" charset="0"/>
              </a:rPr>
              <a:t>The Trout boys were the cousins </a:t>
            </a:r>
            <a:r>
              <a:rPr lang="en-GB" sz="2200" dirty="0" err="1">
                <a:solidFill>
                  <a:schemeClr val="bg1"/>
                </a:solidFill>
                <a:latin typeface="Perpetua" panose="02020502060401020303" pitchFamily="18" charset="0"/>
              </a:rPr>
              <a:t>Kezia</a:t>
            </a:r>
            <a:r>
              <a:rPr lang="en-GB" sz="2200" dirty="0">
                <a:solidFill>
                  <a:schemeClr val="bg1"/>
                </a:solidFill>
                <a:latin typeface="Perpetua" panose="02020502060401020303" pitchFamily="18" charset="0"/>
              </a:rPr>
              <a:t> had mentioned to the storeman. … Pip was tall for his age, with lank black hair and a white face, but Rags was very small and so thin that when undressed his shoulder blades stuck out like two little wings. They had a mongrel dog with pale blue eyes and a long tail turned up at the end who followed them everywhere; he was called Snooker. </a:t>
            </a:r>
            <a:r>
              <a:rPr lang="en-GB" sz="2200" dirty="0">
                <a:solidFill>
                  <a:srgbClr val="FFFF00"/>
                </a:solidFill>
                <a:latin typeface="Perpetua" panose="02020502060401020303" pitchFamily="18" charset="0"/>
              </a:rPr>
              <a:t>They spent half their time combing and brushing Snook dosing him with various awful mixtures concocted by Pip, and kept secretly by him in a broken jug covered with an old kettle lid.</a:t>
            </a:r>
            <a:r>
              <a:rPr lang="en-GB" sz="2200" dirty="0">
                <a:solidFill>
                  <a:schemeClr val="bg1"/>
                </a:solidFill>
                <a:latin typeface="Perpetua" panose="02020502060401020303" pitchFamily="18" charset="0"/>
              </a:rPr>
              <a:t> Even faithful little Rags was not allowed to know the full secret of these mixtures.. .. Take some carbolic tooth powder and a pinch of sulphur powdered up fine, and perhaps a bit of starch to stiffen up Snooker's coat. . . . But that was not all; Rags privately thought that the rest was gunpowder… And he never was allowed to help with the mixing because of the danger…”Why, if a spot of this flew in your eye, you would be blinded for life," Pip would say, stirring the mixture with an iron spoon. "And there's always the chance - just the chance, mind you - of it exploding if you whack it hard enough. . . . Two spoons of this in a will be enough to kill thousands of fleas." But Snooker spent all his spare time biting and snuffling, </a:t>
            </a:r>
            <a:r>
              <a:rPr lang="en-GB" sz="2200" dirty="0">
                <a:solidFill>
                  <a:srgbClr val="FFFF00"/>
                </a:solidFill>
                <a:latin typeface="Perpetua" panose="02020502060401020303" pitchFamily="18" charset="0"/>
              </a:rPr>
              <a:t>and he stank abominably. </a:t>
            </a:r>
          </a:p>
          <a:p>
            <a:pPr marL="0" indent="0">
              <a:lnSpc>
                <a:spcPct val="100000"/>
              </a:lnSpc>
              <a:buNone/>
            </a:pPr>
            <a:r>
              <a:rPr lang="en-GB" sz="2200" dirty="0">
                <a:solidFill>
                  <a:srgbClr val="FFFF00"/>
                </a:solidFill>
                <a:latin typeface="Perpetua" panose="02020502060401020303" pitchFamily="18" charset="0"/>
              </a:rPr>
              <a:t>"It's because he is such a grand fighting dog," Pip would say. "All fighting dogs smell." </a:t>
            </a:r>
          </a:p>
          <a:p>
            <a:pPr marL="0" indent="0">
              <a:lnSpc>
                <a:spcPct val="100000"/>
              </a:lnSpc>
              <a:buNone/>
            </a:pPr>
            <a:r>
              <a:rPr lang="en-GB" sz="2200" dirty="0">
                <a:solidFill>
                  <a:schemeClr val="bg1"/>
                </a:solidFill>
                <a:latin typeface="Perpetua" panose="02020502060401020303" pitchFamily="18" charset="0"/>
              </a:rPr>
              <a:t>…</a:t>
            </a:r>
            <a:r>
              <a:rPr lang="en-GB" sz="2200" dirty="0">
                <a:solidFill>
                  <a:srgbClr val="FFFF00"/>
                </a:solidFill>
                <a:latin typeface="Perpetua" panose="02020502060401020303" pitchFamily="18" charset="0"/>
              </a:rPr>
              <a:t>both of [the Trout boys] liked playing with girls – Pip because he could fox them so, and because Lottie was so easily frightened,</a:t>
            </a:r>
            <a:r>
              <a:rPr lang="en-GB" sz="2200" dirty="0">
                <a:solidFill>
                  <a:schemeClr val="bg1"/>
                </a:solidFill>
                <a:latin typeface="Perpetua" panose="02020502060401020303" pitchFamily="18" charset="0"/>
              </a:rPr>
              <a:t> and </a:t>
            </a:r>
            <a:r>
              <a:rPr lang="en-GB" sz="2200" dirty="0">
                <a:solidFill>
                  <a:srgbClr val="FFFF00"/>
                </a:solidFill>
                <a:latin typeface="Perpetua" panose="02020502060401020303" pitchFamily="18" charset="0"/>
              </a:rPr>
              <a:t>Rags for a shameful reason. He adored dolls</a:t>
            </a:r>
            <a:r>
              <a:rPr lang="en-GB" sz="2200" dirty="0">
                <a:solidFill>
                  <a:schemeClr val="bg1"/>
                </a:solidFill>
                <a:latin typeface="Perpetua" panose="02020502060401020303" pitchFamily="18" charset="0"/>
              </a:rPr>
              <a:t>. How he would look at a doll as it lay asleep, speaking in a whisper and smiling timidly, and what a treat it was to him to be allowed to hold one. . . . </a:t>
            </a:r>
            <a:endParaRPr lang="en-GB" sz="2200" dirty="0"/>
          </a:p>
        </p:txBody>
      </p:sp>
    </p:spTree>
    <p:extLst>
      <p:ext uri="{BB962C8B-B14F-4D97-AF65-F5344CB8AC3E}">
        <p14:creationId xmlns:p14="http://schemas.microsoft.com/office/powerpoint/2010/main" val="2799331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6C257-B4B2-40D7-BBAF-24981A315EBC}"/>
              </a:ext>
            </a:extLst>
          </p:cNvPr>
          <p:cNvSpPr>
            <a:spLocks noGrp="1"/>
          </p:cNvSpPr>
          <p:nvPr>
            <p:ph type="title"/>
          </p:nvPr>
        </p:nvSpPr>
        <p:spPr>
          <a:xfrm>
            <a:off x="838200" y="0"/>
            <a:ext cx="10282646" cy="836023"/>
          </a:xfrm>
        </p:spPr>
        <p:txBody>
          <a:bodyPr>
            <a:normAutofit/>
          </a:bodyPr>
          <a:lstStyle/>
          <a:p>
            <a:r>
              <a:rPr lang="en-GB" dirty="0">
                <a:solidFill>
                  <a:schemeClr val="bg1"/>
                </a:solidFill>
                <a:latin typeface="High Tower Text" panose="02040502050506030303" pitchFamily="18" charset="0"/>
              </a:rPr>
              <a:t>The Epiphany</a:t>
            </a:r>
            <a:endParaRPr lang="en-GB" dirty="0">
              <a:latin typeface="High Tower Text" panose="02040502050506030303" pitchFamily="18" charset="0"/>
            </a:endParaRPr>
          </a:p>
        </p:txBody>
      </p:sp>
      <p:sp>
        <p:nvSpPr>
          <p:cNvPr id="3" name="Content Placeholder 2">
            <a:extLst>
              <a:ext uri="{FF2B5EF4-FFF2-40B4-BE49-F238E27FC236}">
                <a16:creationId xmlns:a16="http://schemas.microsoft.com/office/drawing/2014/main" id="{C49C3BEE-C93B-4757-96A0-7ACCFE950FCE}"/>
              </a:ext>
            </a:extLst>
          </p:cNvPr>
          <p:cNvSpPr>
            <a:spLocks noGrp="1"/>
          </p:cNvSpPr>
          <p:nvPr>
            <p:ph idx="1"/>
          </p:nvPr>
        </p:nvSpPr>
        <p:spPr>
          <a:xfrm>
            <a:off x="339635" y="740229"/>
            <a:ext cx="11382102" cy="6117771"/>
          </a:xfrm>
        </p:spPr>
        <p:txBody>
          <a:bodyPr>
            <a:normAutofit fontScale="70000" lnSpcReduction="20000"/>
          </a:bodyPr>
          <a:lstStyle/>
          <a:p>
            <a:pPr marL="0" indent="0">
              <a:lnSpc>
                <a:spcPct val="120000"/>
              </a:lnSpc>
              <a:spcBef>
                <a:spcPts val="600"/>
              </a:spcBef>
              <a:buNone/>
            </a:pPr>
            <a:r>
              <a:rPr lang="en-GB" dirty="0">
                <a:solidFill>
                  <a:schemeClr val="bg1"/>
                </a:solidFill>
                <a:latin typeface="Perpetua" panose="02020502060401020303" pitchFamily="18" charset="0"/>
              </a:rPr>
              <a:t>Allied to the idea of the ‘nouvelle-instant’ is Mansfield’s use of Joycean ‘epiphanies’,</a:t>
            </a:r>
            <a:r>
              <a:rPr lang="en-GB" baseline="30000" dirty="0">
                <a:solidFill>
                  <a:schemeClr val="bg1"/>
                </a:solidFill>
              </a:rPr>
              <a:t>59 </a:t>
            </a:r>
            <a:r>
              <a:rPr lang="en-GB" dirty="0">
                <a:solidFill>
                  <a:schemeClr val="bg1"/>
                </a:solidFill>
                <a:latin typeface="Perpetua" panose="02020502060401020303" pitchFamily="18" charset="0"/>
              </a:rPr>
              <a:t>or to use her own words, the </a:t>
            </a:r>
            <a:r>
              <a:rPr lang="en-GB" dirty="0">
                <a:solidFill>
                  <a:srgbClr val="00B0F0"/>
                </a:solidFill>
                <a:latin typeface="Perpetua" panose="02020502060401020303" pitchFamily="18" charset="0"/>
              </a:rPr>
              <a:t>‘blazing moment’:</a:t>
            </a:r>
            <a:endParaRPr lang="en-GB" sz="2900" dirty="0">
              <a:solidFill>
                <a:srgbClr val="00B0F0"/>
              </a:solidFill>
              <a:latin typeface="Perpetua" panose="02020502060401020303" pitchFamily="18" charset="0"/>
            </a:endParaRPr>
          </a:p>
          <a:p>
            <a:pPr marL="357188" indent="0">
              <a:lnSpc>
                <a:spcPct val="120000"/>
              </a:lnSpc>
              <a:spcBef>
                <a:spcPts val="600"/>
              </a:spcBef>
              <a:buNone/>
            </a:pPr>
            <a:r>
              <a:rPr lang="en-GB" sz="2900" dirty="0">
                <a:solidFill>
                  <a:schemeClr val="bg1"/>
                </a:solidFill>
                <a:latin typeface="Perpetua" panose="02020502060401020303" pitchFamily="18" charset="0"/>
              </a:rPr>
              <a:t>If we are not to look for facts and events in a novel – and why should we? – we must be very sure of finding those </a:t>
            </a:r>
            <a:r>
              <a:rPr lang="en-GB" sz="2900" dirty="0">
                <a:solidFill>
                  <a:srgbClr val="FFFF00"/>
                </a:solidFill>
                <a:latin typeface="Perpetua" panose="02020502060401020303" pitchFamily="18" charset="0"/>
              </a:rPr>
              <a:t>central points of significance transferred to the endeavours and emotions </a:t>
            </a:r>
            <a:r>
              <a:rPr lang="en-GB" sz="2900" dirty="0">
                <a:solidFill>
                  <a:schemeClr val="bg1"/>
                </a:solidFill>
                <a:latin typeface="Perpetua" panose="02020502060401020303" pitchFamily="18" charset="0"/>
              </a:rPr>
              <a:t>of the human beings portrayed…</a:t>
            </a:r>
            <a:r>
              <a:rPr lang="en-GB" sz="2900" dirty="0">
                <a:solidFill>
                  <a:srgbClr val="FFFF00"/>
                </a:solidFill>
                <a:latin typeface="Perpetua" panose="02020502060401020303" pitchFamily="18" charset="0"/>
              </a:rPr>
              <a:t>The crisis, then, is the chief of our ‘central points of significance’</a:t>
            </a:r>
            <a:r>
              <a:rPr lang="en-GB" sz="2900" dirty="0">
                <a:solidFill>
                  <a:schemeClr val="bg1"/>
                </a:solidFill>
                <a:latin typeface="Perpetua" panose="02020502060401020303" pitchFamily="18" charset="0"/>
              </a:rPr>
              <a:t> and the endeavours and the emotions are stages on our journey towards or away from it. For without it, the form of the novel, as we see it is lost. Without it, how are we to appreciate, the importance of ‘one spiritual event’ rather than another? </a:t>
            </a:r>
            <a:r>
              <a:rPr lang="en-GB" sz="2900" dirty="0">
                <a:solidFill>
                  <a:srgbClr val="00B0F0"/>
                </a:solidFill>
                <a:latin typeface="Perpetua" panose="02020502060401020303" pitchFamily="18" charset="0"/>
              </a:rPr>
              <a:t>What is to prevent each being unrelated – complete in itself – if the gradual unfolding in growing, gaining light is not to be followed by one blazing moment?</a:t>
            </a:r>
            <a:r>
              <a:rPr lang="en-GB" sz="2900" baseline="30000" dirty="0">
                <a:solidFill>
                  <a:srgbClr val="00B0F0"/>
                </a:solidFill>
              </a:rPr>
              <a:t>60</a:t>
            </a:r>
            <a:r>
              <a:rPr lang="en-GB" sz="2900" dirty="0">
                <a:solidFill>
                  <a:srgbClr val="00B0F0"/>
                </a:solidFill>
                <a:latin typeface="Perpetua" panose="02020502060401020303" pitchFamily="18" charset="0"/>
              </a:rPr>
              <a:t> </a:t>
            </a:r>
          </a:p>
          <a:p>
            <a:pPr marL="0" indent="0">
              <a:lnSpc>
                <a:spcPct val="120000"/>
              </a:lnSpc>
              <a:spcBef>
                <a:spcPts val="600"/>
              </a:spcBef>
              <a:buNone/>
            </a:pPr>
            <a:r>
              <a:rPr lang="en-GB" sz="2900" dirty="0">
                <a:solidFill>
                  <a:schemeClr val="bg1"/>
                </a:solidFill>
                <a:latin typeface="Perpetua" panose="02020502060401020303" pitchFamily="18" charset="0"/>
              </a:rPr>
              <a:t>This was written in May 1919, four years before Mansfield’s death, with some of her finest stories still to be written. O’Sullivan points out that, </a:t>
            </a:r>
            <a:r>
              <a:rPr lang="en-GB" sz="2900" dirty="0">
                <a:solidFill>
                  <a:srgbClr val="FFFF00"/>
                </a:solidFill>
                <a:latin typeface="Perpetua" panose="02020502060401020303" pitchFamily="18" charset="0"/>
              </a:rPr>
              <a:t>‘[when] epiphanies occur, as often as not they emphasise the unattractive reality under which human feeling persists’.</a:t>
            </a:r>
            <a:r>
              <a:rPr lang="en-GB" sz="2900" baseline="30000" dirty="0">
                <a:solidFill>
                  <a:srgbClr val="FFFF00"/>
                </a:solidFill>
              </a:rPr>
              <a:t>61</a:t>
            </a:r>
            <a:r>
              <a:rPr lang="en-GB" sz="2900" dirty="0">
                <a:solidFill>
                  <a:srgbClr val="FFFF00"/>
                </a:solidFill>
                <a:latin typeface="Perpetua" panose="02020502060401020303" pitchFamily="18" charset="0"/>
              </a:rPr>
              <a:t> </a:t>
            </a:r>
            <a:r>
              <a:rPr lang="en-GB" sz="2900" dirty="0">
                <a:solidFill>
                  <a:schemeClr val="bg1"/>
                </a:solidFill>
                <a:latin typeface="Perpetua" panose="02020502060401020303" pitchFamily="18" charset="0"/>
              </a:rPr>
              <a:t>This was to be an important technique for Mansfield, as it was of course for James Joyce; the title of one of her most famous stories, ‘Bliss’, emphasises the prominent role this technique was to play in her narrative art.</a:t>
            </a:r>
            <a:r>
              <a:rPr lang="en-GB" sz="2900" baseline="30000" dirty="0">
                <a:solidFill>
                  <a:schemeClr val="bg1"/>
                </a:solidFill>
              </a:rPr>
              <a:t>62 </a:t>
            </a:r>
            <a:r>
              <a:rPr lang="en-GB" sz="2900" dirty="0">
                <a:solidFill>
                  <a:schemeClr val="bg1"/>
                </a:solidFill>
                <a:latin typeface="Perpetua" panose="02020502060401020303" pitchFamily="18" charset="0"/>
              </a:rPr>
              <a:t>The sense of ‘bliss’ in this story underlies more uncomfortable feelings of self-discovery, revealed in the story’s epiphanic moment, where, </a:t>
            </a:r>
            <a:r>
              <a:rPr lang="en-GB" sz="2900" dirty="0">
                <a:solidFill>
                  <a:srgbClr val="FFFF00"/>
                </a:solidFill>
                <a:latin typeface="Perpetua" panose="02020502060401020303" pitchFamily="18" charset="0"/>
              </a:rPr>
              <a:t>according to Wheeler the narrative techniques draw attention not only to extraordinary moments or acts of insight and perception, but to the ordinary too, in order to reveal the nature and characteristics of various types of perception, failures as well as successes of insight, blindness as well as visionary, imaginative perception</a:t>
            </a:r>
            <a:r>
              <a:rPr lang="en-GB" sz="2900" baseline="30000" dirty="0">
                <a:solidFill>
                  <a:schemeClr val="bg1"/>
                </a:solidFill>
              </a:rPr>
              <a:t>.63 </a:t>
            </a:r>
            <a:r>
              <a:rPr lang="en-GB" sz="2900" dirty="0">
                <a:solidFill>
                  <a:schemeClr val="bg1"/>
                </a:solidFill>
                <a:latin typeface="Perpetua" panose="02020502060401020303" pitchFamily="18" charset="0"/>
              </a:rPr>
              <a:t>O’Sullivan believes that in Mansfield’s hands ‘</a:t>
            </a:r>
            <a:r>
              <a:rPr lang="en-GB" sz="2900" dirty="0">
                <a:solidFill>
                  <a:srgbClr val="00B0F0"/>
                </a:solidFill>
                <a:latin typeface="Perpetua" panose="02020502060401020303" pitchFamily="18" charset="0"/>
              </a:rPr>
              <a:t>the epiphany becomes so often a beam of light sweeping over the gulf. </a:t>
            </a:r>
            <a:r>
              <a:rPr lang="en-GB" sz="2900" dirty="0">
                <a:solidFill>
                  <a:schemeClr val="bg1"/>
                </a:solidFill>
                <a:latin typeface="Perpetua" panose="02020502060401020303" pitchFamily="18" charset="0"/>
              </a:rPr>
              <a:t>And</a:t>
            </a:r>
            <a:r>
              <a:rPr lang="en-GB" sz="2900" dirty="0">
                <a:solidFill>
                  <a:srgbClr val="FFFF00"/>
                </a:solidFill>
                <a:latin typeface="Perpetua" panose="02020502060401020303" pitchFamily="18" charset="0"/>
              </a:rPr>
              <a:t> in about fifty stories, both the illumination and what remains when it fades, have to do with the way their author regarded the complications of sex</a:t>
            </a:r>
            <a:r>
              <a:rPr lang="en-GB" sz="2900" dirty="0">
                <a:solidFill>
                  <a:schemeClr val="bg1"/>
                </a:solidFill>
                <a:latin typeface="Perpetua" panose="02020502060401020303" pitchFamily="18" charset="0"/>
              </a:rPr>
              <a:t>’.     (</a:t>
            </a:r>
            <a:r>
              <a:rPr lang="en-GB" sz="3200" dirty="0">
                <a:solidFill>
                  <a:schemeClr val="bg1"/>
                </a:solidFill>
                <a:latin typeface="Perpetua" panose="02020502060401020303" pitchFamily="18" charset="0"/>
              </a:rPr>
              <a:t>Gerri Kimber, </a:t>
            </a:r>
            <a:r>
              <a:rPr lang="en-GB" sz="3200" i="1" dirty="0">
                <a:solidFill>
                  <a:schemeClr val="bg1"/>
                </a:solidFill>
                <a:latin typeface="Perpetua" panose="02020502060401020303" pitchFamily="18" charset="0"/>
              </a:rPr>
              <a:t>Katherine Mansfield and The Art Of The Short Story , </a:t>
            </a:r>
            <a:r>
              <a:rPr lang="en-GB" sz="3200" dirty="0">
                <a:solidFill>
                  <a:schemeClr val="bg1"/>
                </a:solidFill>
                <a:latin typeface="Perpetua" panose="02020502060401020303" pitchFamily="18" charset="0"/>
              </a:rPr>
              <a:t>Springer,  2014 p</a:t>
            </a:r>
            <a:r>
              <a:rPr lang="en-GB" sz="3200" i="1" dirty="0">
                <a:solidFill>
                  <a:schemeClr val="bg1"/>
                </a:solidFill>
                <a:latin typeface="Perpetua" panose="02020502060401020303" pitchFamily="18" charset="0"/>
              </a:rPr>
              <a:t>.</a:t>
            </a:r>
            <a:r>
              <a:rPr lang="en-GB" sz="2900" dirty="0">
                <a:solidFill>
                  <a:schemeClr val="bg1"/>
                </a:solidFill>
                <a:latin typeface="Perpetua" panose="02020502060401020303" pitchFamily="18" charset="0"/>
              </a:rPr>
              <a:t>29)</a:t>
            </a:r>
          </a:p>
        </p:txBody>
      </p:sp>
    </p:spTree>
    <p:extLst>
      <p:ext uri="{BB962C8B-B14F-4D97-AF65-F5344CB8AC3E}">
        <p14:creationId xmlns:p14="http://schemas.microsoft.com/office/powerpoint/2010/main" val="605672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222251"/>
            <a:ext cx="10515600" cy="568324"/>
          </a:xfrm>
        </p:spPr>
        <p:txBody>
          <a:bodyPr>
            <a:normAutofit fontScale="90000"/>
          </a:bodyPr>
          <a:lstStyle/>
          <a:p>
            <a:r>
              <a:rPr lang="en-GB" dirty="0">
                <a:solidFill>
                  <a:schemeClr val="bg1"/>
                </a:solidFill>
                <a:latin typeface="High Tower Text" panose="02040502050506030303" pitchFamily="18" charset="0"/>
              </a:rPr>
              <a:t>Emotional and sexual complexity</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414337" y="983170"/>
            <a:ext cx="11210926" cy="5972175"/>
          </a:xfrm>
        </p:spPr>
        <p:txBody>
          <a:bodyPr>
            <a:normAutofit fontScale="92500" lnSpcReduction="10000"/>
          </a:bodyPr>
          <a:lstStyle/>
          <a:p>
            <a:pPr marL="0" indent="0">
              <a:buNone/>
            </a:pPr>
            <a:r>
              <a:rPr lang="en-GB" sz="2200" dirty="0">
                <a:solidFill>
                  <a:schemeClr val="bg1"/>
                </a:solidFill>
                <a:latin typeface="Perpetua" panose="02020502060401020303" pitchFamily="18" charset="0"/>
              </a:rPr>
              <a:t>Looking at it from below she could see the long sharp thorns that edged the aloe leaves, and at the sight of them her heart grew hard. . . . She particularly liked the long sharp thorns. . . . </a:t>
            </a:r>
            <a:r>
              <a:rPr lang="en-GB" sz="2200" u="sng" dirty="0">
                <a:solidFill>
                  <a:srgbClr val="FFFF00"/>
                </a:solidFill>
                <a:latin typeface="Perpetua" panose="02020502060401020303" pitchFamily="18" charset="0"/>
              </a:rPr>
              <a:t>Nobody would dare to come near the ship or to follow after. </a:t>
            </a:r>
          </a:p>
          <a:p>
            <a:pPr marL="0" indent="0">
              <a:buNone/>
            </a:pPr>
            <a:r>
              <a:rPr lang="en-GB" sz="2200" dirty="0">
                <a:solidFill>
                  <a:schemeClr val="bg1"/>
                </a:solidFill>
                <a:latin typeface="Perpetua" panose="02020502060401020303" pitchFamily="18" charset="0"/>
              </a:rPr>
              <a:t>"</a:t>
            </a:r>
            <a:r>
              <a:rPr lang="en-GB" sz="2200" dirty="0">
                <a:solidFill>
                  <a:srgbClr val="FFFF00"/>
                </a:solidFill>
                <a:latin typeface="Perpetua" panose="02020502060401020303" pitchFamily="18" charset="0"/>
              </a:rPr>
              <a:t>Not even my Newfoundland dog," thought she, "that I'm so fond of in the daytime.</a:t>
            </a:r>
            <a:r>
              <a:rPr lang="en-GB" sz="2200" dirty="0">
                <a:solidFill>
                  <a:schemeClr val="bg1"/>
                </a:solidFill>
                <a:latin typeface="Perpetua" panose="02020502060401020303" pitchFamily="18" charset="0"/>
              </a:rPr>
              <a:t>" </a:t>
            </a:r>
          </a:p>
          <a:p>
            <a:pPr marL="0" indent="0">
              <a:buNone/>
            </a:pPr>
            <a:r>
              <a:rPr lang="en-GB" sz="2200" dirty="0">
                <a:solidFill>
                  <a:schemeClr val="bg1"/>
                </a:solidFill>
                <a:latin typeface="Perpetua" panose="02020502060401020303" pitchFamily="18" charset="0"/>
              </a:rPr>
              <a:t>For she really was fond of him; she loved and admired and respected him tremendously. Oh, better than anyone else in the world. She knew him through and through. He was the soul of truth and decency, and for all his practical experience he was awfully simple, easily pleased and easily hurt. . . . </a:t>
            </a:r>
          </a:p>
          <a:p>
            <a:pPr marL="0" indent="0">
              <a:buNone/>
            </a:pPr>
            <a:r>
              <a:rPr lang="en-GB" sz="2200" dirty="0">
                <a:solidFill>
                  <a:srgbClr val="FFFF00"/>
                </a:solidFill>
                <a:latin typeface="Perpetua" panose="02020502060401020303" pitchFamily="18" charset="0"/>
              </a:rPr>
              <a:t>If only he wouldn't jump at her so, and bark so loudly, and watch her with such eager, loving eyes. He was too strong for her; she had always hated things that rush at her, from a child. </a:t>
            </a:r>
            <a:r>
              <a:rPr lang="en-GB" sz="2200" dirty="0">
                <a:solidFill>
                  <a:schemeClr val="bg1"/>
                </a:solidFill>
                <a:latin typeface="Perpetua" panose="02020502060401020303" pitchFamily="18" charset="0"/>
              </a:rPr>
              <a:t>There were times when he was frightening–really frightening. When she just had not screamed at the top of her voice: "You are killing me." And at those times she had longed to say the most coarse, hateful things. . . . </a:t>
            </a:r>
          </a:p>
          <a:p>
            <a:pPr marL="0" indent="0">
              <a:buNone/>
            </a:pPr>
            <a:r>
              <a:rPr lang="en-GB" sz="2200" dirty="0">
                <a:solidFill>
                  <a:schemeClr val="bg1"/>
                </a:solidFill>
                <a:latin typeface="Perpetua" panose="02020502060401020303" pitchFamily="18" charset="0"/>
              </a:rPr>
              <a:t>"You know I'm very delicate. You know as well as I do that my heart is affected, and the doctor has told you I may die any moment. I have had three great lumps of children already … </a:t>
            </a:r>
          </a:p>
          <a:p>
            <a:pPr marL="0" indent="0">
              <a:buNone/>
            </a:pPr>
            <a:r>
              <a:rPr lang="en-GB" sz="2200" dirty="0">
                <a:solidFill>
                  <a:srgbClr val="FFFF00"/>
                </a:solidFill>
                <a:latin typeface="Perpetua" panose="02020502060401020303" pitchFamily="18" charset="0"/>
              </a:rPr>
              <a:t>Yes, yes, it was true. Linda snatched her hand from mother's arm. For all her love and respect and admiration she hated him. </a:t>
            </a:r>
          </a:p>
          <a:p>
            <a:pPr marL="0" indent="0">
              <a:buNone/>
            </a:pPr>
            <a:r>
              <a:rPr lang="en-GB" sz="2200" dirty="0">
                <a:solidFill>
                  <a:schemeClr val="bg1"/>
                </a:solidFill>
                <a:latin typeface="Perpetua" panose="02020502060401020303" pitchFamily="18" charset="0"/>
              </a:rPr>
              <a:t>.…She hugged her folded arms and began to laugh silently. How absurd life was – it was simply laughable. </a:t>
            </a:r>
            <a:r>
              <a:rPr lang="en-GB" sz="2200" u="sng" dirty="0">
                <a:solidFill>
                  <a:schemeClr val="accent6">
                    <a:lumMod val="40000"/>
                    <a:lumOff val="60000"/>
                  </a:schemeClr>
                </a:solidFill>
                <a:latin typeface="Perpetua" panose="02020502060401020303" pitchFamily="18" charset="0"/>
              </a:rPr>
              <a:t>And why this mania of hers to keep alive at all? For it really was a mania, she thought, mocking and laughing. </a:t>
            </a:r>
          </a:p>
          <a:p>
            <a:pPr marL="0" indent="0">
              <a:buNone/>
            </a:pPr>
            <a:r>
              <a:rPr lang="en-GB" sz="2200" u="sng" dirty="0">
                <a:solidFill>
                  <a:schemeClr val="accent6">
                    <a:lumMod val="40000"/>
                    <a:lumOff val="60000"/>
                  </a:schemeClr>
                </a:solidFill>
                <a:latin typeface="Perpetua" panose="02020502060401020303" pitchFamily="18" charset="0"/>
              </a:rPr>
              <a:t>"What am I guarding myself for so preciously? </a:t>
            </a:r>
            <a:r>
              <a:rPr lang="en-GB" sz="2200" dirty="0">
                <a:solidFill>
                  <a:schemeClr val="accent6">
                    <a:lumMod val="40000"/>
                    <a:lumOff val="60000"/>
                  </a:schemeClr>
                </a:solidFill>
                <a:latin typeface="Perpetua" panose="02020502060401020303" pitchFamily="18" charset="0"/>
              </a:rPr>
              <a:t>I shall go on having children and Stanley will go on making money and the children and the gardens will grow bigger and bigger, </a:t>
            </a:r>
            <a:r>
              <a:rPr lang="en-GB" sz="2200" dirty="0">
                <a:solidFill>
                  <a:schemeClr val="bg1"/>
                </a:solidFill>
                <a:latin typeface="Perpetua" panose="02020502060401020303" pitchFamily="18" charset="0"/>
              </a:rPr>
              <a:t>with whole fleets of aloes in them for me to choose from." </a:t>
            </a:r>
          </a:p>
        </p:txBody>
      </p:sp>
    </p:spTree>
    <p:extLst>
      <p:ext uri="{BB962C8B-B14F-4D97-AF65-F5344CB8AC3E}">
        <p14:creationId xmlns:p14="http://schemas.microsoft.com/office/powerpoint/2010/main" val="3824419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C6B8-7944-4102-AC95-71F600F8F000}"/>
              </a:ext>
            </a:extLst>
          </p:cNvPr>
          <p:cNvSpPr>
            <a:spLocks noGrp="1"/>
          </p:cNvSpPr>
          <p:nvPr>
            <p:ph type="title"/>
          </p:nvPr>
        </p:nvSpPr>
        <p:spPr>
          <a:xfrm>
            <a:off x="762000" y="222250"/>
            <a:ext cx="10515600" cy="950413"/>
          </a:xfrm>
        </p:spPr>
        <p:txBody>
          <a:bodyPr>
            <a:normAutofit/>
          </a:bodyPr>
          <a:lstStyle/>
          <a:p>
            <a:r>
              <a:rPr lang="en-GB" dirty="0">
                <a:solidFill>
                  <a:schemeClr val="bg1"/>
                </a:solidFill>
                <a:latin typeface="High Tower Text" panose="02040502050506030303" pitchFamily="18" charset="0"/>
              </a:rPr>
              <a:t>Dreams of escape</a:t>
            </a:r>
          </a:p>
        </p:txBody>
      </p:sp>
      <p:sp>
        <p:nvSpPr>
          <p:cNvPr id="3" name="Content Placeholder 2">
            <a:extLst>
              <a:ext uri="{FF2B5EF4-FFF2-40B4-BE49-F238E27FC236}">
                <a16:creationId xmlns:a16="http://schemas.microsoft.com/office/drawing/2014/main" id="{0D225D43-6476-49C3-8730-9508EB957717}"/>
              </a:ext>
            </a:extLst>
          </p:cNvPr>
          <p:cNvSpPr>
            <a:spLocks noGrp="1"/>
          </p:cNvSpPr>
          <p:nvPr>
            <p:ph idx="1"/>
          </p:nvPr>
        </p:nvSpPr>
        <p:spPr>
          <a:xfrm>
            <a:off x="515166" y="1314707"/>
            <a:ext cx="10631806" cy="4810125"/>
          </a:xfrm>
        </p:spPr>
        <p:txBody>
          <a:bodyPr>
            <a:normAutofit/>
          </a:bodyPr>
          <a:lstStyle/>
          <a:p>
            <a:pPr marL="0" indent="0">
              <a:buNone/>
            </a:pPr>
            <a:r>
              <a:rPr lang="en-GB" sz="2400" dirty="0">
                <a:solidFill>
                  <a:schemeClr val="bg1"/>
                </a:solidFill>
                <a:latin typeface="Perpetua" panose="02020502060401020303" pitchFamily="18" charset="0"/>
              </a:rPr>
              <a:t>"I have been looking at the aloe," said Mrs. Fairfield. "I believe it is going to flower this year. Look at the top there. Are those buds, or is it only an effect of light?"</a:t>
            </a:r>
          </a:p>
          <a:p>
            <a:pPr marL="0" indent="0">
              <a:buNone/>
            </a:pPr>
            <a:r>
              <a:rPr lang="en-GB" sz="2400" dirty="0">
                <a:solidFill>
                  <a:schemeClr val="bg1"/>
                </a:solidFill>
                <a:latin typeface="Perpetua" panose="02020502060401020303" pitchFamily="18" charset="0"/>
              </a:rPr>
              <a:t>As they stood on the steps, the high grassy bank on which the aloe rested rose up like a wave, and </a:t>
            </a:r>
            <a:r>
              <a:rPr lang="en-GB" sz="2400" dirty="0">
                <a:solidFill>
                  <a:srgbClr val="FFFF00"/>
                </a:solidFill>
                <a:latin typeface="Perpetua" panose="02020502060401020303" pitchFamily="18" charset="0"/>
              </a:rPr>
              <a:t>the aloe seemed to ride upon it like a ship with the oars lifted. Bright moonlight hung upon the lifted oars like water, and on the green wave glittered the dew.</a:t>
            </a:r>
          </a:p>
          <a:p>
            <a:pPr marL="0" indent="0">
              <a:buNone/>
            </a:pPr>
            <a:r>
              <a:rPr lang="en-GB" sz="2400" dirty="0">
                <a:solidFill>
                  <a:schemeClr val="bg1"/>
                </a:solidFill>
                <a:latin typeface="Perpetua" panose="02020502060401020303" pitchFamily="18" charset="0"/>
              </a:rPr>
              <a:t>"Do you feel it, too," said Linda, and she spoke to her mother with the special voice that women use at night to each other as though they spoke in their sleep or from some hollow cave–"Don't you feel that it is coming towards us?"</a:t>
            </a:r>
          </a:p>
          <a:p>
            <a:pPr marL="0" indent="0">
              <a:buNone/>
            </a:pPr>
            <a:r>
              <a:rPr lang="en-GB" sz="2400" dirty="0">
                <a:solidFill>
                  <a:schemeClr val="bg1"/>
                </a:solidFill>
                <a:latin typeface="Perpetua" panose="02020502060401020303" pitchFamily="18" charset="0"/>
              </a:rPr>
              <a:t>She dreamed that she was caught up out of the cold water into the ship with the lifted oars and the budding mast. Now </a:t>
            </a:r>
            <a:r>
              <a:rPr lang="en-GB" sz="2400" dirty="0">
                <a:solidFill>
                  <a:srgbClr val="FFFF00"/>
                </a:solidFill>
                <a:latin typeface="Perpetua" panose="02020502060401020303" pitchFamily="18" charset="0"/>
              </a:rPr>
              <a:t>the oars fell striking quickly, quickly. They rowed far away over the top of the garden trees, the paddocks and the dark bush beyond. Ah, she heard herself cry: "Faster! Faster!" to those who were rowing.</a:t>
            </a:r>
          </a:p>
        </p:txBody>
      </p:sp>
    </p:spTree>
    <p:extLst>
      <p:ext uri="{BB962C8B-B14F-4D97-AF65-F5344CB8AC3E}">
        <p14:creationId xmlns:p14="http://schemas.microsoft.com/office/powerpoint/2010/main" val="731905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6B3D6-B83C-4707-BD92-572C2284FA00}"/>
              </a:ext>
            </a:extLst>
          </p:cNvPr>
          <p:cNvSpPr>
            <a:spLocks noGrp="1"/>
          </p:cNvSpPr>
          <p:nvPr>
            <p:ph type="title"/>
          </p:nvPr>
        </p:nvSpPr>
        <p:spPr>
          <a:xfrm>
            <a:off x="953610" y="0"/>
            <a:ext cx="10515600" cy="1325563"/>
          </a:xfrm>
        </p:spPr>
        <p:txBody>
          <a:bodyPr/>
          <a:lstStyle/>
          <a:p>
            <a:r>
              <a:rPr lang="en-GB" dirty="0">
                <a:solidFill>
                  <a:schemeClr val="bg1"/>
                </a:solidFill>
                <a:latin typeface="High Tower Text" panose="02040502050506030303" pitchFamily="18" charset="0"/>
              </a:rPr>
              <a:t>Mansfield's stories discuss:</a:t>
            </a:r>
          </a:p>
        </p:txBody>
      </p:sp>
      <p:sp>
        <p:nvSpPr>
          <p:cNvPr id="3" name="Content Placeholder 2">
            <a:extLst>
              <a:ext uri="{FF2B5EF4-FFF2-40B4-BE49-F238E27FC236}">
                <a16:creationId xmlns:a16="http://schemas.microsoft.com/office/drawing/2014/main" id="{F01D9D12-3B82-4C73-87E7-B5B3B4393911}"/>
              </a:ext>
            </a:extLst>
          </p:cNvPr>
          <p:cNvSpPr>
            <a:spLocks noGrp="1"/>
          </p:cNvSpPr>
          <p:nvPr>
            <p:ph idx="1"/>
          </p:nvPr>
        </p:nvSpPr>
        <p:spPr>
          <a:xfrm>
            <a:off x="722790" y="1091955"/>
            <a:ext cx="10515600" cy="5588492"/>
          </a:xfrm>
        </p:spPr>
        <p:txBody>
          <a:bodyPr>
            <a:normAutofit fontScale="92500" lnSpcReduction="20000"/>
          </a:bodyPr>
          <a:lstStyle/>
          <a:p>
            <a:pPr marL="0" indent="0">
              <a:buNone/>
            </a:pPr>
            <a:r>
              <a:rPr lang="en-GB" dirty="0">
                <a:solidFill>
                  <a:schemeClr val="bg1"/>
                </a:solidFill>
                <a:latin typeface="Perpetua" panose="02020502060401020303" pitchFamily="18" charset="0"/>
              </a:rPr>
              <a:t>1. </a:t>
            </a:r>
            <a:r>
              <a:rPr lang="en-GB" dirty="0">
                <a:solidFill>
                  <a:srgbClr val="FFFF00"/>
                </a:solidFill>
                <a:latin typeface="Perpetua" panose="02020502060401020303" pitchFamily="18" charset="0"/>
              </a:rPr>
              <a:t>women and their sexuality</a:t>
            </a:r>
            <a:r>
              <a:rPr lang="en-GB" dirty="0">
                <a:solidFill>
                  <a:schemeClr val="bg1"/>
                </a:solidFill>
                <a:latin typeface="Perpetua" panose="02020502060401020303" pitchFamily="18" charset="0"/>
              </a:rPr>
              <a:t>: Linda frozen and hating sex, struggling with sexual demands, possible abuse by father; retreat to being a child, wanting her mother and not particularly liking her children; possibly pregnant but not wanting any more</a:t>
            </a:r>
          </a:p>
          <a:p>
            <a:pPr marL="0" indent="0">
              <a:buNone/>
            </a:pPr>
            <a:r>
              <a:rPr lang="en-GB" dirty="0">
                <a:solidFill>
                  <a:schemeClr val="bg1"/>
                </a:solidFill>
                <a:latin typeface="Perpetua" panose="02020502060401020303" pitchFamily="18" charset="0"/>
              </a:rPr>
              <a:t>2. </a:t>
            </a:r>
            <a:r>
              <a:rPr lang="en-GB" dirty="0">
                <a:solidFill>
                  <a:srgbClr val="FFFF00"/>
                </a:solidFill>
                <a:latin typeface="Perpetua" panose="02020502060401020303" pitchFamily="18" charset="0"/>
              </a:rPr>
              <a:t>women and their sexuality</a:t>
            </a:r>
            <a:r>
              <a:rPr lang="en-GB" dirty="0">
                <a:solidFill>
                  <a:schemeClr val="bg1"/>
                </a:solidFill>
                <a:latin typeface="Perpetua" panose="02020502060401020303" pitchFamily="18" charset="0"/>
              </a:rPr>
              <a:t>:  Beryl struggling with her sexual desire and its frustration and isolation
3. </a:t>
            </a:r>
            <a:r>
              <a:rPr lang="en-GB" dirty="0">
                <a:solidFill>
                  <a:srgbClr val="FFFF00"/>
                </a:solidFill>
                <a:latin typeface="Perpetua" panose="02020502060401020303" pitchFamily="18" charset="0"/>
              </a:rPr>
              <a:t>children</a:t>
            </a:r>
            <a:r>
              <a:rPr lang="en-GB" dirty="0">
                <a:solidFill>
                  <a:schemeClr val="bg1"/>
                </a:solidFill>
                <a:latin typeface="Perpetua" panose="02020502060401020303" pitchFamily="18" charset="0"/>
              </a:rPr>
              <a:t>: both replicating adult behaviour and attempting to make sense of it 
4. death: responses to the duck , contrast Rags, Pip, Isabel, </a:t>
            </a:r>
            <a:r>
              <a:rPr lang="en-GB" dirty="0" err="1">
                <a:solidFill>
                  <a:schemeClr val="bg1"/>
                </a:solidFill>
                <a:latin typeface="Perpetua" panose="02020502060401020303" pitchFamily="18" charset="0"/>
              </a:rPr>
              <a:t>Kezia</a:t>
            </a:r>
            <a:r>
              <a:rPr lang="en-GB" dirty="0">
                <a:solidFill>
                  <a:schemeClr val="bg1"/>
                </a:solidFill>
                <a:latin typeface="Perpetua" panose="02020502060401020303" pitchFamily="18" charset="0"/>
              </a:rPr>
              <a:t> </a:t>
            </a:r>
          </a:p>
          <a:p>
            <a:pPr marL="0" indent="0">
              <a:buNone/>
            </a:pPr>
            <a:r>
              <a:rPr lang="en-GB" dirty="0">
                <a:solidFill>
                  <a:schemeClr val="bg1"/>
                </a:solidFill>
                <a:latin typeface="Perpetua" panose="02020502060401020303" pitchFamily="18" charset="0"/>
              </a:rPr>
              <a:t>5. exploring </a:t>
            </a:r>
            <a:r>
              <a:rPr lang="en-GB" dirty="0">
                <a:solidFill>
                  <a:srgbClr val="FFFF00"/>
                </a:solidFill>
                <a:latin typeface="Perpetua" panose="02020502060401020303" pitchFamily="18" charset="0"/>
              </a:rPr>
              <a:t>gender difference</a:t>
            </a:r>
            <a:r>
              <a:rPr lang="en-GB" dirty="0">
                <a:solidFill>
                  <a:schemeClr val="bg1"/>
                </a:solidFill>
                <a:latin typeface="Perpetua" panose="02020502060401020303" pitchFamily="18" charset="0"/>
              </a:rPr>
              <a:t>: castration via the duck </a:t>
            </a:r>
            <a:r>
              <a:rPr lang="en-GB" dirty="0" err="1">
                <a:solidFill>
                  <a:schemeClr val="bg1"/>
                </a:solidFill>
                <a:latin typeface="Perpetua" panose="02020502060401020303" pitchFamily="18" charset="0"/>
              </a:rPr>
              <a:t>Kezia's</a:t>
            </a:r>
            <a:r>
              <a:rPr lang="en-GB" dirty="0">
                <a:solidFill>
                  <a:schemeClr val="bg1"/>
                </a:solidFill>
                <a:latin typeface="Perpetua" panose="02020502060401020303" pitchFamily="18" charset="0"/>
              </a:rPr>
              <a:t> anxiety and desire to reverse assuaged by the Pat’s gold earrings that </a:t>
            </a:r>
            <a:r>
              <a:rPr lang="en-GB" i="1" dirty="0">
                <a:solidFill>
                  <a:schemeClr val="bg1"/>
                </a:solidFill>
                <a:latin typeface="Perpetua" panose="02020502060401020303" pitchFamily="18" charset="0"/>
              </a:rPr>
              <a:t>do</a:t>
            </a:r>
            <a:r>
              <a:rPr lang="en-GB" dirty="0">
                <a:solidFill>
                  <a:schemeClr val="bg1"/>
                </a:solidFill>
                <a:latin typeface="Perpetua" panose="02020502060401020303" pitchFamily="18" charset="0"/>
              </a:rPr>
              <a:t> come off and on. (She has never seen a man wearing them</a:t>
            </a:r>
          </a:p>
          <a:p>
            <a:pPr marL="0" indent="0">
              <a:buNone/>
            </a:pPr>
            <a:r>
              <a:rPr lang="en-GB" dirty="0">
                <a:solidFill>
                  <a:schemeClr val="bg1"/>
                </a:solidFill>
                <a:latin typeface="Perpetua" panose="02020502060401020303" pitchFamily="18" charset="0"/>
              </a:rPr>
              <a:t>6. </a:t>
            </a:r>
            <a:r>
              <a:rPr lang="en-GB">
                <a:solidFill>
                  <a:srgbClr val="FFFF00"/>
                </a:solidFill>
                <a:latin typeface="Perpetua" panose="02020502060401020303" pitchFamily="18" charset="0"/>
              </a:rPr>
              <a:t>female </a:t>
            </a:r>
            <a:r>
              <a:rPr lang="en-GB" dirty="0">
                <a:solidFill>
                  <a:srgbClr val="FFFF00"/>
                </a:solidFill>
                <a:latin typeface="Perpetua" panose="02020502060401020303" pitchFamily="18" charset="0"/>
              </a:rPr>
              <a:t>relationships </a:t>
            </a:r>
            <a:r>
              <a:rPr lang="en-GB" dirty="0">
                <a:solidFill>
                  <a:schemeClr val="bg1"/>
                </a:solidFill>
                <a:latin typeface="Perpetua" panose="02020502060401020303" pitchFamily="18" charset="0"/>
              </a:rPr>
              <a:t>– across generations (grandmother/ mother/ children; also class (Alice / Beryl) – we overhear Alice’s private comments 
7. </a:t>
            </a:r>
            <a:r>
              <a:rPr lang="en-GB" dirty="0">
                <a:solidFill>
                  <a:srgbClr val="FFFF00"/>
                </a:solidFill>
                <a:latin typeface="Perpetua" panose="02020502060401020303" pitchFamily="18" charset="0"/>
              </a:rPr>
              <a:t>technique</a:t>
            </a:r>
            <a:r>
              <a:rPr lang="en-GB" dirty="0">
                <a:solidFill>
                  <a:schemeClr val="bg1"/>
                </a:solidFill>
                <a:latin typeface="Perpetua" panose="02020502060401020303" pitchFamily="18" charset="0"/>
              </a:rPr>
              <a:t> – impressions/ images; film </a:t>
            </a:r>
          </a:p>
          <a:p>
            <a:pPr marL="0" indent="0">
              <a:buNone/>
            </a:pPr>
            <a:r>
              <a:rPr lang="en-GB" dirty="0">
                <a:solidFill>
                  <a:schemeClr val="bg1"/>
                </a:solidFill>
                <a:latin typeface="Perpetua" panose="02020502060401020303" pitchFamily="18" charset="0"/>
              </a:rPr>
              <a:t>8. sceptical about </a:t>
            </a:r>
            <a:r>
              <a:rPr lang="en-GB" dirty="0">
                <a:solidFill>
                  <a:srgbClr val="FFFF00"/>
                </a:solidFill>
                <a:latin typeface="Perpetua" panose="02020502060401020303" pitchFamily="18" charset="0"/>
              </a:rPr>
              <a:t>the empire </a:t>
            </a:r>
            <a:r>
              <a:rPr lang="en-GB" dirty="0">
                <a:solidFill>
                  <a:schemeClr val="bg1"/>
                </a:solidFill>
                <a:latin typeface="Perpetua" panose="02020502060401020303" pitchFamily="18" charset="0"/>
              </a:rPr>
              <a:t>- as a colonial subject Mansfield does not idealise the colonies but also reveals their replication of the snobberies of the mother country (</a:t>
            </a:r>
            <a:r>
              <a:rPr lang="en-GB" dirty="0" err="1">
                <a:solidFill>
                  <a:schemeClr val="bg1"/>
                </a:solidFill>
                <a:latin typeface="Perpetua" panose="02020502060401020303" pitchFamily="18" charset="0"/>
              </a:rPr>
              <a:t>esp</a:t>
            </a:r>
            <a:r>
              <a:rPr lang="en-GB" dirty="0">
                <a:solidFill>
                  <a:schemeClr val="bg1"/>
                </a:solidFill>
                <a:latin typeface="Perpetua" panose="02020502060401020303" pitchFamily="18" charset="0"/>
              </a:rPr>
              <a:t> ‘The Garden Party’ )</a:t>
            </a:r>
          </a:p>
          <a:p>
            <a:pPr marL="0" indent="0">
              <a:buNone/>
            </a:pPr>
            <a:endParaRPr lang="en-GB" dirty="0">
              <a:solidFill>
                <a:schemeClr val="bg1"/>
              </a:solidFill>
              <a:latin typeface="Perpetua" panose="02020502060401020303" pitchFamily="18" charset="0"/>
            </a:endParaRPr>
          </a:p>
          <a:p>
            <a:pPr marL="0" indent="0">
              <a:buNone/>
            </a:pPr>
            <a:endParaRPr lang="en-GB" dirty="0">
              <a:solidFill>
                <a:srgbClr val="FFFF00"/>
              </a:solidFill>
            </a:endParaRPr>
          </a:p>
        </p:txBody>
      </p:sp>
    </p:spTree>
    <p:extLst>
      <p:ext uri="{BB962C8B-B14F-4D97-AF65-F5344CB8AC3E}">
        <p14:creationId xmlns:p14="http://schemas.microsoft.com/office/powerpoint/2010/main" val="2842160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7525</TotalTime>
  <Words>5657</Words>
  <Application>Microsoft Office PowerPoint</Application>
  <PresentationFormat>Widescreen</PresentationFormat>
  <Paragraphs>103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High Tower Text</vt:lpstr>
      <vt:lpstr>Perpetua</vt:lpstr>
      <vt:lpstr>Office Theme</vt:lpstr>
      <vt:lpstr>PowerPoint Presentation</vt:lpstr>
      <vt:lpstr>Mansfield on the War</vt:lpstr>
      <vt:lpstr>Themes and techniques</vt:lpstr>
      <vt:lpstr>The perceptions of children </vt:lpstr>
      <vt:lpstr>Modernism &amp; the short story </vt:lpstr>
      <vt:lpstr>PowerPoint Presentation</vt:lpstr>
      <vt:lpstr>Children’s questions: the need for certainty</vt:lpstr>
      <vt:lpstr>Linda and her husband: the fear of children</vt:lpstr>
      <vt:lpstr>Linda’s fear of sex – her revelatory dream </vt:lpstr>
      <vt:lpstr>Linda and the fear of things coming alive</vt:lpstr>
      <vt:lpstr>Linda in panic and in retreat from reality </vt:lpstr>
      <vt:lpstr>Linda: always waiting for something that never happens</vt:lpstr>
      <vt:lpstr>Prelude: women’s relationships</vt:lpstr>
      <vt:lpstr>Grandaughter - grandmother relationship</vt:lpstr>
      <vt:lpstr>Mother-daughter relationships</vt:lpstr>
      <vt:lpstr>The symbolism of the Aloe</vt:lpstr>
      <vt:lpstr>Learning patterns of behaviour from adults</vt:lpstr>
      <vt:lpstr>Rules about boys and girls – and dogs</vt:lpstr>
      <vt:lpstr>The Epiphany</vt:lpstr>
      <vt:lpstr>Emotional and sexual complexity</vt:lpstr>
      <vt:lpstr>Dreams of escape</vt:lpstr>
      <vt:lpstr>Mansfield's stories discuss: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Prelude </dc:title>
  <dc:creator>Jeni Williams</dc:creator>
  <cp:lastModifiedBy>Jeni Williams</cp:lastModifiedBy>
  <cp:revision>35</cp:revision>
  <dcterms:created xsi:type="dcterms:W3CDTF">2020-04-10T00:39:31Z</dcterms:created>
  <dcterms:modified xsi:type="dcterms:W3CDTF">2020-04-16T23:56:39Z</dcterms:modified>
</cp:coreProperties>
</file>