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76" r:id="rId10"/>
    <p:sldId id="265" r:id="rId11"/>
    <p:sldId id="266" r:id="rId12"/>
    <p:sldId id="268" r:id="rId13"/>
    <p:sldId id="269" r:id="rId14"/>
    <p:sldId id="270" r:id="rId15"/>
    <p:sldId id="271" r:id="rId16"/>
    <p:sldId id="272" r:id="rId17"/>
    <p:sldId id="274" r:id="rId18"/>
    <p:sldId id="267" r:id="rId19"/>
    <p:sldId id="27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02F3014-4821-4213-A2EF-D9BAFF2DB72B}" type="datetimeFigureOut">
              <a:rPr lang="en-GB" smtClean="0"/>
              <a:t>28/11/2012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0C8FAE-DA3A-4E23-9C3F-5EA1E8911001}" type="slidenum">
              <a:rPr lang="en-GB" smtClean="0"/>
              <a:t>‹#›</a:t>
            </a:fld>
            <a:endParaRPr lang="en-GB" dirty="0"/>
          </a:p>
        </p:txBody>
      </p:sp>
    </p:spTree>
    <p:extLst>
      <p:ext uri="{BB962C8B-B14F-4D97-AF65-F5344CB8AC3E}">
        <p14:creationId xmlns:p14="http://schemas.microsoft.com/office/powerpoint/2010/main" val="2605646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02F3014-4821-4213-A2EF-D9BAFF2DB72B}" type="datetimeFigureOut">
              <a:rPr lang="en-GB" smtClean="0"/>
              <a:t>28/11/2012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0C8FAE-DA3A-4E23-9C3F-5EA1E8911001}" type="slidenum">
              <a:rPr lang="en-GB" smtClean="0"/>
              <a:t>‹#›</a:t>
            </a:fld>
            <a:endParaRPr lang="en-GB" dirty="0"/>
          </a:p>
        </p:txBody>
      </p:sp>
    </p:spTree>
    <p:extLst>
      <p:ext uri="{BB962C8B-B14F-4D97-AF65-F5344CB8AC3E}">
        <p14:creationId xmlns:p14="http://schemas.microsoft.com/office/powerpoint/2010/main" val="3092264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2F3014-4821-4213-A2EF-D9BAFF2DB72B}" type="datetimeFigureOut">
              <a:rPr lang="en-GB" smtClean="0"/>
              <a:t>28/11/2012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0C8FAE-DA3A-4E23-9C3F-5EA1E8911001}" type="slidenum">
              <a:rPr lang="en-GB" smtClean="0"/>
              <a:t>‹#›</a:t>
            </a:fld>
            <a:endParaRPr lang="en-GB" dirty="0"/>
          </a:p>
        </p:txBody>
      </p:sp>
    </p:spTree>
    <p:extLst>
      <p:ext uri="{BB962C8B-B14F-4D97-AF65-F5344CB8AC3E}">
        <p14:creationId xmlns:p14="http://schemas.microsoft.com/office/powerpoint/2010/main" val="38572674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02F3014-4821-4213-A2EF-D9BAFF2DB72B}" type="datetimeFigureOut">
              <a:rPr lang="en-GB" smtClean="0"/>
              <a:t>28/11/2012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B0C8FAE-DA3A-4E23-9C3F-5EA1E8911001}" type="slidenum">
              <a:rPr lang="en-GB" smtClean="0"/>
              <a:t>‹#›</a:t>
            </a:fld>
            <a:endParaRPr lang="en-GB" dirty="0"/>
          </a:p>
        </p:txBody>
      </p:sp>
    </p:spTree>
    <p:extLst>
      <p:ext uri="{BB962C8B-B14F-4D97-AF65-F5344CB8AC3E}">
        <p14:creationId xmlns:p14="http://schemas.microsoft.com/office/powerpoint/2010/main" val="4163354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02F3014-4821-4213-A2EF-D9BAFF2DB72B}" type="datetimeFigureOut">
              <a:rPr lang="en-GB" smtClean="0"/>
              <a:t>28/11/2012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B0C8FAE-DA3A-4E23-9C3F-5EA1E8911001}" type="slidenum">
              <a:rPr lang="en-GB" smtClean="0"/>
              <a:t>‹#›</a:t>
            </a:fld>
            <a:endParaRPr lang="en-GB" dirty="0"/>
          </a:p>
        </p:txBody>
      </p:sp>
    </p:spTree>
    <p:extLst>
      <p:ext uri="{BB962C8B-B14F-4D97-AF65-F5344CB8AC3E}">
        <p14:creationId xmlns:p14="http://schemas.microsoft.com/office/powerpoint/2010/main" val="2138102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02F3014-4821-4213-A2EF-D9BAFF2DB72B}" type="datetimeFigureOut">
              <a:rPr lang="en-GB" smtClean="0"/>
              <a:t>28/11/2012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B0C8FAE-DA3A-4E23-9C3F-5EA1E8911001}" type="slidenum">
              <a:rPr lang="en-GB" smtClean="0"/>
              <a:t>‹#›</a:t>
            </a:fld>
            <a:endParaRPr lang="en-GB" dirty="0"/>
          </a:p>
        </p:txBody>
      </p:sp>
    </p:spTree>
    <p:extLst>
      <p:ext uri="{BB962C8B-B14F-4D97-AF65-F5344CB8AC3E}">
        <p14:creationId xmlns:p14="http://schemas.microsoft.com/office/powerpoint/2010/main" val="92711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2F3014-4821-4213-A2EF-D9BAFF2DB72B}" type="datetimeFigureOut">
              <a:rPr lang="en-GB" smtClean="0"/>
              <a:t>28/11/2012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AB0C8FAE-DA3A-4E23-9C3F-5EA1E8911001}" type="slidenum">
              <a:rPr lang="en-GB" smtClean="0"/>
              <a:t>‹#›</a:t>
            </a:fld>
            <a:endParaRPr lang="en-GB" dirty="0"/>
          </a:p>
        </p:txBody>
      </p:sp>
    </p:spTree>
    <p:extLst>
      <p:ext uri="{BB962C8B-B14F-4D97-AF65-F5344CB8AC3E}">
        <p14:creationId xmlns:p14="http://schemas.microsoft.com/office/powerpoint/2010/main" val="2702545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2F3014-4821-4213-A2EF-D9BAFF2DB72B}" type="datetimeFigureOut">
              <a:rPr lang="en-GB" smtClean="0"/>
              <a:t>28/11/2012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B0C8FAE-DA3A-4E23-9C3F-5EA1E8911001}" type="slidenum">
              <a:rPr lang="en-GB" smtClean="0"/>
              <a:t>‹#›</a:t>
            </a:fld>
            <a:endParaRPr lang="en-GB" dirty="0"/>
          </a:p>
        </p:txBody>
      </p:sp>
    </p:spTree>
    <p:extLst>
      <p:ext uri="{BB962C8B-B14F-4D97-AF65-F5344CB8AC3E}">
        <p14:creationId xmlns:p14="http://schemas.microsoft.com/office/powerpoint/2010/main" val="859393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2F3014-4821-4213-A2EF-D9BAFF2DB72B}" type="datetimeFigureOut">
              <a:rPr lang="en-GB" smtClean="0"/>
              <a:t>28/11/2012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B0C8FAE-DA3A-4E23-9C3F-5EA1E8911001}" type="slidenum">
              <a:rPr lang="en-GB" smtClean="0"/>
              <a:t>‹#›</a:t>
            </a:fld>
            <a:endParaRPr lang="en-GB" dirty="0"/>
          </a:p>
        </p:txBody>
      </p:sp>
    </p:spTree>
    <p:extLst>
      <p:ext uri="{BB962C8B-B14F-4D97-AF65-F5344CB8AC3E}">
        <p14:creationId xmlns:p14="http://schemas.microsoft.com/office/powerpoint/2010/main" val="3012148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02F3014-4821-4213-A2EF-D9BAFF2DB72B}" type="datetimeFigureOut">
              <a:rPr lang="en-GB" smtClean="0"/>
              <a:t>28/11/2012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0C8FAE-DA3A-4E23-9C3F-5EA1E8911001}" type="slidenum">
              <a:rPr lang="en-GB" smtClean="0"/>
              <a:t>‹#›</a:t>
            </a:fld>
            <a:endParaRPr lang="en-GB" dirty="0"/>
          </a:p>
        </p:txBody>
      </p:sp>
    </p:spTree>
    <p:extLst>
      <p:ext uri="{BB962C8B-B14F-4D97-AF65-F5344CB8AC3E}">
        <p14:creationId xmlns:p14="http://schemas.microsoft.com/office/powerpoint/2010/main" val="716774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02F3014-4821-4213-A2EF-D9BAFF2DB72B}" type="datetimeFigureOut">
              <a:rPr lang="en-GB" smtClean="0"/>
              <a:t>28/11/2012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0C8FAE-DA3A-4E23-9C3F-5EA1E8911001}" type="slidenum">
              <a:rPr lang="en-GB" smtClean="0"/>
              <a:t>‹#›</a:t>
            </a:fld>
            <a:endParaRPr lang="en-GB" dirty="0"/>
          </a:p>
        </p:txBody>
      </p:sp>
    </p:spTree>
    <p:extLst>
      <p:ext uri="{BB962C8B-B14F-4D97-AF65-F5344CB8AC3E}">
        <p14:creationId xmlns:p14="http://schemas.microsoft.com/office/powerpoint/2010/main" val="3192641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2F3014-4821-4213-A2EF-D9BAFF2DB72B}" type="datetimeFigureOut">
              <a:rPr lang="en-GB" smtClean="0"/>
              <a:t>28/11/2012</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0C8FAE-DA3A-4E23-9C3F-5EA1E8911001}" type="slidenum">
              <a:rPr lang="en-GB" smtClean="0"/>
              <a:t>‹#›</a:t>
            </a:fld>
            <a:endParaRPr lang="en-GB" dirty="0"/>
          </a:p>
        </p:txBody>
      </p:sp>
    </p:spTree>
    <p:extLst>
      <p:ext uri="{BB962C8B-B14F-4D97-AF65-F5344CB8AC3E}">
        <p14:creationId xmlns:p14="http://schemas.microsoft.com/office/powerpoint/2010/main" val="3418911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www.pixel-online.net/edu_future/common/download/Paper_pdf/ITL33-Jendrych.pdf" TargetMode="External"/><Relationship Id="rId13" Type="http://schemas.openxmlformats.org/officeDocument/2006/relationships/hyperlink" Target="http://businesscasestudies.co.uk/" TargetMode="External"/><Relationship Id="rId3" Type="http://schemas.openxmlformats.org/officeDocument/2006/relationships/hyperlink" Target="http://hbsp.harvard.edu/product/cases" TargetMode="External"/><Relationship Id="rId7" Type="http://schemas.openxmlformats.org/officeDocument/2006/relationships/hyperlink" Target="http://www.bu.edu/ceit/teaching-resources/in-the-classroom/using-case-studies-to-teach/" TargetMode="External"/><Relationship Id="rId12" Type="http://schemas.openxmlformats.org/officeDocument/2006/relationships/hyperlink" Target="http://www.bized.co.uk/search/node/case%20studies" TargetMode="External"/><Relationship Id="rId2" Type="http://schemas.openxmlformats.org/officeDocument/2006/relationships/hyperlink" Target="http://archive.tlt.psu.edu/suggestions/cases/" TargetMode="External"/><Relationship Id="rId1" Type="http://schemas.openxmlformats.org/officeDocument/2006/relationships/slideLayout" Target="../slideLayouts/slideLayout2.xml"/><Relationship Id="rId6" Type="http://schemas.openxmlformats.org/officeDocument/2006/relationships/hyperlink" Target="http://www.wri.org/publication/bell-teaching-case-studies/" TargetMode="External"/><Relationship Id="rId11" Type="http://schemas.openxmlformats.org/officeDocument/2006/relationships/hyperlink" Target="http://www.netalogue.com/ecommerce-case-study-studies.aspx" TargetMode="External"/><Relationship Id="rId5" Type="http://schemas.openxmlformats.org/officeDocument/2006/relationships/hyperlink" Target="http://www.stanford.edu/dept/CTL/cgi-bin/docs/newsletter/case_studies.pdf" TargetMode="External"/><Relationship Id="rId15" Type="http://schemas.openxmlformats.org/officeDocument/2006/relationships/hyperlink" Target="http://www.ecch.com/educators/casemethod/resources/freecases/ecchfreecases" TargetMode="External"/><Relationship Id="rId10" Type="http://schemas.openxmlformats.org/officeDocument/2006/relationships/hyperlink" Target="http://www.caseplace.org/" TargetMode="External"/><Relationship Id="rId4" Type="http://schemas.openxmlformats.org/officeDocument/2006/relationships/hyperlink" Target="http://iteslj.org/Techniques/Daly-CaseStudies/" TargetMode="External"/><Relationship Id="rId9" Type="http://schemas.openxmlformats.org/officeDocument/2006/relationships/hyperlink" Target="http://www.materials.ac.uk/guides/casestudies.asp" TargetMode="External"/><Relationship Id="rId14" Type="http://schemas.openxmlformats.org/officeDocument/2006/relationships/hyperlink" Target="http://www.tutor2u.net/revision_notes_strateg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40769"/>
            <a:ext cx="7772400" cy="2159670"/>
          </a:xfrm>
        </p:spPr>
        <p:txBody>
          <a:bodyPr>
            <a:noAutofit/>
          </a:bodyPr>
          <a:lstStyle/>
          <a:p>
            <a:r>
              <a:rPr lang="en-GB" sz="3200" dirty="0" smtClean="0"/>
              <a:t/>
            </a:r>
            <a:br>
              <a:rPr lang="en-GB" sz="3200" dirty="0" smtClean="0"/>
            </a:br>
            <a:r>
              <a:rPr lang="en-GB" sz="3200" b="1" dirty="0" smtClean="0">
                <a:latin typeface="Arial" pitchFamily="34" charset="0"/>
                <a:cs typeface="Arial" pitchFamily="34" charset="0"/>
              </a:rPr>
              <a:t> </a:t>
            </a:r>
            <a:br>
              <a:rPr lang="en-GB" sz="3200" b="1" dirty="0" smtClean="0">
                <a:latin typeface="Arial" pitchFamily="34" charset="0"/>
                <a:cs typeface="Arial" pitchFamily="34" charset="0"/>
              </a:rPr>
            </a:br>
            <a:r>
              <a:rPr lang="en-GB" sz="3200" b="1" dirty="0" smtClean="0">
                <a:latin typeface="Arial" pitchFamily="34" charset="0"/>
                <a:cs typeface="Arial" pitchFamily="34" charset="0"/>
              </a:rPr>
              <a:t/>
            </a:r>
            <a:br>
              <a:rPr lang="en-GB" sz="3200" b="1" dirty="0" smtClean="0">
                <a:latin typeface="Arial" pitchFamily="34" charset="0"/>
                <a:cs typeface="Arial" pitchFamily="34" charset="0"/>
              </a:rPr>
            </a:br>
            <a:r>
              <a:rPr lang="en-GB" sz="3200" b="1" dirty="0" smtClean="0">
                <a:latin typeface="Arial" pitchFamily="34" charset="0"/>
                <a:cs typeface="Arial" pitchFamily="34" charset="0"/>
              </a:rPr>
              <a:t/>
            </a:r>
            <a:br>
              <a:rPr lang="en-GB" sz="3200" b="1" dirty="0" smtClean="0">
                <a:latin typeface="Arial" pitchFamily="34" charset="0"/>
                <a:cs typeface="Arial" pitchFamily="34" charset="0"/>
              </a:rPr>
            </a:br>
            <a:r>
              <a:rPr lang="en-GB" sz="3200" b="1" dirty="0" smtClean="0">
                <a:latin typeface="Arial" pitchFamily="34" charset="0"/>
                <a:cs typeface="Arial" pitchFamily="34" charset="0"/>
              </a:rPr>
              <a:t/>
            </a:r>
            <a:br>
              <a:rPr lang="en-GB" sz="3200" b="1" dirty="0" smtClean="0">
                <a:latin typeface="Arial" pitchFamily="34" charset="0"/>
                <a:cs typeface="Arial" pitchFamily="34" charset="0"/>
              </a:rPr>
            </a:br>
            <a:r>
              <a:rPr lang="en-GB" sz="3200" b="1" dirty="0">
                <a:latin typeface="Arial" pitchFamily="34" charset="0"/>
                <a:cs typeface="Arial" pitchFamily="34" charset="0"/>
              </a:rPr>
              <a:t/>
            </a:r>
            <a:br>
              <a:rPr lang="en-GB" sz="3200" b="1" dirty="0">
                <a:latin typeface="Arial" pitchFamily="34" charset="0"/>
                <a:cs typeface="Arial" pitchFamily="34" charset="0"/>
              </a:rPr>
            </a:br>
            <a:r>
              <a:rPr lang="en-GB" sz="3200" dirty="0" smtClean="0">
                <a:latin typeface="Arial" pitchFamily="34" charset="0"/>
                <a:cs typeface="Arial" pitchFamily="34" charset="0"/>
              </a:rPr>
              <a:t>Using </a:t>
            </a:r>
            <a:r>
              <a:rPr lang="en-GB" sz="3200" dirty="0">
                <a:latin typeface="Arial" pitchFamily="34" charset="0"/>
                <a:cs typeface="Arial" pitchFamily="34" charset="0"/>
              </a:rPr>
              <a:t>case studies on your business &amp; management programme</a:t>
            </a:r>
            <a:r>
              <a:rPr lang="en-GB" sz="3200" b="1" dirty="0">
                <a:latin typeface="Arial" pitchFamily="34" charset="0"/>
                <a:cs typeface="Arial" pitchFamily="34" charset="0"/>
              </a:rPr>
              <a:t/>
            </a:r>
            <a:br>
              <a:rPr lang="en-GB" sz="3200" b="1" dirty="0">
                <a:latin typeface="Arial" pitchFamily="34" charset="0"/>
                <a:cs typeface="Arial" pitchFamily="34" charset="0"/>
              </a:rPr>
            </a:br>
            <a:r>
              <a:rPr lang="en-GB" sz="3200" b="1" dirty="0" smtClean="0">
                <a:latin typeface="Arial" pitchFamily="34" charset="0"/>
                <a:cs typeface="Arial" pitchFamily="34" charset="0"/>
              </a:rPr>
              <a:t/>
            </a:r>
            <a:br>
              <a:rPr lang="en-GB" sz="3200" b="1" dirty="0" smtClean="0">
                <a:latin typeface="Arial" pitchFamily="34" charset="0"/>
                <a:cs typeface="Arial" pitchFamily="34" charset="0"/>
              </a:rPr>
            </a:br>
            <a:r>
              <a:rPr lang="en-GB" sz="3200" b="1" dirty="0" smtClean="0">
                <a:latin typeface="Arial" pitchFamily="34" charset="0"/>
                <a:cs typeface="Arial" pitchFamily="34" charset="0"/>
              </a:rPr>
              <a:t/>
            </a:r>
            <a:br>
              <a:rPr lang="en-GB" sz="3200" b="1" dirty="0" smtClean="0">
                <a:latin typeface="Arial" pitchFamily="34" charset="0"/>
                <a:cs typeface="Arial" pitchFamily="34" charset="0"/>
              </a:rPr>
            </a:br>
            <a:r>
              <a:rPr lang="en-GB" sz="2000" b="1" dirty="0" smtClean="0">
                <a:latin typeface="Arial" pitchFamily="34" charset="0"/>
                <a:cs typeface="Arial" pitchFamily="34" charset="0"/>
              </a:rPr>
              <a:t/>
            </a:r>
            <a:br>
              <a:rPr lang="en-GB" sz="2000" b="1" dirty="0" smtClean="0">
                <a:latin typeface="Arial" pitchFamily="34" charset="0"/>
                <a:cs typeface="Arial" pitchFamily="34" charset="0"/>
              </a:rPr>
            </a:br>
            <a:r>
              <a:rPr lang="en-GB" sz="2000" dirty="0" smtClean="0"/>
              <a:t/>
            </a:r>
            <a:br>
              <a:rPr lang="en-GB" sz="2000" dirty="0" smtClean="0"/>
            </a:br>
            <a:r>
              <a:rPr lang="en-GB" sz="3200" dirty="0" smtClean="0"/>
              <a:t/>
            </a:r>
            <a:br>
              <a:rPr lang="en-GB" sz="3200" dirty="0" smtClean="0"/>
            </a:br>
            <a:r>
              <a:rPr lang="en-GB" sz="3200" b="1" dirty="0" smtClean="0"/>
              <a:t> </a:t>
            </a:r>
            <a:endParaRPr lang="en-GB" sz="3200" dirty="0"/>
          </a:p>
        </p:txBody>
      </p:sp>
      <p:sp>
        <p:nvSpPr>
          <p:cNvPr id="3" name="Subtitle 2"/>
          <p:cNvSpPr>
            <a:spLocks noGrp="1"/>
          </p:cNvSpPr>
          <p:nvPr>
            <p:ph type="subTitle" idx="1"/>
          </p:nvPr>
        </p:nvSpPr>
        <p:spPr>
          <a:xfrm>
            <a:off x="1371600" y="3356992"/>
            <a:ext cx="6400800" cy="3312368"/>
          </a:xfrm>
        </p:spPr>
        <p:txBody>
          <a:bodyPr>
            <a:normAutofit/>
          </a:bodyPr>
          <a:lstStyle/>
          <a:p>
            <a:endParaRPr lang="en-GB" sz="2000" b="1" dirty="0" smtClean="0">
              <a:solidFill>
                <a:schemeClr val="tx1"/>
              </a:solidFill>
              <a:latin typeface="Arial" pitchFamily="34" charset="0"/>
              <a:cs typeface="Arial" pitchFamily="34" charset="0"/>
            </a:endParaRPr>
          </a:p>
          <a:p>
            <a:r>
              <a:rPr lang="en-GB" sz="2000" b="1" dirty="0" smtClean="0">
                <a:solidFill>
                  <a:schemeClr val="tx1"/>
                </a:solidFill>
                <a:latin typeface="Arial" pitchFamily="34" charset="0"/>
                <a:cs typeface="Arial" pitchFamily="34" charset="0"/>
              </a:rPr>
              <a:t>Stephen Griffiths</a:t>
            </a:r>
            <a:r>
              <a:rPr lang="en-GB" sz="2000" b="1" dirty="0" smtClean="0">
                <a:solidFill>
                  <a:schemeClr val="tx1"/>
                </a:solidFill>
                <a:latin typeface="Arial" pitchFamily="34" charset="0"/>
                <a:cs typeface="Arial" pitchFamily="34" charset="0"/>
              </a:rPr>
              <a:t>,</a:t>
            </a:r>
          </a:p>
          <a:p>
            <a:r>
              <a:rPr lang="en-GB" sz="2000" b="1" dirty="0" smtClean="0">
                <a:solidFill>
                  <a:schemeClr val="tx1"/>
                </a:solidFill>
                <a:latin typeface="Arial" pitchFamily="34" charset="0"/>
                <a:cs typeface="Arial" pitchFamily="34" charset="0"/>
              </a:rPr>
              <a:t>University of Wales Moderator</a:t>
            </a:r>
            <a:r>
              <a:rPr lang="en-GB" sz="2000" b="1" dirty="0" smtClean="0">
                <a:solidFill>
                  <a:schemeClr val="tx1"/>
                </a:solidFill>
                <a:latin typeface="Arial" pitchFamily="34" charset="0"/>
                <a:cs typeface="Arial" pitchFamily="34" charset="0"/>
              </a:rPr>
              <a:t> </a:t>
            </a:r>
            <a:endParaRPr lang="en-GB" sz="2000" b="1" dirty="0" smtClean="0">
              <a:solidFill>
                <a:schemeClr val="tx1"/>
              </a:solidFill>
              <a:latin typeface="Arial" pitchFamily="34" charset="0"/>
              <a:cs typeface="Arial" pitchFamily="34" charset="0"/>
            </a:endParaRPr>
          </a:p>
          <a:p>
            <a:r>
              <a:rPr lang="en-GB" sz="2000" b="1" dirty="0" smtClean="0">
                <a:solidFill>
                  <a:schemeClr val="tx1"/>
                </a:solidFill>
                <a:latin typeface="Arial" pitchFamily="34" charset="0"/>
                <a:cs typeface="Arial" pitchFamily="34" charset="0"/>
              </a:rPr>
              <a:t>Assistant Dean, </a:t>
            </a:r>
          </a:p>
          <a:p>
            <a:r>
              <a:rPr lang="en-GB" sz="2000" b="1" dirty="0" smtClean="0">
                <a:solidFill>
                  <a:schemeClr val="tx1"/>
                </a:solidFill>
                <a:latin typeface="Arial" pitchFamily="34" charset="0"/>
                <a:cs typeface="Arial" pitchFamily="34" charset="0"/>
              </a:rPr>
              <a:t>Swansea Business School, </a:t>
            </a:r>
          </a:p>
          <a:p>
            <a:r>
              <a:rPr lang="en-GB" sz="2000" b="1" dirty="0" smtClean="0">
                <a:solidFill>
                  <a:schemeClr val="tx1"/>
                </a:solidFill>
                <a:latin typeface="Arial" pitchFamily="34" charset="0"/>
                <a:cs typeface="Arial" pitchFamily="34" charset="0"/>
              </a:rPr>
              <a:t>Faculty of Business &amp; Management</a:t>
            </a:r>
          </a:p>
          <a:p>
            <a:endParaRPr lang="en-GB" sz="2000" b="1" dirty="0">
              <a:solidFill>
                <a:schemeClr val="tx1"/>
              </a:solidFill>
              <a:latin typeface="Arial" pitchFamily="34" charset="0"/>
              <a:cs typeface="Arial" pitchFamily="34" charset="0"/>
            </a:endParaRPr>
          </a:p>
          <a:p>
            <a:endParaRPr lang="en-GB" sz="2000" b="1" dirty="0" smtClean="0">
              <a:solidFill>
                <a:schemeClr val="tx1"/>
              </a:solidFill>
              <a:latin typeface="Arial" pitchFamily="34" charset="0"/>
              <a:cs typeface="Arial" pitchFamily="34" charset="0"/>
            </a:endParaRPr>
          </a:p>
        </p:txBody>
      </p:sp>
      <p:pic>
        <p:nvPicPr>
          <p:cNvPr id="5" name="Picture 4" descr="C:\Users\bus-sg\AppData\Local\Microsoft\Windows\Temporary Internet Files\Content.Outlook\3Z6VNQTK\Swansea Met Logo LEFT (2).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96537" y="548681"/>
            <a:ext cx="3314700" cy="1008112"/>
          </a:xfrm>
          <a:prstGeom prst="rect">
            <a:avLst/>
          </a:prstGeom>
          <a:noFill/>
          <a:ln>
            <a:noFill/>
          </a:ln>
        </p:spPr>
      </p:pic>
    </p:spTree>
    <p:extLst>
      <p:ext uri="{BB962C8B-B14F-4D97-AF65-F5344CB8AC3E}">
        <p14:creationId xmlns:p14="http://schemas.microsoft.com/office/powerpoint/2010/main" val="30947692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2400" dirty="0">
                <a:latin typeface="Arial" pitchFamily="34" charset="0"/>
                <a:cs typeface="Arial" pitchFamily="34" charset="0"/>
              </a:rPr>
              <a:t>“Case studies focus on one instance (or a few instances) of a particular phenomenon with a view to providing an in-depth account of events, relationships, experiences or processes occurring in that particular instance.”</a:t>
            </a:r>
            <a:r>
              <a:rPr lang="en-GB" sz="2400" b="1" dirty="0">
                <a:latin typeface="Arial" pitchFamily="34" charset="0"/>
                <a:cs typeface="Arial" pitchFamily="34" charset="0"/>
              </a:rPr>
              <a:t/>
            </a:r>
            <a:br>
              <a:rPr lang="en-GB" sz="2400" b="1" dirty="0">
                <a:latin typeface="Arial" pitchFamily="34" charset="0"/>
                <a:cs typeface="Arial" pitchFamily="34" charset="0"/>
              </a:rPr>
            </a:br>
            <a:r>
              <a:rPr lang="en-GB" sz="2400" dirty="0">
                <a:latin typeface="Arial" pitchFamily="34" charset="0"/>
                <a:cs typeface="Arial" pitchFamily="34" charset="0"/>
              </a:rPr>
              <a:t> </a:t>
            </a:r>
            <a:r>
              <a:rPr lang="en-GB" sz="2400" b="1" dirty="0">
                <a:latin typeface="Arial" pitchFamily="34" charset="0"/>
                <a:cs typeface="Arial" pitchFamily="34" charset="0"/>
              </a:rPr>
              <a:t/>
            </a:r>
            <a:br>
              <a:rPr lang="en-GB" sz="2400" b="1" dirty="0">
                <a:latin typeface="Arial" pitchFamily="34" charset="0"/>
                <a:cs typeface="Arial" pitchFamily="34" charset="0"/>
              </a:rPr>
            </a:br>
            <a:r>
              <a:rPr lang="en-GB" sz="2400" b="1" dirty="0">
                <a:latin typeface="Arial" pitchFamily="34" charset="0"/>
                <a:cs typeface="Arial" pitchFamily="34" charset="0"/>
              </a:rPr>
              <a:t/>
            </a:r>
            <a:br>
              <a:rPr lang="en-GB" sz="2400" b="1" dirty="0">
                <a:latin typeface="Arial" pitchFamily="34" charset="0"/>
                <a:cs typeface="Arial" pitchFamily="34" charset="0"/>
              </a:rPr>
            </a:br>
            <a:endParaRPr lang="en-GB" sz="2400" dirty="0">
              <a:latin typeface="Arial" pitchFamily="34" charset="0"/>
              <a:cs typeface="Arial" pitchFamily="34" charset="0"/>
            </a:endParaRPr>
          </a:p>
        </p:txBody>
      </p:sp>
      <p:sp>
        <p:nvSpPr>
          <p:cNvPr id="3" name="Subtitle 2"/>
          <p:cNvSpPr>
            <a:spLocks noGrp="1"/>
          </p:cNvSpPr>
          <p:nvPr>
            <p:ph type="subTitle" idx="1"/>
          </p:nvPr>
        </p:nvSpPr>
        <p:spPr/>
        <p:txBody>
          <a:bodyPr>
            <a:normAutofit/>
          </a:bodyPr>
          <a:lstStyle/>
          <a:p>
            <a:r>
              <a:rPr lang="en-GB" sz="2400" dirty="0" smtClean="0">
                <a:solidFill>
                  <a:schemeClr val="tx1"/>
                </a:solidFill>
                <a:latin typeface="Arial" pitchFamily="34" charset="0"/>
                <a:cs typeface="Arial" pitchFamily="34" charset="0"/>
              </a:rPr>
              <a:t>(Denscombe, 2002)</a:t>
            </a:r>
            <a:endParaRPr lang="en-GB" sz="2400" dirty="0">
              <a:solidFill>
                <a:schemeClr val="tx1"/>
              </a:solidFill>
            </a:endParaRPr>
          </a:p>
        </p:txBody>
      </p:sp>
    </p:spTree>
    <p:extLst>
      <p:ext uri="{BB962C8B-B14F-4D97-AF65-F5344CB8AC3E}">
        <p14:creationId xmlns:p14="http://schemas.microsoft.com/office/powerpoint/2010/main" val="18661481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latin typeface="Arial" pitchFamily="34" charset="0"/>
                <a:cs typeface="Arial" pitchFamily="34" charset="0"/>
              </a:rPr>
              <a:t>Cases studies have the following characteristics:</a:t>
            </a:r>
            <a:r>
              <a:rPr lang="en-GB" b="1" dirty="0" smtClean="0"/>
              <a:t/>
            </a:r>
            <a:br>
              <a:rPr lang="en-GB" b="1" dirty="0" smtClean="0"/>
            </a:br>
            <a:endParaRPr lang="en-GB" dirty="0"/>
          </a:p>
        </p:txBody>
      </p:sp>
      <p:sp>
        <p:nvSpPr>
          <p:cNvPr id="3" name="Content Placeholder 2"/>
          <p:cNvSpPr>
            <a:spLocks noGrp="1"/>
          </p:cNvSpPr>
          <p:nvPr>
            <p:ph idx="1"/>
          </p:nvPr>
        </p:nvSpPr>
        <p:spPr>
          <a:xfrm>
            <a:off x="457200" y="1124744"/>
            <a:ext cx="8229600" cy="5001419"/>
          </a:xfrm>
        </p:spPr>
        <p:txBody>
          <a:bodyPr>
            <a:normAutofit fontScale="70000" lnSpcReduction="20000"/>
          </a:bodyPr>
          <a:lstStyle/>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They are an empirical way of investigating a contemporary phenomenon within its real life context.</a:t>
            </a:r>
            <a:endParaRPr lang="en-GB" b="1" dirty="0">
              <a:latin typeface="Arial" pitchFamily="34" charset="0"/>
              <a:cs typeface="Arial" pitchFamily="34" charset="0"/>
            </a:endParaRPr>
          </a:p>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The boundaries between the phenomena and the context are not clearly evident.</a:t>
            </a:r>
            <a:endParaRPr lang="en-GB" b="1" dirty="0">
              <a:latin typeface="Arial" pitchFamily="34" charset="0"/>
              <a:cs typeface="Arial" pitchFamily="34" charset="0"/>
            </a:endParaRPr>
          </a:p>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They use multiple-methods of collecting data which may be both quantitative and qualitative</a:t>
            </a:r>
            <a:r>
              <a:rPr lang="en-GB" dirty="0" smtClean="0">
                <a:latin typeface="Arial" pitchFamily="34" charset="0"/>
                <a:cs typeface="Arial" pitchFamily="34" charset="0"/>
              </a:rPr>
              <a:t>.</a:t>
            </a:r>
            <a:endParaRPr lang="en-GB" b="1" dirty="0">
              <a:latin typeface="Arial" pitchFamily="34" charset="0"/>
              <a:cs typeface="Arial" pitchFamily="34" charset="0"/>
            </a:endParaRPr>
          </a:p>
          <a:p>
            <a:pPr marL="0" lv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They are particularly valuable in answering ‘Who?’, ‘Why?’ and ‘How?’ questions in management research.</a:t>
            </a:r>
            <a:endParaRPr lang="en-GB" b="1" dirty="0">
              <a:latin typeface="Arial" pitchFamily="34" charset="0"/>
              <a:cs typeface="Arial" pitchFamily="34" charset="0"/>
            </a:endParaRPr>
          </a:p>
          <a:p>
            <a:pPr marL="0" indent="0">
              <a:buNone/>
            </a:pPr>
            <a:endParaRPr lang="en-GB" b="1" dirty="0" smtClean="0">
              <a:latin typeface="Arial" pitchFamily="34" charset="0"/>
              <a:cs typeface="Arial" pitchFamily="34" charset="0"/>
            </a:endParaRPr>
          </a:p>
          <a:p>
            <a:pPr marL="0" indent="0">
              <a:buNone/>
            </a:pPr>
            <a:r>
              <a:rPr lang="en-GB" dirty="0" smtClean="0">
                <a:latin typeface="Arial" pitchFamily="34" charset="0"/>
                <a:cs typeface="Arial" pitchFamily="34" charset="0"/>
              </a:rPr>
              <a:t>(</a:t>
            </a:r>
            <a:r>
              <a:rPr lang="en-GB" dirty="0">
                <a:latin typeface="Arial" pitchFamily="34" charset="0"/>
                <a:cs typeface="Arial" pitchFamily="34" charset="0"/>
              </a:rPr>
              <a:t>Yin, 2003)</a:t>
            </a:r>
            <a:endParaRPr lang="en-GB" b="1" dirty="0">
              <a:latin typeface="Arial" pitchFamily="34" charset="0"/>
              <a:cs typeface="Arial" pitchFamily="34" charset="0"/>
            </a:endParaRPr>
          </a:p>
          <a:p>
            <a:endParaRPr lang="en-GB" dirty="0"/>
          </a:p>
        </p:txBody>
      </p:sp>
    </p:spTree>
    <p:extLst>
      <p:ext uri="{BB962C8B-B14F-4D97-AF65-F5344CB8AC3E}">
        <p14:creationId xmlns:p14="http://schemas.microsoft.com/office/powerpoint/2010/main" val="2070513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latin typeface="Arial" pitchFamily="34" charset="0"/>
                <a:cs typeface="Arial" pitchFamily="34" charset="0"/>
              </a:rPr>
              <a:t>Case studies can be:</a:t>
            </a:r>
            <a:r>
              <a:rPr lang="en-GB" b="1" dirty="0" smtClean="0"/>
              <a:t/>
            </a:r>
            <a:br>
              <a:rPr lang="en-GB" b="1" dirty="0" smtClean="0"/>
            </a:b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a:latin typeface="Arial" pitchFamily="34" charset="0"/>
                <a:cs typeface="Arial" pitchFamily="34" charset="0"/>
              </a:rPr>
              <a:t> </a:t>
            </a:r>
            <a:endParaRPr lang="en-GB" b="1" dirty="0">
              <a:latin typeface="Arial" pitchFamily="34" charset="0"/>
              <a:cs typeface="Arial" pitchFamily="34" charset="0"/>
            </a:endParaRPr>
          </a:p>
          <a:p>
            <a:pPr lvl="0"/>
            <a:r>
              <a:rPr lang="en-GB" dirty="0">
                <a:latin typeface="Arial" pitchFamily="34" charset="0"/>
                <a:cs typeface="Arial" pitchFamily="34" charset="0"/>
              </a:rPr>
              <a:t>Descriptive</a:t>
            </a:r>
            <a:endParaRPr lang="en-GB" b="1" dirty="0">
              <a:latin typeface="Arial" pitchFamily="34" charset="0"/>
              <a:cs typeface="Arial" pitchFamily="34" charset="0"/>
            </a:endParaRPr>
          </a:p>
          <a:p>
            <a:pPr marL="0" indent="0">
              <a:buNone/>
            </a:pPr>
            <a:r>
              <a:rPr lang="en-GB" dirty="0">
                <a:latin typeface="Arial" pitchFamily="34" charset="0"/>
                <a:cs typeface="Arial" pitchFamily="34" charset="0"/>
              </a:rPr>
              <a:t> </a:t>
            </a:r>
            <a:endParaRPr lang="en-GB" b="1" dirty="0">
              <a:latin typeface="Arial" pitchFamily="34" charset="0"/>
              <a:cs typeface="Arial" pitchFamily="34" charset="0"/>
            </a:endParaRPr>
          </a:p>
          <a:p>
            <a:pPr lvl="0"/>
            <a:r>
              <a:rPr lang="en-GB" dirty="0">
                <a:latin typeface="Arial" pitchFamily="34" charset="0"/>
                <a:cs typeface="Arial" pitchFamily="34" charset="0"/>
              </a:rPr>
              <a:t>Illustrative</a:t>
            </a:r>
            <a:endParaRPr lang="en-GB" b="1" dirty="0">
              <a:latin typeface="Arial" pitchFamily="34" charset="0"/>
              <a:cs typeface="Arial" pitchFamily="34" charset="0"/>
            </a:endParaRPr>
          </a:p>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Experimental</a:t>
            </a:r>
            <a:endParaRPr lang="en-GB" b="1" dirty="0">
              <a:latin typeface="Arial" pitchFamily="34" charset="0"/>
              <a:cs typeface="Arial" pitchFamily="34" charset="0"/>
            </a:endParaRPr>
          </a:p>
          <a:p>
            <a:pPr marL="0" indent="0">
              <a:buNone/>
            </a:pPr>
            <a:r>
              <a:rPr lang="en-GB" dirty="0">
                <a:latin typeface="Arial" pitchFamily="34" charset="0"/>
                <a:cs typeface="Arial" pitchFamily="34" charset="0"/>
              </a:rPr>
              <a:t> </a:t>
            </a:r>
            <a:endParaRPr lang="en-GB" b="1" dirty="0">
              <a:latin typeface="Arial" pitchFamily="34" charset="0"/>
              <a:cs typeface="Arial" pitchFamily="34" charset="0"/>
            </a:endParaRPr>
          </a:p>
          <a:p>
            <a:pPr lvl="0"/>
            <a:r>
              <a:rPr lang="en-GB" dirty="0">
                <a:latin typeface="Arial" pitchFamily="34" charset="0"/>
                <a:cs typeface="Arial" pitchFamily="34" charset="0"/>
              </a:rPr>
              <a:t>Exploratory</a:t>
            </a:r>
            <a:endParaRPr lang="en-GB" b="1" dirty="0">
              <a:latin typeface="Arial" pitchFamily="34" charset="0"/>
              <a:cs typeface="Arial" pitchFamily="34" charset="0"/>
            </a:endParaRPr>
          </a:p>
          <a:p>
            <a:pPr marL="0" indent="0">
              <a:buNone/>
            </a:pPr>
            <a:endParaRPr lang="en-GB" b="1" dirty="0">
              <a:latin typeface="Arial" pitchFamily="34" charset="0"/>
              <a:cs typeface="Arial" pitchFamily="34" charset="0"/>
            </a:endParaRPr>
          </a:p>
          <a:p>
            <a:pPr marL="0" indent="0">
              <a:buNone/>
            </a:pPr>
            <a:r>
              <a:rPr lang="en-GB" dirty="0">
                <a:latin typeface="Arial" pitchFamily="34" charset="0"/>
                <a:cs typeface="Arial" pitchFamily="34" charset="0"/>
              </a:rPr>
              <a:t>(Jankowicz, 2005)</a:t>
            </a:r>
            <a:endParaRPr lang="en-GB" b="1" dirty="0">
              <a:latin typeface="Arial" pitchFamily="34" charset="0"/>
              <a:cs typeface="Arial" pitchFamily="34" charset="0"/>
            </a:endParaRPr>
          </a:p>
          <a:p>
            <a:endParaRPr lang="en-GB" dirty="0"/>
          </a:p>
        </p:txBody>
      </p:sp>
    </p:spTree>
    <p:extLst>
      <p:ext uri="{BB962C8B-B14F-4D97-AF65-F5344CB8AC3E}">
        <p14:creationId xmlns:p14="http://schemas.microsoft.com/office/powerpoint/2010/main" val="13857904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latin typeface="Arial" pitchFamily="34" charset="0"/>
                <a:cs typeface="Arial" pitchFamily="34" charset="0"/>
              </a:rPr>
              <a:t>Cases and other methods:</a:t>
            </a:r>
            <a:r>
              <a:rPr lang="en-GB" b="1" dirty="0" smtClean="0"/>
              <a:t/>
            </a:r>
            <a:br>
              <a:rPr lang="en-GB" b="1" dirty="0" smtClean="0"/>
            </a:br>
            <a:endParaRPr lang="en-GB" dirty="0"/>
          </a:p>
        </p:txBody>
      </p:sp>
      <p:sp>
        <p:nvSpPr>
          <p:cNvPr id="3" name="Content Placeholder 2"/>
          <p:cNvSpPr>
            <a:spLocks noGrp="1"/>
          </p:cNvSpPr>
          <p:nvPr>
            <p:ph idx="1"/>
          </p:nvPr>
        </p:nvSpPr>
        <p:spPr>
          <a:xfrm>
            <a:off x="457200" y="1268760"/>
            <a:ext cx="8229600" cy="4857403"/>
          </a:xfrm>
        </p:spPr>
        <p:txBody>
          <a:bodyPr>
            <a:normAutofit fontScale="70000" lnSpcReduction="20000"/>
          </a:bodyPr>
          <a:lstStyle/>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Cases can be used to follow up surveys to get deeper insight and depth of understanding. However they may precede surveys to identify key issues, which can be tested by surveys and quantitative methods</a:t>
            </a:r>
            <a:r>
              <a:rPr lang="en-GB" dirty="0" smtClean="0">
                <a:latin typeface="Arial" pitchFamily="34" charset="0"/>
                <a:cs typeface="Arial" pitchFamily="34" charset="0"/>
              </a:rPr>
              <a:t>.</a:t>
            </a:r>
            <a:endParaRPr lang="en-GB" b="1" dirty="0" smtClean="0">
              <a:latin typeface="Arial" pitchFamily="34" charset="0"/>
              <a:cs typeface="Arial" pitchFamily="34" charset="0"/>
            </a:endParaRPr>
          </a:p>
          <a:p>
            <a:pPr marL="0" lvl="0" indent="0">
              <a:buNone/>
            </a:pPr>
            <a:r>
              <a:rPr lang="en-GB" dirty="0">
                <a:latin typeface="Arial" pitchFamily="34" charset="0"/>
                <a:cs typeface="Arial" pitchFamily="34" charset="0"/>
              </a:rPr>
              <a:t> </a:t>
            </a:r>
            <a:endParaRPr lang="en-GB" b="1" dirty="0">
              <a:latin typeface="Arial" pitchFamily="34" charset="0"/>
              <a:cs typeface="Arial" pitchFamily="34" charset="0"/>
            </a:endParaRPr>
          </a:p>
          <a:p>
            <a:pPr lvl="0"/>
            <a:r>
              <a:rPr lang="en-GB" dirty="0">
                <a:latin typeface="Arial" pitchFamily="34" charset="0"/>
                <a:cs typeface="Arial" pitchFamily="34" charset="0"/>
              </a:rPr>
              <a:t>Cases can be positivist, phenomenological or a mix of both research paradigms. The researcher should explain what his/her case is trying to achieve.</a:t>
            </a:r>
            <a:endParaRPr lang="en-GB" b="1" dirty="0">
              <a:latin typeface="Arial" pitchFamily="34" charset="0"/>
              <a:cs typeface="Arial" pitchFamily="34" charset="0"/>
            </a:endParaRPr>
          </a:p>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Can be explorative, informed by existing theory.</a:t>
            </a:r>
            <a:endParaRPr lang="en-GB" b="1" dirty="0">
              <a:latin typeface="Arial" pitchFamily="34" charset="0"/>
              <a:cs typeface="Arial" pitchFamily="34" charset="0"/>
            </a:endParaRPr>
          </a:p>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May be used to challenge existing theory and provide the base information for new hypotheses.</a:t>
            </a:r>
            <a:endParaRPr lang="en-GB" b="1" dirty="0">
              <a:latin typeface="Arial" pitchFamily="34" charset="0"/>
              <a:cs typeface="Arial" pitchFamily="34" charset="0"/>
            </a:endParaRPr>
          </a:p>
          <a:p>
            <a:endParaRPr lang="en-GB" dirty="0"/>
          </a:p>
        </p:txBody>
      </p:sp>
    </p:spTree>
    <p:extLst>
      <p:ext uri="{BB962C8B-B14F-4D97-AF65-F5344CB8AC3E}">
        <p14:creationId xmlns:p14="http://schemas.microsoft.com/office/powerpoint/2010/main" val="26245113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dirty="0" smtClean="0">
                <a:latin typeface="Arial" pitchFamily="34" charset="0"/>
                <a:cs typeface="Arial" pitchFamily="34" charset="0"/>
              </a:rPr>
              <a:t>Advantages of case studies:</a:t>
            </a:r>
            <a:r>
              <a:rPr lang="en-GB" b="1" dirty="0" smtClean="0"/>
              <a:t/>
            </a:r>
            <a:br>
              <a:rPr lang="en-GB" b="1" dirty="0" smtClean="0"/>
            </a:br>
            <a:endParaRPr lang="en-GB" dirty="0"/>
          </a:p>
        </p:txBody>
      </p:sp>
      <p:sp>
        <p:nvSpPr>
          <p:cNvPr id="3" name="Content Placeholder 2"/>
          <p:cNvSpPr>
            <a:spLocks noGrp="1"/>
          </p:cNvSpPr>
          <p:nvPr>
            <p:ph idx="1"/>
          </p:nvPr>
        </p:nvSpPr>
        <p:spPr>
          <a:xfrm>
            <a:off x="457200" y="1124744"/>
            <a:ext cx="8229600" cy="5001419"/>
          </a:xfrm>
        </p:spPr>
        <p:txBody>
          <a:bodyPr>
            <a:normAutofit fontScale="85000" lnSpcReduction="20000"/>
          </a:bodyPr>
          <a:lstStyle/>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Focuses on detail and depth, to evaluate complexities and subtleties of organisations.</a:t>
            </a:r>
            <a:endParaRPr lang="en-GB" b="1" dirty="0">
              <a:latin typeface="Arial" pitchFamily="34" charset="0"/>
              <a:cs typeface="Arial" pitchFamily="34" charset="0"/>
            </a:endParaRPr>
          </a:p>
          <a:p>
            <a:pPr marL="0" indent="0">
              <a:buNone/>
            </a:pPr>
            <a:r>
              <a:rPr lang="en-GB" dirty="0">
                <a:latin typeface="Arial" pitchFamily="34" charset="0"/>
                <a:cs typeface="Arial" pitchFamily="34" charset="0"/>
              </a:rPr>
              <a:t> </a:t>
            </a:r>
            <a:endParaRPr lang="en-GB" b="1" dirty="0">
              <a:latin typeface="Arial" pitchFamily="34" charset="0"/>
              <a:cs typeface="Arial" pitchFamily="34" charset="0"/>
            </a:endParaRPr>
          </a:p>
          <a:p>
            <a:pPr lvl="0"/>
            <a:r>
              <a:rPr lang="en-GB" dirty="0">
                <a:latin typeface="Arial" pitchFamily="34" charset="0"/>
                <a:cs typeface="Arial" pitchFamily="34" charset="0"/>
              </a:rPr>
              <a:t>Holistic analysis- gives an overview, rather than a partial atomised perspective.</a:t>
            </a:r>
            <a:endParaRPr lang="en-GB" b="1" dirty="0">
              <a:latin typeface="Arial" pitchFamily="34" charset="0"/>
              <a:cs typeface="Arial" pitchFamily="34" charset="0"/>
            </a:endParaRPr>
          </a:p>
          <a:p>
            <a:pPr marL="0" indent="0">
              <a:buNone/>
            </a:pPr>
            <a:r>
              <a:rPr lang="en-GB" dirty="0">
                <a:latin typeface="Arial" pitchFamily="34" charset="0"/>
                <a:cs typeface="Arial" pitchFamily="34" charset="0"/>
              </a:rPr>
              <a:t> </a:t>
            </a:r>
            <a:endParaRPr lang="en-GB" b="1" dirty="0">
              <a:latin typeface="Arial" pitchFamily="34" charset="0"/>
              <a:cs typeface="Arial" pitchFamily="34" charset="0"/>
            </a:endParaRPr>
          </a:p>
          <a:p>
            <a:pPr lvl="0"/>
            <a:r>
              <a:rPr lang="en-GB" dirty="0">
                <a:latin typeface="Arial" pitchFamily="34" charset="0"/>
                <a:cs typeface="Arial" pitchFamily="34" charset="0"/>
              </a:rPr>
              <a:t>Allows a variety of research methods.</a:t>
            </a:r>
            <a:endParaRPr lang="en-GB" b="1" dirty="0">
              <a:latin typeface="Arial" pitchFamily="34" charset="0"/>
              <a:cs typeface="Arial" pitchFamily="34" charset="0"/>
            </a:endParaRPr>
          </a:p>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No pressure to control events.</a:t>
            </a:r>
            <a:endParaRPr lang="en-GB" b="1" dirty="0">
              <a:latin typeface="Arial" pitchFamily="34" charset="0"/>
              <a:cs typeface="Arial" pitchFamily="34" charset="0"/>
            </a:endParaRPr>
          </a:p>
          <a:p>
            <a:pPr marL="0" indent="0">
              <a:buNone/>
            </a:pPr>
            <a:endParaRPr lang="en-GB" b="1" dirty="0">
              <a:latin typeface="Arial" pitchFamily="34" charset="0"/>
              <a:cs typeface="Arial" pitchFamily="34" charset="0"/>
            </a:endParaRPr>
          </a:p>
          <a:p>
            <a:pPr marL="0" indent="0">
              <a:buNone/>
            </a:pPr>
            <a:r>
              <a:rPr lang="en-GB" dirty="0">
                <a:latin typeface="Arial" pitchFamily="34" charset="0"/>
                <a:cs typeface="Arial" pitchFamily="34" charset="0"/>
              </a:rPr>
              <a:t>(Adapted from Denscombe, 2002)</a:t>
            </a:r>
            <a:endParaRPr lang="en-GB" b="1" dirty="0">
              <a:latin typeface="Arial" pitchFamily="34" charset="0"/>
              <a:cs typeface="Arial" pitchFamily="34" charset="0"/>
            </a:endParaRPr>
          </a:p>
          <a:p>
            <a:endParaRPr lang="en-GB" dirty="0"/>
          </a:p>
        </p:txBody>
      </p:sp>
    </p:spTree>
    <p:extLst>
      <p:ext uri="{BB962C8B-B14F-4D97-AF65-F5344CB8AC3E}">
        <p14:creationId xmlns:p14="http://schemas.microsoft.com/office/powerpoint/2010/main" val="9049711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latin typeface="Arial" pitchFamily="34" charset="0"/>
                <a:cs typeface="Arial" pitchFamily="34" charset="0"/>
              </a:rPr>
              <a:t>Disadvantages of case studies:</a:t>
            </a:r>
            <a:r>
              <a:rPr lang="en-GB" b="1" dirty="0" smtClean="0"/>
              <a:t/>
            </a:r>
            <a:br>
              <a:rPr lang="en-GB" b="1" dirty="0" smtClean="0"/>
            </a:br>
            <a:endParaRPr lang="en-GB" dirty="0"/>
          </a:p>
        </p:txBody>
      </p:sp>
      <p:sp>
        <p:nvSpPr>
          <p:cNvPr id="3" name="Content Placeholder 2"/>
          <p:cNvSpPr>
            <a:spLocks noGrp="1"/>
          </p:cNvSpPr>
          <p:nvPr>
            <p:ph idx="1"/>
          </p:nvPr>
        </p:nvSpPr>
        <p:spPr>
          <a:xfrm>
            <a:off x="457200" y="1052736"/>
            <a:ext cx="8229600" cy="5073427"/>
          </a:xfrm>
        </p:spPr>
        <p:txBody>
          <a:bodyPr>
            <a:normAutofit fontScale="70000" lnSpcReduction="20000"/>
          </a:bodyPr>
          <a:lstStyle/>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Difficult to generalise the findings of case study research or analysis.</a:t>
            </a:r>
            <a:endParaRPr lang="en-GB" b="1" dirty="0">
              <a:latin typeface="Arial" pitchFamily="34" charset="0"/>
              <a:cs typeface="Arial" pitchFamily="34" charset="0"/>
            </a:endParaRPr>
          </a:p>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Produces “safe data”, unchallenging, existing data, often gifted by organisations. Need for rigour and critical approach.</a:t>
            </a:r>
            <a:endParaRPr lang="en-GB" b="1" dirty="0">
              <a:latin typeface="Arial" pitchFamily="34" charset="0"/>
              <a:cs typeface="Arial" pitchFamily="34" charset="0"/>
            </a:endParaRPr>
          </a:p>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Difficult to define the boundaries of the case, here it begins and ends.</a:t>
            </a:r>
            <a:endParaRPr lang="en-GB" b="1" dirty="0">
              <a:latin typeface="Arial" pitchFamily="34" charset="0"/>
              <a:cs typeface="Arial" pitchFamily="34" charset="0"/>
            </a:endParaRPr>
          </a:p>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The “observer effect” can corrupt data, where the researcher causes unusual behaviours in those being observed or recorded.</a:t>
            </a:r>
            <a:endParaRPr lang="en-GB" b="1" dirty="0">
              <a:latin typeface="Arial" pitchFamily="34" charset="0"/>
              <a:cs typeface="Arial" pitchFamily="34" charset="0"/>
            </a:endParaRPr>
          </a:p>
          <a:p>
            <a:pPr marL="0" indent="0">
              <a:buNone/>
            </a:pPr>
            <a:endParaRPr lang="en-GB" b="1" dirty="0" smtClean="0">
              <a:latin typeface="Arial" pitchFamily="34" charset="0"/>
              <a:cs typeface="Arial" pitchFamily="34" charset="0"/>
            </a:endParaRPr>
          </a:p>
          <a:p>
            <a:pPr marL="0" indent="0">
              <a:buNone/>
            </a:pPr>
            <a:r>
              <a:rPr lang="en-GB" dirty="0" smtClean="0">
                <a:latin typeface="Arial" pitchFamily="34" charset="0"/>
                <a:cs typeface="Arial" pitchFamily="34" charset="0"/>
              </a:rPr>
              <a:t>(</a:t>
            </a:r>
            <a:r>
              <a:rPr lang="en-GB" dirty="0">
                <a:latin typeface="Arial" pitchFamily="34" charset="0"/>
                <a:cs typeface="Arial" pitchFamily="34" charset="0"/>
              </a:rPr>
              <a:t>Adapted from Denscombe, 2002)</a:t>
            </a:r>
            <a:endParaRPr lang="en-GB" b="1" dirty="0">
              <a:latin typeface="Arial" pitchFamily="34" charset="0"/>
              <a:cs typeface="Arial" pitchFamily="34" charset="0"/>
            </a:endParaRPr>
          </a:p>
          <a:p>
            <a:endParaRPr lang="en-GB" dirty="0"/>
          </a:p>
        </p:txBody>
      </p:sp>
    </p:spTree>
    <p:extLst>
      <p:ext uri="{BB962C8B-B14F-4D97-AF65-F5344CB8AC3E}">
        <p14:creationId xmlns:p14="http://schemas.microsoft.com/office/powerpoint/2010/main" val="24167928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dirty="0" smtClean="0">
                <a:latin typeface="Arial" pitchFamily="34" charset="0"/>
                <a:cs typeface="Arial" pitchFamily="34" charset="0"/>
              </a:rPr>
              <a:t>Case studies for teaching:</a:t>
            </a:r>
            <a:r>
              <a:rPr lang="en-GB" b="1" dirty="0" smtClean="0"/>
              <a:t/>
            </a:r>
            <a:br>
              <a:rPr lang="en-GB" b="1" dirty="0" smtClean="0"/>
            </a:br>
            <a:endParaRPr lang="en-GB" dirty="0"/>
          </a:p>
        </p:txBody>
      </p:sp>
      <p:sp>
        <p:nvSpPr>
          <p:cNvPr id="3" name="Content Placeholder 2"/>
          <p:cNvSpPr>
            <a:spLocks noGrp="1"/>
          </p:cNvSpPr>
          <p:nvPr>
            <p:ph idx="1"/>
          </p:nvPr>
        </p:nvSpPr>
        <p:spPr>
          <a:xfrm>
            <a:off x="457200" y="1196752"/>
            <a:ext cx="8229600" cy="4929411"/>
          </a:xfrm>
        </p:spPr>
        <p:txBody>
          <a:bodyPr/>
          <a:lstStyle/>
          <a:p>
            <a:pPr marL="0" indent="0">
              <a:buNone/>
            </a:pPr>
            <a:endParaRPr lang="en-GB" b="1" dirty="0"/>
          </a:p>
          <a:p>
            <a:pPr lvl="0"/>
            <a:r>
              <a:rPr lang="en-GB" dirty="0">
                <a:latin typeface="Arial" pitchFamily="34" charset="0"/>
                <a:cs typeface="Arial" pitchFamily="34" charset="0"/>
              </a:rPr>
              <a:t>Good for applications</a:t>
            </a:r>
            <a:r>
              <a:rPr lang="en-GB" dirty="0" smtClean="0">
                <a:latin typeface="Arial" pitchFamily="34" charset="0"/>
                <a:cs typeface="Arial" pitchFamily="34" charset="0"/>
              </a:rPr>
              <a:t>.</a:t>
            </a:r>
            <a:endParaRPr lang="en-GB" b="1" dirty="0">
              <a:latin typeface="Arial" pitchFamily="34" charset="0"/>
              <a:cs typeface="Arial" pitchFamily="34" charset="0"/>
            </a:endParaRPr>
          </a:p>
          <a:p>
            <a:pPr lvl="0"/>
            <a:r>
              <a:rPr lang="en-GB" dirty="0">
                <a:latin typeface="Arial" pitchFamily="34" charset="0"/>
                <a:cs typeface="Arial" pitchFamily="34" charset="0"/>
              </a:rPr>
              <a:t>Need for counter examples.</a:t>
            </a:r>
            <a:endParaRPr lang="en-GB" b="1" dirty="0">
              <a:latin typeface="Arial" pitchFamily="34" charset="0"/>
              <a:cs typeface="Arial" pitchFamily="34" charset="0"/>
            </a:endParaRPr>
          </a:p>
          <a:p>
            <a:pPr lvl="0"/>
            <a:r>
              <a:rPr lang="en-GB" dirty="0">
                <a:latin typeface="Arial" pitchFamily="34" charset="0"/>
                <a:cs typeface="Arial" pitchFamily="34" charset="0"/>
              </a:rPr>
              <a:t>Short cases good for class work.</a:t>
            </a:r>
            <a:endParaRPr lang="en-GB" b="1" dirty="0">
              <a:latin typeface="Arial" pitchFamily="34" charset="0"/>
              <a:cs typeface="Arial" pitchFamily="34" charset="0"/>
            </a:endParaRPr>
          </a:p>
          <a:p>
            <a:pPr lvl="0"/>
            <a:r>
              <a:rPr lang="en-GB" dirty="0">
                <a:latin typeface="Arial" pitchFamily="34" charset="0"/>
                <a:cs typeface="Arial" pitchFamily="34" charset="0"/>
              </a:rPr>
              <a:t>Case construction can be a course target for final delivery.</a:t>
            </a:r>
            <a:endParaRPr lang="en-GB" b="1" dirty="0">
              <a:latin typeface="Arial" pitchFamily="34" charset="0"/>
              <a:cs typeface="Arial" pitchFamily="34" charset="0"/>
            </a:endParaRPr>
          </a:p>
          <a:p>
            <a:endParaRPr lang="en-GB" dirty="0"/>
          </a:p>
        </p:txBody>
      </p:sp>
    </p:spTree>
    <p:extLst>
      <p:ext uri="{BB962C8B-B14F-4D97-AF65-F5344CB8AC3E}">
        <p14:creationId xmlns:p14="http://schemas.microsoft.com/office/powerpoint/2010/main" val="15891601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latin typeface="Arial" pitchFamily="34" charset="0"/>
                <a:cs typeface="Arial" pitchFamily="34" charset="0"/>
              </a:rPr>
              <a:t>Students enjoy using cases and can relate them to real world experiences </a:t>
            </a:r>
            <a:endParaRPr lang="en-GB" sz="2800" dirty="0">
              <a:latin typeface="Arial" pitchFamily="34" charset="0"/>
              <a:cs typeface="Arial" pitchFamily="34" charset="0"/>
            </a:endParaRPr>
          </a:p>
        </p:txBody>
      </p:sp>
      <p:pic>
        <p:nvPicPr>
          <p:cNvPr id="4" name="Content Placeholder 3" descr="Finns at work"/>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1556792"/>
            <a:ext cx="6840760" cy="4251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75818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latin typeface="Arial" pitchFamily="34" charset="0"/>
                <a:cs typeface="Arial" pitchFamily="34" charset="0"/>
              </a:rPr>
              <a:t>Case studies for assessment</a:t>
            </a:r>
            <a:r>
              <a:rPr lang="en-GB" b="1" dirty="0" smtClean="0"/>
              <a:t/>
            </a:r>
            <a:br>
              <a:rPr lang="en-GB" b="1" dirty="0" smtClean="0"/>
            </a:br>
            <a:endParaRPr lang="en-GB" dirty="0"/>
          </a:p>
        </p:txBody>
      </p:sp>
      <p:sp>
        <p:nvSpPr>
          <p:cNvPr id="3" name="Content Placeholder 2"/>
          <p:cNvSpPr>
            <a:spLocks noGrp="1"/>
          </p:cNvSpPr>
          <p:nvPr>
            <p:ph idx="1"/>
          </p:nvPr>
        </p:nvSpPr>
        <p:spPr>
          <a:xfrm>
            <a:off x="457200" y="764704"/>
            <a:ext cx="8229600" cy="5361459"/>
          </a:xfrm>
        </p:spPr>
        <p:txBody>
          <a:bodyPr>
            <a:normAutofit fontScale="62500" lnSpcReduction="20000"/>
          </a:bodyPr>
          <a:lstStyle/>
          <a:p>
            <a:pPr marL="0" indent="0">
              <a:buNone/>
            </a:pPr>
            <a:r>
              <a:rPr lang="en-GB" dirty="0">
                <a:latin typeface="Arial" pitchFamily="34" charset="0"/>
                <a:cs typeface="Arial" pitchFamily="34" charset="0"/>
              </a:rPr>
              <a:t> </a:t>
            </a:r>
            <a:endParaRPr lang="en-GB" b="1" dirty="0">
              <a:latin typeface="Arial" pitchFamily="34" charset="0"/>
              <a:cs typeface="Arial" pitchFamily="34" charset="0"/>
            </a:endParaRPr>
          </a:p>
          <a:p>
            <a:pPr lvl="0"/>
            <a:r>
              <a:rPr lang="en-GB" dirty="0">
                <a:latin typeface="Arial" pitchFamily="34" charset="0"/>
                <a:cs typeface="Arial" pitchFamily="34" charset="0"/>
              </a:rPr>
              <a:t>Providing a case makes application to an example neutral. Well-resourced students have no unfair advantage.</a:t>
            </a:r>
            <a:endParaRPr lang="en-GB" b="1" dirty="0">
              <a:latin typeface="Arial" pitchFamily="34" charset="0"/>
              <a:cs typeface="Arial" pitchFamily="34" charset="0"/>
            </a:endParaRPr>
          </a:p>
          <a:p>
            <a:pPr lvl="0"/>
            <a:r>
              <a:rPr lang="en-GB" dirty="0">
                <a:latin typeface="Arial" pitchFamily="34" charset="0"/>
                <a:cs typeface="Arial" pitchFamily="34" charset="0"/>
              </a:rPr>
              <a:t>Using a case reduces temptation to plagiarise (which often happens when you say “apply this concept to an organisation you have studied</a:t>
            </a:r>
            <a:r>
              <a:rPr lang="en-GB" dirty="0" smtClean="0">
                <a:latin typeface="Arial" pitchFamily="34" charset="0"/>
                <a:cs typeface="Arial" pitchFamily="34" charset="0"/>
              </a:rPr>
              <a:t>”).</a:t>
            </a:r>
            <a:endParaRPr lang="en-GB" b="1" dirty="0">
              <a:latin typeface="Arial" pitchFamily="34" charset="0"/>
              <a:cs typeface="Arial" pitchFamily="34" charset="0"/>
            </a:endParaRPr>
          </a:p>
          <a:p>
            <a:pPr lvl="0"/>
            <a:r>
              <a:rPr lang="en-GB" dirty="0">
                <a:latin typeface="Arial" pitchFamily="34" charset="0"/>
                <a:cs typeface="Arial" pitchFamily="34" charset="0"/>
              </a:rPr>
              <a:t>Using a case in an examination, allows a controlled experiment in testing all students using the same framework. </a:t>
            </a:r>
            <a:endParaRPr lang="en-GB" b="1" dirty="0" smtClean="0">
              <a:latin typeface="Arial" pitchFamily="34" charset="0"/>
              <a:cs typeface="Arial" pitchFamily="34" charset="0"/>
            </a:endParaRPr>
          </a:p>
          <a:p>
            <a:pPr lvl="0"/>
            <a:endParaRPr lang="en-GB" b="1" dirty="0" smtClean="0">
              <a:latin typeface="Arial" pitchFamily="34" charset="0"/>
              <a:cs typeface="Arial" pitchFamily="34" charset="0"/>
            </a:endParaRPr>
          </a:p>
          <a:p>
            <a:pPr marL="0" indent="0">
              <a:buNone/>
            </a:pPr>
            <a:r>
              <a:rPr lang="en-GB" dirty="0" smtClean="0">
                <a:latin typeface="Arial" pitchFamily="34" charset="0"/>
                <a:cs typeface="Arial" pitchFamily="34" charset="0"/>
              </a:rPr>
              <a:t>In </a:t>
            </a:r>
            <a:r>
              <a:rPr lang="en-GB" dirty="0">
                <a:latin typeface="Arial" pitchFamily="34" charset="0"/>
                <a:cs typeface="Arial" pitchFamily="34" charset="0"/>
              </a:rPr>
              <a:t>examinations: </a:t>
            </a:r>
            <a:endParaRPr lang="en-GB" dirty="0" smtClean="0">
              <a:latin typeface="Arial" pitchFamily="34" charset="0"/>
              <a:cs typeface="Arial" pitchFamily="34" charset="0"/>
            </a:endParaRPr>
          </a:p>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Short cases, must be read in exam time. Build this into your timings and the number of questions you require to be answered</a:t>
            </a:r>
            <a:r>
              <a:rPr lang="en-GB" dirty="0" smtClean="0">
                <a:latin typeface="Arial" pitchFamily="34" charset="0"/>
                <a:cs typeface="Arial" pitchFamily="34" charset="0"/>
              </a:rPr>
              <a:t>.</a:t>
            </a:r>
            <a:r>
              <a:rPr lang="en-GB" dirty="0">
                <a:latin typeface="Arial" pitchFamily="34" charset="0"/>
                <a:cs typeface="Arial" pitchFamily="34" charset="0"/>
              </a:rPr>
              <a:t> </a:t>
            </a:r>
            <a:endParaRPr lang="en-GB" b="1" dirty="0">
              <a:latin typeface="Arial" pitchFamily="34" charset="0"/>
              <a:cs typeface="Arial" pitchFamily="34" charset="0"/>
            </a:endParaRPr>
          </a:p>
          <a:p>
            <a:pPr lvl="0"/>
            <a:r>
              <a:rPr lang="en-GB" dirty="0">
                <a:latin typeface="Arial" pitchFamily="34" charset="0"/>
                <a:cs typeface="Arial" pitchFamily="34" charset="0"/>
              </a:rPr>
              <a:t>Long cases need to be issued before the exam to allow sufficient time for reading and research. Questions can be pre-release. You might add an unseen question in addition to any pre-release questions. However you need to cover the content of a possible answer in your teaching. Perhaps rehearsing some of the theories and analysis, in similar but not the same case material.</a:t>
            </a:r>
            <a:endParaRPr lang="en-GB" b="1" dirty="0">
              <a:latin typeface="Arial" pitchFamily="34" charset="0"/>
              <a:cs typeface="Arial" pitchFamily="34" charset="0"/>
            </a:endParaRPr>
          </a:p>
          <a:p>
            <a:endParaRPr lang="en-GB" dirty="0"/>
          </a:p>
        </p:txBody>
      </p:sp>
    </p:spTree>
    <p:extLst>
      <p:ext uri="{BB962C8B-B14F-4D97-AF65-F5344CB8AC3E}">
        <p14:creationId xmlns:p14="http://schemas.microsoft.com/office/powerpoint/2010/main" val="28732429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latin typeface="Arial" pitchFamily="34" charset="0"/>
                <a:cs typeface="Arial" pitchFamily="34" charset="0"/>
              </a:rPr>
              <a:t>Case for dissertation and research:</a:t>
            </a:r>
            <a:r>
              <a:rPr lang="en-GB" b="1" dirty="0" smtClean="0"/>
              <a:t/>
            </a:r>
            <a:br>
              <a:rPr lang="en-GB" b="1" dirty="0" smtClean="0"/>
            </a:b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latin typeface="Arial" pitchFamily="34" charset="0"/>
                <a:cs typeface="Arial" pitchFamily="34" charset="0"/>
              </a:rPr>
              <a:t>This </a:t>
            </a:r>
            <a:r>
              <a:rPr lang="en-GB" dirty="0">
                <a:latin typeface="Arial" pitchFamily="34" charset="0"/>
                <a:cs typeface="Arial" pitchFamily="34" charset="0"/>
              </a:rPr>
              <a:t>is the most popular methodology for practicing managers</a:t>
            </a:r>
            <a:r>
              <a:rPr lang="en-GB" dirty="0" smtClean="0">
                <a:latin typeface="Arial" pitchFamily="34" charset="0"/>
                <a:cs typeface="Arial" pitchFamily="34" charset="0"/>
              </a:rPr>
              <a:t>.</a:t>
            </a:r>
            <a:endParaRPr lang="en-GB" b="1" dirty="0" smtClean="0">
              <a:latin typeface="Arial" pitchFamily="34" charset="0"/>
              <a:cs typeface="Arial" pitchFamily="34" charset="0"/>
            </a:endParaRPr>
          </a:p>
          <a:p>
            <a:pPr marL="0" indent="0">
              <a:buNone/>
            </a:pPr>
            <a:r>
              <a:rPr lang="en-GB" dirty="0" smtClean="0">
                <a:latin typeface="Arial" pitchFamily="34" charset="0"/>
                <a:cs typeface="Arial" pitchFamily="34" charset="0"/>
              </a:rPr>
              <a:t>Key </a:t>
            </a:r>
            <a:r>
              <a:rPr lang="en-GB" dirty="0">
                <a:latin typeface="Arial" pitchFamily="34" charset="0"/>
                <a:cs typeface="Arial" pitchFamily="34" charset="0"/>
              </a:rPr>
              <a:t>factors to review</a:t>
            </a:r>
            <a:r>
              <a:rPr lang="en-GB" dirty="0" smtClean="0">
                <a:latin typeface="Arial" pitchFamily="34" charset="0"/>
                <a:cs typeface="Arial" pitchFamily="34" charset="0"/>
              </a:rPr>
              <a:t>:</a:t>
            </a:r>
            <a:endParaRPr lang="en-GB" b="1" dirty="0" smtClean="0">
              <a:latin typeface="Arial" pitchFamily="34" charset="0"/>
              <a:cs typeface="Arial" pitchFamily="34" charset="0"/>
            </a:endParaRPr>
          </a:p>
          <a:p>
            <a:pPr marL="0" indent="0">
              <a:buNone/>
            </a:pPr>
            <a:endParaRPr lang="en-GB" b="1" dirty="0">
              <a:latin typeface="Arial" pitchFamily="34" charset="0"/>
              <a:cs typeface="Arial" pitchFamily="34" charset="0"/>
            </a:endParaRPr>
          </a:p>
          <a:p>
            <a:pPr lvl="0"/>
            <a:r>
              <a:rPr lang="en-GB" dirty="0">
                <a:latin typeface="Arial" pitchFamily="34" charset="0"/>
                <a:cs typeface="Arial" pitchFamily="34" charset="0"/>
              </a:rPr>
              <a:t>Access to data.</a:t>
            </a:r>
            <a:endParaRPr lang="en-GB" b="1" dirty="0">
              <a:latin typeface="Arial" pitchFamily="34" charset="0"/>
              <a:cs typeface="Arial" pitchFamily="34" charset="0"/>
            </a:endParaRPr>
          </a:p>
          <a:p>
            <a:pPr lvl="0"/>
            <a:r>
              <a:rPr lang="en-GB" dirty="0">
                <a:latin typeface="Arial" pitchFamily="34" charset="0"/>
                <a:cs typeface="Arial" pitchFamily="34" charset="0"/>
              </a:rPr>
              <a:t>The ethics of case use.</a:t>
            </a:r>
            <a:endParaRPr lang="en-GB" b="1" dirty="0">
              <a:latin typeface="Arial" pitchFamily="34" charset="0"/>
              <a:cs typeface="Arial" pitchFamily="34" charset="0"/>
            </a:endParaRPr>
          </a:p>
          <a:p>
            <a:pPr lvl="0"/>
            <a:r>
              <a:rPr lang="en-GB" dirty="0">
                <a:latin typeface="Arial" pitchFamily="34" charset="0"/>
                <a:cs typeface="Arial" pitchFamily="34" charset="0"/>
              </a:rPr>
              <a:t>The format for presentation.</a:t>
            </a:r>
            <a:endParaRPr lang="en-GB" b="1" dirty="0">
              <a:latin typeface="Arial" pitchFamily="34" charset="0"/>
              <a:cs typeface="Arial" pitchFamily="34" charset="0"/>
            </a:endParaRPr>
          </a:p>
          <a:p>
            <a:pPr lvl="0"/>
            <a:r>
              <a:rPr lang="en-GB" dirty="0">
                <a:latin typeface="Arial" pitchFamily="34" charset="0"/>
                <a:cs typeface="Arial" pitchFamily="34" charset="0"/>
              </a:rPr>
              <a:t>Bias- impact on reliability and validity.</a:t>
            </a:r>
            <a:endParaRPr lang="en-GB" b="1" dirty="0">
              <a:latin typeface="Arial" pitchFamily="34" charset="0"/>
              <a:cs typeface="Arial" pitchFamily="34" charset="0"/>
            </a:endParaRPr>
          </a:p>
          <a:p>
            <a:pPr lvl="0"/>
            <a:r>
              <a:rPr lang="en-GB" dirty="0">
                <a:latin typeface="Arial" pitchFamily="34" charset="0"/>
                <a:cs typeface="Arial" pitchFamily="34" charset="0"/>
              </a:rPr>
              <a:t>The need for triangulation of different data sets.</a:t>
            </a:r>
            <a:endParaRPr lang="en-GB" b="1" dirty="0">
              <a:latin typeface="Arial" pitchFamily="34" charset="0"/>
              <a:cs typeface="Arial" pitchFamily="34" charset="0"/>
            </a:endParaRPr>
          </a:p>
          <a:p>
            <a:endParaRPr lang="en-GB" dirty="0"/>
          </a:p>
        </p:txBody>
      </p:sp>
    </p:spTree>
    <p:extLst>
      <p:ext uri="{BB962C8B-B14F-4D97-AF65-F5344CB8AC3E}">
        <p14:creationId xmlns:p14="http://schemas.microsoft.com/office/powerpoint/2010/main" val="42770443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892249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8045094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0991359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865380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600789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smtClean="0">
                <a:latin typeface="Arial" pitchFamily="34" charset="0"/>
                <a:cs typeface="Arial" pitchFamily="34" charset="0"/>
              </a:rPr>
              <a:t>Develop your own, with colleagues or with the class.</a:t>
            </a:r>
            <a:endParaRPr lang="en-GB" sz="3200" dirty="0">
              <a:latin typeface="Arial" pitchFamily="34" charset="0"/>
              <a:cs typeface="Arial" pitchFamily="34" charset="0"/>
            </a:endParaRPr>
          </a:p>
        </p:txBody>
      </p:sp>
      <p:pic>
        <p:nvPicPr>
          <p:cNvPr id="4" name="Content Placeholder 3"/>
          <p:cNvPicPr>
            <a:picLocks noGrp="1"/>
          </p:cNvPicPr>
          <p:nvPr>
            <p:ph idx="1"/>
          </p:nvPr>
        </p:nvPicPr>
        <p:blipFill>
          <a:blip r:embed="rId2"/>
          <a:stretch>
            <a:fillRect/>
          </a:stretch>
        </p:blipFill>
        <p:spPr>
          <a:xfrm>
            <a:off x="467544" y="1600200"/>
            <a:ext cx="8280919" cy="5141168"/>
          </a:xfrm>
          <a:prstGeom prst="rect">
            <a:avLst/>
          </a:prstGeom>
        </p:spPr>
      </p:pic>
    </p:spTree>
    <p:extLst>
      <p:ext uri="{BB962C8B-B14F-4D97-AF65-F5344CB8AC3E}">
        <p14:creationId xmlns:p14="http://schemas.microsoft.com/office/powerpoint/2010/main" val="16139543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latin typeface="Arial" pitchFamily="34" charset="0"/>
                <a:cs typeface="Arial" pitchFamily="34" charset="0"/>
              </a:rPr>
              <a:t>Bibliography</a:t>
            </a:r>
            <a:r>
              <a:rPr lang="en-GB" b="1" dirty="0" smtClean="0"/>
              <a:t/>
            </a:r>
            <a:br>
              <a:rPr lang="en-GB" b="1" dirty="0" smtClean="0"/>
            </a:br>
            <a:endParaRPr lang="en-GB" dirty="0"/>
          </a:p>
        </p:txBody>
      </p:sp>
      <p:sp>
        <p:nvSpPr>
          <p:cNvPr id="3" name="Content Placeholder 2"/>
          <p:cNvSpPr>
            <a:spLocks noGrp="1"/>
          </p:cNvSpPr>
          <p:nvPr>
            <p:ph idx="1"/>
          </p:nvPr>
        </p:nvSpPr>
        <p:spPr>
          <a:xfrm>
            <a:off x="611560" y="764704"/>
            <a:ext cx="7920880" cy="5976664"/>
          </a:xfrm>
        </p:spPr>
        <p:txBody>
          <a:bodyPr>
            <a:normAutofit fontScale="40000" lnSpcReduction="20000"/>
          </a:bodyPr>
          <a:lstStyle/>
          <a:p>
            <a:pPr marL="0" indent="0">
              <a:buNone/>
            </a:pPr>
            <a:r>
              <a:rPr lang="en-GB" sz="3500" dirty="0">
                <a:latin typeface="Arial" pitchFamily="34" charset="0"/>
                <a:cs typeface="Arial" pitchFamily="34" charset="0"/>
              </a:rPr>
              <a:t> </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Coghlan, D. &amp; Brannick, T. (2005) </a:t>
            </a:r>
            <a:r>
              <a:rPr lang="en-GB" sz="3500" i="1" dirty="0">
                <a:latin typeface="Arial" pitchFamily="34" charset="0"/>
                <a:cs typeface="Arial" pitchFamily="34" charset="0"/>
              </a:rPr>
              <a:t>Doing action research in your own organisation</a:t>
            </a:r>
            <a:r>
              <a:rPr lang="en-GB" sz="3500" dirty="0">
                <a:latin typeface="Arial" pitchFamily="34" charset="0"/>
                <a:cs typeface="Arial" pitchFamily="34" charset="0"/>
              </a:rPr>
              <a:t>, London, Sage</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 </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Collis, J. &amp; Hussey, R. (2009) </a:t>
            </a:r>
            <a:r>
              <a:rPr lang="en-GB" sz="3500" i="1" dirty="0">
                <a:latin typeface="Arial" pitchFamily="34" charset="0"/>
                <a:cs typeface="Arial" pitchFamily="34" charset="0"/>
              </a:rPr>
              <a:t>Business Research, A Practical Guide for undergraduate and post graduate students,</a:t>
            </a:r>
            <a:r>
              <a:rPr lang="en-GB" sz="3500" dirty="0">
                <a:latin typeface="Arial" pitchFamily="34" charset="0"/>
                <a:cs typeface="Arial" pitchFamily="34" charset="0"/>
              </a:rPr>
              <a:t> London, Palgrave</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 </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Denscombe, M. (2002) </a:t>
            </a:r>
            <a:r>
              <a:rPr lang="en-GB" sz="3500" i="1" dirty="0">
                <a:latin typeface="Arial" pitchFamily="34" charset="0"/>
                <a:cs typeface="Arial" pitchFamily="34" charset="0"/>
              </a:rPr>
              <a:t>Ground Rules for Good Research,</a:t>
            </a:r>
            <a:r>
              <a:rPr lang="en-GB" sz="3500" dirty="0">
                <a:latin typeface="Arial" pitchFamily="34" charset="0"/>
                <a:cs typeface="Arial" pitchFamily="34" charset="0"/>
              </a:rPr>
              <a:t> Buckingham, Open University Press (OUP)</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 </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Easterby-Smith, M., Thorpe, R. &amp; Lowe, A. (2008) </a:t>
            </a:r>
            <a:r>
              <a:rPr lang="en-GB" sz="3500" i="1" dirty="0">
                <a:latin typeface="Arial" pitchFamily="34" charset="0"/>
                <a:cs typeface="Arial" pitchFamily="34" charset="0"/>
              </a:rPr>
              <a:t>Management Research,</a:t>
            </a:r>
            <a:r>
              <a:rPr lang="en-GB" sz="3500" dirty="0">
                <a:latin typeface="Arial" pitchFamily="34" charset="0"/>
                <a:cs typeface="Arial" pitchFamily="34" charset="0"/>
              </a:rPr>
              <a:t> London, Sage</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 </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Farquhar, J.D. (2012) </a:t>
            </a:r>
            <a:r>
              <a:rPr lang="en-GB" sz="3500" i="1" dirty="0">
                <a:latin typeface="Arial" pitchFamily="34" charset="0"/>
                <a:cs typeface="Arial" pitchFamily="34" charset="0"/>
              </a:rPr>
              <a:t>Case Study Research for Business,</a:t>
            </a:r>
            <a:r>
              <a:rPr lang="en-GB" sz="3500" dirty="0">
                <a:latin typeface="Arial" pitchFamily="34" charset="0"/>
                <a:cs typeface="Arial" pitchFamily="34" charset="0"/>
              </a:rPr>
              <a:t> London, Sage</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 </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Flick, U.  (2011) </a:t>
            </a:r>
            <a:r>
              <a:rPr lang="en-GB" sz="3500" i="1" dirty="0">
                <a:latin typeface="Arial" pitchFamily="34" charset="0"/>
                <a:cs typeface="Arial" pitchFamily="34" charset="0"/>
              </a:rPr>
              <a:t>An Introduction to Research Methods</a:t>
            </a:r>
            <a:r>
              <a:rPr lang="en-GB" sz="3500" u="sng" dirty="0">
                <a:latin typeface="Arial" pitchFamily="34" charset="0"/>
                <a:cs typeface="Arial" pitchFamily="34" charset="0"/>
              </a:rPr>
              <a:t>,</a:t>
            </a:r>
            <a:r>
              <a:rPr lang="en-GB" sz="3500" dirty="0">
                <a:latin typeface="Arial" pitchFamily="34" charset="0"/>
                <a:cs typeface="Arial" pitchFamily="34" charset="0"/>
              </a:rPr>
              <a:t> London, Sage</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 </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Hair, J. F. Jr., Arthur H. Money, A.H., Samouel, P. &amp; Page, M. (2007</a:t>
            </a:r>
            <a:r>
              <a:rPr lang="en-GB" sz="3500" dirty="0" smtClean="0">
                <a:latin typeface="Arial" pitchFamily="34" charset="0"/>
                <a:cs typeface="Arial" pitchFamily="34" charset="0"/>
              </a:rPr>
              <a:t>) </a:t>
            </a:r>
            <a:r>
              <a:rPr lang="en-GB" sz="3500" i="1" dirty="0" smtClean="0">
                <a:latin typeface="Arial" pitchFamily="34" charset="0"/>
                <a:cs typeface="Arial" pitchFamily="34" charset="0"/>
              </a:rPr>
              <a:t>Research Methods for Business</a:t>
            </a:r>
            <a:r>
              <a:rPr lang="en-GB" sz="3500" dirty="0" smtClean="0">
                <a:latin typeface="Arial" pitchFamily="34" charset="0"/>
                <a:cs typeface="Arial" pitchFamily="34" charset="0"/>
              </a:rPr>
              <a:t>, Chichester</a:t>
            </a:r>
            <a:r>
              <a:rPr lang="en-GB" sz="3500" dirty="0">
                <a:latin typeface="Arial" pitchFamily="34" charset="0"/>
                <a:cs typeface="Arial" pitchFamily="34" charset="0"/>
              </a:rPr>
              <a:t>, John Wiley &amp; </a:t>
            </a:r>
            <a:r>
              <a:rPr lang="en-GB" sz="3500" dirty="0" smtClean="0">
                <a:latin typeface="Arial" pitchFamily="34" charset="0"/>
                <a:cs typeface="Arial" pitchFamily="34" charset="0"/>
              </a:rPr>
              <a:t>Sons</a:t>
            </a:r>
          </a:p>
          <a:p>
            <a:pPr marL="0" indent="0">
              <a:buNone/>
            </a:pP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Jankowicz, A.D. (2005) </a:t>
            </a:r>
            <a:r>
              <a:rPr lang="en-GB" sz="3500" i="1" dirty="0">
                <a:latin typeface="Arial" pitchFamily="34" charset="0"/>
                <a:cs typeface="Arial" pitchFamily="34" charset="0"/>
              </a:rPr>
              <a:t>Business Research Projects</a:t>
            </a:r>
            <a:r>
              <a:rPr lang="en-GB" sz="3500" dirty="0">
                <a:latin typeface="Arial" pitchFamily="34" charset="0"/>
                <a:cs typeface="Arial" pitchFamily="34" charset="0"/>
              </a:rPr>
              <a:t>, London, Thomson Learning</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 </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Mathews, R. &amp; Ross, L. (2010) </a:t>
            </a:r>
            <a:r>
              <a:rPr lang="en-GB" sz="3500" i="1" dirty="0">
                <a:latin typeface="Arial" pitchFamily="34" charset="0"/>
                <a:cs typeface="Arial" pitchFamily="34" charset="0"/>
              </a:rPr>
              <a:t>Research Methods: A Practical Guide for the Social Sciences, </a:t>
            </a:r>
            <a:r>
              <a:rPr lang="en-GB" sz="3500" dirty="0">
                <a:latin typeface="Arial" pitchFamily="34" charset="0"/>
                <a:cs typeface="Arial" pitchFamily="34" charset="0"/>
              </a:rPr>
              <a:t>London, Pearson</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 </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Saunders, M. &amp; Lewis, P. (2012) </a:t>
            </a:r>
            <a:r>
              <a:rPr lang="en-GB" sz="3500" i="1" dirty="0">
                <a:latin typeface="Arial" pitchFamily="34" charset="0"/>
                <a:cs typeface="Arial" pitchFamily="34" charset="0"/>
              </a:rPr>
              <a:t>Doing Research in Business &amp; Management</a:t>
            </a:r>
            <a:r>
              <a:rPr lang="en-GB" sz="3500" dirty="0">
                <a:latin typeface="Arial" pitchFamily="34" charset="0"/>
                <a:cs typeface="Arial" pitchFamily="34" charset="0"/>
              </a:rPr>
              <a:t>, London, FT/Prentice Hall</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 </a:t>
            </a:r>
            <a:endParaRPr lang="en-GB" sz="3500" b="1" dirty="0">
              <a:latin typeface="Arial" pitchFamily="34" charset="0"/>
              <a:cs typeface="Arial" pitchFamily="34" charset="0"/>
            </a:endParaRPr>
          </a:p>
          <a:p>
            <a:pPr marL="0" indent="0">
              <a:buNone/>
            </a:pPr>
            <a:r>
              <a:rPr lang="en-GB" sz="3500" dirty="0">
                <a:latin typeface="Arial" pitchFamily="34" charset="0"/>
                <a:cs typeface="Arial" pitchFamily="34" charset="0"/>
              </a:rPr>
              <a:t>Yin, R.K. (2003) </a:t>
            </a:r>
            <a:r>
              <a:rPr lang="en-GB" sz="3500" i="1" dirty="0">
                <a:latin typeface="Arial" pitchFamily="34" charset="0"/>
                <a:cs typeface="Arial" pitchFamily="34" charset="0"/>
              </a:rPr>
              <a:t>Application of Case Study Methods,</a:t>
            </a:r>
            <a:r>
              <a:rPr lang="en-GB" sz="3500" dirty="0">
                <a:latin typeface="Arial" pitchFamily="34" charset="0"/>
                <a:cs typeface="Arial" pitchFamily="34" charset="0"/>
              </a:rPr>
              <a:t> London, Sage</a:t>
            </a:r>
            <a:endParaRPr lang="en-GB" sz="3500" b="1" dirty="0">
              <a:latin typeface="Arial" pitchFamily="34" charset="0"/>
              <a:cs typeface="Arial" pitchFamily="34" charset="0"/>
            </a:endParaRPr>
          </a:p>
          <a:p>
            <a:endParaRPr lang="en-GB" dirty="0"/>
          </a:p>
        </p:txBody>
      </p:sp>
    </p:spTree>
    <p:extLst>
      <p:ext uri="{BB962C8B-B14F-4D97-AF65-F5344CB8AC3E}">
        <p14:creationId xmlns:p14="http://schemas.microsoft.com/office/powerpoint/2010/main" val="33414052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342900" indent="-342900" algn="l">
              <a:buFont typeface="Arial" pitchFamily="34" charset="0"/>
              <a:buChar char="•"/>
            </a:pPr>
            <a:r>
              <a:rPr lang="en-GB" sz="2200" dirty="0" smtClean="0">
                <a:latin typeface="Arial" pitchFamily="34" charset="0"/>
                <a:cs typeface="Arial" pitchFamily="34" charset="0"/>
              </a:rPr>
              <a:t/>
            </a:r>
            <a:br>
              <a:rPr lang="en-GB" sz="2200" dirty="0" smtClean="0">
                <a:latin typeface="Arial" pitchFamily="34" charset="0"/>
                <a:cs typeface="Arial" pitchFamily="34" charset="0"/>
              </a:rPr>
            </a:br>
            <a:r>
              <a:rPr lang="en-GB" sz="2200" dirty="0" smtClean="0">
                <a:latin typeface="Arial" pitchFamily="34" charset="0"/>
                <a:cs typeface="Arial" pitchFamily="34" charset="0"/>
              </a:rPr>
              <a:t>                                            Web links</a:t>
            </a:r>
            <a:br>
              <a:rPr lang="en-GB" sz="2200" dirty="0" smtClean="0">
                <a:latin typeface="Arial" pitchFamily="34" charset="0"/>
                <a:cs typeface="Arial" pitchFamily="34" charset="0"/>
              </a:rPr>
            </a:br>
            <a:r>
              <a:rPr lang="en-GB" sz="1800" dirty="0" smtClean="0">
                <a:latin typeface="Arial" pitchFamily="34" charset="0"/>
                <a:cs typeface="Arial" pitchFamily="34" charset="0"/>
              </a:rPr>
              <a:t>Beware of bias in organisations offering free case material</a:t>
            </a:r>
            <a:r>
              <a:rPr lang="en-GB" sz="1800" b="1" dirty="0" smtClean="0">
                <a:latin typeface="Arial" pitchFamily="34" charset="0"/>
                <a:cs typeface="Arial" pitchFamily="34" charset="0"/>
              </a:rPr>
              <a:t/>
            </a:r>
            <a:br>
              <a:rPr lang="en-GB" sz="1800" b="1" dirty="0" smtClean="0">
                <a:latin typeface="Arial" pitchFamily="34" charset="0"/>
                <a:cs typeface="Arial" pitchFamily="34" charset="0"/>
              </a:rPr>
            </a:br>
            <a:r>
              <a:rPr lang="en-GB" sz="1800" dirty="0" smtClean="0">
                <a:latin typeface="Arial" pitchFamily="34" charset="0"/>
                <a:cs typeface="Arial" pitchFamily="34" charset="0"/>
              </a:rPr>
              <a:t>Educational sources are more reliable</a:t>
            </a:r>
            <a:br>
              <a:rPr lang="en-GB" sz="1800" dirty="0" smtClean="0">
                <a:latin typeface="Arial" pitchFamily="34" charset="0"/>
                <a:cs typeface="Arial" pitchFamily="34" charset="0"/>
              </a:rPr>
            </a:br>
            <a:r>
              <a:rPr lang="en-GB" sz="1800" dirty="0" smtClean="0">
                <a:latin typeface="Arial" pitchFamily="34" charset="0"/>
                <a:cs typeface="Arial" pitchFamily="34" charset="0"/>
              </a:rPr>
              <a:t>Some commercial sites are expensive</a:t>
            </a:r>
            <a:br>
              <a:rPr lang="en-GB" sz="1800" dirty="0" smtClean="0">
                <a:latin typeface="Arial" pitchFamily="34" charset="0"/>
                <a:cs typeface="Arial" pitchFamily="34" charset="0"/>
              </a:rPr>
            </a:br>
            <a:r>
              <a:rPr lang="en-GB" sz="1800" dirty="0" smtClean="0">
                <a:latin typeface="Arial" pitchFamily="34" charset="0"/>
                <a:cs typeface="Arial" pitchFamily="34" charset="0"/>
              </a:rPr>
              <a:t>Be careful of copyright use rules</a:t>
            </a:r>
            <a:r>
              <a:rPr lang="en-GB" b="1" dirty="0" smtClean="0">
                <a:latin typeface="Arial" pitchFamily="34" charset="0"/>
                <a:cs typeface="Arial" pitchFamily="34" charset="0"/>
              </a:rPr>
              <a:t/>
            </a:r>
            <a:br>
              <a:rPr lang="en-GB" b="1" dirty="0" smtClean="0">
                <a:latin typeface="Arial" pitchFamily="34" charset="0"/>
                <a:cs typeface="Arial" pitchFamily="34" charset="0"/>
              </a:rPr>
            </a:br>
            <a:endParaRPr lang="en-GB" dirty="0">
              <a:latin typeface="Arial" pitchFamily="34" charset="0"/>
              <a:cs typeface="Arial" pitchFamily="34" charset="0"/>
            </a:endParaRPr>
          </a:p>
        </p:txBody>
      </p:sp>
      <p:sp>
        <p:nvSpPr>
          <p:cNvPr id="3" name="Content Placeholder 2"/>
          <p:cNvSpPr>
            <a:spLocks noGrp="1"/>
          </p:cNvSpPr>
          <p:nvPr>
            <p:ph idx="1"/>
          </p:nvPr>
        </p:nvSpPr>
        <p:spPr>
          <a:xfrm>
            <a:off x="457200" y="1600200"/>
            <a:ext cx="8229600" cy="5069160"/>
          </a:xfrm>
        </p:spPr>
        <p:txBody>
          <a:bodyPr>
            <a:normAutofit fontScale="25000" lnSpcReduction="20000"/>
          </a:bodyPr>
          <a:lstStyle/>
          <a:p>
            <a:pPr marL="0" indent="0">
              <a:buNone/>
            </a:pPr>
            <a:r>
              <a:rPr lang="en-GB" sz="4800" u="sng" dirty="0">
                <a:hlinkClick r:id="rId2"/>
              </a:rPr>
              <a:t>http://archive.tlt.psu.edu/suggestions/cases/</a:t>
            </a:r>
            <a:endParaRPr lang="en-GB" sz="4800" b="1" dirty="0"/>
          </a:p>
          <a:p>
            <a:pPr marL="0" indent="0">
              <a:buNone/>
            </a:pPr>
            <a:r>
              <a:rPr lang="en-GB" sz="4800" dirty="0"/>
              <a:t> </a:t>
            </a:r>
            <a:endParaRPr lang="en-GB" sz="4800" b="1" dirty="0"/>
          </a:p>
          <a:p>
            <a:pPr marL="0" indent="0">
              <a:buNone/>
            </a:pPr>
            <a:r>
              <a:rPr lang="en-GB" sz="4800" u="sng" dirty="0">
                <a:hlinkClick r:id="rId3"/>
              </a:rPr>
              <a:t>http://hbsp.harvard.edu/product/cases</a:t>
            </a:r>
            <a:endParaRPr lang="en-GB" sz="4800" b="1" dirty="0"/>
          </a:p>
          <a:p>
            <a:pPr marL="0" indent="0">
              <a:buNone/>
            </a:pPr>
            <a:r>
              <a:rPr lang="en-GB" sz="4800" dirty="0"/>
              <a:t> </a:t>
            </a:r>
            <a:endParaRPr lang="en-GB" sz="4800" b="1" dirty="0"/>
          </a:p>
          <a:p>
            <a:pPr marL="0" indent="0">
              <a:buNone/>
            </a:pPr>
            <a:r>
              <a:rPr lang="en-GB" sz="4800" u="sng" dirty="0">
                <a:hlinkClick r:id="rId4"/>
              </a:rPr>
              <a:t>http://iteslj.org/Techniques/Daly-CaseStudies/</a:t>
            </a:r>
            <a:endParaRPr lang="en-GB" sz="4800" b="1" dirty="0"/>
          </a:p>
          <a:p>
            <a:pPr marL="0" indent="0">
              <a:buNone/>
            </a:pPr>
            <a:r>
              <a:rPr lang="en-GB" sz="4800" dirty="0"/>
              <a:t> </a:t>
            </a:r>
            <a:endParaRPr lang="en-GB" sz="4800" b="1" dirty="0"/>
          </a:p>
          <a:p>
            <a:pPr marL="0" indent="0">
              <a:buNone/>
            </a:pPr>
            <a:r>
              <a:rPr lang="en-GB" sz="4800" u="sng" dirty="0">
                <a:hlinkClick r:id="rId5"/>
              </a:rPr>
              <a:t>http://www.stanford.edu/dept/CTL/cgi-bin/docs/newsletter/case_studies.pdf</a:t>
            </a:r>
            <a:endParaRPr lang="en-GB" sz="4800" b="1" dirty="0"/>
          </a:p>
          <a:p>
            <a:pPr marL="0" indent="0">
              <a:buNone/>
            </a:pPr>
            <a:r>
              <a:rPr lang="en-GB" sz="4800" dirty="0"/>
              <a:t> </a:t>
            </a:r>
            <a:endParaRPr lang="en-GB" sz="4800" b="1" dirty="0"/>
          </a:p>
          <a:p>
            <a:pPr marL="0" indent="0">
              <a:buNone/>
            </a:pPr>
            <a:r>
              <a:rPr lang="en-GB" sz="4800" u="sng" dirty="0">
                <a:hlinkClick r:id="rId6"/>
              </a:rPr>
              <a:t>http://www.wri.org/publication/bell-teaching-case-studies/</a:t>
            </a:r>
            <a:endParaRPr lang="en-GB" sz="4800" b="1" dirty="0"/>
          </a:p>
          <a:p>
            <a:pPr marL="0" indent="0">
              <a:buNone/>
            </a:pPr>
            <a:r>
              <a:rPr lang="en-GB" sz="4800" dirty="0"/>
              <a:t> </a:t>
            </a:r>
            <a:endParaRPr lang="en-GB" sz="4800" b="1" dirty="0"/>
          </a:p>
          <a:p>
            <a:pPr marL="0" indent="0">
              <a:buNone/>
            </a:pPr>
            <a:r>
              <a:rPr lang="en-GB" sz="4800" u="sng" dirty="0">
                <a:hlinkClick r:id="rId7"/>
              </a:rPr>
              <a:t>http://www.bu.edu/ceit/teaching-resources/in-the-classroom/using-case-studies-to-teach/</a:t>
            </a:r>
            <a:endParaRPr lang="en-GB" sz="4800" b="1" dirty="0"/>
          </a:p>
          <a:p>
            <a:pPr marL="0" indent="0">
              <a:buNone/>
            </a:pPr>
            <a:r>
              <a:rPr lang="en-GB" sz="4800" dirty="0"/>
              <a:t> </a:t>
            </a:r>
            <a:endParaRPr lang="en-GB" sz="4800" b="1" dirty="0"/>
          </a:p>
          <a:p>
            <a:pPr marL="0" indent="0">
              <a:buNone/>
            </a:pPr>
            <a:r>
              <a:rPr lang="en-GB" sz="4800" u="sng" dirty="0">
                <a:hlinkClick r:id="rId8"/>
              </a:rPr>
              <a:t>http://www.pixel-online.net/edu_future/common/download/Paper_pdf/ITL33-Jendrych.pdf</a:t>
            </a:r>
            <a:endParaRPr lang="en-GB" sz="4800" b="1" dirty="0"/>
          </a:p>
          <a:p>
            <a:pPr marL="0" indent="0">
              <a:buNone/>
            </a:pPr>
            <a:r>
              <a:rPr lang="en-GB" sz="4800" dirty="0"/>
              <a:t> </a:t>
            </a:r>
            <a:endParaRPr lang="en-GB" sz="4800" b="1" dirty="0"/>
          </a:p>
          <a:p>
            <a:pPr marL="0" indent="0">
              <a:buNone/>
            </a:pPr>
            <a:r>
              <a:rPr lang="en-GB" sz="4800" u="sng" dirty="0">
                <a:hlinkClick r:id="rId9"/>
              </a:rPr>
              <a:t>http://www.materials.ac.uk/guides/casestudies.asp</a:t>
            </a:r>
            <a:endParaRPr lang="en-GB" sz="4800" b="1" dirty="0"/>
          </a:p>
          <a:p>
            <a:pPr marL="0" indent="0">
              <a:buNone/>
            </a:pPr>
            <a:r>
              <a:rPr lang="en-GB" sz="4800" dirty="0"/>
              <a:t> </a:t>
            </a:r>
            <a:endParaRPr lang="en-GB" sz="4800" b="1" dirty="0"/>
          </a:p>
          <a:p>
            <a:pPr marL="0" indent="0">
              <a:buNone/>
            </a:pPr>
            <a:r>
              <a:rPr lang="en-GB" sz="4800" u="sng" dirty="0">
                <a:hlinkClick r:id="rId10"/>
              </a:rPr>
              <a:t>http://www.caseplace.org/</a:t>
            </a:r>
            <a:endParaRPr lang="en-GB" sz="4800" b="1" dirty="0"/>
          </a:p>
          <a:p>
            <a:pPr marL="0" indent="0">
              <a:buNone/>
            </a:pPr>
            <a:r>
              <a:rPr lang="en-GB" sz="4800" dirty="0"/>
              <a:t> </a:t>
            </a:r>
            <a:endParaRPr lang="en-GB" sz="4800" b="1" dirty="0"/>
          </a:p>
          <a:p>
            <a:pPr marL="0" indent="0">
              <a:buNone/>
            </a:pPr>
            <a:r>
              <a:rPr lang="en-GB" sz="4800" u="sng" dirty="0">
                <a:hlinkClick r:id="rId11"/>
              </a:rPr>
              <a:t>http://www.netalogue.com/ecommerce-case-study-studies.aspx</a:t>
            </a:r>
            <a:endParaRPr lang="en-GB" sz="4800" b="1" dirty="0"/>
          </a:p>
          <a:p>
            <a:pPr marL="0" indent="0">
              <a:buNone/>
            </a:pPr>
            <a:r>
              <a:rPr lang="en-GB" sz="4800" dirty="0"/>
              <a:t> </a:t>
            </a:r>
            <a:endParaRPr lang="en-GB" sz="4800" b="1" dirty="0"/>
          </a:p>
          <a:p>
            <a:pPr marL="0" indent="0">
              <a:buNone/>
            </a:pPr>
            <a:r>
              <a:rPr lang="en-GB" sz="4800" u="sng" dirty="0">
                <a:hlinkClick r:id="rId12"/>
              </a:rPr>
              <a:t>http://www.bized.co.uk/search/node/case%20studies</a:t>
            </a:r>
            <a:endParaRPr lang="en-GB" sz="4800" b="1" dirty="0"/>
          </a:p>
          <a:p>
            <a:pPr marL="0" indent="0">
              <a:buNone/>
            </a:pPr>
            <a:r>
              <a:rPr lang="en-GB" sz="4800" dirty="0"/>
              <a:t> </a:t>
            </a:r>
            <a:endParaRPr lang="en-GB" sz="4800" b="1" dirty="0"/>
          </a:p>
          <a:p>
            <a:pPr marL="0" indent="0">
              <a:buNone/>
            </a:pPr>
            <a:r>
              <a:rPr lang="en-GB" sz="4800" u="sng" dirty="0">
                <a:hlinkClick r:id="rId13"/>
              </a:rPr>
              <a:t>http://businesscasestudies.co.uk/#axzz2DWhMZ6p7</a:t>
            </a:r>
            <a:endParaRPr lang="en-GB" sz="4800" b="1" dirty="0"/>
          </a:p>
          <a:p>
            <a:pPr marL="0" indent="0">
              <a:buNone/>
            </a:pPr>
            <a:r>
              <a:rPr lang="en-GB" sz="4800" dirty="0"/>
              <a:t> </a:t>
            </a:r>
            <a:endParaRPr lang="en-GB" sz="4800" b="1" dirty="0"/>
          </a:p>
          <a:p>
            <a:pPr marL="0" indent="0">
              <a:buNone/>
            </a:pPr>
            <a:r>
              <a:rPr lang="en-GB" sz="4800" u="sng" dirty="0">
                <a:hlinkClick r:id="rId14"/>
              </a:rPr>
              <a:t>http://www.tutor2u.net/revision_notes_strategy.asp</a:t>
            </a:r>
            <a:endParaRPr lang="en-GB" sz="4800" b="1" dirty="0"/>
          </a:p>
          <a:p>
            <a:pPr marL="0" indent="0">
              <a:buNone/>
            </a:pPr>
            <a:r>
              <a:rPr lang="en-GB" sz="4800" dirty="0"/>
              <a:t> </a:t>
            </a:r>
            <a:endParaRPr lang="en-GB" sz="4800" b="1" dirty="0"/>
          </a:p>
          <a:p>
            <a:pPr marL="0" indent="0">
              <a:buNone/>
            </a:pPr>
            <a:r>
              <a:rPr lang="en-GB" sz="4800" u="sng" dirty="0">
                <a:hlinkClick r:id="rId15"/>
              </a:rPr>
              <a:t>http://www.ecch.com/educators/casemethod/resources/freecases/ecchfreecases</a:t>
            </a:r>
            <a:endParaRPr lang="en-GB" sz="4800" b="1" dirty="0"/>
          </a:p>
          <a:p>
            <a:endParaRPr lang="en-GB" dirty="0"/>
          </a:p>
        </p:txBody>
      </p:sp>
    </p:spTree>
    <p:extLst>
      <p:ext uri="{BB962C8B-B14F-4D97-AF65-F5344CB8AC3E}">
        <p14:creationId xmlns:p14="http://schemas.microsoft.com/office/powerpoint/2010/main" val="11122744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TotalTime>
  <Words>404</Words>
  <Application>Microsoft Office PowerPoint</Application>
  <PresentationFormat>On-screen Show (4:3)</PresentationFormat>
  <Paragraphs>140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       Using case studies on your business &amp; management programme       </vt:lpstr>
      <vt:lpstr>“Case studies focus on one instance (or a few instances) of a particular phenomenon with a view to providing an in-depth account of events, relationships, experiences or processes occurring in that particular instance.”    </vt:lpstr>
      <vt:lpstr>Cases studies have the following characteristics: </vt:lpstr>
      <vt:lpstr>Case studies can be: </vt:lpstr>
      <vt:lpstr>Cases and other methods: </vt:lpstr>
      <vt:lpstr>Advantages of case studies: </vt:lpstr>
      <vt:lpstr>Disadvantages of case studies: </vt:lpstr>
      <vt:lpstr>Case studies for teaching: </vt:lpstr>
      <vt:lpstr>Students enjoy using cases and can relate them to real world experiences </vt:lpstr>
      <vt:lpstr>Case studies for assessment </vt:lpstr>
      <vt:lpstr>Case for dissertation and research: </vt:lpstr>
      <vt:lpstr>PowerPoint Presentation</vt:lpstr>
      <vt:lpstr>PowerPoint Presentation</vt:lpstr>
      <vt:lpstr>PowerPoint Presentation</vt:lpstr>
      <vt:lpstr>PowerPoint Presentation</vt:lpstr>
      <vt:lpstr>PowerPoint Presentation</vt:lpstr>
      <vt:lpstr>Develop your own, with colleagues or with the class.</vt:lpstr>
      <vt:lpstr>Bibliography </vt:lpstr>
      <vt:lpstr>                                             Web links Beware of bias in organisations offering free case material Educational sources are more reliable Some commercial sites are expensive Be careful of copyright use rules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Griffiths</dc:creator>
  <cp:lastModifiedBy>Steve Griffiths</cp:lastModifiedBy>
  <cp:revision>5</cp:revision>
  <dcterms:created xsi:type="dcterms:W3CDTF">2012-11-28T15:07:00Z</dcterms:created>
  <dcterms:modified xsi:type="dcterms:W3CDTF">2012-11-28T15:43:34Z</dcterms:modified>
</cp:coreProperties>
</file>