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0"/>
  </p:notesMasterIdLst>
  <p:sldIdLst>
    <p:sldId id="256" r:id="rId2"/>
    <p:sldId id="264" r:id="rId3"/>
    <p:sldId id="265" r:id="rId4"/>
    <p:sldId id="262" r:id="rId5"/>
    <p:sldId id="266" r:id="rId6"/>
    <p:sldId id="267" r:id="rId7"/>
    <p:sldId id="268" r:id="rId8"/>
    <p:sldId id="269" r:id="rId9"/>
    <p:sldId id="270" r:id="rId10"/>
    <p:sldId id="271" r:id="rId11"/>
    <p:sldId id="272" r:id="rId12"/>
    <p:sldId id="273" r:id="rId13"/>
    <p:sldId id="274" r:id="rId14"/>
    <p:sldId id="295" r:id="rId15"/>
    <p:sldId id="275" r:id="rId16"/>
    <p:sldId id="300" r:id="rId17"/>
    <p:sldId id="276" r:id="rId18"/>
    <p:sldId id="277" r:id="rId19"/>
    <p:sldId id="296" r:id="rId20"/>
    <p:sldId id="278" r:id="rId21"/>
    <p:sldId id="279" r:id="rId22"/>
    <p:sldId id="280" r:id="rId23"/>
    <p:sldId id="281" r:id="rId24"/>
    <p:sldId id="282" r:id="rId25"/>
    <p:sldId id="283" r:id="rId26"/>
    <p:sldId id="304" r:id="rId27"/>
    <p:sldId id="284" r:id="rId28"/>
    <p:sldId id="285" r:id="rId29"/>
    <p:sldId id="297" r:id="rId30"/>
    <p:sldId id="286" r:id="rId31"/>
    <p:sldId id="287" r:id="rId32"/>
    <p:sldId id="288" r:id="rId33"/>
    <p:sldId id="289" r:id="rId34"/>
    <p:sldId id="294" r:id="rId35"/>
    <p:sldId id="291" r:id="rId36"/>
    <p:sldId id="292" r:id="rId37"/>
    <p:sldId id="305" r:id="rId38"/>
    <p:sldId id="293"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2C84FD-B7C8-45C8-B2C6-47223D34E04B}" v="1" dt="2024-01-14T19:15:02.9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67016" autoAdjust="0"/>
  </p:normalViewPr>
  <p:slideViewPr>
    <p:cSldViewPr snapToGrid="0">
      <p:cViewPr varScale="1">
        <p:scale>
          <a:sx n="94" d="100"/>
          <a:sy n="94" d="100"/>
        </p:scale>
        <p:origin x="84"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A Griffiths" userId="970ac652-efaf-451a-9e9c-3191bf6940a9" providerId="ADAL" clId="{232C84FD-B7C8-45C8-B2C6-47223D34E04B}"/>
    <pc:docChg chg="custSel delSld modSld">
      <pc:chgData name="Helen A Griffiths" userId="970ac652-efaf-451a-9e9c-3191bf6940a9" providerId="ADAL" clId="{232C84FD-B7C8-45C8-B2C6-47223D34E04B}" dt="2024-01-14T19:15:35.793" v="8" actId="2696"/>
      <pc:docMkLst>
        <pc:docMk/>
      </pc:docMkLst>
      <pc:sldChg chg="addSp delSp modSp mod">
        <pc:chgData name="Helen A Griffiths" userId="970ac652-efaf-451a-9e9c-3191bf6940a9" providerId="ADAL" clId="{232C84FD-B7C8-45C8-B2C6-47223D34E04B}" dt="2024-01-14T19:15:16.321" v="7" actId="962"/>
        <pc:sldMkLst>
          <pc:docMk/>
          <pc:sldMk cId="1949816275" sldId="269"/>
        </pc:sldMkLst>
        <pc:picChg chg="add mod">
          <ac:chgData name="Helen A Griffiths" userId="970ac652-efaf-451a-9e9c-3191bf6940a9" providerId="ADAL" clId="{232C84FD-B7C8-45C8-B2C6-47223D34E04B}" dt="2024-01-14T19:15:16.321" v="7" actId="962"/>
          <ac:picMkLst>
            <pc:docMk/>
            <pc:sldMk cId="1949816275" sldId="269"/>
            <ac:picMk id="2" creationId="{2D661A84-2C3E-FC7D-792B-6B0A0F0691AC}"/>
          </ac:picMkLst>
        </pc:picChg>
        <pc:picChg chg="del">
          <ac:chgData name="Helen A Griffiths" userId="970ac652-efaf-451a-9e9c-3191bf6940a9" providerId="ADAL" clId="{232C84FD-B7C8-45C8-B2C6-47223D34E04B}" dt="2024-01-14T19:14:59.676" v="1" actId="478"/>
          <ac:picMkLst>
            <pc:docMk/>
            <pc:sldMk cId="1949816275" sldId="269"/>
            <ac:picMk id="3" creationId="{00000000-0000-0000-0000-000000000000}"/>
          </ac:picMkLst>
        </pc:picChg>
      </pc:sldChg>
      <pc:sldChg chg="addSp delSp modSp del mod">
        <pc:chgData name="Helen A Griffiths" userId="970ac652-efaf-451a-9e9c-3191bf6940a9" providerId="ADAL" clId="{232C84FD-B7C8-45C8-B2C6-47223D34E04B}" dt="2024-01-14T19:15:35.793" v="8" actId="2696"/>
        <pc:sldMkLst>
          <pc:docMk/>
          <pc:sldMk cId="3729245706" sldId="303"/>
        </pc:sldMkLst>
        <pc:spChg chg="add mod">
          <ac:chgData name="Helen A Griffiths" userId="970ac652-efaf-451a-9e9c-3191bf6940a9" providerId="ADAL" clId="{232C84FD-B7C8-45C8-B2C6-47223D34E04B}" dt="2024-01-14T19:14:22.839" v="0" actId="21"/>
          <ac:spMkLst>
            <pc:docMk/>
            <pc:sldMk cId="3729245706" sldId="303"/>
            <ac:spMk id="5" creationId="{00E038B8-4AB1-6EFD-936D-31BF8AAC3193}"/>
          </ac:spMkLst>
        </pc:spChg>
        <pc:picChg chg="del">
          <ac:chgData name="Helen A Griffiths" userId="970ac652-efaf-451a-9e9c-3191bf6940a9" providerId="ADAL" clId="{232C84FD-B7C8-45C8-B2C6-47223D34E04B}" dt="2024-01-14T19:14:22.839" v="0" actId="21"/>
          <ac:picMkLst>
            <pc:docMk/>
            <pc:sldMk cId="3729245706" sldId="303"/>
            <ac:picMk id="8" creationId="{B4B1658F-866E-4EA0-AC6F-DFBF517CE865}"/>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007CCF-DD17-4A45-ADEE-259F91239CB4}" type="datetimeFigureOut">
              <a:rPr lang="en-GB" smtClean="0"/>
              <a:t>14/01/2024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E76E8C-1EE4-4098-B727-E7F5CBAB548E}" type="slidenum">
              <a:rPr lang="en-GB" smtClean="0"/>
              <a:t>‹#›</a:t>
            </a:fld>
            <a:endParaRPr lang="en-GB"/>
          </a:p>
        </p:txBody>
      </p:sp>
    </p:spTree>
    <p:extLst>
      <p:ext uri="{BB962C8B-B14F-4D97-AF65-F5344CB8AC3E}">
        <p14:creationId xmlns:p14="http://schemas.microsoft.com/office/powerpoint/2010/main" val="25081037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teacherofsci.com/blooms-taxonomy/" TargetMode="External"/><Relationship Id="rId2" Type="http://schemas.openxmlformats.org/officeDocument/2006/relationships/slide" Target="../slides/slide31.xml"/><Relationship Id="rId1" Type="http://schemas.openxmlformats.org/officeDocument/2006/relationships/notesMaster" Target="../notesMasters/notesMaster1.xml"/><Relationship Id="rId5" Type="http://schemas.openxmlformats.org/officeDocument/2006/relationships/hyperlink" Target="https://teacherofsci.com/how-to-write-a-lesson-plan/" TargetMode="External"/><Relationship Id="rId4" Type="http://schemas.openxmlformats.org/officeDocument/2006/relationships/hyperlink" Target="https://teacherofsci.com/curriculum-design-and-planning/"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E76E8C-1EE4-4098-B727-E7F5CBAB548E}" type="slidenum">
              <a:rPr lang="en-GB" smtClean="0"/>
              <a:t>4</a:t>
            </a:fld>
            <a:endParaRPr lang="en-GB"/>
          </a:p>
        </p:txBody>
      </p:sp>
    </p:spTree>
    <p:extLst>
      <p:ext uri="{BB962C8B-B14F-4D97-AF65-F5344CB8AC3E}">
        <p14:creationId xmlns:p14="http://schemas.microsoft.com/office/powerpoint/2010/main" val="31198083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itchFamily="34" charset="-128"/>
            </a:endParaRPr>
          </a:p>
        </p:txBody>
      </p:sp>
      <p:sp>
        <p:nvSpPr>
          <p:cNvPr id="430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fld id="{5F0323AC-E082-4B69-907F-0C2B7C211DB0}" type="slidenum">
              <a:rPr lang="en-US" altLang="en-US" smtClean="0">
                <a:cs typeface="Arial" charset="0"/>
              </a:rPr>
              <a:pPr/>
              <a:t>9</a:t>
            </a:fld>
            <a:endParaRPr lang="en-US" altLang="en-US">
              <a:cs typeface="Arial" charset="0"/>
            </a:endParaRPr>
          </a:p>
        </p:txBody>
      </p:sp>
    </p:spTree>
    <p:extLst>
      <p:ext uri="{BB962C8B-B14F-4D97-AF65-F5344CB8AC3E}">
        <p14:creationId xmlns:p14="http://schemas.microsoft.com/office/powerpoint/2010/main" val="86188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fld id="{D5A452D8-0403-4426-B3D2-18B1492383A2}" type="slidenum">
              <a:rPr lang="en-GB" altLang="en-US" smtClean="0">
                <a:cs typeface="Arial" charset="0"/>
              </a:rPr>
              <a:pPr/>
              <a:t>15</a:t>
            </a:fld>
            <a:endParaRPr lang="en-GB" altLang="en-US">
              <a:cs typeface="Arial" charset="0"/>
            </a:endParaRPr>
          </a:p>
        </p:txBody>
      </p:sp>
      <p:sp>
        <p:nvSpPr>
          <p:cNvPr id="44035"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ea typeface="ＭＳ Ｐゴシック" pitchFamily="34" charset="-128"/>
            </a:endParaRPr>
          </a:p>
        </p:txBody>
      </p:sp>
    </p:spTree>
    <p:extLst>
      <p:ext uri="{BB962C8B-B14F-4D97-AF65-F5344CB8AC3E}">
        <p14:creationId xmlns:p14="http://schemas.microsoft.com/office/powerpoint/2010/main" val="22032115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0" i="0" dirty="0">
                <a:solidFill>
                  <a:srgbClr val="222222"/>
                </a:solidFill>
                <a:effectLst/>
                <a:latin typeface="Verdana" panose="020B0604030504040204" pitchFamily="34" charset="0"/>
              </a:rPr>
              <a:t>Students revisit the same topic multiple times throughout their school career. This reinforces the learning each time they return to the subject.</a:t>
            </a:r>
          </a:p>
          <a:p>
            <a:pPr algn="l">
              <a:buFont typeface="+mj-lt"/>
              <a:buAutoNum type="arabicPeriod"/>
            </a:pPr>
            <a:r>
              <a:rPr lang="en-GB" b="0" i="0" dirty="0">
                <a:solidFill>
                  <a:srgbClr val="222222"/>
                </a:solidFill>
                <a:effectLst/>
                <a:latin typeface="Verdana" panose="020B0604030504040204" pitchFamily="34" charset="0"/>
              </a:rPr>
              <a:t>The complexity of the topic increases each time a student revisits it. This allows progression through the subject matter as the child’s cognitive ability develops with age.</a:t>
            </a:r>
          </a:p>
          <a:p>
            <a:pPr algn="l">
              <a:buFont typeface="+mj-lt"/>
              <a:buAutoNum type="arabicPeriod"/>
            </a:pPr>
            <a:r>
              <a:rPr lang="en-GB" b="0" i="0" dirty="0">
                <a:solidFill>
                  <a:srgbClr val="222222"/>
                </a:solidFill>
                <a:effectLst/>
                <a:latin typeface="Verdana" panose="020B0604030504040204" pitchFamily="34" charset="0"/>
              </a:rPr>
              <a:t>When a student returns to a topic, new ideas are linked with ones they have previously learned. </a:t>
            </a:r>
            <a:r>
              <a:rPr lang="en-GB" b="0" i="0">
                <a:solidFill>
                  <a:srgbClr val="222222"/>
                </a:solidFill>
                <a:effectLst/>
                <a:latin typeface="Verdana" panose="020B0604030504040204" pitchFamily="34" charset="0"/>
              </a:rPr>
              <a:t>The student’s familiarity with the keywords and ideas enables them to grasp the more difficult elements of the topic in a stronger way.</a:t>
            </a:r>
          </a:p>
          <a:p>
            <a:endParaRPr lang="cy-GB"/>
          </a:p>
        </p:txBody>
      </p:sp>
      <p:sp>
        <p:nvSpPr>
          <p:cNvPr id="4" name="Slide Number Placeholder 3"/>
          <p:cNvSpPr>
            <a:spLocks noGrp="1"/>
          </p:cNvSpPr>
          <p:nvPr>
            <p:ph type="sldNum" sz="quarter" idx="5"/>
          </p:nvPr>
        </p:nvSpPr>
        <p:spPr/>
        <p:txBody>
          <a:bodyPr/>
          <a:lstStyle/>
          <a:p>
            <a:fld id="{69E76E8C-1EE4-4098-B727-E7F5CBAB548E}" type="slidenum">
              <a:rPr lang="en-GB" smtClean="0"/>
              <a:t>17</a:t>
            </a:fld>
            <a:endParaRPr lang="en-GB"/>
          </a:p>
        </p:txBody>
      </p:sp>
    </p:spTree>
    <p:extLst>
      <p:ext uri="{BB962C8B-B14F-4D97-AF65-F5344CB8AC3E}">
        <p14:creationId xmlns:p14="http://schemas.microsoft.com/office/powerpoint/2010/main" val="37747603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111111"/>
                </a:solidFill>
                <a:effectLst/>
                <a:latin typeface="Roboto" panose="02000000000000000000" pitchFamily="2" charset="0"/>
              </a:rPr>
              <a:t>The Cognitive Domain (Bloom’s Taxonomy).</a:t>
            </a:r>
            <a:endParaRPr lang="en-GB" b="0" i="0" dirty="0">
              <a:solidFill>
                <a:srgbClr val="111111"/>
              </a:solidFill>
              <a:effectLst/>
              <a:latin typeface="Roboto" panose="02000000000000000000" pitchFamily="2" charset="0"/>
            </a:endParaRPr>
          </a:p>
          <a:p>
            <a:pPr algn="l"/>
            <a:r>
              <a:rPr lang="en-GB" b="0" i="0" dirty="0">
                <a:solidFill>
                  <a:srgbClr val="222222"/>
                </a:solidFill>
                <a:effectLst/>
                <a:latin typeface="Verdana" panose="020B0604030504040204" pitchFamily="34" charset="0"/>
              </a:rPr>
              <a:t>This was the first domain to be proposed in 1956 and it focuses on the idea that objectives that are related to cognition could be divided into subdivisions and ranked in order of cognitive difficulty.</a:t>
            </a:r>
          </a:p>
          <a:p>
            <a:pPr algn="l"/>
            <a:r>
              <a:rPr lang="en-GB" b="0" i="0" dirty="0">
                <a:solidFill>
                  <a:srgbClr val="222222"/>
                </a:solidFill>
                <a:effectLst/>
                <a:latin typeface="Verdana" panose="020B0604030504040204" pitchFamily="34" charset="0"/>
              </a:rPr>
              <a:t>These ranked subdivisions are what we commonly refer to as </a:t>
            </a:r>
            <a:r>
              <a:rPr lang="en-GB" b="0" i="0" u="none" strike="noStrike" dirty="0">
                <a:solidFill>
                  <a:srgbClr val="9EC9E9"/>
                </a:solidFill>
                <a:effectLst/>
                <a:latin typeface="Verdana" panose="020B0604030504040204" pitchFamily="34" charset="0"/>
                <a:hlinkClick r:id="rId3"/>
              </a:rPr>
              <a:t>Bloom’s taxonomy</a:t>
            </a:r>
            <a:r>
              <a:rPr lang="en-GB" b="0" i="0" dirty="0">
                <a:solidFill>
                  <a:srgbClr val="222222"/>
                </a:solidFill>
                <a:effectLst/>
                <a:latin typeface="Verdana" panose="020B0604030504040204" pitchFamily="34" charset="0"/>
              </a:rPr>
              <a:t>. The original subdivisions are as follows (knowledge is the lowest with evaluation being the most cognitively difficult):</a:t>
            </a:r>
          </a:p>
          <a:p>
            <a:pPr algn="l">
              <a:buFont typeface="+mj-lt"/>
              <a:buAutoNum type="arabicPeriod"/>
            </a:pPr>
            <a:r>
              <a:rPr lang="en-GB" b="1" i="0" dirty="0">
                <a:solidFill>
                  <a:srgbClr val="222222"/>
                </a:solidFill>
                <a:effectLst/>
                <a:latin typeface="Verdana" panose="020B0604030504040204" pitchFamily="34" charset="0"/>
              </a:rPr>
              <a:t>Knowledge</a:t>
            </a:r>
            <a:endParaRPr lang="en-GB" b="0" i="0" dirty="0">
              <a:solidFill>
                <a:srgbClr val="222222"/>
              </a:solidFill>
              <a:effectLst/>
              <a:latin typeface="Verdana" panose="020B0604030504040204" pitchFamily="34" charset="0"/>
            </a:endParaRPr>
          </a:p>
          <a:p>
            <a:pPr algn="l">
              <a:buFont typeface="+mj-lt"/>
              <a:buAutoNum type="arabicPeriod"/>
            </a:pPr>
            <a:r>
              <a:rPr lang="en-GB" b="1" i="0" dirty="0">
                <a:solidFill>
                  <a:srgbClr val="222222"/>
                </a:solidFill>
                <a:effectLst/>
                <a:latin typeface="Verdana" panose="020B0604030504040204" pitchFamily="34" charset="0"/>
              </a:rPr>
              <a:t>Understanding</a:t>
            </a:r>
            <a:endParaRPr lang="en-GB" b="0" i="0" dirty="0">
              <a:solidFill>
                <a:srgbClr val="222222"/>
              </a:solidFill>
              <a:effectLst/>
              <a:latin typeface="Verdana" panose="020B0604030504040204" pitchFamily="34" charset="0"/>
            </a:endParaRPr>
          </a:p>
          <a:p>
            <a:pPr algn="l">
              <a:buFont typeface="+mj-lt"/>
              <a:buAutoNum type="arabicPeriod"/>
            </a:pPr>
            <a:r>
              <a:rPr lang="en-GB" b="1" i="0" dirty="0">
                <a:solidFill>
                  <a:srgbClr val="222222"/>
                </a:solidFill>
                <a:effectLst/>
                <a:latin typeface="Verdana" panose="020B0604030504040204" pitchFamily="34" charset="0"/>
              </a:rPr>
              <a:t>Application</a:t>
            </a:r>
            <a:endParaRPr lang="en-GB" b="0" i="0" dirty="0">
              <a:solidFill>
                <a:srgbClr val="222222"/>
              </a:solidFill>
              <a:effectLst/>
              <a:latin typeface="Verdana" panose="020B0604030504040204" pitchFamily="34" charset="0"/>
            </a:endParaRPr>
          </a:p>
          <a:p>
            <a:pPr algn="l">
              <a:buFont typeface="+mj-lt"/>
              <a:buAutoNum type="arabicPeriod"/>
            </a:pPr>
            <a:r>
              <a:rPr lang="en-GB" b="1" i="0" dirty="0">
                <a:solidFill>
                  <a:srgbClr val="222222"/>
                </a:solidFill>
                <a:effectLst/>
                <a:latin typeface="Verdana" panose="020B0604030504040204" pitchFamily="34" charset="0"/>
              </a:rPr>
              <a:t>Analysis</a:t>
            </a:r>
            <a:endParaRPr lang="en-GB" b="0" i="0" dirty="0">
              <a:solidFill>
                <a:srgbClr val="222222"/>
              </a:solidFill>
              <a:effectLst/>
              <a:latin typeface="Verdana" panose="020B0604030504040204" pitchFamily="34" charset="0"/>
            </a:endParaRPr>
          </a:p>
          <a:p>
            <a:pPr algn="l">
              <a:buFont typeface="+mj-lt"/>
              <a:buAutoNum type="arabicPeriod"/>
            </a:pPr>
            <a:r>
              <a:rPr lang="en-GB" b="1" i="0" dirty="0">
                <a:solidFill>
                  <a:srgbClr val="222222"/>
                </a:solidFill>
                <a:effectLst/>
                <a:latin typeface="Verdana" panose="020B0604030504040204" pitchFamily="34" charset="0"/>
              </a:rPr>
              <a:t>Synthesis</a:t>
            </a:r>
            <a:endParaRPr lang="en-GB" b="0" i="0" dirty="0">
              <a:solidFill>
                <a:srgbClr val="222222"/>
              </a:solidFill>
              <a:effectLst/>
              <a:latin typeface="Verdana" panose="020B0604030504040204" pitchFamily="34" charset="0"/>
            </a:endParaRPr>
          </a:p>
          <a:p>
            <a:pPr algn="l">
              <a:buFont typeface="+mj-lt"/>
              <a:buAutoNum type="arabicPeriod"/>
            </a:pPr>
            <a:r>
              <a:rPr lang="en-GB" b="1" i="0" dirty="0">
                <a:solidFill>
                  <a:srgbClr val="222222"/>
                </a:solidFill>
                <a:effectLst/>
                <a:latin typeface="Verdana" panose="020B0604030504040204" pitchFamily="34" charset="0"/>
              </a:rPr>
              <a:t>Evaluation</a:t>
            </a:r>
            <a:endParaRPr lang="en-GB" b="0" i="0" dirty="0">
              <a:solidFill>
                <a:srgbClr val="222222"/>
              </a:solidFill>
              <a:effectLst/>
              <a:latin typeface="Verdana" panose="020B0604030504040204" pitchFamily="34" charset="0"/>
            </a:endParaRPr>
          </a:p>
          <a:p>
            <a:r>
              <a:rPr lang="en-GB" b="0" i="0" dirty="0">
                <a:solidFill>
                  <a:srgbClr val="222222"/>
                </a:solidFill>
                <a:effectLst/>
                <a:latin typeface="Verdana" panose="020B0604030504040204" pitchFamily="34" charset="0"/>
              </a:rPr>
              <a:t>However, there was a major revision of the subdivisions in 2000-01 by Bloom’s original partner, David Krathwohl and his colleague, </a:t>
            </a:r>
            <a:r>
              <a:rPr lang="en-GB" b="0" i="0" dirty="0" err="1">
                <a:solidFill>
                  <a:srgbClr val="222222"/>
                </a:solidFill>
                <a:effectLst/>
                <a:latin typeface="Verdana" panose="020B0604030504040204" pitchFamily="34" charset="0"/>
              </a:rPr>
              <a:t>Lorin</a:t>
            </a:r>
            <a:r>
              <a:rPr lang="en-GB" b="0" i="0" dirty="0">
                <a:solidFill>
                  <a:srgbClr val="222222"/>
                </a:solidFill>
                <a:effectLst/>
                <a:latin typeface="Verdana" panose="020B0604030504040204" pitchFamily="34" charset="0"/>
              </a:rPr>
              <a:t> Anderson (Anderson was a former student of Bloom’s).</a:t>
            </a:r>
          </a:p>
          <a:p>
            <a:pPr algn="l"/>
            <a:r>
              <a:rPr lang="en-GB" b="0" i="0" dirty="0">
                <a:solidFill>
                  <a:srgbClr val="222222"/>
                </a:solidFill>
                <a:effectLst/>
                <a:latin typeface="Verdana" panose="020B0604030504040204" pitchFamily="34" charset="0"/>
              </a:rPr>
              <a:t>The highlights of this revision were switching names of the subdivisions from nouns to verbs, thus making them easier to use when </a:t>
            </a:r>
            <a:r>
              <a:rPr lang="en-GB" b="0" i="0" u="none" strike="noStrike" dirty="0">
                <a:solidFill>
                  <a:srgbClr val="9EC9E9"/>
                </a:solidFill>
                <a:effectLst/>
                <a:latin typeface="Verdana" panose="020B0604030504040204" pitchFamily="34" charset="0"/>
                <a:hlinkClick r:id="rId4"/>
              </a:rPr>
              <a:t>curriculum</a:t>
            </a:r>
            <a:r>
              <a:rPr lang="en-GB" b="0" i="0" dirty="0">
                <a:solidFill>
                  <a:srgbClr val="222222"/>
                </a:solidFill>
                <a:effectLst/>
                <a:latin typeface="Verdana" panose="020B0604030504040204" pitchFamily="34" charset="0"/>
              </a:rPr>
              <a:t> and </a:t>
            </a:r>
            <a:r>
              <a:rPr lang="en-GB" b="0" i="0" u="none" strike="noStrike" dirty="0">
                <a:solidFill>
                  <a:srgbClr val="9EC9E9"/>
                </a:solidFill>
                <a:effectLst/>
                <a:latin typeface="Verdana" panose="020B0604030504040204" pitchFamily="34" charset="0"/>
                <a:hlinkClick r:id="rId5"/>
              </a:rPr>
              <a:t>lesson planning</a:t>
            </a:r>
            <a:r>
              <a:rPr lang="en-GB" b="0" i="0" dirty="0">
                <a:solidFill>
                  <a:srgbClr val="222222"/>
                </a:solidFill>
                <a:effectLst/>
                <a:latin typeface="Verdana" panose="020B0604030504040204" pitchFamily="34" charset="0"/>
              </a:rPr>
              <a:t>.</a:t>
            </a:r>
          </a:p>
          <a:p>
            <a:pPr algn="l"/>
            <a:r>
              <a:rPr lang="en-GB" b="0" i="0" dirty="0">
                <a:solidFill>
                  <a:srgbClr val="222222"/>
                </a:solidFill>
                <a:effectLst/>
                <a:latin typeface="Verdana" panose="020B0604030504040204" pitchFamily="34" charset="0"/>
              </a:rPr>
              <a:t>The other main change was the order of the top two subdivisions was reversed. The updated taxonomy is as follows:</a:t>
            </a:r>
          </a:p>
          <a:p>
            <a:pPr algn="l"/>
            <a:endParaRPr lang="en-GB" b="0" i="0" dirty="0">
              <a:solidFill>
                <a:srgbClr val="222222"/>
              </a:solidFill>
              <a:effectLst/>
              <a:latin typeface="Verdana" panose="020B0604030504040204" pitchFamily="34" charset="0"/>
            </a:endParaRPr>
          </a:p>
          <a:p>
            <a:endParaRPr lang="cy-GB" dirty="0"/>
          </a:p>
        </p:txBody>
      </p:sp>
      <p:sp>
        <p:nvSpPr>
          <p:cNvPr id="4" name="Slide Number Placeholder 3"/>
          <p:cNvSpPr>
            <a:spLocks noGrp="1"/>
          </p:cNvSpPr>
          <p:nvPr>
            <p:ph type="sldNum" sz="quarter" idx="5"/>
          </p:nvPr>
        </p:nvSpPr>
        <p:spPr/>
        <p:txBody>
          <a:bodyPr/>
          <a:lstStyle/>
          <a:p>
            <a:fld id="{69E76E8C-1EE4-4098-B727-E7F5CBAB548E}" type="slidenum">
              <a:rPr lang="en-GB" smtClean="0"/>
              <a:t>31</a:t>
            </a:fld>
            <a:endParaRPr lang="en-GB"/>
          </a:p>
        </p:txBody>
      </p:sp>
    </p:spTree>
    <p:extLst>
      <p:ext uri="{BB962C8B-B14F-4D97-AF65-F5344CB8AC3E}">
        <p14:creationId xmlns:p14="http://schemas.microsoft.com/office/powerpoint/2010/main" val="30951966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fld id="{67817545-6948-449D-8AE8-E1DAC3350C3F}" type="slidenum">
              <a:rPr lang="en-GB" altLang="en-US" smtClean="0">
                <a:cs typeface="Arial" charset="0"/>
              </a:rPr>
              <a:pPr/>
              <a:t>38</a:t>
            </a:fld>
            <a:endParaRPr lang="en-GB" altLang="en-US">
              <a:cs typeface="Arial" charset="0"/>
            </a:endParaRPr>
          </a:p>
        </p:txBody>
      </p:sp>
      <p:sp>
        <p:nvSpPr>
          <p:cNvPr id="4505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ea typeface="ＭＳ Ｐゴシック" pitchFamily="34" charset="-128"/>
            </a:endParaRPr>
          </a:p>
        </p:txBody>
      </p:sp>
    </p:spTree>
    <p:extLst>
      <p:ext uri="{BB962C8B-B14F-4D97-AF65-F5344CB8AC3E}">
        <p14:creationId xmlns:p14="http://schemas.microsoft.com/office/powerpoint/2010/main" val="12843121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14/01/2024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93303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14/01/2024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9751503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14/01/2024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0550855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6EF4CEC-268F-4968-BC81-06882B67752E}" type="datetimeFigureOut">
              <a:rPr lang="en-GB" smtClean="0"/>
              <a:t>14/01/2024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6049926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6EF4CEC-268F-4968-BC81-06882B67752E}" type="datetimeFigureOut">
              <a:rPr lang="en-GB" smtClean="0"/>
              <a:t>14/01/2024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5450877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6EF4CEC-268F-4968-BC81-06882B67752E}" type="datetimeFigureOut">
              <a:rPr lang="en-GB" smtClean="0"/>
              <a:t>14/01/2024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92334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6EF4CEC-268F-4968-BC81-06882B67752E}" type="datetimeFigureOut">
              <a:rPr lang="en-GB" smtClean="0"/>
              <a:t>14/01/2024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708307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6EF4CEC-268F-4968-BC81-06882B67752E}" type="datetimeFigureOut">
              <a:rPr lang="en-GB" smtClean="0"/>
              <a:t>14/01/2024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7612563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4E2ADB-D481-4ED8-9544-5AE4BF5F8F06}" type="slidenum">
              <a:rPr lang="en-GB" smtClean="0"/>
              <a:t>‹#›</a:t>
            </a:fld>
            <a:endParaRPr lang="en-GB"/>
          </a:p>
        </p:txBody>
      </p:sp>
      <p:sp>
        <p:nvSpPr>
          <p:cNvPr id="5" name="Date Placeholder 4"/>
          <p:cNvSpPr>
            <a:spLocks noGrp="1"/>
          </p:cNvSpPr>
          <p:nvPr>
            <p:ph type="dt" sz="half" idx="10"/>
          </p:nvPr>
        </p:nvSpPr>
        <p:spPr/>
        <p:txBody>
          <a:bodyPr/>
          <a:lstStyle/>
          <a:p>
            <a:fld id="{D6EF4CEC-268F-4968-BC81-06882B67752E}" type="datetimeFigureOut">
              <a:rPr lang="en-GB" smtClean="0"/>
              <a:t>14/01/2024</a:t>
            </a:fld>
            <a:endParaRPr lang="en-GB"/>
          </a:p>
        </p:txBody>
      </p:sp>
    </p:spTree>
    <p:extLst>
      <p:ext uri="{BB962C8B-B14F-4D97-AF65-F5344CB8AC3E}">
        <p14:creationId xmlns:p14="http://schemas.microsoft.com/office/powerpoint/2010/main" val="34811305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14/01/2024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5740199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14/01/2024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661054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14/01/2024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3701491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14/01/2024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516994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14/01/2024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36739029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14/01/2024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9560888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14/01/2024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4530387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0"/>
            <a:ext cx="5384800" cy="4533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0"/>
            <a:ext cx="5384800" cy="4533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9"/>
          <p:cNvSpPr>
            <a:spLocks noGrp="1"/>
          </p:cNvSpPr>
          <p:nvPr>
            <p:ph type="dt" sz="half" idx="10"/>
          </p:nvPr>
        </p:nvSpPr>
        <p:spPr/>
        <p:txBody>
          <a:bodyPr/>
          <a:lstStyle>
            <a:lvl1pPr>
              <a:defRPr/>
            </a:lvl1pPr>
          </a:lstStyle>
          <a:p>
            <a:pPr>
              <a:defRPr/>
            </a:pPr>
            <a:endParaRPr lang="en-GB"/>
          </a:p>
        </p:txBody>
      </p:sp>
      <p:sp>
        <p:nvSpPr>
          <p:cNvPr id="6" name="Footer Placeholder 21"/>
          <p:cNvSpPr>
            <a:spLocks noGrp="1"/>
          </p:cNvSpPr>
          <p:nvPr>
            <p:ph type="ftr" sz="quarter" idx="11"/>
          </p:nvPr>
        </p:nvSpPr>
        <p:spPr/>
        <p:txBody>
          <a:bodyPr/>
          <a:lstStyle>
            <a:lvl1pPr>
              <a:defRPr/>
            </a:lvl1pPr>
          </a:lstStyle>
          <a:p>
            <a:pPr>
              <a:defRPr/>
            </a:pPr>
            <a:endParaRPr lang="en-GB"/>
          </a:p>
        </p:txBody>
      </p:sp>
      <p:sp>
        <p:nvSpPr>
          <p:cNvPr id="7" name="Slide Number Placeholder 17"/>
          <p:cNvSpPr>
            <a:spLocks noGrp="1"/>
          </p:cNvSpPr>
          <p:nvPr>
            <p:ph type="sldNum" sz="quarter" idx="12"/>
          </p:nvPr>
        </p:nvSpPr>
        <p:spPr/>
        <p:txBody>
          <a:bodyPr/>
          <a:lstStyle>
            <a:lvl1pPr>
              <a:defRPr/>
            </a:lvl1pPr>
          </a:lstStyle>
          <a:p>
            <a:pPr>
              <a:defRPr/>
            </a:pPr>
            <a:fld id="{46DA26F6-2732-4791-8972-32FBD3D6B5EC}" type="slidenum">
              <a:rPr lang="en-GB"/>
              <a:pPr>
                <a:defRPr/>
              </a:pPr>
              <a:t>‹#›</a:t>
            </a:fld>
            <a:endParaRPr lang="en-GB"/>
          </a:p>
        </p:txBody>
      </p:sp>
    </p:spTree>
    <p:extLst>
      <p:ext uri="{BB962C8B-B14F-4D97-AF65-F5344CB8AC3E}">
        <p14:creationId xmlns:p14="http://schemas.microsoft.com/office/powerpoint/2010/main" val="38558181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0"/>
            <a:ext cx="5384800" cy="4533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197600" y="1600200"/>
            <a:ext cx="5384800" cy="4533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Slide Number Placeholder 4"/>
          <p:cNvSpPr>
            <a:spLocks noGrp="1"/>
          </p:cNvSpPr>
          <p:nvPr>
            <p:ph type="sldNum" sz="quarter" idx="10"/>
          </p:nvPr>
        </p:nvSpPr>
        <p:spPr>
          <a:xfrm>
            <a:off x="8737600" y="6243638"/>
            <a:ext cx="2844800" cy="457200"/>
          </a:xfrm>
        </p:spPr>
        <p:txBody>
          <a:bodyPr/>
          <a:lstStyle>
            <a:lvl1pPr>
              <a:defRPr/>
            </a:lvl1pPr>
          </a:lstStyle>
          <a:p>
            <a:pPr>
              <a:defRPr/>
            </a:pPr>
            <a:fld id="{485326F9-3FE8-47DA-B0A3-3747CDD29390}" type="slidenum">
              <a:rPr lang="en-GB"/>
              <a:pPr>
                <a:defRPr/>
              </a:pPr>
              <a:t>‹#›</a:t>
            </a:fld>
            <a:endParaRPr lang="en-GB"/>
          </a:p>
        </p:txBody>
      </p:sp>
      <p:sp>
        <p:nvSpPr>
          <p:cNvPr id="6" name="Date Placeholder 5"/>
          <p:cNvSpPr>
            <a:spLocks noGrp="1"/>
          </p:cNvSpPr>
          <p:nvPr>
            <p:ph type="dt" sz="half" idx="11"/>
          </p:nvPr>
        </p:nvSpPr>
        <p:spPr>
          <a:xfrm>
            <a:off x="609600" y="6243638"/>
            <a:ext cx="2844800" cy="457200"/>
          </a:xfrm>
        </p:spPr>
        <p:txBody>
          <a:bodyPr/>
          <a:lstStyle>
            <a:lvl1pPr>
              <a:defRPr/>
            </a:lvl1pPr>
          </a:lstStyle>
          <a:p>
            <a:pPr>
              <a:defRPr/>
            </a:pPr>
            <a:endParaRPr lang="en-GB"/>
          </a:p>
        </p:txBody>
      </p:sp>
      <p:sp>
        <p:nvSpPr>
          <p:cNvPr id="7" name="Footer Placeholder 6"/>
          <p:cNvSpPr>
            <a:spLocks noGrp="1"/>
          </p:cNvSpPr>
          <p:nvPr>
            <p:ph type="ftr" sz="quarter" idx="12"/>
          </p:nvPr>
        </p:nvSpPr>
        <p:spPr>
          <a:xfrm>
            <a:off x="4165600" y="6243638"/>
            <a:ext cx="3860800" cy="457200"/>
          </a:xfrm>
        </p:spPr>
        <p:txBody>
          <a:bodyPr/>
          <a:lstStyle>
            <a:lvl1pPr>
              <a:defRPr/>
            </a:lvl1pPr>
          </a:lstStyle>
          <a:p>
            <a:pPr>
              <a:defRPr/>
            </a:pPr>
            <a:endParaRPr lang="en-GB"/>
          </a:p>
        </p:txBody>
      </p:sp>
    </p:spTree>
    <p:extLst>
      <p:ext uri="{BB962C8B-B14F-4D97-AF65-F5344CB8AC3E}">
        <p14:creationId xmlns:p14="http://schemas.microsoft.com/office/powerpoint/2010/main" val="28867996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609600" y="1600200"/>
            <a:ext cx="10972800" cy="4533900"/>
          </a:xfrm>
        </p:spPr>
        <p:txBody>
          <a:bodyPr>
            <a:normAutofit/>
          </a:bodyPr>
          <a:lstStyle/>
          <a:p>
            <a:pPr lvl="0"/>
            <a:endParaRPr lang="en-GB" noProof="0"/>
          </a:p>
        </p:txBody>
      </p:sp>
      <p:sp>
        <p:nvSpPr>
          <p:cNvPr id="4" name="Slide Number Placeholder 3"/>
          <p:cNvSpPr>
            <a:spLocks noGrp="1"/>
          </p:cNvSpPr>
          <p:nvPr>
            <p:ph type="sldNum" sz="quarter" idx="10"/>
          </p:nvPr>
        </p:nvSpPr>
        <p:spPr>
          <a:xfrm>
            <a:off x="8737600" y="6243638"/>
            <a:ext cx="2844800" cy="457200"/>
          </a:xfrm>
        </p:spPr>
        <p:txBody>
          <a:bodyPr/>
          <a:lstStyle>
            <a:lvl1pPr>
              <a:defRPr/>
            </a:lvl1pPr>
          </a:lstStyle>
          <a:p>
            <a:pPr>
              <a:defRPr/>
            </a:pPr>
            <a:fld id="{227BADEC-4D5F-48FD-A460-BF837F1AD567}" type="slidenum">
              <a:rPr lang="en-GB"/>
              <a:pPr>
                <a:defRPr/>
              </a:pPr>
              <a:t>‹#›</a:t>
            </a:fld>
            <a:endParaRPr lang="en-GB"/>
          </a:p>
        </p:txBody>
      </p:sp>
      <p:sp>
        <p:nvSpPr>
          <p:cNvPr id="5" name="Date Placeholder 4"/>
          <p:cNvSpPr>
            <a:spLocks noGrp="1"/>
          </p:cNvSpPr>
          <p:nvPr>
            <p:ph type="dt" sz="half" idx="11"/>
          </p:nvPr>
        </p:nvSpPr>
        <p:spPr>
          <a:xfrm>
            <a:off x="609600" y="6243638"/>
            <a:ext cx="2844800" cy="457200"/>
          </a:xfrm>
        </p:spPr>
        <p:txBody>
          <a:bodyPr/>
          <a:lstStyle>
            <a:lvl1pPr>
              <a:defRPr/>
            </a:lvl1pPr>
          </a:lstStyle>
          <a:p>
            <a:pPr>
              <a:defRPr/>
            </a:pPr>
            <a:endParaRPr lang="en-GB"/>
          </a:p>
        </p:txBody>
      </p:sp>
      <p:sp>
        <p:nvSpPr>
          <p:cNvPr id="6" name="Footer Placeholder 5"/>
          <p:cNvSpPr>
            <a:spLocks noGrp="1"/>
          </p:cNvSpPr>
          <p:nvPr>
            <p:ph type="ftr" sz="quarter" idx="12"/>
          </p:nvPr>
        </p:nvSpPr>
        <p:spPr>
          <a:xfrm>
            <a:off x="4165600" y="6243638"/>
            <a:ext cx="3860800" cy="457200"/>
          </a:xfrm>
        </p:spPr>
        <p:txBody>
          <a:bodyPr/>
          <a:lstStyle>
            <a:lvl1pPr>
              <a:defRPr/>
            </a:lvl1pPr>
          </a:lstStyle>
          <a:p>
            <a:pPr>
              <a:defRPr/>
            </a:pPr>
            <a:endParaRPr lang="en-GB"/>
          </a:p>
        </p:txBody>
      </p:sp>
    </p:spTree>
    <p:extLst>
      <p:ext uri="{BB962C8B-B14F-4D97-AF65-F5344CB8AC3E}">
        <p14:creationId xmlns:p14="http://schemas.microsoft.com/office/powerpoint/2010/main" val="156192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6EF4CEC-268F-4968-BC81-06882B67752E}" type="datetimeFigureOut">
              <a:rPr lang="en-GB" smtClean="0"/>
              <a:t>14/01/2024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F4E2ADB-D481-4ED8-9544-5AE4BF5F8F06}" type="slidenum">
              <a:rPr lang="en-GB" smtClean="0"/>
              <a:t>‹#›</a:t>
            </a:fld>
            <a:endParaRPr lang="en-GB"/>
          </a:p>
        </p:txBody>
      </p:sp>
    </p:spTree>
    <p:extLst>
      <p:ext uri="{BB962C8B-B14F-4D97-AF65-F5344CB8AC3E}">
        <p14:creationId xmlns:p14="http://schemas.microsoft.com/office/powerpoint/2010/main" val="332616921"/>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 id="2147483695" r:id="rId18"/>
    <p:sldLayoutId id="2147483696" r:id="rId19"/>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MOgowRy2WC0" TargetMode="External"/><Relationship Id="rId2" Type="http://schemas.openxmlformats.org/officeDocument/2006/relationships/hyperlink" Target="https://www.youtube.com/watch?v=RuQvCxsa5Ns" TargetMode="External"/><Relationship Id="rId1" Type="http://schemas.openxmlformats.org/officeDocument/2006/relationships/slideLayout" Target="../slideLayouts/slideLayout17.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hyperlink" Target="http://aliem.com/2014/behaviorism-punishment-or-reward" TargetMode="External"/><Relationship Id="rId2" Type="http://schemas.openxmlformats.org/officeDocument/2006/relationships/image" Target="../media/image6.jpg"/><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hyperlink" Target="https://www.youtube.com/watch?v=gLXxcspCeK8" TargetMode="Externa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18.xml"/><Relationship Id="rId1" Type="http://schemas.openxmlformats.org/officeDocument/2006/relationships/video" Target="https://www.youtube.com/embed/e1MTybVmF5Y?feature=oembed" TargetMode="External"/></Relationships>
</file>

<file path=ppt/slides/_rels/slide2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hyperlink" Target="https://www.youtube.com/watch?v=ayefSTAnCR8" TargetMode="External"/><Relationship Id="rId2" Type="http://schemas.openxmlformats.org/officeDocument/2006/relationships/notesSlide" Target="../notesSlides/notesSlide5.xml"/><Relationship Id="rId1" Type="http://schemas.openxmlformats.org/officeDocument/2006/relationships/slideLayout" Target="../slideLayouts/slideLayout17.xml"/><Relationship Id="rId4" Type="http://schemas.openxmlformats.org/officeDocument/2006/relationships/image" Target="../media/image20.png"/></Relationships>
</file>

<file path=ppt/slides/_rels/slide3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7.xml"/></Relationships>
</file>

<file path=ppt/slides/_rels/slide3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9.xml"/></Relationships>
</file>

<file path=ppt/slides/_rels/slide3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9.xml"/></Relationships>
</file>

<file path=ppt/slides/_rels/slide3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hyperlink" Target="https://www.youtube.com/watch?v=RuQvCxsa5N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27168" y="1563122"/>
            <a:ext cx="7766936" cy="1646302"/>
          </a:xfrm>
        </p:spPr>
        <p:txBody>
          <a:bodyPr/>
          <a:lstStyle/>
          <a:p>
            <a:r>
              <a:rPr lang="en-GB" sz="4000" dirty="0" err="1"/>
              <a:t>Damcaniaeth</a:t>
            </a:r>
            <a:r>
              <a:rPr lang="en-GB" sz="4000" dirty="0"/>
              <a:t> </a:t>
            </a:r>
            <a:r>
              <a:rPr lang="en-GB" sz="4000" dirty="0" err="1"/>
              <a:t>Dysgu</a:t>
            </a:r>
            <a:r>
              <a:rPr lang="en-GB" sz="4000" dirty="0"/>
              <a:t> ac </a:t>
            </a:r>
            <a:r>
              <a:rPr lang="en-GB" sz="4000" dirty="0" err="1"/>
              <a:t>Ymarfer</a:t>
            </a:r>
            <a:br>
              <a:rPr lang="en-GB" sz="4000" dirty="0"/>
            </a:br>
            <a:r>
              <a:rPr lang="en-GB" sz="4000" dirty="0"/>
              <a:t>Learning Theory and Practice</a:t>
            </a:r>
            <a:br>
              <a:rPr lang="en-GB" dirty="0"/>
            </a:br>
            <a:r>
              <a:rPr lang="en-GB" dirty="0"/>
              <a:t> </a:t>
            </a:r>
          </a:p>
        </p:txBody>
      </p:sp>
      <p:sp>
        <p:nvSpPr>
          <p:cNvPr id="3" name="Subtitle 2"/>
          <p:cNvSpPr>
            <a:spLocks noGrp="1"/>
          </p:cNvSpPr>
          <p:nvPr>
            <p:ph type="subTitle" idx="1"/>
          </p:nvPr>
        </p:nvSpPr>
        <p:spPr/>
        <p:txBody>
          <a:bodyPr>
            <a:normAutofit fontScale="85000" lnSpcReduction="20000"/>
          </a:bodyPr>
          <a:lstStyle/>
          <a:p>
            <a:r>
              <a:rPr lang="en-GB" sz="2400" b="1" dirty="0"/>
              <a:t>ECES4010/C</a:t>
            </a:r>
          </a:p>
          <a:p>
            <a:r>
              <a:rPr lang="en-GB" sz="2400" b="1" dirty="0" err="1"/>
              <a:t>Sesiwn</a:t>
            </a:r>
            <a:r>
              <a:rPr lang="en-GB" sz="2400" b="1" dirty="0"/>
              <a:t> 6/ Session 6 </a:t>
            </a:r>
          </a:p>
          <a:p>
            <a:r>
              <a:rPr lang="en-GB" sz="2400" dirty="0"/>
              <a:t>Skinner, Bruner, Bloom</a:t>
            </a:r>
          </a:p>
        </p:txBody>
      </p:sp>
      <p:pic>
        <p:nvPicPr>
          <p:cNvPr id="4" name="Picture 3"/>
          <p:cNvPicPr/>
          <p:nvPr/>
        </p:nvPicPr>
        <p:blipFill rotWithShape="1">
          <a:blip r:embed="rId2"/>
          <a:srcRect l="13893" t="36298" r="49147" b="24313"/>
          <a:stretch/>
        </p:blipFill>
        <p:spPr bwMode="auto">
          <a:xfrm rot="20429937">
            <a:off x="1108365" y="3657600"/>
            <a:ext cx="3142210" cy="266007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1901653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sz="4400" dirty="0" err="1">
                <a:latin typeface="+mn-lt"/>
                <a:cs typeface="Arial" panose="020B0604020202020204" pitchFamily="34" charset="0"/>
              </a:rPr>
              <a:t>Gorolwg</a:t>
            </a:r>
            <a:r>
              <a:rPr lang="en-GB" sz="4400" dirty="0">
                <a:latin typeface="+mn-lt"/>
                <a:cs typeface="Arial" panose="020B0604020202020204" pitchFamily="34" charset="0"/>
              </a:rPr>
              <a:t> </a:t>
            </a:r>
            <a:r>
              <a:rPr lang="en-GB" sz="4400" dirty="0" err="1">
                <a:latin typeface="+mn-lt"/>
                <a:cs typeface="Arial" panose="020B0604020202020204" pitchFamily="34" charset="0"/>
              </a:rPr>
              <a:t>Sesiwn</a:t>
            </a:r>
            <a:r>
              <a:rPr lang="en-GB" sz="4400" dirty="0">
                <a:latin typeface="+mn-lt"/>
                <a:cs typeface="Arial" panose="020B0604020202020204" pitchFamily="34" charset="0"/>
              </a:rPr>
              <a:t> / </a:t>
            </a:r>
            <a:r>
              <a:rPr lang="en-GB" sz="4400" i="1" dirty="0">
                <a:latin typeface="+mn-lt"/>
                <a:cs typeface="Arial" panose="020B0604020202020204" pitchFamily="34" charset="0"/>
              </a:rPr>
              <a:t>Session Overview</a:t>
            </a:r>
          </a:p>
        </p:txBody>
      </p:sp>
      <p:sp>
        <p:nvSpPr>
          <p:cNvPr id="5" name="Content Placeholder 4"/>
          <p:cNvSpPr>
            <a:spLocks noGrp="1"/>
          </p:cNvSpPr>
          <p:nvPr>
            <p:ph sz="half" idx="1"/>
          </p:nvPr>
        </p:nvSpPr>
        <p:spPr>
          <a:xfrm>
            <a:off x="1981200" y="2057400"/>
            <a:ext cx="4038600" cy="4434840"/>
          </a:xfrm>
          <a:prstGeom prst="rect">
            <a:avLst/>
          </a:prstGeom>
        </p:spPr>
        <p:txBody>
          <a:bodyPr>
            <a:noAutofit/>
          </a:bodyPr>
          <a:lstStyle/>
          <a:p>
            <a:r>
              <a:rPr lang="en-GB" sz="3200" dirty="0">
                <a:cs typeface="Arial" panose="020B0604020202020204" pitchFamily="34" charset="0"/>
              </a:rPr>
              <a:t>Skinner, Bruner</a:t>
            </a:r>
          </a:p>
          <a:p>
            <a:pPr marL="68580" indent="0">
              <a:buNone/>
            </a:pPr>
            <a:r>
              <a:rPr lang="en-GB" sz="3200" dirty="0">
                <a:cs typeface="Arial" panose="020B0604020202020204" pitchFamily="34" charset="0"/>
              </a:rPr>
              <a:t>a Bloom</a:t>
            </a:r>
          </a:p>
          <a:p>
            <a:r>
              <a:rPr lang="en-GB" sz="3200" dirty="0" err="1">
                <a:cs typeface="Arial" panose="020B0604020202020204" pitchFamily="34" charset="0"/>
              </a:rPr>
              <a:t>Deilliant</a:t>
            </a:r>
            <a:r>
              <a:rPr lang="en-GB" sz="3200" dirty="0">
                <a:cs typeface="Arial" panose="020B0604020202020204" pitchFamily="34" charset="0"/>
              </a:rPr>
              <a:t> </a:t>
            </a:r>
            <a:r>
              <a:rPr lang="en-GB" sz="3200" dirty="0" err="1">
                <a:cs typeface="Arial" panose="020B0604020202020204" pitchFamily="34" charset="0"/>
              </a:rPr>
              <a:t>dysgu</a:t>
            </a:r>
            <a:r>
              <a:rPr lang="en-GB" sz="3200" dirty="0">
                <a:cs typeface="Arial" panose="020B0604020202020204" pitchFamily="34" charset="0"/>
              </a:rPr>
              <a:t> </a:t>
            </a:r>
            <a:r>
              <a:rPr lang="en-GB" sz="3200" dirty="0" err="1">
                <a:cs typeface="Arial" panose="020B0604020202020204" pitchFamily="34" charset="0"/>
              </a:rPr>
              <a:t>perthnasol</a:t>
            </a:r>
            <a:endParaRPr lang="en-GB" sz="3200" dirty="0">
              <a:cs typeface="Arial" panose="020B0604020202020204" pitchFamily="34" charset="0"/>
            </a:endParaRPr>
          </a:p>
          <a:p>
            <a:r>
              <a:rPr lang="en-GB" sz="3200" dirty="0" err="1">
                <a:cs typeface="Arial" panose="020B0604020202020204" pitchFamily="34" charset="0"/>
              </a:rPr>
              <a:t>Perthnasedd</a:t>
            </a:r>
            <a:r>
              <a:rPr lang="en-GB" sz="3200" dirty="0">
                <a:cs typeface="Arial" panose="020B0604020202020204" pitchFamily="34" charset="0"/>
              </a:rPr>
              <a:t> </a:t>
            </a:r>
            <a:r>
              <a:rPr lang="en-GB" sz="3200" dirty="0" err="1">
                <a:cs typeface="Arial" panose="020B0604020202020204" pitchFamily="34" charset="0"/>
              </a:rPr>
              <a:t>i’r</a:t>
            </a:r>
            <a:r>
              <a:rPr lang="en-GB" sz="3200" dirty="0">
                <a:cs typeface="Arial" panose="020B0604020202020204" pitchFamily="34" charset="0"/>
              </a:rPr>
              <a:t> </a:t>
            </a:r>
            <a:r>
              <a:rPr lang="en-GB" sz="3200" dirty="0" err="1">
                <a:cs typeface="Arial" panose="020B0604020202020204" pitchFamily="34" charset="0"/>
              </a:rPr>
              <a:t>aseiniad</a:t>
            </a:r>
            <a:endParaRPr lang="en-GB" sz="3200" dirty="0">
              <a:cs typeface="Arial" panose="020B0604020202020204" pitchFamily="34" charset="0"/>
            </a:endParaRPr>
          </a:p>
        </p:txBody>
      </p:sp>
      <p:sp>
        <p:nvSpPr>
          <p:cNvPr id="6" name="Content Placeholder 5"/>
          <p:cNvSpPr>
            <a:spLocks noGrp="1"/>
          </p:cNvSpPr>
          <p:nvPr>
            <p:ph sz="half" idx="2"/>
          </p:nvPr>
        </p:nvSpPr>
        <p:spPr>
          <a:xfrm>
            <a:off x="6096000" y="2133600"/>
            <a:ext cx="4038600" cy="4434840"/>
          </a:xfrm>
          <a:prstGeom prst="rect">
            <a:avLst/>
          </a:prstGeom>
        </p:spPr>
        <p:txBody>
          <a:bodyPr>
            <a:noAutofit/>
          </a:bodyPr>
          <a:lstStyle/>
          <a:p>
            <a:r>
              <a:rPr lang="en-GB" sz="3200" i="1" dirty="0">
                <a:cs typeface="Arial" panose="020B0604020202020204" pitchFamily="34" charset="0"/>
              </a:rPr>
              <a:t>Skinner, Bruner and Bloom</a:t>
            </a:r>
          </a:p>
          <a:p>
            <a:r>
              <a:rPr lang="en-GB" sz="3200" i="1" dirty="0">
                <a:cs typeface="Arial" panose="020B0604020202020204" pitchFamily="34" charset="0"/>
              </a:rPr>
              <a:t>Relevant learning outcome</a:t>
            </a:r>
          </a:p>
          <a:p>
            <a:r>
              <a:rPr lang="en-GB" sz="3200" i="1" dirty="0">
                <a:cs typeface="Arial" panose="020B0604020202020204" pitchFamily="34" charset="0"/>
              </a:rPr>
              <a:t>Relevance to assignment</a:t>
            </a:r>
          </a:p>
        </p:txBody>
      </p:sp>
    </p:spTree>
    <p:extLst>
      <p:ext uri="{BB962C8B-B14F-4D97-AF65-F5344CB8AC3E}">
        <p14:creationId xmlns:p14="http://schemas.microsoft.com/office/powerpoint/2010/main" val="40244564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Content Placeholder 6"/>
          <p:cNvSpPr>
            <a:spLocks noGrp="1"/>
          </p:cNvSpPr>
          <p:nvPr>
            <p:ph sz="half" idx="4294967295"/>
          </p:nvPr>
        </p:nvSpPr>
        <p:spPr>
          <a:xfrm>
            <a:off x="5818667" y="2332039"/>
            <a:ext cx="3887787" cy="4525963"/>
          </a:xfrm>
        </p:spPr>
        <p:txBody>
          <a:bodyPr vert="horz" lIns="91440" tIns="45720" rIns="91440" bIns="45720" rtlCol="0" anchor="t">
            <a:noAutofit/>
          </a:bodyPr>
          <a:lstStyle/>
          <a:p>
            <a:pPr>
              <a:defRPr/>
            </a:pPr>
            <a:r>
              <a:rPr lang="en-GB" sz="2000" i="1" dirty="0"/>
              <a:t>What have you learnt about the </a:t>
            </a:r>
            <a:r>
              <a:rPr lang="en-GB" sz="2000" b="1" i="1" dirty="0">
                <a:solidFill>
                  <a:srgbClr val="FF0000"/>
                </a:solidFill>
              </a:rPr>
              <a:t>theoretical frameworks</a:t>
            </a:r>
            <a:r>
              <a:rPr lang="en-GB" sz="2000" i="1" dirty="0"/>
              <a:t> that we have studies so far?</a:t>
            </a:r>
            <a:endParaRPr lang="en-US" sz="2000"/>
          </a:p>
          <a:p>
            <a:pPr>
              <a:defRPr/>
            </a:pPr>
            <a:r>
              <a:rPr lang="en-GB" sz="2000" i="1" dirty="0"/>
              <a:t>Which ones will you use in your presentation?</a:t>
            </a:r>
          </a:p>
          <a:p>
            <a:pPr>
              <a:defRPr/>
            </a:pPr>
            <a:r>
              <a:rPr lang="en-GB" sz="2000" i="1" dirty="0"/>
              <a:t>Which </a:t>
            </a:r>
            <a:r>
              <a:rPr lang="en-GB" sz="2000" b="1" i="1" dirty="0">
                <a:solidFill>
                  <a:srgbClr val="FF0000"/>
                </a:solidFill>
              </a:rPr>
              <a:t>teaching and learning practices</a:t>
            </a:r>
            <a:r>
              <a:rPr lang="en-GB" sz="2000" i="1" dirty="0"/>
              <a:t> link to these theoretical frameworks/ models?</a:t>
            </a:r>
          </a:p>
          <a:p>
            <a:pPr>
              <a:defRPr/>
            </a:pPr>
            <a:r>
              <a:rPr lang="en-GB" sz="2000" i="1" dirty="0"/>
              <a:t>Which </a:t>
            </a:r>
            <a:r>
              <a:rPr lang="en-GB" sz="2000" b="1" i="1" dirty="0">
                <a:solidFill>
                  <a:srgbClr val="FF0000"/>
                </a:solidFill>
              </a:rPr>
              <a:t>policy documents</a:t>
            </a:r>
            <a:r>
              <a:rPr lang="en-GB" sz="2000" i="1" dirty="0"/>
              <a:t> will you refer to?</a:t>
            </a:r>
          </a:p>
          <a:p>
            <a:pPr>
              <a:defRPr/>
            </a:pPr>
            <a:endParaRPr lang="en-US" sz="3600" i="1" dirty="0"/>
          </a:p>
          <a:p>
            <a:pPr marL="109220" indent="0">
              <a:buNone/>
              <a:defRPr/>
            </a:pPr>
            <a:endParaRPr lang="en-GB" sz="3600" dirty="0"/>
          </a:p>
          <a:p>
            <a:pPr>
              <a:defRPr/>
            </a:pPr>
            <a:endParaRPr lang="en-US" sz="3600" dirty="0"/>
          </a:p>
          <a:p>
            <a:pPr>
              <a:defRPr/>
            </a:pPr>
            <a:endParaRPr lang="en-US" sz="3600" dirty="0"/>
          </a:p>
          <a:p>
            <a:pPr>
              <a:defRPr/>
            </a:pPr>
            <a:endParaRPr lang="en-US" sz="3600" dirty="0"/>
          </a:p>
        </p:txBody>
      </p:sp>
      <p:sp>
        <p:nvSpPr>
          <p:cNvPr id="5" name="Rectangle 2"/>
          <p:cNvSpPr txBox="1">
            <a:spLocks noChangeArrowheads="1"/>
          </p:cNvSpPr>
          <p:nvPr/>
        </p:nvSpPr>
        <p:spPr>
          <a:xfrm>
            <a:off x="2057400" y="685800"/>
            <a:ext cx="7235412" cy="1143000"/>
          </a:xfrm>
          <a:prstGeom prst="rect">
            <a:avLst/>
          </a:prstGeom>
        </p:spPr>
        <p:txBody>
          <a:bodyPr lIns="91440" tIns="45720" rIns="91440" bIns="45720" anchor="ctr">
            <a:scene3d>
              <a:camera prst="orthographicFront"/>
              <a:lightRig rig="soft" dir="t"/>
            </a:scene3d>
            <a:sp3d prstMaterial="softEdge">
              <a:bevelT w="25400" h="25400"/>
            </a:sp3d>
          </a:bodyPr>
          <a:lstStyle/>
          <a:p>
            <a:pPr>
              <a:defRPr/>
            </a:pPr>
            <a:r>
              <a:rPr lang="en-GB" sz="4000" dirty="0" err="1">
                <a:solidFill>
                  <a:schemeClr val="tx2"/>
                </a:solidFill>
                <a:effectLst>
                  <a:outerShdw blurRad="31750" dist="25400" dir="5400000" algn="tl" rotWithShape="0">
                    <a:srgbClr val="000000">
                      <a:alpha val="25000"/>
                    </a:srgbClr>
                  </a:outerShdw>
                </a:effectLst>
                <a:ea typeface="+mj-ea"/>
                <a:cs typeface="+mj-cs"/>
              </a:rPr>
              <a:t>Tasg</a:t>
            </a:r>
            <a:r>
              <a:rPr lang="en-GB" sz="4000" dirty="0">
                <a:solidFill>
                  <a:schemeClr val="tx2"/>
                </a:solidFill>
                <a:effectLst>
                  <a:outerShdw blurRad="31750" dist="25400" dir="5400000" algn="tl" rotWithShape="0">
                    <a:srgbClr val="000000">
                      <a:alpha val="25000"/>
                    </a:srgbClr>
                  </a:outerShdw>
                </a:effectLst>
                <a:ea typeface="+mj-ea"/>
                <a:cs typeface="+mj-cs"/>
              </a:rPr>
              <a:t> </a:t>
            </a:r>
            <a:r>
              <a:rPr lang="en-GB" sz="4000" dirty="0" err="1">
                <a:solidFill>
                  <a:schemeClr val="tx2"/>
                </a:solidFill>
                <a:effectLst>
                  <a:outerShdw blurRad="31750" dist="25400" dir="5400000" algn="tl" rotWithShape="0">
                    <a:srgbClr val="000000">
                      <a:alpha val="25000"/>
                    </a:srgbClr>
                  </a:outerShdw>
                </a:effectLst>
                <a:ea typeface="+mj-ea"/>
                <a:cs typeface="+mj-cs"/>
              </a:rPr>
              <a:t>meddwl</a:t>
            </a:r>
            <a:r>
              <a:rPr lang="en-GB" sz="4000" dirty="0">
                <a:solidFill>
                  <a:schemeClr val="tx2"/>
                </a:solidFill>
                <a:effectLst>
                  <a:outerShdw blurRad="31750" dist="25400" dir="5400000" algn="tl" rotWithShape="0">
                    <a:srgbClr val="000000">
                      <a:alpha val="25000"/>
                    </a:srgbClr>
                  </a:outerShdw>
                </a:effectLst>
                <a:ea typeface="+mj-ea"/>
                <a:cs typeface="+mj-cs"/>
              </a:rPr>
              <a:t>, </a:t>
            </a:r>
            <a:r>
              <a:rPr lang="en-GB" sz="4000" dirty="0" err="1">
                <a:solidFill>
                  <a:schemeClr val="tx2"/>
                </a:solidFill>
                <a:effectLst>
                  <a:outerShdw blurRad="31750" dist="25400" dir="5400000" algn="tl" rotWithShape="0">
                    <a:srgbClr val="000000">
                      <a:alpha val="25000"/>
                    </a:srgbClr>
                  </a:outerShdw>
                </a:effectLst>
                <a:ea typeface="+mj-ea"/>
                <a:cs typeface="+mj-cs"/>
              </a:rPr>
              <a:t>paru</a:t>
            </a:r>
            <a:r>
              <a:rPr lang="en-GB" sz="4000" dirty="0">
                <a:solidFill>
                  <a:schemeClr val="tx2"/>
                </a:solidFill>
                <a:effectLst>
                  <a:outerShdw blurRad="31750" dist="25400" dir="5400000" algn="tl" rotWithShape="0">
                    <a:srgbClr val="000000">
                      <a:alpha val="25000"/>
                    </a:srgbClr>
                  </a:outerShdw>
                </a:effectLst>
                <a:ea typeface="+mj-ea"/>
                <a:cs typeface="+mj-cs"/>
              </a:rPr>
              <a:t>, </a:t>
            </a:r>
            <a:r>
              <a:rPr lang="en-GB" sz="4000" dirty="0" err="1">
                <a:solidFill>
                  <a:schemeClr val="tx2"/>
                </a:solidFill>
                <a:effectLst>
                  <a:outerShdw blurRad="31750" dist="25400" dir="5400000" algn="tl" rotWithShape="0">
                    <a:srgbClr val="000000">
                      <a:alpha val="25000"/>
                    </a:srgbClr>
                  </a:outerShdw>
                </a:effectLst>
                <a:ea typeface="+mj-ea"/>
                <a:cs typeface="+mj-cs"/>
              </a:rPr>
              <a:t>rhannu</a:t>
            </a:r>
            <a:r>
              <a:rPr lang="en-GB" sz="4000" dirty="0">
                <a:solidFill>
                  <a:schemeClr val="tx2"/>
                </a:solidFill>
                <a:effectLst>
                  <a:outerShdw blurRad="31750" dist="25400" dir="5400000" algn="tl" rotWithShape="0">
                    <a:srgbClr val="000000">
                      <a:alpha val="25000"/>
                    </a:srgbClr>
                  </a:outerShdw>
                </a:effectLst>
                <a:ea typeface="+mj-ea"/>
                <a:cs typeface="+mj-cs"/>
              </a:rPr>
              <a:t> </a:t>
            </a:r>
          </a:p>
          <a:p>
            <a:pPr>
              <a:defRPr/>
            </a:pPr>
            <a:r>
              <a:rPr lang="en-GB" sz="4000" dirty="0">
                <a:solidFill>
                  <a:schemeClr val="tx2"/>
                </a:solidFill>
                <a:effectLst>
                  <a:outerShdw blurRad="31750" dist="25400" dir="5400000" algn="tl" rotWithShape="0">
                    <a:srgbClr val="000000">
                      <a:alpha val="25000"/>
                    </a:srgbClr>
                  </a:outerShdw>
                </a:effectLst>
                <a:ea typeface="+mj-ea"/>
                <a:cs typeface="+mj-cs"/>
              </a:rPr>
              <a:t>Think, pair, share task</a:t>
            </a:r>
          </a:p>
        </p:txBody>
      </p:sp>
      <p:sp>
        <p:nvSpPr>
          <p:cNvPr id="6" name="Content Placeholder 6"/>
          <p:cNvSpPr txBox="1">
            <a:spLocks/>
          </p:cNvSpPr>
          <p:nvPr/>
        </p:nvSpPr>
        <p:spPr bwMode="auto">
          <a:xfrm>
            <a:off x="884584" y="2332038"/>
            <a:ext cx="3887787" cy="4525962"/>
          </a:xfrm>
          <a:prstGeom prst="rect">
            <a:avLst/>
          </a:prstGeom>
          <a:noFill/>
          <a:ln w="9525">
            <a:noFill/>
            <a:miter lim="800000"/>
            <a:headEnd/>
            <a:tailEnd/>
          </a:ln>
        </p:spPr>
        <p:txBody>
          <a:bodyPr lIns="91440" tIns="45720" rIns="91440" bIns="45720" anchor="t"/>
          <a:lstStyle/>
          <a:p>
            <a:pPr marL="365125" indent="-255270">
              <a:spcBef>
                <a:spcPts val="400"/>
              </a:spcBef>
              <a:buClr>
                <a:schemeClr val="accent1"/>
              </a:buClr>
              <a:buSzPct val="68000"/>
              <a:buFont typeface="Wingdings 3" pitchFamily="18" charset="2"/>
              <a:buChar char=""/>
              <a:defRPr/>
            </a:pPr>
            <a:r>
              <a:rPr lang="en-GB" sz="2000" dirty="0">
                <a:ea typeface="ＭＳ Ｐゴシック"/>
                <a:cs typeface="ＭＳ Ｐゴシック" charset="-128"/>
              </a:rPr>
              <a:t>Beth </a:t>
            </a:r>
            <a:r>
              <a:rPr lang="en-GB" sz="2000" dirty="0" err="1">
                <a:ea typeface="ＭＳ Ｐゴシック"/>
                <a:cs typeface="ＭＳ Ｐゴシック" charset="-128"/>
              </a:rPr>
              <a:t>i</a:t>
            </a:r>
            <a:r>
              <a:rPr lang="en-GB" sz="2000" dirty="0">
                <a:ea typeface="ＭＳ Ｐゴシック"/>
                <a:cs typeface="ＭＳ Ｐゴシック" charset="-128"/>
              </a:rPr>
              <a:t> chi </a:t>
            </a:r>
            <a:r>
              <a:rPr lang="en-GB" sz="2000" dirty="0" err="1">
                <a:ea typeface="ＭＳ Ｐゴシック"/>
                <a:cs typeface="ＭＳ Ｐゴシック" charset="-128"/>
              </a:rPr>
              <a:t>wedi</a:t>
            </a:r>
            <a:r>
              <a:rPr lang="en-GB" sz="2000" dirty="0">
                <a:ea typeface="ＭＳ Ｐゴシック"/>
                <a:cs typeface="ＭＳ Ｐゴシック" charset="-128"/>
              </a:rPr>
              <a:t> </a:t>
            </a:r>
            <a:r>
              <a:rPr lang="en-GB" sz="2000" dirty="0" err="1">
                <a:ea typeface="ＭＳ Ｐゴシック"/>
                <a:cs typeface="ＭＳ Ｐゴシック" charset="-128"/>
              </a:rPr>
              <a:t>dysgu</a:t>
            </a:r>
            <a:r>
              <a:rPr lang="en-GB" sz="2000" dirty="0">
                <a:ea typeface="ＭＳ Ｐゴシック"/>
                <a:cs typeface="ＭＳ Ｐゴシック" charset="-128"/>
              </a:rPr>
              <a:t> </a:t>
            </a:r>
            <a:r>
              <a:rPr lang="en-GB" sz="2000" dirty="0" err="1">
                <a:ea typeface="ＭＳ Ｐゴシック"/>
                <a:cs typeface="ＭＳ Ｐゴシック" charset="-128"/>
              </a:rPr>
              <a:t>hyd</a:t>
            </a:r>
            <a:r>
              <a:rPr lang="en-GB" sz="2000" dirty="0">
                <a:ea typeface="ＭＳ Ｐゴシック"/>
                <a:cs typeface="ＭＳ Ｐゴシック" charset="-128"/>
              </a:rPr>
              <a:t> </a:t>
            </a:r>
            <a:r>
              <a:rPr lang="en-GB" sz="2000" dirty="0" err="1">
                <a:ea typeface="ＭＳ Ｐゴシック"/>
                <a:cs typeface="ＭＳ Ｐゴシック" charset="-128"/>
              </a:rPr>
              <a:t>yn</a:t>
            </a:r>
            <a:r>
              <a:rPr lang="en-GB" sz="2000" dirty="0">
                <a:ea typeface="ＭＳ Ｐゴシック"/>
                <a:cs typeface="ＭＳ Ｐゴシック" charset="-128"/>
              </a:rPr>
              <a:t> </a:t>
            </a:r>
            <a:r>
              <a:rPr lang="en-GB" sz="2000" dirty="0" err="1">
                <a:ea typeface="ＭＳ Ｐゴシック"/>
                <a:cs typeface="ＭＳ Ｐゴシック" charset="-128"/>
              </a:rPr>
              <a:t>hyn</a:t>
            </a:r>
            <a:r>
              <a:rPr lang="en-GB" sz="2000" dirty="0">
                <a:ea typeface="ＭＳ Ｐゴシック"/>
                <a:cs typeface="ＭＳ Ｐゴシック" charset="-128"/>
              </a:rPr>
              <a:t> am y </a:t>
            </a:r>
            <a:r>
              <a:rPr lang="en-GB" sz="2000" b="1" dirty="0" err="1">
                <a:solidFill>
                  <a:srgbClr val="FF0000"/>
                </a:solidFill>
                <a:ea typeface="ＭＳ Ｐゴシック"/>
                <a:cs typeface="ＭＳ Ｐゴシック" charset="-128"/>
              </a:rPr>
              <a:t>fframweithiau</a:t>
            </a:r>
            <a:r>
              <a:rPr lang="en-GB" sz="2000" b="1" dirty="0">
                <a:solidFill>
                  <a:srgbClr val="FF0000"/>
                </a:solidFill>
                <a:ea typeface="ＭＳ Ｐゴシック"/>
                <a:cs typeface="ＭＳ Ｐゴシック" charset="-128"/>
              </a:rPr>
              <a:t> </a:t>
            </a:r>
            <a:r>
              <a:rPr lang="en-GB" sz="2000" b="1" dirty="0" err="1">
                <a:solidFill>
                  <a:srgbClr val="FF0000"/>
                </a:solidFill>
                <a:ea typeface="ＭＳ Ｐゴシック"/>
                <a:cs typeface="ＭＳ Ｐゴシック" charset="-128"/>
              </a:rPr>
              <a:t>damcaniaethol</a:t>
            </a:r>
            <a:r>
              <a:rPr lang="en-GB" sz="2000" dirty="0">
                <a:solidFill>
                  <a:srgbClr val="FF0000"/>
                </a:solidFill>
                <a:ea typeface="ＭＳ Ｐゴシック"/>
                <a:cs typeface="ＭＳ Ｐゴシック" charset="-128"/>
              </a:rPr>
              <a:t> </a:t>
            </a:r>
            <a:r>
              <a:rPr lang="en-GB" sz="2000" dirty="0">
                <a:ea typeface="ＭＳ Ｐゴシック"/>
                <a:cs typeface="ＭＳ Ｐゴシック" charset="-128"/>
              </a:rPr>
              <a:t>a </a:t>
            </a:r>
            <a:r>
              <a:rPr lang="en-GB" sz="2000" dirty="0" err="1">
                <a:ea typeface="ＭＳ Ｐゴシック"/>
                <a:cs typeface="ＭＳ Ｐゴシック" charset="-128"/>
              </a:rPr>
              <a:t>astudiwyd</a:t>
            </a:r>
            <a:r>
              <a:rPr lang="en-GB" sz="2000" dirty="0">
                <a:ea typeface="ＭＳ Ｐゴシック"/>
                <a:cs typeface="ＭＳ Ｐゴシック" charset="-128"/>
              </a:rPr>
              <a:t> </a:t>
            </a:r>
            <a:r>
              <a:rPr lang="en-GB" sz="2000" dirty="0" err="1">
                <a:ea typeface="ＭＳ Ｐゴシック"/>
                <a:cs typeface="ＭＳ Ｐゴシック" charset="-128"/>
              </a:rPr>
              <a:t>hyd</a:t>
            </a:r>
            <a:r>
              <a:rPr lang="en-GB" sz="2000" dirty="0">
                <a:ea typeface="ＭＳ Ｐゴシック"/>
                <a:cs typeface="ＭＳ Ｐゴシック" charset="-128"/>
              </a:rPr>
              <a:t> </a:t>
            </a:r>
            <a:r>
              <a:rPr lang="en-GB" sz="2000" dirty="0" err="1">
                <a:ea typeface="ＭＳ Ｐゴシック"/>
                <a:cs typeface="ＭＳ Ｐゴシック" charset="-128"/>
              </a:rPr>
              <a:t>yn</a:t>
            </a:r>
            <a:r>
              <a:rPr lang="en-GB" sz="2000" dirty="0">
                <a:ea typeface="ＭＳ Ｐゴシック"/>
                <a:cs typeface="ＭＳ Ｐゴシック" charset="-128"/>
              </a:rPr>
              <a:t> </a:t>
            </a:r>
            <a:r>
              <a:rPr lang="en-GB" sz="2000" dirty="0" err="1">
                <a:ea typeface="ＭＳ Ｐゴシック"/>
                <a:cs typeface="ＭＳ Ｐゴシック" charset="-128"/>
              </a:rPr>
              <a:t>hyn</a:t>
            </a:r>
            <a:r>
              <a:rPr lang="en-GB" sz="2000" dirty="0">
                <a:ea typeface="ＭＳ Ｐゴシック"/>
                <a:cs typeface="ＭＳ Ｐゴシック" charset="-128"/>
              </a:rPr>
              <a:t>?</a:t>
            </a:r>
            <a:endParaRPr lang="en-US" sz="2000" dirty="0" err="1">
              <a:ea typeface="ＭＳ Ｐゴシック"/>
              <a:cs typeface="ＭＳ Ｐゴシック" charset="-128"/>
            </a:endParaRPr>
          </a:p>
          <a:p>
            <a:pPr marL="365125" indent="-255270">
              <a:spcBef>
                <a:spcPts val="400"/>
              </a:spcBef>
              <a:buClr>
                <a:schemeClr val="accent1"/>
              </a:buClr>
              <a:buSzPct val="68000"/>
              <a:buFont typeface="Wingdings 3" pitchFamily="18" charset="2"/>
              <a:buChar char=""/>
              <a:defRPr/>
            </a:pPr>
            <a:r>
              <a:rPr lang="en-GB" sz="2000" dirty="0">
                <a:ea typeface="ＭＳ Ｐゴシック"/>
                <a:cs typeface="ＭＳ Ｐゴシック" charset="-128"/>
              </a:rPr>
              <a:t>Pa rai </a:t>
            </a:r>
            <a:r>
              <a:rPr lang="en-GB" sz="2000" dirty="0" err="1">
                <a:ea typeface="ＭＳ Ｐゴシック"/>
                <a:cs typeface="ＭＳ Ｐゴシック" charset="-128"/>
              </a:rPr>
              <a:t>fyddwch</a:t>
            </a:r>
            <a:r>
              <a:rPr lang="en-GB" sz="2000" dirty="0">
                <a:ea typeface="ＭＳ Ｐゴシック"/>
                <a:cs typeface="ＭＳ Ｐゴシック" charset="-128"/>
              </a:rPr>
              <a:t> chi </a:t>
            </a:r>
            <a:r>
              <a:rPr lang="en-GB" sz="2000" dirty="0" err="1">
                <a:ea typeface="ＭＳ Ｐゴシック"/>
                <a:cs typeface="ＭＳ Ｐゴシック" charset="-128"/>
              </a:rPr>
              <a:t>yn</a:t>
            </a:r>
            <a:r>
              <a:rPr lang="en-GB" sz="2000" dirty="0">
                <a:ea typeface="ＭＳ Ｐゴシック"/>
                <a:cs typeface="ＭＳ Ｐゴシック" charset="-128"/>
              </a:rPr>
              <a:t> </a:t>
            </a:r>
            <a:r>
              <a:rPr lang="en-GB" sz="2000" dirty="0" err="1">
                <a:ea typeface="ＭＳ Ｐゴシック"/>
                <a:cs typeface="ＭＳ Ｐゴシック" charset="-128"/>
              </a:rPr>
              <a:t>cynnwys</a:t>
            </a:r>
            <a:r>
              <a:rPr lang="en-GB" sz="2000" dirty="0">
                <a:ea typeface="ＭＳ Ｐゴシック"/>
                <a:cs typeface="ＭＳ Ｐゴシック" charset="-128"/>
              </a:rPr>
              <a:t> </a:t>
            </a:r>
            <a:r>
              <a:rPr lang="en-GB" sz="2000" dirty="0" err="1">
                <a:ea typeface="ＭＳ Ｐゴシック"/>
                <a:cs typeface="ＭＳ Ｐゴシック" charset="-128"/>
              </a:rPr>
              <a:t>yn</a:t>
            </a:r>
            <a:r>
              <a:rPr lang="en-GB" sz="2000" dirty="0">
                <a:ea typeface="ＭＳ Ｐゴシック"/>
                <a:cs typeface="ＭＳ Ｐゴシック" charset="-128"/>
              </a:rPr>
              <a:t> </a:t>
            </a:r>
            <a:r>
              <a:rPr lang="en-GB" sz="2000" dirty="0" err="1">
                <a:ea typeface="ＭＳ Ｐゴシック"/>
                <a:cs typeface="ＭＳ Ｐゴシック" charset="-128"/>
              </a:rPr>
              <a:t>eich</a:t>
            </a:r>
            <a:r>
              <a:rPr lang="en-GB" sz="2000" dirty="0">
                <a:ea typeface="ＭＳ Ｐゴシック"/>
                <a:cs typeface="ＭＳ Ｐゴシック" charset="-128"/>
              </a:rPr>
              <a:t> </a:t>
            </a:r>
            <a:r>
              <a:rPr lang="en-GB" sz="2000" dirty="0" err="1">
                <a:ea typeface="ＭＳ Ｐゴシック"/>
                <a:cs typeface="ＭＳ Ｐゴシック" charset="-128"/>
              </a:rPr>
              <a:t>cyflwyniad</a:t>
            </a:r>
            <a:r>
              <a:rPr lang="en-GB" sz="2000" dirty="0">
                <a:ea typeface="ＭＳ Ｐゴシック"/>
                <a:cs typeface="ＭＳ Ｐゴシック" charset="-128"/>
              </a:rPr>
              <a:t>?</a:t>
            </a:r>
            <a:endParaRPr lang="en-GB" sz="2000" dirty="0">
              <a:ea typeface="ＭＳ Ｐゴシック" charset="-128"/>
              <a:cs typeface="ＭＳ Ｐゴシック" charset="-128"/>
            </a:endParaRPr>
          </a:p>
          <a:p>
            <a:pPr marL="365125" indent="-255270">
              <a:spcBef>
                <a:spcPts val="400"/>
              </a:spcBef>
              <a:buClr>
                <a:schemeClr val="accent1"/>
              </a:buClr>
              <a:buSzPct val="68000"/>
              <a:buFont typeface="Wingdings 3" pitchFamily="18" charset="2"/>
              <a:buChar char=""/>
              <a:defRPr/>
            </a:pPr>
            <a:r>
              <a:rPr lang="en-GB" sz="2000" dirty="0">
                <a:ea typeface="ＭＳ Ｐゴシック"/>
                <a:cs typeface="ＭＳ Ｐゴシック" charset="-128"/>
              </a:rPr>
              <a:t>Pa </a:t>
            </a:r>
            <a:r>
              <a:rPr lang="en-GB" sz="2000" b="1" dirty="0" err="1">
                <a:solidFill>
                  <a:srgbClr val="FF0000"/>
                </a:solidFill>
                <a:ea typeface="ＭＳ Ｐゴシック"/>
                <a:cs typeface="ＭＳ Ｐゴシック" charset="-128"/>
              </a:rPr>
              <a:t>ymarferion</a:t>
            </a:r>
            <a:r>
              <a:rPr lang="en-GB" sz="2000" b="1" dirty="0">
                <a:solidFill>
                  <a:srgbClr val="FF0000"/>
                </a:solidFill>
                <a:ea typeface="ＭＳ Ｐゴシック"/>
                <a:cs typeface="ＭＳ Ｐゴシック" charset="-128"/>
              </a:rPr>
              <a:t> </a:t>
            </a:r>
            <a:r>
              <a:rPr lang="en-GB" sz="2000" b="1" dirty="0" err="1">
                <a:solidFill>
                  <a:srgbClr val="FF0000"/>
                </a:solidFill>
                <a:ea typeface="ＭＳ Ｐゴシック"/>
                <a:cs typeface="ＭＳ Ｐゴシック" charset="-128"/>
              </a:rPr>
              <a:t>dysgu</a:t>
            </a:r>
            <a:r>
              <a:rPr lang="en-GB" sz="2000" b="1" dirty="0">
                <a:solidFill>
                  <a:srgbClr val="FF0000"/>
                </a:solidFill>
                <a:ea typeface="ＭＳ Ｐゴシック"/>
                <a:cs typeface="ＭＳ Ｐゴシック" charset="-128"/>
              </a:rPr>
              <a:t> ac </a:t>
            </a:r>
            <a:r>
              <a:rPr lang="en-GB" sz="2000" b="1" dirty="0" err="1">
                <a:solidFill>
                  <a:srgbClr val="FF0000"/>
                </a:solidFill>
                <a:ea typeface="ＭＳ Ｐゴシック"/>
                <a:cs typeface="ＭＳ Ｐゴシック" charset="-128"/>
              </a:rPr>
              <a:t>addysgu</a:t>
            </a:r>
            <a:r>
              <a:rPr lang="en-GB" sz="2000" dirty="0">
                <a:ea typeface="ＭＳ Ｐゴシック"/>
                <a:cs typeface="ＭＳ Ｐゴシック" charset="-128"/>
              </a:rPr>
              <a:t> </a:t>
            </a:r>
            <a:r>
              <a:rPr lang="en-GB" sz="2000" dirty="0" err="1">
                <a:ea typeface="ＭＳ Ｐゴシック"/>
                <a:cs typeface="ＭＳ Ｐゴシック" charset="-128"/>
              </a:rPr>
              <a:t>sy'n</a:t>
            </a:r>
            <a:r>
              <a:rPr lang="en-GB" sz="2000" dirty="0">
                <a:ea typeface="ＭＳ Ｐゴシック"/>
                <a:cs typeface="ＭＳ Ｐゴシック" charset="-128"/>
              </a:rPr>
              <a:t> </a:t>
            </a:r>
            <a:r>
              <a:rPr lang="en-GB" sz="2000" dirty="0" err="1">
                <a:ea typeface="ＭＳ Ｐゴシック"/>
                <a:cs typeface="ＭＳ Ｐゴシック" charset="-128"/>
              </a:rPr>
              <a:t>gysylltiedig</a:t>
            </a:r>
            <a:r>
              <a:rPr lang="en-GB" sz="2000" dirty="0">
                <a:ea typeface="ＭＳ Ｐゴシック"/>
                <a:cs typeface="ＭＳ Ｐゴシック" charset="-128"/>
              </a:rPr>
              <a:t> </a:t>
            </a:r>
            <a:r>
              <a:rPr lang="en-GB" sz="2000" dirty="0" err="1">
                <a:ea typeface="ＭＳ Ｐゴシック"/>
                <a:cs typeface="ＭＳ Ｐゴシック" charset="-128"/>
              </a:rPr>
              <a:t>gyda'r</a:t>
            </a:r>
            <a:r>
              <a:rPr lang="en-GB" sz="2000" dirty="0">
                <a:ea typeface="ＭＳ Ｐゴシック"/>
                <a:cs typeface="ＭＳ Ｐゴシック" charset="-128"/>
              </a:rPr>
              <a:t> </a:t>
            </a:r>
            <a:r>
              <a:rPr lang="en-GB" sz="2000" dirty="0" err="1">
                <a:ea typeface="ＭＳ Ｐゴシック"/>
                <a:cs typeface="ＭＳ Ｐゴシック" charset="-128"/>
              </a:rPr>
              <a:t>fframweithiau</a:t>
            </a:r>
            <a:r>
              <a:rPr lang="en-GB" sz="2000" dirty="0">
                <a:ea typeface="ＭＳ Ｐゴシック"/>
                <a:cs typeface="ＭＳ Ｐゴシック" charset="-128"/>
              </a:rPr>
              <a:t>/ </a:t>
            </a:r>
            <a:r>
              <a:rPr lang="en-GB" sz="2000" dirty="0" err="1">
                <a:ea typeface="ＭＳ Ｐゴシック"/>
                <a:cs typeface="ＭＳ Ｐゴシック" charset="-128"/>
              </a:rPr>
              <a:t>modelau</a:t>
            </a:r>
            <a:r>
              <a:rPr lang="en-GB" sz="2000" dirty="0">
                <a:ea typeface="ＭＳ Ｐゴシック"/>
                <a:cs typeface="ＭＳ Ｐゴシック" charset="-128"/>
              </a:rPr>
              <a:t> </a:t>
            </a:r>
            <a:r>
              <a:rPr lang="en-GB" sz="2000" dirty="0" err="1">
                <a:ea typeface="ＭＳ Ｐゴシック"/>
                <a:cs typeface="ＭＳ Ｐゴシック" charset="-128"/>
              </a:rPr>
              <a:t>yma</a:t>
            </a:r>
            <a:r>
              <a:rPr lang="en-GB" sz="2000" dirty="0">
                <a:ea typeface="ＭＳ Ｐゴシック"/>
                <a:cs typeface="ＭＳ Ｐゴシック" charset="-128"/>
              </a:rPr>
              <a:t>?</a:t>
            </a:r>
            <a:endParaRPr lang="en-GB" sz="2000" dirty="0">
              <a:ea typeface="ＭＳ Ｐゴシック" charset="-128"/>
              <a:cs typeface="ＭＳ Ｐゴシック" charset="-128"/>
            </a:endParaRPr>
          </a:p>
          <a:p>
            <a:pPr marL="365125" indent="-255270">
              <a:spcBef>
                <a:spcPts val="400"/>
              </a:spcBef>
              <a:buClr>
                <a:schemeClr val="accent1"/>
              </a:buClr>
              <a:buSzPct val="68000"/>
              <a:buFont typeface="Wingdings 3" pitchFamily="18" charset="2"/>
              <a:buChar char=""/>
              <a:defRPr/>
            </a:pPr>
            <a:r>
              <a:rPr lang="en-GB" sz="2000" dirty="0">
                <a:ea typeface="ＭＳ Ｐゴシック"/>
                <a:cs typeface="ＭＳ Ｐゴシック" charset="-128"/>
              </a:rPr>
              <a:t>Pa </a:t>
            </a:r>
            <a:r>
              <a:rPr lang="en-GB" sz="2000" b="1" dirty="0" err="1">
                <a:solidFill>
                  <a:srgbClr val="FF0000"/>
                </a:solidFill>
                <a:ea typeface="ＭＳ Ｐゴシック"/>
                <a:cs typeface="ＭＳ Ｐゴシック" charset="-128"/>
              </a:rPr>
              <a:t>ddogfennau</a:t>
            </a:r>
            <a:r>
              <a:rPr lang="en-GB" sz="2000" b="1" dirty="0">
                <a:solidFill>
                  <a:srgbClr val="FF0000"/>
                </a:solidFill>
                <a:ea typeface="ＭＳ Ｐゴシック"/>
                <a:cs typeface="ＭＳ Ｐゴシック" charset="-128"/>
              </a:rPr>
              <a:t> </a:t>
            </a:r>
            <a:r>
              <a:rPr lang="en-GB" sz="2000" b="1" dirty="0" err="1">
                <a:solidFill>
                  <a:srgbClr val="FF0000"/>
                </a:solidFill>
                <a:ea typeface="ＭＳ Ｐゴシック"/>
                <a:cs typeface="ＭＳ Ｐゴシック" charset="-128"/>
              </a:rPr>
              <a:t>polisi</a:t>
            </a:r>
            <a:r>
              <a:rPr lang="en-GB" sz="2000" dirty="0">
                <a:ea typeface="ＭＳ Ｐゴシック"/>
                <a:cs typeface="ＭＳ Ｐゴシック" charset="-128"/>
              </a:rPr>
              <a:t> y </a:t>
            </a:r>
            <a:r>
              <a:rPr lang="en-GB" sz="2000" dirty="0" err="1">
                <a:ea typeface="ＭＳ Ｐゴシック"/>
                <a:cs typeface="ＭＳ Ｐゴシック" charset="-128"/>
              </a:rPr>
              <a:t>byddwch</a:t>
            </a:r>
            <a:r>
              <a:rPr lang="en-GB" sz="2000" dirty="0">
                <a:ea typeface="ＭＳ Ｐゴシック"/>
                <a:cs typeface="ＭＳ Ｐゴシック" charset="-128"/>
              </a:rPr>
              <a:t> </a:t>
            </a:r>
            <a:r>
              <a:rPr lang="en-GB" sz="2000" dirty="0" err="1">
                <a:ea typeface="ＭＳ Ｐゴシック"/>
                <a:cs typeface="ＭＳ Ｐゴシック" charset="-128"/>
              </a:rPr>
              <a:t>yn</a:t>
            </a:r>
            <a:r>
              <a:rPr lang="en-GB" sz="2000" dirty="0">
                <a:ea typeface="ＭＳ Ｐゴシック"/>
                <a:cs typeface="ＭＳ Ｐゴシック" charset="-128"/>
              </a:rPr>
              <a:t> </a:t>
            </a:r>
            <a:r>
              <a:rPr lang="en-GB" sz="2000" dirty="0" err="1">
                <a:ea typeface="ＭＳ Ｐゴシック"/>
                <a:cs typeface="ＭＳ Ｐゴシック" charset="-128"/>
              </a:rPr>
              <a:t>cyfeirio</a:t>
            </a:r>
            <a:r>
              <a:rPr lang="en-GB" sz="2000" dirty="0">
                <a:ea typeface="ＭＳ Ｐゴシック"/>
                <a:cs typeface="ＭＳ Ｐゴシック" charset="-128"/>
              </a:rPr>
              <a:t> </a:t>
            </a:r>
            <a:r>
              <a:rPr lang="en-GB" sz="2000" dirty="0" err="1">
                <a:ea typeface="ＭＳ Ｐゴシック"/>
                <a:cs typeface="ＭＳ Ｐゴシック" charset="-128"/>
              </a:rPr>
              <a:t>atynt</a:t>
            </a:r>
            <a:r>
              <a:rPr lang="en-GB" sz="2000" dirty="0">
                <a:ea typeface="ＭＳ Ｐゴシック"/>
                <a:cs typeface="ＭＳ Ｐゴシック" charset="-128"/>
              </a:rPr>
              <a:t>?</a:t>
            </a:r>
          </a:p>
          <a:p>
            <a:pPr marL="365125" indent="-255270">
              <a:spcBef>
                <a:spcPts val="400"/>
              </a:spcBef>
              <a:buClr>
                <a:schemeClr val="accent1"/>
              </a:buClr>
              <a:buSzPct val="68000"/>
              <a:buFont typeface="Wingdings 3" pitchFamily="18" charset="2"/>
              <a:buChar char=""/>
              <a:defRPr/>
            </a:pPr>
            <a:endParaRPr lang="en-US" sz="3600" i="1" dirty="0">
              <a:ea typeface="ＭＳ Ｐゴシック" charset="-128"/>
              <a:cs typeface="ＭＳ Ｐゴシック" charset="-128"/>
            </a:endParaRPr>
          </a:p>
          <a:p>
            <a:pPr marL="109220">
              <a:spcBef>
                <a:spcPts val="400"/>
              </a:spcBef>
              <a:buClr>
                <a:schemeClr val="accent1"/>
              </a:buClr>
              <a:buSzPct val="68000"/>
              <a:defRPr/>
            </a:pPr>
            <a:endParaRPr lang="en-GB" sz="3600" dirty="0">
              <a:ea typeface="ＭＳ Ｐゴシック" charset="-128"/>
              <a:cs typeface="ＭＳ Ｐゴシック" charset="-128"/>
            </a:endParaRPr>
          </a:p>
          <a:p>
            <a:pPr marL="365125" indent="-255270">
              <a:spcBef>
                <a:spcPts val="400"/>
              </a:spcBef>
              <a:buClr>
                <a:schemeClr val="accent1"/>
              </a:buClr>
              <a:buSzPct val="68000"/>
              <a:buFont typeface="Wingdings 3" pitchFamily="18" charset="2"/>
              <a:buChar char=""/>
              <a:defRPr/>
            </a:pPr>
            <a:endParaRPr lang="en-US" sz="3600" dirty="0">
              <a:ea typeface="ＭＳ Ｐゴシック" charset="-128"/>
              <a:cs typeface="ＭＳ Ｐゴシック" charset="-128"/>
            </a:endParaRPr>
          </a:p>
          <a:p>
            <a:pPr marL="365125" indent="-255270">
              <a:spcBef>
                <a:spcPts val="400"/>
              </a:spcBef>
              <a:buClr>
                <a:schemeClr val="accent1"/>
              </a:buClr>
              <a:buSzPct val="68000"/>
              <a:buFont typeface="Wingdings 3" pitchFamily="18" charset="2"/>
              <a:buChar char=""/>
              <a:defRPr/>
            </a:pPr>
            <a:endParaRPr lang="en-US" sz="3600" dirty="0">
              <a:ea typeface="ＭＳ Ｐゴシック" charset="-128"/>
              <a:cs typeface="ＭＳ Ｐゴシック" charset="-128"/>
            </a:endParaRPr>
          </a:p>
          <a:p>
            <a:pPr marL="365125" indent="-255270">
              <a:spcBef>
                <a:spcPts val="400"/>
              </a:spcBef>
              <a:buClr>
                <a:schemeClr val="accent1"/>
              </a:buClr>
              <a:buSzPct val="68000"/>
              <a:buFont typeface="Wingdings 3" pitchFamily="18" charset="2"/>
              <a:buChar char=""/>
              <a:defRPr/>
            </a:pPr>
            <a:endParaRPr lang="en-US" sz="3600" dirty="0">
              <a:ea typeface="ＭＳ Ｐゴシック" charset="-128"/>
              <a:cs typeface="ＭＳ Ｐゴシック" charset="-128"/>
            </a:endParaRPr>
          </a:p>
        </p:txBody>
      </p:sp>
      <p:pic>
        <p:nvPicPr>
          <p:cNvPr id="2" name="Picture 2" descr="Best Three Overlapping Circles Illustrations, Royalty-Free ...">
            <a:extLst>
              <a:ext uri="{FF2B5EF4-FFF2-40B4-BE49-F238E27FC236}">
                <a16:creationId xmlns:a16="http://schemas.microsoft.com/office/drawing/2014/main" id="{E708CB2F-2BCE-4EE7-95B1-742D982FB3D7}"/>
              </a:ext>
            </a:extLst>
          </p:cNvPr>
          <p:cNvPicPr>
            <a:picLocks noChangeAspect="1"/>
          </p:cNvPicPr>
          <p:nvPr/>
        </p:nvPicPr>
        <p:blipFill>
          <a:blip r:embed="rId2"/>
          <a:stretch>
            <a:fillRect/>
          </a:stretch>
        </p:blipFill>
        <p:spPr>
          <a:xfrm>
            <a:off x="9158842" y="402402"/>
            <a:ext cx="1865376" cy="1825752"/>
          </a:xfrm>
          <a:prstGeom prst="rect">
            <a:avLst/>
          </a:prstGeom>
        </p:spPr>
      </p:pic>
    </p:spTree>
    <p:extLst>
      <p:ext uri="{BB962C8B-B14F-4D97-AF65-F5344CB8AC3E}">
        <p14:creationId xmlns:p14="http://schemas.microsoft.com/office/powerpoint/2010/main" val="12857417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Aseiniad</a:t>
            </a:r>
            <a:r>
              <a:rPr lang="en-GB" dirty="0"/>
              <a:t> </a:t>
            </a:r>
            <a:br>
              <a:rPr lang="en-GB" dirty="0"/>
            </a:br>
            <a:r>
              <a:rPr lang="en-GB" dirty="0"/>
              <a:t>Assignment</a:t>
            </a:r>
          </a:p>
        </p:txBody>
      </p:sp>
      <p:sp>
        <p:nvSpPr>
          <p:cNvPr id="3" name="Content Placeholder 2"/>
          <p:cNvSpPr>
            <a:spLocks noGrp="1"/>
          </p:cNvSpPr>
          <p:nvPr>
            <p:ph sz="half" idx="1"/>
          </p:nvPr>
        </p:nvSpPr>
        <p:spPr>
          <a:xfrm>
            <a:off x="677334" y="2305049"/>
            <a:ext cx="4184035" cy="3736311"/>
          </a:xfrm>
        </p:spPr>
        <p:txBody>
          <a:bodyPr/>
          <a:lstStyle/>
          <a:p>
            <a:r>
              <a:rPr lang="en-GB" sz="2400" dirty="0" err="1"/>
              <a:t>Cyflwyniad</a:t>
            </a:r>
            <a:r>
              <a:rPr lang="en-GB" sz="2400" dirty="0"/>
              <a:t> </a:t>
            </a:r>
            <a:r>
              <a:rPr lang="en-GB" sz="2400" dirty="0" err="1"/>
              <a:t>grwp</a:t>
            </a:r>
            <a:r>
              <a:rPr lang="en-GB" sz="2400" dirty="0"/>
              <a:t> (10 </a:t>
            </a:r>
            <a:r>
              <a:rPr lang="en-GB" sz="2400" dirty="0" err="1"/>
              <a:t>munud</a:t>
            </a:r>
            <a:r>
              <a:rPr lang="en-GB" sz="2400" dirty="0"/>
              <a:t> </a:t>
            </a:r>
            <a:r>
              <a:rPr lang="en-GB" sz="2400" dirty="0" err="1"/>
              <a:t>yr</a:t>
            </a:r>
            <a:r>
              <a:rPr lang="en-GB" sz="2400" dirty="0"/>
              <a:t> un)</a:t>
            </a:r>
          </a:p>
          <a:p>
            <a:r>
              <a:rPr lang="en-GB" sz="2400" b="1" dirty="0">
                <a:solidFill>
                  <a:srgbClr val="FF0000"/>
                </a:solidFill>
              </a:rPr>
              <a:t>04/03/24 23:59</a:t>
            </a:r>
          </a:p>
          <a:p>
            <a:r>
              <a:rPr lang="cy-GB" sz="2400" dirty="0"/>
              <a:t>Dangoswch sut y gall damcaniaethau dysgu  gefnogi addysgu a dysgu effeithiol.</a:t>
            </a:r>
            <a:endParaRPr lang="en-GB" sz="2400" dirty="0"/>
          </a:p>
          <a:p>
            <a:endParaRPr lang="en-GB" dirty="0"/>
          </a:p>
        </p:txBody>
      </p:sp>
      <p:sp>
        <p:nvSpPr>
          <p:cNvPr id="4" name="Content Placeholder 3"/>
          <p:cNvSpPr>
            <a:spLocks noGrp="1"/>
          </p:cNvSpPr>
          <p:nvPr>
            <p:ph sz="half" idx="2"/>
          </p:nvPr>
        </p:nvSpPr>
        <p:spPr/>
        <p:txBody>
          <a:bodyPr/>
          <a:lstStyle/>
          <a:p>
            <a:r>
              <a:rPr lang="en-GB" sz="2400" dirty="0"/>
              <a:t>Group presentation (10 minutes each)</a:t>
            </a:r>
          </a:p>
          <a:p>
            <a:r>
              <a:rPr lang="en-GB" sz="2400" b="1" dirty="0">
                <a:solidFill>
                  <a:srgbClr val="FF0000"/>
                </a:solidFill>
              </a:rPr>
              <a:t>04/03/24 23:59</a:t>
            </a:r>
          </a:p>
          <a:p>
            <a:r>
              <a:rPr lang="en-GB" sz="2400" dirty="0"/>
              <a:t>Demonstrate how learning theories can support effective teaching and learning</a:t>
            </a:r>
          </a:p>
          <a:p>
            <a:endParaRPr lang="en-GB" dirty="0"/>
          </a:p>
          <a:p>
            <a:endParaRPr lang="en-GB" dirty="0"/>
          </a:p>
        </p:txBody>
      </p:sp>
    </p:spTree>
    <p:extLst>
      <p:ext uri="{BB962C8B-B14F-4D97-AF65-F5344CB8AC3E}">
        <p14:creationId xmlns:p14="http://schemas.microsoft.com/office/powerpoint/2010/main" val="31956668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1994452" y="374029"/>
            <a:ext cx="10972800" cy="1143000"/>
          </a:xfrm>
        </p:spPr>
        <p:txBody>
          <a:bodyPr/>
          <a:lstStyle/>
          <a:p>
            <a:pPr algn="ctr">
              <a:defRPr/>
            </a:pPr>
            <a:r>
              <a:rPr lang="en-GB" dirty="0">
                <a:ea typeface="+mj-ea"/>
                <a:cs typeface="+mj-cs"/>
              </a:rPr>
              <a:t>Skinner</a:t>
            </a:r>
          </a:p>
        </p:txBody>
      </p:sp>
      <p:sp>
        <p:nvSpPr>
          <p:cNvPr id="18435" name="Text Placeholder 4"/>
          <p:cNvSpPr>
            <a:spLocks noGrp="1"/>
          </p:cNvSpPr>
          <p:nvPr>
            <p:ph type="body" sz="half" idx="1"/>
          </p:nvPr>
        </p:nvSpPr>
        <p:spPr>
          <a:xfrm>
            <a:off x="1027317" y="1792357"/>
            <a:ext cx="4038600" cy="4533900"/>
          </a:xfrm>
        </p:spPr>
        <p:txBody>
          <a:bodyPr>
            <a:normAutofit/>
          </a:bodyPr>
          <a:lstStyle/>
          <a:p>
            <a:r>
              <a:rPr lang="en-GB" altLang="en-US" sz="2800" dirty="0" err="1">
                <a:ea typeface="ＭＳ Ｐゴシック" pitchFamily="34" charset="-128"/>
              </a:rPr>
              <a:t>Ystyried</a:t>
            </a:r>
            <a:r>
              <a:rPr lang="en-GB" altLang="en-US" sz="2800" dirty="0">
                <a:ea typeface="ＭＳ Ｐゴシック" pitchFamily="34" charset="-128"/>
              </a:rPr>
              <a:t> </a:t>
            </a:r>
            <a:r>
              <a:rPr lang="en-GB" altLang="en-US" sz="2800" dirty="0" err="1">
                <a:ea typeface="ＭＳ Ｐゴシック" pitchFamily="34" charset="-128"/>
              </a:rPr>
              <a:t>dysgu</a:t>
            </a:r>
            <a:r>
              <a:rPr lang="en-GB" altLang="en-US" sz="2800" dirty="0">
                <a:ea typeface="ＭＳ Ｐゴシック" pitchFamily="34" charset="-128"/>
              </a:rPr>
              <a:t> </a:t>
            </a:r>
            <a:r>
              <a:rPr lang="en-GB" altLang="en-US" sz="2800" dirty="0" err="1">
                <a:ea typeface="ＭＳ Ｐゴシック" pitchFamily="34" charset="-128"/>
              </a:rPr>
              <a:t>fel</a:t>
            </a:r>
            <a:r>
              <a:rPr lang="en-GB" altLang="en-US" sz="2800" dirty="0">
                <a:ea typeface="ＭＳ Ｐゴシック" pitchFamily="34" charset="-128"/>
              </a:rPr>
              <a:t> proses o ‘</a:t>
            </a:r>
            <a:r>
              <a:rPr lang="en-GB" altLang="en-US" sz="2800" dirty="0" err="1">
                <a:ea typeface="ＭＳ Ｐゴシック" pitchFamily="34" charset="-128"/>
              </a:rPr>
              <a:t>gyflyru</a:t>
            </a:r>
            <a:r>
              <a:rPr lang="en-GB" altLang="en-US" sz="2800" dirty="0">
                <a:ea typeface="ＭＳ Ｐゴシック" pitchFamily="34" charset="-128"/>
              </a:rPr>
              <a:t> </a:t>
            </a:r>
            <a:r>
              <a:rPr lang="en-GB" altLang="en-US" sz="2800" dirty="0" err="1">
                <a:ea typeface="ＭＳ Ｐゴシック" pitchFamily="34" charset="-128"/>
              </a:rPr>
              <a:t>gweithredol</a:t>
            </a:r>
            <a:r>
              <a:rPr lang="en-GB" altLang="en-US" sz="2800" dirty="0">
                <a:ea typeface="ＭＳ Ｐゴシック" pitchFamily="34" charset="-128"/>
              </a:rPr>
              <a:t>’</a:t>
            </a:r>
          </a:p>
          <a:p>
            <a:r>
              <a:rPr lang="en-GB" altLang="en-US" sz="2800" dirty="0" err="1">
                <a:ea typeface="ＭＳ Ｐゴシック" pitchFamily="34" charset="-128"/>
              </a:rPr>
              <a:t>Annog</a:t>
            </a:r>
            <a:r>
              <a:rPr lang="en-GB" altLang="en-US" sz="2800" dirty="0">
                <a:ea typeface="ＭＳ Ｐゴシック" pitchFamily="34" charset="-128"/>
              </a:rPr>
              <a:t> </a:t>
            </a:r>
            <a:r>
              <a:rPr lang="en-GB" altLang="en-US" sz="2800" dirty="0" err="1">
                <a:solidFill>
                  <a:srgbClr val="FF0000"/>
                </a:solidFill>
                <a:ea typeface="ＭＳ Ｐゴシック" pitchFamily="34" charset="-128"/>
              </a:rPr>
              <a:t>rheoli</a:t>
            </a:r>
            <a:r>
              <a:rPr lang="en-GB" altLang="en-US" sz="2800" dirty="0">
                <a:solidFill>
                  <a:srgbClr val="FF0000"/>
                </a:solidFill>
                <a:ea typeface="ＭＳ Ｐゴシック" pitchFamily="34" charset="-128"/>
              </a:rPr>
              <a:t> </a:t>
            </a:r>
            <a:r>
              <a:rPr lang="en-GB" altLang="en-US" sz="2800" dirty="0" err="1">
                <a:solidFill>
                  <a:srgbClr val="FF0000"/>
                </a:solidFill>
                <a:ea typeface="ＭＳ Ｐゴシック" pitchFamily="34" charset="-128"/>
              </a:rPr>
              <a:t>ymddygiad</a:t>
            </a:r>
            <a:endParaRPr lang="en-GB" altLang="en-US" sz="2800" dirty="0">
              <a:solidFill>
                <a:srgbClr val="FF0000"/>
              </a:solidFill>
              <a:ea typeface="ＭＳ Ｐゴシック" pitchFamily="34" charset="-128"/>
            </a:endParaRPr>
          </a:p>
          <a:p>
            <a:r>
              <a:rPr lang="en-GB" altLang="en-US" sz="2800" dirty="0">
                <a:ea typeface="ＭＳ Ｐゴシック" pitchFamily="34" charset="-128"/>
              </a:rPr>
              <a:t>Mae </a:t>
            </a:r>
            <a:r>
              <a:rPr lang="en-GB" altLang="en-US" sz="2800" dirty="0" err="1">
                <a:ea typeface="ＭＳ Ｐゴシック" pitchFamily="34" charset="-128"/>
              </a:rPr>
              <a:t>pobl</a:t>
            </a:r>
            <a:r>
              <a:rPr lang="en-GB" altLang="en-US" sz="2800" dirty="0">
                <a:ea typeface="ＭＳ Ｐゴシック" pitchFamily="34" charset="-128"/>
              </a:rPr>
              <a:t> </a:t>
            </a:r>
            <a:r>
              <a:rPr lang="en-GB" altLang="en-US" sz="2800" dirty="0" err="1">
                <a:ea typeface="ＭＳ Ｐゴシック" pitchFamily="34" charset="-128"/>
              </a:rPr>
              <a:t>yn</a:t>
            </a:r>
            <a:r>
              <a:rPr lang="en-GB" altLang="en-US" sz="2800" dirty="0">
                <a:ea typeface="ＭＳ Ｐゴシック" pitchFamily="34" charset="-128"/>
              </a:rPr>
              <a:t> </a:t>
            </a:r>
            <a:r>
              <a:rPr lang="en-GB" altLang="en-US" sz="2800" dirty="0" err="1">
                <a:ea typeface="ＭＳ Ｐゴシック" pitchFamily="34" charset="-128"/>
              </a:rPr>
              <a:t>cael</a:t>
            </a:r>
            <a:r>
              <a:rPr lang="en-GB" altLang="en-US" sz="2800" dirty="0">
                <a:ea typeface="ＭＳ Ｐゴシック" pitchFamily="34" charset="-128"/>
              </a:rPr>
              <a:t> </a:t>
            </a:r>
            <a:r>
              <a:rPr lang="en-GB" altLang="en-US" sz="2800" dirty="0" err="1">
                <a:ea typeface="ＭＳ Ｐゴシック" pitchFamily="34" charset="-128"/>
              </a:rPr>
              <a:t>eu</a:t>
            </a:r>
            <a:r>
              <a:rPr lang="en-GB" altLang="en-US" sz="2800" dirty="0">
                <a:ea typeface="ＭＳ Ｐゴシック" pitchFamily="34" charset="-128"/>
              </a:rPr>
              <a:t> </a:t>
            </a:r>
            <a:r>
              <a:rPr lang="en-GB" altLang="en-US" sz="2800" dirty="0" err="1">
                <a:solidFill>
                  <a:srgbClr val="FF0000"/>
                </a:solidFill>
                <a:ea typeface="ＭＳ Ｐゴシック" pitchFamily="34" charset="-128"/>
              </a:rPr>
              <a:t>rheoli</a:t>
            </a:r>
            <a:r>
              <a:rPr lang="en-GB" altLang="en-US" sz="2800" dirty="0">
                <a:solidFill>
                  <a:srgbClr val="FF0000"/>
                </a:solidFill>
                <a:ea typeface="ＭＳ Ｐゴシック" pitchFamily="34" charset="-128"/>
              </a:rPr>
              <a:t> </a:t>
            </a:r>
            <a:r>
              <a:rPr lang="en-GB" altLang="en-US" sz="2800" dirty="0" err="1">
                <a:solidFill>
                  <a:srgbClr val="FF0000"/>
                </a:solidFill>
                <a:ea typeface="ＭＳ Ｐゴシック" pitchFamily="34" charset="-128"/>
              </a:rPr>
              <a:t>drwy</a:t>
            </a:r>
            <a:r>
              <a:rPr lang="en-GB" altLang="en-US" sz="2800" dirty="0">
                <a:solidFill>
                  <a:srgbClr val="FF0000"/>
                </a:solidFill>
                <a:ea typeface="ＭＳ Ｐゴシック" pitchFamily="34" charset="-128"/>
              </a:rPr>
              <a:t> y </a:t>
            </a:r>
            <a:r>
              <a:rPr lang="en-GB" altLang="en-US" sz="2800" dirty="0" err="1">
                <a:solidFill>
                  <a:srgbClr val="FF0000"/>
                </a:solidFill>
                <a:ea typeface="ＭＳ Ｐゴシック" pitchFamily="34" charset="-128"/>
              </a:rPr>
              <a:t>defnydd</a:t>
            </a:r>
            <a:r>
              <a:rPr lang="en-GB" altLang="en-US" sz="2800" dirty="0">
                <a:solidFill>
                  <a:srgbClr val="FF0000"/>
                </a:solidFill>
                <a:ea typeface="ＭＳ Ｐゴシック" pitchFamily="34" charset="-128"/>
              </a:rPr>
              <a:t> </a:t>
            </a:r>
            <a:r>
              <a:rPr lang="en-GB" altLang="en-US" sz="2800" dirty="0" err="1">
                <a:solidFill>
                  <a:srgbClr val="FF0000"/>
                </a:solidFill>
                <a:ea typeface="ＭＳ Ｐゴシック" pitchFamily="34" charset="-128"/>
              </a:rPr>
              <a:t>systemataidd</a:t>
            </a:r>
            <a:r>
              <a:rPr lang="en-GB" altLang="en-US" sz="2800" dirty="0">
                <a:solidFill>
                  <a:srgbClr val="FF0000"/>
                </a:solidFill>
                <a:ea typeface="ＭＳ Ｐゴシック" pitchFamily="34" charset="-128"/>
              </a:rPr>
              <a:t> o </a:t>
            </a:r>
            <a:r>
              <a:rPr lang="en-GB" altLang="en-US" sz="2800" dirty="0" err="1">
                <a:solidFill>
                  <a:srgbClr val="FF0000"/>
                </a:solidFill>
                <a:ea typeface="ＭＳ Ｐゴシック" pitchFamily="34" charset="-128"/>
              </a:rPr>
              <a:t>wobrau</a:t>
            </a:r>
            <a:r>
              <a:rPr lang="en-GB" altLang="en-US" sz="2800" dirty="0">
                <a:solidFill>
                  <a:srgbClr val="FF0000"/>
                </a:solidFill>
                <a:ea typeface="ＭＳ Ｐゴシック" pitchFamily="34" charset="-128"/>
              </a:rPr>
              <a:t> </a:t>
            </a:r>
            <a:r>
              <a:rPr lang="en-GB" altLang="en-US" sz="2800" dirty="0" err="1">
                <a:solidFill>
                  <a:srgbClr val="FF0000"/>
                </a:solidFill>
                <a:ea typeface="ＭＳ Ｐゴシック" pitchFamily="34" charset="-128"/>
              </a:rPr>
              <a:t>allanol</a:t>
            </a:r>
            <a:endParaRPr lang="en-GB" altLang="en-US" sz="2800" dirty="0">
              <a:solidFill>
                <a:srgbClr val="FF0000"/>
              </a:solidFill>
              <a:ea typeface="ＭＳ Ｐゴシック" pitchFamily="34" charset="-128"/>
            </a:endParaRPr>
          </a:p>
        </p:txBody>
      </p:sp>
      <p:sp>
        <p:nvSpPr>
          <p:cNvPr id="9218" name="Rectangle 3"/>
          <p:cNvSpPr>
            <a:spLocks noGrp="1" noChangeArrowheads="1"/>
          </p:cNvSpPr>
          <p:nvPr>
            <p:ph sz="half" idx="2"/>
          </p:nvPr>
        </p:nvSpPr>
        <p:spPr>
          <a:xfrm>
            <a:off x="5547535" y="1785730"/>
            <a:ext cx="4038600" cy="4533900"/>
          </a:xfrm>
        </p:spPr>
        <p:txBody>
          <a:bodyPr>
            <a:normAutofit fontScale="92500" lnSpcReduction="10000"/>
          </a:bodyPr>
          <a:lstStyle/>
          <a:p>
            <a:pPr>
              <a:lnSpc>
                <a:spcPct val="80000"/>
              </a:lnSpc>
              <a:defRPr/>
            </a:pPr>
            <a:endParaRPr lang="en-GB" altLang="en-US" sz="2800" dirty="0">
              <a:ea typeface="ＭＳ Ｐゴシック" pitchFamily="34" charset="-128"/>
            </a:endParaRPr>
          </a:p>
          <a:p>
            <a:pPr>
              <a:lnSpc>
                <a:spcPct val="80000"/>
              </a:lnSpc>
              <a:defRPr/>
            </a:pPr>
            <a:r>
              <a:rPr lang="en-GB" altLang="en-US" sz="2800" i="1" dirty="0">
                <a:ea typeface="ＭＳ Ｐゴシック" pitchFamily="34" charset="-128"/>
              </a:rPr>
              <a:t>Considered learning as a process of ‘operant conditioning’</a:t>
            </a:r>
            <a:endParaRPr lang="en-GB" sz="2800" i="1" dirty="0">
              <a:ea typeface="ＭＳ Ｐゴシック" pitchFamily="34" charset="-128"/>
            </a:endParaRPr>
          </a:p>
          <a:p>
            <a:pPr lvl="1">
              <a:defRPr/>
            </a:pPr>
            <a:r>
              <a:rPr lang="en-GB" sz="2800" i="1" dirty="0">
                <a:ea typeface="ＭＳ Ｐゴシック" pitchFamily="34" charset="-128"/>
              </a:rPr>
              <a:t>A</a:t>
            </a:r>
            <a:r>
              <a:rPr lang="en-US" sz="2800" i="1" dirty="0"/>
              <a:t>n advocate of </a:t>
            </a:r>
            <a:r>
              <a:rPr lang="en-US" sz="2800" i="1" dirty="0">
                <a:solidFill>
                  <a:srgbClr val="FF0000"/>
                </a:solidFill>
              </a:rPr>
              <a:t>behavioral engineering</a:t>
            </a:r>
          </a:p>
          <a:p>
            <a:pPr lvl="1">
              <a:defRPr/>
            </a:pPr>
            <a:r>
              <a:rPr lang="en-US" sz="2800" i="1" dirty="0"/>
              <a:t>People are </a:t>
            </a:r>
            <a:r>
              <a:rPr lang="en-US" sz="2800" i="1" dirty="0">
                <a:solidFill>
                  <a:srgbClr val="FF0000"/>
                </a:solidFill>
              </a:rPr>
              <a:t>controlled through the systematic allocation of external rewards</a:t>
            </a:r>
            <a:endParaRPr lang="en-GB" altLang="en-US" sz="2800" i="1" dirty="0">
              <a:ea typeface="ＭＳ Ｐゴシック" pitchFamily="34" charset="-128"/>
            </a:endParaRPr>
          </a:p>
          <a:p>
            <a:pPr lvl="1" eaLnBrk="1" hangingPunct="1">
              <a:lnSpc>
                <a:spcPct val="90000"/>
              </a:lnSpc>
              <a:defRPr/>
            </a:pPr>
            <a:endParaRPr lang="en-GB" altLang="en-US" sz="2800" dirty="0">
              <a:ea typeface="ＭＳ Ｐゴシック" pitchFamily="34" charset="-128"/>
            </a:endParaRPr>
          </a:p>
        </p:txBody>
      </p:sp>
      <p:pic>
        <p:nvPicPr>
          <p:cNvPr id="2" name="Picture 1"/>
          <p:cNvPicPr>
            <a:picLocks noChangeAspect="1"/>
          </p:cNvPicPr>
          <p:nvPr/>
        </p:nvPicPr>
        <p:blipFill>
          <a:blip r:embed="rId2"/>
          <a:stretch>
            <a:fillRect/>
          </a:stretch>
        </p:blipFill>
        <p:spPr>
          <a:xfrm>
            <a:off x="6730862" y="272640"/>
            <a:ext cx="2005634" cy="1347439"/>
          </a:xfrm>
          <a:prstGeom prst="rect">
            <a:avLst/>
          </a:prstGeom>
        </p:spPr>
      </p:pic>
    </p:spTree>
    <p:extLst>
      <p:ext uri="{BB962C8B-B14F-4D97-AF65-F5344CB8AC3E}">
        <p14:creationId xmlns:p14="http://schemas.microsoft.com/office/powerpoint/2010/main" val="30787056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1981200" y="533400"/>
            <a:ext cx="8229600" cy="1143000"/>
          </a:xfrm>
        </p:spPr>
        <p:txBody>
          <a:bodyPr>
            <a:normAutofit fontScale="90000"/>
          </a:bodyPr>
          <a:lstStyle/>
          <a:p>
            <a:pPr lvl="1">
              <a:defRPr/>
            </a:pPr>
            <a:br>
              <a:rPr lang="en-GB" dirty="0">
                <a:ea typeface="+mj-ea"/>
                <a:cs typeface="+mj-cs"/>
              </a:rPr>
            </a:br>
            <a:r>
              <a:rPr lang="en-GB" sz="3600" dirty="0">
                <a:latin typeface="+mn-lt"/>
                <a:ea typeface="+mj-ea"/>
                <a:cs typeface="+mj-cs"/>
              </a:rPr>
              <a:t>Skinner </a:t>
            </a:r>
            <a:r>
              <a:rPr lang="en-GB" sz="3600" dirty="0" err="1">
                <a:latin typeface="+mn-lt"/>
                <a:ea typeface="+mj-ea"/>
                <a:cs typeface="+mj-cs"/>
              </a:rPr>
              <a:t>ar</a:t>
            </a:r>
            <a:r>
              <a:rPr lang="en-GB" sz="3600" dirty="0">
                <a:latin typeface="+mn-lt"/>
                <a:ea typeface="+mj-ea"/>
                <a:cs typeface="+mj-cs"/>
              </a:rPr>
              <a:t> </a:t>
            </a:r>
            <a:r>
              <a:rPr lang="en-GB" sz="3600" dirty="0" err="1">
                <a:latin typeface="+mn-lt"/>
                <a:ea typeface="+mj-ea"/>
                <a:cs typeface="+mj-cs"/>
              </a:rPr>
              <a:t>Atgyfnerthu</a:t>
            </a:r>
            <a:r>
              <a:rPr lang="en-GB" sz="3600" dirty="0">
                <a:latin typeface="+mn-lt"/>
                <a:ea typeface="+mj-ea"/>
                <a:cs typeface="+mj-cs"/>
              </a:rPr>
              <a:t> </a:t>
            </a:r>
            <a:br>
              <a:rPr lang="en-GB" sz="3600" dirty="0">
                <a:latin typeface="+mn-lt"/>
                <a:ea typeface="+mj-ea"/>
                <a:cs typeface="+mj-cs"/>
              </a:rPr>
            </a:br>
            <a:r>
              <a:rPr lang="en-GB" sz="3600" dirty="0">
                <a:latin typeface="+mn-lt"/>
                <a:ea typeface="+mj-ea"/>
                <a:cs typeface="+mj-cs"/>
              </a:rPr>
              <a:t>Skinner on Reinforcement</a:t>
            </a:r>
            <a:br>
              <a:rPr lang="en-GB" dirty="0">
                <a:ea typeface="+mj-ea"/>
                <a:cs typeface="+mj-cs"/>
              </a:rPr>
            </a:br>
            <a:br>
              <a:rPr lang="en-US" sz="800" dirty="0"/>
            </a:br>
            <a:endParaRPr lang="en-GB" dirty="0">
              <a:ea typeface="+mj-ea"/>
              <a:cs typeface="+mj-cs"/>
            </a:endParaRPr>
          </a:p>
        </p:txBody>
      </p:sp>
      <p:sp>
        <p:nvSpPr>
          <p:cNvPr id="16387" name="Text Placeholder 1"/>
          <p:cNvSpPr>
            <a:spLocks noGrp="1"/>
          </p:cNvSpPr>
          <p:nvPr>
            <p:ph type="body" sz="half" idx="1"/>
          </p:nvPr>
        </p:nvSpPr>
        <p:spPr>
          <a:xfrm>
            <a:off x="609600" y="1916114"/>
            <a:ext cx="4788452" cy="4217986"/>
          </a:xfrm>
        </p:spPr>
        <p:txBody>
          <a:bodyPr vert="horz" lIns="91440" tIns="45720" rIns="91440" bIns="45720" rtlCol="0" anchor="t">
            <a:normAutofit/>
          </a:bodyPr>
          <a:lstStyle/>
          <a:p>
            <a:pPr>
              <a:defRPr/>
            </a:pPr>
            <a:r>
              <a:rPr lang="en-GB" altLang="en-US" sz="3200" dirty="0" err="1">
                <a:ea typeface="ＭＳ Ｐゴシック"/>
              </a:rPr>
              <a:t>Yr</a:t>
            </a:r>
            <a:r>
              <a:rPr lang="en-GB" altLang="en-US" sz="3200" dirty="0">
                <a:ea typeface="ＭＳ Ｐゴシック"/>
              </a:rPr>
              <a:t> </a:t>
            </a:r>
            <a:r>
              <a:rPr lang="en-GB" altLang="en-US" sz="3200" dirty="0" err="1">
                <a:ea typeface="ＭＳ Ｐゴシック"/>
              </a:rPr>
              <a:t>egwyddor</a:t>
            </a:r>
            <a:r>
              <a:rPr lang="en-GB" altLang="en-US" sz="3200" dirty="0">
                <a:ea typeface="ＭＳ Ｐゴシック"/>
              </a:rPr>
              <a:t> o </a:t>
            </a:r>
            <a:r>
              <a:rPr lang="en-GB" altLang="en-US" sz="3200" dirty="0" err="1">
                <a:ea typeface="ＭＳ Ｐゴシック"/>
              </a:rPr>
              <a:t>atgyfnerthu</a:t>
            </a:r>
            <a:r>
              <a:rPr lang="en-GB" altLang="en-US" sz="3200" dirty="0">
                <a:ea typeface="ＭＳ Ｐゴシック"/>
              </a:rPr>
              <a:t> - y </a:t>
            </a:r>
            <a:r>
              <a:rPr lang="en-GB" altLang="en-US" sz="3200" dirty="0" err="1">
                <a:ea typeface="ＭＳ Ｐゴシック"/>
              </a:rPr>
              <a:t>tebygrwydd</a:t>
            </a:r>
            <a:r>
              <a:rPr lang="en-GB" altLang="en-US" sz="3200" dirty="0">
                <a:ea typeface="ＭＳ Ｐゴシック"/>
              </a:rPr>
              <a:t> o </a:t>
            </a:r>
            <a:r>
              <a:rPr lang="en-GB" altLang="en-US" sz="3200" dirty="0" err="1">
                <a:ea typeface="ＭＳ Ｐゴシック"/>
              </a:rPr>
              <a:t>rywbeth</a:t>
            </a:r>
            <a:r>
              <a:rPr lang="en-GB" altLang="en-US" sz="3200" dirty="0">
                <a:ea typeface="ＭＳ Ｐゴシック"/>
              </a:rPr>
              <a:t> </a:t>
            </a:r>
            <a:r>
              <a:rPr lang="en-GB" altLang="en-US" sz="3200" dirty="0" err="1">
                <a:ea typeface="ＭＳ Ｐゴシック"/>
              </a:rPr>
              <a:t>yn</a:t>
            </a:r>
            <a:r>
              <a:rPr lang="en-GB" altLang="en-US" sz="3200" dirty="0">
                <a:ea typeface="ＭＳ Ｐゴシック"/>
              </a:rPr>
              <a:t> </a:t>
            </a:r>
            <a:r>
              <a:rPr lang="en-GB" altLang="en-US" sz="3200" dirty="0" err="1">
                <a:ea typeface="ＭＳ Ｐゴシック"/>
              </a:rPr>
              <a:t>digwydd</a:t>
            </a:r>
            <a:r>
              <a:rPr lang="en-GB" altLang="en-US" sz="3200" dirty="0">
                <a:ea typeface="ＭＳ Ｐゴシック"/>
              </a:rPr>
              <a:t> </a:t>
            </a:r>
            <a:r>
              <a:rPr lang="en-GB" altLang="en-US" sz="3200" dirty="0" err="1">
                <a:ea typeface="ＭＳ Ｐゴシック"/>
              </a:rPr>
              <a:t>yn</a:t>
            </a:r>
            <a:r>
              <a:rPr lang="en-GB" altLang="en-US" sz="3200" dirty="0">
                <a:ea typeface="ＭＳ Ｐゴシック"/>
              </a:rPr>
              <a:t> </a:t>
            </a:r>
            <a:r>
              <a:rPr lang="en-GB" altLang="en-US" sz="3200" dirty="0" err="1">
                <a:ea typeface="ＭＳ Ｐゴシック"/>
              </a:rPr>
              <a:t>seiliedig</a:t>
            </a:r>
            <a:r>
              <a:rPr lang="en-GB" altLang="en-US" sz="3200" dirty="0">
                <a:ea typeface="ＭＳ Ｐゴシック"/>
              </a:rPr>
              <a:t> </a:t>
            </a:r>
            <a:r>
              <a:rPr lang="en-GB" altLang="en-US" sz="3200" dirty="0" err="1">
                <a:ea typeface="ＭＳ Ｐゴシック"/>
              </a:rPr>
              <a:t>ar</a:t>
            </a:r>
            <a:r>
              <a:rPr lang="en-GB" altLang="en-US" sz="3200" dirty="0">
                <a:ea typeface="ＭＳ Ｐゴシック"/>
              </a:rPr>
              <a:t> </a:t>
            </a:r>
            <a:r>
              <a:rPr lang="en-GB" altLang="en-US" sz="3200" dirty="0" err="1">
                <a:ea typeface="ＭＳ Ｐゴシック"/>
              </a:rPr>
              <a:t>ganlyniadau</a:t>
            </a:r>
            <a:r>
              <a:rPr lang="en-GB" altLang="en-US" sz="3200" dirty="0">
                <a:ea typeface="ＭＳ Ｐゴシック"/>
              </a:rPr>
              <a:t> </a:t>
            </a:r>
            <a:r>
              <a:rPr lang="en-GB" altLang="en-US" sz="3200" dirty="0" err="1">
                <a:ea typeface="ＭＳ Ｐゴシック"/>
              </a:rPr>
              <a:t>ymddygiad</a:t>
            </a:r>
            <a:endParaRPr lang="en-US" dirty="0" err="1">
              <a:ea typeface="ＭＳ Ｐゴシック"/>
            </a:endParaRPr>
          </a:p>
        </p:txBody>
      </p:sp>
      <p:sp>
        <p:nvSpPr>
          <p:cNvPr id="9218" name="Rectangle 3"/>
          <p:cNvSpPr>
            <a:spLocks noGrp="1" noChangeArrowheads="1"/>
          </p:cNvSpPr>
          <p:nvPr>
            <p:ph sz="half" idx="2"/>
          </p:nvPr>
        </p:nvSpPr>
        <p:spPr>
          <a:xfrm>
            <a:off x="5671931" y="2546767"/>
            <a:ext cx="4462669" cy="4130672"/>
          </a:xfrm>
        </p:spPr>
        <p:txBody>
          <a:bodyPr/>
          <a:lstStyle/>
          <a:p>
            <a:pPr lvl="1" eaLnBrk="1" hangingPunct="1">
              <a:lnSpc>
                <a:spcPct val="90000"/>
              </a:lnSpc>
              <a:defRPr/>
            </a:pPr>
            <a:r>
              <a:rPr lang="en-US" sz="3200" i="1" dirty="0"/>
              <a:t>Principle of reinforcement -   the probability of something occurring based on the consequences of a </a:t>
            </a:r>
            <a:r>
              <a:rPr lang="en-US" sz="3200" i="1" dirty="0" err="1"/>
              <a:t>behaviour</a:t>
            </a:r>
            <a:endParaRPr lang="en-US" sz="3200" i="1" dirty="0"/>
          </a:p>
          <a:p>
            <a:pPr lvl="1" eaLnBrk="1" hangingPunct="1">
              <a:lnSpc>
                <a:spcPct val="90000"/>
              </a:lnSpc>
              <a:defRPr/>
            </a:pPr>
            <a:endParaRPr lang="en-GB" altLang="en-US" sz="800" dirty="0">
              <a:solidFill>
                <a:schemeClr val="bg2">
                  <a:lumMod val="25000"/>
                </a:schemeClr>
              </a:solidFill>
              <a:ea typeface="ＭＳ Ｐゴシック" pitchFamily="34" charset="-128"/>
            </a:endParaRPr>
          </a:p>
        </p:txBody>
      </p:sp>
      <p:pic>
        <p:nvPicPr>
          <p:cNvPr id="2" name="Picture 1"/>
          <p:cNvPicPr>
            <a:picLocks noChangeAspect="1"/>
          </p:cNvPicPr>
          <p:nvPr/>
        </p:nvPicPr>
        <p:blipFill>
          <a:blip r:embed="rId2"/>
          <a:stretch>
            <a:fillRect/>
          </a:stretch>
        </p:blipFill>
        <p:spPr>
          <a:xfrm>
            <a:off x="7503533" y="365433"/>
            <a:ext cx="2446704" cy="1670538"/>
          </a:xfrm>
          <a:prstGeom prst="rect">
            <a:avLst/>
          </a:prstGeom>
        </p:spPr>
      </p:pic>
    </p:spTree>
    <p:extLst>
      <p:ext uri="{BB962C8B-B14F-4D97-AF65-F5344CB8AC3E}">
        <p14:creationId xmlns:p14="http://schemas.microsoft.com/office/powerpoint/2010/main" val="25489256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1656522" y="195125"/>
            <a:ext cx="10972800" cy="1143000"/>
          </a:xfrm>
        </p:spPr>
        <p:txBody>
          <a:bodyPr/>
          <a:lstStyle/>
          <a:p>
            <a:pPr algn="ctr">
              <a:defRPr/>
            </a:pPr>
            <a:r>
              <a:rPr lang="en-GB" dirty="0">
                <a:ea typeface="+mj-ea"/>
                <a:cs typeface="+mj-cs"/>
              </a:rPr>
              <a:t>Skinner</a:t>
            </a:r>
          </a:p>
        </p:txBody>
      </p:sp>
      <p:sp>
        <p:nvSpPr>
          <p:cNvPr id="20483" name="Text Placeholder 1"/>
          <p:cNvSpPr>
            <a:spLocks noGrp="1"/>
          </p:cNvSpPr>
          <p:nvPr>
            <p:ph type="body" sz="half" idx="1"/>
          </p:nvPr>
        </p:nvSpPr>
        <p:spPr>
          <a:xfrm>
            <a:off x="1676400" y="1417636"/>
            <a:ext cx="4038600" cy="4356102"/>
          </a:xfrm>
        </p:spPr>
        <p:txBody>
          <a:bodyPr>
            <a:normAutofit fontScale="92500" lnSpcReduction="20000"/>
          </a:bodyPr>
          <a:lstStyle/>
          <a:p>
            <a:r>
              <a:rPr lang="en-GB" altLang="en-US" sz="2800" dirty="0" err="1">
                <a:ea typeface="ＭＳ Ｐゴシック" pitchFamily="34" charset="-128"/>
              </a:rPr>
              <a:t>Hyfforddi</a:t>
            </a:r>
            <a:r>
              <a:rPr lang="en-GB" altLang="en-US" sz="2800" dirty="0">
                <a:ea typeface="ＭＳ Ｐゴシック" pitchFamily="34" charset="-128"/>
              </a:rPr>
              <a:t> </a:t>
            </a:r>
            <a:r>
              <a:rPr lang="en-GB" altLang="en-US" sz="2800" dirty="0" err="1">
                <a:ea typeface="ＭＳ Ｐゴシック" pitchFamily="34" charset="-128"/>
              </a:rPr>
              <a:t>llygod</a:t>
            </a:r>
            <a:r>
              <a:rPr lang="en-GB" altLang="en-US" sz="2800" dirty="0">
                <a:ea typeface="ＭＳ Ｐゴシック" pitchFamily="34" charset="-128"/>
              </a:rPr>
              <a:t> </a:t>
            </a:r>
            <a:r>
              <a:rPr lang="en-GB" altLang="en-US" sz="2800" dirty="0" err="1">
                <a:ea typeface="ＭＳ Ｐゴシック" pitchFamily="34" charset="-128"/>
              </a:rPr>
              <a:t>mawr</a:t>
            </a:r>
            <a:r>
              <a:rPr lang="en-GB" altLang="en-US" sz="2800" dirty="0">
                <a:ea typeface="ＭＳ Ｐゴシック" pitchFamily="34" charset="-128"/>
              </a:rPr>
              <a:t> a </a:t>
            </a:r>
            <a:r>
              <a:rPr lang="en-GB" altLang="en-US" sz="2800" dirty="0" err="1">
                <a:ea typeface="ＭＳ Ｐゴシック" pitchFamily="34" charset="-128"/>
              </a:rPr>
              <a:t>cholomennod</a:t>
            </a:r>
            <a:r>
              <a:rPr lang="en-GB" altLang="en-US" sz="2800" dirty="0">
                <a:ea typeface="ＭＳ Ｐゴシック" pitchFamily="34" charset="-128"/>
              </a:rPr>
              <a:t> </a:t>
            </a:r>
            <a:r>
              <a:rPr lang="en-GB" altLang="en-US" sz="2800" dirty="0" err="1">
                <a:ea typeface="ＭＳ Ｐゴシック" pitchFamily="34" charset="-128"/>
              </a:rPr>
              <a:t>i</a:t>
            </a:r>
            <a:r>
              <a:rPr lang="en-GB" altLang="en-US" sz="2800" dirty="0">
                <a:ea typeface="ＭＳ Ｐゴシック" pitchFamily="34" charset="-128"/>
              </a:rPr>
              <a:t> </a:t>
            </a:r>
            <a:r>
              <a:rPr lang="en-GB" altLang="en-US" sz="2800" dirty="0" err="1">
                <a:ea typeface="ＭＳ Ｐゴシック" pitchFamily="34" charset="-128"/>
              </a:rPr>
              <a:t>wneud</a:t>
            </a:r>
            <a:r>
              <a:rPr lang="en-GB" altLang="en-US" sz="2800" dirty="0">
                <a:ea typeface="ＭＳ Ｐゴシック" pitchFamily="34" charset="-128"/>
              </a:rPr>
              <a:t> </a:t>
            </a:r>
            <a:r>
              <a:rPr lang="en-GB" altLang="en-US" sz="2800" dirty="0" err="1">
                <a:ea typeface="ＭＳ Ｐゴシック" pitchFamily="34" charset="-128"/>
              </a:rPr>
              <a:t>pethau</a:t>
            </a:r>
            <a:r>
              <a:rPr lang="en-GB" altLang="en-US" sz="2800" dirty="0">
                <a:ea typeface="ＭＳ Ｐゴシック" pitchFamily="34" charset="-128"/>
              </a:rPr>
              <a:t> </a:t>
            </a:r>
            <a:r>
              <a:rPr lang="en-GB" altLang="en-US" sz="2800" dirty="0" err="1">
                <a:ea typeface="ＭＳ Ｐゴシック" pitchFamily="34" charset="-128"/>
              </a:rPr>
              <a:t>rhyfeddol</a:t>
            </a:r>
            <a:r>
              <a:rPr lang="en-GB" altLang="en-US" sz="2800" dirty="0">
                <a:ea typeface="ＭＳ Ｐゴシック" pitchFamily="34" charset="-128"/>
              </a:rPr>
              <a:t> ( </a:t>
            </a:r>
            <a:r>
              <a:rPr lang="en-GB" altLang="en-US" sz="2800" dirty="0" err="1">
                <a:ea typeface="ＭＳ Ｐゴシック" pitchFamily="34" charset="-128"/>
              </a:rPr>
              <a:t>e.e</a:t>
            </a:r>
            <a:r>
              <a:rPr lang="en-GB" altLang="en-US" sz="2800" dirty="0">
                <a:ea typeface="ＭＳ Ｐゴシック" pitchFamily="34" charset="-128"/>
              </a:rPr>
              <a:t>. </a:t>
            </a:r>
            <a:r>
              <a:rPr lang="en-GB" altLang="en-US" sz="2800" dirty="0" err="1">
                <a:ea typeface="ＭＳ Ｐゴシック" pitchFamily="34" charset="-128"/>
              </a:rPr>
              <a:t>colomennod</a:t>
            </a:r>
            <a:r>
              <a:rPr lang="en-GB" altLang="en-US" sz="2800" dirty="0">
                <a:ea typeface="ＭＳ Ｐゴシック" pitchFamily="34" charset="-128"/>
              </a:rPr>
              <a:t> </a:t>
            </a:r>
            <a:r>
              <a:rPr lang="en-GB" altLang="en-US" sz="2800" dirty="0" err="1">
                <a:ea typeface="ＭＳ Ｐゴシック" pitchFamily="34" charset="-128"/>
              </a:rPr>
              <a:t>yn</a:t>
            </a:r>
            <a:r>
              <a:rPr lang="en-GB" altLang="en-US" sz="2800" dirty="0">
                <a:ea typeface="ＭＳ Ｐゴシック" pitchFamily="34" charset="-128"/>
              </a:rPr>
              <a:t> </a:t>
            </a:r>
            <a:r>
              <a:rPr lang="en-GB" altLang="en-US" sz="2800" dirty="0" err="1">
                <a:ea typeface="ＭＳ Ｐゴシック" pitchFamily="34" charset="-128"/>
              </a:rPr>
              <a:t>gyrru</a:t>
            </a:r>
            <a:r>
              <a:rPr lang="en-GB" altLang="en-US" sz="2800" dirty="0">
                <a:ea typeface="ＭＳ Ｐゴシック" pitchFamily="34" charset="-128"/>
              </a:rPr>
              <a:t> </a:t>
            </a:r>
            <a:r>
              <a:rPr lang="en-GB" altLang="en-US" sz="2800" dirty="0" err="1">
                <a:ea typeface="ＭＳ Ｐゴシック" pitchFamily="34" charset="-128"/>
              </a:rPr>
              <a:t>taflegryn</a:t>
            </a:r>
            <a:r>
              <a:rPr lang="en-GB" altLang="en-US" sz="2800" dirty="0">
                <a:ea typeface="ＭＳ Ｐゴシック" pitchFamily="34" charset="-128"/>
              </a:rPr>
              <a:t>!)</a:t>
            </a:r>
          </a:p>
          <a:p>
            <a:r>
              <a:rPr lang="en-GB" altLang="en-US" sz="2800" dirty="0" err="1">
                <a:ea typeface="ＭＳ Ｐゴシック" pitchFamily="34" charset="-128"/>
              </a:rPr>
              <a:t>Datblygu</a:t>
            </a:r>
            <a:r>
              <a:rPr lang="en-GB" altLang="en-US" sz="2800" dirty="0">
                <a:ea typeface="ＭＳ Ｐゴシック" pitchFamily="34" charset="-128"/>
              </a:rPr>
              <a:t> ‘</a:t>
            </a:r>
            <a:r>
              <a:rPr lang="en-GB" altLang="en-US" sz="2800" dirty="0" err="1">
                <a:ea typeface="ＭＳ Ｐゴシック" pitchFamily="34" charset="-128"/>
              </a:rPr>
              <a:t>Bocs</a:t>
            </a:r>
            <a:r>
              <a:rPr lang="en-GB" altLang="en-US" sz="2800" dirty="0">
                <a:ea typeface="ＭＳ Ｐゴシック" pitchFamily="34" charset="-128"/>
              </a:rPr>
              <a:t> Skinner’ – “</a:t>
            </a:r>
            <a:r>
              <a:rPr lang="en-GB" altLang="en-US" sz="2800" dirty="0" err="1">
                <a:ea typeface="ＭＳ Ｐゴシック" pitchFamily="34" charset="-128"/>
              </a:rPr>
              <a:t>peiriant</a:t>
            </a:r>
            <a:r>
              <a:rPr lang="en-GB" altLang="en-US" sz="2800" dirty="0">
                <a:ea typeface="ＭＳ Ｐゴシック" pitchFamily="34" charset="-128"/>
              </a:rPr>
              <a:t> </a:t>
            </a:r>
            <a:r>
              <a:rPr lang="en-GB" altLang="en-US" sz="2800" dirty="0" err="1">
                <a:ea typeface="ＭＳ Ｐゴシック" pitchFamily="34" charset="-128"/>
              </a:rPr>
              <a:t>dysgu</a:t>
            </a:r>
            <a:r>
              <a:rPr lang="en-GB" altLang="en-US" sz="2800" dirty="0">
                <a:ea typeface="ＭＳ Ｐゴシック" pitchFamily="34" charset="-128"/>
              </a:rPr>
              <a:t>”.</a:t>
            </a:r>
          </a:p>
          <a:p>
            <a:pPr lvl="1"/>
            <a:r>
              <a:rPr lang="en-GB" altLang="en-US" sz="2800" dirty="0">
                <a:ea typeface="ＭＳ Ｐゴシック" pitchFamily="34" charset="-128"/>
              </a:rPr>
              <a:t>Pan </a:t>
            </a:r>
            <a:r>
              <a:rPr lang="en-GB" altLang="en-US" sz="2800" dirty="0" err="1">
                <a:ea typeface="ＭＳ Ｐゴシック" pitchFamily="34" charset="-128"/>
              </a:rPr>
              <a:t>roddwyd</a:t>
            </a:r>
            <a:r>
              <a:rPr lang="en-GB" altLang="en-US" sz="2800" dirty="0">
                <a:ea typeface="ＭＳ Ｐゴシック" pitchFamily="34" charset="-128"/>
              </a:rPr>
              <a:t> </a:t>
            </a:r>
            <a:r>
              <a:rPr lang="en-GB" altLang="en-US" sz="2800" dirty="0" err="1">
                <a:ea typeface="ＭＳ Ｐゴシック" pitchFamily="34" charset="-128"/>
              </a:rPr>
              <a:t>ateb</a:t>
            </a:r>
            <a:r>
              <a:rPr lang="en-GB" altLang="en-US" sz="2800" dirty="0">
                <a:ea typeface="ＭＳ Ｐゴシック" pitchFamily="34" charset="-128"/>
              </a:rPr>
              <a:t> </a:t>
            </a:r>
            <a:r>
              <a:rPr lang="en-GB" altLang="en-US" sz="2800" dirty="0" err="1">
                <a:ea typeface="ＭＳ Ｐゴシック" pitchFamily="34" charset="-128"/>
              </a:rPr>
              <a:t>cywir</a:t>
            </a:r>
            <a:r>
              <a:rPr lang="en-GB" altLang="en-US" sz="2800" dirty="0">
                <a:ea typeface="ＭＳ Ｐゴシック" pitchFamily="34" charset="-128"/>
              </a:rPr>
              <a:t>, </a:t>
            </a:r>
            <a:r>
              <a:rPr lang="en-GB" altLang="en-US" sz="2800" dirty="0" err="1">
                <a:solidFill>
                  <a:srgbClr val="FF0000"/>
                </a:solidFill>
                <a:ea typeface="ＭＳ Ｐゴシック" pitchFamily="34" charset="-128"/>
              </a:rPr>
              <a:t>atgyfnerthwyd</a:t>
            </a:r>
            <a:r>
              <a:rPr lang="en-GB" altLang="en-US" sz="2800" dirty="0">
                <a:solidFill>
                  <a:srgbClr val="FF0000"/>
                </a:solidFill>
                <a:ea typeface="ＭＳ Ｐゴシック" pitchFamily="34" charset="-128"/>
              </a:rPr>
              <a:t> </a:t>
            </a:r>
            <a:r>
              <a:rPr lang="en-GB" altLang="en-US" sz="2800" dirty="0" err="1">
                <a:solidFill>
                  <a:srgbClr val="FF0000"/>
                </a:solidFill>
                <a:ea typeface="ＭＳ Ｐゴシック" pitchFamily="34" charset="-128"/>
              </a:rPr>
              <a:t>gan</a:t>
            </a:r>
            <a:r>
              <a:rPr lang="en-GB" altLang="en-US" sz="2800" dirty="0">
                <a:solidFill>
                  <a:srgbClr val="FF0000"/>
                </a:solidFill>
                <a:ea typeface="ＭＳ Ｐゴシック" pitchFamily="34" charset="-128"/>
              </a:rPr>
              <a:t> </a:t>
            </a:r>
            <a:r>
              <a:rPr lang="en-GB" altLang="en-US" sz="2800" dirty="0" err="1">
                <a:solidFill>
                  <a:srgbClr val="FF0000"/>
                </a:solidFill>
                <a:ea typeface="ＭＳ Ｐゴシック" pitchFamily="34" charset="-128"/>
              </a:rPr>
              <a:t>wobr</a:t>
            </a:r>
            <a:r>
              <a:rPr lang="en-GB" altLang="en-US" sz="2800" dirty="0">
                <a:solidFill>
                  <a:srgbClr val="FF0000"/>
                </a:solidFill>
                <a:ea typeface="ＭＳ Ｐゴシック" pitchFamily="34" charset="-128"/>
              </a:rPr>
              <a:t> </a:t>
            </a:r>
            <a:r>
              <a:rPr lang="en-GB" altLang="en-US" sz="2800" dirty="0" err="1">
                <a:solidFill>
                  <a:srgbClr val="FF0000"/>
                </a:solidFill>
                <a:ea typeface="ＭＳ Ｐゴシック" pitchFamily="34" charset="-128"/>
              </a:rPr>
              <a:t>ar</a:t>
            </a:r>
            <a:r>
              <a:rPr lang="en-GB" altLang="en-US" sz="2800" dirty="0">
                <a:solidFill>
                  <a:srgbClr val="FF0000"/>
                </a:solidFill>
                <a:ea typeface="ＭＳ Ｐゴシック" pitchFamily="34" charset="-128"/>
              </a:rPr>
              <a:t> </a:t>
            </a:r>
            <a:r>
              <a:rPr lang="en-GB" altLang="en-US" sz="2800" dirty="0" err="1">
                <a:solidFill>
                  <a:srgbClr val="FF0000"/>
                </a:solidFill>
                <a:ea typeface="ＭＳ Ｐゴシック" pitchFamily="34" charset="-128"/>
              </a:rPr>
              <a:t>unwaith</a:t>
            </a:r>
            <a:endParaRPr lang="en-GB" altLang="en-US" sz="2800" dirty="0">
              <a:solidFill>
                <a:srgbClr val="FF0000"/>
              </a:solidFill>
              <a:ea typeface="ＭＳ Ｐゴシック" pitchFamily="34" charset="-128"/>
            </a:endParaRPr>
          </a:p>
        </p:txBody>
      </p:sp>
      <p:sp>
        <p:nvSpPr>
          <p:cNvPr id="20484" name="Rectangle 3"/>
          <p:cNvSpPr>
            <a:spLocks noGrp="1" noChangeArrowheads="1"/>
          </p:cNvSpPr>
          <p:nvPr>
            <p:ph sz="half" idx="2"/>
          </p:nvPr>
        </p:nvSpPr>
        <p:spPr>
          <a:xfrm>
            <a:off x="5638800" y="1417637"/>
            <a:ext cx="4419600" cy="4391265"/>
          </a:xfrm>
        </p:spPr>
        <p:txBody>
          <a:bodyPr>
            <a:noAutofit/>
          </a:bodyPr>
          <a:lstStyle/>
          <a:p>
            <a:pPr>
              <a:lnSpc>
                <a:spcPct val="80000"/>
              </a:lnSpc>
            </a:pPr>
            <a:r>
              <a:rPr lang="en-GB" altLang="en-US" sz="2400" i="1" dirty="0">
                <a:ea typeface="ＭＳ Ｐゴシック" pitchFamily="34" charset="-128"/>
              </a:rPr>
              <a:t>Trained rats and pigeons to do remarkable things (he showed that pigeons could steer a guided missile!)</a:t>
            </a:r>
          </a:p>
          <a:p>
            <a:pPr>
              <a:lnSpc>
                <a:spcPct val="80000"/>
              </a:lnSpc>
            </a:pPr>
            <a:r>
              <a:rPr lang="en-GB" altLang="en-US" sz="2400" i="1" dirty="0">
                <a:ea typeface="ＭＳ Ｐゴシック" pitchFamily="34" charset="-128"/>
              </a:rPr>
              <a:t>Developed ‘Skinner’s Box’ a ‘teaching machine’- </a:t>
            </a:r>
            <a:r>
              <a:rPr lang="en-GB" altLang="en-US" sz="2400" i="1" dirty="0">
                <a:solidFill>
                  <a:srgbClr val="FF0000"/>
                </a:solidFill>
                <a:ea typeface="ＭＳ Ｐゴシック" pitchFamily="34" charset="-128"/>
              </a:rPr>
              <a:t>programmed learning</a:t>
            </a:r>
          </a:p>
          <a:p>
            <a:pPr lvl="1">
              <a:lnSpc>
                <a:spcPct val="80000"/>
              </a:lnSpc>
            </a:pPr>
            <a:r>
              <a:rPr lang="en-GB" altLang="en-US" sz="2400" i="1" dirty="0">
                <a:ea typeface="ＭＳ Ｐゴシック" pitchFamily="34" charset="-128"/>
              </a:rPr>
              <a:t>When they gave a correct response to a question this was </a:t>
            </a:r>
            <a:r>
              <a:rPr lang="en-GB" altLang="en-US" sz="2400" i="1" dirty="0">
                <a:solidFill>
                  <a:srgbClr val="FF0000"/>
                </a:solidFill>
                <a:ea typeface="ＭＳ Ｐゴシック" pitchFamily="34" charset="-128"/>
              </a:rPr>
              <a:t>reinforced by immediate reward </a:t>
            </a:r>
            <a:r>
              <a:rPr lang="en-GB" altLang="en-US" sz="2400" i="1" dirty="0">
                <a:ea typeface="ＭＳ Ｐゴシック" pitchFamily="34" charset="-128"/>
              </a:rPr>
              <a:t>of food</a:t>
            </a:r>
          </a:p>
          <a:p>
            <a:pPr lvl="1">
              <a:lnSpc>
                <a:spcPct val="80000"/>
              </a:lnSpc>
            </a:pPr>
            <a:r>
              <a:rPr lang="en-GB" altLang="en-US" sz="2400" dirty="0">
                <a:ea typeface="ＭＳ Ｐゴシック" pitchFamily="34" charset="-128"/>
                <a:hlinkClick r:id="rId2"/>
              </a:rPr>
              <a:t>B.F. Skinner in 2 minutes</a:t>
            </a:r>
            <a:endParaRPr lang="en-GB" altLang="en-US" sz="2400" dirty="0">
              <a:ea typeface="ＭＳ Ｐゴシック" pitchFamily="34" charset="-128"/>
              <a:hlinkClick r:id="rId3"/>
            </a:endParaRPr>
          </a:p>
        </p:txBody>
      </p:sp>
      <p:pic>
        <p:nvPicPr>
          <p:cNvPr id="2" name="Picture 1"/>
          <p:cNvPicPr>
            <a:picLocks noChangeAspect="1"/>
          </p:cNvPicPr>
          <p:nvPr/>
        </p:nvPicPr>
        <p:blipFill>
          <a:blip r:embed="rId4"/>
          <a:stretch>
            <a:fillRect/>
          </a:stretch>
        </p:blipFill>
        <p:spPr>
          <a:xfrm>
            <a:off x="7225906" y="136810"/>
            <a:ext cx="1768848" cy="976502"/>
          </a:xfrm>
          <a:prstGeom prst="rect">
            <a:avLst/>
          </a:prstGeom>
        </p:spPr>
      </p:pic>
    </p:spTree>
    <p:extLst>
      <p:ext uri="{BB962C8B-B14F-4D97-AF65-F5344CB8AC3E}">
        <p14:creationId xmlns:p14="http://schemas.microsoft.com/office/powerpoint/2010/main" val="35824282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1828800" y="609600"/>
            <a:ext cx="8229600" cy="838200"/>
          </a:xfrm>
        </p:spPr>
        <p:txBody>
          <a:bodyPr>
            <a:normAutofit fontScale="90000"/>
          </a:bodyPr>
          <a:lstStyle/>
          <a:p>
            <a:pPr>
              <a:defRPr/>
            </a:pPr>
            <a:br>
              <a:rPr lang="en-GB" dirty="0">
                <a:ea typeface="+mj-ea"/>
                <a:cs typeface="+mj-cs"/>
              </a:rPr>
            </a:br>
            <a:r>
              <a:rPr lang="en-GB" dirty="0">
                <a:ea typeface="+mj-ea"/>
                <a:cs typeface="+mj-cs"/>
              </a:rPr>
              <a:t>Skinner </a:t>
            </a:r>
            <a:r>
              <a:rPr lang="en-GB" dirty="0" err="1">
                <a:ea typeface="+mj-ea"/>
                <a:cs typeface="+mj-cs"/>
              </a:rPr>
              <a:t>ar</a:t>
            </a:r>
            <a:r>
              <a:rPr lang="en-GB" dirty="0">
                <a:ea typeface="+mj-ea"/>
                <a:cs typeface="+mj-cs"/>
              </a:rPr>
              <a:t> </a:t>
            </a:r>
            <a:r>
              <a:rPr lang="en-GB" dirty="0" err="1">
                <a:ea typeface="+mj-ea"/>
                <a:cs typeface="+mj-cs"/>
              </a:rPr>
              <a:t>Addysg</a:t>
            </a:r>
            <a:br>
              <a:rPr lang="en-GB" dirty="0">
                <a:ea typeface="+mj-ea"/>
                <a:cs typeface="+mj-cs"/>
              </a:rPr>
            </a:br>
            <a:r>
              <a:rPr lang="en-GB" dirty="0">
                <a:ea typeface="+mj-ea"/>
                <a:cs typeface="+mj-cs"/>
              </a:rPr>
              <a:t>Skinner on Education</a:t>
            </a:r>
            <a:br>
              <a:rPr lang="en-GB" dirty="0">
                <a:ea typeface="+mj-ea"/>
                <a:cs typeface="+mj-cs"/>
              </a:rPr>
            </a:br>
            <a:endParaRPr lang="en-GB" dirty="0">
              <a:ea typeface="+mj-ea"/>
              <a:cs typeface="+mj-cs"/>
            </a:endParaRPr>
          </a:p>
        </p:txBody>
      </p:sp>
      <p:sp>
        <p:nvSpPr>
          <p:cNvPr id="21507" name="Text Placeholder 1"/>
          <p:cNvSpPr>
            <a:spLocks noGrp="1"/>
          </p:cNvSpPr>
          <p:nvPr>
            <p:ph type="body" sz="half" idx="1"/>
          </p:nvPr>
        </p:nvSpPr>
        <p:spPr>
          <a:xfrm>
            <a:off x="1752600" y="2133600"/>
            <a:ext cx="4038600" cy="4533900"/>
          </a:xfrm>
        </p:spPr>
        <p:txBody>
          <a:bodyPr>
            <a:normAutofit/>
          </a:bodyPr>
          <a:lstStyle/>
          <a:p>
            <a:r>
              <a:rPr lang="en-GB" altLang="en-US" sz="2800" dirty="0">
                <a:ea typeface="ＭＳ Ｐゴシック" pitchFamily="34" charset="-128"/>
              </a:rPr>
              <a:t>Mae </a:t>
            </a:r>
            <a:r>
              <a:rPr lang="en-GB" altLang="en-US" sz="2800" dirty="0" err="1">
                <a:ea typeface="ＭＳ Ｐゴシック" pitchFamily="34" charset="-128"/>
              </a:rPr>
              <a:t>atgyfnerthu</a:t>
            </a:r>
            <a:r>
              <a:rPr lang="en-GB" altLang="en-US" sz="2800" dirty="0">
                <a:ea typeface="ＭＳ Ｐゴシック" pitchFamily="34" charset="-128"/>
              </a:rPr>
              <a:t> </a:t>
            </a:r>
            <a:r>
              <a:rPr lang="en-GB" altLang="en-US" sz="2800" dirty="0" err="1">
                <a:ea typeface="ＭＳ Ｐゴシック" pitchFamily="34" charset="-128"/>
              </a:rPr>
              <a:t>positif</a:t>
            </a:r>
            <a:r>
              <a:rPr lang="en-GB" altLang="en-US" sz="2800" dirty="0">
                <a:ea typeface="ＭＳ Ｐゴシック" pitchFamily="34" charset="-128"/>
              </a:rPr>
              <a:t> </a:t>
            </a:r>
            <a:r>
              <a:rPr lang="en-GB" altLang="en-US" sz="2800" dirty="0" err="1">
                <a:ea typeface="ＭＳ Ｐゴシック" pitchFamily="34" charset="-128"/>
              </a:rPr>
              <a:t>yn</a:t>
            </a:r>
            <a:r>
              <a:rPr lang="en-GB" altLang="en-US" sz="2800" dirty="0">
                <a:ea typeface="ＭＳ Ｐゴシック" pitchFamily="34" charset="-128"/>
              </a:rPr>
              <a:t> </a:t>
            </a:r>
            <a:r>
              <a:rPr lang="en-GB" altLang="en-US" sz="2800" dirty="0" err="1">
                <a:ea typeface="ＭＳ Ｐゴシック" pitchFamily="34" charset="-128"/>
              </a:rPr>
              <a:t>gallu</a:t>
            </a:r>
            <a:r>
              <a:rPr lang="en-GB" altLang="en-US" sz="2800" dirty="0">
                <a:ea typeface="ＭＳ Ｐゴシック" pitchFamily="34" charset="-128"/>
              </a:rPr>
              <a:t> </a:t>
            </a:r>
            <a:r>
              <a:rPr lang="en-GB" altLang="en-US" sz="2800" dirty="0" err="1">
                <a:ea typeface="ＭＳ Ｐゴシック" pitchFamily="34" charset="-128"/>
              </a:rPr>
              <a:t>rheoli</a:t>
            </a:r>
            <a:r>
              <a:rPr lang="en-GB" altLang="en-US" sz="2800" dirty="0">
                <a:ea typeface="ＭＳ Ｐゴシック" pitchFamily="34" charset="-128"/>
              </a:rPr>
              <a:t> a </a:t>
            </a:r>
            <a:r>
              <a:rPr lang="en-GB" altLang="en-US" sz="2800" dirty="0" err="1">
                <a:ea typeface="ＭＳ Ｐゴシック" pitchFamily="34" charset="-128"/>
              </a:rPr>
              <a:t>chynnal</a:t>
            </a:r>
            <a:r>
              <a:rPr lang="en-GB" altLang="en-US" sz="2800" dirty="0">
                <a:ea typeface="ＭＳ Ｐゴシック" pitchFamily="34" charset="-128"/>
              </a:rPr>
              <a:t> </a:t>
            </a:r>
            <a:r>
              <a:rPr lang="en-GB" altLang="en-US" sz="2800" dirty="0" err="1">
                <a:ea typeface="ＭＳ Ｐゴシック" pitchFamily="34" charset="-128"/>
              </a:rPr>
              <a:t>ymddygiad</a:t>
            </a:r>
            <a:r>
              <a:rPr lang="en-GB" altLang="en-US" sz="2800" dirty="0">
                <a:ea typeface="ＭＳ Ｐゴシック" pitchFamily="34" charset="-128"/>
              </a:rPr>
              <a:t> da  </a:t>
            </a:r>
            <a:r>
              <a:rPr lang="en-GB" altLang="en-US" sz="2800" dirty="0" err="1">
                <a:ea typeface="ＭＳ Ｐゴシック" pitchFamily="34" charset="-128"/>
              </a:rPr>
              <a:t>yn</a:t>
            </a:r>
            <a:r>
              <a:rPr lang="en-GB" altLang="en-US" sz="2800" dirty="0">
                <a:ea typeface="ＭＳ Ｐゴシック" pitchFamily="34" charset="-128"/>
              </a:rPr>
              <a:t> </a:t>
            </a:r>
            <a:r>
              <a:rPr lang="en-GB" altLang="en-US" sz="2800" dirty="0" err="1">
                <a:ea typeface="ＭＳ Ｐゴシック" pitchFamily="34" charset="-128"/>
              </a:rPr>
              <a:t>hytrach</a:t>
            </a:r>
            <a:r>
              <a:rPr lang="en-GB" altLang="en-US" sz="2800" dirty="0">
                <a:ea typeface="ＭＳ Ｐゴシック" pitchFamily="34" charset="-128"/>
              </a:rPr>
              <a:t> </a:t>
            </a:r>
            <a:r>
              <a:rPr lang="en-GB" altLang="en-US" sz="2800" dirty="0" err="1">
                <a:ea typeface="ＭＳ Ｐゴシック" pitchFamily="34" charset="-128"/>
              </a:rPr>
              <a:t>na</a:t>
            </a:r>
            <a:r>
              <a:rPr lang="en-GB" altLang="en-US" sz="2800" dirty="0">
                <a:ea typeface="ＭＳ Ｐゴシック" pitchFamily="34" charset="-128"/>
              </a:rPr>
              <a:t> </a:t>
            </a:r>
            <a:r>
              <a:rPr lang="en-GB" altLang="en-US" sz="2800" dirty="0" err="1">
                <a:ea typeface="ＭＳ Ｐゴシック" pitchFamily="34" charset="-128"/>
              </a:rPr>
              <a:t>chosb</a:t>
            </a:r>
            <a:endParaRPr lang="en-GB" altLang="en-US" sz="2800" dirty="0">
              <a:ea typeface="ＭＳ Ｐゴシック" pitchFamily="34" charset="-128"/>
            </a:endParaRPr>
          </a:p>
          <a:p>
            <a:r>
              <a:rPr lang="en-GB" altLang="en-US" sz="2800" dirty="0">
                <a:ea typeface="ＭＳ Ｐゴシック" pitchFamily="34" charset="-128"/>
              </a:rPr>
              <a:t>Y </a:t>
            </a:r>
            <a:r>
              <a:rPr lang="en-GB" altLang="en-US" sz="2800" dirty="0" err="1">
                <a:ea typeface="ＭＳ Ｐゴシック" pitchFamily="34" charset="-128"/>
              </a:rPr>
              <a:t>prif</a:t>
            </a:r>
            <a:r>
              <a:rPr lang="en-GB" altLang="en-US" sz="2800" dirty="0">
                <a:ea typeface="ＭＳ Ｐゴシック" pitchFamily="34" charset="-128"/>
              </a:rPr>
              <a:t> </a:t>
            </a:r>
            <a:r>
              <a:rPr lang="en-GB" altLang="en-US" sz="2800" dirty="0" err="1">
                <a:ea typeface="ＭＳ Ｐゴシック" pitchFamily="34" charset="-128"/>
              </a:rPr>
              <a:t>beth</a:t>
            </a:r>
            <a:r>
              <a:rPr lang="en-GB" altLang="en-US" sz="2800" dirty="0">
                <a:ea typeface="ＭＳ Ｐゴシック" pitchFamily="34" charset="-128"/>
              </a:rPr>
              <a:t> </a:t>
            </a:r>
            <a:r>
              <a:rPr lang="en-GB" altLang="en-US" sz="2800" dirty="0" err="1">
                <a:ea typeface="ＭＳ Ｐゴシック" pitchFamily="34" charset="-128"/>
              </a:rPr>
              <a:t>mae</a:t>
            </a:r>
            <a:r>
              <a:rPr lang="en-GB" altLang="en-US" sz="2800" dirty="0">
                <a:ea typeface="ＭＳ Ｐゴシック" pitchFamily="34" charset="-128"/>
              </a:rPr>
              <a:t> </a:t>
            </a:r>
            <a:r>
              <a:rPr lang="en-GB" altLang="en-US" sz="2800" dirty="0" err="1">
                <a:ea typeface="ＭＳ Ｐゴシック" pitchFamily="34" charset="-128"/>
              </a:rPr>
              <a:t>pobl</a:t>
            </a:r>
            <a:r>
              <a:rPr lang="en-GB" altLang="en-US" sz="2800" dirty="0">
                <a:ea typeface="ＭＳ Ｐゴシック" pitchFamily="34" charset="-128"/>
              </a:rPr>
              <a:t> </a:t>
            </a:r>
            <a:r>
              <a:rPr lang="en-GB" altLang="en-US" sz="2800" dirty="0" err="1">
                <a:ea typeface="ＭＳ Ｐゴシック" pitchFamily="34" charset="-128"/>
              </a:rPr>
              <a:t>yn</a:t>
            </a:r>
            <a:r>
              <a:rPr lang="en-GB" altLang="en-US" sz="2800" dirty="0">
                <a:ea typeface="ＭＳ Ｐゴシック" pitchFamily="34" charset="-128"/>
              </a:rPr>
              <a:t> </a:t>
            </a:r>
            <a:r>
              <a:rPr lang="en-GB" altLang="en-US" sz="2800" dirty="0" err="1">
                <a:ea typeface="ＭＳ Ｐゴシック" pitchFamily="34" charset="-128"/>
              </a:rPr>
              <a:t>dysgu</a:t>
            </a:r>
            <a:r>
              <a:rPr lang="en-GB" altLang="en-US" sz="2800" dirty="0">
                <a:ea typeface="ＭＳ Ｐゴシック" pitchFamily="34" charset="-128"/>
              </a:rPr>
              <a:t> </a:t>
            </a:r>
            <a:r>
              <a:rPr lang="en-GB" altLang="en-US" sz="2800" dirty="0" err="1">
                <a:ea typeface="ＭＳ Ｐゴシック" pitchFamily="34" charset="-128"/>
              </a:rPr>
              <a:t>oddi</a:t>
            </a:r>
            <a:r>
              <a:rPr lang="en-GB" altLang="en-US" sz="2800" dirty="0">
                <a:ea typeface="ＭＳ Ｐゴシック" pitchFamily="34" charset="-128"/>
              </a:rPr>
              <a:t> </a:t>
            </a:r>
            <a:r>
              <a:rPr lang="en-GB" altLang="en-US" sz="2800" dirty="0" err="1">
                <a:ea typeface="ＭＳ Ｐゴシック" pitchFamily="34" charset="-128"/>
              </a:rPr>
              <a:t>wrth</a:t>
            </a:r>
            <a:r>
              <a:rPr lang="en-GB" altLang="en-US" sz="2800" dirty="0">
                <a:ea typeface="ＭＳ Ｐゴシック" pitchFamily="34" charset="-128"/>
              </a:rPr>
              <a:t> </a:t>
            </a:r>
            <a:r>
              <a:rPr lang="en-GB" altLang="en-US" sz="2800" dirty="0" err="1">
                <a:ea typeface="ＭＳ Ｐゴシック" pitchFamily="34" charset="-128"/>
              </a:rPr>
              <a:t>cosb</a:t>
            </a:r>
            <a:r>
              <a:rPr lang="en-GB" altLang="en-US" sz="2800" dirty="0">
                <a:ea typeface="ＭＳ Ｐゴシック" pitchFamily="34" charset="-128"/>
              </a:rPr>
              <a:t> </a:t>
            </a:r>
            <a:r>
              <a:rPr lang="en-GB" altLang="en-US" sz="2800" dirty="0" err="1">
                <a:ea typeface="ＭＳ Ｐゴシック" pitchFamily="34" charset="-128"/>
              </a:rPr>
              <a:t>yw</a:t>
            </a:r>
            <a:r>
              <a:rPr lang="en-GB" altLang="en-US" sz="2800" dirty="0">
                <a:ea typeface="ＭＳ Ｐゴシック" pitchFamily="34" charset="-128"/>
              </a:rPr>
              <a:t> </a:t>
            </a:r>
            <a:r>
              <a:rPr lang="en-GB" altLang="en-US" sz="2800" dirty="0" err="1">
                <a:ea typeface="ＭＳ Ｐゴシック" pitchFamily="34" charset="-128"/>
              </a:rPr>
              <a:t>sut</a:t>
            </a:r>
            <a:r>
              <a:rPr lang="en-GB" altLang="en-US" sz="2800" dirty="0">
                <a:ea typeface="ＭＳ Ｐゴシック" pitchFamily="34" charset="-128"/>
              </a:rPr>
              <a:t> </a:t>
            </a:r>
            <a:r>
              <a:rPr lang="en-GB" altLang="en-US" sz="2800" dirty="0" err="1">
                <a:ea typeface="ＭＳ Ｐゴシック" pitchFamily="34" charset="-128"/>
              </a:rPr>
              <a:t>i</a:t>
            </a:r>
            <a:r>
              <a:rPr lang="en-GB" altLang="en-US" sz="2800" dirty="0">
                <a:ea typeface="ＭＳ Ｐゴシック" pitchFamily="34" charset="-128"/>
              </a:rPr>
              <a:t> </a:t>
            </a:r>
            <a:r>
              <a:rPr lang="en-GB" altLang="en-US" sz="2800" dirty="0" err="1">
                <a:ea typeface="ＭＳ Ｐゴシック" pitchFamily="34" charset="-128"/>
              </a:rPr>
              <a:t>osgoi</a:t>
            </a:r>
            <a:r>
              <a:rPr lang="en-GB" altLang="en-US" sz="2800" dirty="0">
                <a:ea typeface="ＭＳ Ｐゴシック" pitchFamily="34" charset="-128"/>
              </a:rPr>
              <a:t> </a:t>
            </a:r>
            <a:r>
              <a:rPr lang="en-GB" altLang="en-US" sz="2800" dirty="0" err="1">
                <a:ea typeface="ＭＳ Ｐゴシック" pitchFamily="34" charset="-128"/>
              </a:rPr>
              <a:t>cael</a:t>
            </a:r>
            <a:r>
              <a:rPr lang="en-GB" altLang="en-US" sz="2800" dirty="0">
                <a:ea typeface="ＭＳ Ｐゴシック" pitchFamily="34" charset="-128"/>
              </a:rPr>
              <a:t> </a:t>
            </a:r>
            <a:r>
              <a:rPr lang="en-GB" altLang="en-US" sz="2800" dirty="0" err="1">
                <a:ea typeface="ＭＳ Ｐゴシック" pitchFamily="34" charset="-128"/>
              </a:rPr>
              <a:t>cosb</a:t>
            </a:r>
            <a:r>
              <a:rPr lang="en-GB" altLang="en-US" sz="2800" dirty="0">
                <a:ea typeface="ＭＳ Ｐゴシック" pitchFamily="34" charset="-128"/>
              </a:rPr>
              <a:t> </a:t>
            </a:r>
            <a:r>
              <a:rPr lang="en-GB" altLang="en-US" sz="2800" dirty="0" err="1">
                <a:ea typeface="ＭＳ Ｐゴシック" pitchFamily="34" charset="-128"/>
              </a:rPr>
              <a:t>eto</a:t>
            </a:r>
            <a:endParaRPr lang="en-GB" altLang="en-US" sz="2800" dirty="0">
              <a:ea typeface="ＭＳ Ｐゴシック" pitchFamily="34" charset="-128"/>
            </a:endParaRPr>
          </a:p>
        </p:txBody>
      </p:sp>
      <p:sp>
        <p:nvSpPr>
          <p:cNvPr id="9218" name="Rectangle 3"/>
          <p:cNvSpPr>
            <a:spLocks noGrp="1" noChangeArrowheads="1"/>
          </p:cNvSpPr>
          <p:nvPr>
            <p:ph sz="half" idx="2"/>
          </p:nvPr>
        </p:nvSpPr>
        <p:spPr>
          <a:xfrm>
            <a:off x="5943600" y="2215662"/>
            <a:ext cx="4038600" cy="3918438"/>
          </a:xfrm>
        </p:spPr>
        <p:txBody>
          <a:bodyPr>
            <a:normAutofit fontScale="92500"/>
          </a:bodyPr>
          <a:lstStyle/>
          <a:p>
            <a:pPr>
              <a:defRPr/>
            </a:pPr>
            <a:r>
              <a:rPr lang="en-GB" altLang="en-US" sz="2800" i="1" dirty="0"/>
              <a:t>Positive reinforcement is more effective at changing and establishing behaviour than punishment</a:t>
            </a:r>
          </a:p>
          <a:p>
            <a:pPr>
              <a:defRPr/>
            </a:pPr>
            <a:r>
              <a:rPr lang="en-GB" altLang="en-US" sz="2800" i="1" dirty="0"/>
              <a:t>The main thing people learn from being punished is how to avoid punishment</a:t>
            </a:r>
          </a:p>
          <a:p>
            <a:pPr lvl="1" eaLnBrk="1" hangingPunct="1">
              <a:lnSpc>
                <a:spcPct val="90000"/>
              </a:lnSpc>
              <a:defRPr/>
            </a:pPr>
            <a:endParaRPr lang="en-GB" altLang="en-US" sz="2800" dirty="0">
              <a:solidFill>
                <a:schemeClr val="bg2">
                  <a:lumMod val="25000"/>
                </a:schemeClr>
              </a:solidFill>
              <a:ea typeface="ＭＳ Ｐゴシック" pitchFamily="34" charset="-128"/>
            </a:endParaRPr>
          </a:p>
        </p:txBody>
      </p:sp>
      <p:pic>
        <p:nvPicPr>
          <p:cNvPr id="2" name="Content Placeholder 7" descr="Diagram">
            <a:extLst>
              <a:ext uri="{FF2B5EF4-FFF2-40B4-BE49-F238E27FC236}">
                <a16:creationId xmlns:a16="http://schemas.microsoft.com/office/drawing/2014/main" id="{2D661A84-2C3E-FC7D-792B-6B0A0F0691A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993947" y="191558"/>
            <a:ext cx="1828224" cy="2158789"/>
          </a:xfrm>
          <a:prstGeom prst="rect">
            <a:avLst/>
          </a:prstGeom>
        </p:spPr>
      </p:pic>
    </p:spTree>
    <p:extLst>
      <p:ext uri="{BB962C8B-B14F-4D97-AF65-F5344CB8AC3E}">
        <p14:creationId xmlns:p14="http://schemas.microsoft.com/office/powerpoint/2010/main" val="19498162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normAutofit fontScale="90000"/>
          </a:bodyPr>
          <a:lstStyle/>
          <a:p>
            <a:pPr>
              <a:defRPr/>
            </a:pPr>
            <a:r>
              <a:rPr lang="en-GB" dirty="0">
                <a:ea typeface="+mj-ea"/>
                <a:cs typeface="+mj-cs"/>
              </a:rPr>
              <a:t>Skinner a </a:t>
            </a:r>
            <a:r>
              <a:rPr lang="en-GB" dirty="0" err="1">
                <a:ea typeface="+mj-ea"/>
                <a:cs typeface="+mj-cs"/>
              </a:rPr>
              <a:t>dysgu</a:t>
            </a:r>
            <a:br>
              <a:rPr lang="en-GB" dirty="0">
                <a:ea typeface="+mj-ea"/>
                <a:cs typeface="+mj-cs"/>
              </a:rPr>
            </a:br>
            <a:r>
              <a:rPr lang="en-GB" dirty="0">
                <a:ea typeface="+mj-ea"/>
                <a:cs typeface="+mj-cs"/>
              </a:rPr>
              <a:t>Skinner and </a:t>
            </a:r>
            <a:r>
              <a:rPr lang="en-GB" dirty="0"/>
              <a:t>learning</a:t>
            </a:r>
            <a:endParaRPr lang="en-GB" dirty="0">
              <a:ea typeface="+mj-ea"/>
              <a:cs typeface="+mj-cs"/>
            </a:endParaRPr>
          </a:p>
        </p:txBody>
      </p:sp>
      <p:sp>
        <p:nvSpPr>
          <p:cNvPr id="22531" name="Text Placeholder 1"/>
          <p:cNvSpPr>
            <a:spLocks noGrp="1"/>
          </p:cNvSpPr>
          <p:nvPr>
            <p:ph type="body" sz="half" idx="1"/>
          </p:nvPr>
        </p:nvSpPr>
        <p:spPr>
          <a:xfrm>
            <a:off x="453887" y="1795670"/>
            <a:ext cx="4038600" cy="4533900"/>
          </a:xfrm>
        </p:spPr>
        <p:txBody>
          <a:bodyPr vert="horz" lIns="91440" tIns="45720" rIns="91440" bIns="45720" rtlCol="0" anchor="t">
            <a:normAutofit/>
          </a:bodyPr>
          <a:lstStyle/>
          <a:p>
            <a:r>
              <a:rPr lang="en-GB" altLang="en-US" sz="2400" dirty="0">
                <a:ea typeface="ＭＳ Ｐゴシック" pitchFamily="34" charset="-128"/>
              </a:rPr>
              <a:t>Pump </a:t>
            </a:r>
            <a:r>
              <a:rPr lang="en-GB" altLang="en-US" sz="2400" dirty="0" err="1">
                <a:ea typeface="ＭＳ Ｐゴシック" pitchFamily="34" charset="-128"/>
              </a:rPr>
              <a:t>prif</a:t>
            </a:r>
            <a:r>
              <a:rPr lang="en-GB" altLang="en-US" sz="2400" dirty="0">
                <a:ea typeface="ＭＳ Ｐゴシック" pitchFamily="34" charset="-128"/>
              </a:rPr>
              <a:t> </a:t>
            </a:r>
            <a:r>
              <a:rPr lang="en-GB" altLang="en-US" sz="2400" dirty="0" err="1">
                <a:ea typeface="ＭＳ Ｐゴシック" pitchFamily="34" charset="-128"/>
              </a:rPr>
              <a:t>rhwystr</a:t>
            </a:r>
            <a:r>
              <a:rPr lang="en-GB" altLang="en-US" sz="2400" dirty="0">
                <a:ea typeface="ＭＳ Ｐゴシック" pitchFamily="34" charset="-128"/>
              </a:rPr>
              <a:t> </a:t>
            </a:r>
            <a:r>
              <a:rPr lang="en-GB" altLang="en-US" sz="2400" dirty="0" err="1">
                <a:ea typeface="ＭＳ Ｐゴシック" pitchFamily="34" charset="-128"/>
              </a:rPr>
              <a:t>i</a:t>
            </a:r>
            <a:r>
              <a:rPr lang="en-GB" altLang="en-US" sz="2400" dirty="0">
                <a:ea typeface="ＭＳ Ｐゴシック" pitchFamily="34" charset="-128"/>
              </a:rPr>
              <a:t>   </a:t>
            </a:r>
            <a:r>
              <a:rPr lang="en-GB" altLang="en-US" sz="2400" dirty="0" err="1">
                <a:ea typeface="ＭＳ Ｐゴシック" pitchFamily="34" charset="-128"/>
              </a:rPr>
              <a:t>ddysgu</a:t>
            </a:r>
            <a:endParaRPr lang="en-GB" altLang="en-US" sz="2400" dirty="0">
              <a:ea typeface="ＭＳ Ｐゴシック" pitchFamily="34" charset="-128"/>
            </a:endParaRPr>
          </a:p>
          <a:p>
            <a:pPr lvl="1">
              <a:buFont typeface="Wingdings" pitchFamily="2" charset="2"/>
              <a:buChar char="§"/>
            </a:pPr>
            <a:r>
              <a:rPr lang="en-GB" altLang="en-US" sz="2400" dirty="0" err="1">
                <a:ea typeface="ＭＳ Ｐゴシック" pitchFamily="34" charset="-128"/>
              </a:rPr>
              <a:t>ofn</a:t>
            </a:r>
            <a:r>
              <a:rPr lang="en-GB" altLang="en-US" sz="2400" dirty="0">
                <a:ea typeface="ＭＳ Ｐゴシック" pitchFamily="34" charset="-128"/>
              </a:rPr>
              <a:t> </a:t>
            </a:r>
            <a:r>
              <a:rPr lang="en-GB" altLang="en-US" sz="2400" dirty="0" err="1">
                <a:ea typeface="ＭＳ Ｐゴシック" pitchFamily="34" charset="-128"/>
              </a:rPr>
              <a:t>methu</a:t>
            </a:r>
            <a:endParaRPr lang="en-GB" altLang="en-US" sz="2400" dirty="0">
              <a:ea typeface="ＭＳ Ｐゴシック" pitchFamily="34" charset="-128"/>
            </a:endParaRPr>
          </a:p>
          <a:p>
            <a:pPr lvl="1">
              <a:buFont typeface="Wingdings" pitchFamily="2" charset="2"/>
              <a:buChar char="§"/>
            </a:pPr>
            <a:r>
              <a:rPr lang="en-GB" altLang="en-US" sz="2400" dirty="0">
                <a:ea typeface="ＭＳ Ｐゴシック"/>
              </a:rPr>
              <a:t>y </a:t>
            </a:r>
            <a:r>
              <a:rPr lang="en-GB" altLang="en-US" sz="2400" dirty="0" err="1">
                <a:ea typeface="ＭＳ Ｐゴシック"/>
              </a:rPr>
              <a:t>dasg</a:t>
            </a:r>
            <a:r>
              <a:rPr lang="en-GB" altLang="en-US" sz="2400" dirty="0">
                <a:ea typeface="ＭＳ Ｐゴシック"/>
              </a:rPr>
              <a:t> </a:t>
            </a:r>
            <a:r>
              <a:rPr lang="en-GB" altLang="en-US" sz="2400" dirty="0" err="1">
                <a:ea typeface="ＭＳ Ｐゴシック"/>
              </a:rPr>
              <a:t>heb</a:t>
            </a:r>
            <a:r>
              <a:rPr lang="en-GB" altLang="en-US" sz="2400" dirty="0">
                <a:ea typeface="ＭＳ Ｐゴシック"/>
              </a:rPr>
              <a:t> </a:t>
            </a:r>
            <a:r>
              <a:rPr lang="en-GB" altLang="en-US" sz="2400" dirty="0" err="1">
                <a:ea typeface="ＭＳ Ｐゴシック"/>
              </a:rPr>
              <a:t>ei</a:t>
            </a:r>
            <a:r>
              <a:rPr lang="en-GB" altLang="en-US" sz="2400" dirty="0">
                <a:ea typeface="ＭＳ Ｐゴシック"/>
              </a:rPr>
              <a:t> </a:t>
            </a:r>
            <a:r>
              <a:rPr lang="en-GB" altLang="en-US" sz="2400" dirty="0" err="1">
                <a:ea typeface="ＭＳ Ｐゴシック"/>
              </a:rPr>
              <a:t>dorri</a:t>
            </a:r>
            <a:r>
              <a:rPr lang="en-GB" altLang="en-US" sz="2400" dirty="0">
                <a:ea typeface="ＭＳ Ｐゴシック"/>
              </a:rPr>
              <a:t> </a:t>
            </a:r>
            <a:r>
              <a:rPr lang="en-GB" altLang="en-US" sz="2400" dirty="0" err="1">
                <a:ea typeface="ＭＳ Ｐゴシック"/>
              </a:rPr>
              <a:t>lawr</a:t>
            </a:r>
            <a:r>
              <a:rPr lang="en-GB" altLang="en-US" sz="2400" dirty="0">
                <a:ea typeface="ＭＳ Ｐゴシック"/>
              </a:rPr>
              <a:t> </a:t>
            </a:r>
            <a:r>
              <a:rPr lang="en-GB" altLang="en-US" sz="2400" dirty="0" err="1">
                <a:ea typeface="ＭＳ Ｐゴシック"/>
              </a:rPr>
              <a:t>i</a:t>
            </a:r>
            <a:r>
              <a:rPr lang="en-GB" altLang="en-US" sz="2400" dirty="0">
                <a:ea typeface="ＭＳ Ｐゴシック"/>
              </a:rPr>
              <a:t> </a:t>
            </a:r>
            <a:r>
              <a:rPr lang="en-GB" altLang="en-US" sz="2400" dirty="0" err="1">
                <a:ea typeface="ＭＳ Ｐゴシック"/>
              </a:rPr>
              <a:t>gamau</a:t>
            </a:r>
            <a:r>
              <a:rPr lang="en-GB" altLang="en-US" sz="2400" dirty="0">
                <a:ea typeface="ＭＳ Ｐゴシック"/>
              </a:rPr>
              <a:t> </a:t>
            </a:r>
            <a:r>
              <a:rPr lang="en-GB" altLang="en-US" sz="2400" dirty="0" err="1">
                <a:ea typeface="ＭＳ Ｐゴシック"/>
              </a:rPr>
              <a:t>llai</a:t>
            </a:r>
            <a:endParaRPr lang="en-GB" altLang="en-US" sz="2400" dirty="0">
              <a:ea typeface="ＭＳ Ｐゴシック"/>
            </a:endParaRPr>
          </a:p>
          <a:p>
            <a:pPr lvl="1">
              <a:buFont typeface="Wingdings" pitchFamily="2" charset="2"/>
              <a:buChar char="§"/>
            </a:pPr>
            <a:r>
              <a:rPr lang="en-GB" altLang="en-US" sz="2400" dirty="0" err="1">
                <a:ea typeface="ＭＳ Ｐゴシック"/>
              </a:rPr>
              <a:t>diffyg</a:t>
            </a:r>
            <a:r>
              <a:rPr lang="en-GB" altLang="en-US" sz="2400" dirty="0">
                <a:ea typeface="ＭＳ Ｐゴシック"/>
              </a:rPr>
              <a:t> </a:t>
            </a:r>
            <a:r>
              <a:rPr lang="en-GB" altLang="en-US" sz="2400" dirty="0" err="1">
                <a:ea typeface="ＭＳ Ｐゴシック"/>
              </a:rPr>
              <a:t>cyfarwyddiadau</a:t>
            </a:r>
            <a:endParaRPr lang="en-GB" altLang="en-US" sz="2400" dirty="0">
              <a:ea typeface="ＭＳ Ｐゴシック"/>
            </a:endParaRPr>
          </a:p>
          <a:p>
            <a:pPr lvl="1">
              <a:buFont typeface="Wingdings" pitchFamily="2" charset="2"/>
              <a:buChar char="§"/>
            </a:pPr>
            <a:r>
              <a:rPr lang="en-GB" altLang="en-US" sz="2400" dirty="0" err="1">
                <a:ea typeface="ＭＳ Ｐゴシック"/>
              </a:rPr>
              <a:t>diffyg</a:t>
            </a:r>
            <a:r>
              <a:rPr lang="en-GB" altLang="en-US" sz="2400" dirty="0">
                <a:ea typeface="ＭＳ Ｐゴシック"/>
              </a:rPr>
              <a:t> </a:t>
            </a:r>
            <a:r>
              <a:rPr lang="en-GB" altLang="en-US" sz="2400" dirty="0" err="1">
                <a:ea typeface="ＭＳ Ｐゴシック"/>
              </a:rPr>
              <a:t>eglurder</a:t>
            </a:r>
            <a:r>
              <a:rPr lang="en-GB" altLang="en-US" sz="2400" dirty="0">
                <a:ea typeface="ＭＳ Ｐゴシック"/>
              </a:rPr>
              <a:t> </a:t>
            </a:r>
            <a:r>
              <a:rPr lang="en-GB" altLang="en-US" sz="2400" dirty="0" err="1">
                <a:ea typeface="ＭＳ Ｐゴシック"/>
              </a:rPr>
              <a:t>yn</a:t>
            </a:r>
            <a:r>
              <a:rPr lang="en-GB" altLang="en-US" sz="2400" dirty="0">
                <a:ea typeface="ＭＳ Ｐゴシック"/>
              </a:rPr>
              <a:t> y </a:t>
            </a:r>
            <a:r>
              <a:rPr lang="en-GB" altLang="en-US" sz="2400" dirty="0" err="1">
                <a:ea typeface="ＭＳ Ｐゴシック"/>
              </a:rPr>
              <a:t>cyfarwyddiadau</a:t>
            </a:r>
            <a:endParaRPr lang="en-GB" altLang="en-US" sz="2400" dirty="0">
              <a:ea typeface="ＭＳ Ｐゴシック"/>
            </a:endParaRPr>
          </a:p>
          <a:p>
            <a:pPr lvl="1">
              <a:buFont typeface="Wingdings" pitchFamily="2" charset="2"/>
              <a:buChar char="§"/>
            </a:pPr>
            <a:r>
              <a:rPr lang="en-GB" altLang="en-US" sz="2400" dirty="0" err="1">
                <a:ea typeface="ＭＳ Ｐゴシック"/>
              </a:rPr>
              <a:t>diffyg</a:t>
            </a:r>
            <a:r>
              <a:rPr lang="en-GB" altLang="en-US" sz="2400" dirty="0">
                <a:ea typeface="ＭＳ Ｐゴシック"/>
              </a:rPr>
              <a:t> </a:t>
            </a:r>
            <a:r>
              <a:rPr lang="en-GB" altLang="en-US" sz="2400" dirty="0" err="1">
                <a:ea typeface="ＭＳ Ｐゴシック"/>
              </a:rPr>
              <a:t>atgyfnerthu</a:t>
            </a:r>
            <a:r>
              <a:rPr lang="en-GB" altLang="en-US" sz="2400" dirty="0">
                <a:ea typeface="ＭＳ Ｐゴシック"/>
              </a:rPr>
              <a:t> </a:t>
            </a:r>
            <a:r>
              <a:rPr lang="en-GB" altLang="en-US" sz="2400" dirty="0" err="1">
                <a:ea typeface="ＭＳ Ｐゴシック"/>
              </a:rPr>
              <a:t>positif</a:t>
            </a:r>
            <a:endParaRPr lang="en-GB" altLang="en-US" sz="2400" dirty="0">
              <a:ea typeface="ＭＳ Ｐゴシック"/>
            </a:endParaRPr>
          </a:p>
        </p:txBody>
      </p:sp>
      <p:sp>
        <p:nvSpPr>
          <p:cNvPr id="22532" name="Rectangle 3"/>
          <p:cNvSpPr>
            <a:spLocks noGrp="1" noChangeArrowheads="1"/>
          </p:cNvSpPr>
          <p:nvPr>
            <p:ph sz="half" idx="2"/>
          </p:nvPr>
        </p:nvSpPr>
        <p:spPr>
          <a:xfrm>
            <a:off x="6096000" y="1752600"/>
            <a:ext cx="4038600" cy="4533900"/>
          </a:xfrm>
        </p:spPr>
        <p:txBody>
          <a:bodyPr>
            <a:normAutofit lnSpcReduction="10000"/>
          </a:bodyPr>
          <a:lstStyle/>
          <a:p>
            <a:r>
              <a:rPr lang="en-GB" altLang="en-US" sz="2400" i="1" dirty="0">
                <a:ea typeface="ＭＳ Ｐゴシック" pitchFamily="34" charset="-128"/>
              </a:rPr>
              <a:t>Five main obstacles in learning:</a:t>
            </a:r>
          </a:p>
          <a:p>
            <a:pPr lvl="1">
              <a:buFont typeface="Wingdings" pitchFamily="2" charset="2"/>
              <a:buChar char="§"/>
            </a:pPr>
            <a:r>
              <a:rPr lang="en-GB" altLang="en-US" sz="2400" i="1" dirty="0">
                <a:ea typeface="ＭＳ Ｐゴシック" pitchFamily="34" charset="-128"/>
              </a:rPr>
              <a:t>fear of failure</a:t>
            </a:r>
          </a:p>
          <a:p>
            <a:pPr lvl="1">
              <a:buFont typeface="Wingdings" pitchFamily="2" charset="2"/>
              <a:buChar char="§"/>
            </a:pPr>
            <a:r>
              <a:rPr lang="en-GB" altLang="en-US" sz="2400" i="1" dirty="0">
                <a:ea typeface="ＭＳ Ｐゴシック" pitchFamily="34" charset="-128"/>
              </a:rPr>
              <a:t>task is not broken down into small enough steps</a:t>
            </a:r>
          </a:p>
          <a:p>
            <a:pPr lvl="1">
              <a:buFont typeface="Wingdings" pitchFamily="2" charset="2"/>
              <a:buChar char="§"/>
            </a:pPr>
            <a:r>
              <a:rPr lang="en-GB" altLang="en-US" sz="2400" i="1" dirty="0">
                <a:ea typeface="ＭＳ Ｐゴシック" pitchFamily="34" charset="-128"/>
              </a:rPr>
              <a:t>lack of directions</a:t>
            </a:r>
          </a:p>
          <a:p>
            <a:pPr lvl="1">
              <a:buFont typeface="Wingdings" pitchFamily="2" charset="2"/>
              <a:buChar char="§"/>
            </a:pPr>
            <a:r>
              <a:rPr lang="en-GB" altLang="en-US" sz="2400" i="1" dirty="0">
                <a:ea typeface="ＭＳ Ｐゴシック" pitchFamily="34" charset="-128"/>
              </a:rPr>
              <a:t>lack of clarity in the directions</a:t>
            </a:r>
          </a:p>
          <a:p>
            <a:pPr lvl="1">
              <a:buFont typeface="Wingdings" pitchFamily="2" charset="2"/>
              <a:buChar char="§"/>
            </a:pPr>
            <a:r>
              <a:rPr lang="en-GB" altLang="en-US" sz="2400" i="1" dirty="0">
                <a:ea typeface="ＭＳ Ｐゴシック" pitchFamily="34" charset="-128"/>
              </a:rPr>
              <a:t>Lack of positive reinforcement </a:t>
            </a:r>
          </a:p>
          <a:p>
            <a:pPr lvl="1"/>
            <a:endParaRPr lang="en-GB" altLang="en-US" sz="2800" dirty="0">
              <a:ea typeface="ＭＳ Ｐゴシック" pitchFamily="34" charset="-128"/>
            </a:endParaRPr>
          </a:p>
        </p:txBody>
      </p:sp>
      <p:pic>
        <p:nvPicPr>
          <p:cNvPr id="2" name="Picture 1"/>
          <p:cNvPicPr>
            <a:picLocks noChangeAspect="1"/>
          </p:cNvPicPr>
          <p:nvPr/>
        </p:nvPicPr>
        <p:blipFill>
          <a:blip r:embed="rId3"/>
          <a:stretch>
            <a:fillRect/>
          </a:stretch>
        </p:blipFill>
        <p:spPr>
          <a:xfrm>
            <a:off x="5895306" y="126724"/>
            <a:ext cx="3185746" cy="1543050"/>
          </a:xfrm>
          <a:prstGeom prst="rect">
            <a:avLst/>
          </a:prstGeom>
        </p:spPr>
      </p:pic>
    </p:spTree>
    <p:extLst>
      <p:ext uri="{BB962C8B-B14F-4D97-AF65-F5344CB8AC3E}">
        <p14:creationId xmlns:p14="http://schemas.microsoft.com/office/powerpoint/2010/main" val="31555502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Skinner </a:t>
            </a:r>
            <a:r>
              <a:rPr lang="en-GB" dirty="0" err="1"/>
              <a:t>yn</a:t>
            </a:r>
            <a:r>
              <a:rPr lang="en-GB" dirty="0"/>
              <a:t> y </a:t>
            </a:r>
            <a:r>
              <a:rPr lang="en-GB" dirty="0" err="1"/>
              <a:t>dosbarth</a:t>
            </a:r>
            <a:br>
              <a:rPr lang="en-GB" dirty="0"/>
            </a:br>
            <a:r>
              <a:rPr lang="en-GB" dirty="0"/>
              <a:t>Skinner in the classroom</a:t>
            </a:r>
          </a:p>
        </p:txBody>
      </p:sp>
      <p:sp>
        <p:nvSpPr>
          <p:cNvPr id="3" name="Text Placeholder 2"/>
          <p:cNvSpPr>
            <a:spLocks noGrp="1"/>
          </p:cNvSpPr>
          <p:nvPr>
            <p:ph type="body" sz="half" idx="1"/>
          </p:nvPr>
        </p:nvSpPr>
        <p:spPr>
          <a:xfrm>
            <a:off x="607717" y="2219739"/>
            <a:ext cx="4038600" cy="4533900"/>
          </a:xfrm>
        </p:spPr>
        <p:txBody>
          <a:bodyPr vert="horz" lIns="91440" tIns="45720" rIns="91440" bIns="45720" rtlCol="0" anchor="t">
            <a:normAutofit/>
          </a:bodyPr>
          <a:lstStyle/>
          <a:p>
            <a:r>
              <a:rPr lang="en-GB" sz="2800" dirty="0"/>
              <a:t>Yn </a:t>
            </a:r>
            <a:r>
              <a:rPr lang="en-GB" sz="2800" dirty="0" err="1"/>
              <a:t>dadlau</a:t>
            </a:r>
            <a:r>
              <a:rPr lang="en-GB" sz="2800" dirty="0"/>
              <a:t> </a:t>
            </a:r>
            <a:r>
              <a:rPr lang="en-GB" sz="2800" dirty="0" err="1"/>
              <a:t>na</a:t>
            </a:r>
            <a:r>
              <a:rPr lang="en-GB" sz="2800" dirty="0"/>
              <a:t> </a:t>
            </a:r>
            <a:r>
              <a:rPr lang="en-GB" sz="2800" dirty="0" err="1"/>
              <a:t>ddylai</a:t>
            </a:r>
            <a:r>
              <a:rPr lang="en-GB" sz="2800" dirty="0"/>
              <a:t> </a:t>
            </a:r>
            <a:r>
              <a:rPr lang="en-GB" sz="2800" dirty="0" err="1"/>
              <a:t>ysgogiad</a:t>
            </a:r>
            <a:r>
              <a:rPr lang="en-GB" sz="2800" dirty="0"/>
              <a:t> </a:t>
            </a:r>
            <a:r>
              <a:rPr lang="cy-GB" sz="2800" b="1" dirty="0" err="1"/>
              <a:t>anghynhenid</a:t>
            </a:r>
            <a:r>
              <a:rPr lang="cy-GB" sz="2800" dirty="0"/>
              <a:t> </a:t>
            </a:r>
            <a:r>
              <a:rPr lang="en-GB" sz="2800" dirty="0"/>
              <a:t> </a:t>
            </a:r>
            <a:r>
              <a:rPr lang="en-GB" sz="2800" dirty="0" err="1"/>
              <a:t>wrth</a:t>
            </a:r>
            <a:r>
              <a:rPr lang="en-GB" sz="2800" dirty="0"/>
              <a:t> </a:t>
            </a:r>
            <a:r>
              <a:rPr lang="en-GB" sz="2800" dirty="0" err="1"/>
              <a:t>reoli</a:t>
            </a:r>
            <a:r>
              <a:rPr lang="en-GB" sz="2800" dirty="0"/>
              <a:t> </a:t>
            </a:r>
            <a:r>
              <a:rPr lang="en-GB" sz="2800" dirty="0" err="1"/>
              <a:t>ymddygiad</a:t>
            </a:r>
            <a:r>
              <a:rPr lang="en-GB" sz="2800" dirty="0"/>
              <a:t> </a:t>
            </a:r>
            <a:r>
              <a:rPr lang="en-GB" sz="2800" dirty="0" err="1"/>
              <a:t>gael</a:t>
            </a:r>
            <a:r>
              <a:rPr lang="en-GB" sz="2800" dirty="0"/>
              <a:t> </a:t>
            </a:r>
            <a:r>
              <a:rPr lang="en-GB" sz="2800" dirty="0" err="1"/>
              <a:t>ei</a:t>
            </a:r>
            <a:r>
              <a:rPr lang="en-GB" sz="2800" dirty="0"/>
              <a:t> </a:t>
            </a:r>
            <a:r>
              <a:rPr lang="en-GB" sz="2800" dirty="0" err="1"/>
              <a:t>ddefnyddio</a:t>
            </a:r>
            <a:r>
              <a:rPr lang="en-GB" sz="2800" dirty="0"/>
              <a:t> </a:t>
            </a:r>
            <a:r>
              <a:rPr lang="en-GB" sz="2800" dirty="0" err="1"/>
              <a:t>ar</a:t>
            </a:r>
            <a:r>
              <a:rPr lang="en-GB" sz="2800" dirty="0"/>
              <a:t> </a:t>
            </a:r>
            <a:r>
              <a:rPr lang="en-GB" sz="2800" dirty="0" err="1"/>
              <a:t>drael</a:t>
            </a:r>
            <a:r>
              <a:rPr lang="en-GB" sz="2800" dirty="0"/>
              <a:t> </a:t>
            </a:r>
            <a:r>
              <a:rPr lang="en-GB" sz="2800" dirty="0" err="1"/>
              <a:t>ysgogiad</a:t>
            </a:r>
            <a:r>
              <a:rPr lang="en-GB" sz="2800" dirty="0"/>
              <a:t> </a:t>
            </a:r>
            <a:r>
              <a:rPr lang="en-GB" sz="2800" b="1" dirty="0" err="1"/>
              <a:t>cynhenid</a:t>
            </a:r>
            <a:endParaRPr lang="en-GB" sz="2800" b="1" dirty="0"/>
          </a:p>
        </p:txBody>
      </p:sp>
      <p:sp>
        <p:nvSpPr>
          <p:cNvPr id="4" name="Content Placeholder 3"/>
          <p:cNvSpPr>
            <a:spLocks noGrp="1"/>
          </p:cNvSpPr>
          <p:nvPr>
            <p:ph sz="half" idx="2"/>
          </p:nvPr>
        </p:nvSpPr>
        <p:spPr>
          <a:xfrm>
            <a:off x="5433391" y="2325757"/>
            <a:ext cx="4038600" cy="4533900"/>
          </a:xfrm>
        </p:spPr>
        <p:txBody>
          <a:bodyPr/>
          <a:lstStyle/>
          <a:p>
            <a:r>
              <a:rPr lang="en-GB" sz="2800" i="1" dirty="0"/>
              <a:t>Argued that </a:t>
            </a:r>
            <a:r>
              <a:rPr lang="en-GB" sz="2800" b="1" i="1" dirty="0"/>
              <a:t>extrinsic</a:t>
            </a:r>
            <a:r>
              <a:rPr lang="en-GB" sz="2800" i="1" dirty="0"/>
              <a:t> motivation to moderate behaviour should not be used at the expense of encouraging </a:t>
            </a:r>
            <a:r>
              <a:rPr lang="en-GB" sz="2800" b="1" i="1" dirty="0"/>
              <a:t>intrinsic</a:t>
            </a:r>
            <a:r>
              <a:rPr lang="en-GB" sz="2800" i="1" dirty="0"/>
              <a:t> motivation</a:t>
            </a:r>
            <a:r>
              <a:rPr lang="en-GB" i="1" dirty="0"/>
              <a:t>.</a:t>
            </a:r>
          </a:p>
        </p:txBody>
      </p:sp>
      <p:pic>
        <p:nvPicPr>
          <p:cNvPr id="5" name="Picture 4"/>
          <p:cNvPicPr>
            <a:picLocks noChangeAspect="1"/>
          </p:cNvPicPr>
          <p:nvPr/>
        </p:nvPicPr>
        <p:blipFill>
          <a:blip r:embed="rId2"/>
          <a:stretch>
            <a:fillRect/>
          </a:stretch>
        </p:blipFill>
        <p:spPr>
          <a:xfrm>
            <a:off x="6186981" y="207830"/>
            <a:ext cx="3387968" cy="1570891"/>
          </a:xfrm>
          <a:prstGeom prst="rect">
            <a:avLst/>
          </a:prstGeom>
        </p:spPr>
      </p:pic>
    </p:spTree>
    <p:extLst>
      <p:ext uri="{BB962C8B-B14F-4D97-AF65-F5344CB8AC3E}">
        <p14:creationId xmlns:p14="http://schemas.microsoft.com/office/powerpoint/2010/main" val="39507544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Skinner</a:t>
            </a:r>
          </a:p>
        </p:txBody>
      </p:sp>
      <p:sp>
        <p:nvSpPr>
          <p:cNvPr id="5" name="Content Placeholder 4"/>
          <p:cNvSpPr>
            <a:spLocks noGrp="1"/>
          </p:cNvSpPr>
          <p:nvPr>
            <p:ph idx="1"/>
          </p:nvPr>
        </p:nvSpPr>
        <p:spPr>
          <a:xfrm>
            <a:off x="586409" y="1553817"/>
            <a:ext cx="7620000" cy="4800600"/>
          </a:xfrm>
        </p:spPr>
        <p:txBody>
          <a:bodyPr vert="horz" lIns="91440" tIns="45720" rIns="91440" bIns="45720" rtlCol="0" anchor="t">
            <a:noAutofit/>
          </a:bodyPr>
          <a:lstStyle/>
          <a:p>
            <a:r>
              <a:rPr lang="en-GB" sz="3200" dirty="0"/>
              <a:t>‘</a:t>
            </a:r>
            <a:r>
              <a:rPr lang="en-GB" sz="2800" dirty="0"/>
              <a:t>Possibly through no fault of her own the teacher was violating two fundamental principles, the students were not being told at once whether their work was right or wrong (a corrected paper seen twenty four hours later cannot act as a reinforcer), and they were all moving at the same pace, regardless of preparation or ability.’ (Skinner, 1983 p. 64 </a:t>
            </a:r>
            <a:r>
              <a:rPr lang="en-GB" sz="2800" i="1" dirty="0"/>
              <a:t>cited in </a:t>
            </a:r>
            <a:r>
              <a:rPr lang="en-GB" sz="2800" dirty="0"/>
              <a:t>Aubrey and Riley 2016 p. 68)</a:t>
            </a:r>
          </a:p>
        </p:txBody>
      </p:sp>
      <p:pic>
        <p:nvPicPr>
          <p:cNvPr id="3" name="Picture 2"/>
          <p:cNvPicPr>
            <a:picLocks noChangeAspect="1"/>
          </p:cNvPicPr>
          <p:nvPr/>
        </p:nvPicPr>
        <p:blipFill>
          <a:blip r:embed="rId2"/>
          <a:stretch>
            <a:fillRect/>
          </a:stretch>
        </p:blipFill>
        <p:spPr>
          <a:xfrm>
            <a:off x="8205453" y="457200"/>
            <a:ext cx="3383573" cy="1468315"/>
          </a:xfrm>
          <a:prstGeom prst="rect">
            <a:avLst/>
          </a:prstGeom>
        </p:spPr>
      </p:pic>
    </p:spTree>
    <p:extLst>
      <p:ext uri="{BB962C8B-B14F-4D97-AF65-F5344CB8AC3E}">
        <p14:creationId xmlns:p14="http://schemas.microsoft.com/office/powerpoint/2010/main" val="12953136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1981200" y="207169"/>
            <a:ext cx="8229600" cy="1143000"/>
          </a:xfrm>
        </p:spPr>
        <p:txBody>
          <a:bodyPr/>
          <a:lstStyle/>
          <a:p>
            <a:pPr>
              <a:defRPr/>
            </a:pPr>
            <a:r>
              <a:rPr lang="en-GB" dirty="0">
                <a:ea typeface="+mj-ea"/>
                <a:cs typeface="+mj-cs"/>
              </a:rPr>
              <a:t>Skinner</a:t>
            </a:r>
          </a:p>
        </p:txBody>
      </p:sp>
      <p:sp>
        <p:nvSpPr>
          <p:cNvPr id="2" name="Text Placeholder 1"/>
          <p:cNvSpPr>
            <a:spLocks noGrp="1"/>
          </p:cNvSpPr>
          <p:nvPr>
            <p:ph type="body" sz="half" idx="1"/>
          </p:nvPr>
        </p:nvSpPr>
        <p:spPr>
          <a:xfrm>
            <a:off x="778566" y="1656729"/>
            <a:ext cx="4537075" cy="4533900"/>
          </a:xfrm>
        </p:spPr>
        <p:txBody>
          <a:bodyPr vert="horz" lIns="91440" tIns="45720" rIns="91440" bIns="45720" rtlCol="0" anchor="t">
            <a:normAutofit lnSpcReduction="10000"/>
          </a:bodyPr>
          <a:lstStyle/>
          <a:p>
            <a:pPr marL="114300" indent="0">
              <a:buNone/>
              <a:defRPr/>
            </a:pPr>
            <a:r>
              <a:rPr lang="en-GB" sz="2400" dirty="0" err="1"/>
              <a:t>Mae’n</a:t>
            </a:r>
            <a:r>
              <a:rPr lang="en-GB" sz="2400" dirty="0"/>
              <a:t> </a:t>
            </a:r>
            <a:r>
              <a:rPr lang="en-GB" sz="2400" dirty="0" err="1"/>
              <a:t>bosibl</a:t>
            </a:r>
            <a:r>
              <a:rPr lang="en-GB" sz="2400" dirty="0"/>
              <a:t> </a:t>
            </a:r>
            <a:r>
              <a:rPr lang="en-GB" sz="2400" dirty="0" err="1"/>
              <a:t>goresgyn</a:t>
            </a:r>
            <a:r>
              <a:rPr lang="en-GB" sz="2400" dirty="0"/>
              <a:t> y </a:t>
            </a:r>
            <a:r>
              <a:rPr lang="en-GB" sz="2400" dirty="0" err="1"/>
              <a:t>rhwystrau</a:t>
            </a:r>
            <a:r>
              <a:rPr lang="en-GB" sz="2400" dirty="0"/>
              <a:t> </a:t>
            </a:r>
            <a:r>
              <a:rPr lang="en-GB" sz="2400" dirty="0" err="1"/>
              <a:t>gan</a:t>
            </a:r>
            <a:r>
              <a:rPr lang="en-GB" sz="2400" dirty="0"/>
              <a:t> </a:t>
            </a:r>
            <a:r>
              <a:rPr lang="en-GB" sz="2400" dirty="0" err="1"/>
              <a:t>ddefnyddio’r</a:t>
            </a:r>
            <a:r>
              <a:rPr lang="en-GB" sz="2400" dirty="0"/>
              <a:t> </a:t>
            </a:r>
            <a:r>
              <a:rPr lang="en-GB" sz="2400" dirty="0" err="1"/>
              <a:t>egwyddorion</a:t>
            </a:r>
            <a:r>
              <a:rPr lang="en-GB" sz="2400" dirty="0"/>
              <a:t> </a:t>
            </a:r>
            <a:r>
              <a:rPr lang="en-GB" sz="2400" dirty="0" err="1"/>
              <a:t>hyn</a:t>
            </a:r>
            <a:r>
              <a:rPr lang="en-GB" sz="2400" dirty="0"/>
              <a:t>:</a:t>
            </a:r>
          </a:p>
          <a:p>
            <a:pPr marL="566420" indent="-457200">
              <a:buFont typeface="Wingdings 3" pitchFamily="18" charset="2"/>
              <a:buAutoNum type="arabicPeriod"/>
              <a:defRPr/>
            </a:pPr>
            <a:r>
              <a:rPr lang="en-GB" sz="2400" dirty="0" err="1"/>
              <a:t>Rhoi</a:t>
            </a:r>
            <a:r>
              <a:rPr lang="en-GB" sz="2400" dirty="0"/>
              <a:t> </a:t>
            </a:r>
            <a:r>
              <a:rPr lang="en-GB" sz="2400" dirty="0" err="1"/>
              <a:t>adborth</a:t>
            </a:r>
            <a:r>
              <a:rPr lang="en-GB" sz="2400" dirty="0"/>
              <a:t> </a:t>
            </a:r>
            <a:r>
              <a:rPr lang="en-GB" sz="2400" dirty="0" err="1"/>
              <a:t>i'r</a:t>
            </a:r>
            <a:r>
              <a:rPr lang="en-GB" sz="2400" dirty="0"/>
              <a:t> </a:t>
            </a:r>
            <a:r>
              <a:rPr lang="en-GB" sz="2400" dirty="0" err="1"/>
              <a:t>dysgwr</a:t>
            </a:r>
            <a:r>
              <a:rPr lang="en-GB" sz="2400" dirty="0"/>
              <a:t> </a:t>
            </a:r>
            <a:r>
              <a:rPr lang="en-GB" sz="2400" dirty="0" err="1"/>
              <a:t>yn</a:t>
            </a:r>
            <a:r>
              <a:rPr lang="en-GB" sz="2400" dirty="0"/>
              <a:t> </a:t>
            </a:r>
            <a:r>
              <a:rPr lang="en-GB" sz="2400" dirty="0" err="1"/>
              <a:t>syth</a:t>
            </a:r>
            <a:endParaRPr lang="en-GB" sz="2400" dirty="0"/>
          </a:p>
          <a:p>
            <a:pPr marL="566420" indent="-457200">
              <a:buFont typeface="Wingdings 3" pitchFamily="18" charset="2"/>
              <a:buAutoNum type="arabicPeriod"/>
              <a:defRPr/>
            </a:pPr>
            <a:r>
              <a:rPr lang="en-GB" sz="2400" dirty="0" err="1"/>
              <a:t>Torri’r</a:t>
            </a:r>
            <a:r>
              <a:rPr lang="en-GB" sz="2400" dirty="0"/>
              <a:t> </a:t>
            </a:r>
            <a:r>
              <a:rPr lang="en-GB" sz="2400" dirty="0" err="1"/>
              <a:t>dasg</a:t>
            </a:r>
            <a:r>
              <a:rPr lang="en-GB" sz="2400" dirty="0"/>
              <a:t> </a:t>
            </a:r>
            <a:r>
              <a:rPr lang="en-GB" sz="2400" dirty="0" err="1"/>
              <a:t>i</a:t>
            </a:r>
            <a:r>
              <a:rPr lang="en-GB" sz="2400" dirty="0"/>
              <a:t> </a:t>
            </a:r>
            <a:r>
              <a:rPr lang="en-GB" sz="2400" dirty="0" err="1"/>
              <a:t>ddarnau</a:t>
            </a:r>
            <a:r>
              <a:rPr lang="en-GB" sz="2400" dirty="0"/>
              <a:t> </a:t>
            </a:r>
            <a:r>
              <a:rPr lang="en-GB" sz="2400" dirty="0" err="1"/>
              <a:t>llai</a:t>
            </a:r>
            <a:endParaRPr lang="en-GB" sz="2400" dirty="0"/>
          </a:p>
          <a:p>
            <a:pPr marL="566420" indent="-457200">
              <a:buFont typeface="Wingdings 3" pitchFamily="18" charset="2"/>
              <a:buAutoNum type="arabicPeriod"/>
              <a:defRPr/>
            </a:pPr>
            <a:r>
              <a:rPr lang="en-GB" sz="2400" dirty="0" err="1"/>
              <a:t>Ailadrodd</a:t>
            </a:r>
            <a:r>
              <a:rPr lang="en-GB" sz="2400" dirty="0"/>
              <a:t> </a:t>
            </a:r>
            <a:r>
              <a:rPr lang="en-GB" sz="2400" dirty="0" err="1"/>
              <a:t>cyfarwyddiadau</a:t>
            </a:r>
            <a:r>
              <a:rPr lang="en-GB" sz="2400" dirty="0"/>
              <a:t> mor </a:t>
            </a:r>
            <a:r>
              <a:rPr lang="en-GB" sz="2400" dirty="0" err="1"/>
              <a:t>aml</a:t>
            </a:r>
            <a:r>
              <a:rPr lang="en-GB" sz="2400" dirty="0"/>
              <a:t> ag </a:t>
            </a:r>
            <a:r>
              <a:rPr lang="en-GB" sz="2400" dirty="0" err="1"/>
              <a:t>sydd</a:t>
            </a:r>
            <a:r>
              <a:rPr lang="en-GB" sz="2400" dirty="0"/>
              <a:t> </a:t>
            </a:r>
            <a:r>
              <a:rPr lang="en-GB" sz="2400" dirty="0" err="1"/>
              <a:t>angen</a:t>
            </a:r>
            <a:endParaRPr lang="en-GB" sz="2400" dirty="0"/>
          </a:p>
          <a:p>
            <a:pPr marL="566420" indent="-457200">
              <a:buFont typeface="Wingdings 3" pitchFamily="18" charset="2"/>
              <a:buAutoNum type="arabicPeriod"/>
              <a:defRPr/>
            </a:pPr>
            <a:r>
              <a:rPr lang="en-GB" sz="2400" dirty="0" err="1"/>
              <a:t>Gweithio</a:t>
            </a:r>
            <a:r>
              <a:rPr lang="en-GB" sz="2400" dirty="0"/>
              <a:t> </a:t>
            </a:r>
            <a:r>
              <a:rPr lang="en-GB" sz="2400" dirty="0" err="1"/>
              <a:t>o’r</a:t>
            </a:r>
            <a:r>
              <a:rPr lang="en-GB" sz="2400" dirty="0"/>
              <a:t> </a:t>
            </a:r>
            <a:r>
              <a:rPr lang="en-GB" sz="2400" dirty="0" err="1"/>
              <a:t>dasg</a:t>
            </a:r>
            <a:r>
              <a:rPr lang="en-GB" sz="2400" dirty="0"/>
              <a:t> </a:t>
            </a:r>
            <a:r>
              <a:rPr lang="en-GB" sz="2400" dirty="0" err="1"/>
              <a:t>symlaf</a:t>
            </a:r>
            <a:r>
              <a:rPr lang="en-GB" sz="2400" dirty="0"/>
              <a:t> </a:t>
            </a:r>
            <a:r>
              <a:rPr lang="en-GB" sz="2400" dirty="0" err="1"/>
              <a:t>i’r</a:t>
            </a:r>
            <a:r>
              <a:rPr lang="en-GB" sz="2400" dirty="0"/>
              <a:t> </a:t>
            </a:r>
            <a:r>
              <a:rPr lang="en-GB" sz="2400" dirty="0" err="1"/>
              <a:t>mwyaf</a:t>
            </a:r>
            <a:r>
              <a:rPr lang="en-GB" sz="2400" dirty="0"/>
              <a:t> cymhleth</a:t>
            </a:r>
          </a:p>
          <a:p>
            <a:pPr marL="566420" indent="-457200">
              <a:buFont typeface="Wingdings 3" pitchFamily="18" charset="2"/>
              <a:buAutoNum type="arabicPeriod"/>
              <a:defRPr/>
            </a:pPr>
            <a:r>
              <a:rPr lang="en-GB" sz="2400" dirty="0" err="1"/>
              <a:t>Atgyfnerthu</a:t>
            </a:r>
            <a:r>
              <a:rPr lang="en-GB" sz="2400" dirty="0"/>
              <a:t> </a:t>
            </a:r>
            <a:r>
              <a:rPr lang="en-GB" sz="2400" dirty="0" err="1"/>
              <a:t>positif</a:t>
            </a:r>
            <a:endParaRPr lang="en-GB" sz="2400" dirty="0"/>
          </a:p>
          <a:p>
            <a:pPr marL="109220" indent="0">
              <a:buNone/>
              <a:defRPr/>
            </a:pPr>
            <a:endParaRPr lang="en-GB" dirty="0"/>
          </a:p>
        </p:txBody>
      </p:sp>
      <p:sp>
        <p:nvSpPr>
          <p:cNvPr id="23556" name="Rectangle 3"/>
          <p:cNvSpPr>
            <a:spLocks noGrp="1" noChangeArrowheads="1"/>
          </p:cNvSpPr>
          <p:nvPr>
            <p:ph sz="half" idx="2"/>
          </p:nvPr>
        </p:nvSpPr>
        <p:spPr>
          <a:xfrm>
            <a:off x="5744817" y="1854887"/>
            <a:ext cx="4038600" cy="4533900"/>
          </a:xfrm>
        </p:spPr>
        <p:txBody>
          <a:bodyPr>
            <a:normAutofit lnSpcReduction="10000"/>
          </a:bodyPr>
          <a:lstStyle/>
          <a:p>
            <a:pPr marL="107950" indent="0">
              <a:lnSpc>
                <a:spcPct val="90000"/>
              </a:lnSpc>
              <a:buNone/>
            </a:pPr>
            <a:r>
              <a:rPr lang="en-GB" altLang="en-US" sz="2400" i="1" dirty="0">
                <a:ea typeface="ＭＳ Ｐゴシック" pitchFamily="34" charset="-128"/>
              </a:rPr>
              <a:t>Overcome the obstacles using these principles:</a:t>
            </a:r>
          </a:p>
          <a:p>
            <a:pPr marL="107950" indent="0">
              <a:lnSpc>
                <a:spcPct val="90000"/>
              </a:lnSpc>
              <a:buNone/>
            </a:pPr>
            <a:r>
              <a:rPr lang="en-GB" altLang="en-US" sz="2400" i="1" dirty="0">
                <a:ea typeface="ＭＳ Ｐゴシック" pitchFamily="34" charset="-128"/>
              </a:rPr>
              <a:t>1.Give the learner immediate feedback</a:t>
            </a:r>
          </a:p>
          <a:p>
            <a:pPr marL="107950" indent="0">
              <a:lnSpc>
                <a:spcPct val="90000"/>
              </a:lnSpc>
              <a:buNone/>
            </a:pPr>
            <a:r>
              <a:rPr lang="en-GB" altLang="en-US" sz="2400" i="1" dirty="0">
                <a:ea typeface="ＭＳ Ｐゴシック" pitchFamily="34" charset="-128"/>
              </a:rPr>
              <a:t>2.Break the task into small steps</a:t>
            </a:r>
          </a:p>
          <a:p>
            <a:pPr marL="107950" indent="0">
              <a:lnSpc>
                <a:spcPct val="90000"/>
              </a:lnSpc>
              <a:buNone/>
            </a:pPr>
            <a:r>
              <a:rPr lang="en-GB" altLang="en-US" sz="2400" i="1" dirty="0">
                <a:ea typeface="ＭＳ Ｐゴシック" pitchFamily="34" charset="-128"/>
              </a:rPr>
              <a:t>3.Repeat directions as many times as necessary</a:t>
            </a:r>
          </a:p>
          <a:p>
            <a:pPr marL="107950" indent="0">
              <a:lnSpc>
                <a:spcPct val="90000"/>
              </a:lnSpc>
              <a:buNone/>
            </a:pPr>
            <a:r>
              <a:rPr lang="en-GB" altLang="en-US" sz="2400" i="1" dirty="0">
                <a:ea typeface="ＭＳ Ｐゴシック" pitchFamily="34" charset="-128"/>
              </a:rPr>
              <a:t>4.Work from the most simple to the most complex tasks </a:t>
            </a:r>
          </a:p>
          <a:p>
            <a:pPr marL="107950" indent="0">
              <a:lnSpc>
                <a:spcPct val="90000"/>
              </a:lnSpc>
              <a:buNone/>
            </a:pPr>
            <a:r>
              <a:rPr lang="en-GB" altLang="en-US" sz="2400" i="1" dirty="0">
                <a:ea typeface="ＭＳ Ｐゴシック" pitchFamily="34" charset="-128"/>
              </a:rPr>
              <a:t>5.Give positive reinforcement</a:t>
            </a:r>
          </a:p>
          <a:p>
            <a:pPr lvl="1"/>
            <a:endParaRPr lang="en-GB" altLang="en-US" sz="3600" dirty="0">
              <a:ea typeface="ＭＳ Ｐゴシック" pitchFamily="34" charset="-128"/>
            </a:endParaRPr>
          </a:p>
        </p:txBody>
      </p:sp>
      <p:pic>
        <p:nvPicPr>
          <p:cNvPr id="3" name="Picture 2"/>
          <p:cNvPicPr>
            <a:picLocks noChangeAspect="1"/>
          </p:cNvPicPr>
          <p:nvPr/>
        </p:nvPicPr>
        <p:blipFill>
          <a:blip r:embed="rId2"/>
          <a:stretch>
            <a:fillRect/>
          </a:stretch>
        </p:blipFill>
        <p:spPr>
          <a:xfrm>
            <a:off x="9832403" y="0"/>
            <a:ext cx="2145978" cy="2133785"/>
          </a:xfrm>
          <a:prstGeom prst="rect">
            <a:avLst/>
          </a:prstGeom>
        </p:spPr>
      </p:pic>
    </p:spTree>
    <p:extLst>
      <p:ext uri="{BB962C8B-B14F-4D97-AF65-F5344CB8AC3E}">
        <p14:creationId xmlns:p14="http://schemas.microsoft.com/office/powerpoint/2010/main" val="8825031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1752600" y="457200"/>
            <a:ext cx="8229600" cy="1143000"/>
          </a:xfrm>
        </p:spPr>
        <p:txBody>
          <a:bodyPr>
            <a:normAutofit fontScale="90000"/>
          </a:bodyPr>
          <a:lstStyle/>
          <a:p>
            <a:pPr>
              <a:defRPr/>
            </a:pPr>
            <a:r>
              <a:rPr lang="en-GB" dirty="0" err="1">
                <a:ea typeface="+mj-ea"/>
                <a:cs typeface="+mj-cs"/>
              </a:rPr>
              <a:t>Beirniadaeth</a:t>
            </a:r>
            <a:r>
              <a:rPr lang="en-GB" dirty="0">
                <a:ea typeface="+mj-ea"/>
                <a:cs typeface="+mj-cs"/>
              </a:rPr>
              <a:t> o Skinner</a:t>
            </a:r>
            <a:br>
              <a:rPr lang="en-GB" dirty="0">
                <a:ea typeface="+mj-ea"/>
                <a:cs typeface="+mj-cs"/>
              </a:rPr>
            </a:br>
            <a:r>
              <a:rPr lang="en-GB" dirty="0">
                <a:ea typeface="+mj-ea"/>
                <a:cs typeface="+mj-cs"/>
              </a:rPr>
              <a:t>Criticisms of Skinner</a:t>
            </a:r>
            <a:br>
              <a:rPr lang="en-GB" dirty="0">
                <a:ea typeface="+mj-ea"/>
                <a:cs typeface="+mj-cs"/>
              </a:rPr>
            </a:br>
            <a:endParaRPr lang="en-GB" dirty="0">
              <a:ea typeface="+mj-ea"/>
              <a:cs typeface="+mj-cs"/>
            </a:endParaRPr>
          </a:p>
        </p:txBody>
      </p:sp>
      <p:sp>
        <p:nvSpPr>
          <p:cNvPr id="24579" name="Text Placeholder 1"/>
          <p:cNvSpPr>
            <a:spLocks noGrp="1"/>
          </p:cNvSpPr>
          <p:nvPr>
            <p:ph type="body" sz="half" idx="1"/>
          </p:nvPr>
        </p:nvSpPr>
        <p:spPr>
          <a:xfrm>
            <a:off x="832402" y="2547730"/>
            <a:ext cx="4038600" cy="4533900"/>
          </a:xfrm>
        </p:spPr>
        <p:txBody>
          <a:bodyPr/>
          <a:lstStyle/>
          <a:p>
            <a:r>
              <a:rPr lang="en-GB" altLang="en-US" sz="3200" dirty="0" err="1">
                <a:ea typeface="ＭＳ Ｐゴシック" pitchFamily="34" charset="-128"/>
              </a:rPr>
              <a:t>Addysgwyr</a:t>
            </a:r>
            <a:r>
              <a:rPr lang="en-GB" altLang="en-US" sz="3200" dirty="0">
                <a:ea typeface="ＭＳ Ｐゴシック" pitchFamily="34" charset="-128"/>
              </a:rPr>
              <a:t> </a:t>
            </a:r>
            <a:r>
              <a:rPr lang="en-GB" altLang="en-US" sz="3200" dirty="0" err="1">
                <a:ea typeface="ＭＳ Ｐゴシック" pitchFamily="34" charset="-128"/>
              </a:rPr>
              <a:t>yn</a:t>
            </a:r>
            <a:r>
              <a:rPr lang="en-GB" altLang="en-US" sz="3200" dirty="0">
                <a:ea typeface="ＭＳ Ｐゴシック" pitchFamily="34" charset="-128"/>
              </a:rPr>
              <a:t> </a:t>
            </a:r>
            <a:r>
              <a:rPr lang="en-GB" altLang="en-US" sz="3200" dirty="0" err="1">
                <a:ea typeface="ＭＳ Ｐゴシック" pitchFamily="34" charset="-128"/>
              </a:rPr>
              <a:t>ystyried</a:t>
            </a:r>
            <a:r>
              <a:rPr lang="en-GB" altLang="en-US" sz="3200" dirty="0">
                <a:ea typeface="ＭＳ Ｐゴシック" pitchFamily="34" charset="-128"/>
              </a:rPr>
              <a:t> </a:t>
            </a:r>
            <a:r>
              <a:rPr lang="en-GB" altLang="en-US" sz="3200" dirty="0" err="1">
                <a:ea typeface="ＭＳ Ｐゴシック" pitchFamily="34" charset="-128"/>
              </a:rPr>
              <a:t>ei</a:t>
            </a:r>
            <a:r>
              <a:rPr lang="en-GB" altLang="en-US" sz="3200" dirty="0">
                <a:ea typeface="ＭＳ Ｐゴシック" pitchFamily="34" charset="-128"/>
              </a:rPr>
              <a:t> </a:t>
            </a:r>
            <a:r>
              <a:rPr lang="en-GB" altLang="en-US" sz="3200" dirty="0" err="1">
                <a:ea typeface="ＭＳ Ｐゴシック" pitchFamily="34" charset="-128"/>
              </a:rPr>
              <a:t>fod</a:t>
            </a:r>
            <a:r>
              <a:rPr lang="en-GB" altLang="en-US" sz="3200" dirty="0">
                <a:ea typeface="ＭＳ Ｐゴシック" pitchFamily="34" charset="-128"/>
              </a:rPr>
              <a:t> </a:t>
            </a:r>
            <a:r>
              <a:rPr lang="en-GB" altLang="en-US" sz="3200" dirty="0" err="1">
                <a:ea typeface="ＭＳ Ｐゴシック" pitchFamily="34" charset="-128"/>
              </a:rPr>
              <a:t>eisiau</a:t>
            </a:r>
            <a:r>
              <a:rPr lang="en-GB" altLang="en-US" sz="3200" dirty="0">
                <a:ea typeface="ＭＳ Ｐゴシック" pitchFamily="34" charset="-128"/>
              </a:rPr>
              <a:t> </a:t>
            </a:r>
            <a:r>
              <a:rPr lang="en-GB" altLang="en-US" sz="3200" dirty="0" err="1">
                <a:ea typeface="ＭＳ Ｐゴシック" pitchFamily="34" charset="-128"/>
              </a:rPr>
              <a:t>rhedeg</a:t>
            </a:r>
            <a:r>
              <a:rPr lang="en-GB" altLang="en-US" sz="3200" dirty="0">
                <a:ea typeface="ＭＳ Ｐゴシック" pitchFamily="34" charset="-128"/>
              </a:rPr>
              <a:t> </a:t>
            </a:r>
            <a:r>
              <a:rPr lang="en-GB" altLang="en-US" sz="3200" dirty="0" err="1">
                <a:ea typeface="ＭＳ Ｐゴシック" pitchFamily="34" charset="-128"/>
              </a:rPr>
              <a:t>ysgolion</a:t>
            </a:r>
            <a:r>
              <a:rPr lang="en-GB" altLang="en-US" sz="3200" dirty="0">
                <a:ea typeface="ＭＳ Ｐゴシック" pitchFamily="34" charset="-128"/>
              </a:rPr>
              <a:t> </a:t>
            </a:r>
            <a:r>
              <a:rPr lang="en-GB" altLang="en-US" sz="3200" dirty="0" err="1">
                <a:ea typeface="ＭＳ Ｐゴシック" pitchFamily="34" charset="-128"/>
              </a:rPr>
              <a:t>fel</a:t>
            </a:r>
            <a:r>
              <a:rPr lang="en-GB" altLang="en-US" sz="3200" dirty="0">
                <a:ea typeface="ＭＳ Ｐゴシック" pitchFamily="34" charset="-128"/>
              </a:rPr>
              <a:t> </a:t>
            </a:r>
            <a:r>
              <a:rPr lang="en-GB" altLang="en-US" sz="3200" dirty="0" err="1">
                <a:ea typeface="ＭＳ Ｐゴシック" pitchFamily="34" charset="-128"/>
              </a:rPr>
              <a:t>gwersi</a:t>
            </a:r>
            <a:r>
              <a:rPr lang="en-GB" altLang="en-US" sz="3200" dirty="0">
                <a:ea typeface="ＭＳ Ｐゴシック" pitchFamily="34" charset="-128"/>
              </a:rPr>
              <a:t> </a:t>
            </a:r>
            <a:r>
              <a:rPr lang="en-GB" altLang="en-US" sz="3200" dirty="0" err="1">
                <a:ea typeface="ＭＳ Ｐゴシック" pitchFamily="34" charset="-128"/>
              </a:rPr>
              <a:t>ufudd-dod</a:t>
            </a:r>
            <a:r>
              <a:rPr lang="en-GB" altLang="en-US" sz="3200" dirty="0">
                <a:ea typeface="ＭＳ Ｐゴシック" pitchFamily="34" charset="-128"/>
              </a:rPr>
              <a:t> </a:t>
            </a:r>
            <a:r>
              <a:rPr lang="en-GB" altLang="en-US" sz="3200" dirty="0" err="1">
                <a:ea typeface="ＭＳ Ｐゴシック" pitchFamily="34" charset="-128"/>
              </a:rPr>
              <a:t>i</a:t>
            </a:r>
            <a:r>
              <a:rPr lang="en-GB" altLang="en-US" sz="3200" dirty="0">
                <a:ea typeface="ＭＳ Ｐゴシック" pitchFamily="34" charset="-128"/>
              </a:rPr>
              <a:t> </a:t>
            </a:r>
            <a:r>
              <a:rPr lang="en-GB" altLang="en-US" sz="3200" dirty="0" err="1">
                <a:ea typeface="ＭＳ Ｐゴシック" pitchFamily="34" charset="-128"/>
              </a:rPr>
              <a:t>gŵn</a:t>
            </a:r>
            <a:endParaRPr lang="en-GB" altLang="en-US" sz="3200" dirty="0">
              <a:ea typeface="ＭＳ Ｐゴシック" pitchFamily="34" charset="-128"/>
            </a:endParaRPr>
          </a:p>
        </p:txBody>
      </p:sp>
      <p:sp>
        <p:nvSpPr>
          <p:cNvPr id="24580" name="Rectangle 3"/>
          <p:cNvSpPr>
            <a:spLocks noGrp="1" noChangeArrowheads="1"/>
          </p:cNvSpPr>
          <p:nvPr>
            <p:ph sz="half" idx="2"/>
          </p:nvPr>
        </p:nvSpPr>
        <p:spPr>
          <a:xfrm>
            <a:off x="5483087" y="2584174"/>
            <a:ext cx="4038600" cy="4533900"/>
          </a:xfrm>
        </p:spPr>
        <p:txBody>
          <a:bodyPr/>
          <a:lstStyle/>
          <a:p>
            <a:pPr lvl="1"/>
            <a:r>
              <a:rPr lang="en-US" altLang="en-US" sz="3200" i="1" dirty="0">
                <a:ea typeface="ＭＳ Ｐゴシック" pitchFamily="34" charset="-128"/>
              </a:rPr>
              <a:t>Educators considered he wanted schools to be run along the lines of dog obedience classes</a:t>
            </a:r>
            <a:endParaRPr lang="en-GB" altLang="en-US" sz="3200" i="1" dirty="0">
              <a:ea typeface="ＭＳ Ｐゴシック" pitchFamily="34" charset="-128"/>
            </a:endParaRPr>
          </a:p>
        </p:txBody>
      </p:sp>
      <p:sp>
        <p:nvSpPr>
          <p:cNvPr id="3" name="TextBox 2">
            <a:extLst>
              <a:ext uri="{FF2B5EF4-FFF2-40B4-BE49-F238E27FC236}">
                <a16:creationId xmlns:a16="http://schemas.microsoft.com/office/drawing/2014/main" id="{E254867C-7902-47CA-B88A-E96FE91ED590}"/>
              </a:ext>
            </a:extLst>
          </p:cNvPr>
          <p:cNvSpPr txBox="1"/>
          <p:nvPr/>
        </p:nvSpPr>
        <p:spPr>
          <a:xfrm>
            <a:off x="9296400" y="3352593"/>
            <a:ext cx="2107096" cy="171727"/>
          </a:xfrm>
          <a:prstGeom prst="rect">
            <a:avLst/>
          </a:prstGeom>
        </p:spPr>
        <p:txBody>
          <a:bodyPr lIns="91440" tIns="45720" rIns="91440" bIns="45720" anchor="t">
            <a:normAutofit fontScale="32500" lnSpcReduction="20000"/>
          </a:bodyPr>
          <a:lstStyle/>
          <a:p>
            <a:endParaRPr lang="en-US" dirty="0"/>
          </a:p>
        </p:txBody>
      </p:sp>
      <p:pic>
        <p:nvPicPr>
          <p:cNvPr id="5" name="Picture 5" descr="animal trainer clipart 20 free Cliparts | Download images ...">
            <a:extLst>
              <a:ext uri="{FF2B5EF4-FFF2-40B4-BE49-F238E27FC236}">
                <a16:creationId xmlns:a16="http://schemas.microsoft.com/office/drawing/2014/main" id="{2674E95C-1F98-4ED9-9DF2-946FDACFCE87}"/>
              </a:ext>
            </a:extLst>
          </p:cNvPr>
          <p:cNvPicPr>
            <a:picLocks noChangeAspect="1"/>
          </p:cNvPicPr>
          <p:nvPr/>
        </p:nvPicPr>
        <p:blipFill>
          <a:blip r:embed="rId2"/>
          <a:stretch>
            <a:fillRect/>
          </a:stretch>
        </p:blipFill>
        <p:spPr>
          <a:xfrm flipH="1">
            <a:off x="7441095" y="369839"/>
            <a:ext cx="1596887" cy="1851123"/>
          </a:xfrm>
          <a:prstGeom prst="rect">
            <a:avLst/>
          </a:prstGeom>
        </p:spPr>
      </p:pic>
    </p:spTree>
    <p:extLst>
      <p:ext uri="{BB962C8B-B14F-4D97-AF65-F5344CB8AC3E}">
        <p14:creationId xmlns:p14="http://schemas.microsoft.com/office/powerpoint/2010/main" val="17711199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Tasg</a:t>
            </a:r>
            <a:r>
              <a:rPr lang="en-GB" dirty="0"/>
              <a:t>/ Task</a:t>
            </a:r>
          </a:p>
        </p:txBody>
      </p:sp>
      <p:sp>
        <p:nvSpPr>
          <p:cNvPr id="3" name="Text Placeholder 2"/>
          <p:cNvSpPr>
            <a:spLocks noGrp="1"/>
          </p:cNvSpPr>
          <p:nvPr>
            <p:ph type="body" sz="half" idx="1"/>
          </p:nvPr>
        </p:nvSpPr>
        <p:spPr>
          <a:xfrm>
            <a:off x="609600" y="2303584"/>
            <a:ext cx="3689838" cy="3830516"/>
          </a:xfrm>
        </p:spPr>
        <p:txBody>
          <a:bodyPr vert="horz" lIns="91440" tIns="45720" rIns="91440" bIns="45720" rtlCol="0" anchor="t">
            <a:normAutofit lnSpcReduction="10000"/>
          </a:bodyPr>
          <a:lstStyle/>
          <a:p>
            <a:r>
              <a:rPr lang="en-GB" sz="2400" dirty="0" err="1"/>
              <a:t>Adfyfyriwch</a:t>
            </a:r>
            <a:r>
              <a:rPr lang="en-GB" sz="2400" dirty="0"/>
              <a:t> </a:t>
            </a:r>
            <a:r>
              <a:rPr lang="en-GB" sz="2400" dirty="0" err="1"/>
              <a:t>ar</a:t>
            </a:r>
            <a:r>
              <a:rPr lang="en-GB" sz="2400" dirty="0"/>
              <a:t> </a:t>
            </a:r>
            <a:r>
              <a:rPr lang="en-GB" sz="2400" dirty="0" err="1"/>
              <a:t>eich</a:t>
            </a:r>
            <a:r>
              <a:rPr lang="en-GB" sz="2400" dirty="0"/>
              <a:t> </a:t>
            </a:r>
            <a:r>
              <a:rPr lang="en-GB" sz="2400" dirty="0" err="1"/>
              <a:t>profiad</a:t>
            </a:r>
            <a:r>
              <a:rPr lang="en-GB" sz="2400" dirty="0"/>
              <a:t> </a:t>
            </a:r>
            <a:r>
              <a:rPr lang="en-GB" sz="2400" dirty="0" err="1"/>
              <a:t>mewn</a:t>
            </a:r>
            <a:r>
              <a:rPr lang="en-GB" sz="2400" dirty="0"/>
              <a:t> </a:t>
            </a:r>
            <a:r>
              <a:rPr lang="en-GB" sz="2400" dirty="0" err="1"/>
              <a:t>ysgolion</a:t>
            </a:r>
            <a:endParaRPr lang="en-GB" sz="2400" dirty="0"/>
          </a:p>
          <a:p>
            <a:r>
              <a:rPr lang="en-GB" sz="2400" dirty="0"/>
              <a:t>A </a:t>
            </a:r>
            <a:r>
              <a:rPr lang="en-GB" sz="2400" dirty="0" err="1"/>
              <a:t>adlewyrchir</a:t>
            </a:r>
            <a:r>
              <a:rPr lang="en-GB" sz="2400" dirty="0"/>
              <a:t> </a:t>
            </a:r>
            <a:r>
              <a:rPr lang="en-GB" sz="2400" dirty="0" err="1"/>
              <a:t>damcaniaeth</a:t>
            </a:r>
            <a:r>
              <a:rPr lang="en-GB" sz="2400" dirty="0"/>
              <a:t> Skinner o </a:t>
            </a:r>
            <a:r>
              <a:rPr lang="en-GB" sz="2400" dirty="0" err="1"/>
              <a:t>fewn</a:t>
            </a:r>
            <a:r>
              <a:rPr lang="en-GB" sz="2400" dirty="0"/>
              <a:t> </a:t>
            </a:r>
            <a:r>
              <a:rPr lang="en-GB" sz="2400" dirty="0" err="1"/>
              <a:t>eich</a:t>
            </a:r>
            <a:r>
              <a:rPr lang="en-GB" sz="2400" dirty="0"/>
              <a:t> </a:t>
            </a:r>
            <a:r>
              <a:rPr lang="en-GB" sz="2400" dirty="0" err="1"/>
              <a:t>profiad</a:t>
            </a:r>
            <a:r>
              <a:rPr lang="en-GB" sz="2400" dirty="0"/>
              <a:t>?</a:t>
            </a:r>
          </a:p>
          <a:p>
            <a:r>
              <a:rPr lang="en-GB" sz="2400" dirty="0"/>
              <a:t>Beth </a:t>
            </a:r>
            <a:r>
              <a:rPr lang="en-GB" sz="2400" dirty="0" err="1"/>
              <a:t>yw</a:t>
            </a:r>
            <a:r>
              <a:rPr lang="en-GB" sz="2400" dirty="0"/>
              <a:t> </a:t>
            </a:r>
            <a:r>
              <a:rPr lang="en-GB" sz="2400" dirty="0" err="1"/>
              <a:t>manteision</a:t>
            </a:r>
            <a:r>
              <a:rPr lang="en-GB" sz="2400" dirty="0"/>
              <a:t> ac </a:t>
            </a:r>
            <a:r>
              <a:rPr lang="en-GB" sz="2400" dirty="0" err="1"/>
              <a:t>anfanteision</a:t>
            </a:r>
            <a:r>
              <a:rPr lang="en-GB" sz="2400" dirty="0"/>
              <a:t> </a:t>
            </a:r>
            <a:r>
              <a:rPr lang="en-GB" sz="2400" dirty="0" err="1"/>
              <a:t>atgyfnerthu</a:t>
            </a:r>
            <a:r>
              <a:rPr lang="en-GB" sz="2400" dirty="0"/>
              <a:t> </a:t>
            </a:r>
            <a:r>
              <a:rPr lang="en-GB" sz="2400" dirty="0" err="1"/>
              <a:t>yn</a:t>
            </a:r>
            <a:r>
              <a:rPr lang="en-GB" sz="2400" dirty="0"/>
              <a:t> </a:t>
            </a:r>
            <a:r>
              <a:rPr lang="en-GB" sz="2400" dirty="0" err="1"/>
              <a:t>yr</a:t>
            </a:r>
            <a:r>
              <a:rPr lang="en-GB" sz="2400" dirty="0"/>
              <a:t> </a:t>
            </a:r>
            <a:r>
              <a:rPr lang="en-GB" sz="2400" dirty="0" err="1"/>
              <a:t>ystafell</a:t>
            </a:r>
            <a:r>
              <a:rPr lang="en-GB" sz="2400" dirty="0"/>
              <a:t> </a:t>
            </a:r>
            <a:r>
              <a:rPr lang="en-GB" sz="2400" dirty="0" err="1"/>
              <a:t>ddosbarth</a:t>
            </a:r>
            <a:r>
              <a:rPr lang="en-GB" sz="2400" dirty="0"/>
              <a:t> </a:t>
            </a:r>
            <a:r>
              <a:rPr lang="en-GB" sz="2400" dirty="0" err="1"/>
              <a:t>cynradd</a:t>
            </a:r>
            <a:r>
              <a:rPr lang="en-GB" sz="2400" dirty="0"/>
              <a:t>? </a:t>
            </a:r>
          </a:p>
        </p:txBody>
      </p:sp>
      <p:sp>
        <p:nvSpPr>
          <p:cNvPr id="4" name="Content Placeholder 3"/>
          <p:cNvSpPr>
            <a:spLocks noGrp="1"/>
          </p:cNvSpPr>
          <p:nvPr>
            <p:ph sz="half" idx="2"/>
          </p:nvPr>
        </p:nvSpPr>
        <p:spPr>
          <a:xfrm>
            <a:off x="5020409" y="2303584"/>
            <a:ext cx="3956538" cy="3830515"/>
          </a:xfrm>
        </p:spPr>
        <p:txBody>
          <a:bodyPr>
            <a:noAutofit/>
          </a:bodyPr>
          <a:lstStyle/>
          <a:p>
            <a:r>
              <a:rPr lang="en-GB" sz="2400" i="1" dirty="0"/>
              <a:t>Reflect on your experience in schools</a:t>
            </a:r>
          </a:p>
          <a:p>
            <a:r>
              <a:rPr lang="en-GB" sz="2400" i="1" dirty="0"/>
              <a:t>Is Skinner’s theory reflected in your experience? </a:t>
            </a:r>
          </a:p>
          <a:p>
            <a:r>
              <a:rPr lang="en-GB" sz="2400" i="1" dirty="0"/>
              <a:t>What are the advantages and disadvantages of reinforcement in the primary school classroom? </a:t>
            </a:r>
          </a:p>
        </p:txBody>
      </p:sp>
      <p:pic>
        <p:nvPicPr>
          <p:cNvPr id="5" name="Picture 4"/>
          <p:cNvPicPr>
            <a:picLocks noChangeAspect="1"/>
          </p:cNvPicPr>
          <p:nvPr/>
        </p:nvPicPr>
        <p:blipFill>
          <a:blip r:embed="rId2"/>
          <a:stretch>
            <a:fillRect/>
          </a:stretch>
        </p:blipFill>
        <p:spPr>
          <a:xfrm>
            <a:off x="6633048" y="274225"/>
            <a:ext cx="2566638" cy="1725318"/>
          </a:xfrm>
          <a:prstGeom prst="rect">
            <a:avLst/>
          </a:prstGeom>
        </p:spPr>
      </p:pic>
    </p:spTree>
    <p:extLst>
      <p:ext uri="{BB962C8B-B14F-4D97-AF65-F5344CB8AC3E}">
        <p14:creationId xmlns:p14="http://schemas.microsoft.com/office/powerpoint/2010/main" val="19947278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095472" y="571480"/>
            <a:ext cx="7127659" cy="1143000"/>
          </a:xfrm>
        </p:spPr>
        <p:txBody>
          <a:bodyPr>
            <a:normAutofit fontScale="90000"/>
          </a:bodyPr>
          <a:lstStyle/>
          <a:p>
            <a:pPr>
              <a:defRPr/>
            </a:pPr>
            <a:r>
              <a:rPr lang="en-GB" sz="4000" dirty="0"/>
              <a:t>Jerome Bruner</a:t>
            </a:r>
            <a:br>
              <a:rPr lang="en-GB" sz="4000" dirty="0"/>
            </a:br>
            <a:r>
              <a:rPr lang="en-GB" sz="4000" dirty="0"/>
              <a:t>1915 - 2016</a:t>
            </a:r>
          </a:p>
        </p:txBody>
      </p:sp>
      <p:sp>
        <p:nvSpPr>
          <p:cNvPr id="25604" name="Rectangle 3"/>
          <p:cNvSpPr>
            <a:spLocks noGrp="1" noChangeArrowheads="1"/>
          </p:cNvSpPr>
          <p:nvPr>
            <p:ph type="body" sz="half" idx="2"/>
          </p:nvPr>
        </p:nvSpPr>
        <p:spPr>
          <a:xfrm>
            <a:off x="5638800" y="1752600"/>
            <a:ext cx="4038600" cy="4533900"/>
          </a:xfrm>
        </p:spPr>
        <p:txBody>
          <a:bodyPr vert="horz" lIns="91440" tIns="45720" rIns="91440" bIns="45720" rtlCol="0" anchor="t">
            <a:normAutofit/>
          </a:bodyPr>
          <a:lstStyle/>
          <a:p>
            <a:r>
              <a:rPr lang="en-GB" altLang="en-US" sz="2400" i="1" dirty="0">
                <a:ea typeface="ＭＳ Ｐゴシック"/>
              </a:rPr>
              <a:t>‘The shrewd guess, the fertile hypothesise, the courageous leap to a tentative conclusion -these are the most valuable coins of the thinker at work. But in most schools guessing is heavily penalized and is associated somehow with laziness’ Aubrey &amp; Riley (2016, p.106)</a:t>
            </a:r>
            <a:endParaRPr lang="en-GB" altLang="en-US" sz="800" i="1" dirty="0">
              <a:ea typeface="ＭＳ Ｐゴシック"/>
            </a:endParaRPr>
          </a:p>
          <a:p>
            <a:endParaRPr lang="en-GB" altLang="en-US" sz="800" i="1" dirty="0">
              <a:ea typeface="ＭＳ Ｐゴシック" pitchFamily="34" charset="-128"/>
            </a:endParaRPr>
          </a:p>
          <a:p>
            <a:pPr marL="0" indent="0">
              <a:buNone/>
            </a:pPr>
            <a:endParaRPr lang="en-GB" altLang="en-US" sz="2400" i="1" dirty="0">
              <a:ea typeface="ＭＳ Ｐゴシック" pitchFamily="34" charset="-128"/>
            </a:endParaRPr>
          </a:p>
        </p:txBody>
      </p:sp>
      <p:pic>
        <p:nvPicPr>
          <p:cNvPr id="3" name="Content Placeholder 2"/>
          <p:cNvPicPr>
            <a:picLocks noGrp="1" noChangeAspect="1"/>
          </p:cNvPicPr>
          <p:nvPr>
            <p:ph sz="half" idx="1"/>
          </p:nvPr>
        </p:nvPicPr>
        <p:blipFill>
          <a:blip r:embed="rId3"/>
          <a:stretch>
            <a:fillRect/>
          </a:stretch>
        </p:blipFill>
        <p:spPr>
          <a:xfrm>
            <a:off x="1136707" y="1907931"/>
            <a:ext cx="2925648" cy="4008682"/>
          </a:xfrm>
          <a:prstGeom prst="rect">
            <a:avLst/>
          </a:prstGeom>
        </p:spPr>
      </p:pic>
    </p:spTree>
    <p:extLst>
      <p:ext uri="{BB962C8B-B14F-4D97-AF65-F5344CB8AC3E}">
        <p14:creationId xmlns:p14="http://schemas.microsoft.com/office/powerpoint/2010/main" val="21042704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91264-9DEC-4D6B-9AED-178B83852F81}"/>
              </a:ext>
            </a:extLst>
          </p:cNvPr>
          <p:cNvSpPr>
            <a:spLocks noGrp="1"/>
          </p:cNvSpPr>
          <p:nvPr>
            <p:ph type="title"/>
          </p:nvPr>
        </p:nvSpPr>
        <p:spPr>
          <a:xfrm>
            <a:off x="1656522" y="321021"/>
            <a:ext cx="10972800" cy="1143000"/>
          </a:xfrm>
        </p:spPr>
        <p:txBody>
          <a:bodyPr/>
          <a:lstStyle/>
          <a:p>
            <a:r>
              <a:rPr lang="en-GB" dirty="0"/>
              <a:t>Bruner</a:t>
            </a:r>
            <a:endParaRPr lang="cy-GB" dirty="0"/>
          </a:p>
        </p:txBody>
      </p:sp>
      <p:sp>
        <p:nvSpPr>
          <p:cNvPr id="3" name="Content Placeholder 2">
            <a:extLst>
              <a:ext uri="{FF2B5EF4-FFF2-40B4-BE49-F238E27FC236}">
                <a16:creationId xmlns:a16="http://schemas.microsoft.com/office/drawing/2014/main" id="{E0423771-385A-424E-A81D-D9D1B425B95D}"/>
              </a:ext>
            </a:extLst>
          </p:cNvPr>
          <p:cNvSpPr>
            <a:spLocks noGrp="1"/>
          </p:cNvSpPr>
          <p:nvPr>
            <p:ph sz="half" idx="1"/>
          </p:nvPr>
        </p:nvSpPr>
        <p:spPr>
          <a:xfrm>
            <a:off x="609600" y="1600200"/>
            <a:ext cx="4622801" cy="4533900"/>
          </a:xfrm>
        </p:spPr>
        <p:txBody>
          <a:bodyPr vert="horz" lIns="91440" tIns="45720" rIns="91440" bIns="45720" rtlCol="0" anchor="t">
            <a:normAutofit/>
          </a:bodyPr>
          <a:lstStyle/>
          <a:p>
            <a:r>
              <a:rPr lang="en-GB" b="1" dirty="0">
                <a:solidFill>
                  <a:srgbClr val="222222"/>
                </a:solidFill>
                <a:latin typeface="Verdana"/>
                <a:ea typeface="Verdana"/>
              </a:rPr>
              <a:t>“</a:t>
            </a:r>
            <a:r>
              <a:rPr lang="en-GB" b="1" i="1" dirty="0">
                <a:solidFill>
                  <a:srgbClr val="222222"/>
                </a:solidFill>
                <a:latin typeface="Verdana"/>
                <a:ea typeface="Verdana"/>
              </a:rPr>
              <a:t>We begin with the hypothesis that any subject can be taught in some intellectually honest form to any child at any stage of development”</a:t>
            </a:r>
            <a:r>
              <a:rPr lang="en-GB" i="1" dirty="0">
                <a:solidFill>
                  <a:srgbClr val="222222"/>
                </a:solidFill>
                <a:latin typeface="Verdana"/>
                <a:ea typeface="Verdana"/>
              </a:rPr>
              <a:t>.</a:t>
            </a:r>
            <a:endParaRPr lang="en-US" dirty="0">
              <a:ea typeface="+mn-lt"/>
              <a:cs typeface="+mn-lt"/>
            </a:endParaRPr>
          </a:p>
          <a:p>
            <a:endParaRPr lang="en-GB" i="1" dirty="0">
              <a:solidFill>
                <a:srgbClr val="222222"/>
              </a:solidFill>
              <a:latin typeface="Verdana"/>
              <a:ea typeface="Verdana"/>
            </a:endParaRPr>
          </a:p>
          <a:p>
            <a:r>
              <a:rPr lang="en-GB" dirty="0" err="1">
                <a:ea typeface="+mn-lt"/>
                <a:cs typeface="+mn-lt"/>
              </a:rPr>
              <a:t>Mewn</a:t>
            </a:r>
            <a:r>
              <a:rPr lang="en-GB" dirty="0">
                <a:ea typeface="+mn-lt"/>
                <a:cs typeface="+mn-lt"/>
              </a:rPr>
              <a:t> </a:t>
            </a:r>
            <a:r>
              <a:rPr lang="en-GB" dirty="0" err="1">
                <a:ea typeface="+mn-lt"/>
                <a:cs typeface="+mn-lt"/>
              </a:rPr>
              <a:t>geiriau</a:t>
            </a:r>
            <a:r>
              <a:rPr lang="en-GB" dirty="0">
                <a:ea typeface="+mn-lt"/>
                <a:cs typeface="+mn-lt"/>
              </a:rPr>
              <a:t> </a:t>
            </a:r>
            <a:r>
              <a:rPr lang="en-GB" dirty="0" err="1">
                <a:ea typeface="+mn-lt"/>
                <a:cs typeface="+mn-lt"/>
              </a:rPr>
              <a:t>eraill</a:t>
            </a:r>
            <a:r>
              <a:rPr lang="en-GB" dirty="0">
                <a:ea typeface="+mn-lt"/>
                <a:cs typeface="+mn-lt"/>
              </a:rPr>
              <a:t>, </a:t>
            </a:r>
            <a:r>
              <a:rPr lang="en-GB" dirty="0" err="1">
                <a:ea typeface="+mn-lt"/>
                <a:cs typeface="+mn-lt"/>
              </a:rPr>
              <a:t>roedd</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golygu</a:t>
            </a:r>
            <a:r>
              <a:rPr lang="en-GB" dirty="0">
                <a:ea typeface="+mn-lt"/>
                <a:cs typeface="+mn-lt"/>
              </a:rPr>
              <a:t> y </a:t>
            </a:r>
            <a:r>
              <a:rPr lang="en-GB" dirty="0" err="1">
                <a:ea typeface="+mn-lt"/>
                <a:cs typeface="+mn-lt"/>
              </a:rPr>
              <a:t>gellir</a:t>
            </a:r>
            <a:r>
              <a:rPr lang="en-GB" dirty="0">
                <a:ea typeface="+mn-lt"/>
                <a:cs typeface="+mn-lt"/>
              </a:rPr>
              <a:t> </a:t>
            </a:r>
            <a:r>
              <a:rPr lang="en-GB" dirty="0" err="1">
                <a:ea typeface="+mn-lt"/>
                <a:cs typeface="+mn-lt"/>
              </a:rPr>
              <a:t>addysgu</a:t>
            </a:r>
            <a:r>
              <a:rPr lang="en-GB" dirty="0">
                <a:ea typeface="+mn-lt"/>
                <a:cs typeface="+mn-lt"/>
              </a:rPr>
              <a:t> </a:t>
            </a:r>
            <a:r>
              <a:rPr lang="en-GB" dirty="0" err="1">
                <a:ea typeface="+mn-lt"/>
                <a:cs typeface="+mn-lt"/>
              </a:rPr>
              <a:t>pynciau</a:t>
            </a:r>
            <a:r>
              <a:rPr lang="en-GB" dirty="0">
                <a:ea typeface="+mn-lt"/>
                <a:cs typeface="+mn-lt"/>
              </a:rPr>
              <a:t> </a:t>
            </a:r>
            <a:r>
              <a:rPr lang="en-GB" dirty="0" err="1">
                <a:ea typeface="+mn-lt"/>
                <a:cs typeface="+mn-lt"/>
              </a:rPr>
              <a:t>cymhleth</a:t>
            </a:r>
            <a:r>
              <a:rPr lang="en-GB" dirty="0">
                <a:ea typeface="+mn-lt"/>
                <a:cs typeface="+mn-lt"/>
              </a:rPr>
              <a:t> </a:t>
            </a:r>
            <a:r>
              <a:rPr lang="en-GB" dirty="0" err="1">
                <a:ea typeface="+mn-lt"/>
                <a:cs typeface="+mn-lt"/>
              </a:rPr>
              <a:t>iawn</a:t>
            </a:r>
            <a:r>
              <a:rPr lang="en-GB" dirty="0">
                <a:ea typeface="+mn-lt"/>
                <a:cs typeface="+mn-lt"/>
              </a:rPr>
              <a:t> </a:t>
            </a:r>
            <a:r>
              <a:rPr lang="en-GB" dirty="0" err="1">
                <a:ea typeface="+mn-lt"/>
                <a:cs typeface="+mn-lt"/>
              </a:rPr>
              <a:t>hyd</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oed</a:t>
            </a:r>
            <a:r>
              <a:rPr lang="en-GB" dirty="0">
                <a:ea typeface="+mn-lt"/>
                <a:cs typeface="+mn-lt"/>
              </a:rPr>
              <a:t> </a:t>
            </a:r>
            <a:r>
              <a:rPr lang="en-GB" dirty="0" err="1">
                <a:ea typeface="+mn-lt"/>
                <a:cs typeface="+mn-lt"/>
              </a:rPr>
              <a:t>i</a:t>
            </a:r>
            <a:r>
              <a:rPr lang="en-GB" dirty="0">
                <a:ea typeface="+mn-lt"/>
                <a:cs typeface="+mn-lt"/>
              </a:rPr>
              <a:t> </a:t>
            </a:r>
            <a:r>
              <a:rPr lang="en-GB" dirty="0" err="1">
                <a:ea typeface="+mn-lt"/>
                <a:cs typeface="+mn-lt"/>
              </a:rPr>
              <a:t>blant</a:t>
            </a:r>
            <a:r>
              <a:rPr lang="en-GB" dirty="0">
                <a:ea typeface="+mn-lt"/>
                <a:cs typeface="+mn-lt"/>
              </a:rPr>
              <a:t> </a:t>
            </a:r>
            <a:r>
              <a:rPr lang="en-GB" dirty="0" err="1">
                <a:ea typeface="+mn-lt"/>
                <a:cs typeface="+mn-lt"/>
              </a:rPr>
              <a:t>ifanc</a:t>
            </a:r>
            <a:r>
              <a:rPr lang="en-GB" dirty="0">
                <a:ea typeface="+mn-lt"/>
                <a:cs typeface="+mn-lt"/>
              </a:rPr>
              <a:t> </a:t>
            </a:r>
            <a:r>
              <a:rPr lang="en-GB" dirty="0" err="1">
                <a:ea typeface="+mn-lt"/>
                <a:cs typeface="+mn-lt"/>
              </a:rPr>
              <a:t>os</a:t>
            </a:r>
            <a:r>
              <a:rPr lang="en-GB" dirty="0">
                <a:ea typeface="+mn-lt"/>
                <a:cs typeface="+mn-lt"/>
              </a:rPr>
              <a:t> </a:t>
            </a:r>
            <a:r>
              <a:rPr lang="en-GB" dirty="0" err="1">
                <a:ea typeface="+mn-lt"/>
                <a:cs typeface="+mn-lt"/>
              </a:rPr>
              <a:t>cânt</a:t>
            </a:r>
            <a:r>
              <a:rPr lang="en-GB" dirty="0">
                <a:ea typeface="+mn-lt"/>
                <a:cs typeface="+mn-lt"/>
              </a:rPr>
              <a:t> </a:t>
            </a:r>
            <a:r>
              <a:rPr lang="en-GB" dirty="0" err="1">
                <a:ea typeface="+mn-lt"/>
                <a:cs typeface="+mn-lt"/>
              </a:rPr>
              <a:t>eu</a:t>
            </a:r>
            <a:r>
              <a:rPr lang="en-GB" dirty="0">
                <a:ea typeface="+mn-lt"/>
                <a:cs typeface="+mn-lt"/>
              </a:rPr>
              <a:t> </a:t>
            </a:r>
            <a:r>
              <a:rPr lang="en-GB" dirty="0" err="1">
                <a:ea typeface="+mn-lt"/>
                <a:cs typeface="+mn-lt"/>
              </a:rPr>
              <a:t>strwythuro</a:t>
            </a:r>
            <a:r>
              <a:rPr lang="en-GB" dirty="0">
                <a:ea typeface="+mn-lt"/>
                <a:cs typeface="+mn-lt"/>
              </a:rPr>
              <a:t> </a:t>
            </a:r>
            <a:r>
              <a:rPr lang="en-GB" dirty="0" err="1">
                <a:ea typeface="+mn-lt"/>
                <a:cs typeface="+mn-lt"/>
              </a:rPr>
              <a:t>a'u</a:t>
            </a:r>
            <a:r>
              <a:rPr lang="en-GB" dirty="0">
                <a:ea typeface="+mn-lt"/>
                <a:cs typeface="+mn-lt"/>
              </a:rPr>
              <a:t> </a:t>
            </a:r>
            <a:r>
              <a:rPr lang="en-GB" dirty="0" err="1">
                <a:ea typeface="+mn-lt"/>
                <a:cs typeface="+mn-lt"/>
              </a:rPr>
              <a:t>cyflwyno</a:t>
            </a:r>
            <a:r>
              <a:rPr lang="en-GB" dirty="0">
                <a:ea typeface="+mn-lt"/>
                <a:cs typeface="+mn-lt"/>
              </a:rPr>
              <a:t> </a:t>
            </a:r>
            <a:r>
              <a:rPr lang="en-GB" dirty="0" err="1">
                <a:ea typeface="+mn-lt"/>
                <a:cs typeface="+mn-lt"/>
              </a:rPr>
              <a:t>yn</a:t>
            </a:r>
            <a:r>
              <a:rPr lang="en-GB" dirty="0">
                <a:ea typeface="+mn-lt"/>
                <a:cs typeface="+mn-lt"/>
              </a:rPr>
              <a:t> y </a:t>
            </a:r>
            <a:r>
              <a:rPr lang="en-GB" dirty="0" err="1">
                <a:ea typeface="+mn-lt"/>
                <a:cs typeface="+mn-lt"/>
              </a:rPr>
              <a:t>ffordd</a:t>
            </a:r>
            <a:r>
              <a:rPr lang="en-GB" dirty="0">
                <a:ea typeface="+mn-lt"/>
                <a:cs typeface="+mn-lt"/>
              </a:rPr>
              <a:t> </a:t>
            </a:r>
            <a:r>
              <a:rPr lang="en-GB" dirty="0" err="1">
                <a:ea typeface="+mn-lt"/>
                <a:cs typeface="+mn-lt"/>
              </a:rPr>
              <a:t>gywir</a:t>
            </a:r>
            <a:r>
              <a:rPr lang="en-GB" dirty="0">
                <a:ea typeface="+mn-lt"/>
                <a:cs typeface="+mn-lt"/>
              </a:rPr>
              <a:t>. </a:t>
            </a:r>
            <a:r>
              <a:rPr lang="en-GB" dirty="0" err="1">
                <a:ea typeface="+mn-lt"/>
                <a:cs typeface="+mn-lt"/>
              </a:rPr>
              <a:t>Mae'r</a:t>
            </a:r>
            <a:r>
              <a:rPr lang="en-GB" dirty="0">
                <a:ea typeface="+mn-lt"/>
                <a:cs typeface="+mn-lt"/>
              </a:rPr>
              <a:t> </a:t>
            </a:r>
            <a:r>
              <a:rPr lang="en-GB" dirty="0" err="1">
                <a:ea typeface="+mn-lt"/>
                <a:cs typeface="+mn-lt"/>
              </a:rPr>
              <a:t>cwricwlwm</a:t>
            </a:r>
            <a:r>
              <a:rPr lang="en-GB" dirty="0">
                <a:ea typeface="+mn-lt"/>
                <a:cs typeface="+mn-lt"/>
              </a:rPr>
              <a:t> </a:t>
            </a:r>
            <a:r>
              <a:rPr lang="en-GB" dirty="0" err="1">
                <a:ea typeface="+mn-lt"/>
                <a:cs typeface="+mn-lt"/>
              </a:rPr>
              <a:t>troellog</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seiliedig</a:t>
            </a:r>
            <a:r>
              <a:rPr lang="en-GB" dirty="0">
                <a:ea typeface="+mn-lt"/>
                <a:cs typeface="+mn-lt"/>
              </a:rPr>
              <a:t> </a:t>
            </a:r>
            <a:r>
              <a:rPr lang="en-GB" dirty="0" err="1">
                <a:ea typeface="+mn-lt"/>
                <a:cs typeface="+mn-lt"/>
              </a:rPr>
              <a:t>ar</a:t>
            </a:r>
            <a:r>
              <a:rPr lang="en-GB" dirty="0">
                <a:ea typeface="+mn-lt"/>
                <a:cs typeface="+mn-lt"/>
              </a:rPr>
              <a:t> </a:t>
            </a:r>
            <a:r>
              <a:rPr lang="en-GB" dirty="0" err="1">
                <a:ea typeface="+mn-lt"/>
                <a:cs typeface="+mn-lt"/>
              </a:rPr>
              <a:t>dri</a:t>
            </a:r>
            <a:r>
              <a:rPr lang="en-GB" dirty="0">
                <a:ea typeface="+mn-lt"/>
                <a:cs typeface="+mn-lt"/>
              </a:rPr>
              <a:t> </a:t>
            </a:r>
            <a:r>
              <a:rPr lang="en-GB" dirty="0" err="1">
                <a:ea typeface="+mn-lt"/>
                <a:cs typeface="+mn-lt"/>
              </a:rPr>
              <a:t>syniad</a:t>
            </a:r>
            <a:r>
              <a:rPr lang="en-GB" dirty="0">
                <a:ea typeface="+mn-lt"/>
                <a:cs typeface="+mn-lt"/>
              </a:rPr>
              <a:t> </a:t>
            </a:r>
            <a:r>
              <a:rPr lang="en-GB" dirty="0" err="1">
                <a:ea typeface="+mn-lt"/>
                <a:cs typeface="+mn-lt"/>
              </a:rPr>
              <a:t>allweddol</a:t>
            </a:r>
            <a:r>
              <a:rPr lang="en-GB" dirty="0">
                <a:ea typeface="+mn-lt"/>
                <a:cs typeface="+mn-lt"/>
              </a:rPr>
              <a:t>.</a:t>
            </a:r>
            <a:endParaRPr lang="en-GB" i="1" dirty="0">
              <a:ea typeface="+mn-lt"/>
              <a:cs typeface="+mn-lt"/>
            </a:endParaRPr>
          </a:p>
          <a:p>
            <a:endParaRPr lang="cy-GB" dirty="0"/>
          </a:p>
        </p:txBody>
      </p:sp>
      <p:sp>
        <p:nvSpPr>
          <p:cNvPr id="4" name="Text Placeholder 3">
            <a:extLst>
              <a:ext uri="{FF2B5EF4-FFF2-40B4-BE49-F238E27FC236}">
                <a16:creationId xmlns:a16="http://schemas.microsoft.com/office/drawing/2014/main" id="{90B286EC-ABE2-447E-9EC8-E2781B7D8AAB}"/>
              </a:ext>
            </a:extLst>
          </p:cNvPr>
          <p:cNvSpPr>
            <a:spLocks noGrp="1"/>
          </p:cNvSpPr>
          <p:nvPr>
            <p:ph type="body" sz="half" idx="2"/>
          </p:nvPr>
        </p:nvSpPr>
        <p:spPr>
          <a:xfrm>
            <a:off x="5534992" y="1600200"/>
            <a:ext cx="4616173" cy="4533900"/>
          </a:xfrm>
        </p:spPr>
        <p:txBody>
          <a:bodyPr vert="horz" lIns="91440" tIns="45720" rIns="91440" bIns="45720" rtlCol="0" anchor="t">
            <a:normAutofit/>
          </a:bodyPr>
          <a:lstStyle/>
          <a:p>
            <a:r>
              <a:rPr lang="en-GB" b="1" i="0" dirty="0">
                <a:solidFill>
                  <a:srgbClr val="222222"/>
                </a:solidFill>
                <a:effectLst/>
                <a:latin typeface="Verdana" panose="020B0604030504040204" pitchFamily="34" charset="0"/>
              </a:rPr>
              <a:t>“</a:t>
            </a:r>
            <a:r>
              <a:rPr lang="en-GB" b="1" i="1" dirty="0">
                <a:solidFill>
                  <a:srgbClr val="222222"/>
                </a:solidFill>
                <a:effectLst/>
                <a:latin typeface="Verdana" panose="020B0604030504040204" pitchFamily="34" charset="0"/>
              </a:rPr>
              <a:t>We begin with the hypothesis that any subject can be taught in some intellectually honest form to any child at any stage of development”</a:t>
            </a:r>
            <a:r>
              <a:rPr lang="en-GB" b="0" i="1" dirty="0">
                <a:solidFill>
                  <a:srgbClr val="222222"/>
                </a:solidFill>
                <a:effectLst/>
                <a:latin typeface="Verdana" panose="020B0604030504040204" pitchFamily="34" charset="0"/>
              </a:rPr>
              <a:t>.</a:t>
            </a:r>
          </a:p>
          <a:p>
            <a:endParaRPr lang="en-GB" i="1" dirty="0">
              <a:solidFill>
                <a:srgbClr val="222222"/>
              </a:solidFill>
              <a:latin typeface="Verdana"/>
              <a:ea typeface="Verdana"/>
            </a:endParaRPr>
          </a:p>
          <a:p>
            <a:r>
              <a:rPr lang="en-GB" b="0" i="0" dirty="0">
                <a:solidFill>
                  <a:srgbClr val="222222"/>
                </a:solidFill>
                <a:effectLst/>
                <a:latin typeface="Verdana" panose="020B0604030504040204" pitchFamily="34" charset="0"/>
              </a:rPr>
              <a:t>In other words, he meant that even very complex topics can be taught to young children if structured and presented in the right way. The spiral curriculum is based on three key ideas.</a:t>
            </a:r>
            <a:endParaRPr lang="cy-GB" dirty="0"/>
          </a:p>
        </p:txBody>
      </p:sp>
    </p:spTree>
    <p:extLst>
      <p:ext uri="{BB962C8B-B14F-4D97-AF65-F5344CB8AC3E}">
        <p14:creationId xmlns:p14="http://schemas.microsoft.com/office/powerpoint/2010/main" val="24291754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6191" y="400534"/>
            <a:ext cx="10972800" cy="1143000"/>
          </a:xfrm>
        </p:spPr>
        <p:txBody>
          <a:bodyPr/>
          <a:lstStyle/>
          <a:p>
            <a:r>
              <a:rPr lang="en-GB" dirty="0"/>
              <a:t>Bruner</a:t>
            </a:r>
          </a:p>
        </p:txBody>
      </p:sp>
      <p:sp>
        <p:nvSpPr>
          <p:cNvPr id="3" name="Content Placeholder 2"/>
          <p:cNvSpPr>
            <a:spLocks noGrp="1"/>
          </p:cNvSpPr>
          <p:nvPr>
            <p:ph sz="half" idx="1"/>
          </p:nvPr>
        </p:nvSpPr>
        <p:spPr>
          <a:xfrm>
            <a:off x="443947" y="1739348"/>
            <a:ext cx="4642679" cy="4527274"/>
          </a:xfrm>
        </p:spPr>
        <p:txBody>
          <a:bodyPr vert="horz" lIns="91440" tIns="45720" rIns="91440" bIns="45720" rtlCol="0" anchor="t">
            <a:normAutofit/>
          </a:bodyPr>
          <a:lstStyle/>
          <a:p>
            <a:r>
              <a:rPr lang="en-GB" sz="2600" dirty="0"/>
              <a:t>Yn </a:t>
            </a:r>
            <a:r>
              <a:rPr lang="en-GB" sz="2600" dirty="0" err="1"/>
              <a:t>ffafrio</a:t>
            </a:r>
            <a:r>
              <a:rPr lang="en-GB" sz="2600" dirty="0"/>
              <a:t> plant </a:t>
            </a:r>
            <a:r>
              <a:rPr lang="en-GB" sz="2600" dirty="0" err="1"/>
              <a:t>yn</a:t>
            </a:r>
            <a:r>
              <a:rPr lang="en-GB" sz="2600" dirty="0"/>
              <a:t> </a:t>
            </a:r>
            <a:r>
              <a:rPr lang="en-GB" sz="2600" dirty="0" err="1"/>
              <a:t>adeiladu</a:t>
            </a:r>
            <a:r>
              <a:rPr lang="en-GB" sz="2600" dirty="0"/>
              <a:t> </a:t>
            </a:r>
            <a:r>
              <a:rPr lang="en-GB" sz="2600" dirty="0" err="1"/>
              <a:t>gwybodaeth</a:t>
            </a:r>
            <a:r>
              <a:rPr lang="en-GB" sz="2600" dirty="0"/>
              <a:t> </a:t>
            </a:r>
            <a:r>
              <a:rPr lang="en-GB" sz="2600" dirty="0" err="1"/>
              <a:t>mewn</a:t>
            </a:r>
            <a:r>
              <a:rPr lang="en-GB" sz="2600" dirty="0"/>
              <a:t> </a:t>
            </a:r>
            <a:r>
              <a:rPr lang="en-GB" sz="2600" dirty="0" err="1"/>
              <a:t>modd</a:t>
            </a:r>
            <a:r>
              <a:rPr lang="en-GB" sz="2600" dirty="0"/>
              <a:t> </a:t>
            </a:r>
            <a:r>
              <a:rPr lang="en-GB" sz="2600" dirty="0" err="1"/>
              <a:t>gwyddonol</a:t>
            </a:r>
            <a:endParaRPr lang="en-GB" sz="2600" dirty="0"/>
          </a:p>
          <a:p>
            <a:r>
              <a:rPr lang="en-GB" sz="2600" dirty="0" err="1"/>
              <a:t>Cwricwlwm</a:t>
            </a:r>
            <a:r>
              <a:rPr lang="en-GB" sz="2600" dirty="0"/>
              <a:t> </a:t>
            </a:r>
            <a:r>
              <a:rPr lang="en-GB" sz="2600" dirty="0" err="1"/>
              <a:t>troellog</a:t>
            </a:r>
            <a:r>
              <a:rPr lang="en-GB" sz="2600" dirty="0"/>
              <a:t> – </a:t>
            </a:r>
            <a:r>
              <a:rPr lang="en-GB" sz="2600" dirty="0" err="1"/>
              <a:t>lle</a:t>
            </a:r>
            <a:r>
              <a:rPr lang="en-GB" sz="2600" dirty="0"/>
              <a:t> </a:t>
            </a:r>
            <a:r>
              <a:rPr lang="en-GB" sz="2600" dirty="0" err="1"/>
              <a:t>mae</a:t>
            </a:r>
            <a:r>
              <a:rPr lang="en-GB" sz="2600" dirty="0"/>
              <a:t> </a:t>
            </a:r>
            <a:r>
              <a:rPr lang="en-GB" sz="2600" dirty="0" err="1"/>
              <a:t>themau</a:t>
            </a:r>
            <a:r>
              <a:rPr lang="en-GB" sz="2600" dirty="0"/>
              <a:t> </a:t>
            </a:r>
            <a:r>
              <a:rPr lang="en-GB" sz="2600" dirty="0" err="1"/>
              <a:t>yn</a:t>
            </a:r>
            <a:r>
              <a:rPr lang="en-GB" sz="2600" dirty="0"/>
              <a:t> </a:t>
            </a:r>
            <a:r>
              <a:rPr lang="en-GB" sz="2600" dirty="0" err="1"/>
              <a:t>cael</a:t>
            </a:r>
            <a:r>
              <a:rPr lang="en-GB" sz="2600" dirty="0"/>
              <a:t> </a:t>
            </a:r>
            <a:r>
              <a:rPr lang="en-GB" sz="2600" dirty="0" err="1"/>
              <a:t>eu</a:t>
            </a:r>
            <a:r>
              <a:rPr lang="en-GB" sz="2600" dirty="0"/>
              <a:t> </a:t>
            </a:r>
            <a:r>
              <a:rPr lang="en-GB" sz="2600" dirty="0" err="1"/>
              <a:t>cyflwyno</a:t>
            </a:r>
            <a:r>
              <a:rPr lang="en-GB" sz="2600" dirty="0"/>
              <a:t> </a:t>
            </a:r>
            <a:r>
              <a:rPr lang="en-GB" sz="2600" dirty="0" err="1"/>
              <a:t>i</a:t>
            </a:r>
            <a:r>
              <a:rPr lang="en-GB" sz="2600" dirty="0"/>
              <a:t> </a:t>
            </a:r>
            <a:r>
              <a:rPr lang="en-GB" sz="2600" dirty="0" err="1"/>
              <a:t>ddysgwyr</a:t>
            </a:r>
            <a:r>
              <a:rPr lang="en-GB" sz="2600" dirty="0"/>
              <a:t> </a:t>
            </a:r>
            <a:r>
              <a:rPr lang="en-GB" sz="2600" dirty="0" err="1"/>
              <a:t>i</a:t>
            </a:r>
            <a:r>
              <a:rPr lang="en-GB" sz="2600" dirty="0"/>
              <a:t> </a:t>
            </a:r>
            <a:r>
              <a:rPr lang="en-GB" sz="2600" dirty="0" err="1"/>
              <a:t>gychwyn</a:t>
            </a:r>
            <a:r>
              <a:rPr lang="en-GB" sz="2600" dirty="0"/>
              <a:t> ac </a:t>
            </a:r>
            <a:r>
              <a:rPr lang="en-GB" sz="2600" dirty="0" err="1"/>
              <a:t>yna</a:t>
            </a:r>
            <a:r>
              <a:rPr lang="en-GB" sz="2600" dirty="0"/>
              <a:t>  </a:t>
            </a:r>
            <a:r>
              <a:rPr lang="en-GB" sz="2600" dirty="0" err="1"/>
              <a:t>ailymwelir</a:t>
            </a:r>
            <a:r>
              <a:rPr lang="en-GB" sz="2600" dirty="0"/>
              <a:t> â </a:t>
            </a:r>
            <a:r>
              <a:rPr lang="en-GB" sz="2600" dirty="0" err="1"/>
              <a:t>nhw</a:t>
            </a:r>
            <a:r>
              <a:rPr lang="en-GB" sz="2600" dirty="0"/>
              <a:t> </a:t>
            </a:r>
            <a:r>
              <a:rPr lang="en-GB" sz="2600" dirty="0" err="1"/>
              <a:t>yn</a:t>
            </a:r>
            <a:r>
              <a:rPr lang="en-GB" sz="2600" dirty="0"/>
              <a:t> </a:t>
            </a:r>
            <a:r>
              <a:rPr lang="en-GB" sz="2600" dirty="0" err="1"/>
              <a:t>hwyrach</a:t>
            </a:r>
            <a:r>
              <a:rPr lang="en-GB" sz="2600" dirty="0"/>
              <a:t> </a:t>
            </a:r>
            <a:r>
              <a:rPr lang="en-GB" sz="2600" dirty="0" err="1"/>
              <a:t>i</a:t>
            </a:r>
            <a:r>
              <a:rPr lang="en-GB" sz="2600" dirty="0"/>
              <a:t> </a:t>
            </a:r>
            <a:r>
              <a:rPr lang="en-GB" sz="2600" dirty="0" err="1"/>
              <a:t>atgyfnerthu</a:t>
            </a:r>
            <a:r>
              <a:rPr lang="en-GB" sz="2600" dirty="0"/>
              <a:t> </a:t>
            </a:r>
            <a:r>
              <a:rPr lang="en-GB" sz="2600" dirty="0" err="1"/>
              <a:t>dealltwriaeth</a:t>
            </a:r>
            <a:endParaRPr lang="en-GB" sz="2600" dirty="0"/>
          </a:p>
        </p:txBody>
      </p:sp>
      <p:sp>
        <p:nvSpPr>
          <p:cNvPr id="4" name="Text Placeholder 3"/>
          <p:cNvSpPr>
            <a:spLocks noGrp="1"/>
          </p:cNvSpPr>
          <p:nvPr>
            <p:ph type="body" sz="half" idx="2"/>
          </p:nvPr>
        </p:nvSpPr>
        <p:spPr>
          <a:xfrm>
            <a:off x="5416826" y="1897261"/>
            <a:ext cx="4442791" cy="4520648"/>
          </a:xfrm>
        </p:spPr>
        <p:txBody>
          <a:bodyPr>
            <a:normAutofit/>
          </a:bodyPr>
          <a:lstStyle/>
          <a:p>
            <a:r>
              <a:rPr lang="en-GB" sz="2600" i="1" dirty="0"/>
              <a:t>In favour of children constructing knowledge in a scientific manner</a:t>
            </a:r>
          </a:p>
          <a:p>
            <a:r>
              <a:rPr lang="en-GB" sz="2600" i="1" dirty="0"/>
              <a:t>Spiral curriculum – where themes were initially presented to learners and then revisited later to reinforce understanding</a:t>
            </a:r>
          </a:p>
          <a:p>
            <a:pPr marL="0" indent="0">
              <a:buNone/>
            </a:pPr>
            <a:endParaRPr lang="en-GB" sz="2600" i="1" dirty="0"/>
          </a:p>
        </p:txBody>
      </p:sp>
      <p:pic>
        <p:nvPicPr>
          <p:cNvPr id="5" name="Picture 4"/>
          <p:cNvPicPr>
            <a:picLocks noChangeAspect="1"/>
          </p:cNvPicPr>
          <p:nvPr/>
        </p:nvPicPr>
        <p:blipFill>
          <a:blip r:embed="rId3"/>
          <a:stretch>
            <a:fillRect/>
          </a:stretch>
        </p:blipFill>
        <p:spPr>
          <a:xfrm>
            <a:off x="10058400" y="274638"/>
            <a:ext cx="1514475" cy="1782762"/>
          </a:xfrm>
          <a:prstGeom prst="rect">
            <a:avLst/>
          </a:prstGeom>
        </p:spPr>
      </p:pic>
    </p:spTree>
    <p:extLst>
      <p:ext uri="{BB962C8B-B14F-4D97-AF65-F5344CB8AC3E}">
        <p14:creationId xmlns:p14="http://schemas.microsoft.com/office/powerpoint/2010/main" val="5249815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8409" y="251791"/>
            <a:ext cx="8229600" cy="1143000"/>
          </a:xfrm>
        </p:spPr>
        <p:txBody>
          <a:bodyPr/>
          <a:lstStyle/>
          <a:p>
            <a:r>
              <a:rPr lang="en-GB" dirty="0"/>
              <a:t>Bruner</a:t>
            </a:r>
          </a:p>
        </p:txBody>
      </p:sp>
      <p:sp>
        <p:nvSpPr>
          <p:cNvPr id="3" name="Content Placeholder 2"/>
          <p:cNvSpPr>
            <a:spLocks noGrp="1"/>
          </p:cNvSpPr>
          <p:nvPr>
            <p:ph sz="half" idx="1"/>
          </p:nvPr>
        </p:nvSpPr>
        <p:spPr>
          <a:xfrm>
            <a:off x="854765" y="1269058"/>
            <a:ext cx="4191000" cy="4533900"/>
          </a:xfrm>
        </p:spPr>
        <p:txBody>
          <a:bodyPr>
            <a:noAutofit/>
          </a:bodyPr>
          <a:lstStyle/>
          <a:p>
            <a:r>
              <a:rPr lang="en-GB" sz="2600" dirty="0" err="1"/>
              <a:t>Pwysigrwydd</a:t>
            </a:r>
            <a:r>
              <a:rPr lang="en-GB" sz="2600" dirty="0"/>
              <a:t> </a:t>
            </a:r>
            <a:r>
              <a:rPr lang="en-GB" sz="2600" dirty="0" err="1"/>
              <a:t>diwylliant</a:t>
            </a:r>
            <a:r>
              <a:rPr lang="en-GB" sz="2600" dirty="0"/>
              <a:t> </a:t>
            </a:r>
            <a:r>
              <a:rPr lang="en-GB" sz="2600" dirty="0" err="1"/>
              <a:t>a’r</a:t>
            </a:r>
            <a:r>
              <a:rPr lang="en-GB" sz="2600" dirty="0"/>
              <a:t> </a:t>
            </a:r>
            <a:r>
              <a:rPr lang="en-GB" sz="2600" dirty="0" err="1"/>
              <a:t>rhyngweithio</a:t>
            </a:r>
            <a:r>
              <a:rPr lang="en-GB" sz="2600" dirty="0"/>
              <a:t> </a:t>
            </a:r>
            <a:r>
              <a:rPr lang="en-GB" sz="2600" dirty="0" err="1"/>
              <a:t>rhwng</a:t>
            </a:r>
            <a:r>
              <a:rPr lang="en-GB" sz="2600" dirty="0"/>
              <a:t> </a:t>
            </a:r>
            <a:r>
              <a:rPr lang="en-GB" sz="2600" dirty="0" err="1"/>
              <a:t>dysgwyr</a:t>
            </a:r>
            <a:r>
              <a:rPr lang="en-GB" sz="2600" dirty="0"/>
              <a:t> ac </a:t>
            </a:r>
            <a:r>
              <a:rPr lang="en-GB" sz="2600" dirty="0" err="1"/>
              <a:t>athrawon</a:t>
            </a:r>
            <a:r>
              <a:rPr lang="en-GB" sz="2600" dirty="0"/>
              <a:t> </a:t>
            </a:r>
            <a:r>
              <a:rPr lang="en-GB" sz="2600" dirty="0" err="1"/>
              <a:t>yn</a:t>
            </a:r>
            <a:r>
              <a:rPr lang="en-GB" sz="2600" dirty="0"/>
              <a:t> y broses o </a:t>
            </a:r>
            <a:r>
              <a:rPr lang="en-GB" sz="2600" dirty="0" err="1"/>
              <a:t>adeiladu</a:t>
            </a:r>
            <a:r>
              <a:rPr lang="en-GB" sz="2600" dirty="0"/>
              <a:t> </a:t>
            </a:r>
            <a:r>
              <a:rPr lang="en-GB" sz="2600" dirty="0" err="1"/>
              <a:t>gwybodaeth</a:t>
            </a:r>
            <a:r>
              <a:rPr lang="en-GB" sz="2600" dirty="0"/>
              <a:t> </a:t>
            </a:r>
            <a:r>
              <a:rPr lang="en-GB" sz="2600" dirty="0" err="1"/>
              <a:t>gyda’i</a:t>
            </a:r>
            <a:r>
              <a:rPr lang="en-GB" sz="2600" dirty="0"/>
              <a:t> </a:t>
            </a:r>
            <a:r>
              <a:rPr lang="en-GB" sz="2600" dirty="0" err="1"/>
              <a:t>gilydd</a:t>
            </a:r>
            <a:endParaRPr lang="en-GB" sz="2600" dirty="0"/>
          </a:p>
          <a:p>
            <a:r>
              <a:rPr lang="en-GB" sz="2600" dirty="0" err="1"/>
              <a:t>Dadlau</a:t>
            </a:r>
            <a:r>
              <a:rPr lang="en-GB" sz="2600" dirty="0"/>
              <a:t> </a:t>
            </a:r>
            <a:r>
              <a:rPr lang="en-GB" sz="2600" dirty="0" err="1"/>
              <a:t>yn</a:t>
            </a:r>
            <a:r>
              <a:rPr lang="en-GB" sz="2600" dirty="0"/>
              <a:t> </a:t>
            </a:r>
            <a:r>
              <a:rPr lang="en-GB" sz="2600" dirty="0" err="1"/>
              <a:t>erbyn</a:t>
            </a:r>
            <a:r>
              <a:rPr lang="en-GB" sz="2600" dirty="0"/>
              <a:t> </a:t>
            </a:r>
            <a:r>
              <a:rPr lang="en-GB" sz="2600" dirty="0" err="1"/>
              <a:t>ffocws</a:t>
            </a:r>
            <a:r>
              <a:rPr lang="en-GB" sz="2600" dirty="0"/>
              <a:t> </a:t>
            </a:r>
            <a:r>
              <a:rPr lang="en-GB" sz="2600" dirty="0" err="1"/>
              <a:t>ar</a:t>
            </a:r>
            <a:r>
              <a:rPr lang="en-GB" sz="2600" dirty="0"/>
              <a:t> </a:t>
            </a:r>
            <a:r>
              <a:rPr lang="en-GB" sz="2600" dirty="0" err="1"/>
              <a:t>unigolyn</a:t>
            </a:r>
            <a:r>
              <a:rPr lang="en-GB" sz="2600" dirty="0"/>
              <a:t> a </a:t>
            </a:r>
            <a:r>
              <a:rPr lang="en-GB" sz="2600" dirty="0" err="1"/>
              <a:t>dadlau</a:t>
            </a:r>
            <a:r>
              <a:rPr lang="en-GB" sz="2600" dirty="0"/>
              <a:t> bod </a:t>
            </a:r>
            <a:r>
              <a:rPr lang="en-GB" sz="2600" dirty="0" err="1"/>
              <a:t>gwaith</a:t>
            </a:r>
            <a:r>
              <a:rPr lang="en-GB" sz="2600" dirty="0"/>
              <a:t> </a:t>
            </a:r>
            <a:r>
              <a:rPr lang="en-GB" sz="2600" dirty="0" err="1"/>
              <a:t>grwp</a:t>
            </a:r>
            <a:r>
              <a:rPr lang="en-GB" sz="2600" dirty="0"/>
              <a:t> </a:t>
            </a:r>
            <a:r>
              <a:rPr lang="en-GB" sz="2600" dirty="0" err="1"/>
              <a:t>yn</a:t>
            </a:r>
            <a:r>
              <a:rPr lang="en-GB" sz="2600" dirty="0"/>
              <a:t> </a:t>
            </a:r>
            <a:r>
              <a:rPr lang="en-GB" sz="2600" dirty="0" err="1"/>
              <a:t>fwy</a:t>
            </a:r>
            <a:r>
              <a:rPr lang="en-GB" sz="2600" dirty="0"/>
              <a:t> </a:t>
            </a:r>
            <a:r>
              <a:rPr lang="en-GB" sz="2600" dirty="0" err="1"/>
              <a:t>effeithiol</a:t>
            </a:r>
            <a:endParaRPr lang="en-GB" sz="2600" dirty="0"/>
          </a:p>
          <a:p>
            <a:r>
              <a:rPr lang="en-GB" sz="2600" dirty="0" err="1"/>
              <a:t>Oes</a:t>
            </a:r>
            <a:r>
              <a:rPr lang="en-GB" sz="2600" dirty="0"/>
              <a:t> </a:t>
            </a:r>
            <a:r>
              <a:rPr lang="en-GB" sz="2600" dirty="0" err="1"/>
              <a:t>cysylltiad</a:t>
            </a:r>
            <a:r>
              <a:rPr lang="en-GB" sz="2600" dirty="0"/>
              <a:t> </a:t>
            </a:r>
            <a:r>
              <a:rPr lang="en-GB" sz="2600" dirty="0" err="1"/>
              <a:t>gyda</a:t>
            </a:r>
            <a:r>
              <a:rPr lang="en-GB" sz="2600" dirty="0"/>
              <a:t> </a:t>
            </a:r>
            <a:r>
              <a:rPr lang="en-GB" sz="2600" dirty="0" err="1"/>
              <a:t>damcaniaethydd</a:t>
            </a:r>
            <a:r>
              <a:rPr lang="en-GB" sz="2600" dirty="0"/>
              <a:t> </a:t>
            </a:r>
            <a:r>
              <a:rPr lang="en-GB" sz="2600" dirty="0" err="1"/>
              <a:t>arall</a:t>
            </a:r>
            <a:r>
              <a:rPr lang="en-GB" sz="2600" dirty="0"/>
              <a:t>?</a:t>
            </a:r>
          </a:p>
        </p:txBody>
      </p:sp>
      <p:sp>
        <p:nvSpPr>
          <p:cNvPr id="4" name="Text Placeholder 3"/>
          <p:cNvSpPr>
            <a:spLocks noGrp="1"/>
          </p:cNvSpPr>
          <p:nvPr>
            <p:ph type="body" sz="half" idx="2"/>
          </p:nvPr>
        </p:nvSpPr>
        <p:spPr>
          <a:xfrm>
            <a:off x="5522843" y="1499595"/>
            <a:ext cx="3962400" cy="4953000"/>
          </a:xfrm>
        </p:spPr>
        <p:txBody>
          <a:bodyPr>
            <a:normAutofit/>
          </a:bodyPr>
          <a:lstStyle/>
          <a:p>
            <a:r>
              <a:rPr lang="en-GB" sz="2600" i="1" dirty="0"/>
              <a:t>Significance of culture and the interaction between learners and teachers in the process of building knowledge together.</a:t>
            </a:r>
          </a:p>
          <a:p>
            <a:r>
              <a:rPr lang="en-GB" sz="2600" i="1" dirty="0"/>
              <a:t>Dispute focus on individual and argued for group work</a:t>
            </a:r>
          </a:p>
          <a:p>
            <a:r>
              <a:rPr lang="en-GB" sz="2600" i="1" dirty="0"/>
              <a:t>Link with which other theorist?</a:t>
            </a:r>
          </a:p>
        </p:txBody>
      </p:sp>
      <p:pic>
        <p:nvPicPr>
          <p:cNvPr id="5" name="Picture 4"/>
          <p:cNvPicPr>
            <a:picLocks noChangeAspect="1"/>
          </p:cNvPicPr>
          <p:nvPr/>
        </p:nvPicPr>
        <p:blipFill>
          <a:blip r:embed="rId2"/>
          <a:stretch>
            <a:fillRect/>
          </a:stretch>
        </p:blipFill>
        <p:spPr>
          <a:xfrm>
            <a:off x="10106098" y="501649"/>
            <a:ext cx="1511939" cy="1786283"/>
          </a:xfrm>
          <a:prstGeom prst="rect">
            <a:avLst/>
          </a:prstGeom>
        </p:spPr>
      </p:pic>
    </p:spTree>
    <p:extLst>
      <p:ext uri="{BB962C8B-B14F-4D97-AF65-F5344CB8AC3E}">
        <p14:creationId xmlns:p14="http://schemas.microsoft.com/office/powerpoint/2010/main" val="27959071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ea typeface="+mj-lt"/>
                <a:cs typeface="+mj-lt"/>
              </a:rPr>
              <a:t>Sgaffaldio</a:t>
            </a:r>
            <a:r>
              <a:rPr lang="en-GB" dirty="0">
                <a:ea typeface="+mj-lt"/>
                <a:cs typeface="+mj-lt"/>
              </a:rPr>
              <a:t> </a:t>
            </a:r>
            <a:r>
              <a:rPr lang="en-GB" dirty="0" err="1">
                <a:ea typeface="+mj-lt"/>
                <a:cs typeface="+mj-lt"/>
              </a:rPr>
              <a:t>datblygiad</a:t>
            </a:r>
            <a:r>
              <a:rPr lang="en-GB" dirty="0">
                <a:ea typeface="+mj-lt"/>
                <a:cs typeface="+mj-lt"/>
              </a:rPr>
              <a:t> </a:t>
            </a:r>
            <a:r>
              <a:rPr lang="en-GB" dirty="0" err="1">
                <a:ea typeface="+mj-lt"/>
                <a:cs typeface="+mj-lt"/>
              </a:rPr>
              <a:t>iaith</a:t>
            </a:r>
            <a:r>
              <a:rPr lang="en-GB" dirty="0">
                <a:ea typeface="+mj-lt"/>
                <a:cs typeface="+mj-lt"/>
              </a:rPr>
              <a:t> </a:t>
            </a:r>
            <a:br>
              <a:rPr lang="en-US" dirty="0"/>
            </a:br>
            <a:r>
              <a:rPr lang="en-GB" dirty="0">
                <a:ea typeface="+mj-lt"/>
                <a:cs typeface="+mj-lt"/>
              </a:rPr>
              <a:t>Scaffolding language development</a:t>
            </a:r>
            <a:endParaRPr lang="en-US" dirty="0"/>
          </a:p>
        </p:txBody>
      </p:sp>
      <p:sp>
        <p:nvSpPr>
          <p:cNvPr id="3" name="Content Placeholder 2"/>
          <p:cNvSpPr>
            <a:spLocks noGrp="1"/>
          </p:cNvSpPr>
          <p:nvPr>
            <p:ph sz="half" idx="1"/>
          </p:nvPr>
        </p:nvSpPr>
        <p:spPr>
          <a:xfrm>
            <a:off x="609600" y="1600200"/>
            <a:ext cx="4238019" cy="4533900"/>
          </a:xfrm>
        </p:spPr>
        <p:txBody>
          <a:bodyPr vert="horz" lIns="91440" tIns="45720" rIns="91440" bIns="45720" rtlCol="0" anchor="t">
            <a:noAutofit/>
          </a:bodyPr>
          <a:lstStyle/>
          <a:p>
            <a:r>
              <a:rPr lang="en-GB" sz="2400" dirty="0" err="1"/>
              <a:t>Adfyfyriwch</a:t>
            </a:r>
            <a:r>
              <a:rPr lang="en-GB" sz="2400" dirty="0"/>
              <a:t> </a:t>
            </a:r>
            <a:r>
              <a:rPr lang="en-GB" sz="2400" dirty="0" err="1"/>
              <a:t>ar</a:t>
            </a:r>
            <a:r>
              <a:rPr lang="en-GB" sz="2400" dirty="0"/>
              <a:t> y </a:t>
            </a:r>
            <a:r>
              <a:rPr lang="en-GB" sz="2400" dirty="0" err="1"/>
              <a:t>tebygrwydd</a:t>
            </a:r>
            <a:r>
              <a:rPr lang="en-GB" sz="2400" dirty="0"/>
              <a:t> </a:t>
            </a:r>
            <a:r>
              <a:rPr lang="en-GB" sz="2400" dirty="0" err="1"/>
              <a:t>rhwng</a:t>
            </a:r>
            <a:r>
              <a:rPr lang="en-GB" sz="2400" dirty="0"/>
              <a:t> </a:t>
            </a:r>
            <a:r>
              <a:rPr lang="en-GB" sz="2400" dirty="0" err="1"/>
              <a:t>syniadau</a:t>
            </a:r>
            <a:r>
              <a:rPr lang="en-GB" sz="2400" dirty="0"/>
              <a:t> Vygotsky a Bruner </a:t>
            </a:r>
            <a:r>
              <a:rPr lang="en-GB" sz="2400" dirty="0" err="1"/>
              <a:t>yn</a:t>
            </a:r>
            <a:r>
              <a:rPr lang="en-GB" sz="2400" dirty="0"/>
              <a:t> </a:t>
            </a:r>
            <a:r>
              <a:rPr lang="en-GB" sz="2400" dirty="0" err="1"/>
              <a:t>nhermau</a:t>
            </a:r>
            <a:r>
              <a:rPr lang="en-GB" sz="2400" dirty="0"/>
              <a:t> </a:t>
            </a:r>
            <a:r>
              <a:rPr lang="en-GB" sz="2400" dirty="0" err="1"/>
              <a:t>creu</a:t>
            </a:r>
            <a:r>
              <a:rPr lang="en-GB" sz="2400" dirty="0"/>
              <a:t> </a:t>
            </a:r>
            <a:r>
              <a:rPr lang="en-GB" sz="2400" dirty="0" err="1"/>
              <a:t>sefyllfaoedd</a:t>
            </a:r>
            <a:r>
              <a:rPr lang="en-GB" sz="2400" dirty="0"/>
              <a:t> </a:t>
            </a:r>
            <a:r>
              <a:rPr lang="en-GB" sz="2400" dirty="0" err="1"/>
              <a:t>dysgu</a:t>
            </a:r>
            <a:r>
              <a:rPr lang="en-GB" sz="2400" dirty="0"/>
              <a:t> </a:t>
            </a:r>
            <a:r>
              <a:rPr lang="en-GB" sz="2400" dirty="0" err="1"/>
              <a:t>lle</a:t>
            </a:r>
            <a:r>
              <a:rPr lang="en-GB" sz="2400" dirty="0"/>
              <a:t> </a:t>
            </a:r>
            <a:r>
              <a:rPr lang="en-GB" sz="2400" dirty="0" err="1"/>
              <a:t>mae</a:t>
            </a:r>
            <a:r>
              <a:rPr lang="en-GB" sz="2400" dirty="0"/>
              <a:t> plant </a:t>
            </a:r>
            <a:r>
              <a:rPr lang="en-GB" sz="2400" dirty="0" err="1"/>
              <a:t>yn</a:t>
            </a:r>
            <a:r>
              <a:rPr lang="en-GB" sz="2400" dirty="0"/>
              <a:t> </a:t>
            </a:r>
            <a:r>
              <a:rPr lang="en-GB" sz="2400" dirty="0" err="1"/>
              <a:t>datblygu</a:t>
            </a:r>
            <a:r>
              <a:rPr lang="en-GB" sz="2400" dirty="0"/>
              <a:t> </a:t>
            </a:r>
            <a:r>
              <a:rPr lang="en-GB" sz="2400" dirty="0" err="1"/>
              <a:t>eu</a:t>
            </a:r>
            <a:r>
              <a:rPr lang="en-GB" sz="2400" dirty="0"/>
              <a:t> </a:t>
            </a:r>
            <a:r>
              <a:rPr lang="en-GB" sz="2400" dirty="0" err="1"/>
              <a:t>meddyliau</a:t>
            </a:r>
            <a:r>
              <a:rPr lang="en-GB" sz="2400" dirty="0"/>
              <a:t> </a:t>
            </a:r>
            <a:r>
              <a:rPr lang="en-GB" sz="2400" dirty="0" err="1"/>
              <a:t>drwy</a:t>
            </a:r>
            <a:r>
              <a:rPr lang="en-GB" sz="2400" dirty="0"/>
              <a:t> </a:t>
            </a:r>
            <a:r>
              <a:rPr lang="en-GB" sz="2400" dirty="0" err="1"/>
              <a:t>weithio</a:t>
            </a:r>
            <a:r>
              <a:rPr lang="en-GB" sz="2400" dirty="0"/>
              <a:t> </a:t>
            </a:r>
            <a:r>
              <a:rPr lang="en-GB" sz="2400" dirty="0" err="1"/>
              <a:t>gydag</a:t>
            </a:r>
            <a:r>
              <a:rPr lang="en-GB" sz="2400" dirty="0"/>
              <a:t> </a:t>
            </a:r>
            <a:r>
              <a:rPr lang="en-GB" sz="2400" dirty="0" err="1"/>
              <a:t>oedolion</a:t>
            </a:r>
            <a:r>
              <a:rPr lang="en-GB" sz="2400" dirty="0"/>
              <a:t>.</a:t>
            </a:r>
            <a:endParaRPr lang="en-US"/>
          </a:p>
        </p:txBody>
      </p:sp>
      <p:sp>
        <p:nvSpPr>
          <p:cNvPr id="4" name="Text Placeholder 3"/>
          <p:cNvSpPr>
            <a:spLocks noGrp="1"/>
          </p:cNvSpPr>
          <p:nvPr>
            <p:ph type="body" sz="half" idx="2"/>
          </p:nvPr>
        </p:nvSpPr>
        <p:spPr>
          <a:xfrm>
            <a:off x="5481814" y="1712844"/>
            <a:ext cx="4638898" cy="4540526"/>
          </a:xfrm>
        </p:spPr>
        <p:txBody>
          <a:bodyPr vert="horz" lIns="91440" tIns="45720" rIns="91440" bIns="45720" rtlCol="0" anchor="t">
            <a:normAutofit/>
          </a:bodyPr>
          <a:lstStyle/>
          <a:p>
            <a:r>
              <a:rPr lang="en-GB" sz="2400" i="1" dirty="0"/>
              <a:t>Reflect on the similarities between the ideas expressed by Vygotsky and those of Bruner in regard to creating learning situations in which children develop their thinking through working alongside adults.</a:t>
            </a:r>
            <a:endParaRPr lang="en-US" dirty="0"/>
          </a:p>
        </p:txBody>
      </p:sp>
      <p:sp>
        <p:nvSpPr>
          <p:cNvPr id="5" name="TextBox 4">
            <a:extLst>
              <a:ext uri="{FF2B5EF4-FFF2-40B4-BE49-F238E27FC236}">
                <a16:creationId xmlns:a16="http://schemas.microsoft.com/office/drawing/2014/main" id="{CA5936C8-87E9-4DFD-93E0-F2B7F92F7357}"/>
              </a:ext>
            </a:extLst>
          </p:cNvPr>
          <p:cNvSpPr txBox="1"/>
          <p:nvPr/>
        </p:nvSpPr>
        <p:spPr>
          <a:xfrm>
            <a:off x="2968488" y="5526157"/>
            <a:ext cx="610262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i="1" u="sng" dirty="0">
                <a:hlinkClick r:id="rId2"/>
              </a:rPr>
              <a:t>Scaffolding language development </a:t>
            </a:r>
            <a:endParaRPr lang="en-GB" sz="2400" i="1" u="sng"/>
          </a:p>
        </p:txBody>
      </p:sp>
      <p:pic>
        <p:nvPicPr>
          <p:cNvPr id="6" name="Picture 6" descr="logo video clipart 10 free Cliparts | Download images on ...">
            <a:extLst>
              <a:ext uri="{FF2B5EF4-FFF2-40B4-BE49-F238E27FC236}">
                <a16:creationId xmlns:a16="http://schemas.microsoft.com/office/drawing/2014/main" id="{68AA6B59-3E3C-4EBE-9AD6-89D451A725A3}"/>
              </a:ext>
            </a:extLst>
          </p:cNvPr>
          <p:cNvPicPr>
            <a:picLocks noChangeAspect="1"/>
          </p:cNvPicPr>
          <p:nvPr/>
        </p:nvPicPr>
        <p:blipFill>
          <a:blip r:embed="rId3"/>
          <a:stretch>
            <a:fillRect/>
          </a:stretch>
        </p:blipFill>
        <p:spPr>
          <a:xfrm>
            <a:off x="2372139" y="5528144"/>
            <a:ext cx="675861" cy="479729"/>
          </a:xfrm>
          <a:prstGeom prst="rect">
            <a:avLst/>
          </a:prstGeom>
        </p:spPr>
      </p:pic>
    </p:spTree>
    <p:extLst>
      <p:ext uri="{BB962C8B-B14F-4D97-AF65-F5344CB8AC3E}">
        <p14:creationId xmlns:p14="http://schemas.microsoft.com/office/powerpoint/2010/main" val="2606984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5000" y="298938"/>
            <a:ext cx="8229600" cy="1143000"/>
          </a:xfrm>
        </p:spPr>
        <p:txBody>
          <a:bodyPr/>
          <a:lstStyle/>
          <a:p>
            <a:r>
              <a:rPr lang="en-GB" dirty="0"/>
              <a:t>Bruner</a:t>
            </a:r>
          </a:p>
        </p:txBody>
      </p:sp>
      <p:sp>
        <p:nvSpPr>
          <p:cNvPr id="3" name="Content Placeholder 2"/>
          <p:cNvSpPr>
            <a:spLocks noGrp="1"/>
          </p:cNvSpPr>
          <p:nvPr>
            <p:ph sz="half" idx="1"/>
          </p:nvPr>
        </p:nvSpPr>
        <p:spPr>
          <a:xfrm>
            <a:off x="907774" y="1070113"/>
            <a:ext cx="4038600" cy="5410200"/>
          </a:xfrm>
        </p:spPr>
        <p:txBody>
          <a:bodyPr vert="horz" lIns="91440" tIns="45720" rIns="91440" bIns="45720" rtlCol="0" anchor="t">
            <a:normAutofit/>
          </a:bodyPr>
          <a:lstStyle/>
          <a:p>
            <a:r>
              <a:rPr lang="en-GB" dirty="0"/>
              <a:t>Tri dull </a:t>
            </a:r>
            <a:r>
              <a:rPr lang="en-GB" dirty="0" err="1"/>
              <a:t>lle</a:t>
            </a:r>
            <a:r>
              <a:rPr lang="en-GB" dirty="0"/>
              <a:t> </a:t>
            </a:r>
            <a:r>
              <a:rPr lang="en-GB" dirty="0" err="1"/>
              <a:t>mae</a:t>
            </a:r>
            <a:r>
              <a:rPr lang="en-GB" dirty="0"/>
              <a:t> plant </a:t>
            </a:r>
            <a:r>
              <a:rPr lang="en-GB" dirty="0" err="1"/>
              <a:t>yn</a:t>
            </a:r>
            <a:r>
              <a:rPr lang="en-GB" dirty="0"/>
              <a:t> </a:t>
            </a:r>
            <a:r>
              <a:rPr lang="en-GB" dirty="0" err="1"/>
              <a:t>trosi</a:t>
            </a:r>
            <a:r>
              <a:rPr lang="en-GB" dirty="0"/>
              <a:t> </a:t>
            </a:r>
            <a:r>
              <a:rPr lang="en-GB" dirty="0" err="1"/>
              <a:t>profiadau</a:t>
            </a:r>
            <a:r>
              <a:rPr lang="en-GB" dirty="0"/>
              <a:t> </a:t>
            </a:r>
            <a:r>
              <a:rPr lang="en-GB" dirty="0" err="1"/>
              <a:t>i</a:t>
            </a:r>
            <a:r>
              <a:rPr lang="en-GB" dirty="0"/>
              <a:t> </a:t>
            </a:r>
            <a:r>
              <a:rPr lang="en-GB" dirty="0" err="1"/>
              <a:t>ddysgu</a:t>
            </a:r>
            <a:endParaRPr lang="en-GB" dirty="0"/>
          </a:p>
          <a:p>
            <a:r>
              <a:rPr lang="en-GB" b="1" dirty="0" err="1"/>
              <a:t>Enactif</a:t>
            </a:r>
            <a:r>
              <a:rPr lang="en-GB" dirty="0"/>
              <a:t> – plant </a:t>
            </a:r>
            <a:r>
              <a:rPr lang="en-GB" dirty="0" err="1"/>
              <a:t>yn</a:t>
            </a:r>
            <a:r>
              <a:rPr lang="en-GB" dirty="0"/>
              <a:t> </a:t>
            </a:r>
            <a:r>
              <a:rPr lang="en-GB" dirty="0" err="1"/>
              <a:t>gwneud</a:t>
            </a:r>
            <a:r>
              <a:rPr lang="en-GB" dirty="0"/>
              <a:t> </a:t>
            </a:r>
            <a:r>
              <a:rPr lang="en-GB" dirty="0" err="1"/>
              <a:t>pethau</a:t>
            </a:r>
            <a:r>
              <a:rPr lang="en-GB" dirty="0"/>
              <a:t> </a:t>
            </a:r>
            <a:r>
              <a:rPr lang="en-GB" dirty="0" err="1"/>
              <a:t>dros</a:t>
            </a:r>
            <a:r>
              <a:rPr lang="en-GB" dirty="0"/>
              <a:t> </a:t>
            </a:r>
            <a:r>
              <a:rPr lang="en-GB" dirty="0" err="1"/>
              <a:t>eu</a:t>
            </a:r>
            <a:r>
              <a:rPr lang="en-GB" dirty="0"/>
              <a:t> </a:t>
            </a:r>
            <a:r>
              <a:rPr lang="en-GB" dirty="0" err="1"/>
              <a:t>hunain</a:t>
            </a:r>
            <a:r>
              <a:rPr lang="en-GB" dirty="0"/>
              <a:t> </a:t>
            </a:r>
            <a:r>
              <a:rPr lang="en-GB" dirty="0" err="1"/>
              <a:t>trwy</a:t>
            </a:r>
            <a:r>
              <a:rPr lang="en-GB" dirty="0"/>
              <a:t> </a:t>
            </a:r>
            <a:r>
              <a:rPr lang="en-GB" dirty="0" err="1"/>
              <a:t>weithredu</a:t>
            </a:r>
            <a:r>
              <a:rPr lang="en-GB" dirty="0"/>
              <a:t> a </a:t>
            </a:r>
            <a:r>
              <a:rPr lang="en-GB" dirty="0" err="1"/>
              <a:t>chwarae</a:t>
            </a:r>
            <a:r>
              <a:rPr lang="en-GB" dirty="0"/>
              <a:t> </a:t>
            </a:r>
          </a:p>
          <a:p>
            <a:r>
              <a:rPr lang="en-GB" b="1" dirty="0" err="1"/>
              <a:t>Eiconig</a:t>
            </a:r>
            <a:r>
              <a:rPr lang="en-GB" dirty="0"/>
              <a:t> – plant </a:t>
            </a:r>
            <a:r>
              <a:rPr lang="en-GB" dirty="0" err="1"/>
              <a:t>yn</a:t>
            </a:r>
            <a:r>
              <a:rPr lang="en-GB" dirty="0"/>
              <a:t> </a:t>
            </a:r>
            <a:r>
              <a:rPr lang="en-GB" dirty="0" err="1"/>
              <a:t>gallu</a:t>
            </a:r>
            <a:r>
              <a:rPr lang="en-GB" dirty="0"/>
              <a:t> </a:t>
            </a:r>
            <a:r>
              <a:rPr lang="en-GB" dirty="0" err="1"/>
              <a:t>deall</a:t>
            </a:r>
            <a:r>
              <a:rPr lang="en-GB" dirty="0"/>
              <a:t> </a:t>
            </a:r>
            <a:r>
              <a:rPr lang="en-GB" dirty="0" err="1"/>
              <a:t>delweddau</a:t>
            </a:r>
            <a:r>
              <a:rPr lang="en-GB" dirty="0"/>
              <a:t>, </a:t>
            </a:r>
            <a:r>
              <a:rPr lang="en-GB" dirty="0" err="1"/>
              <a:t>lluniau</a:t>
            </a:r>
            <a:r>
              <a:rPr lang="en-GB" dirty="0"/>
              <a:t> a </a:t>
            </a:r>
            <a:r>
              <a:rPr lang="en-GB" dirty="0" err="1"/>
              <a:t>rhifau</a:t>
            </a:r>
            <a:endParaRPr lang="en-GB" dirty="0"/>
          </a:p>
          <a:p>
            <a:r>
              <a:rPr lang="en-GB" b="1" dirty="0" err="1"/>
              <a:t>Symbolaidd</a:t>
            </a:r>
            <a:r>
              <a:rPr lang="en-GB" dirty="0"/>
              <a:t> – plant </a:t>
            </a:r>
            <a:r>
              <a:rPr lang="en-GB" dirty="0" err="1"/>
              <a:t>yn</a:t>
            </a:r>
            <a:r>
              <a:rPr lang="en-GB" dirty="0"/>
              <a:t> </a:t>
            </a:r>
            <a:r>
              <a:rPr lang="en-GB" dirty="0" err="1"/>
              <a:t>gallu</a:t>
            </a:r>
            <a:r>
              <a:rPr lang="en-GB" dirty="0"/>
              <a:t> </a:t>
            </a:r>
            <a:r>
              <a:rPr lang="en-GB" dirty="0" err="1"/>
              <a:t>deall</a:t>
            </a:r>
            <a:r>
              <a:rPr lang="en-GB" dirty="0"/>
              <a:t> </a:t>
            </a:r>
            <a:r>
              <a:rPr lang="en-GB" dirty="0" err="1"/>
              <a:t>cysyniadau</a:t>
            </a:r>
            <a:r>
              <a:rPr lang="en-GB" dirty="0"/>
              <a:t> </a:t>
            </a:r>
            <a:r>
              <a:rPr lang="en-GB" dirty="0" err="1"/>
              <a:t>haniaethol</a:t>
            </a:r>
            <a:r>
              <a:rPr lang="en-GB" dirty="0"/>
              <a:t>, </a:t>
            </a:r>
            <a:r>
              <a:rPr lang="en-GB" dirty="0" err="1"/>
              <a:t>iaith</a:t>
            </a:r>
            <a:r>
              <a:rPr lang="en-GB" dirty="0"/>
              <a:t> a </a:t>
            </a:r>
            <a:r>
              <a:rPr lang="en-GB" dirty="0" err="1"/>
              <a:t>rheswm</a:t>
            </a:r>
            <a:r>
              <a:rPr lang="en-GB" dirty="0"/>
              <a:t>.</a:t>
            </a:r>
          </a:p>
          <a:p>
            <a:r>
              <a:rPr lang="en-GB" dirty="0" err="1"/>
              <a:t>Nid</a:t>
            </a:r>
            <a:r>
              <a:rPr lang="en-GB" dirty="0"/>
              <a:t> proses </a:t>
            </a:r>
            <a:r>
              <a:rPr lang="en-GB" dirty="0" err="1"/>
              <a:t>cyfresol</a:t>
            </a:r>
            <a:r>
              <a:rPr lang="en-GB" dirty="0"/>
              <a:t> </a:t>
            </a:r>
            <a:r>
              <a:rPr lang="en-GB" dirty="0" err="1"/>
              <a:t>yw'r</a:t>
            </a:r>
            <a:r>
              <a:rPr lang="en-GB" dirty="0"/>
              <a:t> </a:t>
            </a:r>
            <a:r>
              <a:rPr lang="en-GB" dirty="0" err="1"/>
              <a:t>dulliau</a:t>
            </a:r>
            <a:r>
              <a:rPr lang="en-GB" dirty="0"/>
              <a:t> </a:t>
            </a:r>
            <a:r>
              <a:rPr lang="en-GB" dirty="0" err="1"/>
              <a:t>yma</a:t>
            </a:r>
            <a:r>
              <a:rPr lang="en-GB" dirty="0"/>
              <a:t>. </a:t>
            </a:r>
            <a:r>
              <a:rPr lang="en-GB" dirty="0" err="1"/>
              <a:t>Maent</a:t>
            </a:r>
            <a:r>
              <a:rPr lang="en-GB" dirty="0"/>
              <a:t> </a:t>
            </a:r>
            <a:r>
              <a:rPr lang="en-GB" dirty="0" err="1"/>
              <a:t>yn</a:t>
            </a:r>
            <a:r>
              <a:rPr lang="en-GB" dirty="0"/>
              <a:t> </a:t>
            </a:r>
            <a:r>
              <a:rPr lang="en-GB" dirty="0" err="1"/>
              <a:t>hytrach</a:t>
            </a:r>
            <a:r>
              <a:rPr lang="en-GB" dirty="0"/>
              <a:t> </a:t>
            </a:r>
            <a:r>
              <a:rPr lang="en-GB" dirty="0" err="1"/>
              <a:t>yn</a:t>
            </a:r>
            <a:r>
              <a:rPr lang="en-GB" dirty="0"/>
              <a:t> </a:t>
            </a:r>
            <a:r>
              <a:rPr lang="en-GB" dirty="0" err="1"/>
              <a:t>dibynnu</a:t>
            </a:r>
            <a:r>
              <a:rPr lang="en-GB" dirty="0"/>
              <a:t> </a:t>
            </a:r>
            <a:r>
              <a:rPr lang="en-GB" dirty="0" err="1"/>
              <a:t>ar</a:t>
            </a:r>
            <a:r>
              <a:rPr lang="en-GB" dirty="0"/>
              <a:t> </a:t>
            </a:r>
            <a:r>
              <a:rPr lang="en-GB" dirty="0" err="1"/>
              <a:t>gael</a:t>
            </a:r>
            <a:r>
              <a:rPr lang="en-GB" dirty="0"/>
              <a:t> </a:t>
            </a:r>
            <a:r>
              <a:rPr lang="en-GB" dirty="0" err="1"/>
              <a:t>eu</a:t>
            </a:r>
            <a:r>
              <a:rPr lang="en-GB" dirty="0"/>
              <a:t> </a:t>
            </a:r>
            <a:r>
              <a:rPr lang="en-GB" dirty="0" err="1"/>
              <a:t>datblygu</a:t>
            </a:r>
            <a:r>
              <a:rPr lang="en-GB" dirty="0"/>
              <a:t> </a:t>
            </a:r>
            <a:r>
              <a:rPr lang="en-GB" dirty="0" err="1"/>
              <a:t>drwy</a:t>
            </a:r>
            <a:r>
              <a:rPr lang="en-GB" dirty="0"/>
              <a:t> </a:t>
            </a:r>
            <a:r>
              <a:rPr lang="en-GB" dirty="0" err="1"/>
              <a:t>ryngweithio</a:t>
            </a:r>
            <a:r>
              <a:rPr lang="en-GB" dirty="0"/>
              <a:t> </a:t>
            </a:r>
            <a:r>
              <a:rPr lang="en-GB" dirty="0" err="1"/>
              <a:t>gydag</a:t>
            </a:r>
            <a:r>
              <a:rPr lang="en-GB" dirty="0"/>
              <a:t> </a:t>
            </a:r>
            <a:r>
              <a:rPr lang="en-GB" dirty="0" err="1"/>
              <a:t>eraill</a:t>
            </a:r>
            <a:endParaRPr lang="en-GB" dirty="0"/>
          </a:p>
          <a:p>
            <a:r>
              <a:rPr lang="en-GB" b="1" dirty="0" err="1"/>
              <a:t>Trafodwch</a:t>
            </a:r>
            <a:r>
              <a:rPr lang="en-GB" b="1" dirty="0"/>
              <a:t> </a:t>
            </a:r>
            <a:r>
              <a:rPr lang="en-GB" b="1" dirty="0" err="1"/>
              <a:t>enghreifftiau</a:t>
            </a:r>
            <a:r>
              <a:rPr lang="en-GB" b="1" dirty="0"/>
              <a:t> o </a:t>
            </a:r>
            <a:r>
              <a:rPr lang="en-GB" b="1" dirty="0" err="1"/>
              <a:t>weithgareddau</a:t>
            </a:r>
            <a:r>
              <a:rPr lang="en-GB" b="1" dirty="0"/>
              <a:t> </a:t>
            </a:r>
            <a:r>
              <a:rPr lang="en-GB" b="1" dirty="0" err="1"/>
              <a:t>dosbarth</a:t>
            </a:r>
            <a:r>
              <a:rPr lang="en-GB" b="1" dirty="0"/>
              <a:t> </a:t>
            </a:r>
            <a:r>
              <a:rPr lang="en-GB" b="1" dirty="0" err="1"/>
              <a:t>sydd</a:t>
            </a:r>
            <a:r>
              <a:rPr lang="en-GB" b="1" dirty="0"/>
              <a:t> </a:t>
            </a:r>
            <a:r>
              <a:rPr lang="en-GB" b="1" dirty="0" err="1"/>
              <a:t>yn</a:t>
            </a:r>
            <a:r>
              <a:rPr lang="en-GB" b="1" dirty="0"/>
              <a:t> </a:t>
            </a:r>
            <a:r>
              <a:rPr lang="en-GB" b="1" dirty="0" err="1"/>
              <a:t>berthnasol</a:t>
            </a:r>
            <a:r>
              <a:rPr lang="en-GB" b="1" dirty="0"/>
              <a:t> </a:t>
            </a:r>
            <a:r>
              <a:rPr lang="en-GB" b="1" dirty="0" err="1"/>
              <a:t>i’r</a:t>
            </a:r>
            <a:r>
              <a:rPr lang="en-GB" b="1" dirty="0"/>
              <a:t> tri dull.</a:t>
            </a:r>
          </a:p>
        </p:txBody>
      </p:sp>
      <p:sp>
        <p:nvSpPr>
          <p:cNvPr id="4" name="Text Placeholder 3"/>
          <p:cNvSpPr>
            <a:spLocks noGrp="1"/>
          </p:cNvSpPr>
          <p:nvPr>
            <p:ph type="body" sz="half" idx="2"/>
          </p:nvPr>
        </p:nvSpPr>
        <p:spPr>
          <a:xfrm>
            <a:off x="5943600" y="914400"/>
            <a:ext cx="3886200" cy="5448300"/>
          </a:xfrm>
        </p:spPr>
        <p:txBody>
          <a:bodyPr>
            <a:normAutofit lnSpcReduction="10000"/>
          </a:bodyPr>
          <a:lstStyle/>
          <a:p>
            <a:r>
              <a:rPr lang="en-GB" i="1" dirty="0"/>
              <a:t>Three modes whereby children develop experiences into learning.</a:t>
            </a:r>
          </a:p>
          <a:p>
            <a:r>
              <a:rPr lang="en-GB" b="1" i="1" dirty="0"/>
              <a:t>Enactive</a:t>
            </a:r>
            <a:r>
              <a:rPr lang="en-GB" i="1" dirty="0"/>
              <a:t> – where children do things for themselves through action and play</a:t>
            </a:r>
          </a:p>
          <a:p>
            <a:r>
              <a:rPr lang="en-GB" b="1" i="1" dirty="0"/>
              <a:t>Iconic</a:t>
            </a:r>
            <a:r>
              <a:rPr lang="en-GB" i="1" dirty="0"/>
              <a:t> – children can comprehend images, pictures and numbers</a:t>
            </a:r>
          </a:p>
          <a:p>
            <a:r>
              <a:rPr lang="en-GB" b="1" i="1" dirty="0"/>
              <a:t>Symbolic</a:t>
            </a:r>
            <a:r>
              <a:rPr lang="en-GB" i="1" dirty="0"/>
              <a:t> – where children can understand abstraction, language and reason.</a:t>
            </a:r>
          </a:p>
          <a:p>
            <a:r>
              <a:rPr lang="en-GB" i="1" dirty="0"/>
              <a:t>Acquiring these modes is not a sequential process but reliant on being developed with other people</a:t>
            </a:r>
          </a:p>
          <a:p>
            <a:r>
              <a:rPr lang="en-GB" b="1" i="1" dirty="0"/>
              <a:t>Discuss examples of classroom activities which are relevant to these three modes</a:t>
            </a:r>
          </a:p>
        </p:txBody>
      </p:sp>
      <p:pic>
        <p:nvPicPr>
          <p:cNvPr id="5" name="Picture 4"/>
          <p:cNvPicPr>
            <a:picLocks noChangeAspect="1"/>
          </p:cNvPicPr>
          <p:nvPr/>
        </p:nvPicPr>
        <p:blipFill>
          <a:blip r:embed="rId2"/>
          <a:stretch>
            <a:fillRect/>
          </a:stretch>
        </p:blipFill>
        <p:spPr>
          <a:xfrm>
            <a:off x="10307684" y="97458"/>
            <a:ext cx="1511939" cy="1786283"/>
          </a:xfrm>
          <a:prstGeom prst="rect">
            <a:avLst/>
          </a:prstGeom>
        </p:spPr>
      </p:pic>
    </p:spTree>
    <p:extLst>
      <p:ext uri="{BB962C8B-B14F-4D97-AF65-F5344CB8AC3E}">
        <p14:creationId xmlns:p14="http://schemas.microsoft.com/office/powerpoint/2010/main" val="26039207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457200"/>
            <a:ext cx="7024744" cy="1143000"/>
          </a:xfrm>
        </p:spPr>
        <p:txBody>
          <a:bodyPr/>
          <a:lstStyle/>
          <a:p>
            <a:r>
              <a:rPr lang="en-GB" dirty="0"/>
              <a:t>Bruner</a:t>
            </a:r>
          </a:p>
        </p:txBody>
      </p:sp>
      <p:sp>
        <p:nvSpPr>
          <p:cNvPr id="3" name="Content Placeholder 2"/>
          <p:cNvSpPr>
            <a:spLocks noGrp="1"/>
          </p:cNvSpPr>
          <p:nvPr>
            <p:ph sz="half" idx="1"/>
          </p:nvPr>
        </p:nvSpPr>
        <p:spPr>
          <a:xfrm>
            <a:off x="1159565" y="2255748"/>
            <a:ext cx="3581400" cy="4343400"/>
          </a:xfrm>
        </p:spPr>
        <p:txBody>
          <a:bodyPr vert="horz" lIns="91440" tIns="45720" rIns="91440" bIns="45720" rtlCol="0" anchor="t">
            <a:normAutofit/>
          </a:bodyPr>
          <a:lstStyle/>
          <a:p>
            <a:r>
              <a:rPr lang="en-GB" dirty="0"/>
              <a:t>Mae plant </a:t>
            </a:r>
            <a:r>
              <a:rPr lang="en-GB" dirty="0" err="1"/>
              <a:t>yn</a:t>
            </a:r>
            <a:r>
              <a:rPr lang="en-GB" dirty="0"/>
              <a:t> </a:t>
            </a:r>
            <a:r>
              <a:rPr lang="en-GB" dirty="0" err="1"/>
              <a:t>adeiladu</a:t>
            </a:r>
            <a:r>
              <a:rPr lang="en-GB" dirty="0"/>
              <a:t> </a:t>
            </a:r>
            <a:r>
              <a:rPr lang="en-GB" dirty="0" err="1"/>
              <a:t>gwybodaeth</a:t>
            </a:r>
            <a:r>
              <a:rPr lang="en-GB" dirty="0"/>
              <a:t> </a:t>
            </a:r>
            <a:r>
              <a:rPr lang="en-GB" dirty="0" err="1"/>
              <a:t>gydag</a:t>
            </a:r>
            <a:r>
              <a:rPr lang="en-GB" dirty="0"/>
              <a:t> </a:t>
            </a:r>
            <a:r>
              <a:rPr lang="en-GB" dirty="0" err="1"/>
              <a:t>eraill</a:t>
            </a:r>
            <a:r>
              <a:rPr lang="en-GB" dirty="0"/>
              <a:t> </a:t>
            </a:r>
            <a:r>
              <a:rPr lang="en-GB" dirty="0" err="1"/>
              <a:t>ond</a:t>
            </a:r>
            <a:r>
              <a:rPr lang="en-GB" dirty="0"/>
              <a:t> </a:t>
            </a:r>
            <a:r>
              <a:rPr lang="en-GB" dirty="0" err="1"/>
              <a:t>hefyd</a:t>
            </a:r>
            <a:r>
              <a:rPr lang="en-GB" dirty="0"/>
              <a:t> </a:t>
            </a:r>
            <a:r>
              <a:rPr lang="en-GB" dirty="0" err="1"/>
              <a:t>trwy</a:t>
            </a:r>
            <a:r>
              <a:rPr lang="en-GB" dirty="0"/>
              <a:t> </a:t>
            </a:r>
            <a:r>
              <a:rPr lang="en-GB" dirty="0" err="1"/>
              <a:t>rhyngweithio</a:t>
            </a:r>
            <a:r>
              <a:rPr lang="en-GB" dirty="0"/>
              <a:t> </a:t>
            </a:r>
            <a:r>
              <a:rPr lang="en-GB" dirty="0" err="1"/>
              <a:t>gyda’r</a:t>
            </a:r>
            <a:r>
              <a:rPr lang="en-GB" dirty="0"/>
              <a:t> </a:t>
            </a:r>
            <a:r>
              <a:rPr lang="en-GB" dirty="0" err="1"/>
              <a:t>amgylchedd</a:t>
            </a:r>
            <a:endParaRPr lang="en-GB" dirty="0"/>
          </a:p>
          <a:p>
            <a:r>
              <a:rPr lang="en-GB" dirty="0" err="1"/>
              <a:t>Dysgu</a:t>
            </a:r>
            <a:r>
              <a:rPr lang="en-GB" dirty="0"/>
              <a:t> </a:t>
            </a:r>
            <a:r>
              <a:rPr lang="en-GB" dirty="0" err="1"/>
              <a:t>datrys</a:t>
            </a:r>
            <a:r>
              <a:rPr lang="en-GB" dirty="0"/>
              <a:t> </a:t>
            </a:r>
            <a:r>
              <a:rPr lang="en-GB" dirty="0" err="1"/>
              <a:t>problemau</a:t>
            </a:r>
            <a:r>
              <a:rPr lang="en-GB" dirty="0"/>
              <a:t> a </a:t>
            </a:r>
            <a:r>
              <a:rPr lang="en-GB" dirty="0" err="1"/>
              <a:t>dysgu</a:t>
            </a:r>
            <a:r>
              <a:rPr lang="en-GB" dirty="0"/>
              <a:t> </a:t>
            </a:r>
            <a:r>
              <a:rPr lang="en-GB" dirty="0" err="1"/>
              <a:t>trwy</a:t>
            </a:r>
            <a:r>
              <a:rPr lang="en-GB" dirty="0"/>
              <a:t> </a:t>
            </a:r>
            <a:r>
              <a:rPr lang="en-GB" dirty="0" err="1"/>
              <a:t>ddarganfod</a:t>
            </a:r>
            <a:endParaRPr lang="en-GB" dirty="0"/>
          </a:p>
        </p:txBody>
      </p:sp>
      <p:sp>
        <p:nvSpPr>
          <p:cNvPr id="4" name="Content Placeholder 3"/>
          <p:cNvSpPr>
            <a:spLocks noGrp="1"/>
          </p:cNvSpPr>
          <p:nvPr>
            <p:ph sz="half" idx="2"/>
          </p:nvPr>
        </p:nvSpPr>
        <p:spPr>
          <a:xfrm>
            <a:off x="5579165" y="2289066"/>
            <a:ext cx="3736848" cy="4114800"/>
          </a:xfrm>
        </p:spPr>
        <p:txBody>
          <a:bodyPr/>
          <a:lstStyle/>
          <a:p>
            <a:r>
              <a:rPr lang="en-GB" i="1" dirty="0"/>
              <a:t>Children build knowledge with others but also through interacting with the environment</a:t>
            </a:r>
          </a:p>
          <a:p>
            <a:r>
              <a:rPr lang="en-GB" i="1" dirty="0"/>
              <a:t>Problem solving and discovery learning</a:t>
            </a:r>
          </a:p>
        </p:txBody>
      </p:sp>
      <p:pic>
        <p:nvPicPr>
          <p:cNvPr id="5" name="Picture 4"/>
          <p:cNvPicPr>
            <a:picLocks noChangeAspect="1"/>
          </p:cNvPicPr>
          <p:nvPr/>
        </p:nvPicPr>
        <p:blipFill>
          <a:blip r:embed="rId2"/>
          <a:stretch>
            <a:fillRect/>
          </a:stretch>
        </p:blipFill>
        <p:spPr>
          <a:xfrm>
            <a:off x="10251362" y="231764"/>
            <a:ext cx="1511939" cy="1786283"/>
          </a:xfrm>
          <a:prstGeom prst="rect">
            <a:avLst/>
          </a:prstGeom>
        </p:spPr>
      </p:pic>
      <p:pic>
        <p:nvPicPr>
          <p:cNvPr id="6" name="Picture 6" descr="Physical Environment for DAP : Making Access Happen">
            <a:extLst>
              <a:ext uri="{FF2B5EF4-FFF2-40B4-BE49-F238E27FC236}">
                <a16:creationId xmlns:a16="http://schemas.microsoft.com/office/drawing/2014/main" id="{1500C883-18F7-4351-B4D5-956D51BE7C10}"/>
              </a:ext>
            </a:extLst>
          </p:cNvPr>
          <p:cNvPicPr>
            <a:picLocks noChangeAspect="1"/>
          </p:cNvPicPr>
          <p:nvPr/>
        </p:nvPicPr>
        <p:blipFill>
          <a:blip r:embed="rId3"/>
          <a:stretch>
            <a:fillRect/>
          </a:stretch>
        </p:blipFill>
        <p:spPr>
          <a:xfrm>
            <a:off x="3366052" y="4473437"/>
            <a:ext cx="2743200" cy="1714500"/>
          </a:xfrm>
          <a:prstGeom prst="rect">
            <a:avLst/>
          </a:prstGeom>
        </p:spPr>
      </p:pic>
    </p:spTree>
    <p:extLst>
      <p:ext uri="{BB962C8B-B14F-4D97-AF65-F5344CB8AC3E}">
        <p14:creationId xmlns:p14="http://schemas.microsoft.com/office/powerpoint/2010/main" val="26058278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Bruner</a:t>
            </a:r>
          </a:p>
        </p:txBody>
      </p:sp>
      <p:sp>
        <p:nvSpPr>
          <p:cNvPr id="3" name="Content Placeholder 2"/>
          <p:cNvSpPr>
            <a:spLocks noGrp="1"/>
          </p:cNvSpPr>
          <p:nvPr>
            <p:ph sz="half" idx="1"/>
          </p:nvPr>
        </p:nvSpPr>
        <p:spPr>
          <a:xfrm>
            <a:off x="636104" y="1566943"/>
            <a:ext cx="4038600" cy="4533900"/>
          </a:xfrm>
        </p:spPr>
        <p:txBody>
          <a:bodyPr vert="horz" lIns="91440" tIns="45720" rIns="91440" bIns="45720" rtlCol="0" anchor="t">
            <a:noAutofit/>
          </a:bodyPr>
          <a:lstStyle/>
          <a:p>
            <a:r>
              <a:rPr lang="en-GB" sz="2000" dirty="0"/>
              <a:t>Angen </a:t>
            </a:r>
            <a:r>
              <a:rPr lang="en-GB" sz="2000" dirty="0" err="1"/>
              <a:t>ailymweld</a:t>
            </a:r>
            <a:r>
              <a:rPr lang="en-GB" sz="2000" dirty="0"/>
              <a:t> â </a:t>
            </a:r>
            <a:r>
              <a:rPr lang="en-GB" sz="2000" dirty="0" err="1"/>
              <a:t>gwybodaeth</a:t>
            </a:r>
            <a:endParaRPr lang="en-GB" sz="2000" dirty="0"/>
          </a:p>
          <a:p>
            <a:r>
              <a:rPr lang="en-GB" sz="2000" dirty="0" err="1"/>
              <a:t>Plentyn</a:t>
            </a:r>
            <a:r>
              <a:rPr lang="en-GB" sz="2000" dirty="0"/>
              <a:t> </a:t>
            </a:r>
            <a:r>
              <a:rPr lang="en-GB" sz="2000" dirty="0" err="1"/>
              <a:t>yn</a:t>
            </a:r>
            <a:r>
              <a:rPr lang="en-GB" sz="2000" dirty="0"/>
              <a:t> </a:t>
            </a:r>
            <a:r>
              <a:rPr lang="en-GB" sz="2000" dirty="0" err="1"/>
              <a:t>adeiladu</a:t>
            </a:r>
            <a:r>
              <a:rPr lang="en-GB" sz="2000" dirty="0"/>
              <a:t> </a:t>
            </a:r>
            <a:r>
              <a:rPr lang="en-GB" sz="2000" dirty="0" err="1"/>
              <a:t>ar</a:t>
            </a:r>
            <a:r>
              <a:rPr lang="en-GB" sz="2000" dirty="0"/>
              <a:t> </a:t>
            </a:r>
            <a:r>
              <a:rPr lang="en-GB" sz="2000" dirty="0" err="1"/>
              <a:t>wybodaeth</a:t>
            </a:r>
            <a:r>
              <a:rPr lang="en-GB" sz="2000" dirty="0"/>
              <a:t> </a:t>
            </a:r>
            <a:r>
              <a:rPr lang="en-GB" sz="2000" dirty="0" err="1"/>
              <a:t>wrth</a:t>
            </a:r>
            <a:r>
              <a:rPr lang="en-GB" sz="2000" dirty="0"/>
              <a:t> </a:t>
            </a:r>
            <a:r>
              <a:rPr lang="en-GB" sz="2000" dirty="0" err="1"/>
              <a:t>ailymweld</a:t>
            </a:r>
            <a:endParaRPr lang="en-GB" sz="2000" dirty="0"/>
          </a:p>
          <a:p>
            <a:r>
              <a:rPr lang="en-GB" sz="2000" dirty="0"/>
              <a:t>Mae </a:t>
            </a:r>
            <a:r>
              <a:rPr lang="en-GB" sz="2000" dirty="0" err="1"/>
              <a:t>hyn</a:t>
            </a:r>
            <a:r>
              <a:rPr lang="en-GB" sz="2000" dirty="0"/>
              <a:t> </a:t>
            </a:r>
            <a:r>
              <a:rPr lang="en-GB" sz="2000" dirty="0" err="1"/>
              <a:t>yn</a:t>
            </a:r>
            <a:r>
              <a:rPr lang="en-GB" sz="2000" dirty="0"/>
              <a:t> </a:t>
            </a:r>
            <a:r>
              <a:rPr lang="en-GB" sz="2000" dirty="0" err="1"/>
              <a:t>wahanol</a:t>
            </a:r>
            <a:r>
              <a:rPr lang="en-GB" sz="2000" dirty="0"/>
              <a:t> </a:t>
            </a:r>
            <a:r>
              <a:rPr lang="en-GB" sz="2000" dirty="0" err="1"/>
              <a:t>i</a:t>
            </a:r>
            <a:r>
              <a:rPr lang="en-GB" sz="2000" dirty="0"/>
              <a:t> Piaget </a:t>
            </a:r>
            <a:r>
              <a:rPr lang="en-GB" sz="2000" dirty="0" err="1"/>
              <a:t>oedd</a:t>
            </a:r>
            <a:r>
              <a:rPr lang="en-GB" sz="2000" dirty="0"/>
              <a:t> </a:t>
            </a:r>
            <a:r>
              <a:rPr lang="en-GB" sz="2000" dirty="0" err="1"/>
              <a:t>yn</a:t>
            </a:r>
            <a:r>
              <a:rPr lang="en-GB" sz="2000" dirty="0"/>
              <a:t> </a:t>
            </a:r>
            <a:r>
              <a:rPr lang="en-GB" sz="2000" dirty="0" err="1"/>
              <a:t>credu</a:t>
            </a:r>
            <a:r>
              <a:rPr lang="en-GB" sz="2000" dirty="0"/>
              <a:t> bod plant </a:t>
            </a:r>
            <a:r>
              <a:rPr lang="en-GB" sz="2000" dirty="0" err="1"/>
              <a:t>yn</a:t>
            </a:r>
            <a:r>
              <a:rPr lang="en-GB" sz="2000" dirty="0"/>
              <a:t> </a:t>
            </a:r>
            <a:r>
              <a:rPr lang="en-GB" sz="2000" dirty="0" err="1"/>
              <a:t>symud</a:t>
            </a:r>
            <a:r>
              <a:rPr lang="en-GB" sz="2000" dirty="0"/>
              <a:t> </a:t>
            </a:r>
            <a:r>
              <a:rPr lang="en-GB" sz="2000" dirty="0" err="1"/>
              <a:t>trwy</a:t>
            </a:r>
            <a:r>
              <a:rPr lang="en-GB" sz="2000" dirty="0"/>
              <a:t> </a:t>
            </a:r>
            <a:r>
              <a:rPr lang="en-GB" sz="2000" dirty="0" err="1"/>
              <a:t>gyfres</a:t>
            </a:r>
            <a:r>
              <a:rPr lang="en-GB" sz="2000" dirty="0"/>
              <a:t> o </a:t>
            </a:r>
            <a:r>
              <a:rPr lang="en-GB" sz="2000" dirty="0" err="1"/>
              <a:t>gamau</a:t>
            </a:r>
            <a:r>
              <a:rPr lang="en-GB" sz="2000" dirty="0"/>
              <a:t> pendant</a:t>
            </a:r>
          </a:p>
          <a:p>
            <a:r>
              <a:rPr lang="en-GB" sz="2000" dirty="0" err="1"/>
              <a:t>Gwerth</a:t>
            </a:r>
            <a:r>
              <a:rPr lang="en-GB" sz="2000" dirty="0"/>
              <a:t> </a:t>
            </a:r>
            <a:r>
              <a:rPr lang="en-GB" sz="2000" dirty="0" err="1"/>
              <a:t>diwylliant</a:t>
            </a:r>
            <a:r>
              <a:rPr lang="en-GB" sz="2000" dirty="0"/>
              <a:t> </a:t>
            </a:r>
            <a:r>
              <a:rPr lang="en-GB" sz="2000" dirty="0" err="1"/>
              <a:t>a’r</a:t>
            </a:r>
            <a:r>
              <a:rPr lang="en-GB" sz="2000" dirty="0"/>
              <a:t> </a:t>
            </a:r>
            <a:r>
              <a:rPr lang="en-GB" sz="2000" dirty="0" err="1"/>
              <a:t>amgylchedd</a:t>
            </a:r>
            <a:r>
              <a:rPr lang="en-GB" sz="2000" dirty="0"/>
              <a:t> </a:t>
            </a:r>
            <a:r>
              <a:rPr lang="en-GB" sz="2000" dirty="0" err="1"/>
              <a:t>ee</a:t>
            </a:r>
            <a:r>
              <a:rPr lang="en-GB" sz="2000" dirty="0"/>
              <a:t>. </a:t>
            </a:r>
            <a:r>
              <a:rPr lang="en-GB" sz="2000" dirty="0" err="1"/>
              <a:t>pwysigrwydd</a:t>
            </a:r>
            <a:r>
              <a:rPr lang="en-GB" sz="2000" dirty="0"/>
              <a:t> y fam </a:t>
            </a:r>
            <a:r>
              <a:rPr lang="en-GB" sz="2000" dirty="0" err="1"/>
              <a:t>wrth</a:t>
            </a:r>
            <a:r>
              <a:rPr lang="en-GB" sz="2000" dirty="0"/>
              <a:t> </a:t>
            </a:r>
            <a:r>
              <a:rPr lang="en-GB" sz="2000" dirty="0" err="1"/>
              <a:t>ddatblygu</a:t>
            </a:r>
            <a:r>
              <a:rPr lang="en-GB" sz="2000" dirty="0"/>
              <a:t> </a:t>
            </a:r>
            <a:r>
              <a:rPr lang="en-GB" sz="2000" dirty="0" err="1"/>
              <a:t>iaith</a:t>
            </a:r>
            <a:r>
              <a:rPr lang="en-GB" sz="2000" dirty="0"/>
              <a:t> y </a:t>
            </a:r>
            <a:r>
              <a:rPr lang="en-GB" sz="2000" dirty="0" err="1"/>
              <a:t>plentyn</a:t>
            </a:r>
            <a:endParaRPr lang="en-GB" sz="2000" dirty="0"/>
          </a:p>
        </p:txBody>
      </p:sp>
      <p:sp>
        <p:nvSpPr>
          <p:cNvPr id="4" name="Text Placeholder 3"/>
          <p:cNvSpPr>
            <a:spLocks noGrp="1"/>
          </p:cNvSpPr>
          <p:nvPr>
            <p:ph type="body" sz="half" idx="2"/>
          </p:nvPr>
        </p:nvSpPr>
        <p:spPr>
          <a:xfrm>
            <a:off x="5867400" y="1606700"/>
            <a:ext cx="4038600" cy="4533900"/>
          </a:xfrm>
        </p:spPr>
        <p:txBody>
          <a:bodyPr>
            <a:noAutofit/>
          </a:bodyPr>
          <a:lstStyle/>
          <a:p>
            <a:r>
              <a:rPr lang="en-GB" sz="2000" i="1" dirty="0"/>
              <a:t>Knowledge needs to be revisited</a:t>
            </a:r>
          </a:p>
          <a:p>
            <a:r>
              <a:rPr lang="en-GB" sz="2000" i="1" dirty="0"/>
              <a:t>Child builds on knowledge by revisiting topics</a:t>
            </a:r>
          </a:p>
          <a:p>
            <a:r>
              <a:rPr lang="en-GB" sz="2000" i="1" dirty="0"/>
              <a:t>This differs from thinkers such as Piaget who believed that children pass through a series of predetermined stages.</a:t>
            </a:r>
          </a:p>
          <a:p>
            <a:r>
              <a:rPr lang="en-GB" sz="2000" i="1" dirty="0"/>
              <a:t>Value of culture and environment e.g. function of mother in regard to linguistic process of child.</a:t>
            </a:r>
          </a:p>
        </p:txBody>
      </p:sp>
      <p:pic>
        <p:nvPicPr>
          <p:cNvPr id="5" name="Picture 4"/>
          <p:cNvPicPr>
            <a:picLocks noChangeAspect="1"/>
          </p:cNvPicPr>
          <p:nvPr/>
        </p:nvPicPr>
        <p:blipFill>
          <a:blip r:embed="rId2"/>
          <a:stretch>
            <a:fillRect/>
          </a:stretch>
        </p:blipFill>
        <p:spPr>
          <a:xfrm>
            <a:off x="10325268" y="205896"/>
            <a:ext cx="1511939" cy="1786283"/>
          </a:xfrm>
          <a:prstGeom prst="rect">
            <a:avLst/>
          </a:prstGeom>
        </p:spPr>
      </p:pic>
    </p:spTree>
    <p:extLst>
      <p:ext uri="{BB962C8B-B14F-4D97-AF65-F5344CB8AC3E}">
        <p14:creationId xmlns:p14="http://schemas.microsoft.com/office/powerpoint/2010/main" val="18315406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Beirniadaeth</a:t>
            </a:r>
            <a:r>
              <a:rPr lang="en-GB" dirty="0"/>
              <a:t> o Bruner</a:t>
            </a:r>
            <a:br>
              <a:rPr lang="en-GB" dirty="0"/>
            </a:br>
            <a:r>
              <a:rPr lang="en-GB" dirty="0"/>
              <a:t>Criticism of Bruner</a:t>
            </a:r>
          </a:p>
        </p:txBody>
      </p:sp>
      <p:sp>
        <p:nvSpPr>
          <p:cNvPr id="3" name="Content Placeholder 2"/>
          <p:cNvSpPr>
            <a:spLocks noGrp="1"/>
          </p:cNvSpPr>
          <p:nvPr>
            <p:ph sz="half" idx="1"/>
          </p:nvPr>
        </p:nvSpPr>
        <p:spPr>
          <a:xfrm>
            <a:off x="742122" y="1745974"/>
            <a:ext cx="4038600" cy="4533900"/>
          </a:xfrm>
        </p:spPr>
        <p:txBody>
          <a:bodyPr vert="horz" lIns="91440" tIns="45720" rIns="91440" bIns="45720" rtlCol="0" anchor="t">
            <a:noAutofit/>
          </a:bodyPr>
          <a:lstStyle/>
          <a:p>
            <a:r>
              <a:rPr lang="en-GB" sz="2400" dirty="0" err="1"/>
              <a:t>Dysgu</a:t>
            </a:r>
            <a:r>
              <a:rPr lang="en-GB" sz="2400" dirty="0"/>
              <a:t> </a:t>
            </a:r>
            <a:r>
              <a:rPr lang="en-GB" sz="2400" dirty="0" err="1"/>
              <a:t>trwy</a:t>
            </a:r>
            <a:r>
              <a:rPr lang="en-GB" sz="2400" dirty="0"/>
              <a:t> </a:t>
            </a:r>
            <a:r>
              <a:rPr lang="en-GB" sz="2400" dirty="0" err="1"/>
              <a:t>ddarganfod</a:t>
            </a:r>
            <a:r>
              <a:rPr lang="en-GB" sz="2400" dirty="0"/>
              <a:t> – plant </a:t>
            </a:r>
            <a:r>
              <a:rPr lang="en-GB" sz="2400" dirty="0" err="1"/>
              <a:t>yn</a:t>
            </a:r>
            <a:r>
              <a:rPr lang="en-GB" sz="2400" dirty="0"/>
              <a:t> </a:t>
            </a:r>
            <a:r>
              <a:rPr lang="en-GB" sz="2400" dirty="0" err="1"/>
              <a:t>gallu</a:t>
            </a:r>
            <a:r>
              <a:rPr lang="en-GB" sz="2400" dirty="0"/>
              <a:t> </a:t>
            </a:r>
            <a:r>
              <a:rPr lang="en-GB" sz="2400" dirty="0" err="1"/>
              <a:t>camddeall</a:t>
            </a:r>
            <a:r>
              <a:rPr lang="en-GB" sz="2400" dirty="0"/>
              <a:t> </a:t>
            </a:r>
            <a:r>
              <a:rPr lang="en-GB" sz="2400" dirty="0" err="1"/>
              <a:t>pethau</a:t>
            </a:r>
            <a:r>
              <a:rPr lang="en-GB" sz="2400" dirty="0"/>
              <a:t> </a:t>
            </a:r>
            <a:r>
              <a:rPr lang="en-GB" sz="2400" dirty="0" err="1"/>
              <a:t>sydd</a:t>
            </a:r>
            <a:r>
              <a:rPr lang="en-GB" sz="2400" dirty="0"/>
              <a:t> </a:t>
            </a:r>
            <a:r>
              <a:rPr lang="en-GB" sz="2400" dirty="0" err="1"/>
              <a:t>ddim</a:t>
            </a:r>
            <a:r>
              <a:rPr lang="en-GB" sz="2400" dirty="0"/>
              <a:t> o </a:t>
            </a:r>
            <a:r>
              <a:rPr lang="en-GB" sz="2400" dirty="0" err="1"/>
              <a:t>hyd</a:t>
            </a:r>
            <a:r>
              <a:rPr lang="en-GB" sz="2400" dirty="0"/>
              <a:t> </a:t>
            </a:r>
            <a:r>
              <a:rPr lang="en-GB" sz="2400" dirty="0" err="1"/>
              <a:t>yn</a:t>
            </a:r>
            <a:r>
              <a:rPr lang="en-GB" sz="2400" dirty="0"/>
              <a:t> </a:t>
            </a:r>
            <a:r>
              <a:rPr lang="en-GB" sz="2400" dirty="0" err="1"/>
              <a:t>weladwy</a:t>
            </a:r>
            <a:r>
              <a:rPr lang="en-GB" sz="2400" dirty="0"/>
              <a:t> </a:t>
            </a:r>
            <a:r>
              <a:rPr lang="en-GB" sz="2400" dirty="0" err="1"/>
              <a:t>i’r</a:t>
            </a:r>
            <a:r>
              <a:rPr lang="en-GB" sz="2400" dirty="0"/>
              <a:t> </a:t>
            </a:r>
            <a:r>
              <a:rPr lang="en-GB" sz="2400" dirty="0" err="1"/>
              <a:t>athro</a:t>
            </a:r>
            <a:endParaRPr lang="en-GB" sz="2400" dirty="0"/>
          </a:p>
          <a:p>
            <a:r>
              <a:rPr lang="en-GB" sz="2400" dirty="0" err="1"/>
              <a:t>Twf</a:t>
            </a:r>
            <a:r>
              <a:rPr lang="en-GB" sz="2400" dirty="0"/>
              <a:t> </a:t>
            </a:r>
            <a:r>
              <a:rPr lang="en-GB" sz="2400" dirty="0" err="1"/>
              <a:t>yn</a:t>
            </a:r>
            <a:r>
              <a:rPr lang="en-GB" sz="2400" dirty="0"/>
              <a:t> y </a:t>
            </a:r>
            <a:r>
              <a:rPr lang="en-GB" sz="2400" dirty="0" err="1"/>
              <a:t>gred</a:t>
            </a:r>
            <a:r>
              <a:rPr lang="en-GB" sz="2400" dirty="0"/>
              <a:t> bod </a:t>
            </a:r>
            <a:r>
              <a:rPr lang="en-GB" sz="2400" dirty="0" err="1"/>
              <a:t>angen</a:t>
            </a:r>
            <a:r>
              <a:rPr lang="en-GB" sz="2400" dirty="0"/>
              <a:t> dull </a:t>
            </a:r>
            <a:r>
              <a:rPr lang="en-GB" sz="2400" dirty="0" err="1"/>
              <a:t>mwy</a:t>
            </a:r>
            <a:r>
              <a:rPr lang="en-GB" sz="2400" dirty="0"/>
              <a:t> </a:t>
            </a:r>
            <a:r>
              <a:rPr lang="en-GB" sz="2400" dirty="0" err="1"/>
              <a:t>traddodiadol</a:t>
            </a:r>
            <a:r>
              <a:rPr lang="en-GB" sz="2400" dirty="0"/>
              <a:t> o </a:t>
            </a:r>
            <a:r>
              <a:rPr lang="en-GB" sz="2400" dirty="0" err="1"/>
              <a:t>ddysgu</a:t>
            </a:r>
            <a:r>
              <a:rPr lang="en-GB" sz="2400" dirty="0"/>
              <a:t> </a:t>
            </a:r>
            <a:r>
              <a:rPr lang="en-GB" sz="2400" dirty="0" err="1"/>
              <a:t>ar</a:t>
            </a:r>
            <a:r>
              <a:rPr lang="en-GB" sz="2400" dirty="0"/>
              <a:t> </a:t>
            </a:r>
            <a:r>
              <a:rPr lang="en-GB" sz="2400" dirty="0" err="1"/>
              <a:t>blant</a:t>
            </a:r>
            <a:r>
              <a:rPr lang="en-GB" sz="2400" dirty="0"/>
              <a:t> </a:t>
            </a:r>
            <a:r>
              <a:rPr lang="en-GB" sz="2400" dirty="0" err="1"/>
              <a:t>yn</a:t>
            </a:r>
            <a:r>
              <a:rPr lang="en-GB" sz="2400" dirty="0"/>
              <a:t> </a:t>
            </a:r>
            <a:r>
              <a:rPr lang="en-GB" sz="2400" dirty="0" err="1"/>
              <a:t>enwedig</a:t>
            </a:r>
            <a:r>
              <a:rPr lang="en-GB" sz="2400" dirty="0"/>
              <a:t> </a:t>
            </a:r>
            <a:r>
              <a:rPr lang="en-GB" sz="2400" dirty="0" err="1"/>
              <a:t>yng</a:t>
            </a:r>
            <a:r>
              <a:rPr lang="en-GB" sz="2400" dirty="0"/>
              <a:t> </a:t>
            </a:r>
            <a:r>
              <a:rPr lang="en-GB" sz="2400" dirty="0" err="1"/>
              <a:t>nghwyneb</a:t>
            </a:r>
            <a:r>
              <a:rPr lang="en-GB" sz="2400" dirty="0"/>
              <a:t> </a:t>
            </a:r>
            <a:r>
              <a:rPr lang="en-GB" sz="2400" dirty="0" err="1"/>
              <a:t>pwysau</a:t>
            </a:r>
            <a:r>
              <a:rPr lang="en-GB" sz="2400" dirty="0"/>
              <a:t> </a:t>
            </a:r>
            <a:r>
              <a:rPr lang="en-GB" sz="2400" dirty="0" err="1"/>
              <a:t>targedau</a:t>
            </a:r>
            <a:r>
              <a:rPr lang="en-GB" sz="2400" dirty="0"/>
              <a:t> ac </a:t>
            </a:r>
            <a:r>
              <a:rPr lang="en-GB" sz="2400" dirty="0" err="1"/>
              <a:t>arholiadau</a:t>
            </a:r>
            <a:r>
              <a:rPr lang="en-GB" sz="2400" dirty="0"/>
              <a:t> </a:t>
            </a:r>
            <a:r>
              <a:rPr lang="en-GB" sz="2400" dirty="0" err="1"/>
              <a:t>ar</a:t>
            </a:r>
            <a:r>
              <a:rPr lang="en-GB" sz="2400" dirty="0"/>
              <a:t> </a:t>
            </a:r>
            <a:r>
              <a:rPr lang="en-GB" sz="2400" dirty="0" err="1"/>
              <a:t>ysgolion</a:t>
            </a:r>
          </a:p>
        </p:txBody>
      </p:sp>
      <p:sp>
        <p:nvSpPr>
          <p:cNvPr id="4" name="Text Placeholder 3"/>
          <p:cNvSpPr>
            <a:spLocks noGrp="1"/>
          </p:cNvSpPr>
          <p:nvPr>
            <p:ph type="body" sz="half" idx="2"/>
          </p:nvPr>
        </p:nvSpPr>
        <p:spPr>
          <a:xfrm>
            <a:off x="5867400" y="1676400"/>
            <a:ext cx="4038600" cy="4533900"/>
          </a:xfrm>
        </p:spPr>
        <p:txBody>
          <a:bodyPr>
            <a:noAutofit/>
          </a:bodyPr>
          <a:lstStyle/>
          <a:p>
            <a:r>
              <a:rPr lang="en-GB" sz="2400" i="1" dirty="0"/>
              <a:t>Discovery learning – children can misconstrue meaning which may be unobserved by teachers</a:t>
            </a:r>
          </a:p>
          <a:p>
            <a:r>
              <a:rPr lang="en-GB" sz="2400" i="1" dirty="0"/>
              <a:t>Growing perception that children need more traditional form of teaching particularly when schools are driven by targets and exams.</a:t>
            </a:r>
          </a:p>
        </p:txBody>
      </p:sp>
    </p:spTree>
    <p:extLst>
      <p:ext uri="{BB962C8B-B14F-4D97-AF65-F5344CB8AC3E}">
        <p14:creationId xmlns:p14="http://schemas.microsoft.com/office/powerpoint/2010/main" val="16090045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534400" cy="1143000"/>
          </a:xfrm>
        </p:spPr>
        <p:txBody>
          <a:bodyPr>
            <a:normAutofit/>
          </a:bodyPr>
          <a:lstStyle/>
          <a:p>
            <a:r>
              <a:rPr lang="en-GB" sz="3200" dirty="0" err="1"/>
              <a:t>Syniadau</a:t>
            </a:r>
            <a:r>
              <a:rPr lang="en-GB" sz="3200" dirty="0"/>
              <a:t> Bruner </a:t>
            </a:r>
            <a:r>
              <a:rPr lang="en-GB" sz="3200" dirty="0" err="1"/>
              <a:t>yn</a:t>
            </a:r>
            <a:r>
              <a:rPr lang="en-GB" sz="3200" dirty="0"/>
              <a:t> </a:t>
            </a:r>
            <a:r>
              <a:rPr lang="en-GB" sz="3200" dirty="0" err="1"/>
              <a:t>yr</a:t>
            </a:r>
            <a:r>
              <a:rPr lang="en-GB" sz="3200" dirty="0"/>
              <a:t> </a:t>
            </a:r>
            <a:r>
              <a:rPr lang="en-GB" sz="3200" dirty="0" err="1"/>
              <a:t>ystafell</a:t>
            </a:r>
            <a:r>
              <a:rPr lang="en-GB" sz="3200" dirty="0"/>
              <a:t> </a:t>
            </a:r>
            <a:r>
              <a:rPr lang="en-GB" sz="3200" dirty="0" err="1"/>
              <a:t>dosbarth</a:t>
            </a:r>
            <a:br>
              <a:rPr lang="en-GB" sz="3200" dirty="0"/>
            </a:br>
            <a:r>
              <a:rPr lang="en-GB" sz="3200" dirty="0"/>
              <a:t>Applying Bruner in the classroom</a:t>
            </a:r>
          </a:p>
        </p:txBody>
      </p:sp>
      <p:sp>
        <p:nvSpPr>
          <p:cNvPr id="3" name="Content Placeholder 2"/>
          <p:cNvSpPr>
            <a:spLocks noGrp="1"/>
          </p:cNvSpPr>
          <p:nvPr>
            <p:ph sz="half" idx="1"/>
          </p:nvPr>
        </p:nvSpPr>
        <p:spPr>
          <a:xfrm>
            <a:off x="742122" y="1967948"/>
            <a:ext cx="4038600" cy="4533900"/>
          </a:xfrm>
        </p:spPr>
        <p:txBody>
          <a:bodyPr>
            <a:noAutofit/>
          </a:bodyPr>
          <a:lstStyle/>
          <a:p>
            <a:r>
              <a:rPr lang="en-GB" sz="2400" dirty="0" err="1"/>
              <a:t>Athro</a:t>
            </a:r>
            <a:r>
              <a:rPr lang="en-GB" sz="2400" dirty="0"/>
              <a:t> </a:t>
            </a:r>
            <a:r>
              <a:rPr lang="en-GB" sz="2400" dirty="0" err="1"/>
              <a:t>fel</a:t>
            </a:r>
            <a:r>
              <a:rPr lang="en-GB" sz="2400" dirty="0"/>
              <a:t> </a:t>
            </a:r>
            <a:r>
              <a:rPr lang="en-GB" sz="2400" dirty="0" err="1"/>
              <a:t>ysgogwr</a:t>
            </a:r>
            <a:r>
              <a:rPr lang="en-GB" sz="2400" dirty="0"/>
              <a:t> a </a:t>
            </a:r>
            <a:r>
              <a:rPr lang="en-GB" sz="2400" dirty="0" err="1"/>
              <a:t>chatalydd</a:t>
            </a:r>
            <a:r>
              <a:rPr lang="en-GB" sz="2400" dirty="0"/>
              <a:t> </a:t>
            </a:r>
            <a:r>
              <a:rPr lang="en-GB" sz="2400" dirty="0" err="1"/>
              <a:t>dysgu</a:t>
            </a:r>
            <a:r>
              <a:rPr lang="en-GB" sz="2400" dirty="0"/>
              <a:t> </a:t>
            </a:r>
          </a:p>
          <a:p>
            <a:r>
              <a:rPr lang="en-GB" sz="2400" dirty="0" err="1"/>
              <a:t>Sgaffaldio</a:t>
            </a:r>
            <a:r>
              <a:rPr lang="en-GB" sz="2400" dirty="0"/>
              <a:t> – plant </a:t>
            </a:r>
            <a:r>
              <a:rPr lang="en-GB" sz="2400" dirty="0" err="1"/>
              <a:t>yn</a:t>
            </a:r>
            <a:r>
              <a:rPr lang="en-GB" sz="2400" dirty="0"/>
              <a:t> </a:t>
            </a:r>
            <a:r>
              <a:rPr lang="en-GB" sz="2400" dirty="0" err="1"/>
              <a:t>cael</a:t>
            </a:r>
            <a:r>
              <a:rPr lang="en-GB" sz="2400" dirty="0"/>
              <a:t> </a:t>
            </a:r>
            <a:r>
              <a:rPr lang="en-GB" sz="2400" dirty="0" err="1"/>
              <a:t>eu</a:t>
            </a:r>
            <a:r>
              <a:rPr lang="en-GB" sz="2400" dirty="0"/>
              <a:t> </a:t>
            </a:r>
            <a:r>
              <a:rPr lang="en-GB" sz="2400" dirty="0" err="1"/>
              <a:t>cynorthwyo</a:t>
            </a:r>
            <a:r>
              <a:rPr lang="en-GB" sz="2400" dirty="0"/>
              <a:t> </a:t>
            </a:r>
            <a:r>
              <a:rPr lang="en-GB" sz="2400" dirty="0" err="1"/>
              <a:t>gan</a:t>
            </a:r>
            <a:r>
              <a:rPr lang="en-GB" sz="2400" dirty="0"/>
              <a:t> </a:t>
            </a:r>
            <a:r>
              <a:rPr lang="en-GB" sz="2400" dirty="0" err="1"/>
              <a:t>oedolyn</a:t>
            </a:r>
            <a:r>
              <a:rPr lang="en-GB" sz="2400" dirty="0"/>
              <a:t> </a:t>
            </a:r>
            <a:r>
              <a:rPr lang="en-GB" sz="2400" dirty="0" err="1"/>
              <a:t>neu</a:t>
            </a:r>
            <a:r>
              <a:rPr lang="en-GB" sz="2400" dirty="0"/>
              <a:t> </a:t>
            </a:r>
            <a:r>
              <a:rPr lang="en-GB" sz="2400" dirty="0" err="1"/>
              <a:t>blentyn</a:t>
            </a:r>
            <a:r>
              <a:rPr lang="en-GB" sz="2400" dirty="0"/>
              <a:t> </a:t>
            </a:r>
            <a:r>
              <a:rPr lang="en-GB" sz="2400" dirty="0" err="1"/>
              <a:t>arall</a:t>
            </a:r>
            <a:r>
              <a:rPr lang="en-GB" sz="2400" dirty="0"/>
              <a:t> </a:t>
            </a:r>
            <a:r>
              <a:rPr lang="en-GB" sz="2400" dirty="0" err="1"/>
              <a:t>trwy</a:t>
            </a:r>
            <a:r>
              <a:rPr lang="en-GB" sz="2400" dirty="0"/>
              <a:t> </a:t>
            </a:r>
            <a:r>
              <a:rPr lang="en-GB" sz="2400" dirty="0" err="1"/>
              <a:t>ddechrau</a:t>
            </a:r>
            <a:r>
              <a:rPr lang="en-GB" sz="2400" dirty="0"/>
              <a:t> </a:t>
            </a:r>
            <a:r>
              <a:rPr lang="en-GB" sz="2400" dirty="0" err="1"/>
              <a:t>tasgau</a:t>
            </a:r>
            <a:r>
              <a:rPr lang="en-GB" sz="2400" dirty="0"/>
              <a:t>, </a:t>
            </a:r>
            <a:r>
              <a:rPr lang="en-GB" sz="2400" dirty="0" err="1"/>
              <a:t>symleiddio</a:t>
            </a:r>
            <a:r>
              <a:rPr lang="en-GB" sz="2400" dirty="0"/>
              <a:t> </a:t>
            </a:r>
            <a:r>
              <a:rPr lang="en-GB" sz="2400" dirty="0" err="1"/>
              <a:t>problemau</a:t>
            </a:r>
            <a:r>
              <a:rPr lang="en-GB" sz="2400" dirty="0"/>
              <a:t> a </a:t>
            </a:r>
            <a:r>
              <a:rPr lang="en-GB" sz="2400" dirty="0" err="1"/>
              <a:t>thynnu</a:t>
            </a:r>
            <a:r>
              <a:rPr lang="en-GB" sz="2400" dirty="0"/>
              <a:t> </a:t>
            </a:r>
            <a:r>
              <a:rPr lang="en-GB" sz="2400" dirty="0" err="1"/>
              <a:t>sylw</a:t>
            </a:r>
            <a:r>
              <a:rPr lang="en-GB" sz="2400" dirty="0"/>
              <a:t> at </a:t>
            </a:r>
            <a:r>
              <a:rPr lang="en-GB" sz="2400" dirty="0" err="1"/>
              <a:t>gamgymeriadau</a:t>
            </a:r>
            <a:endParaRPr lang="en-GB" sz="2400" dirty="0"/>
          </a:p>
          <a:p>
            <a:r>
              <a:rPr lang="en-GB" sz="2400" dirty="0" err="1"/>
              <a:t>Yn</a:t>
            </a:r>
            <a:r>
              <a:rPr lang="en-GB" sz="2400" dirty="0"/>
              <a:t> </a:t>
            </a:r>
            <a:r>
              <a:rPr lang="en-GB" sz="2400" dirty="0" err="1"/>
              <a:t>erbyn</a:t>
            </a:r>
            <a:r>
              <a:rPr lang="en-GB" sz="2400" dirty="0"/>
              <a:t> </a:t>
            </a:r>
            <a:r>
              <a:rPr lang="en-GB" sz="2400" dirty="0" err="1"/>
              <a:t>pedagogeg</a:t>
            </a:r>
            <a:r>
              <a:rPr lang="en-GB" sz="2400" dirty="0"/>
              <a:t> </a:t>
            </a:r>
            <a:r>
              <a:rPr lang="en-GB" sz="2400" dirty="0" err="1"/>
              <a:t>didacteg</a:t>
            </a:r>
            <a:endParaRPr lang="en-GB" sz="2400" dirty="0"/>
          </a:p>
        </p:txBody>
      </p:sp>
      <p:sp>
        <p:nvSpPr>
          <p:cNvPr id="4" name="Text Placeholder 3"/>
          <p:cNvSpPr>
            <a:spLocks noGrp="1"/>
          </p:cNvSpPr>
          <p:nvPr>
            <p:ph type="body" sz="half" idx="2"/>
          </p:nvPr>
        </p:nvSpPr>
        <p:spPr>
          <a:xfrm>
            <a:off x="5340626" y="2050774"/>
            <a:ext cx="3962400" cy="4953000"/>
          </a:xfrm>
        </p:spPr>
        <p:txBody>
          <a:bodyPr>
            <a:noAutofit/>
          </a:bodyPr>
          <a:lstStyle/>
          <a:p>
            <a:r>
              <a:rPr lang="en-GB" sz="2400" i="1" dirty="0"/>
              <a:t>Teacher as a motivator and catalyst for learning</a:t>
            </a:r>
          </a:p>
          <a:p>
            <a:r>
              <a:rPr lang="en-GB" sz="2400" i="1" dirty="0"/>
              <a:t>Scaffolding – helped by another adult or child by starting tasks, simplifying problems and highlighting errors.</a:t>
            </a:r>
          </a:p>
          <a:p>
            <a:r>
              <a:rPr lang="en-GB" sz="2400" i="1" dirty="0"/>
              <a:t>Against didactic and routine pedagogy</a:t>
            </a:r>
          </a:p>
        </p:txBody>
      </p:sp>
      <p:pic>
        <p:nvPicPr>
          <p:cNvPr id="5" name="Picture 4"/>
          <p:cNvPicPr>
            <a:picLocks noChangeAspect="1"/>
          </p:cNvPicPr>
          <p:nvPr/>
        </p:nvPicPr>
        <p:blipFill>
          <a:blip r:embed="rId2"/>
          <a:stretch>
            <a:fillRect/>
          </a:stretch>
        </p:blipFill>
        <p:spPr>
          <a:xfrm>
            <a:off x="10515600" y="179520"/>
            <a:ext cx="1511939" cy="1786283"/>
          </a:xfrm>
          <a:prstGeom prst="rect">
            <a:avLst/>
          </a:prstGeom>
        </p:spPr>
      </p:pic>
    </p:spTree>
    <p:extLst>
      <p:ext uri="{BB962C8B-B14F-4D97-AF65-F5344CB8AC3E}">
        <p14:creationId xmlns:p14="http://schemas.microsoft.com/office/powerpoint/2010/main" val="35295713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457200"/>
            <a:ext cx="8534400" cy="1143000"/>
          </a:xfrm>
        </p:spPr>
        <p:txBody>
          <a:bodyPr>
            <a:normAutofit/>
          </a:bodyPr>
          <a:lstStyle/>
          <a:p>
            <a:r>
              <a:rPr lang="en-GB" sz="3200" dirty="0" err="1"/>
              <a:t>Syniadau</a:t>
            </a:r>
            <a:r>
              <a:rPr lang="en-GB" sz="3200" dirty="0"/>
              <a:t> Bruner </a:t>
            </a:r>
            <a:r>
              <a:rPr lang="en-GB" sz="3200" dirty="0" err="1"/>
              <a:t>yn</a:t>
            </a:r>
            <a:r>
              <a:rPr lang="en-GB" sz="3200" dirty="0"/>
              <a:t> </a:t>
            </a:r>
            <a:r>
              <a:rPr lang="en-GB" sz="3200" dirty="0" err="1"/>
              <a:t>yr</a:t>
            </a:r>
            <a:r>
              <a:rPr lang="en-GB" sz="3200" dirty="0"/>
              <a:t> </a:t>
            </a:r>
            <a:r>
              <a:rPr lang="en-GB" sz="3200" dirty="0" err="1"/>
              <a:t>ystafell</a:t>
            </a:r>
            <a:r>
              <a:rPr lang="en-GB" sz="3200" dirty="0"/>
              <a:t> </a:t>
            </a:r>
            <a:r>
              <a:rPr lang="en-GB" sz="3200" dirty="0" err="1"/>
              <a:t>dosbarth</a:t>
            </a:r>
            <a:br>
              <a:rPr lang="en-GB" sz="3200" dirty="0"/>
            </a:br>
            <a:r>
              <a:rPr lang="en-GB" sz="3200" dirty="0"/>
              <a:t>Applying Bruner in the classroom</a:t>
            </a:r>
          </a:p>
        </p:txBody>
      </p:sp>
      <p:sp>
        <p:nvSpPr>
          <p:cNvPr id="3" name="Content Placeholder 2"/>
          <p:cNvSpPr>
            <a:spLocks noGrp="1"/>
          </p:cNvSpPr>
          <p:nvPr>
            <p:ph sz="half" idx="1"/>
          </p:nvPr>
        </p:nvSpPr>
        <p:spPr>
          <a:xfrm>
            <a:off x="788504" y="1838739"/>
            <a:ext cx="4114800" cy="5029200"/>
          </a:xfrm>
        </p:spPr>
        <p:txBody>
          <a:bodyPr vert="horz" lIns="91440" tIns="45720" rIns="91440" bIns="45720" rtlCol="0" anchor="t">
            <a:normAutofit/>
          </a:bodyPr>
          <a:lstStyle/>
          <a:p>
            <a:r>
              <a:rPr lang="en-GB" sz="2600" dirty="0" err="1"/>
              <a:t>Cwricwlwm</a:t>
            </a:r>
            <a:r>
              <a:rPr lang="en-GB" sz="2600" dirty="0"/>
              <a:t> </a:t>
            </a:r>
            <a:r>
              <a:rPr lang="en-GB" sz="2600" dirty="0" err="1"/>
              <a:t>troellog</a:t>
            </a:r>
            <a:r>
              <a:rPr lang="en-GB" sz="2600" dirty="0"/>
              <a:t> – </a:t>
            </a:r>
            <a:r>
              <a:rPr lang="en-GB" sz="2600" dirty="0" err="1"/>
              <a:t>adfyfyrio</a:t>
            </a:r>
            <a:r>
              <a:rPr lang="en-GB" sz="2600" dirty="0"/>
              <a:t> </a:t>
            </a:r>
            <a:r>
              <a:rPr lang="en-GB" sz="2600" dirty="0" err="1"/>
              <a:t>ar</a:t>
            </a:r>
            <a:r>
              <a:rPr lang="en-GB" sz="2600" dirty="0"/>
              <a:t> </a:t>
            </a:r>
            <a:r>
              <a:rPr lang="en-GB" sz="2600" dirty="0" err="1"/>
              <a:t>ddealltwriaeth</a:t>
            </a:r>
            <a:r>
              <a:rPr lang="en-GB" sz="2600" dirty="0"/>
              <a:t> ac </a:t>
            </a:r>
            <a:r>
              <a:rPr lang="en-GB" sz="2600" dirty="0" err="1"/>
              <a:t>ailymweld</a:t>
            </a:r>
            <a:r>
              <a:rPr lang="en-GB" sz="2600" dirty="0"/>
              <a:t> - </a:t>
            </a:r>
            <a:r>
              <a:rPr lang="en-GB" sz="2600" dirty="0" err="1"/>
              <a:t>nid</a:t>
            </a:r>
            <a:r>
              <a:rPr lang="en-GB" sz="2600" dirty="0"/>
              <a:t> </a:t>
            </a:r>
            <a:r>
              <a:rPr lang="en-GB" sz="2600" dirty="0" err="1"/>
              <a:t>adeiladu</a:t>
            </a:r>
            <a:r>
              <a:rPr lang="en-GB" sz="2600" dirty="0"/>
              <a:t> </a:t>
            </a:r>
            <a:r>
              <a:rPr lang="en-GB" sz="2600" dirty="0" err="1"/>
              <a:t>gwybodaeth</a:t>
            </a:r>
            <a:r>
              <a:rPr lang="en-GB" sz="2600" dirty="0"/>
              <a:t> </a:t>
            </a:r>
            <a:r>
              <a:rPr lang="en-GB" sz="2600" dirty="0" err="1"/>
              <a:t>rheolaidd</a:t>
            </a:r>
            <a:endParaRPr lang="en-GB" sz="2600"/>
          </a:p>
          <a:p>
            <a:r>
              <a:rPr lang="en-GB" sz="2600" dirty="0" err="1"/>
              <a:t>Troelli</a:t>
            </a:r>
            <a:r>
              <a:rPr lang="en-GB" sz="2600" dirty="0"/>
              <a:t> </a:t>
            </a:r>
            <a:r>
              <a:rPr lang="en-GB" sz="2600" dirty="0" err="1"/>
              <a:t>effeithiol</a:t>
            </a:r>
            <a:r>
              <a:rPr lang="en-GB" sz="2600" dirty="0"/>
              <a:t> – </a:t>
            </a:r>
            <a:r>
              <a:rPr lang="en-GB" sz="2600" dirty="0" err="1"/>
              <a:t>deall</a:t>
            </a:r>
            <a:r>
              <a:rPr lang="en-GB" sz="2600" dirty="0"/>
              <a:t> </a:t>
            </a:r>
            <a:r>
              <a:rPr lang="en-GB" sz="2600" dirty="0" err="1"/>
              <a:t>pwnc</a:t>
            </a:r>
            <a:r>
              <a:rPr lang="en-GB" sz="2600" dirty="0"/>
              <a:t> </a:t>
            </a:r>
            <a:r>
              <a:rPr lang="en-GB" sz="2600" dirty="0" err="1"/>
              <a:t>mewn</a:t>
            </a:r>
            <a:r>
              <a:rPr lang="en-GB" sz="2600" dirty="0"/>
              <a:t> </a:t>
            </a:r>
            <a:r>
              <a:rPr lang="en-GB" sz="2600" dirty="0" err="1"/>
              <a:t>perthynas</a:t>
            </a:r>
            <a:r>
              <a:rPr lang="en-GB" sz="2600" dirty="0"/>
              <a:t> a </a:t>
            </a:r>
            <a:r>
              <a:rPr lang="en-GB" sz="2600" dirty="0" err="1"/>
              <a:t>chyd-destun</a:t>
            </a:r>
            <a:r>
              <a:rPr lang="en-GB" sz="2600" dirty="0"/>
              <a:t> </a:t>
            </a:r>
            <a:r>
              <a:rPr lang="en-GB" sz="2600" dirty="0" err="1"/>
              <a:t>dysgu</a:t>
            </a:r>
            <a:r>
              <a:rPr lang="en-GB" sz="2600" dirty="0"/>
              <a:t> </a:t>
            </a:r>
            <a:r>
              <a:rPr lang="en-GB" sz="2600" dirty="0" err="1"/>
              <a:t>ehangach</a:t>
            </a:r>
            <a:r>
              <a:rPr lang="en-GB" sz="2600" dirty="0"/>
              <a:t>. </a:t>
            </a:r>
            <a:r>
              <a:rPr lang="en-GB" sz="2600" dirty="0" err="1"/>
              <a:t>Llai</a:t>
            </a:r>
            <a:r>
              <a:rPr lang="en-GB" sz="2600" dirty="0"/>
              <a:t> o </a:t>
            </a:r>
            <a:r>
              <a:rPr lang="en-GB" sz="2600" dirty="0" err="1"/>
              <a:t>ffocws</a:t>
            </a:r>
            <a:r>
              <a:rPr lang="en-GB" sz="2600" dirty="0"/>
              <a:t> </a:t>
            </a:r>
            <a:r>
              <a:rPr lang="en-GB" sz="2600" dirty="0" err="1"/>
              <a:t>ar</a:t>
            </a:r>
            <a:r>
              <a:rPr lang="en-GB" sz="2600" dirty="0"/>
              <a:t> </a:t>
            </a:r>
            <a:r>
              <a:rPr lang="en-GB" sz="2600" dirty="0" err="1"/>
              <a:t>bwnc</a:t>
            </a:r>
            <a:r>
              <a:rPr lang="en-GB" sz="2600" dirty="0"/>
              <a:t> </a:t>
            </a:r>
            <a:r>
              <a:rPr lang="en-GB" sz="2600" dirty="0" err="1"/>
              <a:t>penodol</a:t>
            </a:r>
            <a:r>
              <a:rPr lang="en-GB" sz="2600" dirty="0"/>
              <a:t>.</a:t>
            </a:r>
          </a:p>
        </p:txBody>
      </p:sp>
      <p:sp>
        <p:nvSpPr>
          <p:cNvPr id="4" name="Text Placeholder 3"/>
          <p:cNvSpPr>
            <a:spLocks noGrp="1"/>
          </p:cNvSpPr>
          <p:nvPr>
            <p:ph type="body" sz="half" idx="2"/>
          </p:nvPr>
        </p:nvSpPr>
        <p:spPr>
          <a:xfrm>
            <a:off x="5396948" y="1878496"/>
            <a:ext cx="3962400" cy="4953000"/>
          </a:xfrm>
        </p:spPr>
        <p:txBody>
          <a:bodyPr vert="horz" lIns="91440" tIns="45720" rIns="91440" bIns="45720" rtlCol="0" anchor="t">
            <a:noAutofit/>
          </a:bodyPr>
          <a:lstStyle/>
          <a:p>
            <a:r>
              <a:rPr lang="en-GB" sz="2400" i="1" dirty="0"/>
              <a:t>Spiral ‘curriculum’ – reflect on understanding and revisit - not a steady build up of knowledge.</a:t>
            </a:r>
          </a:p>
          <a:p>
            <a:r>
              <a:rPr lang="en-GB" sz="2400" i="1" dirty="0"/>
              <a:t>Effective spiralling – understand the subject in relation to broader context of learning. Less subject specific teaching.</a:t>
            </a:r>
          </a:p>
          <a:p>
            <a:endParaRPr lang="en-GB" sz="2800" dirty="0"/>
          </a:p>
        </p:txBody>
      </p:sp>
      <p:pic>
        <p:nvPicPr>
          <p:cNvPr id="5" name="Picture 4"/>
          <p:cNvPicPr>
            <a:picLocks noChangeAspect="1"/>
          </p:cNvPicPr>
          <p:nvPr/>
        </p:nvPicPr>
        <p:blipFill>
          <a:blip r:embed="rId2"/>
          <a:stretch>
            <a:fillRect/>
          </a:stretch>
        </p:blipFill>
        <p:spPr>
          <a:xfrm>
            <a:off x="10515600" y="267443"/>
            <a:ext cx="1511939" cy="1786283"/>
          </a:xfrm>
          <a:prstGeom prst="rect">
            <a:avLst/>
          </a:prstGeom>
        </p:spPr>
      </p:pic>
    </p:spTree>
    <p:extLst>
      <p:ext uri="{BB962C8B-B14F-4D97-AF65-F5344CB8AC3E}">
        <p14:creationId xmlns:p14="http://schemas.microsoft.com/office/powerpoint/2010/main" val="33348069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2C482-E2B7-4ACB-9220-FECAA2C07B2F}"/>
              </a:ext>
            </a:extLst>
          </p:cNvPr>
          <p:cNvSpPr>
            <a:spLocks noGrp="1"/>
          </p:cNvSpPr>
          <p:nvPr>
            <p:ph type="title"/>
          </p:nvPr>
        </p:nvSpPr>
        <p:spPr/>
        <p:txBody>
          <a:bodyPr/>
          <a:lstStyle/>
          <a:p>
            <a:r>
              <a:rPr lang="en-GB" dirty="0"/>
              <a:t>Bruner: Discover Learning</a:t>
            </a:r>
          </a:p>
        </p:txBody>
      </p:sp>
      <p:pic>
        <p:nvPicPr>
          <p:cNvPr id="5" name="Picture 5">
            <a:hlinkClick r:id="" action="ppaction://media"/>
            <a:extLst>
              <a:ext uri="{FF2B5EF4-FFF2-40B4-BE49-F238E27FC236}">
                <a16:creationId xmlns:a16="http://schemas.microsoft.com/office/drawing/2014/main" id="{4261841E-C8F3-471B-8803-C20EA18D80DD}"/>
              </a:ext>
            </a:extLst>
          </p:cNvPr>
          <p:cNvPicPr>
            <a:picLocks noGrp="1" noRot="1" noChangeAspect="1"/>
          </p:cNvPicPr>
          <p:nvPr>
            <p:ph sz="half" idx="1"/>
            <a:videoFile r:link="rId1"/>
          </p:nvPr>
        </p:nvPicPr>
        <p:blipFill>
          <a:blip r:embed="rId3"/>
          <a:stretch>
            <a:fillRect/>
          </a:stretch>
        </p:blipFill>
        <p:spPr>
          <a:xfrm>
            <a:off x="1599097" y="1589434"/>
            <a:ext cx="6566450" cy="4701207"/>
          </a:xfrm>
        </p:spPr>
      </p:pic>
      <p:sp>
        <p:nvSpPr>
          <p:cNvPr id="7" name="TextBox 6">
            <a:extLst>
              <a:ext uri="{FF2B5EF4-FFF2-40B4-BE49-F238E27FC236}">
                <a16:creationId xmlns:a16="http://schemas.microsoft.com/office/drawing/2014/main" id="{1E593ECD-E172-49E9-B96B-D5CD437E3C55}"/>
              </a:ext>
            </a:extLst>
          </p:cNvPr>
          <p:cNvSpPr txBox="1"/>
          <p:nvPr/>
        </p:nvSpPr>
        <p:spPr>
          <a:xfrm>
            <a:off x="8485118" y="2972213"/>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FF0000"/>
                </a:solidFill>
              </a:rPr>
              <a:t>BEWARE: 'Iconic'</a:t>
            </a:r>
            <a:endParaRPr lang="en-US" dirty="0">
              <a:solidFill>
                <a:srgbClr val="FF0000"/>
              </a:solidFill>
            </a:endParaRPr>
          </a:p>
          <a:p>
            <a:r>
              <a:rPr lang="en-GB" dirty="0">
                <a:solidFill>
                  <a:srgbClr val="FF0000"/>
                </a:solidFill>
              </a:rPr>
              <a:t> not '</a:t>
            </a:r>
            <a:r>
              <a:rPr lang="en-GB" dirty="0" err="1">
                <a:solidFill>
                  <a:srgbClr val="FF0000"/>
                </a:solidFill>
              </a:rPr>
              <a:t>Inconic</a:t>
            </a:r>
            <a:r>
              <a:rPr lang="en-GB" dirty="0">
                <a:solidFill>
                  <a:srgbClr val="FF0000"/>
                </a:solidFill>
              </a:rPr>
              <a:t>'</a:t>
            </a:r>
            <a:endParaRPr lang="en-GB">
              <a:solidFill>
                <a:srgbClr val="FF0000"/>
              </a:solidFill>
            </a:endParaRPr>
          </a:p>
        </p:txBody>
      </p:sp>
    </p:spTree>
    <p:extLst>
      <p:ext uri="{BB962C8B-B14F-4D97-AF65-F5344CB8AC3E}">
        <p14:creationId xmlns:p14="http://schemas.microsoft.com/office/powerpoint/2010/main" val="28866430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200" y="685455"/>
            <a:ext cx="10972800" cy="1143000"/>
          </a:xfrm>
        </p:spPr>
        <p:txBody>
          <a:bodyPr/>
          <a:lstStyle/>
          <a:p>
            <a:r>
              <a:rPr lang="en-GB" dirty="0" err="1"/>
              <a:t>Tasg</a:t>
            </a:r>
            <a:r>
              <a:rPr lang="en-GB" dirty="0"/>
              <a:t> / Task</a:t>
            </a:r>
          </a:p>
        </p:txBody>
      </p:sp>
      <p:sp>
        <p:nvSpPr>
          <p:cNvPr id="3" name="Content Placeholder 2"/>
          <p:cNvSpPr>
            <a:spLocks noGrp="1"/>
          </p:cNvSpPr>
          <p:nvPr>
            <p:ph sz="half" idx="1"/>
          </p:nvPr>
        </p:nvSpPr>
        <p:spPr>
          <a:xfrm>
            <a:off x="238539" y="1991139"/>
            <a:ext cx="5139635" cy="4527274"/>
          </a:xfrm>
        </p:spPr>
        <p:txBody>
          <a:bodyPr vert="horz" lIns="91440" tIns="45720" rIns="91440" bIns="45720" rtlCol="0" anchor="t">
            <a:normAutofit/>
          </a:bodyPr>
          <a:lstStyle/>
          <a:p>
            <a:r>
              <a:rPr lang="en-GB" sz="3200" dirty="0" err="1"/>
              <a:t>Gwnewch</a:t>
            </a:r>
            <a:r>
              <a:rPr lang="en-GB" sz="3200" dirty="0"/>
              <a:t> </a:t>
            </a:r>
            <a:r>
              <a:rPr lang="en-GB" sz="3200" dirty="0" err="1"/>
              <a:t>restr</a:t>
            </a:r>
            <a:r>
              <a:rPr lang="en-GB" sz="3200" dirty="0"/>
              <a:t> o </a:t>
            </a:r>
            <a:r>
              <a:rPr lang="en-GB" sz="3200" dirty="0" err="1"/>
              <a:t>enghreifftiau</a:t>
            </a:r>
            <a:r>
              <a:rPr lang="en-GB" sz="3200" dirty="0"/>
              <a:t> </a:t>
            </a:r>
            <a:r>
              <a:rPr lang="en-GB" sz="3200" dirty="0" err="1"/>
              <a:t>lle</a:t>
            </a:r>
            <a:r>
              <a:rPr lang="en-GB" sz="3200" dirty="0"/>
              <a:t> </a:t>
            </a:r>
            <a:r>
              <a:rPr lang="en-GB" sz="3200" dirty="0" err="1"/>
              <a:t>gwelir</a:t>
            </a:r>
            <a:r>
              <a:rPr lang="en-GB" sz="3200" dirty="0"/>
              <a:t> </a:t>
            </a:r>
            <a:r>
              <a:rPr lang="en-GB" sz="3200" dirty="0" err="1"/>
              <a:t>syniadau</a:t>
            </a:r>
            <a:r>
              <a:rPr lang="en-GB" sz="3200" dirty="0"/>
              <a:t> Bruner </a:t>
            </a:r>
            <a:r>
              <a:rPr lang="en-GB" sz="3200" dirty="0" err="1"/>
              <a:t>yn</a:t>
            </a:r>
            <a:r>
              <a:rPr lang="en-GB" sz="3200" dirty="0"/>
              <a:t> </a:t>
            </a:r>
            <a:r>
              <a:rPr lang="en-GB" sz="3200" dirty="0" err="1"/>
              <a:t>addysg</a:t>
            </a:r>
            <a:r>
              <a:rPr lang="en-GB" sz="3200" dirty="0"/>
              <a:t> </a:t>
            </a:r>
            <a:r>
              <a:rPr lang="en-GB" sz="3200" dirty="0" err="1"/>
              <a:t>heddiw</a:t>
            </a:r>
            <a:endParaRPr lang="en-GB" sz="3200" dirty="0"/>
          </a:p>
          <a:p>
            <a:r>
              <a:rPr lang="en-GB" sz="3200" dirty="0"/>
              <a:t>Pa rai y </a:t>
            </a:r>
            <a:r>
              <a:rPr lang="en-GB" sz="3200" dirty="0" err="1"/>
              <a:t>gellir</a:t>
            </a:r>
            <a:r>
              <a:rPr lang="en-GB" sz="3200" dirty="0"/>
              <a:t> </a:t>
            </a:r>
            <a:r>
              <a:rPr lang="en-GB" sz="3200" dirty="0" err="1"/>
              <a:t>eu</a:t>
            </a:r>
            <a:r>
              <a:rPr lang="en-GB" sz="3200" dirty="0"/>
              <a:t> </a:t>
            </a:r>
            <a:r>
              <a:rPr lang="en-GB" sz="3200" dirty="0" err="1"/>
              <a:t>cysylltu</a:t>
            </a:r>
            <a:r>
              <a:rPr lang="en-GB" sz="3200" dirty="0"/>
              <a:t> </a:t>
            </a:r>
            <a:r>
              <a:rPr lang="en-GB" sz="3200" dirty="0" err="1"/>
              <a:t>gyda</a:t>
            </a:r>
            <a:r>
              <a:rPr lang="en-GB" sz="3200" dirty="0"/>
              <a:t> </a:t>
            </a:r>
            <a:r>
              <a:rPr lang="en-GB" sz="3200" dirty="0" err="1"/>
              <a:t>syniadau</a:t>
            </a:r>
            <a:r>
              <a:rPr lang="en-GB" sz="3200" dirty="0"/>
              <a:t> </a:t>
            </a:r>
            <a:r>
              <a:rPr lang="en-GB" sz="3200" dirty="0" err="1"/>
              <a:t>damcnaiaethwyr</a:t>
            </a:r>
            <a:r>
              <a:rPr lang="en-GB" sz="3200" dirty="0"/>
              <a:t> </a:t>
            </a:r>
            <a:r>
              <a:rPr lang="en-GB" sz="3200" dirty="0" err="1"/>
              <a:t>eraill</a:t>
            </a:r>
            <a:r>
              <a:rPr lang="en-GB" sz="3200" dirty="0"/>
              <a:t>?</a:t>
            </a:r>
          </a:p>
        </p:txBody>
      </p:sp>
      <p:sp>
        <p:nvSpPr>
          <p:cNvPr id="4" name="Text Placeholder 3"/>
          <p:cNvSpPr>
            <a:spLocks noGrp="1"/>
          </p:cNvSpPr>
          <p:nvPr>
            <p:ph type="body" sz="half" idx="2"/>
          </p:nvPr>
        </p:nvSpPr>
        <p:spPr>
          <a:xfrm>
            <a:off x="6195391" y="1991140"/>
            <a:ext cx="4648200" cy="4533900"/>
          </a:xfrm>
        </p:spPr>
        <p:txBody>
          <a:bodyPr vert="horz" lIns="91440" tIns="45720" rIns="91440" bIns="45720" rtlCol="0" anchor="t">
            <a:normAutofit/>
          </a:bodyPr>
          <a:lstStyle/>
          <a:p>
            <a:r>
              <a:rPr lang="en-GB" sz="3200" i="1" dirty="0"/>
              <a:t>List how and where Bruner’s ideas can be seen in education today</a:t>
            </a:r>
          </a:p>
          <a:p>
            <a:r>
              <a:rPr lang="en-GB" sz="3200" i="1" dirty="0"/>
              <a:t>Which can be linked to the ideas of other theorists?</a:t>
            </a:r>
          </a:p>
        </p:txBody>
      </p:sp>
      <p:pic>
        <p:nvPicPr>
          <p:cNvPr id="5" name="Picture 4"/>
          <p:cNvPicPr>
            <a:picLocks noChangeAspect="1"/>
          </p:cNvPicPr>
          <p:nvPr/>
        </p:nvPicPr>
        <p:blipFill>
          <a:blip r:embed="rId2"/>
          <a:stretch>
            <a:fillRect/>
          </a:stretch>
        </p:blipFill>
        <p:spPr>
          <a:xfrm>
            <a:off x="6948216" y="134178"/>
            <a:ext cx="2239108" cy="1767254"/>
          </a:xfrm>
          <a:prstGeom prst="rect">
            <a:avLst/>
          </a:prstGeom>
        </p:spPr>
      </p:pic>
    </p:spTree>
    <p:extLst>
      <p:ext uri="{BB962C8B-B14F-4D97-AF65-F5344CB8AC3E}">
        <p14:creationId xmlns:p14="http://schemas.microsoft.com/office/powerpoint/2010/main" val="39489771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3"/>
          <p:cNvSpPr>
            <a:spLocks noGrp="1" noChangeArrowheads="1"/>
          </p:cNvSpPr>
          <p:nvPr>
            <p:ph sz="half" idx="4294967295"/>
          </p:nvPr>
        </p:nvSpPr>
        <p:spPr>
          <a:xfrm>
            <a:off x="1524000" y="2013439"/>
            <a:ext cx="3714750" cy="4264270"/>
          </a:xfrm>
        </p:spPr>
        <p:txBody>
          <a:bodyPr vert="horz" lIns="91440" tIns="45720" rIns="91440" bIns="45720" rtlCol="0" anchor="t">
            <a:normAutofit/>
          </a:bodyPr>
          <a:lstStyle/>
          <a:p>
            <a:r>
              <a:rPr lang="en-GB" altLang="en-US" sz="3600" i="1" dirty="0">
                <a:ea typeface="ＭＳ Ｐゴシック"/>
              </a:rPr>
              <a:t> ‘Talent is not something to be found in the few; it is to be developed in the many ’ </a:t>
            </a:r>
            <a:endParaRPr lang="en-US">
              <a:ea typeface="ＭＳ Ｐゴシック"/>
            </a:endParaRPr>
          </a:p>
          <a:p>
            <a:r>
              <a:rPr lang="en-GB" altLang="en-US" i="1" dirty="0">
                <a:ea typeface="ＭＳ Ｐゴシック"/>
              </a:rPr>
              <a:t>(Bloom, Cited in Anderson et al, 2001) </a:t>
            </a:r>
            <a:endParaRPr lang="en-GB"/>
          </a:p>
          <a:p>
            <a:pPr marL="0" indent="0" eaLnBrk="1" hangingPunct="1">
              <a:buNone/>
            </a:pPr>
            <a:endParaRPr lang="en-GB" altLang="en-US" sz="2800" dirty="0">
              <a:ea typeface="ＭＳ Ｐゴシック" pitchFamily="34" charset="-128"/>
            </a:endParaRPr>
          </a:p>
        </p:txBody>
      </p:sp>
      <p:sp>
        <p:nvSpPr>
          <p:cNvPr id="51202" name="Rectangle 2"/>
          <p:cNvSpPr>
            <a:spLocks noGrp="1" noChangeArrowheads="1"/>
          </p:cNvSpPr>
          <p:nvPr>
            <p:ph type="title" idx="4294967295"/>
          </p:nvPr>
        </p:nvSpPr>
        <p:spPr>
          <a:xfrm>
            <a:off x="622852" y="314739"/>
            <a:ext cx="9144000" cy="939800"/>
          </a:xfrm>
        </p:spPr>
        <p:txBody>
          <a:bodyPr rtlCol="0">
            <a:normAutofit fontScale="90000"/>
          </a:bodyPr>
          <a:lstStyle/>
          <a:p>
            <a:pPr algn="ctr">
              <a:defRPr/>
            </a:pPr>
            <a:r>
              <a:rPr lang="en-GB" sz="4400" dirty="0"/>
              <a:t>Benjamin Bloom</a:t>
            </a:r>
            <a:br>
              <a:rPr lang="en-GB" sz="4400" dirty="0"/>
            </a:br>
            <a:r>
              <a:rPr lang="en-GB" sz="4400" dirty="0"/>
              <a:t>1913-1999</a:t>
            </a:r>
            <a:endParaRPr lang="en-GB" dirty="0">
              <a:ea typeface="+mj-ea"/>
              <a:cs typeface="+mj-cs"/>
            </a:endParaRPr>
          </a:p>
        </p:txBody>
      </p:sp>
      <p:pic>
        <p:nvPicPr>
          <p:cNvPr id="2" name="Picture 1"/>
          <p:cNvPicPr>
            <a:picLocks noChangeAspect="1"/>
          </p:cNvPicPr>
          <p:nvPr/>
        </p:nvPicPr>
        <p:blipFill>
          <a:blip r:embed="rId2"/>
          <a:stretch>
            <a:fillRect/>
          </a:stretch>
        </p:blipFill>
        <p:spPr>
          <a:xfrm>
            <a:off x="6976695" y="2013439"/>
            <a:ext cx="2949819" cy="3578469"/>
          </a:xfrm>
          <a:prstGeom prst="rect">
            <a:avLst/>
          </a:prstGeom>
        </p:spPr>
      </p:pic>
    </p:spTree>
    <p:extLst>
      <p:ext uri="{BB962C8B-B14F-4D97-AF65-F5344CB8AC3E}">
        <p14:creationId xmlns:p14="http://schemas.microsoft.com/office/powerpoint/2010/main" val="13328127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CCC80F1-E391-42AA-BBB9-233CD43D8860}"/>
              </a:ext>
            </a:extLst>
          </p:cNvPr>
          <p:cNvSpPr txBox="1"/>
          <p:nvPr/>
        </p:nvSpPr>
        <p:spPr>
          <a:xfrm>
            <a:off x="1960953" y="365580"/>
            <a:ext cx="6112932" cy="1077218"/>
          </a:xfrm>
          <a:prstGeom prst="rect">
            <a:avLst/>
          </a:prstGeom>
          <a:noFill/>
        </p:spPr>
        <p:txBody>
          <a:bodyPr wrap="square" lIns="91440" tIns="45720" rIns="91440" bIns="45720" anchor="t">
            <a:spAutoFit/>
          </a:bodyPr>
          <a:lstStyle/>
          <a:p>
            <a:r>
              <a:rPr lang="en-GB" sz="3200" dirty="0" err="1">
                <a:solidFill>
                  <a:schemeClr val="accent1"/>
                </a:solidFill>
              </a:rPr>
              <a:t>Meysydd</a:t>
            </a:r>
            <a:r>
              <a:rPr lang="en-GB" sz="3200" dirty="0">
                <a:solidFill>
                  <a:schemeClr val="accent1"/>
                </a:solidFill>
              </a:rPr>
              <a:t> </a:t>
            </a:r>
            <a:r>
              <a:rPr lang="en-GB" sz="3200" dirty="0" err="1">
                <a:solidFill>
                  <a:schemeClr val="accent1"/>
                </a:solidFill>
              </a:rPr>
              <a:t>Dysgu</a:t>
            </a:r>
            <a:r>
              <a:rPr lang="en-GB" sz="3200" dirty="0">
                <a:solidFill>
                  <a:schemeClr val="accent1"/>
                </a:solidFill>
              </a:rPr>
              <a:t> Bloom</a:t>
            </a:r>
            <a:endParaRPr lang="cy-GB" sz="3200" dirty="0">
              <a:solidFill>
                <a:schemeClr val="accent1"/>
              </a:solidFill>
            </a:endParaRPr>
          </a:p>
          <a:p>
            <a:r>
              <a:rPr lang="en-GB" sz="3200" dirty="0">
                <a:solidFill>
                  <a:schemeClr val="accent1"/>
                </a:solidFill>
              </a:rPr>
              <a:t>Blooms’ Domains of Learning</a:t>
            </a:r>
            <a:endParaRPr lang="cy-GB" sz="3200" dirty="0">
              <a:solidFill>
                <a:schemeClr val="accent1"/>
              </a:solidFill>
            </a:endParaRPr>
          </a:p>
        </p:txBody>
      </p:sp>
      <p:sp>
        <p:nvSpPr>
          <p:cNvPr id="4" name="TextBox 3">
            <a:extLst>
              <a:ext uri="{FF2B5EF4-FFF2-40B4-BE49-F238E27FC236}">
                <a16:creationId xmlns:a16="http://schemas.microsoft.com/office/drawing/2014/main" id="{DBA66D7D-1F1A-469D-9D5F-3CF637E3D716}"/>
              </a:ext>
            </a:extLst>
          </p:cNvPr>
          <p:cNvSpPr txBox="1"/>
          <p:nvPr/>
        </p:nvSpPr>
        <p:spPr>
          <a:xfrm>
            <a:off x="5606406" y="2165258"/>
            <a:ext cx="3759200" cy="3985706"/>
          </a:xfrm>
          <a:prstGeom prst="rect">
            <a:avLst/>
          </a:prstGeom>
          <a:noFill/>
        </p:spPr>
        <p:txBody>
          <a:bodyPr wrap="square" lIns="91440" tIns="45720" rIns="91440" bIns="45720" rtlCol="0" anchor="t">
            <a:spAutoFit/>
          </a:bodyPr>
          <a:lstStyle/>
          <a:p>
            <a:r>
              <a:rPr lang="en-GB" sz="2300" b="0" i="0" dirty="0">
                <a:solidFill>
                  <a:srgbClr val="222222"/>
                </a:solidFill>
                <a:effectLst/>
                <a:latin typeface="Verdana"/>
                <a:ea typeface="Verdana"/>
              </a:rPr>
              <a:t>In 1956, American educational psychologist, Benjamin Bloom, first proposed three domains of learning; </a:t>
            </a:r>
          </a:p>
          <a:p>
            <a:r>
              <a:rPr lang="en-GB" sz="2300" b="1" dirty="0">
                <a:solidFill>
                  <a:srgbClr val="222222"/>
                </a:solidFill>
                <a:latin typeface="Verdana"/>
                <a:ea typeface="Verdana"/>
              </a:rPr>
              <a:t>cognitive (thinking),</a:t>
            </a:r>
            <a:r>
              <a:rPr lang="en-GB" sz="2300" b="1" i="0" dirty="0">
                <a:solidFill>
                  <a:srgbClr val="222222"/>
                </a:solidFill>
                <a:effectLst/>
                <a:latin typeface="Verdana"/>
                <a:ea typeface="Verdana"/>
              </a:rPr>
              <a:t> </a:t>
            </a:r>
            <a:r>
              <a:rPr lang="en-GB" sz="2300" i="0" dirty="0">
                <a:solidFill>
                  <a:srgbClr val="222222"/>
                </a:solidFill>
                <a:effectLst/>
                <a:latin typeface="Verdana"/>
                <a:ea typeface="Verdana"/>
              </a:rPr>
              <a:t>affective</a:t>
            </a:r>
            <a:r>
              <a:rPr lang="en-GB" sz="2300" dirty="0">
                <a:solidFill>
                  <a:srgbClr val="222222"/>
                </a:solidFill>
                <a:latin typeface="Verdana"/>
                <a:ea typeface="Verdana"/>
              </a:rPr>
              <a:t> (feelings) </a:t>
            </a:r>
            <a:r>
              <a:rPr lang="en-GB" sz="2300" b="0" i="0" dirty="0">
                <a:solidFill>
                  <a:srgbClr val="222222"/>
                </a:solidFill>
                <a:effectLst/>
                <a:latin typeface="Verdana"/>
                <a:ea typeface="Verdana"/>
              </a:rPr>
              <a:t>and </a:t>
            </a:r>
          </a:p>
          <a:p>
            <a:r>
              <a:rPr lang="en-GB" sz="2300" i="0" dirty="0">
                <a:solidFill>
                  <a:srgbClr val="222222"/>
                </a:solidFill>
                <a:effectLst/>
                <a:latin typeface="Verdana"/>
                <a:ea typeface="Verdana"/>
              </a:rPr>
              <a:t>psycho-motor</a:t>
            </a:r>
            <a:r>
              <a:rPr lang="en-GB" sz="2300" dirty="0">
                <a:solidFill>
                  <a:srgbClr val="222222"/>
                </a:solidFill>
                <a:latin typeface="Verdana"/>
                <a:ea typeface="Verdana"/>
              </a:rPr>
              <a:t> (doing).</a:t>
            </a:r>
          </a:p>
          <a:p>
            <a:r>
              <a:rPr lang="en-GB" sz="2300" b="1" dirty="0">
                <a:solidFill>
                  <a:srgbClr val="222222"/>
                </a:solidFill>
                <a:latin typeface="Verdana"/>
                <a:ea typeface="Verdana"/>
              </a:rPr>
              <a:t>Our focus today on the cognitive domain.</a:t>
            </a:r>
          </a:p>
        </p:txBody>
      </p:sp>
      <p:sp>
        <p:nvSpPr>
          <p:cNvPr id="2" name="TextBox 1">
            <a:extLst>
              <a:ext uri="{FF2B5EF4-FFF2-40B4-BE49-F238E27FC236}">
                <a16:creationId xmlns:a16="http://schemas.microsoft.com/office/drawing/2014/main" id="{E67E5A6D-8EBD-4639-9C96-3104348C92FB}"/>
              </a:ext>
            </a:extLst>
          </p:cNvPr>
          <p:cNvSpPr txBox="1"/>
          <p:nvPr/>
        </p:nvSpPr>
        <p:spPr>
          <a:xfrm>
            <a:off x="1113183" y="2100469"/>
            <a:ext cx="3929269"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ea typeface="+mn-lt"/>
                <a:cs typeface="+mn-lt"/>
              </a:rPr>
              <a:t>Yn 1956, </a:t>
            </a:r>
            <a:r>
              <a:rPr lang="en-US" sz="2400" err="1">
                <a:ea typeface="+mn-lt"/>
                <a:cs typeface="+mn-lt"/>
              </a:rPr>
              <a:t>cynigiodd</a:t>
            </a:r>
            <a:r>
              <a:rPr lang="en-US" sz="2400" dirty="0">
                <a:ea typeface="+mn-lt"/>
                <a:cs typeface="+mn-lt"/>
              </a:rPr>
              <a:t> </a:t>
            </a:r>
            <a:r>
              <a:rPr lang="en-US" sz="2400" err="1">
                <a:ea typeface="+mn-lt"/>
                <a:cs typeface="+mn-lt"/>
              </a:rPr>
              <a:t>seicolegydd</a:t>
            </a:r>
            <a:r>
              <a:rPr lang="en-US" sz="2400" dirty="0">
                <a:ea typeface="+mn-lt"/>
                <a:cs typeface="+mn-lt"/>
              </a:rPr>
              <a:t> </a:t>
            </a:r>
            <a:r>
              <a:rPr lang="en-US" sz="2400" err="1">
                <a:ea typeface="+mn-lt"/>
                <a:cs typeface="+mn-lt"/>
              </a:rPr>
              <a:t>addysgol</a:t>
            </a:r>
            <a:r>
              <a:rPr lang="en-US" sz="2400" dirty="0">
                <a:ea typeface="+mn-lt"/>
                <a:cs typeface="+mn-lt"/>
              </a:rPr>
              <a:t> </a:t>
            </a:r>
            <a:r>
              <a:rPr lang="en-US" sz="2400" err="1">
                <a:ea typeface="+mn-lt"/>
                <a:cs typeface="+mn-lt"/>
              </a:rPr>
              <a:t>Americanaidd</a:t>
            </a:r>
            <a:r>
              <a:rPr lang="en-US" sz="2400" dirty="0">
                <a:ea typeface="+mn-lt"/>
                <a:cs typeface="+mn-lt"/>
              </a:rPr>
              <a:t>, Benjamin Bloom, </a:t>
            </a:r>
            <a:r>
              <a:rPr lang="en-US" sz="2400" err="1">
                <a:ea typeface="+mn-lt"/>
                <a:cs typeface="+mn-lt"/>
              </a:rPr>
              <a:t>dri</a:t>
            </a:r>
            <a:r>
              <a:rPr lang="en-US" sz="2400" dirty="0">
                <a:ea typeface="+mn-lt"/>
                <a:cs typeface="+mn-lt"/>
              </a:rPr>
              <a:t> </a:t>
            </a:r>
            <a:r>
              <a:rPr lang="en-US" sz="2400" err="1">
                <a:ea typeface="+mn-lt"/>
                <a:cs typeface="+mn-lt"/>
              </a:rPr>
              <a:t>maes</a:t>
            </a:r>
            <a:r>
              <a:rPr lang="en-US" sz="2400" dirty="0">
                <a:ea typeface="+mn-lt"/>
                <a:cs typeface="+mn-lt"/>
              </a:rPr>
              <a:t> </a:t>
            </a:r>
            <a:r>
              <a:rPr lang="en-US" sz="2400" err="1">
                <a:ea typeface="+mn-lt"/>
                <a:cs typeface="+mn-lt"/>
              </a:rPr>
              <a:t>dysgu</a:t>
            </a:r>
            <a:r>
              <a:rPr lang="en-US" sz="2400" dirty="0">
                <a:ea typeface="+mn-lt"/>
                <a:cs typeface="+mn-lt"/>
              </a:rPr>
              <a:t> am y </a:t>
            </a:r>
            <a:r>
              <a:rPr lang="en-US" sz="2400" err="1">
                <a:ea typeface="+mn-lt"/>
                <a:cs typeface="+mn-lt"/>
              </a:rPr>
              <a:t>tro</a:t>
            </a:r>
            <a:r>
              <a:rPr lang="en-US" sz="2400" dirty="0">
                <a:ea typeface="+mn-lt"/>
                <a:cs typeface="+mn-lt"/>
              </a:rPr>
              <a:t> </a:t>
            </a:r>
            <a:r>
              <a:rPr lang="en-US" sz="2400" err="1">
                <a:ea typeface="+mn-lt"/>
                <a:cs typeface="+mn-lt"/>
              </a:rPr>
              <a:t>cyntaf</a:t>
            </a:r>
            <a:r>
              <a:rPr lang="en-US" sz="2400" dirty="0">
                <a:ea typeface="+mn-lt"/>
                <a:cs typeface="+mn-lt"/>
              </a:rPr>
              <a:t>;</a:t>
            </a:r>
          </a:p>
          <a:p>
            <a:r>
              <a:rPr lang="en-US" sz="2400" b="1" dirty="0" err="1">
                <a:ea typeface="+mn-lt"/>
                <a:cs typeface="+mn-lt"/>
              </a:rPr>
              <a:t>gwybyddol</a:t>
            </a:r>
            <a:r>
              <a:rPr lang="en-US" sz="2400" b="1" dirty="0">
                <a:ea typeface="+mn-lt"/>
                <a:cs typeface="+mn-lt"/>
              </a:rPr>
              <a:t> (</a:t>
            </a:r>
            <a:r>
              <a:rPr lang="en-US" sz="2400" b="1" dirty="0" err="1">
                <a:ea typeface="+mn-lt"/>
                <a:cs typeface="+mn-lt"/>
              </a:rPr>
              <a:t>meddwl</a:t>
            </a:r>
            <a:r>
              <a:rPr lang="en-US" sz="2400" b="1" dirty="0">
                <a:ea typeface="+mn-lt"/>
                <a:cs typeface="+mn-lt"/>
              </a:rPr>
              <a:t>)</a:t>
            </a:r>
            <a:r>
              <a:rPr lang="en-US" sz="2400" dirty="0">
                <a:ea typeface="+mn-lt"/>
                <a:cs typeface="+mn-lt"/>
              </a:rPr>
              <a:t>, </a:t>
            </a:r>
            <a:r>
              <a:rPr lang="en-US" sz="2400" dirty="0" err="1">
                <a:ea typeface="+mn-lt"/>
                <a:cs typeface="+mn-lt"/>
              </a:rPr>
              <a:t>affeithiol</a:t>
            </a:r>
            <a:r>
              <a:rPr lang="en-US" sz="2400" dirty="0">
                <a:ea typeface="+mn-lt"/>
                <a:cs typeface="+mn-lt"/>
              </a:rPr>
              <a:t> (</a:t>
            </a:r>
            <a:r>
              <a:rPr lang="en-US" sz="2400" dirty="0" err="1">
                <a:ea typeface="+mn-lt"/>
                <a:cs typeface="+mn-lt"/>
              </a:rPr>
              <a:t>teimladau</a:t>
            </a:r>
            <a:r>
              <a:rPr lang="en-US" sz="2400" dirty="0">
                <a:ea typeface="+mn-lt"/>
                <a:cs typeface="+mn-lt"/>
              </a:rPr>
              <a:t>) a </a:t>
            </a:r>
            <a:r>
              <a:rPr lang="en-US" sz="2400" dirty="0" err="1">
                <a:ea typeface="+mn-lt"/>
                <a:cs typeface="+mn-lt"/>
              </a:rPr>
              <a:t>seico-fodur</a:t>
            </a:r>
            <a:r>
              <a:rPr lang="en-US" sz="2400" dirty="0">
                <a:ea typeface="+mn-lt"/>
                <a:cs typeface="+mn-lt"/>
              </a:rPr>
              <a:t> (</a:t>
            </a:r>
            <a:r>
              <a:rPr lang="en-US" sz="2400" dirty="0" err="1">
                <a:ea typeface="+mn-lt"/>
                <a:cs typeface="+mn-lt"/>
              </a:rPr>
              <a:t>gwneud</a:t>
            </a:r>
            <a:r>
              <a:rPr lang="en-US" sz="2400" dirty="0">
                <a:ea typeface="+mn-lt"/>
                <a:cs typeface="+mn-lt"/>
              </a:rPr>
              <a:t>).</a:t>
            </a:r>
          </a:p>
          <a:p>
            <a:r>
              <a:rPr lang="en-US" sz="2400" b="1" dirty="0">
                <a:ea typeface="+mn-lt"/>
                <a:cs typeface="+mn-lt"/>
              </a:rPr>
              <a:t>Ein </a:t>
            </a:r>
            <a:r>
              <a:rPr lang="en-US" sz="2400" b="1" dirty="0" err="1">
                <a:ea typeface="+mn-lt"/>
                <a:cs typeface="+mn-lt"/>
              </a:rPr>
              <a:t>ffocus</a:t>
            </a:r>
            <a:r>
              <a:rPr lang="en-US" sz="2400" b="1" dirty="0">
                <a:ea typeface="+mn-lt"/>
                <a:cs typeface="+mn-lt"/>
              </a:rPr>
              <a:t> </a:t>
            </a:r>
            <a:r>
              <a:rPr lang="en-US" sz="2400" b="1" dirty="0" err="1">
                <a:ea typeface="+mn-lt"/>
                <a:cs typeface="+mn-lt"/>
              </a:rPr>
              <a:t>heddiw</a:t>
            </a:r>
            <a:r>
              <a:rPr lang="en-US" sz="2400" b="1" dirty="0">
                <a:ea typeface="+mn-lt"/>
                <a:cs typeface="+mn-lt"/>
              </a:rPr>
              <a:t> </a:t>
            </a:r>
            <a:r>
              <a:rPr lang="en-US" sz="2400" b="1" dirty="0" err="1">
                <a:ea typeface="+mn-lt"/>
                <a:cs typeface="+mn-lt"/>
              </a:rPr>
              <a:t>ar</a:t>
            </a:r>
            <a:r>
              <a:rPr lang="en-US" sz="2400" b="1" dirty="0">
                <a:ea typeface="+mn-lt"/>
                <a:cs typeface="+mn-lt"/>
              </a:rPr>
              <a:t> y </a:t>
            </a:r>
            <a:r>
              <a:rPr lang="en-US" sz="2400" b="1" dirty="0" err="1">
                <a:ea typeface="+mn-lt"/>
                <a:cs typeface="+mn-lt"/>
              </a:rPr>
              <a:t>maes</a:t>
            </a:r>
            <a:r>
              <a:rPr lang="en-US" sz="2400" b="1" dirty="0">
                <a:ea typeface="+mn-lt"/>
                <a:cs typeface="+mn-lt"/>
              </a:rPr>
              <a:t> </a:t>
            </a:r>
            <a:r>
              <a:rPr lang="en-US" sz="2400" b="1" dirty="0" err="1">
                <a:ea typeface="+mn-lt"/>
                <a:cs typeface="+mn-lt"/>
              </a:rPr>
              <a:t>gwybyddol</a:t>
            </a:r>
            <a:r>
              <a:rPr lang="en-US" sz="2400" b="1" dirty="0">
                <a:ea typeface="+mn-lt"/>
                <a:cs typeface="+mn-lt"/>
              </a:rPr>
              <a:t>.</a:t>
            </a:r>
          </a:p>
        </p:txBody>
      </p:sp>
    </p:spTree>
    <p:extLst>
      <p:ext uri="{BB962C8B-B14F-4D97-AF65-F5344CB8AC3E}">
        <p14:creationId xmlns:p14="http://schemas.microsoft.com/office/powerpoint/2010/main" val="27829647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3628" y="328247"/>
            <a:ext cx="7024744" cy="1143000"/>
          </a:xfrm>
        </p:spPr>
        <p:txBody>
          <a:bodyPr/>
          <a:lstStyle/>
          <a:p>
            <a:r>
              <a:rPr lang="en-GB" dirty="0"/>
              <a:t>Bloom</a:t>
            </a:r>
          </a:p>
        </p:txBody>
      </p:sp>
      <p:sp>
        <p:nvSpPr>
          <p:cNvPr id="3" name="Content Placeholder 2"/>
          <p:cNvSpPr>
            <a:spLocks noGrp="1"/>
          </p:cNvSpPr>
          <p:nvPr>
            <p:ph sz="half" idx="1"/>
          </p:nvPr>
        </p:nvSpPr>
        <p:spPr>
          <a:xfrm>
            <a:off x="921026" y="1938385"/>
            <a:ext cx="3733800" cy="4319954"/>
          </a:xfrm>
        </p:spPr>
        <p:txBody>
          <a:bodyPr vert="horz" lIns="91440" tIns="45720" rIns="91440" bIns="45720" rtlCol="0" anchor="t">
            <a:normAutofit/>
          </a:bodyPr>
          <a:lstStyle/>
          <a:p>
            <a:r>
              <a:rPr lang="en-GB" sz="2000" dirty="0" err="1"/>
              <a:t>Cyfoeth</a:t>
            </a:r>
            <a:r>
              <a:rPr lang="en-GB" sz="2000" dirty="0"/>
              <a:t> a </a:t>
            </a:r>
            <a:r>
              <a:rPr lang="en-GB" sz="2000" dirty="0" err="1"/>
              <a:t>dosbarth</a:t>
            </a:r>
            <a:r>
              <a:rPr lang="en-GB" sz="2000" dirty="0"/>
              <a:t> </a:t>
            </a:r>
            <a:r>
              <a:rPr lang="en-GB" sz="2000" dirty="0" err="1"/>
              <a:t>cymdeithasol</a:t>
            </a:r>
            <a:r>
              <a:rPr lang="en-GB" sz="2000" dirty="0"/>
              <a:t> – </a:t>
            </a:r>
            <a:r>
              <a:rPr lang="en-GB" sz="2000" dirty="0" err="1"/>
              <a:t>penderfynu</a:t>
            </a:r>
            <a:r>
              <a:rPr lang="en-GB" sz="2000" dirty="0"/>
              <a:t> pa mor </a:t>
            </a:r>
            <a:r>
              <a:rPr lang="en-GB" sz="2000" dirty="0" err="1"/>
              <a:t>llwyddiannus</a:t>
            </a:r>
            <a:r>
              <a:rPr lang="en-GB" sz="2000" dirty="0"/>
              <a:t> </a:t>
            </a:r>
            <a:r>
              <a:rPr lang="en-GB" sz="2000" dirty="0" err="1"/>
              <a:t>oedd</a:t>
            </a:r>
            <a:r>
              <a:rPr lang="en-GB" sz="2000" dirty="0"/>
              <a:t> plant </a:t>
            </a:r>
            <a:r>
              <a:rPr lang="en-GB" sz="2000" dirty="0" err="1"/>
              <a:t>yn</a:t>
            </a:r>
            <a:r>
              <a:rPr lang="en-GB" sz="2000" dirty="0"/>
              <a:t> bod </a:t>
            </a:r>
            <a:r>
              <a:rPr lang="en-GB" sz="2000" dirty="0" err="1"/>
              <a:t>yn</a:t>
            </a:r>
            <a:r>
              <a:rPr lang="en-GB" sz="2000" dirty="0"/>
              <a:t> </a:t>
            </a:r>
            <a:r>
              <a:rPr lang="en-GB" sz="2000" dirty="0" err="1"/>
              <a:t>yr</a:t>
            </a:r>
            <a:r>
              <a:rPr lang="en-GB" sz="2000" dirty="0"/>
              <a:t> ysgol</a:t>
            </a:r>
          </a:p>
          <a:p>
            <a:r>
              <a:rPr lang="en-GB" sz="2000" dirty="0" err="1"/>
              <a:t>Credai</a:t>
            </a:r>
            <a:r>
              <a:rPr lang="en-GB" sz="2000" dirty="0"/>
              <a:t> Bloom y </a:t>
            </a:r>
            <a:r>
              <a:rPr lang="en-GB" sz="2000" dirty="0" err="1"/>
              <a:t>gallai</a:t>
            </a:r>
            <a:r>
              <a:rPr lang="en-GB" sz="2000" dirty="0"/>
              <a:t> </a:t>
            </a:r>
            <a:r>
              <a:rPr lang="en-GB" sz="2000" dirty="0" err="1"/>
              <a:t>pawb</a:t>
            </a:r>
            <a:r>
              <a:rPr lang="en-GB" sz="2000" dirty="0"/>
              <a:t> </a:t>
            </a:r>
            <a:r>
              <a:rPr lang="en-GB" sz="2000" dirty="0" err="1"/>
              <a:t>ddysgu</a:t>
            </a:r>
            <a:r>
              <a:rPr lang="en-GB" sz="2000" dirty="0"/>
              <a:t> </a:t>
            </a:r>
            <a:r>
              <a:rPr lang="en-GB" sz="2000" dirty="0" err="1"/>
              <a:t>sgiliau</a:t>
            </a:r>
            <a:r>
              <a:rPr lang="en-GB" sz="2000" dirty="0"/>
              <a:t> a </a:t>
            </a:r>
            <a:r>
              <a:rPr lang="en-GB" sz="2000" dirty="0" err="1"/>
              <a:t>gwybodaeth</a:t>
            </a:r>
            <a:r>
              <a:rPr lang="en-GB" sz="2000" dirty="0"/>
              <a:t> </a:t>
            </a:r>
            <a:r>
              <a:rPr lang="en-GB" sz="2000" dirty="0" err="1"/>
              <a:t>sylfaenol</a:t>
            </a:r>
            <a:r>
              <a:rPr lang="en-GB" sz="2000" dirty="0"/>
              <a:t> </a:t>
            </a:r>
            <a:r>
              <a:rPr lang="en-GB" sz="2000" dirty="0" err="1"/>
              <a:t>os</a:t>
            </a:r>
            <a:r>
              <a:rPr lang="en-GB" sz="2000" dirty="0"/>
              <a:t> </a:t>
            </a:r>
            <a:r>
              <a:rPr lang="en-GB" sz="2000" dirty="0" err="1"/>
              <a:t>oedd</a:t>
            </a:r>
            <a:r>
              <a:rPr lang="en-GB" sz="2000" dirty="0"/>
              <a:t> </a:t>
            </a:r>
            <a:r>
              <a:rPr lang="en-GB" sz="2000" dirty="0" err="1"/>
              <a:t>amser</a:t>
            </a:r>
            <a:r>
              <a:rPr lang="en-GB" sz="2000" dirty="0"/>
              <a:t> </a:t>
            </a:r>
            <a:r>
              <a:rPr lang="en-GB" sz="2000" dirty="0" err="1"/>
              <a:t>iddynt</a:t>
            </a:r>
            <a:r>
              <a:rPr lang="en-GB" sz="2000" dirty="0"/>
              <a:t> </a:t>
            </a:r>
            <a:r>
              <a:rPr lang="en-GB" sz="2000" dirty="0" err="1"/>
              <a:t>wneud</a:t>
            </a:r>
            <a:r>
              <a:rPr lang="en-GB" sz="2000" dirty="0"/>
              <a:t> </a:t>
            </a:r>
            <a:r>
              <a:rPr lang="en-GB" sz="2000" dirty="0" err="1"/>
              <a:t>hynny</a:t>
            </a:r>
            <a:endParaRPr lang="en-GB" sz="2000" dirty="0"/>
          </a:p>
          <a:p>
            <a:r>
              <a:rPr lang="en-GB" sz="2000" dirty="0" err="1"/>
              <a:t>Poeni</a:t>
            </a:r>
            <a:r>
              <a:rPr lang="en-GB" sz="2000" dirty="0"/>
              <a:t> am </a:t>
            </a:r>
            <a:r>
              <a:rPr lang="en-GB" sz="2000" dirty="0" err="1"/>
              <a:t>ddysgu</a:t>
            </a:r>
            <a:r>
              <a:rPr lang="en-GB" sz="2000" dirty="0"/>
              <a:t> </a:t>
            </a:r>
            <a:r>
              <a:rPr lang="en-GB" sz="2000" dirty="0" err="1"/>
              <a:t>ar</a:t>
            </a:r>
            <a:r>
              <a:rPr lang="en-GB" sz="2000" dirty="0"/>
              <a:t> y </a:t>
            </a:r>
            <a:r>
              <a:rPr lang="en-GB" sz="2000" dirty="0" err="1"/>
              <a:t>cof</a:t>
            </a:r>
            <a:r>
              <a:rPr lang="en-GB" sz="2000" dirty="0"/>
              <a:t> – </a:t>
            </a:r>
            <a:r>
              <a:rPr lang="en-GB" sz="2000" dirty="0" err="1"/>
              <a:t>dysgu</a:t>
            </a:r>
            <a:r>
              <a:rPr lang="en-GB" sz="2000" dirty="0"/>
              <a:t> </a:t>
            </a:r>
            <a:r>
              <a:rPr lang="en-GB" sz="2000" dirty="0" err="1"/>
              <a:t>gwybodaeth</a:t>
            </a:r>
            <a:r>
              <a:rPr lang="en-GB" sz="2000" dirty="0"/>
              <a:t> </a:t>
            </a:r>
            <a:r>
              <a:rPr lang="en-GB" sz="2000" dirty="0" err="1"/>
              <a:t>digon</a:t>
            </a:r>
            <a:r>
              <a:rPr lang="en-GB" sz="2000" dirty="0"/>
              <a:t> </a:t>
            </a:r>
            <a:r>
              <a:rPr lang="en-GB" sz="2000" dirty="0" err="1"/>
              <a:t>hir</a:t>
            </a:r>
            <a:r>
              <a:rPr lang="en-GB" sz="2000" dirty="0"/>
              <a:t> </a:t>
            </a:r>
            <a:r>
              <a:rPr lang="en-GB" sz="2000" dirty="0" err="1"/>
              <a:t>i</a:t>
            </a:r>
            <a:r>
              <a:rPr lang="en-GB" sz="2000" dirty="0"/>
              <a:t> </a:t>
            </a:r>
            <a:r>
              <a:rPr lang="en-GB" sz="2000" dirty="0" err="1"/>
              <a:t>lwyddo</a:t>
            </a:r>
            <a:r>
              <a:rPr lang="en-GB" sz="2000" dirty="0"/>
              <a:t> </a:t>
            </a:r>
            <a:r>
              <a:rPr lang="en-GB" sz="2000" dirty="0" err="1"/>
              <a:t>mewn</a:t>
            </a:r>
            <a:r>
              <a:rPr lang="en-GB" sz="2000" dirty="0"/>
              <a:t> </a:t>
            </a:r>
            <a:r>
              <a:rPr lang="en-GB" sz="2000" dirty="0" err="1"/>
              <a:t>prawf</a:t>
            </a:r>
            <a:endParaRPr lang="en-GB" sz="2000" dirty="0"/>
          </a:p>
        </p:txBody>
      </p:sp>
      <p:sp>
        <p:nvSpPr>
          <p:cNvPr id="4" name="Content Placeholder 3"/>
          <p:cNvSpPr>
            <a:spLocks noGrp="1"/>
          </p:cNvSpPr>
          <p:nvPr>
            <p:ph sz="half" idx="2"/>
          </p:nvPr>
        </p:nvSpPr>
        <p:spPr>
          <a:xfrm>
            <a:off x="5586056" y="1984768"/>
            <a:ext cx="3584448" cy="4319954"/>
          </a:xfrm>
        </p:spPr>
        <p:txBody>
          <a:bodyPr>
            <a:normAutofit/>
          </a:bodyPr>
          <a:lstStyle/>
          <a:p>
            <a:r>
              <a:rPr lang="en-GB" sz="2000" i="1" dirty="0"/>
              <a:t>Privilege and social class – large part in deciding how well children did at school</a:t>
            </a:r>
          </a:p>
          <a:p>
            <a:r>
              <a:rPr lang="en-GB" sz="2000" i="1" dirty="0"/>
              <a:t>Bloom thought everyone could learn the fundamentals of skills and knowledge if they had time to do so.</a:t>
            </a:r>
          </a:p>
          <a:p>
            <a:r>
              <a:rPr lang="en-GB" sz="2000" i="1" dirty="0"/>
              <a:t>Worried by rote learning – retaining information long enough to pass an exam</a:t>
            </a:r>
          </a:p>
          <a:p>
            <a:endParaRPr lang="en-GB" i="1" dirty="0"/>
          </a:p>
        </p:txBody>
      </p:sp>
      <p:pic>
        <p:nvPicPr>
          <p:cNvPr id="5" name="Picture 4"/>
          <p:cNvPicPr>
            <a:picLocks noChangeAspect="1"/>
          </p:cNvPicPr>
          <p:nvPr/>
        </p:nvPicPr>
        <p:blipFill>
          <a:blip r:embed="rId2"/>
          <a:stretch>
            <a:fillRect/>
          </a:stretch>
        </p:blipFill>
        <p:spPr>
          <a:xfrm>
            <a:off x="10243038" y="152400"/>
            <a:ext cx="1708522" cy="1318847"/>
          </a:xfrm>
          <a:prstGeom prst="rect">
            <a:avLst/>
          </a:prstGeom>
        </p:spPr>
      </p:pic>
    </p:spTree>
    <p:extLst>
      <p:ext uri="{BB962C8B-B14F-4D97-AF65-F5344CB8AC3E}">
        <p14:creationId xmlns:p14="http://schemas.microsoft.com/office/powerpoint/2010/main" val="14278312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1600200" y="381000"/>
            <a:ext cx="9252520" cy="1143000"/>
          </a:xfrm>
        </p:spPr>
        <p:txBody>
          <a:bodyPr>
            <a:normAutofit fontScale="90000"/>
          </a:bodyPr>
          <a:lstStyle/>
          <a:p>
            <a:pPr>
              <a:defRPr/>
            </a:pPr>
            <a:br>
              <a:rPr lang="en-GB" dirty="0"/>
            </a:br>
            <a:r>
              <a:rPr lang="en-GB" dirty="0" err="1"/>
              <a:t>Tacsonomeg</a:t>
            </a:r>
            <a:r>
              <a:rPr lang="en-GB" dirty="0"/>
              <a:t> Bloom </a:t>
            </a:r>
            <a:br>
              <a:rPr lang="en-GB" i="1" dirty="0"/>
            </a:br>
            <a:r>
              <a:rPr lang="en-GB" dirty="0"/>
              <a:t>Bloom’s Taxonomy (The Cognitive Domain)</a:t>
            </a:r>
            <a:br>
              <a:rPr lang="en-GB" dirty="0"/>
            </a:br>
            <a:endParaRPr lang="en-GB" i="1" dirty="0"/>
          </a:p>
        </p:txBody>
      </p:sp>
      <p:sp>
        <p:nvSpPr>
          <p:cNvPr id="22531" name="Rectangle 3"/>
          <p:cNvSpPr>
            <a:spLocks noGrp="1" noChangeArrowheads="1"/>
          </p:cNvSpPr>
          <p:nvPr>
            <p:ph type="body" sz="half" idx="1"/>
          </p:nvPr>
        </p:nvSpPr>
        <p:spPr>
          <a:xfrm>
            <a:off x="677794" y="1717261"/>
            <a:ext cx="4398963" cy="4533900"/>
          </a:xfrm>
        </p:spPr>
        <p:txBody>
          <a:bodyPr>
            <a:normAutofit/>
          </a:bodyPr>
          <a:lstStyle/>
          <a:p>
            <a:pPr marL="533400" indent="-533400">
              <a:buFont typeface="Wingdings" pitchFamily="2" charset="2"/>
              <a:buAutoNum type="arabicPeriod"/>
              <a:defRPr/>
            </a:pPr>
            <a:endParaRPr lang="en-GB" altLang="en-US" sz="2800" i="1" dirty="0">
              <a:ea typeface="ＭＳ Ｐゴシック" pitchFamily="34" charset="-128"/>
            </a:endParaRPr>
          </a:p>
          <a:p>
            <a:pPr marL="533400" indent="-533400">
              <a:defRPr/>
            </a:pPr>
            <a:r>
              <a:rPr lang="en-GB" altLang="en-US" sz="3600" dirty="0" err="1">
                <a:ea typeface="ＭＳ Ｐゴシック" pitchFamily="34" charset="-128"/>
              </a:rPr>
              <a:t>Tacsonomeg</a:t>
            </a:r>
            <a:r>
              <a:rPr lang="en-GB" altLang="en-US" sz="3600" dirty="0">
                <a:ea typeface="ＭＳ Ｐゴシック" pitchFamily="34" charset="-128"/>
              </a:rPr>
              <a:t> –</a:t>
            </a:r>
          </a:p>
          <a:p>
            <a:pPr marL="827088" lvl="1" indent="-571500">
              <a:buFont typeface="Courier New" panose="02070309020205020404" pitchFamily="49" charset="0"/>
              <a:buChar char="o"/>
              <a:defRPr/>
            </a:pPr>
            <a:r>
              <a:rPr lang="en-GB" altLang="en-US" sz="3600" dirty="0" err="1">
                <a:ea typeface="ＭＳ Ｐゴシック" pitchFamily="34" charset="-128"/>
              </a:rPr>
              <a:t>Categoreiddio</a:t>
            </a:r>
            <a:endParaRPr lang="en-GB" altLang="en-US" sz="3600" dirty="0">
              <a:ea typeface="ＭＳ Ｐゴシック" pitchFamily="34" charset="-128"/>
            </a:endParaRPr>
          </a:p>
          <a:p>
            <a:pPr marL="827088" lvl="1" indent="-571500">
              <a:buFont typeface="Courier New" panose="02070309020205020404" pitchFamily="49" charset="0"/>
              <a:buChar char="o"/>
              <a:defRPr/>
            </a:pPr>
            <a:r>
              <a:rPr lang="en-GB" altLang="en-US" sz="3200" dirty="0" err="1">
                <a:ea typeface="ＭＳ Ｐゴシック" pitchFamily="34" charset="-128"/>
              </a:rPr>
              <a:t>Categoreiddio</a:t>
            </a:r>
            <a:r>
              <a:rPr lang="en-GB" altLang="en-US" sz="3200" dirty="0">
                <a:ea typeface="ＭＳ Ｐゴシック" pitchFamily="34" charset="-128"/>
              </a:rPr>
              <a:t> </a:t>
            </a:r>
            <a:r>
              <a:rPr lang="en-GB" altLang="en-US" sz="3200" dirty="0" err="1">
                <a:ea typeface="ＭＳ Ｐゴシック" pitchFamily="34" charset="-128"/>
              </a:rPr>
              <a:t>lefelau</a:t>
            </a:r>
            <a:r>
              <a:rPr lang="en-GB" altLang="en-US" sz="3200" dirty="0">
                <a:ea typeface="ＭＳ Ｐゴシック" pitchFamily="34" charset="-128"/>
              </a:rPr>
              <a:t> o </a:t>
            </a:r>
            <a:r>
              <a:rPr lang="en-GB" altLang="en-US" sz="3200" dirty="0" err="1">
                <a:ea typeface="ＭＳ Ｐゴシック" pitchFamily="34" charset="-128"/>
              </a:rPr>
              <a:t>ddysgu</a:t>
            </a:r>
            <a:endParaRPr lang="en-GB" altLang="en-US" sz="3200" dirty="0">
              <a:ea typeface="ＭＳ Ｐゴシック" pitchFamily="34" charset="-128"/>
            </a:endParaRPr>
          </a:p>
          <a:p>
            <a:pPr marL="827088" lvl="1" indent="-571500">
              <a:buFont typeface="Courier New" panose="02070309020205020404" pitchFamily="49" charset="0"/>
              <a:buChar char="o"/>
              <a:defRPr/>
            </a:pPr>
            <a:r>
              <a:rPr lang="en-GB" altLang="en-US" sz="3200" dirty="0">
                <a:ea typeface="ＭＳ Ｐゴシック" pitchFamily="34" charset="-128"/>
              </a:rPr>
              <a:t>Clip </a:t>
            </a:r>
            <a:r>
              <a:rPr lang="en-GB" altLang="en-US" sz="3200" dirty="0" err="1">
                <a:ea typeface="ＭＳ Ｐゴシック" pitchFamily="34" charset="-128"/>
              </a:rPr>
              <a:t>Youtube</a:t>
            </a:r>
            <a:endParaRPr lang="en-GB" altLang="en-US" sz="3200" dirty="0">
              <a:ea typeface="ＭＳ Ｐゴシック" pitchFamily="34" charset="-128"/>
            </a:endParaRPr>
          </a:p>
          <a:p>
            <a:pPr marL="0" indent="0">
              <a:buNone/>
              <a:defRPr/>
            </a:pPr>
            <a:r>
              <a:rPr lang="en-GB" altLang="en-US" sz="3600" dirty="0">
                <a:ea typeface="ＭＳ Ｐゴシック" pitchFamily="34" charset="-128"/>
              </a:rPr>
              <a:t> </a:t>
            </a:r>
            <a:endParaRPr lang="en-GB" altLang="en-US" sz="3600" i="1" dirty="0">
              <a:ea typeface="ＭＳ Ｐゴシック" pitchFamily="34" charset="-128"/>
            </a:endParaRPr>
          </a:p>
          <a:p>
            <a:pPr marL="533400" indent="-533400">
              <a:defRPr/>
            </a:pPr>
            <a:endParaRPr lang="en-GB" altLang="en-US" sz="2800" dirty="0">
              <a:ea typeface="ＭＳ Ｐゴシック" pitchFamily="34" charset="-128"/>
            </a:endParaRPr>
          </a:p>
        </p:txBody>
      </p:sp>
      <p:sp>
        <p:nvSpPr>
          <p:cNvPr id="18436" name="Content Placeholder 2"/>
          <p:cNvSpPr>
            <a:spLocks noGrp="1"/>
          </p:cNvSpPr>
          <p:nvPr>
            <p:ph sz="half" idx="2"/>
          </p:nvPr>
        </p:nvSpPr>
        <p:spPr>
          <a:xfrm>
            <a:off x="5303078" y="1991139"/>
            <a:ext cx="5384800" cy="4533900"/>
          </a:xfrm>
        </p:spPr>
        <p:txBody>
          <a:bodyPr vert="horz" lIns="91440" tIns="45720" rIns="91440" bIns="45720" rtlCol="0" anchor="t">
            <a:normAutofit/>
          </a:bodyPr>
          <a:lstStyle/>
          <a:p>
            <a:pPr marL="109220" indent="0">
              <a:lnSpc>
                <a:spcPct val="80000"/>
              </a:lnSpc>
              <a:buNone/>
              <a:defRPr/>
            </a:pPr>
            <a:endParaRPr lang="en-GB" altLang="en-US" sz="3600" dirty="0">
              <a:ea typeface="ＭＳ Ｐゴシック" pitchFamily="34" charset="-128"/>
            </a:endParaRPr>
          </a:p>
          <a:p>
            <a:pPr>
              <a:lnSpc>
                <a:spcPct val="80000"/>
              </a:lnSpc>
              <a:defRPr/>
            </a:pPr>
            <a:r>
              <a:rPr lang="en-GB" altLang="en-US" sz="3600" i="1" dirty="0">
                <a:ea typeface="ＭＳ Ｐゴシック" pitchFamily="34" charset="-128"/>
              </a:rPr>
              <a:t>Taxonomy –</a:t>
            </a:r>
          </a:p>
          <a:p>
            <a:pPr lvl="1">
              <a:lnSpc>
                <a:spcPct val="110000"/>
              </a:lnSpc>
              <a:defRPr/>
            </a:pPr>
            <a:r>
              <a:rPr lang="en-GB" altLang="en-US" sz="3600" i="1" dirty="0">
                <a:ea typeface="ＭＳ Ｐゴシック"/>
              </a:rPr>
              <a:t>Classification</a:t>
            </a:r>
          </a:p>
          <a:p>
            <a:pPr lvl="1">
              <a:lnSpc>
                <a:spcPct val="110000"/>
              </a:lnSpc>
              <a:defRPr/>
            </a:pPr>
            <a:r>
              <a:rPr lang="en-GB" altLang="en-US" sz="3600" i="1" dirty="0">
                <a:ea typeface="ＭＳ Ｐゴシック" pitchFamily="34" charset="-128"/>
              </a:rPr>
              <a:t>Categorising levels of learning</a:t>
            </a:r>
          </a:p>
          <a:p>
            <a:pPr lvl="1">
              <a:lnSpc>
                <a:spcPct val="110000"/>
              </a:lnSpc>
              <a:defRPr/>
            </a:pPr>
            <a:r>
              <a:rPr lang="en-GB" altLang="en-US" sz="3600" i="1" dirty="0">
                <a:ea typeface="ＭＳ Ｐゴシック" pitchFamily="34" charset="-128"/>
                <a:hlinkClick r:id="rId3"/>
              </a:rPr>
              <a:t>Structuring the Learning Journey</a:t>
            </a:r>
            <a:endParaRPr lang="en-GB" altLang="en-US" sz="3600" i="1" dirty="0">
              <a:ea typeface="ＭＳ Ｐゴシック" pitchFamily="34" charset="-128"/>
            </a:endParaRPr>
          </a:p>
          <a:p>
            <a:pPr lvl="1">
              <a:lnSpc>
                <a:spcPct val="80000"/>
              </a:lnSpc>
              <a:defRPr/>
            </a:pPr>
            <a:endParaRPr lang="en-GB" altLang="en-US" sz="2000" b="1" dirty="0">
              <a:ea typeface="ＭＳ Ｐゴシック" pitchFamily="34" charset="-128"/>
            </a:endParaRPr>
          </a:p>
        </p:txBody>
      </p:sp>
      <p:pic>
        <p:nvPicPr>
          <p:cNvPr id="6" name="Picture 5"/>
          <p:cNvPicPr>
            <a:picLocks noChangeAspect="1"/>
          </p:cNvPicPr>
          <p:nvPr/>
        </p:nvPicPr>
        <p:blipFill>
          <a:blip r:embed="rId4"/>
          <a:stretch>
            <a:fillRect/>
          </a:stretch>
        </p:blipFill>
        <p:spPr>
          <a:xfrm>
            <a:off x="10243038" y="152400"/>
            <a:ext cx="1708522" cy="1318847"/>
          </a:xfrm>
          <a:prstGeom prst="rect">
            <a:avLst/>
          </a:prstGeom>
        </p:spPr>
      </p:pic>
    </p:spTree>
    <p:extLst>
      <p:ext uri="{BB962C8B-B14F-4D97-AF65-F5344CB8AC3E}">
        <p14:creationId xmlns:p14="http://schemas.microsoft.com/office/powerpoint/2010/main" val="11330333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pPr>
              <a:defRPr/>
            </a:pPr>
            <a:r>
              <a:rPr lang="en-GB" dirty="0">
                <a:ea typeface="+mj-ea"/>
                <a:cs typeface="+mj-cs"/>
              </a:rPr>
              <a:t>Bloom’s Taxonomy</a:t>
            </a:r>
          </a:p>
        </p:txBody>
      </p:sp>
      <p:sp>
        <p:nvSpPr>
          <p:cNvPr id="31747" name="Text Placeholder 1"/>
          <p:cNvSpPr>
            <a:spLocks noGrp="1"/>
          </p:cNvSpPr>
          <p:nvPr>
            <p:ph type="body" sz="half" idx="1"/>
          </p:nvPr>
        </p:nvSpPr>
        <p:spPr>
          <a:xfrm>
            <a:off x="1631950" y="1484313"/>
            <a:ext cx="3959958" cy="4533900"/>
          </a:xfrm>
        </p:spPr>
        <p:txBody>
          <a:bodyPr>
            <a:normAutofit/>
          </a:bodyPr>
          <a:lstStyle/>
          <a:p>
            <a:r>
              <a:rPr lang="en-GB" altLang="en-US" sz="3200" dirty="0" err="1">
                <a:ea typeface="ＭＳ Ｐゴシック" pitchFamily="34" charset="-128"/>
              </a:rPr>
              <a:t>Ym</a:t>
            </a:r>
            <a:r>
              <a:rPr lang="en-GB" altLang="en-US" sz="3200" dirty="0">
                <a:ea typeface="ＭＳ Ｐゴシック" pitchFamily="34" charset="-128"/>
              </a:rPr>
              <a:t> </a:t>
            </a:r>
            <a:r>
              <a:rPr lang="en-GB" altLang="en-US" sz="3200" dirty="0" err="1">
                <a:ea typeface="ＭＳ Ｐゴシック" pitchFamily="34" charset="-128"/>
              </a:rPr>
              <a:t>mhob</a:t>
            </a:r>
            <a:r>
              <a:rPr lang="en-GB" altLang="en-US" sz="3200" dirty="0">
                <a:ea typeface="ＭＳ Ｐゴシック" pitchFamily="34" charset="-128"/>
              </a:rPr>
              <a:t> </a:t>
            </a:r>
            <a:r>
              <a:rPr lang="en-GB" altLang="en-US" sz="3200" dirty="0" err="1">
                <a:ea typeface="ＭＳ Ｐゴシック" pitchFamily="34" charset="-128"/>
              </a:rPr>
              <a:t>categori</a:t>
            </a:r>
            <a:r>
              <a:rPr lang="en-GB" altLang="en-US" sz="3200" dirty="0">
                <a:ea typeface="ＭＳ Ｐゴシック" pitchFamily="34" charset="-128"/>
              </a:rPr>
              <a:t>, </a:t>
            </a:r>
            <a:r>
              <a:rPr lang="en-GB" altLang="en-US" sz="3200" dirty="0" err="1">
                <a:ea typeface="ＭＳ Ｐゴシック" pitchFamily="34" charset="-128"/>
              </a:rPr>
              <a:t>mae</a:t>
            </a:r>
            <a:r>
              <a:rPr lang="en-GB" altLang="en-US" sz="3200" dirty="0">
                <a:ea typeface="ＭＳ Ｐゴシック" pitchFamily="34" charset="-128"/>
              </a:rPr>
              <a:t> </a:t>
            </a:r>
            <a:r>
              <a:rPr lang="en-GB" altLang="en-US" sz="3200" dirty="0" err="1">
                <a:ea typeface="ＭＳ Ｐゴシック" pitchFamily="34" charset="-128"/>
              </a:rPr>
              <a:t>cyflawniad</a:t>
            </a:r>
            <a:r>
              <a:rPr lang="en-GB" altLang="en-US" sz="3200" dirty="0">
                <a:ea typeface="ＭＳ Ｐゴシック" pitchFamily="34" charset="-128"/>
              </a:rPr>
              <a:t> </a:t>
            </a:r>
            <a:r>
              <a:rPr lang="en-GB" altLang="en-US" sz="3200" dirty="0" err="1">
                <a:ea typeface="ＭＳ Ｐゴシック" pitchFamily="34" charset="-128"/>
              </a:rPr>
              <a:t>yn</a:t>
            </a:r>
            <a:r>
              <a:rPr lang="en-GB" altLang="en-US" sz="3200" dirty="0">
                <a:ea typeface="ＭＳ Ｐゴシック" pitchFamily="34" charset="-128"/>
              </a:rPr>
              <a:t> </a:t>
            </a:r>
            <a:r>
              <a:rPr lang="en-GB" altLang="en-US" sz="3200" dirty="0" err="1">
                <a:ea typeface="ＭＳ Ｐゴシック" pitchFamily="34" charset="-128"/>
              </a:rPr>
              <a:t>ddibynnol</a:t>
            </a:r>
            <a:r>
              <a:rPr lang="en-GB" altLang="en-US" sz="3200" dirty="0">
                <a:ea typeface="ＭＳ Ｐゴシック" pitchFamily="34" charset="-128"/>
              </a:rPr>
              <a:t> </a:t>
            </a:r>
            <a:r>
              <a:rPr lang="en-GB" altLang="en-US" sz="3200" dirty="0" err="1">
                <a:ea typeface="ＭＳ Ｐゴシック" pitchFamily="34" charset="-128"/>
              </a:rPr>
              <a:t>ar</a:t>
            </a:r>
            <a:r>
              <a:rPr lang="en-GB" altLang="en-US" sz="3200" dirty="0">
                <a:ea typeface="ＭＳ Ｐゴシック" pitchFamily="34" charset="-128"/>
              </a:rPr>
              <a:t> </a:t>
            </a:r>
            <a:r>
              <a:rPr lang="en-GB" altLang="en-US" sz="3200" dirty="0" err="1">
                <a:ea typeface="ＭＳ Ｐゴシック" pitchFamily="34" charset="-128"/>
              </a:rPr>
              <a:t>gaffael</a:t>
            </a:r>
            <a:r>
              <a:rPr lang="en-GB" altLang="en-US" sz="3200" dirty="0">
                <a:ea typeface="ＭＳ Ｐゴシック" pitchFamily="34" charset="-128"/>
              </a:rPr>
              <a:t> </a:t>
            </a:r>
            <a:r>
              <a:rPr lang="en-GB" altLang="en-US" sz="3200" dirty="0" err="1">
                <a:ea typeface="ＭＳ Ｐゴシック" pitchFamily="34" charset="-128"/>
              </a:rPr>
              <a:t>gwybodaeth</a:t>
            </a:r>
            <a:r>
              <a:rPr lang="en-GB" altLang="en-US" sz="3200" dirty="0">
                <a:ea typeface="ＭＳ Ｐゴシック" pitchFamily="34" charset="-128"/>
              </a:rPr>
              <a:t> a </a:t>
            </a:r>
            <a:r>
              <a:rPr lang="en-GB" altLang="en-US" sz="3200" dirty="0" err="1">
                <a:ea typeface="ＭＳ Ｐゴシック" pitchFamily="34" charset="-128"/>
              </a:rPr>
              <a:t>sgiliau</a:t>
            </a:r>
            <a:r>
              <a:rPr lang="en-GB" altLang="en-US" sz="3200" dirty="0">
                <a:ea typeface="ＭＳ Ｐゴシック" pitchFamily="34" charset="-128"/>
              </a:rPr>
              <a:t> </a:t>
            </a:r>
            <a:r>
              <a:rPr lang="en-GB" altLang="en-US" sz="3200" dirty="0" err="1">
                <a:ea typeface="ＭＳ Ｐゴシック" pitchFamily="34" charset="-128"/>
              </a:rPr>
              <a:t>ar</a:t>
            </a:r>
            <a:r>
              <a:rPr lang="en-GB" altLang="en-US" sz="3200" dirty="0">
                <a:ea typeface="ＭＳ Ｐゴシック" pitchFamily="34" charset="-128"/>
              </a:rPr>
              <a:t> y </a:t>
            </a:r>
            <a:r>
              <a:rPr lang="en-GB" altLang="en-US" sz="3200" dirty="0" err="1">
                <a:ea typeface="ＭＳ Ｐゴシック" pitchFamily="34" charset="-128"/>
              </a:rPr>
              <a:t>lefelau</a:t>
            </a:r>
            <a:r>
              <a:rPr lang="en-GB" altLang="en-US" sz="3200" dirty="0">
                <a:ea typeface="ＭＳ Ｐゴシック" pitchFamily="34" charset="-128"/>
              </a:rPr>
              <a:t> is</a:t>
            </a:r>
          </a:p>
        </p:txBody>
      </p:sp>
      <p:sp>
        <p:nvSpPr>
          <p:cNvPr id="31748" name="Rectangle 3"/>
          <p:cNvSpPr>
            <a:spLocks noGrp="1" noChangeArrowheads="1"/>
          </p:cNvSpPr>
          <p:nvPr>
            <p:ph sz="half" idx="2"/>
          </p:nvPr>
        </p:nvSpPr>
        <p:spPr>
          <a:xfrm>
            <a:off x="6197600" y="1600200"/>
            <a:ext cx="3799254" cy="4533900"/>
          </a:xfrm>
        </p:spPr>
        <p:txBody>
          <a:bodyPr>
            <a:normAutofit/>
          </a:bodyPr>
          <a:lstStyle/>
          <a:p>
            <a:pPr>
              <a:lnSpc>
                <a:spcPct val="80000"/>
              </a:lnSpc>
            </a:pPr>
            <a:r>
              <a:rPr lang="en-US" altLang="en-US" sz="3200" i="1" dirty="0">
                <a:ea typeface="ＭＳ Ｐゴシック" pitchFamily="34" charset="-128"/>
              </a:rPr>
              <a:t>In each category, achievement is dependent on having attained knowledge and skills at lower levels</a:t>
            </a:r>
          </a:p>
        </p:txBody>
      </p:sp>
      <p:pic>
        <p:nvPicPr>
          <p:cNvPr id="5" name="Picture 4"/>
          <p:cNvPicPr>
            <a:picLocks noChangeAspect="1"/>
          </p:cNvPicPr>
          <p:nvPr/>
        </p:nvPicPr>
        <p:blipFill>
          <a:blip r:embed="rId2"/>
          <a:stretch>
            <a:fillRect/>
          </a:stretch>
        </p:blipFill>
        <p:spPr>
          <a:xfrm>
            <a:off x="10243038" y="152400"/>
            <a:ext cx="1708522" cy="1318847"/>
          </a:xfrm>
          <a:prstGeom prst="rect">
            <a:avLst/>
          </a:prstGeom>
        </p:spPr>
      </p:pic>
    </p:spTree>
    <p:extLst>
      <p:ext uri="{BB962C8B-B14F-4D97-AF65-F5344CB8AC3E}">
        <p14:creationId xmlns:p14="http://schemas.microsoft.com/office/powerpoint/2010/main" val="1788016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1981200" y="304800"/>
            <a:ext cx="8839200" cy="1137138"/>
          </a:xfrm>
        </p:spPr>
        <p:txBody>
          <a:bodyPr>
            <a:normAutofit fontScale="90000"/>
          </a:bodyPr>
          <a:lstStyle/>
          <a:p>
            <a:pPr>
              <a:defRPr/>
            </a:pPr>
            <a:r>
              <a:rPr lang="en-GB" dirty="0"/>
              <a:t>Mynd </a:t>
            </a:r>
            <a:r>
              <a:rPr lang="en-GB" dirty="0" err="1"/>
              <a:t>i’r</a:t>
            </a:r>
            <a:r>
              <a:rPr lang="en-GB" dirty="0"/>
              <a:t> </a:t>
            </a:r>
            <a:r>
              <a:rPr lang="en-GB" dirty="0" err="1"/>
              <a:t>afael</a:t>
            </a:r>
            <a:r>
              <a:rPr lang="en-GB" dirty="0"/>
              <a:t> â </a:t>
            </a:r>
            <a:r>
              <a:rPr lang="en-GB" dirty="0" err="1"/>
              <a:t>phroblem</a:t>
            </a:r>
            <a:r>
              <a:rPr lang="en-GB" dirty="0"/>
              <a:t>: </a:t>
            </a:r>
            <a:r>
              <a:rPr lang="en-GB" dirty="0" err="1"/>
              <a:t>Tacsonomeg</a:t>
            </a:r>
            <a:br>
              <a:rPr lang="en-GB" dirty="0"/>
            </a:br>
            <a:r>
              <a:rPr lang="en-GB" dirty="0"/>
              <a:t>Approaching a Problem: Taxonomy</a:t>
            </a:r>
            <a:br>
              <a:rPr lang="en-GB" dirty="0"/>
            </a:br>
            <a:br>
              <a:rPr lang="en-GB" altLang="en-US" sz="4000" dirty="0"/>
            </a:br>
            <a:r>
              <a:rPr lang="en-GB" sz="4000" dirty="0"/>
              <a:t> </a:t>
            </a:r>
          </a:p>
        </p:txBody>
      </p:sp>
      <p:graphicFrame>
        <p:nvGraphicFramePr>
          <p:cNvPr id="67587" name="Group 3"/>
          <p:cNvGraphicFramePr>
            <a:graphicFrameLocks noGrp="1"/>
          </p:cNvGraphicFramePr>
          <p:nvPr>
            <p:ph type="tbl" idx="1"/>
            <p:extLst>
              <p:ext uri="{D42A27DB-BD31-4B8C-83A1-F6EECF244321}">
                <p14:modId xmlns:p14="http://schemas.microsoft.com/office/powerpoint/2010/main" val="1877933447"/>
              </p:ext>
            </p:extLst>
          </p:nvPr>
        </p:nvGraphicFramePr>
        <p:xfrm>
          <a:off x="334108" y="1441938"/>
          <a:ext cx="11245362" cy="4819064"/>
        </p:xfrm>
        <a:graphic>
          <a:graphicData uri="http://schemas.openxmlformats.org/drawingml/2006/table">
            <a:tbl>
              <a:tblPr/>
              <a:tblGrid>
                <a:gridCol w="1420229">
                  <a:extLst>
                    <a:ext uri="{9D8B030D-6E8A-4147-A177-3AD203B41FA5}">
                      <a16:colId xmlns:a16="http://schemas.microsoft.com/office/drawing/2014/main" val="20000"/>
                    </a:ext>
                  </a:extLst>
                </a:gridCol>
                <a:gridCol w="4259602">
                  <a:extLst>
                    <a:ext uri="{9D8B030D-6E8A-4147-A177-3AD203B41FA5}">
                      <a16:colId xmlns:a16="http://schemas.microsoft.com/office/drawing/2014/main" val="20001"/>
                    </a:ext>
                  </a:extLst>
                </a:gridCol>
                <a:gridCol w="5565531">
                  <a:extLst>
                    <a:ext uri="{9D8B030D-6E8A-4147-A177-3AD203B41FA5}">
                      <a16:colId xmlns:a16="http://schemas.microsoft.com/office/drawing/2014/main" val="20002"/>
                    </a:ext>
                  </a:extLst>
                </a:gridCol>
              </a:tblGrid>
              <a:tr h="297440">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a:ln>
                            <a:noFill/>
                          </a:ln>
                          <a:solidFill>
                            <a:schemeClr val="tx1"/>
                          </a:solidFill>
                          <a:effectLst/>
                          <a:latin typeface="Arial" panose="020B0604020202020204" pitchFamily="34" charset="0"/>
                          <a:ea typeface="Times New Roman" pitchFamily="18" charset="0"/>
                          <a:cs typeface="Arial" panose="020B0604020202020204" pitchFamily="34" charset="0"/>
                        </a:rPr>
                        <a:t>Competence</a:t>
                      </a:r>
                    </a:p>
                  </a:txBody>
                  <a:tcPr marT="45709" marB="4570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Skills demonstrated</a:t>
                      </a: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a:ln>
                            <a:noFill/>
                          </a:ln>
                          <a:solidFill>
                            <a:schemeClr val="tx1"/>
                          </a:solidFill>
                          <a:effectLst/>
                          <a:latin typeface="Arial" panose="020B0604020202020204" pitchFamily="34" charset="0"/>
                          <a:cs typeface="Arial" panose="020B0604020202020204" pitchFamily="34" charset="0"/>
                        </a:rPr>
                        <a:t>Question cues </a:t>
                      </a:r>
                    </a:p>
                  </a:txBody>
                  <a:tcPr marT="45709" marB="4570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669274">
                <a:tc>
                  <a:txBody>
                    <a:bodyPr/>
                    <a:lstStyle/>
                    <a:p>
                      <a:pPr marL="533400" marR="0" lvl="0" indent="-53340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a:ln>
                            <a:noFill/>
                          </a:ln>
                          <a:solidFill>
                            <a:schemeClr val="tx1"/>
                          </a:solidFill>
                          <a:effectLst/>
                          <a:latin typeface="Arial" panose="020B0604020202020204" pitchFamily="34" charset="0"/>
                          <a:ea typeface="Times New Roman" pitchFamily="18" charset="0"/>
                          <a:cs typeface="Arial" panose="020B0604020202020204" pitchFamily="34" charset="0"/>
                        </a:rPr>
                        <a:t>1.Remembering</a:t>
                      </a:r>
                    </a:p>
                  </a:txBody>
                  <a:tcPr marT="45709" marB="4570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You are able to recall information, know dates, events and places.</a:t>
                      </a:r>
                      <a:r>
                        <a:rPr kumimoji="0" lang="en-GB"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list, define, tell, describe, identify, show, label, collect, examine, tabulate, quote, name, who, when, where</a:t>
                      </a:r>
                      <a:endParaRPr kumimoji="0" lang="en-GB"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T="45709" marB="4570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633485">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a:ln>
                            <a:noFill/>
                          </a:ln>
                          <a:solidFill>
                            <a:schemeClr val="tx1"/>
                          </a:solidFill>
                          <a:effectLst/>
                          <a:latin typeface="Arial" panose="020B0604020202020204" pitchFamily="34" charset="0"/>
                          <a:ea typeface="Times New Roman" pitchFamily="18" charset="0"/>
                          <a:cs typeface="Arial" panose="020B0604020202020204" pitchFamily="34" charset="0"/>
                        </a:rPr>
                        <a:t>2. Understanding</a:t>
                      </a:r>
                    </a:p>
                  </a:txBody>
                  <a:tcPr marT="45709" marB="4570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You can understand information. You can order, group and make inferences from information.</a:t>
                      </a: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summarise, describe, interpret, contrast, predict, associate, distinguish, estimate, discuss, extend</a:t>
                      </a:r>
                      <a:r>
                        <a:rPr kumimoji="0" lang="en-GB"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txBody>
                  <a:tcPr marT="45709" marB="4570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669274">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a:ln>
                            <a:noFill/>
                          </a:ln>
                          <a:solidFill>
                            <a:schemeClr val="tx1"/>
                          </a:solidFill>
                          <a:effectLst/>
                          <a:latin typeface="Arial" panose="020B0604020202020204" pitchFamily="34" charset="0"/>
                          <a:ea typeface="Times New Roman" pitchFamily="18" charset="0"/>
                          <a:cs typeface="Arial" panose="020B0604020202020204" pitchFamily="34" charset="0"/>
                        </a:rPr>
                        <a:t>3. Applying</a:t>
                      </a:r>
                    </a:p>
                  </a:txBody>
                  <a:tcPr marT="45709" marB="4570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You can use information including methods, ideas and theories in new situations. You can solve problems using the skills of knowledge</a:t>
                      </a: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apply, demonstrate, calculate, complete, illustrate, show, solve, examine, modify, relate, change, classify, experiment, discover</a:t>
                      </a:r>
                      <a:r>
                        <a:rPr kumimoji="0" lang="en-GB"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txBody>
                  <a:tcPr marT="45709" marB="4570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826302">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a:ln>
                            <a:noFill/>
                          </a:ln>
                          <a:solidFill>
                            <a:schemeClr val="tx1"/>
                          </a:solidFill>
                          <a:effectLst/>
                          <a:latin typeface="Arial" panose="020B0604020202020204" pitchFamily="34" charset="0"/>
                          <a:ea typeface="Times New Roman" pitchFamily="18" charset="0"/>
                          <a:cs typeface="Arial" panose="020B0604020202020204" pitchFamily="34" charset="0"/>
                        </a:rPr>
                        <a:t>4. Analysing</a:t>
                      </a:r>
                    </a:p>
                  </a:txBody>
                  <a:tcPr marT="45709" marB="4570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You can see patterns in the information that you have ordered. You can find the meaning of those patterns and identify the reasons for them.</a:t>
                      </a: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analyse, separate, order, explain, connect, classify, arrange, divide, compare, select, explain</a:t>
                      </a:r>
                      <a:r>
                        <a:rPr kumimoji="0" lang="en-GB"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txBody>
                  <a:tcPr marT="45709" marB="4570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640955">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defRPr/>
                      </a:pPr>
                      <a:r>
                        <a:rPr kumimoji="0" lang="en-GB" sz="1200" b="1" i="0" u="none" strike="noStrike" cap="none" normalizeH="0" baseline="0" dirty="0">
                          <a:ln>
                            <a:noFill/>
                          </a:ln>
                          <a:solidFill>
                            <a:schemeClr val="tx1"/>
                          </a:solidFill>
                          <a:effectLst/>
                          <a:latin typeface="Arial" panose="020B0604020202020204" pitchFamily="34" charset="0"/>
                          <a:ea typeface="Times New Roman" pitchFamily="18" charset="0"/>
                          <a:cs typeface="Arial" panose="020B0604020202020204" pitchFamily="34" charset="0"/>
                        </a:rPr>
                        <a:t>5. Evaluating</a:t>
                      </a:r>
                    </a:p>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endParaRPr kumimoji="0" lang="en-GB" sz="1200" b="1" i="0" u="none" strike="noStrike" cap="none" normalizeH="0" baseline="0" dirty="0">
                        <a:ln>
                          <a:noFill/>
                        </a:ln>
                        <a:solidFill>
                          <a:schemeClr val="tx1"/>
                        </a:solidFill>
                        <a:effectLst/>
                        <a:latin typeface="Arial" panose="020B0604020202020204" pitchFamily="34" charset="0"/>
                        <a:ea typeface="Times New Roman" pitchFamily="18" charset="0"/>
                        <a:cs typeface="Arial" panose="020B0604020202020204" pitchFamily="34" charset="0"/>
                      </a:endParaRPr>
                    </a:p>
                  </a:txBody>
                  <a:tcPr marT="45709" marB="4570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defRPr/>
                      </a:pPr>
                      <a:r>
                        <a:rPr kumimoji="0" lang="en-GB"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You can compare and discriminate between ideas. You can assess the value of an idea or presentation.</a:t>
                      </a:r>
                    </a:p>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endParaRPr kumimoji="0" lang="en-GB" sz="1200" b="1"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defRPr/>
                      </a:pPr>
                      <a:r>
                        <a:rPr kumimoji="0" lang="en-GB"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assess, decide, rank, grade, test, measure, recommend, convince, select, judge, explain, discriminate, support, conclude, compare, summarise</a:t>
                      </a:r>
                      <a:r>
                        <a:rPr kumimoji="0" lang="en-GB"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endParaRPr kumimoji="0" lang="en-GB"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T="45709" marB="4570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1046655">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a:ln>
                            <a:noFill/>
                          </a:ln>
                          <a:solidFill>
                            <a:schemeClr val="tx1"/>
                          </a:solidFill>
                          <a:effectLst/>
                          <a:latin typeface="Arial" panose="020B0604020202020204" pitchFamily="34" charset="0"/>
                          <a:ea typeface="Times New Roman" pitchFamily="18" charset="0"/>
                          <a:cs typeface="Arial" panose="020B0604020202020204" pitchFamily="34" charset="0"/>
                        </a:rPr>
                        <a:t>6. Creating</a:t>
                      </a:r>
                    </a:p>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endParaRPr kumimoji="0" lang="en-GB" sz="1200" b="1" i="0" u="none" strike="noStrike" cap="none" normalizeH="0" baseline="0" dirty="0">
                        <a:ln>
                          <a:noFill/>
                        </a:ln>
                        <a:solidFill>
                          <a:schemeClr val="tx1"/>
                        </a:solidFill>
                        <a:effectLst/>
                        <a:latin typeface="Arial" panose="020B0604020202020204" pitchFamily="34" charset="0"/>
                        <a:ea typeface="Times New Roman" pitchFamily="18" charset="0"/>
                        <a:cs typeface="Arial" panose="020B0604020202020204" pitchFamily="34" charset="0"/>
                      </a:endParaRPr>
                    </a:p>
                  </a:txBody>
                  <a:tcPr marT="45709" marB="4570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defRPr/>
                      </a:pPr>
                      <a:r>
                        <a:rPr kumimoji="0" lang="en-GB"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You can use old ideas to create new ones and make generalisations linked to your ideas. You can use knowledge from lots of other areas. You can predict and draw conclusions.</a:t>
                      </a:r>
                    </a:p>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endParaRPr kumimoji="0" lang="en-GB" sz="1200" b="1"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defRPr/>
                      </a:pPr>
                      <a:r>
                        <a:rPr kumimoji="0" lang="en-GB"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combine, integrate, modify, rearrange, substitute, plan, create, design, invent, what if?, compose, formulate, prepare, generalise, rewrite</a:t>
                      </a:r>
                      <a:r>
                        <a:rPr kumimoji="0" lang="en-GB"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endParaRPr kumimoji="0" lang="en-GB"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T="45709" marB="4570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bl>
          </a:graphicData>
        </a:graphic>
      </p:graphicFrame>
      <p:pic>
        <p:nvPicPr>
          <p:cNvPr id="4" name="Picture 3"/>
          <p:cNvPicPr>
            <a:picLocks noChangeAspect="1"/>
          </p:cNvPicPr>
          <p:nvPr/>
        </p:nvPicPr>
        <p:blipFill>
          <a:blip r:embed="rId2"/>
          <a:stretch>
            <a:fillRect/>
          </a:stretch>
        </p:blipFill>
        <p:spPr>
          <a:xfrm>
            <a:off x="10243038" y="152401"/>
            <a:ext cx="1708522" cy="946638"/>
          </a:xfrm>
          <a:prstGeom prst="rect">
            <a:avLst/>
          </a:prstGeom>
        </p:spPr>
      </p:pic>
    </p:spTree>
    <p:extLst>
      <p:ext uri="{BB962C8B-B14F-4D97-AF65-F5344CB8AC3E}">
        <p14:creationId xmlns:p14="http://schemas.microsoft.com/office/powerpoint/2010/main" val="424537167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1026" name="Picture 2" descr="Image result for bloom's taxonomy"/>
          <p:cNvPicPr>
            <a:picLocks noGrp="1" noChangeAspect="1" noChangeArrowheads="1"/>
          </p:cNvPicPr>
          <p:nvPr>
            <p:ph type="tbl" idx="1"/>
          </p:nvPr>
        </p:nvPicPr>
        <p:blipFill>
          <a:blip r:embed="rId2">
            <a:extLst>
              <a:ext uri="{28A0092B-C50C-407E-A947-70E740481C1C}">
                <a14:useLocalDpi xmlns:a14="http://schemas.microsoft.com/office/drawing/2010/main" val="0"/>
              </a:ext>
            </a:extLst>
          </a:blip>
          <a:srcRect/>
          <a:stretch>
            <a:fillRect/>
          </a:stretch>
        </p:blipFill>
        <p:spPr bwMode="auto">
          <a:xfrm>
            <a:off x="1272702" y="1600200"/>
            <a:ext cx="9646595" cy="4533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14668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3"/>
          <p:cNvSpPr>
            <a:spLocks noGrp="1" noChangeArrowheads="1"/>
          </p:cNvSpPr>
          <p:nvPr>
            <p:ph sz="half" idx="4294967295"/>
          </p:nvPr>
        </p:nvSpPr>
        <p:spPr>
          <a:xfrm>
            <a:off x="675620" y="1616765"/>
            <a:ext cx="4562302" cy="4800600"/>
          </a:xfrm>
        </p:spPr>
        <p:txBody>
          <a:bodyPr vert="horz" lIns="91440" tIns="45720" rIns="91440" bIns="45720" rtlCol="0" anchor="t">
            <a:normAutofit/>
          </a:bodyPr>
          <a:lstStyle/>
          <a:p>
            <a:pPr>
              <a:lnSpc>
                <a:spcPct val="80000"/>
              </a:lnSpc>
            </a:pPr>
            <a:r>
              <a:rPr lang="en-GB" altLang="en-US" sz="2400" dirty="0">
                <a:ea typeface="ＭＳ Ｐゴシック"/>
              </a:rPr>
              <a:t>Mae </a:t>
            </a:r>
            <a:r>
              <a:rPr lang="en-GB" altLang="en-US" sz="2400" dirty="0" err="1">
                <a:ea typeface="ＭＳ Ｐゴシック"/>
              </a:rPr>
              <a:t>tacsonomeg</a:t>
            </a:r>
            <a:r>
              <a:rPr lang="en-GB" altLang="en-US" sz="2400" dirty="0">
                <a:ea typeface="ＭＳ Ｐゴシック"/>
              </a:rPr>
              <a:t> Bloom </a:t>
            </a:r>
            <a:r>
              <a:rPr lang="en-GB" altLang="en-US" sz="2400" dirty="0" err="1">
                <a:ea typeface="ＭＳ Ｐゴシック"/>
              </a:rPr>
              <a:t>yn</a:t>
            </a:r>
            <a:r>
              <a:rPr lang="en-GB" altLang="en-US" sz="2400" dirty="0">
                <a:ea typeface="ＭＳ Ｐゴシック"/>
              </a:rPr>
              <a:t> </a:t>
            </a:r>
            <a:r>
              <a:rPr lang="en-GB" altLang="en-US" sz="2400" dirty="0" err="1">
                <a:ea typeface="ＭＳ Ｐゴシック"/>
              </a:rPr>
              <a:t>ganolog</a:t>
            </a:r>
            <a:r>
              <a:rPr lang="en-GB" altLang="en-US" sz="2400" dirty="0">
                <a:ea typeface="ＭＳ Ｐゴシック"/>
              </a:rPr>
              <a:t> </a:t>
            </a:r>
            <a:r>
              <a:rPr lang="en-GB" altLang="en-US" sz="2400" dirty="0" err="1">
                <a:ea typeface="ＭＳ Ｐゴシック"/>
              </a:rPr>
              <a:t>i</a:t>
            </a:r>
            <a:r>
              <a:rPr lang="en-GB" altLang="en-US" sz="2400" dirty="0">
                <a:ea typeface="ＭＳ Ｐゴシック"/>
              </a:rPr>
              <a:t> </a:t>
            </a:r>
            <a:r>
              <a:rPr lang="en-GB" altLang="en-US" sz="2400" dirty="0" err="1">
                <a:ea typeface="ＭＳ Ｐゴシック"/>
              </a:rPr>
              <a:t>lawer</a:t>
            </a:r>
            <a:r>
              <a:rPr lang="en-GB" altLang="en-US" sz="2400" dirty="0">
                <a:ea typeface="ＭＳ Ｐゴシック"/>
              </a:rPr>
              <a:t> o </a:t>
            </a:r>
            <a:r>
              <a:rPr lang="en-GB" altLang="en-US" sz="2400" dirty="0" err="1">
                <a:ea typeface="ＭＳ Ｐゴシック"/>
              </a:rPr>
              <a:t>athroniaethau</a:t>
            </a:r>
            <a:r>
              <a:rPr lang="en-GB" altLang="en-US" sz="2400" dirty="0">
                <a:ea typeface="ＭＳ Ｐゴシック"/>
              </a:rPr>
              <a:t> </a:t>
            </a:r>
            <a:r>
              <a:rPr lang="en-GB" altLang="en-US" sz="2400" dirty="0" err="1">
                <a:ea typeface="ＭＳ Ｐゴシック"/>
              </a:rPr>
              <a:t>dysgu</a:t>
            </a:r>
            <a:r>
              <a:rPr lang="en-GB" altLang="en-US" sz="2400" dirty="0">
                <a:ea typeface="ＭＳ Ｐゴシック"/>
              </a:rPr>
              <a:t> </a:t>
            </a:r>
            <a:r>
              <a:rPr lang="en-GB" altLang="en-US" sz="2400" dirty="0" err="1">
                <a:ea typeface="ＭＳ Ｐゴシック"/>
              </a:rPr>
              <a:t>yn</a:t>
            </a:r>
            <a:r>
              <a:rPr lang="en-GB" altLang="en-US" sz="2400" dirty="0">
                <a:ea typeface="ＭＳ Ｐゴシック"/>
              </a:rPr>
              <a:t> </a:t>
            </a:r>
            <a:r>
              <a:rPr lang="en-GB" altLang="en-US" sz="2400" dirty="0" err="1">
                <a:ea typeface="ＭＳ Ｐゴシック"/>
              </a:rPr>
              <a:t>enwedig</a:t>
            </a:r>
            <a:r>
              <a:rPr lang="en-GB" altLang="en-US" sz="2400" dirty="0">
                <a:ea typeface="ＭＳ Ｐゴシック"/>
              </a:rPr>
              <a:t> y </a:t>
            </a:r>
            <a:r>
              <a:rPr lang="en-GB" altLang="en-US" sz="2400" dirty="0" err="1">
                <a:ea typeface="ＭＳ Ｐゴシック"/>
              </a:rPr>
              <a:t>rhai</a:t>
            </a:r>
            <a:r>
              <a:rPr lang="en-GB" altLang="en-US" sz="2400" dirty="0">
                <a:ea typeface="ＭＳ Ｐゴシック"/>
              </a:rPr>
              <a:t> </a:t>
            </a:r>
            <a:r>
              <a:rPr lang="en-GB" altLang="en-US" sz="2400" dirty="0" err="1">
                <a:ea typeface="ＭＳ Ｐゴシック"/>
              </a:rPr>
              <a:t>sydd</a:t>
            </a:r>
            <a:r>
              <a:rPr lang="en-GB" altLang="en-US" sz="2400" dirty="0">
                <a:ea typeface="ＭＳ Ｐゴシック"/>
              </a:rPr>
              <a:t> </a:t>
            </a:r>
            <a:r>
              <a:rPr lang="en-GB" altLang="en-US" sz="2400" dirty="0" err="1">
                <a:ea typeface="ＭＳ Ｐゴシック"/>
              </a:rPr>
              <a:t>yn</a:t>
            </a:r>
            <a:r>
              <a:rPr lang="en-GB" altLang="en-US" sz="2400" dirty="0">
                <a:ea typeface="ＭＳ Ｐゴシック"/>
              </a:rPr>
              <a:t> </a:t>
            </a:r>
            <a:r>
              <a:rPr lang="en-GB" altLang="en-US" sz="2400" dirty="0" err="1">
                <a:ea typeface="ＭＳ Ｐゴシック"/>
              </a:rPr>
              <a:t>seiliedig</a:t>
            </a:r>
            <a:r>
              <a:rPr lang="en-GB" altLang="en-US" sz="2400" dirty="0">
                <a:ea typeface="ＭＳ Ｐゴシック"/>
              </a:rPr>
              <a:t> </a:t>
            </a:r>
            <a:r>
              <a:rPr lang="en-GB" altLang="en-US" sz="2400" dirty="0" err="1">
                <a:ea typeface="ＭＳ Ｐゴシック"/>
              </a:rPr>
              <a:t>ar</a:t>
            </a:r>
            <a:r>
              <a:rPr lang="en-GB" altLang="en-US" sz="2400" dirty="0">
                <a:ea typeface="ＭＳ Ｐゴシック"/>
              </a:rPr>
              <a:t> </a:t>
            </a:r>
            <a:r>
              <a:rPr lang="en-GB" altLang="en-US" sz="2400" dirty="0" err="1">
                <a:ea typeface="ＭＳ Ｐゴシック"/>
              </a:rPr>
              <a:t>sgiliau</a:t>
            </a:r>
            <a:r>
              <a:rPr lang="en-GB" altLang="en-US" sz="2400" dirty="0">
                <a:ea typeface="ＭＳ Ｐゴシック"/>
              </a:rPr>
              <a:t> </a:t>
            </a:r>
            <a:r>
              <a:rPr lang="en-GB" altLang="en-US" sz="2400" dirty="0" err="1">
                <a:ea typeface="ＭＳ Ｐゴシック"/>
              </a:rPr>
              <a:t>yn</a:t>
            </a:r>
            <a:r>
              <a:rPr lang="en-GB" altLang="en-US" sz="2400" dirty="0">
                <a:ea typeface="ＭＳ Ｐゴシック"/>
              </a:rPr>
              <a:t> </a:t>
            </a:r>
            <a:r>
              <a:rPr lang="en-GB" altLang="en-US" sz="2400" dirty="0" err="1">
                <a:ea typeface="ＭＳ Ｐゴシック"/>
              </a:rPr>
              <a:t>hytrach</a:t>
            </a:r>
            <a:r>
              <a:rPr lang="en-GB" altLang="en-US" sz="2400" dirty="0">
                <a:ea typeface="ＭＳ Ｐゴシック"/>
              </a:rPr>
              <a:t> </a:t>
            </a:r>
            <a:r>
              <a:rPr lang="en-GB" altLang="en-US" sz="2400" dirty="0" err="1">
                <a:ea typeface="ＭＳ Ｐゴシック"/>
              </a:rPr>
              <a:t>na</a:t>
            </a:r>
            <a:r>
              <a:rPr lang="en-GB" altLang="en-US" sz="2400" dirty="0">
                <a:ea typeface="ＭＳ Ｐゴシック"/>
              </a:rPr>
              <a:t> </a:t>
            </a:r>
            <a:r>
              <a:rPr lang="en-GB" altLang="en-US" sz="2400" dirty="0" err="1">
                <a:ea typeface="ＭＳ Ｐゴシック"/>
              </a:rPr>
              <a:t>chynnwys</a:t>
            </a:r>
            <a:endParaRPr lang="en-GB" altLang="en-US" sz="2400" dirty="0">
              <a:ea typeface="ＭＳ Ｐゴシック"/>
            </a:endParaRPr>
          </a:p>
          <a:p>
            <a:pPr eaLnBrk="1" hangingPunct="1">
              <a:lnSpc>
                <a:spcPct val="80000"/>
              </a:lnSpc>
            </a:pPr>
            <a:r>
              <a:rPr lang="en-GB" altLang="en-US" sz="2400" dirty="0" err="1">
                <a:ea typeface="ＭＳ Ｐゴシック"/>
              </a:rPr>
              <a:t>Medrir</a:t>
            </a:r>
            <a:r>
              <a:rPr lang="en-GB" altLang="en-US" sz="2400" dirty="0">
                <a:ea typeface="ＭＳ Ｐゴシック"/>
              </a:rPr>
              <a:t> </a:t>
            </a:r>
            <a:r>
              <a:rPr lang="en-GB" altLang="en-US" sz="2400" dirty="0" err="1">
                <a:ea typeface="ＭＳ Ｐゴシック"/>
              </a:rPr>
              <a:t>defnyddio</a:t>
            </a:r>
            <a:r>
              <a:rPr lang="en-GB" altLang="en-US" sz="2400" dirty="0">
                <a:ea typeface="ＭＳ Ｐゴシック"/>
              </a:rPr>
              <a:t> </a:t>
            </a:r>
            <a:r>
              <a:rPr lang="en-GB" altLang="en-US" sz="2400" dirty="0" err="1">
                <a:ea typeface="ＭＳ Ｐゴシック"/>
              </a:rPr>
              <a:t>tacsonomeg</a:t>
            </a:r>
            <a:r>
              <a:rPr lang="en-GB" altLang="en-US" sz="2400" dirty="0">
                <a:ea typeface="ＭＳ Ｐゴシック"/>
              </a:rPr>
              <a:t> Bloom </a:t>
            </a:r>
            <a:r>
              <a:rPr lang="en-GB" altLang="en-US" sz="2400" dirty="0" err="1">
                <a:ea typeface="ＭＳ Ｐゴシック"/>
              </a:rPr>
              <a:t>fel</a:t>
            </a:r>
            <a:r>
              <a:rPr lang="en-GB" altLang="en-US" sz="2400" dirty="0">
                <a:ea typeface="ＭＳ Ｐゴシック"/>
              </a:rPr>
              <a:t> </a:t>
            </a:r>
            <a:r>
              <a:rPr lang="en-GB" altLang="en-US" sz="2400" dirty="0" err="1">
                <a:ea typeface="ＭＳ Ｐゴシック"/>
              </a:rPr>
              <a:t>offeryn</a:t>
            </a:r>
            <a:r>
              <a:rPr lang="en-GB" altLang="en-US" sz="2400" dirty="0">
                <a:ea typeface="ＭＳ Ｐゴシック"/>
              </a:rPr>
              <a:t> </a:t>
            </a:r>
            <a:r>
              <a:rPr lang="en-GB" altLang="en-US" sz="2400" dirty="0" err="1">
                <a:ea typeface="ＭＳ Ｐゴシック"/>
              </a:rPr>
              <a:t>dysgu</a:t>
            </a:r>
            <a:r>
              <a:rPr lang="en-GB" altLang="en-US" sz="2400" dirty="0">
                <a:ea typeface="ＭＳ Ｐゴシック"/>
              </a:rPr>
              <a:t> </a:t>
            </a:r>
            <a:r>
              <a:rPr lang="en-GB" altLang="en-US" sz="2400" dirty="0" err="1">
                <a:ea typeface="ＭＳ Ｐゴシック"/>
              </a:rPr>
              <a:t>i</a:t>
            </a:r>
            <a:r>
              <a:rPr lang="en-GB" altLang="en-US" sz="2400" dirty="0">
                <a:ea typeface="ＭＳ Ｐゴシック"/>
              </a:rPr>
              <a:t> </a:t>
            </a:r>
            <a:r>
              <a:rPr lang="en-GB" altLang="en-US" sz="2400" dirty="0" err="1">
                <a:ea typeface="ＭＳ Ｐゴシック"/>
              </a:rPr>
              <a:t>gydbwyso</a:t>
            </a:r>
            <a:r>
              <a:rPr lang="en-GB" altLang="en-US" sz="2400" dirty="0">
                <a:ea typeface="ＭＳ Ｐゴシック"/>
              </a:rPr>
              <a:t> </a:t>
            </a:r>
            <a:r>
              <a:rPr lang="en-GB" altLang="en-US" sz="2400" dirty="0" err="1">
                <a:ea typeface="ＭＳ Ｐゴシック"/>
              </a:rPr>
              <a:t>cwestiynu</a:t>
            </a:r>
            <a:r>
              <a:rPr lang="en-GB" altLang="en-US" sz="2400" dirty="0">
                <a:ea typeface="ＭＳ Ｐゴシック"/>
              </a:rPr>
              <a:t> </a:t>
            </a:r>
            <a:r>
              <a:rPr lang="en-GB" altLang="en-US" sz="2400" dirty="0" err="1">
                <a:ea typeface="ＭＳ Ｐゴシック"/>
              </a:rPr>
              <a:t>yn</a:t>
            </a:r>
            <a:r>
              <a:rPr lang="en-GB" altLang="en-US" sz="2400" dirty="0">
                <a:ea typeface="ＭＳ Ｐゴシック"/>
              </a:rPr>
              <a:t> y </a:t>
            </a:r>
            <a:r>
              <a:rPr lang="en-GB" altLang="en-US" sz="2400" dirty="0" err="1">
                <a:ea typeface="ＭＳ Ｐゴシック"/>
              </a:rPr>
              <a:t>dosbarth</a:t>
            </a:r>
            <a:r>
              <a:rPr lang="en-GB" altLang="en-US" sz="2400" dirty="0">
                <a:ea typeface="ＭＳ Ｐゴシック"/>
              </a:rPr>
              <a:t> ac </a:t>
            </a:r>
            <a:r>
              <a:rPr lang="en-GB" altLang="en-US" sz="2400" dirty="0" err="1">
                <a:ea typeface="ＭＳ Ｐゴシック"/>
              </a:rPr>
              <a:t>mewn</a:t>
            </a:r>
            <a:r>
              <a:rPr lang="en-GB" altLang="en-US" sz="2400" dirty="0">
                <a:ea typeface="ＭＳ Ｐゴシック"/>
              </a:rPr>
              <a:t> </a:t>
            </a:r>
            <a:r>
              <a:rPr lang="en-GB" altLang="en-US" sz="2400" dirty="0" err="1">
                <a:ea typeface="ＭＳ Ｐゴシック"/>
              </a:rPr>
              <a:t>aseiniadau</a:t>
            </a:r>
            <a:r>
              <a:rPr lang="en-GB" altLang="en-US" sz="2400" dirty="0">
                <a:ea typeface="ＭＳ Ｐゴシック"/>
              </a:rPr>
              <a:t> </a:t>
            </a:r>
            <a:r>
              <a:rPr lang="en-GB" altLang="en-US" sz="2400" dirty="0" err="1">
                <a:ea typeface="ＭＳ Ｐゴシック"/>
              </a:rPr>
              <a:t>i</a:t>
            </a:r>
            <a:r>
              <a:rPr lang="en-GB" altLang="en-US" sz="2400" dirty="0">
                <a:ea typeface="ＭＳ Ｐゴシック"/>
              </a:rPr>
              <a:t> </a:t>
            </a:r>
            <a:r>
              <a:rPr lang="en-GB" altLang="en-US" sz="2400" dirty="0" err="1">
                <a:ea typeface="ＭＳ Ｐゴシック"/>
              </a:rPr>
              <a:t>sicrhau</a:t>
            </a:r>
            <a:r>
              <a:rPr lang="en-GB" altLang="en-US" sz="2400" dirty="0">
                <a:ea typeface="ＭＳ Ｐゴシック"/>
              </a:rPr>
              <a:t> </a:t>
            </a:r>
            <a:r>
              <a:rPr lang="en-GB" altLang="en-US" sz="2400" dirty="0" err="1">
                <a:ea typeface="ＭＳ Ｐゴシック"/>
              </a:rPr>
              <a:t>fod</a:t>
            </a:r>
            <a:r>
              <a:rPr lang="en-GB" altLang="en-US" sz="2400" dirty="0">
                <a:ea typeface="ＭＳ Ｐゴシック"/>
              </a:rPr>
              <a:t> </a:t>
            </a:r>
            <a:r>
              <a:rPr lang="en-GB" altLang="en-US" sz="2400" dirty="0" err="1">
                <a:ea typeface="ＭＳ Ｐゴシック"/>
              </a:rPr>
              <a:t>disgyblion</a:t>
            </a:r>
            <a:r>
              <a:rPr lang="en-GB" altLang="en-US" sz="2400" dirty="0">
                <a:ea typeface="ＭＳ Ｐゴシック"/>
              </a:rPr>
              <a:t> </a:t>
            </a:r>
            <a:r>
              <a:rPr lang="en-GB" altLang="en-US" sz="2400" dirty="0" err="1">
                <a:ea typeface="ＭＳ Ｐゴシック"/>
              </a:rPr>
              <a:t>yn</a:t>
            </a:r>
            <a:r>
              <a:rPr lang="en-GB" altLang="en-US" sz="2400" dirty="0">
                <a:ea typeface="ＭＳ Ｐゴシック"/>
              </a:rPr>
              <a:t> </a:t>
            </a:r>
            <a:r>
              <a:rPr lang="en-GB" altLang="en-US" sz="2400" dirty="0" err="1">
                <a:ea typeface="ＭＳ Ｐゴシック"/>
              </a:rPr>
              <a:t>defnyddio</a:t>
            </a:r>
            <a:r>
              <a:rPr lang="en-GB" altLang="en-US" sz="2400" dirty="0">
                <a:ea typeface="ＭＳ Ｐゴシック"/>
              </a:rPr>
              <a:t> </a:t>
            </a:r>
            <a:r>
              <a:rPr lang="en-GB" altLang="en-US" sz="2400" dirty="0" err="1">
                <a:ea typeface="ＭＳ Ｐゴシック"/>
              </a:rPr>
              <a:t>pob</a:t>
            </a:r>
            <a:r>
              <a:rPr lang="en-GB" altLang="en-US" sz="2400" dirty="0">
                <a:ea typeface="ＭＳ Ｐゴシック"/>
              </a:rPr>
              <a:t> </a:t>
            </a:r>
            <a:r>
              <a:rPr lang="en-GB" altLang="en-US" sz="2400" dirty="0" err="1">
                <a:ea typeface="ＭＳ Ｐゴシック"/>
              </a:rPr>
              <a:t>lefel</a:t>
            </a:r>
            <a:r>
              <a:rPr lang="en-GB" altLang="en-US" sz="2400" dirty="0">
                <a:ea typeface="ＭＳ Ｐゴシック"/>
              </a:rPr>
              <a:t> o </a:t>
            </a:r>
            <a:r>
              <a:rPr lang="en-GB" altLang="en-US" sz="2400" dirty="0" err="1">
                <a:ea typeface="ＭＳ Ｐゴシック"/>
              </a:rPr>
              <a:t>feddwl</a:t>
            </a:r>
            <a:endParaRPr lang="en-GB" altLang="en-US" sz="2400" dirty="0">
              <a:ea typeface="ＭＳ Ｐゴシック"/>
            </a:endParaRPr>
          </a:p>
        </p:txBody>
      </p:sp>
      <p:sp>
        <p:nvSpPr>
          <p:cNvPr id="34819" name="Content Placeholder 6"/>
          <p:cNvSpPr>
            <a:spLocks noGrp="1"/>
          </p:cNvSpPr>
          <p:nvPr>
            <p:ph sz="half" idx="4294967295"/>
          </p:nvPr>
        </p:nvSpPr>
        <p:spPr>
          <a:xfrm>
            <a:off x="5420138" y="1716158"/>
            <a:ext cx="4824153" cy="4924425"/>
          </a:xfrm>
        </p:spPr>
        <p:txBody>
          <a:bodyPr vert="horz" lIns="91440" tIns="45720" rIns="91440" bIns="45720" rtlCol="0" anchor="t">
            <a:noAutofit/>
          </a:bodyPr>
          <a:lstStyle/>
          <a:p>
            <a:pPr>
              <a:lnSpc>
                <a:spcPct val="80000"/>
              </a:lnSpc>
            </a:pPr>
            <a:r>
              <a:rPr lang="en-US" altLang="en-US" sz="2400" i="1" dirty="0">
                <a:ea typeface="ＭＳ Ｐゴシック"/>
              </a:rPr>
              <a:t>Bloom’s taxonomy is at the core of many teaching philosophies especially those that are skills-based  rather than content-based</a:t>
            </a:r>
            <a:endParaRPr lang="en-US" altLang="en-US" sz="2400" i="1" baseline="30000">
              <a:ea typeface="ＭＳ Ｐゴシック"/>
            </a:endParaRPr>
          </a:p>
          <a:p>
            <a:pPr eaLnBrk="1" hangingPunct="1">
              <a:lnSpc>
                <a:spcPct val="80000"/>
              </a:lnSpc>
            </a:pPr>
            <a:r>
              <a:rPr lang="en-US" altLang="en-US" sz="2400" i="1" dirty="0">
                <a:ea typeface="ＭＳ Ｐゴシック"/>
              </a:rPr>
              <a:t>Bloom’s taxonomy can be used as a teaching and assessment tool to help balance questioning in class and in assignments to ensure students exercise all orders of thinking</a:t>
            </a:r>
            <a:endParaRPr lang="en-GB" altLang="en-US" sz="2400" i="1" dirty="0">
              <a:ea typeface="ＭＳ Ｐゴシック"/>
            </a:endParaRPr>
          </a:p>
        </p:txBody>
      </p:sp>
      <p:sp>
        <p:nvSpPr>
          <p:cNvPr id="14338" name="Rectangle 2"/>
          <p:cNvSpPr>
            <a:spLocks noGrp="1" noChangeArrowheads="1"/>
          </p:cNvSpPr>
          <p:nvPr>
            <p:ph type="title" idx="4294967295"/>
          </p:nvPr>
        </p:nvSpPr>
        <p:spPr>
          <a:xfrm>
            <a:off x="1524000" y="274638"/>
            <a:ext cx="8229600" cy="1143000"/>
          </a:xfrm>
        </p:spPr>
        <p:txBody>
          <a:bodyPr rtlCol="0"/>
          <a:lstStyle/>
          <a:p>
            <a:pPr algn="ctr">
              <a:defRPr/>
            </a:pPr>
            <a:r>
              <a:rPr lang="en-GB" dirty="0">
                <a:ea typeface="+mj-ea"/>
                <a:cs typeface="+mj-cs"/>
              </a:rPr>
              <a:t>Bloom</a:t>
            </a:r>
          </a:p>
        </p:txBody>
      </p:sp>
      <p:pic>
        <p:nvPicPr>
          <p:cNvPr id="5" name="Picture 4"/>
          <p:cNvPicPr>
            <a:picLocks noChangeAspect="1"/>
          </p:cNvPicPr>
          <p:nvPr/>
        </p:nvPicPr>
        <p:blipFill>
          <a:blip r:embed="rId2"/>
          <a:stretch>
            <a:fillRect/>
          </a:stretch>
        </p:blipFill>
        <p:spPr>
          <a:xfrm>
            <a:off x="10243038" y="152400"/>
            <a:ext cx="1708522" cy="1318847"/>
          </a:xfrm>
          <a:prstGeom prst="rect">
            <a:avLst/>
          </a:prstGeom>
        </p:spPr>
      </p:pic>
    </p:spTree>
    <p:extLst>
      <p:ext uri="{BB962C8B-B14F-4D97-AF65-F5344CB8AC3E}">
        <p14:creationId xmlns:p14="http://schemas.microsoft.com/office/powerpoint/2010/main" val="332351079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7143" y="364435"/>
            <a:ext cx="8596668" cy="1320800"/>
          </a:xfrm>
        </p:spPr>
        <p:txBody>
          <a:bodyPr/>
          <a:lstStyle/>
          <a:p>
            <a:r>
              <a:rPr lang="en-GB" dirty="0" err="1"/>
              <a:t>Tasg</a:t>
            </a:r>
            <a:r>
              <a:rPr lang="en-GB" dirty="0"/>
              <a:t> / Task</a:t>
            </a:r>
          </a:p>
        </p:txBody>
      </p:sp>
      <p:sp>
        <p:nvSpPr>
          <p:cNvPr id="3" name="Content Placeholder 2"/>
          <p:cNvSpPr>
            <a:spLocks noGrp="1"/>
          </p:cNvSpPr>
          <p:nvPr>
            <p:ph sz="half" idx="1"/>
          </p:nvPr>
        </p:nvSpPr>
        <p:spPr>
          <a:xfrm>
            <a:off x="1123122" y="2101362"/>
            <a:ext cx="3429000" cy="3994638"/>
          </a:xfrm>
        </p:spPr>
        <p:txBody>
          <a:bodyPr>
            <a:normAutofit/>
          </a:bodyPr>
          <a:lstStyle/>
          <a:p>
            <a:r>
              <a:rPr lang="en-GB" sz="2000" dirty="0" err="1"/>
              <a:t>Ystyriwch</a:t>
            </a:r>
            <a:r>
              <a:rPr lang="en-GB" sz="2000" dirty="0"/>
              <a:t> </a:t>
            </a:r>
            <a:r>
              <a:rPr lang="en-GB" sz="2000" dirty="0" err="1"/>
              <a:t>lyfr</a:t>
            </a:r>
            <a:r>
              <a:rPr lang="en-GB" sz="2000" dirty="0"/>
              <a:t> </a:t>
            </a:r>
            <a:r>
              <a:rPr lang="en-GB" sz="2000" dirty="0" err="1"/>
              <a:t>stori</a:t>
            </a:r>
            <a:r>
              <a:rPr lang="en-GB" sz="2000" dirty="0"/>
              <a:t> </a:t>
            </a:r>
            <a:r>
              <a:rPr lang="en-GB" sz="2000" dirty="0" err="1"/>
              <a:t>plentyn</a:t>
            </a:r>
            <a:r>
              <a:rPr lang="en-GB" sz="2000" dirty="0"/>
              <a:t> </a:t>
            </a:r>
          </a:p>
          <a:p>
            <a:r>
              <a:rPr lang="en-GB" sz="2000" dirty="0" err="1"/>
              <a:t>Dyfeisiwch</a:t>
            </a:r>
            <a:r>
              <a:rPr lang="en-GB" sz="2000" dirty="0"/>
              <a:t> </a:t>
            </a:r>
            <a:r>
              <a:rPr lang="en-GB" sz="2000" dirty="0" err="1"/>
              <a:t>cyfres</a:t>
            </a:r>
            <a:r>
              <a:rPr lang="en-GB" sz="2000" dirty="0"/>
              <a:t> o </a:t>
            </a:r>
            <a:r>
              <a:rPr lang="en-GB" sz="2000" dirty="0" err="1"/>
              <a:t>gwestiynau</a:t>
            </a:r>
            <a:r>
              <a:rPr lang="en-GB" sz="2000" dirty="0"/>
              <a:t> </a:t>
            </a:r>
            <a:r>
              <a:rPr lang="en-GB" sz="2000" dirty="0" err="1"/>
              <a:t>i</a:t>
            </a:r>
            <a:r>
              <a:rPr lang="en-GB" sz="2000" dirty="0"/>
              <a:t> </a:t>
            </a:r>
            <a:r>
              <a:rPr lang="en-GB" sz="2000" dirty="0" err="1"/>
              <a:t>drafod</a:t>
            </a:r>
            <a:r>
              <a:rPr lang="en-GB" sz="2000" dirty="0"/>
              <a:t> </a:t>
            </a:r>
            <a:r>
              <a:rPr lang="en-GB" sz="2000" dirty="0" err="1"/>
              <a:t>gyda</a:t>
            </a:r>
            <a:r>
              <a:rPr lang="en-GB" sz="2000" dirty="0"/>
              <a:t> </a:t>
            </a:r>
            <a:r>
              <a:rPr lang="en-GB" sz="2000" dirty="0" err="1"/>
              <a:t>grwp</a:t>
            </a:r>
            <a:r>
              <a:rPr lang="en-GB" sz="2000" dirty="0"/>
              <a:t> o </a:t>
            </a:r>
            <a:r>
              <a:rPr lang="en-GB" sz="2000" dirty="0" err="1"/>
              <a:t>blant</a:t>
            </a:r>
            <a:r>
              <a:rPr lang="en-GB" sz="2000" dirty="0"/>
              <a:t> </a:t>
            </a:r>
            <a:r>
              <a:rPr lang="en-GB" sz="2000" dirty="0" err="1"/>
              <a:t>gan</a:t>
            </a:r>
            <a:r>
              <a:rPr lang="en-GB" sz="2000" dirty="0"/>
              <a:t> </a:t>
            </a:r>
            <a:r>
              <a:rPr lang="en-GB" sz="2000" dirty="0" err="1"/>
              <a:t>ddefnyddio</a:t>
            </a:r>
            <a:r>
              <a:rPr lang="en-GB" sz="2000" dirty="0"/>
              <a:t> </a:t>
            </a:r>
            <a:r>
              <a:rPr lang="en-GB" sz="2000" dirty="0" err="1"/>
              <a:t>holl</a:t>
            </a:r>
            <a:r>
              <a:rPr lang="en-GB" sz="2000" dirty="0"/>
              <a:t> </a:t>
            </a:r>
            <a:r>
              <a:rPr lang="en-GB" sz="2000" dirty="0" err="1"/>
              <a:t>lefelau</a:t>
            </a:r>
            <a:r>
              <a:rPr lang="en-GB" sz="2000" dirty="0"/>
              <a:t>  </a:t>
            </a:r>
            <a:r>
              <a:rPr lang="en-GB" sz="2000" dirty="0" err="1"/>
              <a:t>tacsonomeg</a:t>
            </a:r>
            <a:r>
              <a:rPr lang="en-GB" sz="2000" dirty="0"/>
              <a:t> Bloom</a:t>
            </a:r>
          </a:p>
          <a:p>
            <a:r>
              <a:rPr lang="en-GB" sz="2000" dirty="0" err="1"/>
              <a:t>Defnyddiwch</a:t>
            </a:r>
            <a:r>
              <a:rPr lang="en-GB" sz="2000" dirty="0"/>
              <a:t> y </a:t>
            </a:r>
            <a:r>
              <a:rPr lang="en-GB" sz="2000" dirty="0" err="1"/>
              <a:t>daflen</a:t>
            </a:r>
            <a:r>
              <a:rPr lang="en-GB" sz="2000" dirty="0"/>
              <a:t> </a:t>
            </a:r>
            <a:r>
              <a:rPr lang="en-GB" sz="2000" dirty="0" err="1"/>
              <a:t>tacsonomeg</a:t>
            </a:r>
            <a:r>
              <a:rPr lang="en-GB" sz="2000" dirty="0"/>
              <a:t> </a:t>
            </a:r>
            <a:r>
              <a:rPr lang="en-GB" sz="2000" dirty="0" err="1"/>
              <a:t>i’ch</a:t>
            </a:r>
            <a:r>
              <a:rPr lang="en-GB" sz="2000" dirty="0"/>
              <a:t> </a:t>
            </a:r>
            <a:r>
              <a:rPr lang="en-GB" sz="2000" dirty="0" err="1"/>
              <a:t>cefnogi</a:t>
            </a:r>
            <a:endParaRPr lang="en-GB" sz="2000" dirty="0"/>
          </a:p>
        </p:txBody>
      </p:sp>
      <p:sp>
        <p:nvSpPr>
          <p:cNvPr id="4" name="Content Placeholder 3"/>
          <p:cNvSpPr>
            <a:spLocks noGrp="1"/>
          </p:cNvSpPr>
          <p:nvPr>
            <p:ph sz="half" idx="2"/>
          </p:nvPr>
        </p:nvSpPr>
        <p:spPr>
          <a:xfrm>
            <a:off x="5532783" y="2101362"/>
            <a:ext cx="4068417" cy="3860526"/>
          </a:xfrm>
        </p:spPr>
        <p:txBody>
          <a:bodyPr>
            <a:normAutofit/>
          </a:bodyPr>
          <a:lstStyle/>
          <a:p>
            <a:r>
              <a:rPr lang="en-GB" sz="2000" i="1" dirty="0"/>
              <a:t>Choose a child’s story book</a:t>
            </a:r>
          </a:p>
          <a:p>
            <a:r>
              <a:rPr lang="en-GB" sz="2000" i="1" dirty="0"/>
              <a:t>Devise a series of questions to discuss with a group of children using all levels of Bloom’s taxonomy</a:t>
            </a:r>
          </a:p>
          <a:p>
            <a:r>
              <a:rPr lang="en-GB" sz="2000" i="1" dirty="0"/>
              <a:t>Use the taxonomy sheet for support</a:t>
            </a:r>
          </a:p>
        </p:txBody>
      </p:sp>
      <p:pic>
        <p:nvPicPr>
          <p:cNvPr id="5" name="Picture 4"/>
          <p:cNvPicPr>
            <a:picLocks noChangeAspect="1"/>
          </p:cNvPicPr>
          <p:nvPr/>
        </p:nvPicPr>
        <p:blipFill>
          <a:blip r:embed="rId2"/>
          <a:stretch>
            <a:fillRect/>
          </a:stretch>
        </p:blipFill>
        <p:spPr>
          <a:xfrm>
            <a:off x="10243038" y="152400"/>
            <a:ext cx="1708522" cy="1318847"/>
          </a:xfrm>
          <a:prstGeom prst="rect">
            <a:avLst/>
          </a:prstGeom>
        </p:spPr>
      </p:pic>
    </p:spTree>
    <p:extLst>
      <p:ext uri="{BB962C8B-B14F-4D97-AF65-F5344CB8AC3E}">
        <p14:creationId xmlns:p14="http://schemas.microsoft.com/office/powerpoint/2010/main" val="182705706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0CC56-277A-4288-B403-5319046B6379}"/>
              </a:ext>
            </a:extLst>
          </p:cNvPr>
          <p:cNvSpPr>
            <a:spLocks noGrp="1"/>
          </p:cNvSpPr>
          <p:nvPr>
            <p:ph type="title"/>
          </p:nvPr>
        </p:nvSpPr>
        <p:spPr>
          <a:xfrm>
            <a:off x="677334" y="609600"/>
            <a:ext cx="8530408" cy="1320800"/>
          </a:xfrm>
        </p:spPr>
        <p:txBody>
          <a:bodyPr>
            <a:normAutofit fontScale="90000"/>
          </a:bodyPr>
          <a:lstStyle/>
          <a:p>
            <a:r>
              <a:rPr lang="en-GB" dirty="0"/>
              <a:t>Piaget     Vygotsky          Froebel        Dewey   Montessori    Skinner    Bruner     Bloom     ???</a:t>
            </a:r>
            <a:br>
              <a:rPr lang="en-GB" dirty="0"/>
            </a:br>
            <a:endParaRPr lang="en-GB" dirty="0"/>
          </a:p>
        </p:txBody>
      </p:sp>
      <p:sp>
        <p:nvSpPr>
          <p:cNvPr id="3" name="Content Placeholder 2">
            <a:extLst>
              <a:ext uri="{FF2B5EF4-FFF2-40B4-BE49-F238E27FC236}">
                <a16:creationId xmlns:a16="http://schemas.microsoft.com/office/drawing/2014/main" id="{CA9BF362-7B59-40A3-B36E-D4EBDFF32F2F}"/>
              </a:ext>
            </a:extLst>
          </p:cNvPr>
          <p:cNvSpPr>
            <a:spLocks noGrp="1"/>
          </p:cNvSpPr>
          <p:nvPr>
            <p:ph sz="half" idx="1"/>
          </p:nvPr>
        </p:nvSpPr>
        <p:spPr/>
        <p:txBody>
          <a:bodyPr vert="horz" lIns="91440" tIns="45720" rIns="91440" bIns="45720" rtlCol="0" anchor="t">
            <a:normAutofit/>
          </a:bodyPr>
          <a:lstStyle/>
          <a:p>
            <a:r>
              <a:rPr lang="en-GB" sz="2000" b="1" dirty="0" err="1"/>
              <a:t>Pwy</a:t>
            </a:r>
            <a:r>
              <a:rPr lang="en-GB" sz="2000" b="1" dirty="0"/>
              <a:t> </a:t>
            </a:r>
            <a:r>
              <a:rPr lang="en-GB" sz="2000" b="1" dirty="0" err="1"/>
              <a:t>sydd</a:t>
            </a:r>
            <a:r>
              <a:rPr lang="en-GB" sz="2000" b="1" dirty="0"/>
              <a:t> </a:t>
            </a:r>
            <a:r>
              <a:rPr lang="en-GB" sz="2000" b="1" dirty="0" err="1"/>
              <a:t>yn</a:t>
            </a:r>
            <a:r>
              <a:rPr lang="en-GB" sz="2000" b="1" dirty="0"/>
              <a:t> </a:t>
            </a:r>
            <a:r>
              <a:rPr lang="en-GB" sz="2000" b="1" dirty="0" err="1"/>
              <a:t>eich</a:t>
            </a:r>
            <a:r>
              <a:rPr lang="en-GB" sz="2000" b="1" dirty="0"/>
              <a:t> 3 </a:t>
            </a:r>
            <a:r>
              <a:rPr lang="en-GB" sz="2000" b="1" dirty="0" err="1"/>
              <a:t>uchaf</a:t>
            </a:r>
            <a:r>
              <a:rPr lang="en-GB" sz="2000" b="1" dirty="0"/>
              <a:t> </a:t>
            </a:r>
            <a:r>
              <a:rPr lang="en-GB" sz="2000" b="1" dirty="0" err="1"/>
              <a:t>cyfredol</a:t>
            </a:r>
            <a:r>
              <a:rPr lang="en-GB" sz="2000" b="1" dirty="0"/>
              <a:t> am </a:t>
            </a:r>
            <a:r>
              <a:rPr lang="en-GB" sz="2000" b="1" dirty="0" err="1"/>
              <a:t>ddylanwadu</a:t>
            </a:r>
            <a:r>
              <a:rPr lang="en-GB" sz="2000" b="1" dirty="0"/>
              <a:t> </a:t>
            </a:r>
            <a:r>
              <a:rPr lang="en-GB" sz="2000" b="1" dirty="0" err="1"/>
              <a:t>ar</a:t>
            </a:r>
            <a:r>
              <a:rPr lang="en-GB" sz="2000" b="1" dirty="0"/>
              <a:t> </a:t>
            </a:r>
            <a:r>
              <a:rPr lang="en-GB" sz="2000" b="1" dirty="0" err="1"/>
              <a:t>addysgu</a:t>
            </a:r>
            <a:r>
              <a:rPr lang="en-GB" sz="2000" b="1" dirty="0"/>
              <a:t> a </a:t>
            </a:r>
            <a:r>
              <a:rPr lang="en-GB" sz="2000" b="1" dirty="0" err="1"/>
              <a:t>dysgu</a:t>
            </a:r>
            <a:r>
              <a:rPr lang="en-GB" sz="2000" b="1" dirty="0"/>
              <a:t> </a:t>
            </a:r>
            <a:r>
              <a:rPr lang="en-GB" sz="2000" b="1" dirty="0" err="1"/>
              <a:t>effeithiol</a:t>
            </a:r>
            <a:r>
              <a:rPr lang="en-GB" sz="2000" b="1" dirty="0"/>
              <a:t> a </a:t>
            </a:r>
            <a:r>
              <a:rPr lang="en-GB" sz="2000" b="1" dirty="0" err="1"/>
              <a:t>pham</a:t>
            </a:r>
            <a:r>
              <a:rPr lang="en-GB" sz="2000" b="1" dirty="0"/>
              <a:t>?</a:t>
            </a:r>
          </a:p>
          <a:p>
            <a:endParaRPr lang="en-GB" b="1" dirty="0"/>
          </a:p>
        </p:txBody>
      </p:sp>
      <p:sp>
        <p:nvSpPr>
          <p:cNvPr id="4" name="Content Placeholder 3">
            <a:extLst>
              <a:ext uri="{FF2B5EF4-FFF2-40B4-BE49-F238E27FC236}">
                <a16:creationId xmlns:a16="http://schemas.microsoft.com/office/drawing/2014/main" id="{64681CDB-6DD4-49D8-AE45-F44AC0CACAFE}"/>
              </a:ext>
            </a:extLst>
          </p:cNvPr>
          <p:cNvSpPr>
            <a:spLocks noGrp="1"/>
          </p:cNvSpPr>
          <p:nvPr>
            <p:ph sz="half" idx="2"/>
          </p:nvPr>
        </p:nvSpPr>
        <p:spPr/>
        <p:txBody>
          <a:bodyPr vert="horz" lIns="91440" tIns="45720" rIns="91440" bIns="45720" rtlCol="0" anchor="t">
            <a:normAutofit/>
          </a:bodyPr>
          <a:lstStyle/>
          <a:p>
            <a:r>
              <a:rPr lang="en-GB" sz="2000" b="1" dirty="0"/>
              <a:t>Who is currently in your top 3 for influencing current effective practice in teaching and learning and why?</a:t>
            </a:r>
          </a:p>
          <a:p>
            <a:endParaRPr lang="en-GB" sz="2000" b="1" dirty="0"/>
          </a:p>
          <a:p>
            <a:endParaRPr lang="en-GB" sz="2000" b="1" dirty="0"/>
          </a:p>
          <a:p>
            <a:endParaRPr lang="en-GB" sz="2000" b="1" dirty="0"/>
          </a:p>
        </p:txBody>
      </p:sp>
      <p:pic>
        <p:nvPicPr>
          <p:cNvPr id="5" name="Picture 5" descr="Free President Podium Cliparts, Download Free Clip Art ...">
            <a:extLst>
              <a:ext uri="{FF2B5EF4-FFF2-40B4-BE49-F238E27FC236}">
                <a16:creationId xmlns:a16="http://schemas.microsoft.com/office/drawing/2014/main" id="{331C9162-D7C4-4351-8086-E07C7859AE2C}"/>
              </a:ext>
            </a:extLst>
          </p:cNvPr>
          <p:cNvPicPr>
            <a:picLocks noChangeAspect="1"/>
          </p:cNvPicPr>
          <p:nvPr/>
        </p:nvPicPr>
        <p:blipFill>
          <a:blip r:embed="rId2"/>
          <a:stretch>
            <a:fillRect/>
          </a:stretch>
        </p:blipFill>
        <p:spPr>
          <a:xfrm>
            <a:off x="3319669" y="3882932"/>
            <a:ext cx="3319669" cy="2431687"/>
          </a:xfrm>
          <a:prstGeom prst="rect">
            <a:avLst/>
          </a:prstGeom>
        </p:spPr>
      </p:pic>
    </p:spTree>
    <p:extLst>
      <p:ext uri="{BB962C8B-B14F-4D97-AF65-F5344CB8AC3E}">
        <p14:creationId xmlns:p14="http://schemas.microsoft.com/office/powerpoint/2010/main" val="259099322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2438400" y="304800"/>
            <a:ext cx="7024744" cy="1143000"/>
          </a:xfrm>
        </p:spPr>
        <p:txBody>
          <a:bodyPr/>
          <a:lstStyle/>
          <a:p>
            <a:pPr>
              <a:defRPr/>
            </a:pPr>
            <a:r>
              <a:rPr lang="en-GB" dirty="0" err="1"/>
              <a:t>Cyfeiriadau</a:t>
            </a:r>
            <a:r>
              <a:rPr lang="en-GB" dirty="0"/>
              <a:t> / References</a:t>
            </a:r>
          </a:p>
        </p:txBody>
      </p:sp>
      <p:sp>
        <p:nvSpPr>
          <p:cNvPr id="37890" name="Rectangle 3"/>
          <p:cNvSpPr>
            <a:spLocks noGrp="1" noChangeArrowheads="1"/>
          </p:cNvSpPr>
          <p:nvPr>
            <p:ph idx="1"/>
          </p:nvPr>
        </p:nvSpPr>
        <p:spPr>
          <a:xfrm>
            <a:off x="1524000" y="1600201"/>
            <a:ext cx="8229600" cy="4924425"/>
          </a:xfrm>
        </p:spPr>
        <p:txBody>
          <a:bodyPr/>
          <a:lstStyle/>
          <a:p>
            <a:pPr eaLnBrk="1" hangingPunct="1">
              <a:lnSpc>
                <a:spcPct val="80000"/>
              </a:lnSpc>
              <a:defRPr/>
            </a:pPr>
            <a:r>
              <a:rPr lang="en-US" sz="1600" dirty="0"/>
              <a:t>Anderson, L.W. &amp; </a:t>
            </a:r>
            <a:r>
              <a:rPr lang="en-US" sz="1600" dirty="0" err="1"/>
              <a:t>Krathwold</a:t>
            </a:r>
            <a:r>
              <a:rPr lang="en-US" sz="1600" dirty="0"/>
              <a:t>, D. R. (eds.) (2001) </a:t>
            </a:r>
            <a:r>
              <a:rPr lang="en-US" sz="1600" i="1" dirty="0"/>
              <a:t>A Taxonomy for Learning, Teaching, and Assessing: A Revision of Bloom's Taxonomy of Educational Objectives.</a:t>
            </a:r>
            <a:r>
              <a:rPr lang="en-US" sz="1600" dirty="0"/>
              <a:t> New York: Longman</a:t>
            </a:r>
            <a:endParaRPr lang="en-GB" altLang="en-US" sz="1600" dirty="0"/>
          </a:p>
          <a:p>
            <a:pPr eaLnBrk="1" hangingPunct="1">
              <a:lnSpc>
                <a:spcPct val="80000"/>
              </a:lnSpc>
              <a:defRPr/>
            </a:pPr>
            <a:r>
              <a:rPr lang="en-GB" altLang="en-US" sz="1600" dirty="0"/>
              <a:t>Aubrey, K. and Riley, A. (2016) Understanding and using Educational Theories. London: Sage</a:t>
            </a:r>
          </a:p>
          <a:p>
            <a:pPr eaLnBrk="1" hangingPunct="1">
              <a:lnSpc>
                <a:spcPct val="80000"/>
              </a:lnSpc>
              <a:defRPr/>
            </a:pPr>
            <a:r>
              <a:rPr lang="en-GB" altLang="en-US" sz="1600" dirty="0"/>
              <a:t>Bloom B.S. (</a:t>
            </a:r>
            <a:r>
              <a:rPr lang="en-GB" altLang="en-US" sz="1600" dirty="0" err="1"/>
              <a:t>ed</a:t>
            </a:r>
            <a:r>
              <a:rPr lang="en-GB" altLang="en-US" sz="1600" dirty="0"/>
              <a:t>). (1956) </a:t>
            </a:r>
            <a:r>
              <a:rPr lang="en-GB" altLang="en-US" sz="1600" i="1" dirty="0"/>
              <a:t>Taxonomy of Educational Objectives, the classification of educational goals – Handbook I: Cognitive Domain, </a:t>
            </a:r>
            <a:r>
              <a:rPr lang="en-GB" altLang="en-US" sz="1600" dirty="0"/>
              <a:t>New York: McKay</a:t>
            </a:r>
          </a:p>
          <a:p>
            <a:pPr eaLnBrk="1" hangingPunct="1">
              <a:lnSpc>
                <a:spcPct val="80000"/>
              </a:lnSpc>
              <a:defRPr/>
            </a:pPr>
            <a:r>
              <a:rPr lang="en-US" sz="1600" dirty="0"/>
              <a:t>Bruner, J. (1960) </a:t>
            </a:r>
            <a:r>
              <a:rPr lang="en-US" sz="1600" i="1" dirty="0"/>
              <a:t>The Process of Education</a:t>
            </a:r>
            <a:r>
              <a:rPr lang="en-US" sz="1600" dirty="0"/>
              <a:t>, Cambridge, Mass.: Harvard University Press. </a:t>
            </a:r>
            <a:endParaRPr lang="en-GB" altLang="en-US" sz="1600" dirty="0"/>
          </a:p>
          <a:p>
            <a:pPr>
              <a:defRPr/>
            </a:pPr>
            <a:r>
              <a:rPr lang="en-GB" altLang="en-US" sz="1600" dirty="0"/>
              <a:t>Dewey, J. (1963) </a:t>
            </a:r>
            <a:r>
              <a:rPr lang="en-GB" altLang="en-US" sz="1600" i="1" dirty="0"/>
              <a:t>Democracy and Education, </a:t>
            </a:r>
            <a:r>
              <a:rPr lang="en-GB" altLang="en-US" sz="1600" dirty="0"/>
              <a:t>Whitefish, MA:</a:t>
            </a:r>
            <a:r>
              <a:rPr lang="en-GB" altLang="en-US" sz="1600" i="1" dirty="0"/>
              <a:t> </a:t>
            </a:r>
            <a:r>
              <a:rPr lang="en-GB" altLang="en-US" sz="1600" dirty="0" err="1"/>
              <a:t>Kessinger</a:t>
            </a:r>
            <a:r>
              <a:rPr lang="en-GB" altLang="en-US" sz="1600" dirty="0"/>
              <a:t> Education</a:t>
            </a:r>
          </a:p>
          <a:p>
            <a:pPr>
              <a:defRPr/>
            </a:pPr>
            <a:r>
              <a:rPr lang="en-US" sz="1600" dirty="0"/>
              <a:t>Palmer, J. &amp; Cooper, D.E. (2001) </a:t>
            </a:r>
            <a:r>
              <a:rPr lang="en-US" sz="1600" i="1" dirty="0"/>
              <a:t>Fifty Modern Thinkers on Education: From Piaget to the Present Day, </a:t>
            </a:r>
            <a:r>
              <a:rPr lang="en-US" sz="1600" dirty="0"/>
              <a:t>London: Routledge Key Guides</a:t>
            </a:r>
            <a:endParaRPr lang="en-GB" altLang="en-US" sz="1600" dirty="0"/>
          </a:p>
          <a:p>
            <a:pPr>
              <a:defRPr/>
            </a:pPr>
            <a:r>
              <a:rPr lang="en-GB" altLang="en-US" sz="1600" dirty="0"/>
              <a:t>Skinner,  Q. (1992) </a:t>
            </a:r>
            <a:r>
              <a:rPr lang="en-GB" altLang="en-US" sz="1600" i="1" dirty="0"/>
              <a:t>‘</a:t>
            </a:r>
            <a:r>
              <a:rPr lang="en-GB" altLang="en-US" sz="1600" dirty="0"/>
              <a:t>On</a:t>
            </a:r>
            <a:r>
              <a:rPr lang="en-GB" altLang="en-US" sz="1600" i="1" dirty="0"/>
              <a:t> </a:t>
            </a:r>
            <a:r>
              <a:rPr lang="en-GB" altLang="en-US" sz="1600" dirty="0"/>
              <a:t>justice, the common good and the priority of liberty’ </a:t>
            </a:r>
            <a:r>
              <a:rPr lang="en-GB" altLang="en-US" sz="1600" i="1" dirty="0"/>
              <a:t>cited in</a:t>
            </a:r>
            <a:r>
              <a:rPr lang="en-GB" altLang="en-US" sz="1600" dirty="0"/>
              <a:t> </a:t>
            </a:r>
            <a:r>
              <a:rPr lang="en-GB" altLang="en-US" sz="1600" dirty="0" err="1"/>
              <a:t>Mouffe</a:t>
            </a:r>
            <a:r>
              <a:rPr lang="en-GB" altLang="en-US" sz="1600" dirty="0"/>
              <a:t>, C. (1992) </a:t>
            </a:r>
            <a:r>
              <a:rPr lang="en-GB" altLang="en-US" sz="1600" i="1" dirty="0"/>
              <a:t>Dimensions of Radical Democracy: Pluralism, Citizenship and Community .London: Verso Press</a:t>
            </a:r>
          </a:p>
          <a:p>
            <a:pPr marL="395287" indent="-285750">
              <a:lnSpc>
                <a:spcPct val="80000"/>
              </a:lnSpc>
              <a:defRPr/>
            </a:pPr>
            <a:r>
              <a:rPr lang="en-GB" altLang="en-US" sz="1600" dirty="0"/>
              <a:t>YouTube (2018) </a:t>
            </a:r>
            <a:r>
              <a:rPr lang="en-GB" altLang="en-US" sz="1600" dirty="0" err="1"/>
              <a:t>B.F.Skinner</a:t>
            </a:r>
            <a:r>
              <a:rPr lang="en-GB" altLang="en-US" sz="1600" dirty="0"/>
              <a:t> in 2 minutes. Available at</a:t>
            </a:r>
            <a:r>
              <a:rPr lang="en-GB" altLang="en-US" sz="1600" i="1" dirty="0"/>
              <a:t> </a:t>
            </a:r>
            <a:r>
              <a:rPr lang="en-GB" altLang="en-US" sz="1600" i="1" dirty="0">
                <a:hlinkClick r:id="rId3"/>
              </a:rPr>
              <a:t>https://www.youtube.com/watch?v=RuQvCxsa5Ns</a:t>
            </a:r>
            <a:r>
              <a:rPr lang="en-GB" altLang="en-US" sz="1600" i="1" dirty="0"/>
              <a:t> (</a:t>
            </a:r>
            <a:r>
              <a:rPr lang="en-GB" altLang="en-US" sz="1600" dirty="0"/>
              <a:t>Accessed 29.01.2023)</a:t>
            </a:r>
          </a:p>
          <a:p>
            <a:pPr eaLnBrk="1" hangingPunct="1">
              <a:lnSpc>
                <a:spcPct val="80000"/>
              </a:lnSpc>
              <a:defRPr/>
            </a:pPr>
            <a:endParaRPr lang="en-GB" altLang="en-US" sz="1600" dirty="0"/>
          </a:p>
        </p:txBody>
      </p:sp>
    </p:spTree>
    <p:extLst>
      <p:ext uri="{BB962C8B-B14F-4D97-AF65-F5344CB8AC3E}">
        <p14:creationId xmlns:p14="http://schemas.microsoft.com/office/powerpoint/2010/main" val="390174467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TotalTime>
  <Words>3119</Words>
  <Application>Microsoft Office PowerPoint</Application>
  <PresentationFormat>Widescreen</PresentationFormat>
  <Paragraphs>279</Paragraphs>
  <Slides>38</Slides>
  <Notes>6</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38</vt:i4>
      </vt:variant>
    </vt:vector>
  </HeadingPairs>
  <TitlesOfParts>
    <vt:vector size="47" baseType="lpstr">
      <vt:lpstr>Arial</vt:lpstr>
      <vt:lpstr>Calibri</vt:lpstr>
      <vt:lpstr>Courier New</vt:lpstr>
      <vt:lpstr>Roboto</vt:lpstr>
      <vt:lpstr>Trebuchet MS</vt:lpstr>
      <vt:lpstr>Verdana</vt:lpstr>
      <vt:lpstr>Wingdings</vt:lpstr>
      <vt:lpstr>Wingdings 3</vt:lpstr>
      <vt:lpstr>Facet</vt:lpstr>
      <vt:lpstr>Damcaniaeth Dysgu ac Ymarfer Learning Theory and Practice  </vt:lpstr>
      <vt:lpstr>Gorolwg Sesiwn / Session Overview</vt:lpstr>
      <vt:lpstr>PowerPoint Presentation</vt:lpstr>
      <vt:lpstr>Aseiniad  Assignment</vt:lpstr>
      <vt:lpstr>Skinner</vt:lpstr>
      <vt:lpstr> Skinner ar Atgyfnerthu  Skinner on Reinforcement  </vt:lpstr>
      <vt:lpstr>Skinner</vt:lpstr>
      <vt:lpstr> Skinner ar Addysg Skinner on Education </vt:lpstr>
      <vt:lpstr>Skinner a dysgu Skinner and learning</vt:lpstr>
      <vt:lpstr>Skinner yn y dosbarth Skinner in the classroom</vt:lpstr>
      <vt:lpstr>Skinner</vt:lpstr>
      <vt:lpstr>Skinner</vt:lpstr>
      <vt:lpstr>Beirniadaeth o Skinner Criticisms of Skinner </vt:lpstr>
      <vt:lpstr>Tasg/ Task</vt:lpstr>
      <vt:lpstr>Jerome Bruner 1915 - 2016</vt:lpstr>
      <vt:lpstr>Bruner</vt:lpstr>
      <vt:lpstr>Bruner</vt:lpstr>
      <vt:lpstr>Bruner</vt:lpstr>
      <vt:lpstr>Sgaffaldio datblygiad iaith  Scaffolding language development</vt:lpstr>
      <vt:lpstr>Bruner</vt:lpstr>
      <vt:lpstr>Bruner</vt:lpstr>
      <vt:lpstr>Bruner</vt:lpstr>
      <vt:lpstr>Beirniadaeth o Bruner Criticism of Bruner</vt:lpstr>
      <vt:lpstr>Syniadau Bruner yn yr ystafell dosbarth Applying Bruner in the classroom</vt:lpstr>
      <vt:lpstr>Syniadau Bruner yn yr ystafell dosbarth Applying Bruner in the classroom</vt:lpstr>
      <vt:lpstr>Bruner: Discover Learning</vt:lpstr>
      <vt:lpstr>Tasg / Task</vt:lpstr>
      <vt:lpstr>Benjamin Bloom 1913-1999</vt:lpstr>
      <vt:lpstr>PowerPoint Presentation</vt:lpstr>
      <vt:lpstr>Bloom</vt:lpstr>
      <vt:lpstr> Tacsonomeg Bloom  Bloom’s Taxonomy (The Cognitive Domain) </vt:lpstr>
      <vt:lpstr>Bloom’s Taxonomy</vt:lpstr>
      <vt:lpstr>Mynd i’r afael â phroblem: Tacsonomeg Approaching a Problem: Taxonomy   </vt:lpstr>
      <vt:lpstr>PowerPoint Presentation</vt:lpstr>
      <vt:lpstr>Bloom</vt:lpstr>
      <vt:lpstr>Tasg / Task</vt:lpstr>
      <vt:lpstr>Piaget     Vygotsky          Froebel        Dewey   Montessori    Skinner    Bruner     Bloom     ??? </vt:lpstr>
      <vt:lpstr>Cyfeiriadau /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Baggott</dc:creator>
  <cp:lastModifiedBy>Helen A Griffiths</cp:lastModifiedBy>
  <cp:revision>395</cp:revision>
  <dcterms:created xsi:type="dcterms:W3CDTF">2019-07-09T09:55:30Z</dcterms:created>
  <dcterms:modified xsi:type="dcterms:W3CDTF">2024-01-14T19:15:47Z</dcterms:modified>
</cp:coreProperties>
</file>