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 id="2147483659" r:id="rId5"/>
    <p:sldMasterId id="2147483657" r:id="rId6"/>
    <p:sldMasterId id="2147483653" r:id="rId7"/>
    <p:sldMasterId id="2147483661" r:id="rId8"/>
  </p:sldMasterIdLst>
  <p:notesMasterIdLst>
    <p:notesMasterId r:id="rId13"/>
  </p:notesMasterIdLst>
  <p:handoutMasterIdLst>
    <p:handoutMasterId r:id="rId14"/>
  </p:handoutMasterIdLst>
  <p:sldIdLst>
    <p:sldId id="256" r:id="rId9"/>
    <p:sldId id="261" r:id="rId10"/>
    <p:sldId id="262" r:id="rId11"/>
    <p:sldId id="265" r:id="rId12"/>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7A74"/>
    <a:srgbClr val="F3F5FA"/>
    <a:srgbClr val="F1D906"/>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5726" autoAdjust="0"/>
  </p:normalViewPr>
  <p:slideViewPr>
    <p:cSldViewPr snapToGrid="0" snapToObjects="1" showGuides="1">
      <p:cViewPr varScale="1">
        <p:scale>
          <a:sx n="19" d="100"/>
          <a:sy n="19" d="100"/>
        </p:scale>
        <p:origin x="1651" y="144"/>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5" Type="http://schemas.openxmlformats.org/officeDocument/2006/relationships/slideMaster" Target="slideMasters/slideMaster2.xml"/><Relationship Id="rId15" Type="http://schemas.openxmlformats.org/officeDocument/2006/relationships/commentAuthors" Target="commentAuthors.xml"/><Relationship Id="rId10" Type="http://schemas.openxmlformats.org/officeDocument/2006/relationships/slide" Target="slides/slide2.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7/5/2026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7/5/2026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1689091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3</a:t>
            </a:fld>
            <a:endParaRPr lang="en-US" dirty="0"/>
          </a:p>
        </p:txBody>
      </p:sp>
    </p:spTree>
    <p:extLst>
      <p:ext uri="{BB962C8B-B14F-4D97-AF65-F5344CB8AC3E}">
        <p14:creationId xmlns:p14="http://schemas.microsoft.com/office/powerpoint/2010/main" val="30994139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6000" b="1" dirty="0">
                <a:latin typeface="Arial" panose="020B0604020202020204" pitchFamily="34" charset="0"/>
                <a:cs typeface="Arial" panose="020B0604020202020204" pitchFamily="34" charset="0"/>
              </a:rPr>
              <a:t>Student name: </a:t>
            </a:r>
            <a:r>
              <a:rPr lang="en-GB" sz="6000" dirty="0">
                <a:latin typeface="Arial" panose="020B0604020202020204" pitchFamily="34" charset="0"/>
                <a:cs typeface="Arial" panose="020B0604020202020204" pitchFamily="34" charset="0"/>
              </a:rPr>
              <a:t> Anna Walczak</a:t>
            </a:r>
            <a:br>
              <a:rPr lang="en-GB" sz="6000" dirty="0">
                <a:latin typeface="Arial" panose="020B0604020202020204" pitchFamily="34" charset="0"/>
                <a:cs typeface="Arial" panose="020B0604020202020204" pitchFamily="34" charset="0"/>
              </a:rPr>
            </a:br>
            <a:br>
              <a:rPr lang="en-GB" sz="6000" dirty="0">
                <a:latin typeface="Arial" panose="020B0604020202020204" pitchFamily="34" charset="0"/>
                <a:cs typeface="Arial" panose="020B0604020202020204" pitchFamily="34" charset="0"/>
              </a:rPr>
            </a:br>
            <a:r>
              <a:rPr lang="en-GB" sz="6000" b="1" dirty="0">
                <a:latin typeface="Arial" panose="020B0604020202020204" pitchFamily="34" charset="0"/>
                <a:cs typeface="Arial" panose="020B0604020202020204" pitchFamily="34" charset="0"/>
              </a:rPr>
              <a:t>Student number:  </a:t>
            </a:r>
            <a:r>
              <a:rPr lang="en-GB" sz="6000" dirty="0">
                <a:latin typeface="Arial" panose="020B0604020202020204" pitchFamily="34" charset="0"/>
                <a:cs typeface="Arial" panose="020B0604020202020204" pitchFamily="34" charset="0"/>
              </a:rPr>
              <a:t>2332212</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401205"/>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9600" b="1" i="0" u="none" strike="noStrike" dirty="0">
                <a:effectLst/>
                <a:latin typeface="Arial" panose="020B0604020202020204" pitchFamily="34" charset="0"/>
                <a:cs typeface="Arial" panose="020B0604020202020204" pitchFamily="34" charset="0"/>
              </a:rPr>
              <a:t>Psychopathological Classifications and Provisions </a:t>
            </a:r>
            <a:r>
              <a:rPr lang="en-GB" sz="9600" b="1" dirty="0">
                <a:effectLst/>
                <a:latin typeface="Arial" panose="020B0604020202020204" pitchFamily="34" charset="0"/>
                <a:ea typeface="Aptos" panose="020B0004020202020204" pitchFamily="34" charset="0"/>
                <a:cs typeface="Arial" panose="020B0604020202020204" pitchFamily="34" charset="0"/>
              </a:rPr>
              <a:t>Component</a:t>
            </a:r>
            <a:endParaRPr lang="en-GB" sz="9600" b="1"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619500" y="6691634"/>
            <a:ext cx="10056813" cy="24468363"/>
          </a:xfrm>
        </p:spPr>
        <p:txBody>
          <a:bodyPr/>
          <a:lstStyle/>
          <a:p>
            <a:r>
              <a:rPr lang="en-US" sz="4000" b="1" kern="100" dirty="0">
                <a:solidFill>
                  <a:srgbClr val="FF0000"/>
                </a:solidFill>
                <a:effectLst/>
                <a:latin typeface="Arial" panose="020B0604020202020204" pitchFamily="34" charset="0"/>
                <a:ea typeface="Aptos" panose="020B0004020202020204" pitchFamily="34" charset="0"/>
                <a:cs typeface="Arial" panose="020B0604020202020204" pitchFamily="34" charset="0"/>
              </a:rPr>
              <a:t>DEFINITION:</a:t>
            </a:r>
          </a:p>
          <a:p>
            <a:endParaRPr lang="en-US" sz="4000" b="1" kern="100" dirty="0">
              <a:solidFill>
                <a:srgbClr val="FF0000"/>
              </a:solidFill>
              <a:effectLst/>
              <a:latin typeface="Arial" panose="020B0604020202020204" pitchFamily="34" charset="0"/>
              <a:ea typeface="Aptos" panose="020B0004020202020204" pitchFamily="34" charset="0"/>
              <a:cs typeface="Arial" panose="020B0604020202020204" pitchFamily="34" charset="0"/>
            </a:endParaRPr>
          </a:p>
          <a:p>
            <a:pPr marL="571500" indent="-571500">
              <a:buFont typeface="Arial" panose="020B0604020202020204" pitchFamily="34" charset="0"/>
              <a:buChar char="•"/>
            </a:pPr>
            <a:r>
              <a:rPr lang="en-US" sz="4000" kern="100" dirty="0">
                <a:latin typeface="Arial" panose="020B0604020202020204" pitchFamily="34" charset="0"/>
                <a:ea typeface="Aptos" panose="020B0004020202020204" pitchFamily="34" charset="0"/>
                <a:cs typeface="Arial" panose="020B0604020202020204" pitchFamily="34" charset="0"/>
              </a:rPr>
              <a:t>Serious mental health condition </a:t>
            </a:r>
          </a:p>
          <a:p>
            <a:pPr marL="571500" indent="-571500">
              <a:buFont typeface="Arial" panose="020B0604020202020204" pitchFamily="34" charset="0"/>
              <a:buChar char="•"/>
            </a:pPr>
            <a:r>
              <a:rPr lang="en-US" sz="4000" kern="100" dirty="0">
                <a:effectLst/>
                <a:latin typeface="Arial" panose="020B0604020202020204" pitchFamily="34" charset="0"/>
                <a:ea typeface="Aptos" panose="020B0004020202020204" pitchFamily="34" charset="0"/>
                <a:cs typeface="Arial" panose="020B0604020202020204" pitchFamily="34" charset="0"/>
              </a:rPr>
              <a:t>Intense fear of gaining weight</a:t>
            </a:r>
          </a:p>
          <a:p>
            <a:pPr marL="571500" indent="-571500">
              <a:buFont typeface="Arial" panose="020B0604020202020204" pitchFamily="34" charset="0"/>
              <a:buChar char="•"/>
            </a:pPr>
            <a:r>
              <a:rPr lang="en-US" sz="4000" kern="100" dirty="0">
                <a:latin typeface="Arial" panose="020B0604020202020204" pitchFamily="34" charset="0"/>
                <a:ea typeface="Aptos" panose="020B0004020202020204" pitchFamily="34" charset="0"/>
                <a:cs typeface="Arial" panose="020B0604020202020204" pitchFamily="34" charset="0"/>
              </a:rPr>
              <a:t>Distorted body image</a:t>
            </a:r>
          </a:p>
          <a:p>
            <a:pPr marL="571500" indent="-571500">
              <a:buFont typeface="Arial" panose="020B0604020202020204" pitchFamily="34" charset="0"/>
              <a:buChar char="•"/>
            </a:pPr>
            <a:r>
              <a:rPr lang="en-US" sz="4000" kern="100" dirty="0">
                <a:effectLst/>
                <a:latin typeface="Arial" panose="020B0604020202020204" pitchFamily="34" charset="0"/>
                <a:ea typeface="Aptos" panose="020B0004020202020204" pitchFamily="34" charset="0"/>
                <a:cs typeface="Arial" panose="020B0604020202020204" pitchFamily="34" charset="0"/>
              </a:rPr>
              <a:t>Severe restriction of food intake</a:t>
            </a:r>
          </a:p>
          <a:p>
            <a:endParaRPr lang="en-US" sz="4000" kern="100" dirty="0">
              <a:effectLst/>
              <a:latin typeface="Arial" panose="020B0604020202020204" pitchFamily="34" charset="0"/>
              <a:ea typeface="Aptos" panose="020B0004020202020204" pitchFamily="34" charset="0"/>
              <a:cs typeface="Arial" panose="020B0604020202020204" pitchFamily="34" charset="0"/>
            </a:endParaRPr>
          </a:p>
          <a:p>
            <a:r>
              <a:rPr lang="en-US" sz="4000" kern="100" dirty="0">
                <a:latin typeface="Arial" panose="020B0604020202020204" pitchFamily="34" charset="0"/>
                <a:ea typeface="Aptos" panose="020B0004020202020204" pitchFamily="34" charset="0"/>
                <a:cs typeface="Arial" panose="020B0604020202020204" pitchFamily="34" charset="0"/>
              </a:rPr>
              <a:t>“ </a:t>
            </a:r>
            <a:r>
              <a:rPr lang="en-US" sz="4000" b="1" kern="100" dirty="0">
                <a:latin typeface="Arial" panose="020B0604020202020204" pitchFamily="34" charset="0"/>
                <a:ea typeface="Aptos" panose="020B0004020202020204" pitchFamily="34" charset="0"/>
                <a:cs typeface="Arial" panose="020B0604020202020204" pitchFamily="34" charset="0"/>
              </a:rPr>
              <a:t>Anorexia nervosa has one of the highest mortality rates of any psychiatric disorder”</a:t>
            </a:r>
            <a:endParaRPr lang="en-US" sz="4000" b="1" kern="100" dirty="0">
              <a:effectLst/>
              <a:latin typeface="Arial" panose="020B0604020202020204" pitchFamily="34" charset="0"/>
              <a:ea typeface="Aptos" panose="020B0004020202020204" pitchFamily="34" charset="0"/>
              <a:cs typeface="Arial" panose="020B0604020202020204" pitchFamily="34" charset="0"/>
            </a:endParaRPr>
          </a:p>
          <a:p>
            <a:pPr marL="571500" indent="-571500">
              <a:buFont typeface="Arial" panose="020B0604020202020204" pitchFamily="34" charset="0"/>
              <a:buChar char="•"/>
            </a:pPr>
            <a:endParaRPr lang="en-US" sz="4000" b="1" kern="100" dirty="0">
              <a:latin typeface="Arial" panose="020B0604020202020204" pitchFamily="34" charset="0"/>
              <a:ea typeface="Aptos" panose="020B0004020202020204" pitchFamily="34" charset="0"/>
              <a:cs typeface="Arial" panose="020B0604020202020204" pitchFamily="34" charset="0"/>
            </a:endParaRPr>
          </a:p>
          <a:p>
            <a:r>
              <a:rPr lang="en-US" sz="4000" b="1" kern="100" dirty="0">
                <a:latin typeface="Arial" panose="020B0604020202020204" pitchFamily="34" charset="0"/>
                <a:ea typeface="Aptos" panose="020B0004020202020204" pitchFamily="34" charset="0"/>
                <a:cs typeface="Arial" panose="020B0604020202020204" pitchFamily="34" charset="0"/>
              </a:rPr>
              <a:t>(Treasure, Duarte and Schmidt,2020)</a:t>
            </a:r>
          </a:p>
          <a:p>
            <a:pPr marL="571500" indent="-571500">
              <a:buFont typeface="Arial" panose="020B0604020202020204" pitchFamily="34" charset="0"/>
              <a:buChar char="•"/>
            </a:pPr>
            <a:endParaRPr lang="en-US" sz="4000" kern="100" dirty="0">
              <a:effectLst/>
              <a:latin typeface="Arial" panose="020B0604020202020204" pitchFamily="34" charset="0"/>
              <a:ea typeface="Aptos" panose="020B0004020202020204" pitchFamily="34" charset="0"/>
              <a:cs typeface="Arial" panose="020B0604020202020204" pitchFamily="34" charset="0"/>
            </a:endParaRPr>
          </a:p>
          <a:p>
            <a:r>
              <a:rPr lang="en-US" sz="4000" b="1" kern="100" dirty="0">
                <a:solidFill>
                  <a:srgbClr val="FF0000"/>
                </a:solidFill>
                <a:effectLst/>
                <a:latin typeface="Arial" panose="020B0604020202020204" pitchFamily="34" charset="0"/>
                <a:ea typeface="Aptos" panose="020B0004020202020204" pitchFamily="34" charset="0"/>
                <a:cs typeface="Arial" panose="020B0604020202020204" pitchFamily="34" charset="0"/>
              </a:rPr>
              <a:t>PREVALENCE in the UK</a:t>
            </a:r>
          </a:p>
          <a:p>
            <a:endParaRPr lang="en-US" sz="4000" b="1" kern="100" dirty="0">
              <a:solidFill>
                <a:srgbClr val="FF0000"/>
              </a:solidFill>
              <a:effectLst/>
              <a:latin typeface="Arial" panose="020B0604020202020204" pitchFamily="34" charset="0"/>
              <a:ea typeface="Aptos" panose="020B0004020202020204" pitchFamily="34" charset="0"/>
              <a:cs typeface="Arial" panose="020B0604020202020204" pitchFamily="34" charset="0"/>
            </a:endParaRPr>
          </a:p>
          <a:p>
            <a:pPr marL="571500" indent="-571500">
              <a:buFont typeface="Wingdings" panose="05000000000000000000" pitchFamily="2" charset="2"/>
              <a:buChar char="q"/>
            </a:pPr>
            <a:r>
              <a:rPr lang="en-US" sz="4000" kern="100" dirty="0">
                <a:latin typeface="Arial" panose="020B0604020202020204" pitchFamily="34" charset="0"/>
                <a:ea typeface="Aptos" panose="020B0004020202020204" pitchFamily="34" charset="0"/>
                <a:cs typeface="Arial" panose="020B0604020202020204" pitchFamily="34" charset="0"/>
              </a:rPr>
              <a:t>Around 1.25 million people in the UK have an eating disorder</a:t>
            </a:r>
            <a:r>
              <a:rPr lang="en-US" sz="4000" b="1" kern="100" dirty="0">
                <a:latin typeface="Arial" panose="020B0604020202020204" pitchFamily="34" charset="0"/>
                <a:ea typeface="Aptos" panose="020B0004020202020204" pitchFamily="34" charset="0"/>
                <a:cs typeface="Arial" panose="020B0604020202020204" pitchFamily="34" charset="0"/>
              </a:rPr>
              <a:t>. (Beat,2024)</a:t>
            </a:r>
          </a:p>
          <a:p>
            <a:pPr marL="571500" indent="-571500">
              <a:buFont typeface="Wingdings" panose="05000000000000000000" pitchFamily="2" charset="2"/>
              <a:buChar char="q"/>
            </a:pPr>
            <a:endParaRPr lang="en-US" sz="4000" b="1" kern="100" dirty="0">
              <a:latin typeface="Arial" panose="020B0604020202020204" pitchFamily="34" charset="0"/>
              <a:ea typeface="Aptos" panose="020B0004020202020204" pitchFamily="34" charset="0"/>
              <a:cs typeface="Arial" panose="020B0604020202020204" pitchFamily="34" charset="0"/>
            </a:endParaRPr>
          </a:p>
          <a:p>
            <a:pPr marL="571500" indent="-571500">
              <a:buFont typeface="Wingdings" panose="05000000000000000000" pitchFamily="2" charset="2"/>
              <a:buChar char="q"/>
            </a:pPr>
            <a:r>
              <a:rPr lang="en-US" sz="4000" kern="100" dirty="0">
                <a:latin typeface="Arial" panose="020B0604020202020204" pitchFamily="34" charset="0"/>
                <a:ea typeface="Aptos" panose="020B0004020202020204" pitchFamily="34" charset="0"/>
                <a:cs typeface="Arial" panose="020B0604020202020204" pitchFamily="34" charset="0"/>
              </a:rPr>
              <a:t>Anorexia affects approximately 0.5-1.% of the population, most commonly females. </a:t>
            </a:r>
            <a:r>
              <a:rPr lang="en-US" sz="4000" b="1" kern="100" dirty="0">
                <a:latin typeface="Arial" panose="020B0604020202020204" pitchFamily="34" charset="0"/>
                <a:ea typeface="Aptos" panose="020B0004020202020204" pitchFamily="34" charset="0"/>
                <a:cs typeface="Arial" panose="020B0604020202020204" pitchFamily="34" charset="0"/>
              </a:rPr>
              <a:t>(NHS England,2024)</a:t>
            </a:r>
          </a:p>
          <a:p>
            <a:r>
              <a:rPr lang="en-US" sz="4000" b="1" kern="100" dirty="0">
                <a:latin typeface="Arial" panose="020B0604020202020204" pitchFamily="34" charset="0"/>
                <a:ea typeface="Aptos" panose="020B0004020202020204" pitchFamily="34" charset="0"/>
                <a:cs typeface="Arial" panose="020B0604020202020204" pitchFamily="34" charset="0"/>
              </a:rPr>
              <a:t> </a:t>
            </a:r>
          </a:p>
          <a:p>
            <a:pPr marL="571500" indent="-571500">
              <a:buFont typeface="Wingdings" panose="05000000000000000000" pitchFamily="2" charset="2"/>
              <a:buChar char="q"/>
            </a:pPr>
            <a:r>
              <a:rPr lang="en-US" sz="4000" kern="100" dirty="0">
                <a:latin typeface="Arial" panose="020B0604020202020204" pitchFamily="34" charset="0"/>
                <a:ea typeface="Aptos" panose="020B0004020202020204" pitchFamily="34" charset="0"/>
                <a:cs typeface="Arial" panose="020B0604020202020204" pitchFamily="34" charset="0"/>
              </a:rPr>
              <a:t>Most common age of onset:15-25 years</a:t>
            </a:r>
            <a:r>
              <a:rPr lang="en-US" sz="4000" b="1" kern="100" dirty="0">
                <a:latin typeface="Arial" panose="020B0604020202020204" pitchFamily="34" charset="0"/>
                <a:ea typeface="Aptos" panose="020B0004020202020204" pitchFamily="34" charset="0"/>
                <a:cs typeface="Arial" panose="020B0604020202020204" pitchFamily="34" charset="0"/>
              </a:rPr>
              <a:t>. (Hay et al.,2023)</a:t>
            </a:r>
          </a:p>
          <a:p>
            <a:pPr marL="571500" indent="-571500">
              <a:buFont typeface="Wingdings" panose="05000000000000000000" pitchFamily="2" charset="2"/>
              <a:buChar char="q"/>
            </a:pPr>
            <a:endParaRPr lang="en-US" sz="4000" b="1" kern="100" dirty="0">
              <a:latin typeface="Arial" panose="020B0604020202020204" pitchFamily="34" charset="0"/>
              <a:ea typeface="Aptos" panose="020B0004020202020204" pitchFamily="34" charset="0"/>
              <a:cs typeface="Arial" panose="020B0604020202020204" pitchFamily="34" charset="0"/>
            </a:endParaRPr>
          </a:p>
          <a:p>
            <a:pPr marL="571500" indent="-571500">
              <a:buFont typeface="Wingdings" panose="05000000000000000000" pitchFamily="2" charset="2"/>
              <a:buChar char="q"/>
            </a:pPr>
            <a:r>
              <a:rPr lang="en-US" sz="4000" kern="100" dirty="0">
                <a:latin typeface="Arial" panose="020B0604020202020204" pitchFamily="34" charset="0"/>
                <a:ea typeface="Aptos" panose="020B0004020202020204" pitchFamily="34" charset="0"/>
                <a:cs typeface="Arial" panose="020B0604020202020204" pitchFamily="34" charset="0"/>
              </a:rPr>
              <a:t>Referrals to NHS eating disorder services have increased by 52% since 2019/20</a:t>
            </a:r>
            <a:r>
              <a:rPr lang="en-US" sz="4000" b="1" kern="100" dirty="0">
                <a:latin typeface="Arial" panose="020B0604020202020204" pitchFamily="34" charset="0"/>
                <a:ea typeface="Aptos" panose="020B0004020202020204" pitchFamily="34" charset="0"/>
                <a:cs typeface="Arial" panose="020B0604020202020204" pitchFamily="34" charset="0"/>
              </a:rPr>
              <a:t>. (NHS England,2024)</a:t>
            </a:r>
          </a:p>
          <a:p>
            <a:pPr marL="571500" indent="-571500">
              <a:buFont typeface="Wingdings" panose="05000000000000000000" pitchFamily="2" charset="2"/>
              <a:buChar char="q"/>
            </a:pPr>
            <a:endParaRPr lang="en-US" sz="4000" b="1" kern="100" dirty="0">
              <a:latin typeface="Arial" panose="020B0604020202020204" pitchFamily="34" charset="0"/>
              <a:ea typeface="Aptos" panose="020B0004020202020204" pitchFamily="34" charset="0"/>
              <a:cs typeface="Arial" panose="020B0604020202020204" pitchFamily="34" charset="0"/>
            </a:endParaRPr>
          </a:p>
          <a:p>
            <a:pPr marL="571500" indent="-571500">
              <a:buFont typeface="Wingdings" panose="05000000000000000000" pitchFamily="2" charset="2"/>
              <a:buChar char="q"/>
            </a:pPr>
            <a:r>
              <a:rPr lang="en-US" sz="4000" kern="100" dirty="0">
                <a:effectLst/>
                <a:latin typeface="Arial" panose="020B0604020202020204" pitchFamily="34" charset="0"/>
                <a:ea typeface="Aptos" panose="020B0004020202020204" pitchFamily="34" charset="0"/>
                <a:cs typeface="Arial" panose="020B0604020202020204" pitchFamily="34" charset="0"/>
              </a:rPr>
              <a:t>Increasing recognition in males, however, possible underdiagnosis remains due to stigma.</a:t>
            </a:r>
          </a:p>
          <a:p>
            <a:r>
              <a:rPr lang="en-US" sz="4000" kern="100" dirty="0">
                <a:effectLst/>
                <a:latin typeface="Arial" panose="020B0604020202020204" pitchFamily="34" charset="0"/>
                <a:ea typeface="Aptos" panose="020B0004020202020204" pitchFamily="34" charset="0"/>
                <a:cs typeface="Arial" panose="020B0604020202020204" pitchFamily="34" charset="0"/>
              </a:rPr>
              <a:t> </a:t>
            </a:r>
          </a:p>
          <a:p>
            <a:r>
              <a:rPr lang="en-US" sz="4000" b="1" kern="100" dirty="0">
                <a:latin typeface="Arial" panose="020B0604020202020204" pitchFamily="34" charset="0"/>
                <a:ea typeface="Aptos" panose="020B0004020202020204" pitchFamily="34" charset="0"/>
                <a:cs typeface="Arial" panose="020B0604020202020204" pitchFamily="34" charset="0"/>
              </a:rPr>
              <a:t>(</a:t>
            </a:r>
            <a:r>
              <a:rPr lang="en-US" sz="4000" b="1" kern="100" dirty="0" err="1">
                <a:latin typeface="Arial" panose="020B0604020202020204" pitchFamily="34" charset="0"/>
                <a:ea typeface="Aptos" panose="020B0004020202020204" pitchFamily="34" charset="0"/>
                <a:cs typeface="Arial" panose="020B0604020202020204" pitchFamily="34" charset="0"/>
              </a:rPr>
              <a:t>K</a:t>
            </a:r>
            <a:r>
              <a:rPr lang="en-US" sz="4000" b="1" kern="100" dirty="0" err="1">
                <a:effectLst/>
                <a:latin typeface="Arial" panose="020B0604020202020204" pitchFamily="34" charset="0"/>
                <a:ea typeface="Aptos" panose="020B0004020202020204" pitchFamily="34" charset="0"/>
                <a:cs typeface="Arial" panose="020B0604020202020204" pitchFamily="34" charset="0"/>
              </a:rPr>
              <a:t>eski-Rahkonem</a:t>
            </a:r>
            <a:r>
              <a:rPr lang="en-US" sz="4000" b="1" kern="100" dirty="0">
                <a:effectLst/>
                <a:latin typeface="Arial" panose="020B0604020202020204" pitchFamily="34" charset="0"/>
                <a:ea typeface="Aptos" panose="020B0004020202020204" pitchFamily="34" charset="0"/>
                <a:cs typeface="Arial" panose="020B0604020202020204" pitchFamily="34" charset="0"/>
              </a:rPr>
              <a:t> and Mustelin,2016)</a:t>
            </a:r>
          </a:p>
          <a:p>
            <a:pPr marL="571500" indent="-571500">
              <a:buFont typeface="Wingdings" panose="05000000000000000000" pitchFamily="2" charset="2"/>
              <a:buChar char="q"/>
            </a:pPr>
            <a:endParaRPr lang="en-US" sz="4000" kern="100" dirty="0">
              <a:latin typeface="Arial" panose="020B0604020202020204" pitchFamily="34" charset="0"/>
              <a:ea typeface="Aptos" panose="020B0004020202020204" pitchFamily="34" charset="0"/>
              <a:cs typeface="Arial" panose="020B0604020202020204" pitchFamily="34" charset="0"/>
            </a:endParaRPr>
          </a:p>
          <a:p>
            <a:pPr marL="571500" indent="-571500">
              <a:buFont typeface="Arial" panose="020B0604020202020204" pitchFamily="34" charset="0"/>
              <a:buChar char="•"/>
            </a:pPr>
            <a:endParaRPr lang="en-US" sz="4000" kern="100" dirty="0">
              <a:effectLst/>
              <a:latin typeface="Arial" panose="020B0604020202020204" pitchFamily="34" charset="0"/>
              <a:ea typeface="Aptos" panose="020B0004020202020204" pitchFamily="34" charset="0"/>
              <a:cs typeface="Arial" panose="020B0604020202020204" pitchFamily="34" charset="0"/>
            </a:endParaRPr>
          </a:p>
          <a:p>
            <a:pPr marL="571500" indent="-571500">
              <a:buFontTx/>
              <a:buChar char="-"/>
            </a:pPr>
            <a:endParaRPr lang="en-US" sz="4000" kern="100" dirty="0">
              <a:effectLst/>
              <a:latin typeface="Arial" panose="020B0604020202020204" pitchFamily="34" charset="0"/>
              <a:ea typeface="Aptos" panose="020B0004020202020204" pitchFamily="34" charset="0"/>
              <a:cs typeface="Arial" panose="020B0604020202020204" pitchFamily="34" charset="0"/>
            </a:endParaRPr>
          </a:p>
          <a:p>
            <a:endParaRPr lang="en-GB" sz="40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8"/>
            <a:ext cx="10048875" cy="1809718"/>
          </a:xfrm>
        </p:spPr>
        <p:txBody>
          <a:bodyPr/>
          <a:lstStyle/>
          <a:p>
            <a:r>
              <a:rPr lang="en-GB" sz="4800" dirty="0">
                <a:latin typeface="Arial" panose="020B0604020202020204" pitchFamily="34" charset="0"/>
                <a:cs typeface="Arial" panose="020B0604020202020204" pitchFamily="34" charset="0"/>
              </a:rPr>
              <a:t>Introduction</a:t>
            </a:r>
          </a:p>
          <a:p>
            <a:r>
              <a:rPr lang="en-GB" sz="4800" dirty="0">
                <a:latin typeface="Arial" panose="020B0604020202020204" pitchFamily="34" charset="0"/>
                <a:cs typeface="Arial" panose="020B0604020202020204" pitchFamily="34" charset="0"/>
              </a:rPr>
              <a:t>Eating Disorder</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24804751"/>
            <a:ext cx="10038660" cy="6742049"/>
          </a:xfrm>
        </p:spPr>
        <p:txBody>
          <a:bodyPr/>
          <a:lstStyle/>
          <a:p>
            <a:endParaRPr lang="en-GB" dirty="0"/>
          </a:p>
          <a:p>
            <a:endParaRPr lang="en-GB" sz="4800" dirty="0">
              <a:solidFill>
                <a:srgbClr val="107A74"/>
              </a:solidFill>
              <a:latin typeface="Aptos" panose="020B0004020202020204" pitchFamily="34" charset="0"/>
            </a:endParaRPr>
          </a:p>
          <a:p>
            <a:endParaRPr lang="en-GB" dirty="0"/>
          </a:p>
          <a:p>
            <a:endParaRPr lang="en-GB" dirty="0"/>
          </a:p>
          <a:p>
            <a:endParaRPr lang="en-GB" dirty="0"/>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661898" y="5098930"/>
            <a:ext cx="10048874" cy="30205170"/>
          </a:xfrm>
        </p:spPr>
        <p:txBody>
          <a:bodyPr/>
          <a:lstStyle/>
          <a:p>
            <a:r>
              <a:rPr lang="en-GB" sz="4800" b="1" u="sng" kern="100" dirty="0">
                <a:effectLst/>
                <a:latin typeface="Arial" panose="020B0604020202020204" pitchFamily="34" charset="0"/>
                <a:ea typeface="Aptos" panose="020B0004020202020204" pitchFamily="34" charset="0"/>
                <a:cs typeface="Arial" panose="020B0604020202020204" pitchFamily="34" charset="0"/>
              </a:rPr>
              <a:t>Causes, Symptoms, Diagnosis</a:t>
            </a:r>
          </a:p>
          <a:p>
            <a:endParaRPr lang="en-GB" sz="4800" b="1" u="sng" kern="100" dirty="0">
              <a:effectLst/>
              <a:latin typeface="Arial" panose="020B0604020202020204" pitchFamily="34" charset="0"/>
              <a:ea typeface="Aptos" panose="020B0004020202020204" pitchFamily="34" charset="0"/>
              <a:cs typeface="Arial" panose="020B0604020202020204" pitchFamily="34" charset="0"/>
            </a:endParaRPr>
          </a:p>
          <a:p>
            <a:r>
              <a:rPr lang="en-GB" sz="4400" b="1" dirty="0">
                <a:solidFill>
                  <a:srgbClr val="0070C0"/>
                </a:solidFill>
                <a:latin typeface="Arial" panose="020B0604020202020204" pitchFamily="34" charset="0"/>
                <a:cs typeface="Arial" panose="020B0604020202020204" pitchFamily="34" charset="0"/>
              </a:rPr>
              <a:t>CAUSES</a:t>
            </a:r>
          </a:p>
          <a:p>
            <a:endParaRPr lang="en-GB" sz="4000"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ü"/>
            </a:pPr>
            <a:r>
              <a:rPr lang="en-GB" sz="4000" dirty="0">
                <a:latin typeface="Arial" panose="020B0604020202020204" pitchFamily="34" charset="0"/>
                <a:cs typeface="Arial" panose="020B0604020202020204" pitchFamily="34" charset="0"/>
              </a:rPr>
              <a:t>Genetic factors</a:t>
            </a:r>
          </a:p>
          <a:p>
            <a:pPr marL="571500" indent="-571500">
              <a:buFont typeface="Wingdings" panose="05000000000000000000" pitchFamily="2" charset="2"/>
              <a:buChar char="ü"/>
            </a:pPr>
            <a:r>
              <a:rPr lang="en-GB" sz="4000" dirty="0">
                <a:latin typeface="Arial" panose="020B0604020202020204" pitchFamily="34" charset="0"/>
                <a:cs typeface="Arial" panose="020B0604020202020204" pitchFamily="34" charset="0"/>
              </a:rPr>
              <a:t>Low self-esteem</a:t>
            </a:r>
          </a:p>
          <a:p>
            <a:pPr marL="571500" indent="-571500">
              <a:buFont typeface="Wingdings" panose="05000000000000000000" pitchFamily="2" charset="2"/>
              <a:buChar char="ü"/>
            </a:pPr>
            <a:r>
              <a:rPr lang="en-GB" sz="4000" dirty="0">
                <a:latin typeface="Arial" panose="020B0604020202020204" pitchFamily="34" charset="0"/>
                <a:cs typeface="Arial" panose="020B0604020202020204" pitchFamily="34" charset="0"/>
              </a:rPr>
              <a:t>Perfectionism</a:t>
            </a:r>
          </a:p>
          <a:p>
            <a:pPr marL="571500" indent="-571500">
              <a:buFont typeface="Wingdings" panose="05000000000000000000" pitchFamily="2" charset="2"/>
              <a:buChar char="ü"/>
            </a:pPr>
            <a:r>
              <a:rPr lang="en-GB" sz="4000" dirty="0">
                <a:latin typeface="Arial" panose="020B0604020202020204" pitchFamily="34" charset="0"/>
                <a:cs typeface="Arial" panose="020B0604020202020204" pitchFamily="34" charset="0"/>
              </a:rPr>
              <a:t>Anxiety and depression</a:t>
            </a:r>
          </a:p>
          <a:p>
            <a:pPr marL="571500" indent="-571500">
              <a:buFont typeface="Wingdings" panose="05000000000000000000" pitchFamily="2" charset="2"/>
              <a:buChar char="ü"/>
            </a:pPr>
            <a:r>
              <a:rPr lang="en-GB" sz="4000" dirty="0">
                <a:latin typeface="Arial" panose="020B0604020202020204" pitchFamily="34" charset="0"/>
                <a:cs typeface="Arial" panose="020B0604020202020204" pitchFamily="34" charset="0"/>
              </a:rPr>
              <a:t>Social media influence</a:t>
            </a:r>
          </a:p>
          <a:p>
            <a:pPr marL="571500" indent="-571500">
              <a:buFont typeface="Wingdings" panose="05000000000000000000" pitchFamily="2" charset="2"/>
              <a:buChar char="ü"/>
            </a:pPr>
            <a:r>
              <a:rPr lang="en-GB" sz="4000" dirty="0">
                <a:latin typeface="Arial" panose="020B0604020202020204" pitchFamily="34" charset="0"/>
                <a:cs typeface="Arial" panose="020B0604020202020204" pitchFamily="34" charset="0"/>
              </a:rPr>
              <a:t>Pressure to be thin</a:t>
            </a:r>
          </a:p>
          <a:p>
            <a:pPr marL="571500" indent="-571500">
              <a:buFont typeface="Wingdings" panose="05000000000000000000" pitchFamily="2" charset="2"/>
              <a:buChar char="ü"/>
            </a:pPr>
            <a:r>
              <a:rPr lang="en-GB" sz="4000" dirty="0">
                <a:latin typeface="Arial" panose="020B0604020202020204" pitchFamily="34" charset="0"/>
                <a:cs typeface="Arial" panose="020B0604020202020204" pitchFamily="34" charset="0"/>
              </a:rPr>
              <a:t>Stressful life events</a:t>
            </a:r>
          </a:p>
          <a:p>
            <a:pPr marL="571500" indent="-571500">
              <a:buFont typeface="Wingdings" panose="05000000000000000000" pitchFamily="2" charset="2"/>
              <a:buChar char="ü"/>
            </a:pPr>
            <a:endParaRPr lang="en-GB" sz="4000" dirty="0">
              <a:latin typeface="Arial" panose="020B0604020202020204" pitchFamily="34" charset="0"/>
              <a:cs typeface="Arial" panose="020B0604020202020204" pitchFamily="34" charset="0"/>
            </a:endParaRPr>
          </a:p>
          <a:p>
            <a:r>
              <a:rPr lang="en-GB" sz="4400" b="1" dirty="0">
                <a:solidFill>
                  <a:srgbClr val="0070C0"/>
                </a:solidFill>
                <a:latin typeface="Arial" panose="020B0604020202020204" pitchFamily="34" charset="0"/>
                <a:cs typeface="Arial" panose="020B0604020202020204" pitchFamily="34" charset="0"/>
              </a:rPr>
              <a:t>SYMPTOMS</a:t>
            </a:r>
          </a:p>
          <a:p>
            <a:endParaRPr lang="en-GB" sz="4400" b="1" dirty="0">
              <a:solidFill>
                <a:srgbClr val="0070C0"/>
              </a:solidFill>
              <a:latin typeface="Arial" panose="020B0604020202020204" pitchFamily="34" charset="0"/>
              <a:cs typeface="Arial" panose="020B0604020202020204" pitchFamily="34" charset="0"/>
            </a:endParaRPr>
          </a:p>
          <a:p>
            <a:r>
              <a:rPr lang="en-GB" sz="4400" b="1" u="sng" dirty="0">
                <a:latin typeface="Arial" panose="020B0604020202020204" pitchFamily="34" charset="0"/>
                <a:cs typeface="Arial" panose="020B0604020202020204" pitchFamily="34" charset="0"/>
              </a:rPr>
              <a:t>Physical Symptoms</a:t>
            </a:r>
          </a:p>
          <a:p>
            <a:endParaRPr lang="en-GB" sz="4000" b="1" dirty="0">
              <a:latin typeface="Arial" panose="020B0604020202020204" pitchFamily="34" charset="0"/>
              <a:cs typeface="Arial" panose="020B0604020202020204" pitchFamily="34" charset="0"/>
            </a:endParaRPr>
          </a:p>
          <a:p>
            <a:pPr marL="571500" indent="-571500">
              <a:buFont typeface="Arial" panose="020B0604020202020204" pitchFamily="34" charset="0"/>
              <a:buChar char="•"/>
            </a:pPr>
            <a:r>
              <a:rPr lang="en-GB" sz="4000" dirty="0">
                <a:latin typeface="Arial" panose="020B0604020202020204" pitchFamily="34" charset="0"/>
                <a:cs typeface="Arial" panose="020B0604020202020204" pitchFamily="34" charset="0"/>
              </a:rPr>
              <a:t>Extreme weight loss</a:t>
            </a:r>
          </a:p>
          <a:p>
            <a:pPr marL="571500" indent="-571500">
              <a:buFont typeface="Arial" panose="020B0604020202020204" pitchFamily="34" charset="0"/>
              <a:buChar char="•"/>
            </a:pPr>
            <a:r>
              <a:rPr lang="en-GB" sz="4000" dirty="0">
                <a:latin typeface="Arial" panose="020B0604020202020204" pitchFamily="34" charset="0"/>
                <a:cs typeface="Arial" panose="020B0604020202020204" pitchFamily="34" charset="0"/>
              </a:rPr>
              <a:t>Fatigue</a:t>
            </a:r>
          </a:p>
          <a:p>
            <a:pPr marL="571500" indent="-571500">
              <a:buFont typeface="Arial" panose="020B0604020202020204" pitchFamily="34" charset="0"/>
              <a:buChar char="•"/>
            </a:pPr>
            <a:r>
              <a:rPr lang="en-GB" sz="4000" dirty="0">
                <a:latin typeface="Arial" panose="020B0604020202020204" pitchFamily="34" charset="0"/>
                <a:cs typeface="Arial" panose="020B0604020202020204" pitchFamily="34" charset="0"/>
              </a:rPr>
              <a:t>Dizziness</a:t>
            </a:r>
          </a:p>
          <a:p>
            <a:pPr marL="571500" indent="-571500">
              <a:buFont typeface="Arial" panose="020B0604020202020204" pitchFamily="34" charset="0"/>
              <a:buChar char="•"/>
            </a:pPr>
            <a:r>
              <a:rPr lang="en-GB" sz="4000" dirty="0">
                <a:latin typeface="Arial" panose="020B0604020202020204" pitchFamily="34" charset="0"/>
                <a:cs typeface="Arial" panose="020B0604020202020204" pitchFamily="34" charset="0"/>
              </a:rPr>
              <a:t>Hair loss</a:t>
            </a:r>
          </a:p>
          <a:p>
            <a:pPr marL="571500" indent="-571500">
              <a:buFont typeface="Arial" panose="020B0604020202020204" pitchFamily="34" charset="0"/>
              <a:buChar char="•"/>
            </a:pPr>
            <a:r>
              <a:rPr lang="en-GB" sz="4000" dirty="0">
                <a:latin typeface="Arial" panose="020B0604020202020204" pitchFamily="34" charset="0"/>
                <a:cs typeface="Arial" panose="020B0604020202020204" pitchFamily="34" charset="0"/>
              </a:rPr>
              <a:t>Feeling cold</a:t>
            </a:r>
          </a:p>
          <a:p>
            <a:pPr marL="571500" indent="-571500">
              <a:buFont typeface="Arial" panose="020B0604020202020204" pitchFamily="34" charset="0"/>
              <a:buChar char="•"/>
            </a:pPr>
            <a:endParaRPr lang="en-GB" sz="4000" dirty="0">
              <a:latin typeface="Arial" panose="020B0604020202020204" pitchFamily="34" charset="0"/>
              <a:cs typeface="Arial" panose="020B0604020202020204" pitchFamily="34" charset="0"/>
            </a:endParaRPr>
          </a:p>
          <a:p>
            <a:endParaRPr lang="en-GB" sz="4000" dirty="0">
              <a:latin typeface="Arial" panose="020B0604020202020204" pitchFamily="34" charset="0"/>
              <a:cs typeface="Arial" panose="020B0604020202020204" pitchFamily="34" charset="0"/>
            </a:endParaRPr>
          </a:p>
          <a:p>
            <a:r>
              <a:rPr lang="en-GB" sz="4000" b="1" u="sng" dirty="0">
                <a:latin typeface="Arial" panose="020B0604020202020204" pitchFamily="34" charset="0"/>
                <a:cs typeface="Arial" panose="020B0604020202020204" pitchFamily="34" charset="0"/>
              </a:rPr>
              <a:t>Psychological Symptoms</a:t>
            </a:r>
          </a:p>
          <a:p>
            <a:endParaRPr lang="en-GB" sz="4000" b="1" dirty="0">
              <a:latin typeface="Arial" panose="020B0604020202020204" pitchFamily="34" charset="0"/>
              <a:cs typeface="Arial" panose="020B0604020202020204" pitchFamily="34" charset="0"/>
            </a:endParaRPr>
          </a:p>
          <a:p>
            <a:pPr marL="571500" indent="-571500">
              <a:buFont typeface="Arial" panose="020B0604020202020204" pitchFamily="34" charset="0"/>
              <a:buChar char="•"/>
            </a:pPr>
            <a:r>
              <a:rPr lang="en-GB" sz="4000" dirty="0">
                <a:latin typeface="Arial" panose="020B0604020202020204" pitchFamily="34" charset="0"/>
                <a:cs typeface="Arial" panose="020B0604020202020204" pitchFamily="34" charset="0"/>
              </a:rPr>
              <a:t>Fear of gaining weight </a:t>
            </a:r>
          </a:p>
          <a:p>
            <a:pPr marL="571500" indent="-571500">
              <a:buFont typeface="Arial" panose="020B0604020202020204" pitchFamily="34" charset="0"/>
              <a:buChar char="•"/>
            </a:pPr>
            <a:r>
              <a:rPr lang="en-GB" sz="4000" dirty="0">
                <a:latin typeface="Arial" panose="020B0604020202020204" pitchFamily="34" charset="0"/>
                <a:cs typeface="Arial" panose="020B0604020202020204" pitchFamily="34" charset="0"/>
              </a:rPr>
              <a:t>Obsessive calorie counting</a:t>
            </a:r>
          </a:p>
          <a:p>
            <a:pPr marL="571500" indent="-571500">
              <a:buFont typeface="Arial" panose="020B0604020202020204" pitchFamily="34" charset="0"/>
              <a:buChar char="•"/>
            </a:pPr>
            <a:r>
              <a:rPr lang="en-GB" sz="4000" dirty="0">
                <a:latin typeface="Arial" panose="020B0604020202020204" pitchFamily="34" charset="0"/>
                <a:cs typeface="Arial" panose="020B0604020202020204" pitchFamily="34" charset="0"/>
              </a:rPr>
              <a:t>Distorted body image </a:t>
            </a:r>
          </a:p>
          <a:p>
            <a:pPr marL="571500" indent="-571500">
              <a:buFont typeface="Arial" panose="020B0604020202020204" pitchFamily="34" charset="0"/>
              <a:buChar char="•"/>
            </a:pPr>
            <a:r>
              <a:rPr lang="en-GB" sz="4000" dirty="0">
                <a:latin typeface="Arial" panose="020B0604020202020204" pitchFamily="34" charset="0"/>
                <a:cs typeface="Arial" panose="020B0604020202020204" pitchFamily="34" charset="0"/>
              </a:rPr>
              <a:t>Avoiding meals</a:t>
            </a:r>
          </a:p>
          <a:p>
            <a:pPr marL="571500" indent="-571500">
              <a:buFont typeface="Arial" panose="020B0604020202020204" pitchFamily="34" charset="0"/>
              <a:buChar char="•"/>
            </a:pPr>
            <a:endParaRPr lang="en-GB" sz="4000" dirty="0">
              <a:latin typeface="Arial" panose="020B0604020202020204" pitchFamily="34" charset="0"/>
              <a:cs typeface="Arial" panose="020B0604020202020204" pitchFamily="34" charset="0"/>
            </a:endParaRPr>
          </a:p>
          <a:p>
            <a:pPr marL="571500" indent="-571500">
              <a:buFont typeface="Arial" panose="020B0604020202020204" pitchFamily="34" charset="0"/>
              <a:buChar char="•"/>
            </a:pPr>
            <a:endParaRPr lang="en-GB" sz="4000" dirty="0">
              <a:latin typeface="Arial" panose="020B0604020202020204" pitchFamily="34" charset="0"/>
              <a:cs typeface="Arial" panose="020B0604020202020204" pitchFamily="34" charset="0"/>
            </a:endParaRPr>
          </a:p>
          <a:p>
            <a:endParaRPr lang="en-GB" sz="4000" dirty="0">
              <a:latin typeface="Arial" panose="020B0604020202020204" pitchFamily="34" charset="0"/>
              <a:cs typeface="Arial" panose="020B0604020202020204" pitchFamily="34" charset="0"/>
            </a:endParaRPr>
          </a:p>
          <a:p>
            <a:r>
              <a:rPr lang="en-GB" sz="4000" dirty="0">
                <a:latin typeface="Arial" panose="020B0604020202020204" pitchFamily="34" charset="0"/>
                <a:cs typeface="Arial" panose="020B0604020202020204" pitchFamily="34" charset="0"/>
              </a:rPr>
              <a:t>Physical and psychological symptoms can significantly affect daily functioning     </a:t>
            </a:r>
            <a:r>
              <a:rPr lang="en-GB" sz="4000" b="1" dirty="0">
                <a:latin typeface="Arial" panose="020B0604020202020204" pitchFamily="34" charset="0"/>
                <a:cs typeface="Arial" panose="020B0604020202020204" pitchFamily="34" charset="0"/>
              </a:rPr>
              <a:t>(NHS,2024)</a:t>
            </a:r>
          </a:p>
          <a:p>
            <a:pPr marL="571500" indent="-571500">
              <a:buFont typeface="Arial" panose="020B0604020202020204" pitchFamily="34" charset="0"/>
              <a:buChar char="•"/>
            </a:pPr>
            <a:endParaRPr lang="en-GB" sz="4000" dirty="0">
              <a:latin typeface="Arial" panose="020B0604020202020204" pitchFamily="34" charset="0"/>
              <a:cs typeface="Arial" panose="020B0604020202020204" pitchFamily="34" charset="0"/>
            </a:endParaRPr>
          </a:p>
          <a:p>
            <a:endParaRPr lang="en-GB" sz="4000" dirty="0">
              <a:latin typeface="Arial" panose="020B0604020202020204" pitchFamily="34" charset="0"/>
              <a:cs typeface="Arial" panose="020B0604020202020204" pitchFamily="34" charset="0"/>
            </a:endParaRPr>
          </a:p>
          <a:p>
            <a:pPr marL="571500" indent="-571500">
              <a:buFont typeface="Arial" panose="020B0604020202020204" pitchFamily="34" charset="0"/>
              <a:buChar char="•"/>
            </a:pPr>
            <a:endParaRPr lang="en-GB" sz="4000" dirty="0">
              <a:latin typeface="Arial" panose="020B0604020202020204" pitchFamily="34" charset="0"/>
              <a:cs typeface="Arial" panose="020B0604020202020204" pitchFamily="34" charset="0"/>
            </a:endParaRPr>
          </a:p>
          <a:p>
            <a:r>
              <a:rPr lang="en-GB" sz="4000" dirty="0">
                <a:latin typeface="Arial" panose="020B0604020202020204" pitchFamily="34" charset="0"/>
                <a:cs typeface="Arial" panose="020B0604020202020204" pitchFamily="34" charset="0"/>
              </a:rPr>
              <a:t>               </a:t>
            </a:r>
            <a:endParaRPr lang="en-GB" sz="4000" b="1" dirty="0">
              <a:latin typeface="Arial" panose="020B0604020202020204" pitchFamily="34" charset="0"/>
              <a:cs typeface="Arial" panose="020B0604020202020204" pitchFamily="34" charset="0"/>
            </a:endParaRPr>
          </a:p>
          <a:p>
            <a:endParaRPr lang="en-GB" sz="4000" dirty="0">
              <a:latin typeface="Arial" panose="020B0604020202020204" pitchFamily="34" charset="0"/>
              <a:cs typeface="Arial" panose="020B0604020202020204" pitchFamily="34" charset="0"/>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0"/>
            <a:ext cx="10058400" cy="7719028"/>
          </a:xfrm>
        </p:spPr>
        <p:txBody>
          <a:bodyPr/>
          <a:lstStyle/>
          <a:p>
            <a:endParaRPr lang="en-GB" sz="4800" b="0" u="none" dirty="0">
              <a:solidFill>
                <a:srgbClr val="FF0000"/>
              </a:solidFill>
              <a:latin typeface="Aptos" panose="020B0004020202020204" pitchFamily="34" charset="0"/>
            </a:endParaRPr>
          </a:p>
          <a:p>
            <a:r>
              <a:rPr lang="en-GB" sz="4400" u="none" dirty="0">
                <a:solidFill>
                  <a:srgbClr val="0070C0"/>
                </a:solidFill>
                <a:latin typeface="Arial" panose="020B0604020202020204" pitchFamily="34" charset="0"/>
                <a:cs typeface="Arial" panose="020B0604020202020204" pitchFamily="34" charset="0"/>
              </a:rPr>
              <a:t>DIAGNOSIS</a:t>
            </a:r>
          </a:p>
          <a:p>
            <a:endParaRPr lang="en-GB" sz="4400" b="0"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Ø"/>
            </a:pPr>
            <a:r>
              <a:rPr lang="en-GB" sz="4000" b="0" u="none" dirty="0">
                <a:latin typeface="Arial" panose="020B0604020202020204" pitchFamily="34" charset="0"/>
                <a:cs typeface="Arial" panose="020B0604020202020204" pitchFamily="34" charset="0"/>
              </a:rPr>
              <a:t> Medical assessment</a:t>
            </a:r>
          </a:p>
          <a:p>
            <a:pPr marL="571500" indent="-571500">
              <a:buFont typeface="Wingdings" panose="05000000000000000000" pitchFamily="2" charset="2"/>
              <a:buChar char="Ø"/>
            </a:pPr>
            <a:r>
              <a:rPr lang="en-GB" sz="4000" b="0" u="none" dirty="0">
                <a:latin typeface="Arial" panose="020B0604020202020204" pitchFamily="34" charset="0"/>
                <a:cs typeface="Arial" panose="020B0604020202020204" pitchFamily="34" charset="0"/>
              </a:rPr>
              <a:t>Psychological assessment</a:t>
            </a:r>
          </a:p>
          <a:p>
            <a:pPr marL="571500" indent="-571500">
              <a:buFont typeface="Wingdings" panose="05000000000000000000" pitchFamily="2" charset="2"/>
              <a:buChar char="Ø"/>
            </a:pPr>
            <a:r>
              <a:rPr lang="en-GB" sz="4000" b="0" u="none" dirty="0">
                <a:latin typeface="Arial" panose="020B0604020202020204" pitchFamily="34" charset="0"/>
                <a:cs typeface="Arial" panose="020B0604020202020204" pitchFamily="34" charset="0"/>
              </a:rPr>
              <a:t>BMI and weight monitoring</a:t>
            </a:r>
          </a:p>
          <a:p>
            <a:pPr marL="571500" indent="-571500">
              <a:buFont typeface="Wingdings" panose="05000000000000000000" pitchFamily="2" charset="2"/>
              <a:buChar char="Ø"/>
            </a:pPr>
            <a:r>
              <a:rPr lang="en-GB" sz="4000" b="0" u="none" dirty="0">
                <a:latin typeface="Arial" panose="020B0604020202020204" pitchFamily="34" charset="0"/>
                <a:cs typeface="Arial" panose="020B0604020202020204" pitchFamily="34" charset="0"/>
              </a:rPr>
              <a:t>Physical examinations</a:t>
            </a:r>
          </a:p>
          <a:p>
            <a:pPr marL="571500" indent="-571500">
              <a:buFont typeface="Wingdings" panose="05000000000000000000" pitchFamily="2" charset="2"/>
              <a:buChar char="Ø"/>
            </a:pPr>
            <a:r>
              <a:rPr lang="en-GB" sz="4000" b="0" u="none" dirty="0">
                <a:latin typeface="Arial" panose="020B0604020202020204" pitchFamily="34" charset="0"/>
                <a:cs typeface="Arial" panose="020B0604020202020204" pitchFamily="34" charset="0"/>
              </a:rPr>
              <a:t>DSM-5 criteria</a:t>
            </a:r>
          </a:p>
          <a:p>
            <a:pPr marL="571500" indent="-571500">
              <a:buFont typeface="Wingdings" panose="05000000000000000000" pitchFamily="2" charset="2"/>
              <a:buChar char="Ø"/>
            </a:pPr>
            <a:r>
              <a:rPr lang="en-GB" sz="4000" b="0" u="none" dirty="0">
                <a:latin typeface="Arial" panose="020B0604020202020204" pitchFamily="34" charset="0"/>
                <a:cs typeface="Arial" panose="020B0604020202020204" pitchFamily="34" charset="0"/>
              </a:rPr>
              <a:t>ICD-11 criteria</a:t>
            </a:r>
          </a:p>
          <a:p>
            <a:r>
              <a:rPr lang="en-GB" sz="4000" b="0" u="none" dirty="0">
                <a:latin typeface="Arial" panose="020B0604020202020204" pitchFamily="34" charset="0"/>
                <a:cs typeface="Arial" panose="020B0604020202020204" pitchFamily="34" charset="0"/>
              </a:rPr>
              <a:t>                                  </a:t>
            </a:r>
            <a:r>
              <a:rPr lang="en-GB" sz="4000" u="none" dirty="0">
                <a:latin typeface="Arial" panose="020B0604020202020204" pitchFamily="34" charset="0"/>
                <a:cs typeface="Arial" panose="020B0604020202020204" pitchFamily="34" charset="0"/>
              </a:rPr>
              <a:t>(WHO,2020)</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8734691"/>
          </a:xfrm>
        </p:spPr>
        <p:txBody>
          <a:bodyPr/>
          <a:lstStyle/>
          <a:p>
            <a:r>
              <a:rPr lang="en-GB" sz="4800" dirty="0">
                <a:latin typeface="Arial" panose="020B0604020202020204" pitchFamily="34" charset="0"/>
                <a:cs typeface="Arial" panose="020B0604020202020204" pitchFamily="34" charset="0"/>
              </a:rPr>
              <a:t>Historical Perspective and Treatment</a:t>
            </a:r>
          </a:p>
          <a:p>
            <a:endParaRPr lang="en-GB" sz="4800" dirty="0">
              <a:latin typeface="Aptos" panose="020B0004020202020204" pitchFamily="34" charset="0"/>
            </a:endParaRPr>
          </a:p>
          <a:p>
            <a:r>
              <a:rPr lang="en-GB" sz="4800" u="none" dirty="0">
                <a:solidFill>
                  <a:schemeClr val="accent2">
                    <a:lumMod val="75000"/>
                  </a:schemeClr>
                </a:solidFill>
                <a:latin typeface="Aptos" panose="020B0004020202020204" pitchFamily="34" charset="0"/>
              </a:rPr>
              <a:t>Past Views</a:t>
            </a:r>
          </a:p>
          <a:p>
            <a:pPr marL="571500" indent="-571500">
              <a:buFont typeface="Arial" panose="020B0604020202020204" pitchFamily="34" charset="0"/>
              <a:buChar char="•"/>
            </a:pPr>
            <a:r>
              <a:rPr lang="en-GB" sz="4000" b="0" u="none" dirty="0">
                <a:latin typeface="Arial" panose="020B0604020202020204" pitchFamily="34" charset="0"/>
                <a:cs typeface="Arial" panose="020B0604020202020204" pitchFamily="34" charset="0"/>
              </a:rPr>
              <a:t>Poorly understood condition</a:t>
            </a:r>
          </a:p>
          <a:p>
            <a:pPr marL="685800" indent="-685800">
              <a:buFont typeface="Arial" panose="020B0604020202020204" pitchFamily="34" charset="0"/>
              <a:buChar char="•"/>
            </a:pPr>
            <a:r>
              <a:rPr lang="en-GB" sz="4000" b="0" u="none" dirty="0">
                <a:latin typeface="Arial" panose="020B0604020202020204" pitchFamily="34" charset="0"/>
                <a:cs typeface="Arial" panose="020B0604020202020204" pitchFamily="34" charset="0"/>
              </a:rPr>
              <a:t>Sometimes seen as stubborn behaviour</a:t>
            </a:r>
          </a:p>
          <a:p>
            <a:pPr marL="685800" indent="-685800">
              <a:buFont typeface="Arial" panose="020B0604020202020204" pitchFamily="34" charset="0"/>
              <a:buChar char="•"/>
            </a:pPr>
            <a:r>
              <a:rPr lang="en-GB" sz="4000" b="0" u="none" dirty="0">
                <a:latin typeface="Arial" panose="020B0604020202020204" pitchFamily="34" charset="0"/>
                <a:cs typeface="Arial" panose="020B0604020202020204" pitchFamily="34" charset="0"/>
              </a:rPr>
              <a:t>Focus on physical symptoms</a:t>
            </a:r>
          </a:p>
          <a:p>
            <a:pPr marL="685800" indent="-685800">
              <a:buFont typeface="Arial" panose="020B0604020202020204" pitchFamily="34" charset="0"/>
              <a:buChar char="•"/>
            </a:pPr>
            <a:endParaRPr lang="en-GB" sz="4000" b="0" u="none" dirty="0">
              <a:latin typeface="Arial" panose="020B0604020202020204" pitchFamily="34" charset="0"/>
              <a:cs typeface="Arial" panose="020B0604020202020204" pitchFamily="34" charset="0"/>
            </a:endParaRPr>
          </a:p>
          <a:p>
            <a:pPr marL="685800" indent="-685800">
              <a:buFont typeface="Arial" panose="020B0604020202020204" pitchFamily="34" charset="0"/>
              <a:buChar char="•"/>
            </a:pPr>
            <a:endParaRPr lang="en-GB" sz="4000" b="0" u="none" dirty="0">
              <a:latin typeface="Arial" panose="020B0604020202020204" pitchFamily="34" charset="0"/>
              <a:cs typeface="Arial" panose="020B0604020202020204" pitchFamily="34" charset="0"/>
            </a:endParaRPr>
          </a:p>
          <a:p>
            <a:pPr marL="685800" indent="-685800">
              <a:buFont typeface="Arial" panose="020B0604020202020204" pitchFamily="34" charset="0"/>
              <a:buChar char="•"/>
            </a:pPr>
            <a:endParaRPr lang="en-GB" sz="4000" b="0" u="none" dirty="0">
              <a:latin typeface="Arial" panose="020B0604020202020204" pitchFamily="34" charset="0"/>
              <a:cs typeface="Arial" panose="020B0604020202020204" pitchFamily="34" charset="0"/>
            </a:endParaRP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503831"/>
            <a:ext cx="10047018" cy="1803035"/>
          </a:xfrm>
        </p:spPr>
        <p:txBody>
          <a:bodyPr/>
          <a:lstStyle/>
          <a:p>
            <a:pPr>
              <a:spcAft>
                <a:spcPts val="1100"/>
              </a:spcAft>
            </a:pPr>
            <a:endParaRPr lang="en-GB" sz="4800" dirty="0">
              <a:effectLst/>
              <a:latin typeface="Aptos" panose="020B0004020202020204" pitchFamily="34" charset="0"/>
              <a:ea typeface="Century Schoolbook" panose="02040604050505020304" pitchFamily="18" charset="0"/>
            </a:endParaRPr>
          </a:p>
          <a:p>
            <a:endParaRPr lang="en-GB" dirty="0"/>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422043" y="24804751"/>
            <a:ext cx="10047018" cy="923322"/>
          </a:xfrm>
        </p:spPr>
        <p:txBody>
          <a:bodyPr/>
          <a:lstStyle/>
          <a:p>
            <a:r>
              <a:rPr lang="en-GB" sz="4800" dirty="0">
                <a:latin typeface="Aptos" panose="020B0004020202020204" pitchFamily="34" charset="0"/>
              </a:rPr>
              <a:t>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422043" y="25558796"/>
            <a:ext cx="10052050" cy="1200306"/>
          </a:xfrm>
        </p:spPr>
        <p:txBody>
          <a:bodyPr/>
          <a:lstStyle/>
          <a:p>
            <a:r>
              <a:rPr lang="en-GB" sz="4800" dirty="0">
                <a:solidFill>
                  <a:srgbClr val="FF0000"/>
                </a:solidFill>
                <a:latin typeface="Aptos" panose="020B0004020202020204" pitchFamily="34" charset="0"/>
              </a:rPr>
              <a:t> </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88043" y="21713727"/>
            <a:ext cx="10038659" cy="2554523"/>
          </a:xfrm>
        </p:spPr>
        <p:txBody>
          <a:bodyPr/>
          <a:lstStyle/>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0" y="1792699"/>
            <a:ext cx="30341455" cy="1938992"/>
          </a:xfrm>
        </p:spPr>
        <p:txBody>
          <a:bodyPr/>
          <a:lstStyle/>
          <a:p>
            <a:r>
              <a:rPr lang="en-US" u="sng" dirty="0">
                <a:solidFill>
                  <a:schemeClr val="tx1"/>
                </a:solidFill>
                <a:latin typeface="Arial" panose="020B0604020202020204" pitchFamily="34" charset="0"/>
                <a:cs typeface="Arial" panose="020B0604020202020204" pitchFamily="34" charset="0"/>
              </a:rPr>
              <a:t>A</a:t>
            </a:r>
            <a:r>
              <a:rPr lang="en-GB" u="sng" dirty="0">
                <a:solidFill>
                  <a:schemeClr val="tx1"/>
                </a:solidFill>
                <a:latin typeface="Arial" panose="020B0604020202020204" pitchFamily="34" charset="0"/>
                <a:cs typeface="Arial" panose="020B0604020202020204" pitchFamily="34" charset="0"/>
              </a:rPr>
              <a:t>NOREXIA NERVOSA 6B80: </a:t>
            </a:r>
            <a:r>
              <a:rPr lang="en-GB" u="sng" dirty="0">
                <a:solidFill>
                  <a:schemeClr val="tx1"/>
                </a:solidFill>
              </a:rPr>
              <a:t>A Critical Overview of Causes, Diagnoses and Treatment in the UK</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10573249" y="389601"/>
            <a:ext cx="15320896" cy="1446550"/>
          </a:xfrm>
        </p:spPr>
        <p:txBody>
          <a:bodyPr/>
          <a:lstStyle/>
          <a:p>
            <a:r>
              <a:rPr lang="en-GB" dirty="0"/>
              <a:t>EATING DISORDER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26" name="Picture 25">
            <a:extLst>
              <a:ext uri="{FF2B5EF4-FFF2-40B4-BE49-F238E27FC236}">
                <a16:creationId xmlns:a16="http://schemas.microsoft.com/office/drawing/2014/main" id="{73C78FAE-EDA1-7B62-2D35-BCB187DF46C8}"/>
              </a:ext>
            </a:extLst>
          </p:cNvPr>
          <p:cNvPicPr>
            <a:picLocks noChangeAspect="1"/>
          </p:cNvPicPr>
          <p:nvPr/>
        </p:nvPicPr>
        <p:blipFill>
          <a:blip r:embed="rId3"/>
          <a:stretch>
            <a:fillRect/>
          </a:stretch>
        </p:blipFill>
        <p:spPr>
          <a:xfrm>
            <a:off x="30715526" y="74784"/>
            <a:ext cx="13175673" cy="3968380"/>
          </a:xfrm>
          <a:prstGeom prst="rect">
            <a:avLst/>
          </a:prstGeom>
        </p:spPr>
      </p:pic>
      <p:pic>
        <p:nvPicPr>
          <p:cNvPr id="30" name="Picture 29">
            <a:extLst>
              <a:ext uri="{FF2B5EF4-FFF2-40B4-BE49-F238E27FC236}">
                <a16:creationId xmlns:a16="http://schemas.microsoft.com/office/drawing/2014/main" id="{233BD4E1-883B-A91B-11EE-599B8B8F2037}"/>
              </a:ext>
            </a:extLst>
          </p:cNvPr>
          <p:cNvPicPr>
            <a:picLocks noChangeAspect="1"/>
          </p:cNvPicPr>
          <p:nvPr/>
        </p:nvPicPr>
        <p:blipFill>
          <a:blip r:embed="rId4"/>
          <a:stretch>
            <a:fillRect/>
          </a:stretch>
        </p:blipFill>
        <p:spPr>
          <a:xfrm>
            <a:off x="22293659" y="14460690"/>
            <a:ext cx="10310760" cy="16665012"/>
          </a:xfrm>
          <a:prstGeom prst="rect">
            <a:avLst/>
          </a:prstGeom>
        </p:spPr>
      </p:pic>
      <p:sp>
        <p:nvSpPr>
          <p:cNvPr id="34" name="Text Placeholder 33">
            <a:extLst>
              <a:ext uri="{FF2B5EF4-FFF2-40B4-BE49-F238E27FC236}">
                <a16:creationId xmlns:a16="http://schemas.microsoft.com/office/drawing/2014/main" id="{38F9E51A-FC1D-C6BA-92BD-72D29F2E35E3}"/>
              </a:ext>
            </a:extLst>
          </p:cNvPr>
          <p:cNvSpPr>
            <a:spLocks noGrp="1"/>
          </p:cNvSpPr>
          <p:nvPr>
            <p:ph type="body" sz="quarter" idx="27"/>
          </p:nvPr>
        </p:nvSpPr>
        <p:spPr>
          <a:xfrm>
            <a:off x="33422043" y="19694278"/>
            <a:ext cx="10047018" cy="10938371"/>
          </a:xfrm>
        </p:spPr>
        <p:txBody>
          <a:bodyPr/>
          <a:lstStyle/>
          <a:p>
            <a:endParaRPr lang="en-US" sz="4800" dirty="0">
              <a:latin typeface="Arial" panose="020B0604020202020204" pitchFamily="34" charset="0"/>
              <a:cs typeface="Arial" panose="020B0604020202020204" pitchFamily="34" charset="0"/>
            </a:endParaRPr>
          </a:p>
          <a:p>
            <a:endParaRPr lang="en-US" sz="4800" dirty="0">
              <a:latin typeface="Arial" panose="020B0604020202020204" pitchFamily="34" charset="0"/>
              <a:cs typeface="Arial" panose="020B0604020202020204" pitchFamily="34" charset="0"/>
            </a:endParaRPr>
          </a:p>
          <a:p>
            <a:endParaRPr lang="en-US" sz="4800" dirty="0">
              <a:latin typeface="Arial" panose="020B0604020202020204" pitchFamily="34" charset="0"/>
              <a:cs typeface="Arial" panose="020B0604020202020204" pitchFamily="34" charset="0"/>
            </a:endParaRPr>
          </a:p>
          <a:p>
            <a:r>
              <a:rPr lang="en-US" sz="4800" u="none" dirty="0">
                <a:solidFill>
                  <a:schemeClr val="accent2">
                    <a:lumMod val="75000"/>
                  </a:schemeClr>
                </a:solidFill>
                <a:latin typeface="Arial" panose="020B0604020202020204" pitchFamily="34" charset="0"/>
                <a:cs typeface="Arial" panose="020B0604020202020204" pitchFamily="34" charset="0"/>
              </a:rPr>
              <a:t>Today</a:t>
            </a:r>
          </a:p>
          <a:p>
            <a:endParaRPr lang="en-US" sz="4800" dirty="0">
              <a:latin typeface="Arial" panose="020B0604020202020204" pitchFamily="34" charset="0"/>
              <a:cs typeface="Arial" panose="020B0604020202020204" pitchFamily="34" charset="0"/>
            </a:endParaRPr>
          </a:p>
          <a:p>
            <a:pPr marL="571500" indent="-571500">
              <a:buFont typeface="Arial" panose="020B0604020202020204" pitchFamily="34" charset="0"/>
              <a:buChar char="•"/>
            </a:pPr>
            <a:r>
              <a:rPr lang="en-US" sz="4000" b="0" u="none" dirty="0" err="1">
                <a:latin typeface="Arial" panose="020B0604020202020204" pitchFamily="34" charset="0"/>
                <a:cs typeface="Arial" panose="020B0604020202020204" pitchFamily="34" charset="0"/>
              </a:rPr>
              <a:t>Recognised</a:t>
            </a:r>
            <a:r>
              <a:rPr lang="en-US" sz="4000" b="0" u="none" dirty="0">
                <a:latin typeface="Arial" panose="020B0604020202020204" pitchFamily="34" charset="0"/>
                <a:cs typeface="Arial" panose="020B0604020202020204" pitchFamily="34" charset="0"/>
              </a:rPr>
              <a:t> as a complex mental illness</a:t>
            </a:r>
          </a:p>
          <a:p>
            <a:pPr marL="571500" indent="-571500">
              <a:buFont typeface="Arial" panose="020B0604020202020204" pitchFamily="34" charset="0"/>
              <a:buChar char="•"/>
            </a:pPr>
            <a:r>
              <a:rPr lang="en-US" sz="4000" b="0" u="none" dirty="0">
                <a:latin typeface="Arial" panose="020B0604020202020204" pitchFamily="34" charset="0"/>
                <a:cs typeface="Arial" panose="020B0604020202020204" pitchFamily="34" charset="0"/>
              </a:rPr>
              <a:t>Holistic, person -</a:t>
            </a:r>
            <a:r>
              <a:rPr lang="en-US" sz="4000" b="0" u="none" dirty="0" err="1">
                <a:latin typeface="Arial" panose="020B0604020202020204" pitchFamily="34" charset="0"/>
                <a:cs typeface="Arial" panose="020B0604020202020204" pitchFamily="34" charset="0"/>
              </a:rPr>
              <a:t>centred</a:t>
            </a:r>
            <a:r>
              <a:rPr lang="en-US" sz="4000" b="0" u="none" dirty="0">
                <a:latin typeface="Arial" panose="020B0604020202020204" pitchFamily="34" charset="0"/>
                <a:cs typeface="Arial" panose="020B0604020202020204" pitchFamily="34" charset="0"/>
              </a:rPr>
              <a:t> approach</a:t>
            </a:r>
          </a:p>
          <a:p>
            <a:pPr marL="571500" indent="-571500">
              <a:buFont typeface="Arial" panose="020B0604020202020204" pitchFamily="34" charset="0"/>
              <a:buChar char="•"/>
            </a:pPr>
            <a:r>
              <a:rPr lang="en-US" sz="4000" b="0" u="none" dirty="0">
                <a:latin typeface="Arial" panose="020B0604020202020204" pitchFamily="34" charset="0"/>
                <a:cs typeface="Arial" panose="020B0604020202020204" pitchFamily="34" charset="0"/>
              </a:rPr>
              <a:t>Evidence-based treatment and multidisciplinary care</a:t>
            </a:r>
          </a:p>
          <a:p>
            <a:pPr marL="571500" indent="-571500">
              <a:buFont typeface="Arial" panose="020B0604020202020204" pitchFamily="34" charset="0"/>
              <a:buChar char="•"/>
            </a:pPr>
            <a:endParaRPr lang="en-US" sz="4000" b="0" u="none" dirty="0">
              <a:latin typeface="Arial" panose="020B0604020202020204" pitchFamily="34" charset="0"/>
              <a:cs typeface="Arial" panose="020B0604020202020204" pitchFamily="34" charset="0"/>
            </a:endParaRPr>
          </a:p>
          <a:p>
            <a:pPr marL="571500" indent="-571500">
              <a:buFont typeface="Arial" panose="020B0604020202020204" pitchFamily="34" charset="0"/>
              <a:buChar char="•"/>
            </a:pPr>
            <a:endParaRPr lang="en-US" sz="4000" b="0" u="none" dirty="0">
              <a:latin typeface="Arial" panose="020B0604020202020204" pitchFamily="34" charset="0"/>
              <a:cs typeface="Arial" panose="020B0604020202020204" pitchFamily="34" charset="0"/>
            </a:endParaRPr>
          </a:p>
          <a:p>
            <a:r>
              <a:rPr lang="en-US" sz="4000" u="none" dirty="0">
                <a:latin typeface="Arial" panose="020B0604020202020204" pitchFamily="34" charset="0"/>
                <a:cs typeface="Arial" panose="020B0604020202020204" pitchFamily="34" charset="0"/>
              </a:rPr>
              <a:t>(</a:t>
            </a:r>
            <a:r>
              <a:rPr lang="en-US" sz="4000" u="none" dirty="0" err="1">
                <a:latin typeface="Arial" panose="020B0604020202020204" pitchFamily="34" charset="0"/>
                <a:cs typeface="Arial" panose="020B0604020202020204" pitchFamily="34" charset="0"/>
              </a:rPr>
              <a:t>Timimi</a:t>
            </a:r>
            <a:r>
              <a:rPr lang="en-US" sz="4000" u="none" dirty="0">
                <a:latin typeface="Arial" panose="020B0604020202020204" pitchFamily="34" charset="0"/>
                <a:cs typeface="Arial" panose="020B0604020202020204" pitchFamily="34" charset="0"/>
              </a:rPr>
              <a:t> and Cumella,2000)</a:t>
            </a:r>
          </a:p>
          <a:p>
            <a:r>
              <a:rPr lang="en-US" sz="4000" u="none" dirty="0">
                <a:latin typeface="Arial" panose="020B0604020202020204" pitchFamily="34" charset="0"/>
                <a:cs typeface="Arial" panose="020B0604020202020204" pitchFamily="34" charset="0"/>
              </a:rPr>
              <a:t>(Treasure et al., 2020).</a:t>
            </a:r>
          </a:p>
          <a:p>
            <a:endParaRPr lang="en-GB" dirty="0"/>
          </a:p>
        </p:txBody>
      </p:sp>
      <p:sp>
        <p:nvSpPr>
          <p:cNvPr id="47" name="TextBox 46">
            <a:extLst>
              <a:ext uri="{FF2B5EF4-FFF2-40B4-BE49-F238E27FC236}">
                <a16:creationId xmlns:a16="http://schemas.microsoft.com/office/drawing/2014/main" id="{AFF39B65-8054-F0F8-650B-E76168806DE9}"/>
              </a:ext>
            </a:extLst>
          </p:cNvPr>
          <p:cNvSpPr txBox="1"/>
          <p:nvPr/>
        </p:nvSpPr>
        <p:spPr>
          <a:xfrm flipH="1">
            <a:off x="30715526" y="1131154"/>
            <a:ext cx="3493792" cy="646331"/>
          </a:xfrm>
          <a:prstGeom prst="rect">
            <a:avLst/>
          </a:prstGeom>
          <a:noFill/>
        </p:spPr>
        <p:txBody>
          <a:bodyPr wrap="square" rtlCol="0">
            <a:spAutoFit/>
          </a:bodyPr>
          <a:lstStyle/>
          <a:p>
            <a:r>
              <a:rPr lang="en-US" sz="3600" dirty="0">
                <a:solidFill>
                  <a:schemeClr val="bg1"/>
                </a:solidFill>
                <a:latin typeface="Arial" panose="020B0604020202020204" pitchFamily="34" charset="0"/>
                <a:cs typeface="Arial" panose="020B0604020202020204" pitchFamily="34" charset="0"/>
              </a:rPr>
              <a:t>“Health Place”</a:t>
            </a:r>
            <a:endParaRPr lang="en-GB" sz="3600" dirty="0">
              <a:solidFill>
                <a:schemeClr val="bg1"/>
              </a:solidFill>
              <a:latin typeface="Arial" panose="020B0604020202020204" pitchFamily="34" charset="0"/>
              <a:cs typeface="Arial" panose="020B0604020202020204" pitchFamily="34" charset="0"/>
            </a:endParaRPr>
          </a:p>
        </p:txBody>
      </p:sp>
      <p:sp>
        <p:nvSpPr>
          <p:cNvPr id="49" name="TextBox 48">
            <a:extLst>
              <a:ext uri="{FF2B5EF4-FFF2-40B4-BE49-F238E27FC236}">
                <a16:creationId xmlns:a16="http://schemas.microsoft.com/office/drawing/2014/main" id="{463F0B05-BF74-33A4-98B6-4D5CCD967536}"/>
              </a:ext>
            </a:extLst>
          </p:cNvPr>
          <p:cNvSpPr txBox="1"/>
          <p:nvPr/>
        </p:nvSpPr>
        <p:spPr>
          <a:xfrm flipH="1">
            <a:off x="28180145" y="28757057"/>
            <a:ext cx="4327098" cy="523220"/>
          </a:xfrm>
          <a:prstGeom prst="rect">
            <a:avLst/>
          </a:prstGeom>
          <a:noFill/>
        </p:spPr>
        <p:txBody>
          <a:bodyPr wrap="square" rtlCol="0">
            <a:spAutoFit/>
          </a:bodyPr>
          <a:lstStyle/>
          <a:p>
            <a:r>
              <a:rPr lang="en-US" sz="2800" b="1" dirty="0">
                <a:latin typeface="Arial" panose="020B0604020202020204" pitchFamily="34" charset="0"/>
                <a:cs typeface="Arial" panose="020B0604020202020204" pitchFamily="34" charset="0"/>
              </a:rPr>
              <a:t>“SHUTTERSTOCK “</a:t>
            </a:r>
            <a:endParaRPr lang="en-GB" sz="2800" b="1" dirty="0">
              <a:latin typeface="Arial" panose="020B0604020202020204" pitchFamily="34" charset="0"/>
              <a:cs typeface="Arial" panose="020B0604020202020204" pitchFamily="34" charset="0"/>
            </a:endParaRPr>
          </a:p>
        </p:txBody>
      </p:sp>
      <p:pic>
        <p:nvPicPr>
          <p:cNvPr id="53" name="Picture 52">
            <a:extLst>
              <a:ext uri="{FF2B5EF4-FFF2-40B4-BE49-F238E27FC236}">
                <a16:creationId xmlns:a16="http://schemas.microsoft.com/office/drawing/2014/main" id="{D021ECD0-A72E-805E-7F28-0EDEF2C1ED99}"/>
              </a:ext>
            </a:extLst>
          </p:cNvPr>
          <p:cNvPicPr>
            <a:picLocks noChangeAspect="1"/>
          </p:cNvPicPr>
          <p:nvPr/>
        </p:nvPicPr>
        <p:blipFill>
          <a:blip r:embed="rId5"/>
          <a:stretch>
            <a:fillRect/>
          </a:stretch>
        </p:blipFill>
        <p:spPr>
          <a:xfrm>
            <a:off x="34871891" y="10806545"/>
            <a:ext cx="7938654" cy="5386625"/>
          </a:xfrm>
          <a:prstGeom prst="rect">
            <a:avLst/>
          </a:prstGeom>
        </p:spPr>
      </p:pic>
      <p:sp>
        <p:nvSpPr>
          <p:cNvPr id="54" name="TextBox 53">
            <a:extLst>
              <a:ext uri="{FF2B5EF4-FFF2-40B4-BE49-F238E27FC236}">
                <a16:creationId xmlns:a16="http://schemas.microsoft.com/office/drawing/2014/main" id="{CEAE62C4-0D0F-D172-E93A-7BA9910DA267}"/>
              </a:ext>
            </a:extLst>
          </p:cNvPr>
          <p:cNvSpPr txBox="1"/>
          <p:nvPr/>
        </p:nvSpPr>
        <p:spPr>
          <a:xfrm>
            <a:off x="33791236" y="16725231"/>
            <a:ext cx="9019309" cy="2246769"/>
          </a:xfrm>
          <a:prstGeom prst="rect">
            <a:avLst/>
          </a:prstGeom>
          <a:noFill/>
        </p:spPr>
        <p:txBody>
          <a:bodyPr wrap="square" rtlCol="0">
            <a:spAutoFit/>
          </a:bodyPr>
          <a:lstStyle/>
          <a:p>
            <a:r>
              <a:rPr lang="en-US" sz="5400" b="1" dirty="0">
                <a:latin typeface="Arial" panose="020B0604020202020204" pitchFamily="34" charset="0"/>
                <a:cs typeface="Arial" panose="020B0604020202020204" pitchFamily="34" charset="0"/>
              </a:rPr>
              <a:t>Sir William Withey Gull</a:t>
            </a:r>
          </a:p>
          <a:p>
            <a:r>
              <a:rPr lang="en-US" sz="5400" b="1" dirty="0">
                <a:latin typeface="Arial" panose="020B0604020202020204" pitchFamily="34" charset="0"/>
                <a:cs typeface="Arial" panose="020B0604020202020204" pitchFamily="34" charset="0"/>
              </a:rPr>
              <a:t>            1860-1890</a:t>
            </a:r>
          </a:p>
          <a:p>
            <a:r>
              <a:rPr lang="en-US" sz="3200" b="1" dirty="0">
                <a:latin typeface="Arial" panose="020B0604020202020204" pitchFamily="34" charset="0"/>
                <a:cs typeface="Arial" panose="020B0604020202020204" pitchFamily="34" charset="0"/>
              </a:rPr>
              <a:t>                                                   Springe Nature</a:t>
            </a:r>
            <a:endParaRPr lang="en-GB"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3A95E77-5B7F-5BF9-6E50-C422BAEA5C78}"/>
              </a:ext>
            </a:extLst>
          </p:cNvPr>
          <p:cNvSpPr>
            <a:spLocks noGrp="1"/>
          </p:cNvSpPr>
          <p:nvPr>
            <p:ph type="body" sz="quarter" idx="10"/>
          </p:nvPr>
        </p:nvSpPr>
        <p:spPr>
          <a:xfrm>
            <a:off x="459674" y="4674099"/>
            <a:ext cx="10056813" cy="2289835"/>
          </a:xfrm>
        </p:spPr>
        <p:txBody>
          <a:bodyPr/>
          <a:lstStyle/>
          <a:p>
            <a:r>
              <a:rPr lang="en-US" sz="5400" b="1" u="sng" dirty="0">
                <a:latin typeface="Arial" panose="020B0604020202020204" pitchFamily="34" charset="0"/>
                <a:cs typeface="Arial" panose="020B0604020202020204" pitchFamily="34" charset="0"/>
              </a:rPr>
              <a:t>CURRENT TREATMENT:</a:t>
            </a:r>
          </a:p>
          <a:p>
            <a:r>
              <a:rPr lang="en-US" sz="5400" b="1" dirty="0">
                <a:latin typeface="Arial" panose="020B0604020202020204" pitchFamily="34" charset="0"/>
                <a:cs typeface="Arial" panose="020B0604020202020204" pitchFamily="34" charset="0"/>
              </a:rPr>
              <a:t>     </a:t>
            </a:r>
            <a:r>
              <a:rPr lang="en-US" sz="4800" dirty="0">
                <a:solidFill>
                  <a:srgbClr val="7030A0"/>
                </a:solidFill>
                <a:latin typeface="Arial" panose="020B0604020202020204" pitchFamily="34" charset="0"/>
                <a:cs typeface="Arial" panose="020B0604020202020204" pitchFamily="34" charset="0"/>
              </a:rPr>
              <a:t>Multidisciplinary Approach   </a:t>
            </a:r>
            <a:endParaRPr lang="en-GB" sz="4800" dirty="0">
              <a:solidFill>
                <a:srgbClr val="7030A0"/>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CE62960D-F7FF-FBC8-508D-16AE46572F2C}"/>
              </a:ext>
            </a:extLst>
          </p:cNvPr>
          <p:cNvSpPr>
            <a:spLocks noGrp="1"/>
          </p:cNvSpPr>
          <p:nvPr>
            <p:ph type="body" sz="quarter" idx="11"/>
          </p:nvPr>
        </p:nvSpPr>
        <p:spPr>
          <a:xfrm>
            <a:off x="528837" y="6993454"/>
            <a:ext cx="9997175" cy="2289834"/>
          </a:xfrm>
        </p:spPr>
        <p:txBody>
          <a:bodyPr/>
          <a:lstStyle/>
          <a:p>
            <a:endParaRPr lang="en-GB" sz="4000" u="none"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
            </a:pPr>
            <a:endParaRPr lang="en-GB" sz="4000" u="none"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
            </a:pPr>
            <a:endParaRPr lang="en-GB" sz="4000" u="none" dirty="0">
              <a:latin typeface="Arial" panose="020B0604020202020204" pitchFamily="34" charset="0"/>
              <a:cs typeface="Arial" panose="020B0604020202020204" pitchFamily="34" charset="0"/>
            </a:endParaRPr>
          </a:p>
          <a:p>
            <a:endParaRPr lang="en-GB" dirty="0"/>
          </a:p>
        </p:txBody>
      </p:sp>
      <p:sp>
        <p:nvSpPr>
          <p:cNvPr id="4" name="Text Placeholder 3">
            <a:extLst>
              <a:ext uri="{FF2B5EF4-FFF2-40B4-BE49-F238E27FC236}">
                <a16:creationId xmlns:a16="http://schemas.microsoft.com/office/drawing/2014/main" id="{ADB5C24B-64AE-05F2-0BA0-258C1DA2CD66}"/>
              </a:ext>
            </a:extLst>
          </p:cNvPr>
          <p:cNvSpPr>
            <a:spLocks noGrp="1"/>
          </p:cNvSpPr>
          <p:nvPr>
            <p:ph type="body" sz="quarter" idx="20"/>
          </p:nvPr>
        </p:nvSpPr>
        <p:spPr>
          <a:xfrm>
            <a:off x="477825" y="13073596"/>
            <a:ext cx="10038662" cy="17580189"/>
          </a:xfrm>
        </p:spPr>
        <p:txBody>
          <a:bodyPr/>
          <a:lstStyle/>
          <a:p>
            <a:r>
              <a:rPr lang="en-US" sz="4400" u="none" dirty="0">
                <a:solidFill>
                  <a:srgbClr val="7030A0"/>
                </a:solidFill>
                <a:latin typeface="Arial" panose="020B0604020202020204" pitchFamily="34" charset="0"/>
                <a:cs typeface="Arial" panose="020B0604020202020204" pitchFamily="34" charset="0"/>
              </a:rPr>
              <a:t>GP/PHYSICIAN</a:t>
            </a:r>
          </a:p>
          <a:p>
            <a:r>
              <a:rPr lang="en-US" sz="4000" b="0" u="none" dirty="0">
                <a:latin typeface="Arial" panose="020B0604020202020204" pitchFamily="34" charset="0"/>
                <a:cs typeface="Arial" panose="020B0604020202020204" pitchFamily="34" charset="0"/>
              </a:rPr>
              <a:t>Medical assessment.</a:t>
            </a:r>
          </a:p>
          <a:p>
            <a:r>
              <a:rPr lang="en-US" sz="4000" b="0" u="none" dirty="0">
                <a:latin typeface="Arial" panose="020B0604020202020204" pitchFamily="34" charset="0"/>
                <a:cs typeface="Arial" panose="020B0604020202020204" pitchFamily="34" charset="0"/>
              </a:rPr>
              <a:t>Monitoring and management of complications.</a:t>
            </a:r>
          </a:p>
          <a:p>
            <a:pPr marL="571500" indent="-571500">
              <a:buFont typeface="Arial" panose="020B0604020202020204" pitchFamily="34" charset="0"/>
              <a:buChar char="•"/>
            </a:pPr>
            <a:endParaRPr lang="en-US" sz="4000" b="0" u="none" dirty="0">
              <a:latin typeface="Arial" panose="020B0604020202020204" pitchFamily="34" charset="0"/>
              <a:cs typeface="Arial" panose="020B0604020202020204" pitchFamily="34" charset="0"/>
            </a:endParaRPr>
          </a:p>
          <a:p>
            <a:r>
              <a:rPr lang="en-US" sz="4400" u="none" dirty="0">
                <a:solidFill>
                  <a:srgbClr val="7030A0"/>
                </a:solidFill>
                <a:latin typeface="Arial" panose="020B0604020202020204" pitchFamily="34" charset="0"/>
                <a:cs typeface="Arial" panose="020B0604020202020204" pitchFamily="34" charset="0"/>
              </a:rPr>
              <a:t>PSYCHOLOGIST </a:t>
            </a:r>
          </a:p>
          <a:p>
            <a:r>
              <a:rPr lang="en-US" sz="4000" b="0" u="none" dirty="0">
                <a:latin typeface="Arial" panose="020B0604020202020204" pitchFamily="34" charset="0"/>
                <a:cs typeface="Arial" panose="020B0604020202020204" pitchFamily="34" charset="0"/>
              </a:rPr>
              <a:t>Evidence-based therapies (CBT-E, Family-Based Therapy)</a:t>
            </a:r>
          </a:p>
          <a:p>
            <a:r>
              <a:rPr lang="en-US" sz="4000" u="none" dirty="0">
                <a:latin typeface="Arial" panose="020B0604020202020204" pitchFamily="34" charset="0"/>
                <a:cs typeface="Arial" panose="020B0604020202020204" pitchFamily="34" charset="0"/>
              </a:rPr>
              <a:t>(NICE,2020)</a:t>
            </a:r>
          </a:p>
          <a:p>
            <a:endParaRPr lang="en-US" sz="4000" b="0" u="none" dirty="0">
              <a:latin typeface="Arial" panose="020B0604020202020204" pitchFamily="34" charset="0"/>
              <a:cs typeface="Arial" panose="020B0604020202020204" pitchFamily="34" charset="0"/>
            </a:endParaRPr>
          </a:p>
          <a:p>
            <a:r>
              <a:rPr lang="en-US" sz="4400" u="none" dirty="0">
                <a:solidFill>
                  <a:srgbClr val="7030A0"/>
                </a:solidFill>
                <a:latin typeface="Arial" panose="020B0604020202020204" pitchFamily="34" charset="0"/>
                <a:cs typeface="Arial" panose="020B0604020202020204" pitchFamily="34" charset="0"/>
              </a:rPr>
              <a:t>DIETITIAN</a:t>
            </a:r>
          </a:p>
          <a:p>
            <a:r>
              <a:rPr lang="en-US" sz="4000" b="0" u="none" dirty="0">
                <a:latin typeface="Arial" panose="020B0604020202020204" pitchFamily="34" charset="0"/>
                <a:cs typeface="Arial" panose="020B0604020202020204" pitchFamily="34" charset="0"/>
              </a:rPr>
              <a:t>Nutritional rehabilitation and support</a:t>
            </a:r>
          </a:p>
          <a:p>
            <a:endParaRPr lang="en-US" sz="4000" b="0" dirty="0">
              <a:latin typeface="Arial" panose="020B0604020202020204" pitchFamily="34" charset="0"/>
              <a:cs typeface="Arial" panose="020B0604020202020204" pitchFamily="34" charset="0"/>
            </a:endParaRPr>
          </a:p>
          <a:p>
            <a:r>
              <a:rPr lang="en-US" sz="4000" u="none" dirty="0">
                <a:solidFill>
                  <a:srgbClr val="7030A0"/>
                </a:solidFill>
                <a:latin typeface="Arial" panose="020B0604020202020204" pitchFamily="34" charset="0"/>
                <a:cs typeface="Arial" panose="020B0604020202020204" pitchFamily="34" charset="0"/>
              </a:rPr>
              <a:t>PSYCHIATRIS</a:t>
            </a:r>
          </a:p>
          <a:p>
            <a:r>
              <a:rPr lang="en-US" sz="4000" b="0" u="none" dirty="0">
                <a:latin typeface="Arial" panose="020B0604020202020204" pitchFamily="34" charset="0"/>
                <a:cs typeface="Arial" panose="020B0604020202020204" pitchFamily="34" charset="0"/>
              </a:rPr>
              <a:t>Medication management (if required)</a:t>
            </a:r>
          </a:p>
          <a:p>
            <a:endParaRPr lang="en-US" sz="4000" b="0" dirty="0">
              <a:latin typeface="Arial" panose="020B0604020202020204" pitchFamily="34" charset="0"/>
              <a:cs typeface="Arial" panose="020B0604020202020204" pitchFamily="34" charset="0"/>
            </a:endParaRPr>
          </a:p>
          <a:p>
            <a:r>
              <a:rPr lang="en-US" sz="4000" u="none" dirty="0">
                <a:solidFill>
                  <a:srgbClr val="7030A0"/>
                </a:solidFill>
                <a:latin typeface="Arial" panose="020B0604020202020204" pitchFamily="34" charset="0"/>
                <a:cs typeface="Arial" panose="020B0604020202020204" pitchFamily="34" charset="0"/>
              </a:rPr>
              <a:t>FAMILY &amp; SUPPORT NETWORKS</a:t>
            </a:r>
          </a:p>
          <a:p>
            <a:r>
              <a:rPr lang="en-US" sz="4000" b="0" u="none" dirty="0">
                <a:latin typeface="Arial" panose="020B0604020202020204" pitchFamily="34" charset="0"/>
                <a:cs typeface="Arial" panose="020B0604020202020204" pitchFamily="34" charset="0"/>
              </a:rPr>
              <a:t>Family involvement and peer support improve outcomes</a:t>
            </a:r>
          </a:p>
          <a:p>
            <a:endParaRPr lang="en-US" sz="4000" b="0" u="none" dirty="0">
              <a:latin typeface="Arial" panose="020B0604020202020204" pitchFamily="34" charset="0"/>
              <a:cs typeface="Arial" panose="020B0604020202020204" pitchFamily="34" charset="0"/>
            </a:endParaRPr>
          </a:p>
          <a:p>
            <a:r>
              <a:rPr lang="en-US" sz="4400" u="none" dirty="0">
                <a:solidFill>
                  <a:srgbClr val="FF0000"/>
                </a:solidFill>
                <a:latin typeface="Arial" panose="020B0604020202020204" pitchFamily="34" charset="0"/>
                <a:cs typeface="Arial" panose="020B0604020202020204" pitchFamily="34" charset="0"/>
              </a:rPr>
              <a:t>GOAL: Physical recovery + Psychological recovery + Improved quality of life</a:t>
            </a:r>
          </a:p>
          <a:p>
            <a:endParaRPr lang="en-GB" sz="4000" b="0" dirty="0">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F2904232-7B39-B203-3DE1-45D679964841}"/>
              </a:ext>
            </a:extLst>
          </p:cNvPr>
          <p:cNvSpPr>
            <a:spLocks noGrp="1"/>
          </p:cNvSpPr>
          <p:nvPr>
            <p:ph type="body" sz="quarter" idx="22"/>
          </p:nvPr>
        </p:nvSpPr>
        <p:spPr>
          <a:xfrm>
            <a:off x="11215425" y="4674099"/>
            <a:ext cx="10048875" cy="19299751"/>
          </a:xfrm>
        </p:spPr>
        <p:txBody>
          <a:bodyPr/>
          <a:lstStyle/>
          <a:p>
            <a:r>
              <a:rPr lang="en-US" sz="5400" dirty="0">
                <a:latin typeface="Arial" panose="020B0604020202020204" pitchFamily="34" charset="0"/>
                <a:cs typeface="Arial" panose="020B0604020202020204" pitchFamily="34" charset="0"/>
              </a:rPr>
              <a:t>RECOMMENDATIONS</a:t>
            </a:r>
          </a:p>
          <a:p>
            <a:endParaRPr lang="en-US" sz="5400" dirty="0">
              <a:latin typeface="Arial" panose="020B0604020202020204" pitchFamily="34" charset="0"/>
              <a:cs typeface="Arial" panose="020B0604020202020204" pitchFamily="34" charset="0"/>
            </a:endParaRPr>
          </a:p>
          <a:p>
            <a:r>
              <a:rPr lang="en-US" sz="4400" u="none" dirty="0">
                <a:solidFill>
                  <a:srgbClr val="0070C0"/>
                </a:solidFill>
                <a:latin typeface="Arial" panose="020B0604020202020204" pitchFamily="34" charset="0"/>
                <a:cs typeface="Arial" panose="020B0604020202020204" pitchFamily="34" charset="0"/>
              </a:rPr>
              <a:t>EARLY IDENTIFICATION</a:t>
            </a:r>
          </a:p>
          <a:p>
            <a:r>
              <a:rPr lang="en-US" sz="4400" b="0" u="none" dirty="0">
                <a:latin typeface="Arial" panose="020B0604020202020204" pitchFamily="34" charset="0"/>
                <a:cs typeface="Arial" panose="020B0604020202020204" pitchFamily="34" charset="0"/>
              </a:rPr>
              <a:t>Improve screening in schools, GP practices and universities.</a:t>
            </a:r>
          </a:p>
          <a:p>
            <a:endParaRPr lang="en-US" sz="4400" b="0" u="none" dirty="0">
              <a:latin typeface="Arial" panose="020B0604020202020204" pitchFamily="34" charset="0"/>
              <a:cs typeface="Arial" panose="020B0604020202020204" pitchFamily="34" charset="0"/>
            </a:endParaRPr>
          </a:p>
          <a:p>
            <a:r>
              <a:rPr lang="en-US" sz="4400" u="none" dirty="0">
                <a:solidFill>
                  <a:srgbClr val="0070C0"/>
                </a:solidFill>
                <a:latin typeface="Arial" panose="020B0604020202020204" pitchFamily="34" charset="0"/>
                <a:cs typeface="Arial" panose="020B0604020202020204" pitchFamily="34" charset="0"/>
              </a:rPr>
              <a:t>IMPROVED ACCESS TO SERVICES</a:t>
            </a:r>
          </a:p>
          <a:p>
            <a:r>
              <a:rPr lang="en-US" sz="4400" b="0" u="none" dirty="0">
                <a:latin typeface="Arial" panose="020B0604020202020204" pitchFamily="34" charset="0"/>
                <a:cs typeface="Arial" panose="020B0604020202020204" pitchFamily="34" charset="0"/>
              </a:rPr>
              <a:t>Reduce waiting times and regional inequalities in specialist care</a:t>
            </a:r>
          </a:p>
          <a:p>
            <a:endParaRPr lang="en-US" sz="4400" b="0" u="none" dirty="0">
              <a:latin typeface="Arial" panose="020B0604020202020204" pitchFamily="34" charset="0"/>
              <a:cs typeface="Arial" panose="020B0604020202020204" pitchFamily="34" charset="0"/>
            </a:endParaRPr>
          </a:p>
          <a:p>
            <a:r>
              <a:rPr lang="en-US" sz="4400" u="none" dirty="0">
                <a:solidFill>
                  <a:srgbClr val="0070C0"/>
                </a:solidFill>
                <a:latin typeface="Arial" panose="020B0604020202020204" pitchFamily="34" charset="0"/>
                <a:cs typeface="Arial" panose="020B0604020202020204" pitchFamily="34" charset="0"/>
              </a:rPr>
              <a:t>GREATER SUPPORT FOR MALES</a:t>
            </a:r>
          </a:p>
          <a:p>
            <a:r>
              <a:rPr lang="en-US" sz="4400" b="0" u="none" dirty="0">
                <a:latin typeface="Arial" panose="020B0604020202020204" pitchFamily="34" charset="0"/>
                <a:cs typeface="Arial" panose="020B0604020202020204" pitchFamily="34" charset="0"/>
              </a:rPr>
              <a:t>Increase awareness and tailored approaches to reduce underdiagnosis</a:t>
            </a:r>
          </a:p>
          <a:p>
            <a:endParaRPr lang="en-US" sz="4400" b="0" u="none" dirty="0">
              <a:latin typeface="Arial" panose="020B0604020202020204" pitchFamily="34" charset="0"/>
              <a:cs typeface="Arial" panose="020B0604020202020204" pitchFamily="34" charset="0"/>
            </a:endParaRPr>
          </a:p>
          <a:p>
            <a:r>
              <a:rPr lang="en-US" sz="4400" u="none" dirty="0">
                <a:solidFill>
                  <a:srgbClr val="0070C0"/>
                </a:solidFill>
                <a:latin typeface="Arial" panose="020B0604020202020204" pitchFamily="34" charset="0"/>
                <a:cs typeface="Arial" panose="020B0604020202020204" pitchFamily="34" charset="0"/>
              </a:rPr>
              <a:t>EDUCATION &amp; AWARENESS</a:t>
            </a:r>
          </a:p>
          <a:p>
            <a:r>
              <a:rPr lang="en-US" sz="4000" b="0" u="none" dirty="0">
                <a:latin typeface="Arial" panose="020B0604020202020204" pitchFamily="34" charset="0"/>
                <a:cs typeface="Arial" panose="020B0604020202020204" pitchFamily="34" charset="0"/>
              </a:rPr>
              <a:t>Challenge harmful beauty standards and diet culture (social media literacy)</a:t>
            </a:r>
          </a:p>
          <a:p>
            <a:endParaRPr lang="en-US" sz="4000" b="0" u="none" dirty="0">
              <a:latin typeface="Arial" panose="020B0604020202020204" pitchFamily="34" charset="0"/>
              <a:cs typeface="Arial" panose="020B0604020202020204" pitchFamily="34" charset="0"/>
            </a:endParaRPr>
          </a:p>
          <a:p>
            <a:r>
              <a:rPr lang="en-US" sz="4400" u="none" dirty="0">
                <a:solidFill>
                  <a:srgbClr val="0070C0"/>
                </a:solidFill>
                <a:latin typeface="Arial" panose="020B0604020202020204" pitchFamily="34" charset="0"/>
                <a:cs typeface="Arial" panose="020B0604020202020204" pitchFamily="34" charset="0"/>
              </a:rPr>
              <a:t>ONGOING RESEARCH &amp; FUNDING</a:t>
            </a:r>
          </a:p>
          <a:p>
            <a:r>
              <a:rPr lang="en-US" sz="4000" b="0" u="none" dirty="0">
                <a:latin typeface="Arial" panose="020B0604020202020204" pitchFamily="34" charset="0"/>
                <a:cs typeface="Arial" panose="020B0604020202020204" pitchFamily="34" charset="0"/>
              </a:rPr>
              <a:t>Invest in research for long-term improvements in treatment and prevention</a:t>
            </a:r>
          </a:p>
          <a:p>
            <a:r>
              <a:rPr lang="en-US" sz="4000" b="0" u="none" dirty="0">
                <a:latin typeface="Arial" panose="020B0604020202020204" pitchFamily="34" charset="0"/>
                <a:cs typeface="Arial" panose="020B0604020202020204" pitchFamily="34" charset="0"/>
              </a:rPr>
              <a:t>                      (</a:t>
            </a:r>
            <a:r>
              <a:rPr lang="en-US" sz="4000" u="none" dirty="0">
                <a:latin typeface="Arial" panose="020B0604020202020204" pitchFamily="34" charset="0"/>
                <a:cs typeface="Arial" panose="020B0604020202020204" pitchFamily="34" charset="0"/>
              </a:rPr>
              <a:t>Treasure et al.,2020) </a:t>
            </a:r>
          </a:p>
          <a:p>
            <a:endParaRPr lang="en-GB" sz="4400" b="0" u="none" dirty="0">
              <a:latin typeface="Arial" panose="020B0604020202020204" pitchFamily="34" charset="0"/>
              <a:cs typeface="Arial" panose="020B0604020202020204" pitchFamily="34" charset="0"/>
            </a:endParaRPr>
          </a:p>
        </p:txBody>
      </p:sp>
      <p:sp>
        <p:nvSpPr>
          <p:cNvPr id="8" name="Text Placeholder 7">
            <a:extLst>
              <a:ext uri="{FF2B5EF4-FFF2-40B4-BE49-F238E27FC236}">
                <a16:creationId xmlns:a16="http://schemas.microsoft.com/office/drawing/2014/main" id="{90AE7BBA-D3A3-B49B-7E2B-BD1F7281447B}"/>
              </a:ext>
            </a:extLst>
          </p:cNvPr>
          <p:cNvSpPr>
            <a:spLocks noGrp="1"/>
          </p:cNvSpPr>
          <p:nvPr>
            <p:ph type="body" sz="quarter" idx="24"/>
          </p:nvPr>
        </p:nvSpPr>
        <p:spPr>
          <a:xfrm>
            <a:off x="22674230" y="5735782"/>
            <a:ext cx="10058400" cy="21328908"/>
          </a:xfrm>
        </p:spPr>
        <p:txBody>
          <a:bodyPr/>
          <a:lstStyle/>
          <a:p>
            <a:r>
              <a:rPr lang="en-US" sz="5400" dirty="0">
                <a:solidFill>
                  <a:srgbClr val="00B050"/>
                </a:solidFill>
                <a:latin typeface="Arial" panose="020B0604020202020204" pitchFamily="34" charset="0"/>
                <a:cs typeface="Arial" panose="020B0604020202020204" pitchFamily="34" charset="0"/>
              </a:rPr>
              <a:t>CONCLUSION</a:t>
            </a:r>
          </a:p>
          <a:p>
            <a:endParaRPr lang="en-US" sz="5400" dirty="0">
              <a:latin typeface="Arial" panose="020B0604020202020204" pitchFamily="34" charset="0"/>
              <a:cs typeface="Arial" panose="020B0604020202020204" pitchFamily="34" charset="0"/>
            </a:endParaRPr>
          </a:p>
          <a:p>
            <a:endParaRPr lang="en-US" sz="5400" dirty="0">
              <a:latin typeface="Arial" panose="020B0604020202020204" pitchFamily="34" charset="0"/>
              <a:cs typeface="Arial" panose="020B0604020202020204" pitchFamily="34" charset="0"/>
            </a:endParaRPr>
          </a:p>
          <a:p>
            <a:r>
              <a:rPr lang="en-US" sz="3600" u="none" dirty="0">
                <a:latin typeface="Arial" panose="020B0604020202020204" pitchFamily="34" charset="0"/>
                <a:cs typeface="Arial" panose="020B0604020202020204" pitchFamily="34" charset="0"/>
              </a:rPr>
              <a:t>“ANOREXIA”</a:t>
            </a:r>
          </a:p>
          <a:p>
            <a:endParaRPr lang="en-US" sz="3600" u="none"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ü"/>
            </a:pPr>
            <a:r>
              <a:rPr lang="en-US" sz="4000" u="none" dirty="0">
                <a:latin typeface="Arial" panose="020B0604020202020204" pitchFamily="34" charset="0"/>
                <a:cs typeface="Arial" panose="020B0604020202020204" pitchFamily="34" charset="0"/>
              </a:rPr>
              <a:t> </a:t>
            </a:r>
            <a:r>
              <a:rPr lang="en-US" sz="4000" b="0" u="none" dirty="0">
                <a:latin typeface="Arial" panose="020B0604020202020204" pitchFamily="34" charset="0"/>
                <a:cs typeface="Arial" panose="020B0604020202020204" pitchFamily="34" charset="0"/>
              </a:rPr>
              <a:t>is a serious eating disorder that affects both physical and mental health</a:t>
            </a:r>
          </a:p>
          <a:p>
            <a:pPr marL="571500" indent="-571500">
              <a:buFont typeface="Wingdings" panose="05000000000000000000" pitchFamily="2" charset="2"/>
              <a:buChar char="ü"/>
            </a:pPr>
            <a:endParaRPr lang="en-US" sz="4000" b="0" u="none"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ü"/>
            </a:pPr>
            <a:r>
              <a:rPr lang="en-US" sz="4000" b="0" u="none" dirty="0">
                <a:latin typeface="Arial" panose="020B0604020202020204" pitchFamily="34" charset="0"/>
                <a:cs typeface="Arial" panose="020B0604020202020204" pitchFamily="34" charset="0"/>
              </a:rPr>
              <a:t>It is caused by a combination of biological, psychological, and social factors</a:t>
            </a:r>
          </a:p>
          <a:p>
            <a:pPr marL="571500" indent="-571500">
              <a:buFont typeface="Wingdings" panose="05000000000000000000" pitchFamily="2" charset="2"/>
              <a:buChar char="ü"/>
            </a:pPr>
            <a:endParaRPr lang="en-US" sz="4000" b="0" u="none"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ü"/>
            </a:pPr>
            <a:r>
              <a:rPr lang="en-US" sz="4000" b="0" u="none" dirty="0">
                <a:latin typeface="Arial" panose="020B0604020202020204" pitchFamily="34" charset="0"/>
                <a:cs typeface="Arial" panose="020B0604020202020204" pitchFamily="34" charset="0"/>
              </a:rPr>
              <a:t>early diagnosis and appropriate treatment improve outcomes</a:t>
            </a:r>
          </a:p>
          <a:p>
            <a:endParaRPr lang="en-US" sz="4000" b="0" u="none"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ü"/>
            </a:pPr>
            <a:r>
              <a:rPr lang="en-US" sz="4000" b="0" u="none" dirty="0">
                <a:latin typeface="Arial" panose="020B0604020202020204" pitchFamily="34" charset="0"/>
                <a:cs typeface="Arial" panose="020B0604020202020204" pitchFamily="34" charset="0"/>
              </a:rPr>
              <a:t>recovery is possible with the right support</a:t>
            </a:r>
          </a:p>
          <a:p>
            <a:pPr marL="571500" indent="-571500">
              <a:buFont typeface="Wingdings" panose="05000000000000000000" pitchFamily="2" charset="2"/>
              <a:buChar char="ü"/>
            </a:pPr>
            <a:endParaRPr lang="en-US" sz="4000" b="0" u="none"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ü"/>
            </a:pPr>
            <a:endParaRPr lang="en-US" sz="4000" b="0" u="none"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ü"/>
            </a:pPr>
            <a:endParaRPr lang="en-US" sz="4000" b="0" u="none"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ü"/>
            </a:pPr>
            <a:endParaRPr lang="en-US" sz="4000" b="0" u="none"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ü"/>
            </a:pPr>
            <a:endParaRPr lang="en-US" sz="4000" b="0" u="none"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ü"/>
            </a:pPr>
            <a:endParaRPr lang="en-US" sz="4000" b="0" u="none"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ü"/>
            </a:pPr>
            <a:endParaRPr lang="en-US" sz="4000" b="0" u="none"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ü"/>
            </a:pPr>
            <a:endParaRPr lang="en-US" sz="4000" b="0" u="none"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ü"/>
            </a:pPr>
            <a:endParaRPr lang="en-US" sz="4000" b="0" u="none" dirty="0">
              <a:latin typeface="Arial" panose="020B0604020202020204" pitchFamily="34" charset="0"/>
              <a:cs typeface="Arial" panose="020B0604020202020204" pitchFamily="34" charset="0"/>
            </a:endParaRPr>
          </a:p>
          <a:p>
            <a:r>
              <a:rPr lang="en-US" sz="4000" u="none" dirty="0">
                <a:solidFill>
                  <a:srgbClr val="C00000"/>
                </a:solidFill>
                <a:latin typeface="Arial" panose="020B0604020202020204" pitchFamily="34" charset="0"/>
                <a:cs typeface="Arial" panose="020B0604020202020204" pitchFamily="34" charset="0"/>
              </a:rPr>
              <a:t>“RECOVERY IS POSSIBLE, AND EARLY INTERVENTION CAN SAVE LIVES.”</a:t>
            </a:r>
          </a:p>
          <a:p>
            <a:r>
              <a:rPr lang="en-US" sz="4000" b="0" u="none" dirty="0">
                <a:latin typeface="Arial" panose="020B0604020202020204" pitchFamily="34" charset="0"/>
                <a:cs typeface="Arial" panose="020B0604020202020204" pitchFamily="34" charset="0"/>
              </a:rPr>
              <a:t>                            </a:t>
            </a:r>
            <a:r>
              <a:rPr lang="en-US" sz="4000" u="none" dirty="0">
                <a:latin typeface="Arial" panose="020B0604020202020204" pitchFamily="34" charset="0"/>
                <a:cs typeface="Arial" panose="020B0604020202020204" pitchFamily="34" charset="0"/>
              </a:rPr>
              <a:t>(NICE,2020)</a:t>
            </a:r>
            <a:endParaRPr lang="en-GB" sz="4000" u="none" dirty="0">
              <a:latin typeface="Arial" panose="020B0604020202020204" pitchFamily="34" charset="0"/>
              <a:cs typeface="Arial" panose="020B0604020202020204" pitchFamily="34" charset="0"/>
            </a:endParaRPr>
          </a:p>
        </p:txBody>
      </p:sp>
      <p:sp>
        <p:nvSpPr>
          <p:cNvPr id="18" name="Text Placeholder 17">
            <a:extLst>
              <a:ext uri="{FF2B5EF4-FFF2-40B4-BE49-F238E27FC236}">
                <a16:creationId xmlns:a16="http://schemas.microsoft.com/office/drawing/2014/main" id="{2FA68E06-4D57-53CA-FB88-C1188FC05584}"/>
              </a:ext>
            </a:extLst>
          </p:cNvPr>
          <p:cNvSpPr>
            <a:spLocks noGrp="1"/>
          </p:cNvSpPr>
          <p:nvPr>
            <p:ph type="body" sz="quarter" idx="153"/>
          </p:nvPr>
        </p:nvSpPr>
        <p:spPr>
          <a:xfrm>
            <a:off x="18287999" y="389601"/>
            <a:ext cx="25181062" cy="1569660"/>
          </a:xfrm>
        </p:spPr>
        <p:txBody>
          <a:bodyPr/>
          <a:lstStyle/>
          <a:p>
            <a:r>
              <a:rPr lang="en-US" sz="9600" dirty="0">
                <a:solidFill>
                  <a:srgbClr val="FFFF00"/>
                </a:solidFill>
              </a:rPr>
              <a:t>ANOREXIA NERVOSA</a:t>
            </a:r>
            <a:endParaRPr lang="en-GB" sz="9600" dirty="0">
              <a:solidFill>
                <a:srgbClr val="FFFF00"/>
              </a:solidFill>
            </a:endParaRPr>
          </a:p>
        </p:txBody>
      </p:sp>
      <p:pic>
        <p:nvPicPr>
          <p:cNvPr id="22" name="Picture 21">
            <a:extLst>
              <a:ext uri="{FF2B5EF4-FFF2-40B4-BE49-F238E27FC236}">
                <a16:creationId xmlns:a16="http://schemas.microsoft.com/office/drawing/2014/main" id="{104522D3-9B85-4326-DE81-FE7518CB759A}"/>
              </a:ext>
            </a:extLst>
          </p:cNvPr>
          <p:cNvPicPr>
            <a:picLocks noChangeAspect="1"/>
          </p:cNvPicPr>
          <p:nvPr/>
        </p:nvPicPr>
        <p:blipFill>
          <a:blip r:embed="rId3"/>
          <a:stretch>
            <a:fillRect/>
          </a:stretch>
        </p:blipFill>
        <p:spPr>
          <a:xfrm>
            <a:off x="1122218" y="8283377"/>
            <a:ext cx="8683277" cy="3645387"/>
          </a:xfrm>
          <a:prstGeom prst="rect">
            <a:avLst/>
          </a:prstGeom>
        </p:spPr>
      </p:pic>
      <p:pic>
        <p:nvPicPr>
          <p:cNvPr id="30" name="Picture 29">
            <a:extLst>
              <a:ext uri="{FF2B5EF4-FFF2-40B4-BE49-F238E27FC236}">
                <a16:creationId xmlns:a16="http://schemas.microsoft.com/office/drawing/2014/main" id="{F5E3D2B5-56BA-1A4A-20C9-0FE5543247CE}"/>
              </a:ext>
            </a:extLst>
          </p:cNvPr>
          <p:cNvPicPr>
            <a:picLocks noChangeAspect="1"/>
          </p:cNvPicPr>
          <p:nvPr/>
        </p:nvPicPr>
        <p:blipFill>
          <a:blip r:embed="rId4"/>
          <a:stretch>
            <a:fillRect/>
          </a:stretch>
        </p:blipFill>
        <p:spPr>
          <a:xfrm>
            <a:off x="308419" y="149721"/>
            <a:ext cx="11869725" cy="3855144"/>
          </a:xfrm>
          <a:prstGeom prst="rect">
            <a:avLst/>
          </a:prstGeom>
        </p:spPr>
      </p:pic>
      <p:pic>
        <p:nvPicPr>
          <p:cNvPr id="40" name="Picture 39">
            <a:extLst>
              <a:ext uri="{FF2B5EF4-FFF2-40B4-BE49-F238E27FC236}">
                <a16:creationId xmlns:a16="http://schemas.microsoft.com/office/drawing/2014/main" id="{C8789F55-2C94-AE13-054F-DB47CA6E358C}"/>
              </a:ext>
            </a:extLst>
          </p:cNvPr>
          <p:cNvPicPr>
            <a:picLocks noChangeAspect="1"/>
          </p:cNvPicPr>
          <p:nvPr/>
        </p:nvPicPr>
        <p:blipFill>
          <a:blip r:embed="rId5"/>
          <a:stretch>
            <a:fillRect/>
          </a:stretch>
        </p:blipFill>
        <p:spPr>
          <a:xfrm>
            <a:off x="11205900" y="23067818"/>
            <a:ext cx="10407191" cy="8021782"/>
          </a:xfrm>
          <a:prstGeom prst="rect">
            <a:avLst/>
          </a:prstGeom>
        </p:spPr>
      </p:pic>
      <p:sp>
        <p:nvSpPr>
          <p:cNvPr id="41" name="TextBox 40">
            <a:extLst>
              <a:ext uri="{FF2B5EF4-FFF2-40B4-BE49-F238E27FC236}">
                <a16:creationId xmlns:a16="http://schemas.microsoft.com/office/drawing/2014/main" id="{5E6E4149-3538-CBA5-123D-3E04BFC66182}"/>
              </a:ext>
            </a:extLst>
          </p:cNvPr>
          <p:cNvSpPr txBox="1"/>
          <p:nvPr/>
        </p:nvSpPr>
        <p:spPr>
          <a:xfrm flipH="1">
            <a:off x="15611413" y="30363253"/>
            <a:ext cx="10397666" cy="707886"/>
          </a:xfrm>
          <a:prstGeom prst="rect">
            <a:avLst/>
          </a:prstGeom>
          <a:noFill/>
        </p:spPr>
        <p:txBody>
          <a:bodyPr wrap="square" rtlCol="0">
            <a:spAutoFit/>
          </a:bodyPr>
          <a:lstStyle/>
          <a:p>
            <a:r>
              <a:rPr lang="en-US" sz="4000" b="1" dirty="0">
                <a:latin typeface="Arial" panose="020B0604020202020204" pitchFamily="34" charset="0"/>
                <a:cs typeface="Arial" panose="020B0604020202020204" pitchFamily="34" charset="0"/>
              </a:rPr>
              <a:t>PSYHIATRIC TIMES</a:t>
            </a:r>
            <a:endParaRPr lang="en-GB" sz="4000" b="1" dirty="0">
              <a:latin typeface="Arial" panose="020B0604020202020204" pitchFamily="34" charset="0"/>
              <a:cs typeface="Arial" panose="020B0604020202020204" pitchFamily="34" charset="0"/>
            </a:endParaRPr>
          </a:p>
        </p:txBody>
      </p:sp>
      <p:pic>
        <p:nvPicPr>
          <p:cNvPr id="43" name="Picture 42">
            <a:extLst>
              <a:ext uri="{FF2B5EF4-FFF2-40B4-BE49-F238E27FC236}">
                <a16:creationId xmlns:a16="http://schemas.microsoft.com/office/drawing/2014/main" id="{677ECB11-DAB3-2522-8B3E-D2254ABEE3D0}"/>
              </a:ext>
            </a:extLst>
          </p:cNvPr>
          <p:cNvPicPr>
            <a:picLocks noChangeAspect="1"/>
          </p:cNvPicPr>
          <p:nvPr/>
        </p:nvPicPr>
        <p:blipFill>
          <a:blip r:embed="rId6"/>
          <a:stretch>
            <a:fillRect/>
          </a:stretch>
        </p:blipFill>
        <p:spPr>
          <a:xfrm>
            <a:off x="34142560" y="12344399"/>
            <a:ext cx="8626422" cy="17415163"/>
          </a:xfrm>
          <a:prstGeom prst="rect">
            <a:avLst/>
          </a:prstGeom>
        </p:spPr>
      </p:pic>
      <p:sp>
        <p:nvSpPr>
          <p:cNvPr id="45" name="Text Placeholder 44">
            <a:extLst>
              <a:ext uri="{FF2B5EF4-FFF2-40B4-BE49-F238E27FC236}">
                <a16:creationId xmlns:a16="http://schemas.microsoft.com/office/drawing/2014/main" id="{E9CDF801-26FB-733C-9F08-CB34FD15C203}"/>
              </a:ext>
            </a:extLst>
          </p:cNvPr>
          <p:cNvSpPr>
            <a:spLocks noGrp="1"/>
          </p:cNvSpPr>
          <p:nvPr>
            <p:ph type="body" sz="quarter" idx="25"/>
          </p:nvPr>
        </p:nvSpPr>
        <p:spPr>
          <a:xfrm>
            <a:off x="35624915" y="30363253"/>
            <a:ext cx="10047018" cy="754045"/>
          </a:xfrm>
        </p:spPr>
        <p:txBody>
          <a:bodyPr/>
          <a:lstStyle/>
          <a:p>
            <a:r>
              <a:rPr lang="en-US" u="none" dirty="0">
                <a:latin typeface="Arial" panose="020B0604020202020204" pitchFamily="34" charset="0"/>
                <a:cs typeface="Arial" panose="020B0604020202020204" pitchFamily="34" charset="0"/>
              </a:rPr>
              <a:t>EVOLVECOUNSELING </a:t>
            </a:r>
            <a:endParaRPr lang="en-GB" u="none" dirty="0">
              <a:latin typeface="Arial" panose="020B0604020202020204" pitchFamily="34" charset="0"/>
              <a:cs typeface="Arial" panose="020B0604020202020204" pitchFamily="34" charset="0"/>
            </a:endParaRPr>
          </a:p>
        </p:txBody>
      </p:sp>
      <p:pic>
        <p:nvPicPr>
          <p:cNvPr id="47" name="Picture 46">
            <a:extLst>
              <a:ext uri="{FF2B5EF4-FFF2-40B4-BE49-F238E27FC236}">
                <a16:creationId xmlns:a16="http://schemas.microsoft.com/office/drawing/2014/main" id="{5C2E9D0C-5376-12E5-3404-54E075E1DC78}"/>
              </a:ext>
            </a:extLst>
          </p:cNvPr>
          <p:cNvPicPr>
            <a:picLocks noChangeAspect="1"/>
          </p:cNvPicPr>
          <p:nvPr/>
        </p:nvPicPr>
        <p:blipFill>
          <a:blip r:embed="rId7"/>
          <a:stretch>
            <a:fillRect/>
          </a:stretch>
        </p:blipFill>
        <p:spPr>
          <a:xfrm>
            <a:off x="32732630" y="4674099"/>
            <a:ext cx="10629734" cy="5988137"/>
          </a:xfrm>
          <a:prstGeom prst="rect">
            <a:avLst/>
          </a:prstGeom>
        </p:spPr>
      </p:pic>
    </p:spTree>
    <p:extLst>
      <p:ext uri="{BB962C8B-B14F-4D97-AF65-F5344CB8AC3E}">
        <p14:creationId xmlns:p14="http://schemas.microsoft.com/office/powerpoint/2010/main" val="2721916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BCC49-8147-6E04-121C-5EB2E04BA873}"/>
              </a:ext>
            </a:extLst>
          </p:cNvPr>
          <p:cNvSpPr>
            <a:spLocks noGrp="1"/>
          </p:cNvSpPr>
          <p:nvPr>
            <p:ph type="title"/>
          </p:nvPr>
        </p:nvSpPr>
        <p:spPr>
          <a:xfrm>
            <a:off x="332510" y="1870363"/>
            <a:ext cx="43558690" cy="26351346"/>
          </a:xfrm>
        </p:spPr>
        <p:txBody>
          <a:bodyPr>
            <a:normAutofit/>
          </a:bodyPr>
          <a:lstStyle/>
          <a:p>
            <a:r>
              <a:rPr lang="en-US" sz="7200" b="1" dirty="0">
                <a:solidFill>
                  <a:srgbClr val="FF0000"/>
                </a:solidFill>
                <a:latin typeface="Arial" panose="020B0604020202020204" pitchFamily="34" charset="0"/>
                <a:cs typeface="Arial" panose="020B0604020202020204" pitchFamily="34" charset="0"/>
              </a:rPr>
              <a:t>                                                                   REFERENCES</a:t>
            </a:r>
            <a:br>
              <a:rPr lang="en-US" sz="7200" b="1" dirty="0">
                <a:solidFill>
                  <a:srgbClr val="FF0000"/>
                </a:solidFill>
                <a:latin typeface="Arial" panose="020B0604020202020204" pitchFamily="34" charset="0"/>
                <a:cs typeface="Arial" panose="020B0604020202020204" pitchFamily="34" charset="0"/>
              </a:rPr>
            </a:br>
            <a:br>
              <a:rPr lang="en-US" sz="5300" b="1" dirty="0">
                <a:solidFill>
                  <a:srgbClr val="FF0000"/>
                </a:solidFill>
              </a:rPr>
            </a:br>
            <a:br>
              <a:rPr lang="en-US" sz="5300" b="1" dirty="0"/>
            </a:br>
            <a:r>
              <a:rPr lang="en-US" sz="4000" dirty="0">
                <a:latin typeface="Arial" panose="020B0604020202020204" pitchFamily="34" charset="0"/>
                <a:cs typeface="Arial" panose="020B0604020202020204" pitchFamily="34" charset="0"/>
              </a:rPr>
              <a:t>American Psychiatric Association (2022). Diagnostic and Statistical Manual of Mental Disorders (DSM-5-TR). 5th </a:t>
            </a:r>
            <a:r>
              <a:rPr lang="en-US" sz="4000" dirty="0" err="1">
                <a:latin typeface="Arial" panose="020B0604020202020204" pitchFamily="34" charset="0"/>
                <a:cs typeface="Arial" panose="020B0604020202020204" pitchFamily="34" charset="0"/>
              </a:rPr>
              <a:t>edn</a:t>
            </a:r>
            <a:r>
              <a:rPr lang="en-US" sz="4000" dirty="0">
                <a:latin typeface="Arial" panose="020B0604020202020204" pitchFamily="34" charset="0"/>
                <a:cs typeface="Arial" panose="020B0604020202020204" pitchFamily="34" charset="0"/>
              </a:rPr>
              <a:t>, text revision. Washington, DC: American Psychiatric Publishing.</a:t>
            </a:r>
            <a:br>
              <a:rPr lang="en-US" sz="4000" dirty="0">
                <a:latin typeface="Arial" panose="020B0604020202020204" pitchFamily="34" charset="0"/>
                <a:cs typeface="Arial" panose="020B0604020202020204" pitchFamily="34" charset="0"/>
              </a:rPr>
            </a:b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Beat (2024) Eating Disorder Statistics. Available at</a:t>
            </a:r>
            <a:r>
              <a:rPr lang="en-US" sz="4000" dirty="0">
                <a:solidFill>
                  <a:srgbClr val="0070C0"/>
                </a:solidFill>
                <a:latin typeface="Arial" panose="020B0604020202020204" pitchFamily="34" charset="0"/>
                <a:cs typeface="Arial" panose="020B0604020202020204" pitchFamily="34" charset="0"/>
              </a:rPr>
              <a:t>: https://www.beateatingdisorders.org.uk </a:t>
            </a:r>
            <a:r>
              <a:rPr lang="en-US" sz="4000" dirty="0">
                <a:latin typeface="Arial" panose="020B0604020202020204" pitchFamily="34" charset="0"/>
                <a:cs typeface="Arial" panose="020B0604020202020204" pitchFamily="34" charset="0"/>
              </a:rPr>
              <a:t>(Accessed: 10 July 2026).</a:t>
            </a:r>
            <a:br>
              <a:rPr lang="en-US" sz="4000" dirty="0">
                <a:latin typeface="Arial" panose="020B0604020202020204" pitchFamily="34" charset="0"/>
                <a:cs typeface="Arial" panose="020B0604020202020204" pitchFamily="34" charset="0"/>
              </a:rPr>
            </a:b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Brown, T.A. and Keel, P.K. (2012) ‘Current and emerging directions in the treatment of eating disorders’, Substance Abuse and Rehabilitation, 3, pp. 33–61.</a:t>
            </a:r>
            <a:br>
              <a:rPr lang="en-US" sz="4000" dirty="0">
                <a:latin typeface="Arial" panose="020B0604020202020204" pitchFamily="34" charset="0"/>
                <a:cs typeface="Arial" panose="020B0604020202020204" pitchFamily="34" charset="0"/>
              </a:rPr>
            </a:b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Engel, G.L. (1977) ‘The need for a new medical model: a challenge for biomedicine’, Science, 196(4286), pp. 129–136.</a:t>
            </a:r>
            <a:br>
              <a:rPr lang="en-US" sz="4000" dirty="0">
                <a:latin typeface="Arial" panose="020B0604020202020204" pitchFamily="34" charset="0"/>
                <a:cs typeface="Arial" panose="020B0604020202020204" pitchFamily="34" charset="0"/>
              </a:rPr>
            </a:b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Hay, P., Welton, S., Treasure, J. and Schmidt, U. (2023) ‘An update on the epidemiology of eating disorders: a systematic review’, Journal of Eating Disorders, 11(1), pp. 1–15.</a:t>
            </a:r>
            <a:br>
              <a:rPr lang="en-US" sz="4000" dirty="0">
                <a:latin typeface="Arial" panose="020B0604020202020204" pitchFamily="34" charset="0"/>
                <a:cs typeface="Arial" panose="020B0604020202020204" pitchFamily="34" charset="0"/>
              </a:rPr>
            </a:br>
            <a:br>
              <a:rPr lang="en-US" sz="4000" dirty="0">
                <a:latin typeface="Arial" panose="020B0604020202020204" pitchFamily="34" charset="0"/>
                <a:cs typeface="Arial" panose="020B0604020202020204" pitchFamily="34" charset="0"/>
              </a:rPr>
            </a:br>
            <a:r>
              <a:rPr lang="en-US" sz="4000" dirty="0" err="1">
                <a:latin typeface="Arial" panose="020B0604020202020204" pitchFamily="34" charset="0"/>
                <a:cs typeface="Arial" panose="020B0604020202020204" pitchFamily="34" charset="0"/>
              </a:rPr>
              <a:t>Keski</a:t>
            </a:r>
            <a:r>
              <a:rPr lang="en-US" sz="4000" dirty="0">
                <a:latin typeface="Arial" panose="020B0604020202020204" pitchFamily="34" charset="0"/>
                <a:cs typeface="Arial" panose="020B0604020202020204" pitchFamily="34" charset="0"/>
              </a:rPr>
              <a:t>-Rahkonen, A. and </a:t>
            </a:r>
            <a:r>
              <a:rPr lang="en-US" sz="4000" dirty="0" err="1">
                <a:latin typeface="Arial" panose="020B0604020202020204" pitchFamily="34" charset="0"/>
                <a:cs typeface="Arial" panose="020B0604020202020204" pitchFamily="34" charset="0"/>
              </a:rPr>
              <a:t>Mustelin</a:t>
            </a:r>
            <a:r>
              <a:rPr lang="en-US" sz="4000" dirty="0">
                <a:latin typeface="Arial" panose="020B0604020202020204" pitchFamily="34" charset="0"/>
                <a:cs typeface="Arial" panose="020B0604020202020204" pitchFamily="34" charset="0"/>
              </a:rPr>
              <a:t>, L. (2016) ‘Epidemiology of eating disorders in Europe: prevalence, incidence, comorbidity, course and risk factors’, Current Opinion in Psychiatry, 29(6), pp. 340–345.</a:t>
            </a:r>
            <a:br>
              <a:rPr lang="en-US" sz="4000" dirty="0">
                <a:latin typeface="Arial" panose="020B0604020202020204" pitchFamily="34" charset="0"/>
                <a:cs typeface="Arial" panose="020B0604020202020204" pitchFamily="34" charset="0"/>
              </a:rPr>
            </a:b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National Health Service (2024) Anorexia Nervosa. Available at:  </a:t>
            </a:r>
            <a:r>
              <a:rPr lang="en-US" sz="4000" dirty="0">
                <a:solidFill>
                  <a:srgbClr val="0070C0"/>
                </a:solidFill>
                <a:latin typeface="Arial" panose="020B0604020202020204" pitchFamily="34" charset="0"/>
                <a:cs typeface="Arial" panose="020B0604020202020204" pitchFamily="34" charset="0"/>
              </a:rPr>
              <a:t>https://www.nhs.uk/mental-health/conditions/anorexia</a:t>
            </a:r>
            <a:r>
              <a:rPr lang="en-US" sz="4000" dirty="0">
                <a:latin typeface="Arial" panose="020B0604020202020204" pitchFamily="34" charset="0"/>
                <a:cs typeface="Arial" panose="020B0604020202020204" pitchFamily="34" charset="0"/>
              </a:rPr>
              <a:t>/  (Accessed: 10 July 2026).</a:t>
            </a:r>
            <a:br>
              <a:rPr lang="en-US" sz="4000" dirty="0">
                <a:latin typeface="Arial" panose="020B0604020202020204" pitchFamily="34" charset="0"/>
                <a:cs typeface="Arial" panose="020B0604020202020204" pitchFamily="34" charset="0"/>
              </a:rPr>
            </a:b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National Institute for Health and Care Excellence (2020) Eating Disorders: Recognition and Treatment (NG69). London: NICE.</a:t>
            </a:r>
            <a:br>
              <a:rPr lang="en-US" sz="4000" dirty="0">
                <a:latin typeface="Arial" panose="020B0604020202020204" pitchFamily="34" charset="0"/>
                <a:cs typeface="Arial" panose="020B0604020202020204" pitchFamily="34" charset="0"/>
              </a:rPr>
            </a:b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NHS England (2024) Mental Health of Children and Young People in England: Survey Findings. London: NHS England.</a:t>
            </a:r>
            <a:br>
              <a:rPr lang="en-US" sz="4000" dirty="0">
                <a:latin typeface="Arial" panose="020B0604020202020204" pitchFamily="34" charset="0"/>
                <a:cs typeface="Arial" panose="020B0604020202020204" pitchFamily="34" charset="0"/>
              </a:rPr>
            </a:b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Treasure, J., Duarte, T.A. and Schmidt, U. (2020) ‘Eating disorders’, The Lancet, 395(10227), pp. 899–911.</a:t>
            </a:r>
            <a:br>
              <a:rPr lang="en-US" sz="4000" dirty="0">
                <a:latin typeface="Arial" panose="020B0604020202020204" pitchFamily="34" charset="0"/>
                <a:cs typeface="Arial" panose="020B0604020202020204" pitchFamily="34" charset="0"/>
              </a:rPr>
            </a:b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World Health </a:t>
            </a:r>
            <a:r>
              <a:rPr lang="en-US" sz="4000" dirty="0" err="1">
                <a:latin typeface="Arial" panose="020B0604020202020204" pitchFamily="34" charset="0"/>
                <a:cs typeface="Arial" panose="020B0604020202020204" pitchFamily="34" charset="0"/>
              </a:rPr>
              <a:t>Organisation</a:t>
            </a:r>
            <a:r>
              <a:rPr lang="en-US" sz="4000" dirty="0">
                <a:latin typeface="Arial" panose="020B0604020202020204" pitchFamily="34" charset="0"/>
                <a:cs typeface="Arial" panose="020B0604020202020204" pitchFamily="34" charset="0"/>
              </a:rPr>
              <a:t> (2022). International Classification of Diseases, 11th Revision (ICD-11). Geneva: WHO.</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4345366"/>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A5AEB59E106244B832A4D4041A0D21" ma:contentTypeVersion="6" ma:contentTypeDescription="Create a new document." ma:contentTypeScope="" ma:versionID="b19b5022d2effa1e2a2d2429b2fc9f16">
  <xsd:schema xmlns:xsd="http://www.w3.org/2001/XMLSchema" xmlns:xs="http://www.w3.org/2001/XMLSchema" xmlns:p="http://schemas.microsoft.com/office/2006/metadata/properties" xmlns:ns3="80ad0dd2-2cb0-44fb-bfff-af5123703117" targetNamespace="http://schemas.microsoft.com/office/2006/metadata/properties" ma:root="true" ma:fieldsID="467e800eda4cb5f00972559871265700" ns3:_="">
    <xsd:import namespace="80ad0dd2-2cb0-44fb-bfff-af512370311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0ad0dd2-2cb0-44fb-bfff-af512370311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80ad0dd2-2cb0-44fb-bfff-af5123703117" xsi:nil="true"/>
  </documentManagement>
</p:properties>
</file>

<file path=customXml/itemProps1.xml><?xml version="1.0" encoding="utf-8"?>
<ds:datastoreItem xmlns:ds="http://schemas.openxmlformats.org/officeDocument/2006/customXml" ds:itemID="{4B31BF5A-0878-465B-9B79-9CA065AD5C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0ad0dd2-2cb0-44fb-bfff-af512370311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8943F44-02FD-4414-BC5F-B20A604CC1C5}">
  <ds:schemaRefs>
    <ds:schemaRef ds:uri="http://schemas.microsoft.com/sharepoint/v3/contenttype/forms"/>
  </ds:schemaRefs>
</ds:datastoreItem>
</file>

<file path=customXml/itemProps3.xml><?xml version="1.0" encoding="utf-8"?>
<ds:datastoreItem xmlns:ds="http://schemas.openxmlformats.org/officeDocument/2006/customXml" ds:itemID="{3E6D864F-0324-4609-8689-FAA579121D7C}">
  <ds:schemaRefs>
    <ds:schemaRef ds:uri="http://schemas.microsoft.com/office/2006/metadata/properties"/>
    <ds:schemaRef ds:uri="http://schemas.microsoft.com/office/2006/documentManagement/types"/>
    <ds:schemaRef ds:uri="http://www.w3.org/XML/1998/namespace"/>
    <ds:schemaRef ds:uri="http://schemas.microsoft.com/office/infopath/2007/PartnerControls"/>
    <ds:schemaRef ds:uri="http://purl.org/dc/terms/"/>
    <ds:schemaRef ds:uri="http://purl.org/dc/elements/1.1/"/>
    <ds:schemaRef ds:uri="http://schemas.openxmlformats.org/package/2006/metadata/core-properties"/>
    <ds:schemaRef ds:uri="80ad0dd2-2cb0-44fb-bfff-af5123703117"/>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36x48-Template-V2b</Template>
  <TotalTime>35610</TotalTime>
  <Words>989</Words>
  <Application>Microsoft Office PowerPoint</Application>
  <PresentationFormat>Custom</PresentationFormat>
  <Paragraphs>182</Paragraphs>
  <Slides>4</Slides>
  <Notes>2</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4</vt:i4>
      </vt:variant>
    </vt:vector>
  </HeadingPairs>
  <TitlesOfParts>
    <vt:vector size="17" baseType="lpstr">
      <vt:lpstr>Aptos</vt:lpstr>
      <vt:lpstr>Aptos Display</vt:lpstr>
      <vt:lpstr>Arial</vt:lpstr>
      <vt:lpstr>Arial Black</vt:lpstr>
      <vt:lpstr>Calibri</vt:lpstr>
      <vt:lpstr>Times New Roman</vt:lpstr>
      <vt:lpstr>Trebuchet MS</vt:lpstr>
      <vt:lpstr>Wingdings</vt:lpstr>
      <vt:lpstr>36x48-Template-V2b</vt:lpstr>
      <vt:lpstr>Without Quick Guides</vt:lpstr>
      <vt:lpstr>Classic 3 Columns</vt:lpstr>
      <vt:lpstr>Trifold - Wide Center</vt:lpstr>
      <vt:lpstr>Office Theme</vt:lpstr>
      <vt:lpstr>  Student name:  Anna Walczak  Student number:  2332212 </vt:lpstr>
      <vt:lpstr>PowerPoint Presentation</vt:lpstr>
      <vt:lpstr>PowerPoint Presentation</vt:lpstr>
      <vt:lpstr>                                                                   REFERENCES   American Psychiatric Association (2022). Diagnostic and Statistical Manual of Mental Disorders (DSM-5-TR). 5th edn, text revision. Washington, DC: American Psychiatric Publishing.  Beat (2024) Eating Disorder Statistics. Available at: https://www.beateatingdisorders.org.uk (Accessed: 10 July 2026).  Brown, T.A. and Keel, P.K. (2012) ‘Current and emerging directions in the treatment of eating disorders’, Substance Abuse and Rehabilitation, 3, pp. 33–61.  Engel, G.L. (1977) ‘The need for a new medical model: a challenge for biomedicine’, Science, 196(4286), pp. 129–136.  Hay, P., Welton, S., Treasure, J. and Schmidt, U. (2023) ‘An update on the epidemiology of eating disorders: a systematic review’, Journal of Eating Disorders, 11(1), pp. 1–15.  Keski-Rahkonen, A. and Mustelin, L. (2016) ‘Epidemiology of eating disorders in Europe: prevalence, incidence, comorbidity, course and risk factors’, Current Opinion in Psychiatry, 29(6), pp. 340–345.  National Health Service (2024) Anorexia Nervosa. Available at:  https://www.nhs.uk/mental-health/conditions/anorexia/  (Accessed: 10 July 2026).  National Institute for Health and Care Excellence (2020) Eating Disorders: Recognition and Treatment (NG69). London: NICE.  NHS England (2024) Mental Health of Children and Young People in England: Survey Findings. London: NHS England.  Treasure, J., Duarte, T.A. and Schmidt, U. (2020) ‘Eating disorders’, The Lancet, 395(10227), pp. 899–911.  World Health Organisation (2022). International Classification of Diseases, 11th Revision (ICD-11). Geneva: WHO.</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Anna Walczak (2332212)</cp:lastModifiedBy>
  <cp:revision>88</cp:revision>
  <cp:lastPrinted>2015-06-29T17:31:11Z</cp:lastPrinted>
  <dcterms:created xsi:type="dcterms:W3CDTF">2012-02-03T19:11:35Z</dcterms:created>
  <dcterms:modified xsi:type="dcterms:W3CDTF">2026-07-28T08:15:21Z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0x01010088A5AEB59E106244B832A4D4041A0D21</vt:lpwstr>
  </property>
</Properties>
</file>