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21" r:id="rId10"/>
  </p:sldMasterIdLst>
  <p:notesMasterIdLst>
    <p:notesMasterId r:id="rId21"/>
  </p:notesMasterIdLst>
  <p:sldIdLst>
    <p:sldId id="256" r:id="rId11"/>
    <p:sldId id="257" r:id="rId12"/>
    <p:sldId id="258" r:id="rId13"/>
    <p:sldId id="259" r:id="rId14"/>
    <p:sldId id="325" r:id="rId15"/>
    <p:sldId id="261" r:id="rId16"/>
    <p:sldId id="262" r:id="rId17"/>
    <p:sldId id="263" r:id="rId18"/>
    <p:sldId id="264"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5" autoAdjust="0"/>
    <p:restoredTop sz="61699" autoAdjust="0"/>
  </p:normalViewPr>
  <p:slideViewPr>
    <p:cSldViewPr snapToGrid="0">
      <p:cViewPr varScale="1">
        <p:scale>
          <a:sx n="51" d="100"/>
          <a:sy n="51" d="100"/>
        </p:scale>
        <p:origin x="1920"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3.xml"/><Relationship Id="rId18" Type="http://schemas.openxmlformats.org/officeDocument/2006/relationships/slide" Target="slides/slide8.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_pave@yahoo.com" userId="b32b1348772eeb0f" providerId="LiveId" clId="{BB6A2C5B-FC2C-40F0-BD1C-33364487C36F}"/>
    <pc:docChg chg="custSel modSld">
      <pc:chgData name="mihai_pave@yahoo.com" userId="b32b1348772eeb0f" providerId="LiveId" clId="{BB6A2C5B-FC2C-40F0-BD1C-33364487C36F}" dt="2023-11-02T00:04:59.449" v="71" actId="255"/>
      <pc:docMkLst>
        <pc:docMk/>
      </pc:docMkLst>
      <pc:sldChg chg="modSp mod">
        <pc:chgData name="mihai_pave@yahoo.com" userId="b32b1348772eeb0f" providerId="LiveId" clId="{BB6A2C5B-FC2C-40F0-BD1C-33364487C36F}" dt="2023-11-02T00:04:59.449" v="71" actId="255"/>
        <pc:sldMkLst>
          <pc:docMk/>
          <pc:sldMk cId="0" sldId="256"/>
        </pc:sldMkLst>
        <pc:spChg chg="mod">
          <ac:chgData name="mihai_pave@yahoo.com" userId="b32b1348772eeb0f" providerId="LiveId" clId="{BB6A2C5B-FC2C-40F0-BD1C-33364487C36F}" dt="2023-11-02T00:04:59.449" v="71" actId="255"/>
          <ac:spMkLst>
            <pc:docMk/>
            <pc:sldMk cId="0" sldId="256"/>
            <ac:spMk id="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07/11/2023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effectLst/>
                <a:latin typeface="+mn-lt"/>
                <a:ea typeface="+mn-ea"/>
                <a:cs typeface="+mn-cs"/>
              </a:rPr>
              <a:t>Supportability is a basic concentration for the lodging and </a:t>
            </a:r>
            <a:r>
              <a:rPr lang="en-GB" sz="1200" kern="1200" dirty="0" err="1">
                <a:solidFill>
                  <a:schemeClr val="tx1"/>
                </a:solidFill>
                <a:effectLst/>
                <a:latin typeface="+mn-lt"/>
                <a:ea typeface="+mn-ea"/>
                <a:cs typeface="+mn-cs"/>
              </a:rPr>
              <a:t>neighborliness</a:t>
            </a:r>
            <a:r>
              <a:rPr lang="en-GB" sz="1200" kern="1200" dirty="0">
                <a:solidFill>
                  <a:schemeClr val="tx1"/>
                </a:solidFill>
                <a:effectLst/>
                <a:latin typeface="+mn-lt"/>
                <a:ea typeface="+mn-ea"/>
                <a:cs typeface="+mn-cs"/>
              </a:rPr>
              <a:t> area, as it is connected to regular and social assets, making it fundamental for foundations to go about as stewards of these assets. Carrying out reasonable drives can prompt long haul cost investment funds and add to the monetary maintainability of lodgings. Measuring up to ecological assumptions is basic for drawing in and holding visitors, and conforming to stricter natural guidelines isn't just a legitimate commitment yet in addition a way to exhibit social obligation.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0741705-58F7-41B4-8087-92B70FF2A026}"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effectLst/>
                <a:latin typeface="+mn-lt"/>
                <a:ea typeface="+mn-ea"/>
                <a:cs typeface="+mn-cs"/>
              </a:rPr>
              <a:t>The Best Western Inn Rembrandt fills in as an important contextual investigation for this paper, a famous inn in a beautiful beach front town known for its rich facilities, remarkable feasting choices, and flawless help. The inn faces the test of integrating reasonable practices into its activities while keeping up with its standing for quality and greatness. This show will examine how the Best Western Lodging Rembrandt has answered the manageability subject and fundamentally evaluate the qualities and limits of its administration methodologies in this unique circumstance. This contextual analysis will assist us with figuring out this present reality ramifications of maintainability in the inn and cordiality area.</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40741705-58F7-41B4-8087-92B70FF2A026}"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b="1" kern="1200" dirty="0">
                <a:solidFill>
                  <a:schemeClr val="tx1"/>
                </a:solidFill>
                <a:latin typeface="+mn-lt"/>
                <a:ea typeface="+mn-ea"/>
                <a:cs typeface="+mn-cs"/>
              </a:rPr>
              <a:t>Overview of Literature:</a:t>
            </a:r>
            <a:endParaRPr lang="en-US" sz="1200" b="1"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Sustainability in the hospitality industry is crucial for the environment and business savings. It involves using resources responsibly, reducing waste, and using alternatives to maintain facilities. The industry also needs electricity, water, and consumable products to protect biodiversity. With an increasing population and tourism, the demand for resources is increasing, making sustainability a key to a better future. Leaders play a significant role in incorporating sustainability concepts into their strategies, guiding employees on waste management, using organic products, and reusing resources (</a:t>
            </a:r>
            <a:r>
              <a:rPr lang="en-US" sz="1200" kern="1200" dirty="0" err="1">
                <a:solidFill>
                  <a:schemeClr val="tx1"/>
                </a:solidFill>
                <a:latin typeface="+mn-lt"/>
                <a:ea typeface="+mn-ea"/>
                <a:cs typeface="+mn-cs"/>
              </a:rPr>
              <a:t>Martínez-Martínez</a:t>
            </a:r>
            <a:r>
              <a:rPr lang="en-US" sz="1200" kern="1200" dirty="0">
                <a:solidFill>
                  <a:schemeClr val="tx1"/>
                </a:solidFill>
                <a:latin typeface="+mn-lt"/>
                <a:ea typeface="+mn-ea"/>
                <a:cs typeface="+mn-cs"/>
              </a:rPr>
              <a:t> et al., 2019)</a:t>
            </a:r>
            <a:r>
              <a:rPr lang="en-GB" sz="1200" kern="1200" dirty="0">
                <a:solidFill>
                  <a:schemeClr val="tx1"/>
                </a:solidFill>
                <a:latin typeface="+mn-lt"/>
                <a:ea typeface="+mn-ea"/>
                <a:cs typeface="+mn-cs"/>
              </a:rPr>
              <a:t>. Communication, teamwork, and clear goals are essential for success. As technology advances, the industry should adopt new technologies to improve sustainability and adapt strategies to customer needs and requirements. The main theories and concepts that will serve as the basis of our research on how the current theme of "Sustainability" affects the hotel industry are briefly summarised in this part.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0741705-58F7-41B4-8087-92B70FF2A026}"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algn="just"/>
            <a:r>
              <a:rPr lang="en-GB" sz="1200" b="1" kern="1200" dirty="0">
                <a:solidFill>
                  <a:schemeClr val="tx1"/>
                </a:solidFill>
                <a:latin typeface="+mn-lt"/>
                <a:ea typeface="+mn-ea"/>
                <a:cs typeface="+mn-cs"/>
              </a:rPr>
              <a:t>Key Theories of Sustainability </a:t>
            </a:r>
            <a:endParaRPr lang="en-US" sz="1200" b="1"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Triple Bottom Line (TBL):</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According to the Triple Bottom Line concept, environmental, social, and economic sustainability should all be considered by one another. The investigation will utilise the TBL to determine how sustainability practises impact these three characteristics in the context of the hotel and hospitality industry. By emphasising that success should not just be determined by financial gains but also by the welfare of society and the world, this framework provides a comprehensive viewpoint (Tseng et al., 2020).</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Corporate Social Responsibility (CSR):</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The concept of corporate social responsibility (CSR) emphasises The Best Western Hotel Rembrandt moral and ethical obligation to conduct its operations in a way that benefits not just its shareholders but also society and the environment as a whole. Hotels may enhance their reputation and demonstrate their commitment to being good corporate citizens by participating in projects that go beyond profit-generating and benefit the society and environment.</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Environmental Impact Assessment (EIA):</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EIA is a methodical procedure for determining, forecasting and assessing the potential environmental effects of proposed projects or activities. The environmental effects of sustainability practices in the hotel sector will be evaluated in our study using EIA principles (</a:t>
            </a:r>
            <a:r>
              <a:rPr lang="en-GB" sz="1200" kern="1200" dirty="0" err="1">
                <a:solidFill>
                  <a:schemeClr val="tx1"/>
                </a:solidFill>
                <a:latin typeface="+mn-lt"/>
                <a:ea typeface="+mn-ea"/>
                <a:cs typeface="+mn-cs"/>
              </a:rPr>
              <a:t>Kor</a:t>
            </a:r>
            <a:r>
              <a:rPr lang="en-GB" sz="1200" kern="1200" dirty="0">
                <a:solidFill>
                  <a:schemeClr val="tx1"/>
                </a:solidFill>
                <a:latin typeface="+mn-lt"/>
                <a:ea typeface="+mn-ea"/>
                <a:cs typeface="+mn-cs"/>
              </a:rPr>
              <a:t> et al., 2022). This helps to quantify and comprehend the wider effects of sustainability, such as lowering energy usage, cutting back on waste production, and preserving natural resources.</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Sustainable Tourism:</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The idea of sustainable tourism focuses on how to grow and run the industry while balancing the requirements of present-day society with those of future generations in terms of the economy, social issues, and environment (Han, 2021). Understanding the industry's role in encouraging responsible travel and protecting the locations it serves requires an understanding of how hotels contribute to and are impacted by sustainable tourism initiatives.</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These theories and concepts explain how sustainability affects the several sectors of The Best Western Hotel Rembrandt. This presentation reveals the impact of sustainability practices on business operations. </a:t>
            </a:r>
            <a:endParaRPr lang="en-US" sz="1200" kern="1200" dirty="0">
              <a:solidFill>
                <a:schemeClr val="tx1"/>
              </a:solidFill>
              <a:latin typeface="+mn-lt"/>
              <a:ea typeface="+mn-ea"/>
              <a:cs typeface="+mn-cs"/>
            </a:endParaRPr>
          </a:p>
          <a:p>
            <a:pPr algn="just"/>
            <a:endParaRPr lang="en-US" dirty="0"/>
          </a:p>
        </p:txBody>
      </p:sp>
      <p:sp>
        <p:nvSpPr>
          <p:cNvPr id="4" name="Slide Number Placeholder 3"/>
          <p:cNvSpPr>
            <a:spLocks noGrp="1"/>
          </p:cNvSpPr>
          <p:nvPr>
            <p:ph type="sldNum" sz="quarter" idx="10"/>
          </p:nvPr>
        </p:nvSpPr>
        <p:spPr/>
        <p:txBody>
          <a:bodyPr/>
          <a:lstStyle/>
          <a:p>
            <a:fld id="{40741705-58F7-41B4-8087-92B70FF2A026}"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Application to the Hotel and Hospitality Sector:</a:t>
            </a:r>
            <a:endParaRPr lang="en-US" sz="1200" b="1"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The presentation concentrates on one particular facet of the hospitality sector: "Waste Management and Recycling." The genuine effects of the current "Sustainability" topic can be examined using this area as a tangible and useful lens, garbage management is an essential component of sustainable practises because the hotel industry produces a substantial quantity of garbage, including food waste, disposable amenities, and packaging. </a:t>
            </a:r>
            <a:endParaRPr lang="en-US" dirty="0"/>
          </a:p>
        </p:txBody>
      </p:sp>
      <p:sp>
        <p:nvSpPr>
          <p:cNvPr id="4" name="Slide Number Placeholder 3"/>
          <p:cNvSpPr>
            <a:spLocks noGrp="1"/>
          </p:cNvSpPr>
          <p:nvPr>
            <p:ph type="sldNum" sz="quarter" idx="10"/>
          </p:nvPr>
        </p:nvSpPr>
        <p:spPr/>
        <p:txBody>
          <a:bodyPr/>
          <a:lstStyle/>
          <a:p>
            <a:fld id="{40741705-58F7-41B4-8087-92B70FF2A026}"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lgn="just"/>
            <a:r>
              <a:rPr lang="en-GB" sz="1200" kern="1200" dirty="0">
                <a:solidFill>
                  <a:schemeClr val="tx1"/>
                </a:solidFill>
                <a:latin typeface="+mn-lt"/>
                <a:ea typeface="+mn-ea"/>
                <a:cs typeface="+mn-cs"/>
              </a:rPr>
              <a:t>Waste Management and Recycling in the Hotel Industry:</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Management Response 1: </a:t>
            </a:r>
            <a:endParaRPr lang="en-US" sz="1200" kern="1200" dirty="0">
              <a:solidFill>
                <a:schemeClr val="tx1"/>
              </a:solidFill>
              <a:latin typeface="+mn-lt"/>
              <a:ea typeface="+mn-ea"/>
              <a:cs typeface="+mn-cs"/>
            </a:endParaRPr>
          </a:p>
          <a:p>
            <a:pPr algn="just"/>
            <a:r>
              <a:rPr lang="en-GB" sz="1200" b="1" kern="1200" dirty="0">
                <a:solidFill>
                  <a:schemeClr val="tx1"/>
                </a:solidFill>
                <a:latin typeface="+mn-lt"/>
                <a:ea typeface="+mn-ea"/>
                <a:cs typeface="+mn-cs"/>
              </a:rPr>
              <a:t>Source Separation and Recycling Programs</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To separate recyclable materials from other waste, hotels are increasingly using source separation programmes (</a:t>
            </a:r>
            <a:r>
              <a:rPr lang="en-GB" sz="1200" kern="1200" dirty="0" err="1">
                <a:solidFill>
                  <a:schemeClr val="tx1"/>
                </a:solidFill>
                <a:latin typeface="+mn-lt"/>
                <a:ea typeface="+mn-ea"/>
                <a:cs typeface="+mn-cs"/>
              </a:rPr>
              <a:t>loannidis</a:t>
            </a:r>
            <a:r>
              <a:rPr lang="en-GB" sz="1200" kern="1200" dirty="0">
                <a:solidFill>
                  <a:schemeClr val="tx1"/>
                </a:solidFill>
                <a:latin typeface="+mn-lt"/>
                <a:ea typeface="+mn-ea"/>
                <a:cs typeface="+mn-cs"/>
              </a:rPr>
              <a:t> et al., 2021).</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Strengths: This strategy encourages recycling and lessens the negative environmental effects of garbage. Additionally, it complies with visitors' expectations for ethical garbage disposal.</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Limitations: Obstacles can include contaminated recyclables, the necessity for efficient visitor education, and the lack of nearby recycling facilities.</a:t>
            </a:r>
            <a:endParaRPr lang="en-US" sz="1200" kern="1200" dirty="0">
              <a:solidFill>
                <a:schemeClr val="tx1"/>
              </a:solidFill>
              <a:latin typeface="+mn-lt"/>
              <a:ea typeface="+mn-ea"/>
              <a:cs typeface="+mn-cs"/>
            </a:endParaRPr>
          </a:p>
          <a:p>
            <a:pPr algn="just"/>
            <a:r>
              <a:rPr lang="en-GB" sz="1200" b="1" kern="1200" dirty="0">
                <a:solidFill>
                  <a:schemeClr val="tx1"/>
                </a:solidFill>
                <a:latin typeface="+mn-lt"/>
                <a:ea typeface="+mn-ea"/>
                <a:cs typeface="+mn-cs"/>
              </a:rPr>
              <a:t>Management Response 2: Food Waste Reduction Initiatives</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Food donation programmes, quantity restrictions, menu optimisation, and other strategies are being used by several hotels to decrease food wastage.</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Strengths: Cutting down on food waste can lower expenses, aid the environment, and improve the hotel's reputation.</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Limitations: It can be difficult to change guest behaviour and these campaigns might be resource-intensive to implement well.</a:t>
            </a:r>
            <a:endParaRPr lang="en-US" sz="1200" kern="1200" dirty="0">
              <a:solidFill>
                <a:schemeClr val="tx1"/>
              </a:solidFill>
              <a:latin typeface="+mn-lt"/>
              <a:ea typeface="+mn-ea"/>
              <a:cs typeface="+mn-cs"/>
            </a:endParaRPr>
          </a:p>
          <a:p>
            <a:pPr algn="just"/>
            <a:r>
              <a:rPr lang="en-GB" sz="1200" b="1" kern="1200" dirty="0">
                <a:solidFill>
                  <a:schemeClr val="tx1"/>
                </a:solidFill>
                <a:latin typeface="+mn-lt"/>
                <a:ea typeface="+mn-ea"/>
                <a:cs typeface="+mn-cs"/>
              </a:rPr>
              <a:t>Management Response 3: Sustainable Procurement</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Some hotels adopt the approach of sourcing goods from sustainable sources, with little packaging, and with little negative effects on the environment (</a:t>
            </a:r>
            <a:r>
              <a:rPr lang="en-GB" sz="1200" kern="1200" dirty="0" err="1">
                <a:solidFill>
                  <a:schemeClr val="tx1"/>
                </a:solidFill>
                <a:latin typeface="+mn-lt"/>
                <a:ea typeface="+mn-ea"/>
                <a:cs typeface="+mn-cs"/>
              </a:rPr>
              <a:t>Khatter</a:t>
            </a:r>
            <a:r>
              <a:rPr lang="en-GB" sz="1200" kern="1200" dirty="0">
                <a:solidFill>
                  <a:schemeClr val="tx1"/>
                </a:solidFill>
                <a:latin typeface="+mn-lt"/>
                <a:ea typeface="+mn-ea"/>
                <a:cs typeface="+mn-cs"/>
              </a:rPr>
              <a:t> et al., 2019).</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Strengths: Sustainable procurement promotes responsible sourcing, decreases waste production, and corresponds with the sustainability theme.</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Limitations: It could necessitate haggling with suppliers and come with greater upfront prices.</a:t>
            </a:r>
            <a:endParaRPr lang="en-US" sz="1200" kern="1200" dirty="0">
              <a:solidFill>
                <a:schemeClr val="tx1"/>
              </a:solidFill>
              <a:latin typeface="+mn-lt"/>
              <a:ea typeface="+mn-ea"/>
              <a:cs typeface="+mn-cs"/>
            </a:endParaRPr>
          </a:p>
          <a:p>
            <a:pPr algn="just"/>
            <a:r>
              <a:rPr lang="en-GB" sz="1200" b="1" kern="1200" dirty="0">
                <a:solidFill>
                  <a:schemeClr val="tx1"/>
                </a:solidFill>
                <a:latin typeface="+mn-lt"/>
                <a:ea typeface="+mn-ea"/>
                <a:cs typeface="+mn-cs"/>
              </a:rPr>
              <a:t>Management Response 4: Waste-to-Energy and Composting</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To keep garbage out of landfills, several hotels make investments in waste-to-energy systems and composting.</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Strengths: These procedures can cut waste disposal expenses and the hotel's carbon footprint.</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Limitations: The implementation of these systems necessitates financial commitment and adherence to legal requirements.</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We will evaluate the concrete effects of sustainable practices by concentrating on waste management and recycling in the hotel business. While objectively assessing the advantages and disadvantages of each management solution, this evaluation will take into account monetary gains, environmental benefits, and guest satisfaction. In doing so, we hope to offer a comprehensive understanding of the real-world effects of sustainability in the hotel industry and provide useful information for future policy and management decisions.</a:t>
            </a:r>
            <a:endParaRPr lang="en-US" b="0" dirty="0"/>
          </a:p>
        </p:txBody>
      </p:sp>
      <p:sp>
        <p:nvSpPr>
          <p:cNvPr id="4" name="Slide Number Placeholder 3"/>
          <p:cNvSpPr>
            <a:spLocks noGrp="1"/>
          </p:cNvSpPr>
          <p:nvPr>
            <p:ph type="sldNum" sz="quarter" idx="10"/>
          </p:nvPr>
        </p:nvSpPr>
        <p:spPr/>
        <p:txBody>
          <a:bodyPr/>
          <a:lstStyle/>
          <a:p>
            <a:fld id="{40741705-58F7-41B4-8087-92B70FF2A026}"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algn="just"/>
            <a:r>
              <a:rPr lang="en-GB" sz="1200" b="1" kern="1200" dirty="0">
                <a:solidFill>
                  <a:schemeClr val="tx1"/>
                </a:solidFill>
                <a:latin typeface="+mn-lt"/>
                <a:ea typeface="+mn-ea"/>
                <a:cs typeface="+mn-cs"/>
              </a:rPr>
              <a:t>Recommendation</a:t>
            </a:r>
            <a:endParaRPr lang="en-US" sz="1200" b="1"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To make suggestions for future management and policy activities in this sector after a thorough investigation of sustainability within the framework of the hotel and hospitality business is crucial. These suggestions are the result of the understanding attained via the investigation of waste management and recycling as a particular focus area.</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1. Comprehensive Sustainability Policies</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The Best Western Hotel Rembrandt must adopt thorough sustainability strategies that cover aspects of the economy, society, and the environment. These guidelines ought to be by both national and international laws (</a:t>
            </a:r>
            <a:r>
              <a:rPr lang="en-GB" sz="1200" kern="1200" dirty="0" err="1">
                <a:solidFill>
                  <a:schemeClr val="tx1"/>
                </a:solidFill>
                <a:latin typeface="+mn-lt"/>
                <a:ea typeface="+mn-ea"/>
                <a:cs typeface="+mn-cs"/>
              </a:rPr>
              <a:t>Legrand</a:t>
            </a:r>
            <a:r>
              <a:rPr lang="en-GB" sz="1200" kern="1200" dirty="0">
                <a:solidFill>
                  <a:schemeClr val="tx1"/>
                </a:solidFill>
                <a:latin typeface="+mn-lt"/>
                <a:ea typeface="+mn-ea"/>
                <a:cs typeface="+mn-cs"/>
              </a:rPr>
              <a:t> et al., 2022). They should also have specific objectives, due dates, and key performance indicators (KPIs) for tracking development.</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2. Guest Education and Engagement</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To increase knowledge of sustainable practices, The Best Western Hotel Rembrandt must invest in guest education and involvement. In-room materials, educational signage, and staff training are a few examples of this. Participating in sustainability initiatives with visitors encourages moral behaviour and improves their experience overall.</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3. Collaboration and Supply Chain Engagement</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The Best Western Hotel Rembrandt should work closely with their suppliers to promote sustainable sourcing and responsible packaging. Collaboration with local suppliers and producers can reduce the carbon footprint associated with transportation and support local communities (</a:t>
            </a:r>
            <a:r>
              <a:rPr lang="en-GB" sz="1200" kern="1200" dirty="0" err="1">
                <a:solidFill>
                  <a:schemeClr val="tx1"/>
                </a:solidFill>
                <a:latin typeface="+mn-lt"/>
                <a:ea typeface="+mn-ea"/>
                <a:cs typeface="+mn-cs"/>
              </a:rPr>
              <a:t>Stroumpoulis</a:t>
            </a:r>
            <a:r>
              <a:rPr lang="en-GB" sz="1200" kern="1200" dirty="0">
                <a:solidFill>
                  <a:schemeClr val="tx1"/>
                </a:solidFill>
                <a:latin typeface="+mn-lt"/>
                <a:ea typeface="+mn-ea"/>
                <a:cs typeface="+mn-cs"/>
              </a:rPr>
              <a:t> et al., 2021).</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4. Investment in Technology and Infrastructure</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It is critical to make investments in cutting-edge waste management technologies, renewable energy sources, and water-saving infrastructure. These technologies have the potential to reduce costs over the long run and improve the establishment's environmental impact.</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5. Monitoring and Reporting</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To monitor their progress in sustainability, the hotel should set up monitoring and reporting systems. By benchmarking against peers in the business, regular reporting can assist in identifying areas that need development.</a:t>
            </a:r>
            <a:endParaRPr lang="en-US" sz="1200"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By putting these suggestions into practice, The Best Western Hotel Rembrandt can make sure that sustainability is ingrained across all aspects of its operations, bringing with it advantages in the form of cost savings, enhanced reputation, and diminished environmental impact. Adopting sustainability prepares hotels for long-term success in a business environment that is undergoing fast change and is in line with the growing worldwide concern for the environment.</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40741705-58F7-41B4-8087-92B70FF2A026}"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Conclusion </a:t>
            </a:r>
            <a:endParaRPr lang="en-US" sz="1200" b="1" kern="1200" dirty="0">
              <a:solidFill>
                <a:schemeClr val="tx1"/>
              </a:solidFill>
              <a:latin typeface="+mn-lt"/>
              <a:ea typeface="+mn-ea"/>
              <a:cs typeface="+mn-cs"/>
            </a:endParaRPr>
          </a:p>
          <a:p>
            <a:pPr algn="just"/>
            <a:r>
              <a:rPr lang="en-GB" sz="1200" kern="1200" dirty="0">
                <a:solidFill>
                  <a:schemeClr val="tx1"/>
                </a:solidFill>
                <a:latin typeface="+mn-lt"/>
                <a:ea typeface="+mn-ea"/>
                <a:cs typeface="+mn-cs"/>
              </a:rPr>
              <a:t>The management of resources and financial results are both impacted by sustainability in the hotel sector. Several influential theories, like the Triple Bottom Line, Corporate Social Responsibility, Environmental Impact Assessment, and Sustainable Tourism, offer a framework for comprehending and putting sustainable practices in place in the hotel industry. The presentation identifies the benefits and drawbacks of several waste management and recycling approaches in the hotel and hospitality sector. It suggests a multidimensional strategy to accommodate customer preferences and reduce environmental effects, including extensive sustainability policies, guest participation, supply chain coordination, technology expenditures, and monitoring systems. With a commitment to sustainability, Best Western Hotel Rembrandt may set an example for other hotels to follow.</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0741705-58F7-41B4-8087-92B70FF2A026}"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0741705-58F7-41B4-8087-92B70FF2A026}"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11/7/2023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11/7/2023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image" Target="../media/image5.jpeg"/><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6.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image" Target="../media/image6.jpg"/><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7.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07/11/2023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07/11/2023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41.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41.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4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2024034" y="857232"/>
            <a:ext cx="7242048" cy="3000396"/>
          </a:xfrm>
        </p:spPr>
        <p:txBody>
          <a:bodyPr>
            <a:normAutofit/>
          </a:bodyPr>
          <a:lstStyle/>
          <a:p>
            <a:pPr algn="ctr"/>
            <a:r>
              <a:rPr lang="en-US" dirty="0"/>
              <a:t>International Hotel Management</a:t>
            </a:r>
            <a:br>
              <a:rPr lang="en-US" dirty="0"/>
            </a:br>
            <a:br>
              <a:rPr lang="en-US" sz="2400" dirty="0"/>
            </a:br>
            <a:r>
              <a:rPr lang="en-US" sz="2400" dirty="0"/>
              <a:t>Student name: Mihai </a:t>
            </a:r>
            <a:r>
              <a:rPr lang="en-US" sz="2400" dirty="0" err="1"/>
              <a:t>Pavelescu</a:t>
            </a:r>
            <a:br>
              <a:rPr lang="en-US" sz="2400" dirty="0"/>
            </a:br>
            <a:r>
              <a:rPr lang="en-US" sz="2400" dirty="0"/>
              <a:t>Student number: 2020583 </a:t>
            </a:r>
            <a:br>
              <a:rPr lang="en-US" sz="2400" dirty="0"/>
            </a:br>
            <a:r>
              <a:rPr lang="en-US" sz="2400" dirty="0"/>
              <a:t>Lecturer name: Giulia </a:t>
            </a:r>
            <a:r>
              <a:rPr lang="en-US" sz="2400" dirty="0" err="1"/>
              <a:t>Chifari</a:t>
            </a:r>
            <a:br>
              <a:rPr lang="en-US" sz="2400"/>
            </a:br>
            <a:r>
              <a:rPr lang="en-US" sz="2400"/>
              <a:t>Module number: BMIH6001</a:t>
            </a:r>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Introduction</a:t>
            </a:r>
          </a:p>
        </p:txBody>
      </p:sp>
      <p:sp>
        <p:nvSpPr>
          <p:cNvPr id="6" name="Content Placeholder 5"/>
          <p:cNvSpPr>
            <a:spLocks noGrp="1"/>
          </p:cNvSpPr>
          <p:nvPr>
            <p:ph idx="1"/>
          </p:nvPr>
        </p:nvSpPr>
        <p:spPr/>
        <p:txBody>
          <a:bodyPr/>
          <a:lstStyle/>
          <a:p>
            <a:pPr algn="just">
              <a:buNone/>
            </a:pPr>
            <a:r>
              <a:rPr lang="en-US" dirty="0"/>
              <a:t>   The hotel and hospitality sector must prioritize sustainability, focusing on natural and cultural resources. Implementing sustainable initiatives can lead to cost savings, financial sustainability, and attracting and retaining guests.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About the Company</a:t>
            </a:r>
          </a:p>
        </p:txBody>
      </p:sp>
      <p:pic>
        <p:nvPicPr>
          <p:cNvPr id="4" name="Content Placeholder 3" descr="company-concept-illustration_114360-2581.jpg"/>
          <p:cNvPicPr>
            <a:picLocks noGrp="1" noChangeAspect="1"/>
          </p:cNvPicPr>
          <p:nvPr>
            <p:ph idx="1"/>
          </p:nvPr>
        </p:nvPicPr>
        <p:blipFill>
          <a:blip r:embed="rId3"/>
          <a:stretch>
            <a:fillRect/>
          </a:stretch>
        </p:blipFill>
        <p:spPr>
          <a:xfrm>
            <a:off x="2238348" y="1643050"/>
            <a:ext cx="6786610" cy="477012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Overview of Literature</a:t>
            </a:r>
          </a:p>
        </p:txBody>
      </p:sp>
      <p:pic>
        <p:nvPicPr>
          <p:cNvPr id="4" name="Content Placeholder 3" descr="literature-review-1-728.jpg"/>
          <p:cNvPicPr>
            <a:picLocks noGrp="1" noChangeAspect="1"/>
          </p:cNvPicPr>
          <p:nvPr>
            <p:ph idx="1"/>
          </p:nvPr>
        </p:nvPicPr>
        <p:blipFill>
          <a:blip r:embed="rId3"/>
          <a:stretch>
            <a:fillRect/>
          </a:stretch>
        </p:blipFill>
        <p:spPr>
          <a:xfrm>
            <a:off x="1847528" y="1988840"/>
            <a:ext cx="3960440" cy="4160520"/>
          </a:xfrm>
        </p:spPr>
      </p:pic>
      <p:sp>
        <p:nvSpPr>
          <p:cNvPr id="5" name="TextBox 4"/>
          <p:cNvSpPr txBox="1"/>
          <p:nvPr/>
        </p:nvSpPr>
        <p:spPr>
          <a:xfrm>
            <a:off x="5807968" y="2132856"/>
            <a:ext cx="3600400" cy="3170099"/>
          </a:xfrm>
          <a:prstGeom prst="rect">
            <a:avLst/>
          </a:prstGeom>
          <a:noFill/>
        </p:spPr>
        <p:txBody>
          <a:bodyPr wrap="square" rtlCol="0">
            <a:spAutoFit/>
          </a:bodyPr>
          <a:lstStyle/>
          <a:p>
            <a:pPr algn="just"/>
            <a:r>
              <a:rPr lang="en-GB" sz="2000" dirty="0"/>
              <a:t>Sustainability in the hospitality industry is crucial for the environment and business savings. It involves using resources responsibly, reducing waste, and using alternatives to maintain facilities. The industry also needs electricity, water, and consumable products to protect biodiversity.</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Key theories of Sustainability </a:t>
            </a:r>
          </a:p>
        </p:txBody>
      </p:sp>
      <p:pic>
        <p:nvPicPr>
          <p:cNvPr id="4" name="Content Placeholder 3" descr="Sustainability_venn_diagram.svg.png"/>
          <p:cNvPicPr>
            <a:picLocks noGrp="1" noChangeAspect="1"/>
          </p:cNvPicPr>
          <p:nvPr>
            <p:ph idx="1"/>
          </p:nvPr>
        </p:nvPicPr>
        <p:blipFill>
          <a:blip r:embed="rId3"/>
          <a:stretch>
            <a:fillRect/>
          </a:stretch>
        </p:blipFill>
        <p:spPr>
          <a:xfrm>
            <a:off x="1659320" y="2060848"/>
            <a:ext cx="3143240" cy="3665568"/>
          </a:xfrm>
        </p:spPr>
      </p:pic>
      <p:sp>
        <p:nvSpPr>
          <p:cNvPr id="5" name="Rectangle 4"/>
          <p:cNvSpPr/>
          <p:nvPr/>
        </p:nvSpPr>
        <p:spPr>
          <a:xfrm>
            <a:off x="4802138" y="2708921"/>
            <a:ext cx="4824536" cy="2246769"/>
          </a:xfrm>
          <a:prstGeom prst="rect">
            <a:avLst/>
          </a:prstGeom>
        </p:spPr>
        <p:txBody>
          <a:bodyPr wrap="square">
            <a:spAutoFit/>
          </a:bodyPr>
          <a:lstStyle/>
          <a:p>
            <a:pPr marL="342900" indent="-342900">
              <a:buAutoNum type="arabicPeriod"/>
              <a:defRPr/>
            </a:pPr>
            <a:r>
              <a:rPr lang="en-GB" sz="2000" dirty="0"/>
              <a:t>Triple Bottom Line (TBL)</a:t>
            </a:r>
          </a:p>
          <a:p>
            <a:pPr marL="342900" indent="-342900">
              <a:defRPr/>
            </a:pPr>
            <a:endParaRPr lang="en-US" sz="2000" dirty="0"/>
          </a:p>
          <a:p>
            <a:pPr marL="342900" indent="-342900">
              <a:buAutoNum type="arabicPeriod" startAt="2"/>
              <a:defRPr/>
            </a:pPr>
            <a:r>
              <a:rPr lang="en-GB" sz="2000" dirty="0"/>
              <a:t>Corporate Social Responsibility (CSR)</a:t>
            </a:r>
          </a:p>
          <a:p>
            <a:pPr marL="342900" indent="-342900">
              <a:defRPr/>
            </a:pPr>
            <a:endParaRPr lang="en-US" sz="2000" dirty="0"/>
          </a:p>
          <a:p>
            <a:pPr>
              <a:defRPr/>
            </a:pPr>
            <a:r>
              <a:rPr lang="en-GB" sz="2000" dirty="0"/>
              <a:t>3.   Environmental Impact Assessment (EIA)</a:t>
            </a:r>
            <a:endParaRPr lang="en-US" sz="2000" dirty="0"/>
          </a:p>
          <a:p>
            <a:pPr>
              <a:defRPr/>
            </a:pPr>
            <a:r>
              <a:rPr lang="en-GB" sz="2000" dirty="0"/>
              <a:t>4.    Sustainable Tourism</a:t>
            </a:r>
            <a:endParaRPr lang="en-US" sz="2000" dirty="0"/>
          </a:p>
          <a:p>
            <a:endParaRPr lang="en-US"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Application to the Hotel and Hospitality Sector</a:t>
            </a:r>
          </a:p>
        </p:txBody>
      </p:sp>
      <p:sp>
        <p:nvSpPr>
          <p:cNvPr id="3" name="Content Placeholder 2"/>
          <p:cNvSpPr>
            <a:spLocks noGrp="1"/>
          </p:cNvSpPr>
          <p:nvPr>
            <p:ph idx="1"/>
          </p:nvPr>
        </p:nvSpPr>
        <p:spPr>
          <a:xfrm>
            <a:off x="1981200" y="1988840"/>
            <a:ext cx="7239000" cy="4466896"/>
          </a:xfrm>
        </p:spPr>
        <p:txBody>
          <a:bodyPr/>
          <a:lstStyle/>
          <a:p>
            <a:pPr algn="just">
              <a:buNone/>
            </a:pPr>
            <a:r>
              <a:rPr lang="en-US" dirty="0"/>
              <a:t>   The Presentation focuses on the waste management and recycling in the hospitality sector, highlighting the importance of sustainable practices in The Best Western Hotel Rembrandt, as it significantly contributes to the disposal of waster.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Waste Management and Recycling Programs</a:t>
            </a:r>
          </a:p>
        </p:txBody>
      </p:sp>
      <p:pic>
        <p:nvPicPr>
          <p:cNvPr id="4" name="Content Placeholder 3" descr="1520061495570.jpg"/>
          <p:cNvPicPr>
            <a:picLocks noGrp="1" noChangeAspect="1"/>
          </p:cNvPicPr>
          <p:nvPr>
            <p:ph idx="1"/>
          </p:nvPr>
        </p:nvPicPr>
        <p:blipFill>
          <a:blip r:embed="rId3"/>
          <a:stretch>
            <a:fillRect/>
          </a:stretch>
        </p:blipFill>
        <p:spPr>
          <a:xfrm>
            <a:off x="6381752" y="1928802"/>
            <a:ext cx="3143272" cy="4000528"/>
          </a:xfrm>
        </p:spPr>
      </p:pic>
      <p:sp>
        <p:nvSpPr>
          <p:cNvPr id="5" name="Rectangle 4"/>
          <p:cNvSpPr/>
          <p:nvPr/>
        </p:nvSpPr>
        <p:spPr>
          <a:xfrm>
            <a:off x="1780426" y="1772816"/>
            <a:ext cx="4572000" cy="3416320"/>
          </a:xfrm>
          <a:prstGeom prst="rect">
            <a:avLst/>
          </a:prstGeom>
        </p:spPr>
        <p:txBody>
          <a:bodyPr>
            <a:spAutoFit/>
          </a:bodyPr>
          <a:lstStyle/>
          <a:p>
            <a:pPr marL="342900" indent="-342900" algn="just">
              <a:buAutoNum type="arabicPeriod"/>
              <a:defRPr/>
            </a:pPr>
            <a:r>
              <a:rPr lang="en-GB" sz="2400" dirty="0"/>
              <a:t>Source Separation and Recycling Programs (</a:t>
            </a:r>
            <a:r>
              <a:rPr lang="en-GB" sz="2400" dirty="0" err="1"/>
              <a:t>loannidis</a:t>
            </a:r>
            <a:r>
              <a:rPr lang="en-GB" sz="2400" dirty="0"/>
              <a:t> et al., 2021)</a:t>
            </a:r>
          </a:p>
          <a:p>
            <a:pPr marL="342900" indent="-342900" algn="just">
              <a:defRPr/>
            </a:pPr>
            <a:endParaRPr lang="en-US" sz="2400" dirty="0"/>
          </a:p>
          <a:p>
            <a:pPr algn="just"/>
            <a:r>
              <a:rPr lang="en-GB" sz="2400" dirty="0"/>
              <a:t>2.Food Waste Reduction Initiatives</a:t>
            </a:r>
          </a:p>
          <a:p>
            <a:pPr algn="just"/>
            <a:endParaRPr lang="en-GB" sz="2400" dirty="0"/>
          </a:p>
          <a:p>
            <a:pPr algn="just">
              <a:defRPr/>
            </a:pPr>
            <a:r>
              <a:rPr lang="en-GB" sz="2400" dirty="0"/>
              <a:t>3.Sustainable Procurement (</a:t>
            </a:r>
            <a:r>
              <a:rPr lang="en-GB" sz="2400" dirty="0" err="1"/>
              <a:t>Khatter</a:t>
            </a:r>
            <a:r>
              <a:rPr lang="en-GB" sz="2400" dirty="0"/>
              <a:t> et al., 2019)</a:t>
            </a:r>
          </a:p>
          <a:p>
            <a:pPr algn="just">
              <a:defRPr/>
            </a:pPr>
            <a:endParaRPr lang="en-US" sz="2400" dirty="0"/>
          </a:p>
          <a:p>
            <a:pPr algn="just"/>
            <a:r>
              <a:rPr lang="en-GB" sz="2400" dirty="0"/>
              <a:t>4Waste-to-Energy and Composting</a:t>
            </a:r>
            <a:endParaRPr lang="en-US" sz="2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Recommendation</a:t>
            </a:r>
          </a:p>
        </p:txBody>
      </p:sp>
      <p:pic>
        <p:nvPicPr>
          <p:cNvPr id="4" name="Content Placeholder 3" descr="download.jpg"/>
          <p:cNvPicPr>
            <a:picLocks noGrp="1" noChangeAspect="1"/>
          </p:cNvPicPr>
          <p:nvPr>
            <p:ph idx="1"/>
          </p:nvPr>
        </p:nvPicPr>
        <p:blipFill>
          <a:blip r:embed="rId3"/>
          <a:stretch>
            <a:fillRect/>
          </a:stretch>
        </p:blipFill>
        <p:spPr>
          <a:xfrm>
            <a:off x="6744072" y="2060848"/>
            <a:ext cx="2714628" cy="3662148"/>
          </a:xfrm>
        </p:spPr>
      </p:pic>
      <p:sp>
        <p:nvSpPr>
          <p:cNvPr id="5" name="Rectangle 4"/>
          <p:cNvSpPr/>
          <p:nvPr/>
        </p:nvSpPr>
        <p:spPr>
          <a:xfrm>
            <a:off x="1951108" y="2060849"/>
            <a:ext cx="4572000" cy="3477875"/>
          </a:xfrm>
          <a:prstGeom prst="rect">
            <a:avLst/>
          </a:prstGeom>
        </p:spPr>
        <p:txBody>
          <a:bodyPr wrap="square">
            <a:spAutoFit/>
          </a:bodyPr>
          <a:lstStyle/>
          <a:p>
            <a:pPr marL="342900" indent="-342900" algn="just">
              <a:buAutoNum type="arabicPeriod"/>
              <a:defRPr/>
            </a:pPr>
            <a:r>
              <a:rPr lang="en-GB" sz="2000" dirty="0"/>
              <a:t>Comprehensive Sustainability Policies. </a:t>
            </a:r>
            <a:endParaRPr lang="en-US" sz="2000" dirty="0"/>
          </a:p>
          <a:p>
            <a:pPr algn="just">
              <a:defRPr/>
            </a:pPr>
            <a:r>
              <a:rPr lang="en-GB" sz="2000" dirty="0"/>
              <a:t>2. Guest Education and Engagement</a:t>
            </a:r>
          </a:p>
          <a:p>
            <a:pPr algn="just">
              <a:defRPr/>
            </a:pPr>
            <a:endParaRPr lang="en-US" sz="2000" dirty="0"/>
          </a:p>
          <a:p>
            <a:pPr algn="just">
              <a:defRPr/>
            </a:pPr>
            <a:r>
              <a:rPr lang="en-GB" sz="2000" dirty="0"/>
              <a:t>3. Collaboration and Supply Chain Engagement (</a:t>
            </a:r>
            <a:r>
              <a:rPr lang="en-GB" sz="2000" dirty="0" err="1"/>
              <a:t>Stroumpoulis</a:t>
            </a:r>
            <a:r>
              <a:rPr lang="en-GB" sz="2000" dirty="0"/>
              <a:t> et al., 2021)</a:t>
            </a:r>
          </a:p>
          <a:p>
            <a:pPr algn="just">
              <a:defRPr/>
            </a:pPr>
            <a:endParaRPr lang="en-US" sz="2000" dirty="0"/>
          </a:p>
          <a:p>
            <a:pPr algn="just">
              <a:defRPr/>
            </a:pPr>
            <a:r>
              <a:rPr lang="en-GB" sz="2000" dirty="0"/>
              <a:t>4. Investment in Technology and Infrastructure</a:t>
            </a:r>
          </a:p>
          <a:p>
            <a:pPr algn="just">
              <a:defRPr/>
            </a:pPr>
            <a:endParaRPr lang="en-US" sz="2000" dirty="0"/>
          </a:p>
          <a:p>
            <a:pPr algn="just">
              <a:defRPr/>
            </a:pPr>
            <a:r>
              <a:rPr lang="en-GB" sz="2000" dirty="0"/>
              <a:t>5. Monitoring and Reporting</a:t>
            </a:r>
            <a:endParaRPr lang="en-US" sz="2000" dirty="0"/>
          </a:p>
          <a:p>
            <a:pPr algn="just"/>
            <a:endParaRPr lang="en-US"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pPr>
              <a:buNone/>
            </a:pPr>
            <a:r>
              <a:rPr lang="en-US" dirty="0"/>
              <a:t>   </a:t>
            </a:r>
          </a:p>
          <a:p>
            <a:pPr>
              <a:buNone/>
            </a:pPr>
            <a:endParaRPr lang="en-US" dirty="0"/>
          </a:p>
          <a:p>
            <a:pPr algn="just">
              <a:buNone/>
            </a:pPr>
            <a:r>
              <a:rPr lang="en-US" dirty="0"/>
              <a:t>   Sustainability in </a:t>
            </a:r>
            <a:r>
              <a:rPr lang="en-GB" dirty="0"/>
              <a:t>The Best Western Hotel Rembrandt </a:t>
            </a:r>
            <a:r>
              <a:rPr lang="en-US" dirty="0"/>
              <a:t>impacts resource management and financial results. The commitment of the hotel sets an example for other hotels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2998"/>
            <a:ext cx="7239000" cy="516672"/>
          </a:xfrm>
        </p:spPr>
        <p:txBody>
          <a:bodyPr>
            <a:normAutofit fontScale="90000"/>
          </a:bodyPr>
          <a:lstStyle/>
          <a:p>
            <a:r>
              <a:rPr lang="en-US" dirty="0"/>
              <a:t>References</a:t>
            </a:r>
          </a:p>
        </p:txBody>
      </p:sp>
      <p:sp>
        <p:nvSpPr>
          <p:cNvPr id="3" name="Content Placeholder 2"/>
          <p:cNvSpPr>
            <a:spLocks noGrp="1"/>
          </p:cNvSpPr>
          <p:nvPr>
            <p:ph idx="1"/>
          </p:nvPr>
        </p:nvSpPr>
        <p:spPr>
          <a:xfrm>
            <a:off x="1524000" y="836712"/>
            <a:ext cx="8028384" cy="6021288"/>
          </a:xfrm>
        </p:spPr>
        <p:txBody>
          <a:bodyPr>
            <a:normAutofit fontScale="55000" lnSpcReduction="20000"/>
          </a:bodyPr>
          <a:lstStyle/>
          <a:p>
            <a:pPr algn="just"/>
            <a:r>
              <a:rPr lang="en-US" dirty="0" err="1"/>
              <a:t>Martínez-Martínez</a:t>
            </a:r>
            <a:r>
              <a:rPr lang="en-US" dirty="0"/>
              <a:t>, A., </a:t>
            </a:r>
            <a:r>
              <a:rPr lang="en-US" dirty="0" err="1"/>
              <a:t>Cegarra</a:t>
            </a:r>
            <a:r>
              <a:rPr lang="en-US" dirty="0"/>
              <a:t>-Navarro, J.G., Garcia-Perez, A. and </a:t>
            </a:r>
            <a:r>
              <a:rPr lang="en-US" dirty="0" err="1"/>
              <a:t>Wensley</a:t>
            </a:r>
            <a:r>
              <a:rPr lang="en-US" dirty="0"/>
              <a:t>, A., 2019. Knowledge agents as drivers of environmental sustainability and business performance in the hospitality sector. </a:t>
            </a:r>
            <a:r>
              <a:rPr lang="en-US" i="1" dirty="0"/>
              <a:t>Tourism management</a:t>
            </a:r>
            <a:r>
              <a:rPr lang="en-US" dirty="0"/>
              <a:t>, </a:t>
            </a:r>
            <a:r>
              <a:rPr lang="en-US" i="1" dirty="0"/>
              <a:t>70</a:t>
            </a:r>
            <a:r>
              <a:rPr lang="en-US" dirty="0"/>
              <a:t>, pp.381-389.</a:t>
            </a:r>
          </a:p>
          <a:p>
            <a:pPr algn="just"/>
            <a:r>
              <a:rPr lang="en-US" dirty="0" err="1"/>
              <a:t>Kor</a:t>
            </a:r>
            <a:r>
              <a:rPr lang="en-US" dirty="0"/>
              <a:t>, L., </a:t>
            </a:r>
            <a:r>
              <a:rPr lang="en-US" dirty="0" err="1"/>
              <a:t>O’Hickey</a:t>
            </a:r>
            <a:r>
              <a:rPr lang="en-US" dirty="0"/>
              <a:t>, B., Hanson, M. and </a:t>
            </a:r>
            <a:r>
              <a:rPr lang="en-US" dirty="0" err="1"/>
              <a:t>Coroi</a:t>
            </a:r>
            <a:r>
              <a:rPr lang="en-US" dirty="0"/>
              <a:t>, M., 2022. Assessing habitat connectivity in environmental impact assessment: a case-study in the UK context. </a:t>
            </a:r>
            <a:r>
              <a:rPr lang="en-US" i="1" dirty="0"/>
              <a:t>Impact Assessment and Project Appraisal</a:t>
            </a:r>
            <a:r>
              <a:rPr lang="en-US" dirty="0"/>
              <a:t>, </a:t>
            </a:r>
            <a:r>
              <a:rPr lang="en-US" i="1" dirty="0"/>
              <a:t>40</a:t>
            </a:r>
            <a:r>
              <a:rPr lang="en-US" dirty="0"/>
              <a:t>(6), pp.495-506.</a:t>
            </a:r>
          </a:p>
          <a:p>
            <a:pPr algn="just"/>
            <a:r>
              <a:rPr lang="en-US" dirty="0"/>
              <a:t>Tseng, M.L., Chang, C.H., Lin, C.W.R., Wu, K.J., Chen, Q., Xia, L. and </a:t>
            </a:r>
            <a:r>
              <a:rPr lang="en-US" dirty="0" err="1"/>
              <a:t>Xue</a:t>
            </a:r>
            <a:r>
              <a:rPr lang="en-US" dirty="0"/>
              <a:t>, B., 2020. Future trends and guidance for the triple bottom line and sustainability: A data driven </a:t>
            </a:r>
            <a:r>
              <a:rPr lang="en-US" dirty="0" err="1"/>
              <a:t>bibliometric</a:t>
            </a:r>
            <a:r>
              <a:rPr lang="en-US" dirty="0"/>
              <a:t> analysis. </a:t>
            </a:r>
            <a:r>
              <a:rPr lang="en-US" i="1" dirty="0"/>
              <a:t>Environmental Science and Pollution Research</a:t>
            </a:r>
            <a:r>
              <a:rPr lang="en-US" dirty="0"/>
              <a:t>, </a:t>
            </a:r>
            <a:r>
              <a:rPr lang="en-US" i="1" dirty="0"/>
              <a:t>27</a:t>
            </a:r>
            <a:r>
              <a:rPr lang="en-US" dirty="0"/>
              <a:t>, pp.33543-33567.</a:t>
            </a:r>
          </a:p>
          <a:p>
            <a:pPr algn="just"/>
            <a:r>
              <a:rPr lang="en-US" dirty="0"/>
              <a:t>Han, H., 2021. Consumer behavior and environmental sustainability in tourism and hospitality: A review of theories, concepts, and latest research. </a:t>
            </a:r>
            <a:r>
              <a:rPr lang="en-US" i="1" dirty="0"/>
              <a:t>Journal of Sustainable Tourism</a:t>
            </a:r>
            <a:r>
              <a:rPr lang="en-US" dirty="0"/>
              <a:t>, </a:t>
            </a:r>
            <a:r>
              <a:rPr lang="en-US" i="1" dirty="0"/>
              <a:t>29</a:t>
            </a:r>
            <a:r>
              <a:rPr lang="en-US" dirty="0"/>
              <a:t>(7), pp.1021-1042.</a:t>
            </a:r>
          </a:p>
          <a:p>
            <a:pPr algn="just"/>
            <a:r>
              <a:rPr lang="en-US" dirty="0"/>
              <a:t>Ioannidis, A., </a:t>
            </a:r>
            <a:r>
              <a:rPr lang="en-US" dirty="0" err="1"/>
              <a:t>Chalvatzis</a:t>
            </a:r>
            <a:r>
              <a:rPr lang="en-US" dirty="0"/>
              <a:t>, K.J., </a:t>
            </a:r>
            <a:r>
              <a:rPr lang="en-US" dirty="0" err="1"/>
              <a:t>Leonidou</a:t>
            </a:r>
            <a:r>
              <a:rPr lang="en-US" dirty="0"/>
              <a:t>, L.C. and </a:t>
            </a:r>
            <a:r>
              <a:rPr lang="en-US" dirty="0" err="1"/>
              <a:t>Feng</a:t>
            </a:r>
            <a:r>
              <a:rPr lang="en-US" dirty="0"/>
              <a:t>, Z., 2021. Applying the reduce, reuse, and recycle principle in the hospitality sector: Its antecedents and performance implications. </a:t>
            </a:r>
            <a:r>
              <a:rPr lang="en-US" i="1" dirty="0"/>
              <a:t>Business Strategy and the Environment</a:t>
            </a:r>
            <a:r>
              <a:rPr lang="en-US" dirty="0"/>
              <a:t>, </a:t>
            </a:r>
            <a:r>
              <a:rPr lang="en-US" i="1" dirty="0"/>
              <a:t>30</a:t>
            </a:r>
            <a:r>
              <a:rPr lang="en-US" dirty="0"/>
              <a:t>(7), pp.3394-3410.</a:t>
            </a:r>
          </a:p>
          <a:p>
            <a:pPr algn="just"/>
            <a:r>
              <a:rPr lang="en-US" dirty="0" err="1"/>
              <a:t>Khatter</a:t>
            </a:r>
            <a:r>
              <a:rPr lang="en-US" dirty="0"/>
              <a:t>, A., McGrath, M., </a:t>
            </a:r>
            <a:r>
              <a:rPr lang="en-US" dirty="0" err="1"/>
              <a:t>Pyke</a:t>
            </a:r>
            <a:r>
              <a:rPr lang="en-US" dirty="0"/>
              <a:t>, J., White, L. and </a:t>
            </a:r>
            <a:r>
              <a:rPr lang="en-US" dirty="0" err="1"/>
              <a:t>Lockstone-Binney</a:t>
            </a:r>
            <a:r>
              <a:rPr lang="en-US" dirty="0"/>
              <a:t>, L., 2019. Analysis of hotels’ environmentally sustainable policies and practices: Sustainability and corporate social responsibility in hospitality and tourism. </a:t>
            </a:r>
            <a:r>
              <a:rPr lang="en-US" i="1" dirty="0"/>
              <a:t>International Journal of Contemporary Hospitality Management</a:t>
            </a:r>
            <a:r>
              <a:rPr lang="en-US" dirty="0"/>
              <a:t>, </a:t>
            </a:r>
            <a:r>
              <a:rPr lang="en-US" i="1" dirty="0"/>
              <a:t>31</a:t>
            </a:r>
            <a:r>
              <a:rPr lang="en-US" dirty="0"/>
              <a:t>(6), pp.2394-2410.</a:t>
            </a:r>
          </a:p>
          <a:p>
            <a:pPr algn="just"/>
            <a:r>
              <a:rPr lang="en-US" dirty="0" err="1"/>
              <a:t>Legrand</a:t>
            </a:r>
            <a:r>
              <a:rPr lang="en-US" dirty="0"/>
              <a:t>, W., Chen, J.S. and </a:t>
            </a:r>
            <a:r>
              <a:rPr lang="en-US" dirty="0" err="1"/>
              <a:t>Laeis</a:t>
            </a:r>
            <a:r>
              <a:rPr lang="en-US" dirty="0"/>
              <a:t>, G.C., 2022. </a:t>
            </a:r>
            <a:r>
              <a:rPr lang="en-US" i="1" dirty="0"/>
              <a:t>Sustainability in the hospitality industry: Principles of sustainable operations</a:t>
            </a:r>
            <a:r>
              <a:rPr lang="en-US" dirty="0"/>
              <a:t>. Taylor &amp; Francis.</a:t>
            </a:r>
          </a:p>
          <a:p>
            <a:pPr algn="just"/>
            <a:r>
              <a:rPr lang="en-US" dirty="0" err="1"/>
              <a:t>Stroumpoulis</a:t>
            </a:r>
            <a:r>
              <a:rPr lang="en-US" dirty="0"/>
              <a:t>, A., </a:t>
            </a:r>
            <a:r>
              <a:rPr lang="en-US" dirty="0" err="1"/>
              <a:t>Kopanaki</a:t>
            </a:r>
            <a:r>
              <a:rPr lang="en-US" dirty="0"/>
              <a:t>, E. and </a:t>
            </a:r>
            <a:r>
              <a:rPr lang="en-US" dirty="0" err="1"/>
              <a:t>Oikonomou</a:t>
            </a:r>
            <a:r>
              <a:rPr lang="en-US" dirty="0"/>
              <a:t>, M., 2021. The impact of </a:t>
            </a:r>
            <a:r>
              <a:rPr lang="en-US" dirty="0" err="1"/>
              <a:t>blockchain</a:t>
            </a:r>
            <a:r>
              <a:rPr lang="en-US" dirty="0"/>
              <a:t> technology on food waste management in the hospitality industry. </a:t>
            </a:r>
            <a:r>
              <a:rPr lang="en-US" i="1" dirty="0"/>
              <a:t>ENTRENOVA-Enterprise Research Innovation</a:t>
            </a:r>
            <a:r>
              <a:rPr lang="en-US" dirty="0"/>
              <a:t>, </a:t>
            </a:r>
            <a:r>
              <a:rPr lang="en-US" i="1" dirty="0"/>
              <a:t>7</a:t>
            </a:r>
            <a:r>
              <a:rPr lang="en-US" dirty="0"/>
              <a:t>(1), pp.419-428.</a:t>
            </a:r>
          </a:p>
          <a:p>
            <a:pPr algn="just"/>
            <a:endParaRPr lang="en-US" dirty="0"/>
          </a:p>
        </p:txBody>
      </p:sp>
    </p:spTree>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4854871C080D46AAF220054162EE49" ma:contentTypeVersion="10" ma:contentTypeDescription="Create a new document." ma:contentTypeScope="" ma:versionID="31dcf6c2088fc756ebeaf34c2d15dba2">
  <xsd:schema xmlns:xsd="http://www.w3.org/2001/XMLSchema" xmlns:xs="http://www.w3.org/2001/XMLSchema" xmlns:p="http://schemas.microsoft.com/office/2006/metadata/properties" xmlns:ns2="c0bc5e67-24c2-4fc5-b969-f791d200abd2" xmlns:ns3="497e3025-69b6-416a-8642-3c6d06f66ac5" targetNamespace="http://schemas.microsoft.com/office/2006/metadata/properties" ma:root="true" ma:fieldsID="749b18cf5e16e0ce0344bf58e8d6571c" ns2:_="" ns3:_="">
    <xsd:import namespace="c0bc5e67-24c2-4fc5-b969-f791d200abd2"/>
    <xsd:import namespace="497e3025-69b6-416a-8642-3c6d06f66ac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bc5e67-24c2-4fc5-b969-f791d200ab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7e3025-69b6-416a-8642-3c6d06f66ac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DE69F30-69B7-4E25-B70F-C5692253145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bc5e67-24c2-4fc5-b969-f791d200abd2"/>
    <ds:schemaRef ds:uri="497e3025-69b6-416a-8642-3c6d06f66a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customXml/itemProps3.xml><?xml version="1.0" encoding="utf-8"?>
<ds:datastoreItem xmlns:ds="http://schemas.openxmlformats.org/officeDocument/2006/customXml" ds:itemID="{9EA96578-F261-47E4-A313-68CB36B4F3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TotalTime>
  <Words>2390</Words>
  <Application>Microsoft Office PowerPoint</Application>
  <PresentationFormat>Widescreen</PresentationFormat>
  <Paragraphs>104</Paragraphs>
  <Slides>10</Slides>
  <Notes>9</Notes>
  <HiddenSlides>0</HiddenSlides>
  <MMClips>0</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10</vt:i4>
      </vt:variant>
    </vt:vector>
  </HeadingPairs>
  <TitlesOfParts>
    <vt:vector size="20" baseType="lpstr">
      <vt:lpstr>Arial</vt:lpstr>
      <vt:lpstr>Calibri</vt:lpstr>
      <vt:lpstr>Calibri Light</vt:lpstr>
      <vt:lpstr>Title Slide 1</vt:lpstr>
      <vt:lpstr>Sub Title 1</vt:lpstr>
      <vt:lpstr>1_Text Break Info Slide 2</vt:lpstr>
      <vt:lpstr>1_Title Slide 1</vt:lpstr>
      <vt:lpstr>Text 1</vt:lpstr>
      <vt:lpstr>Theme1</vt:lpstr>
      <vt:lpstr>Theme3</vt:lpstr>
      <vt:lpstr>International Hotel Management  Student name: Mihai Pavelescu Student number: 2020583  Lecturer name: Giulia Chifari Module number: BMIH6001</vt:lpstr>
      <vt:lpstr>Introduction</vt:lpstr>
      <vt:lpstr>About the Company</vt:lpstr>
      <vt:lpstr>Overview of Literature</vt:lpstr>
      <vt:lpstr>Key theories of Sustainability </vt:lpstr>
      <vt:lpstr>Application to the Hotel and Hospitality Sector</vt:lpstr>
      <vt:lpstr>Waste Management and Recycling Programs</vt:lpstr>
      <vt:lpstr>Recommendation</vt:lpstr>
      <vt:lpstr>Conclusion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mihai_pave@yahoo.com</cp:lastModifiedBy>
  <cp:revision>12</cp:revision>
  <dcterms:created xsi:type="dcterms:W3CDTF">2023-01-31T21:01:37Z</dcterms:created>
  <dcterms:modified xsi:type="dcterms:W3CDTF">2023-11-07T19:47:30Z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0x010100964854871C080D46AAF220054162EE49</vt:lpwstr>
  </property>
</Properties>
</file>