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00"/>
    <p:restoredTop sz="94579"/>
  </p:normalViewPr>
  <p:slideViewPr>
    <p:cSldViewPr snapToGrid="0" snapToObjects="1">
      <p:cViewPr varScale="1">
        <p:scale>
          <a:sx n="68" d="100"/>
          <a:sy n="68" d="100"/>
        </p:scale>
        <p:origin x="69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D0C94B-5C43-45CE-897E-259389065E4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E1FCF2C-B948-4301-A2D6-4D50B0D11461}">
      <dgm:prSet custT="1"/>
      <dgm:spPr/>
      <dgm:t>
        <a:bodyPr/>
        <a:lstStyle/>
        <a:p>
          <a:r>
            <a:rPr lang="en-US" sz="2000" dirty="0"/>
            <a:t>Organize campaigns to discuss the advantages and benefits of working in the industry.  </a:t>
          </a:r>
        </a:p>
      </dgm:t>
    </dgm:pt>
    <dgm:pt modelId="{454A48D7-B5EC-445A-9526-7A2504BD9287}" type="parTrans" cxnId="{248B4C6F-7F34-45AC-B183-529FF32AA309}">
      <dgm:prSet/>
      <dgm:spPr/>
      <dgm:t>
        <a:bodyPr/>
        <a:lstStyle/>
        <a:p>
          <a:endParaRPr lang="en-US"/>
        </a:p>
      </dgm:t>
    </dgm:pt>
    <dgm:pt modelId="{D665E1F9-F294-42A8-A630-186C10642C44}" type="sibTrans" cxnId="{248B4C6F-7F34-45AC-B183-529FF32AA309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19F9E8E3-6504-43B7-85EC-59181FD55662}">
      <dgm:prSet/>
      <dgm:spPr/>
      <dgm:t>
        <a:bodyPr/>
        <a:lstStyle/>
        <a:p>
          <a:r>
            <a:rPr lang="en-US" dirty="0"/>
            <a:t>Bring more awareness about what it means to work in the industry (Brighton. 2021). </a:t>
          </a:r>
        </a:p>
      </dgm:t>
    </dgm:pt>
    <dgm:pt modelId="{B8A0FCEB-0073-4DF3-8BC4-488F91A879BA}" type="parTrans" cxnId="{0538917D-FCA6-4054-A980-8645EDD17F5E}">
      <dgm:prSet/>
      <dgm:spPr/>
      <dgm:t>
        <a:bodyPr/>
        <a:lstStyle/>
        <a:p>
          <a:endParaRPr lang="en-US"/>
        </a:p>
      </dgm:t>
    </dgm:pt>
    <dgm:pt modelId="{DF91A6E3-D15D-4C2A-8316-EA6A0CAFCABA}" type="sibTrans" cxnId="{0538917D-FCA6-4054-A980-8645EDD17F5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2D4CF9C-A03E-4DF4-BC5C-6E7CA729CF18}">
      <dgm:prSet/>
      <dgm:spPr/>
      <dgm:t>
        <a:bodyPr/>
        <a:lstStyle/>
        <a:p>
          <a:r>
            <a:rPr lang="en-US" dirty="0"/>
            <a:t>Increase the salaries (Cartwright, 2003). </a:t>
          </a:r>
        </a:p>
      </dgm:t>
    </dgm:pt>
    <dgm:pt modelId="{544B0FD0-C6B7-46EE-A68D-CF39C1701191}" type="parTrans" cxnId="{BBDE2F0C-9B44-4053-852C-A90CFF6C002D}">
      <dgm:prSet/>
      <dgm:spPr/>
      <dgm:t>
        <a:bodyPr/>
        <a:lstStyle/>
        <a:p>
          <a:endParaRPr lang="en-US"/>
        </a:p>
      </dgm:t>
    </dgm:pt>
    <dgm:pt modelId="{BC5BFB6E-A152-4D9A-9305-A97E1E583A04}" type="sibTrans" cxnId="{BBDE2F0C-9B44-4053-852C-A90CFF6C002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682DFA0-72F4-AE4D-9E22-3E7EB4ED610B}" type="pres">
      <dgm:prSet presAssocID="{9BD0C94B-5C43-45CE-897E-259389065E44}" presName="Name0" presStyleCnt="0">
        <dgm:presLayoutVars>
          <dgm:animLvl val="lvl"/>
          <dgm:resizeHandles val="exact"/>
        </dgm:presLayoutVars>
      </dgm:prSet>
      <dgm:spPr/>
    </dgm:pt>
    <dgm:pt modelId="{902C1659-C117-274E-BFC5-8D1CA3BC05E8}" type="pres">
      <dgm:prSet presAssocID="{CE1FCF2C-B948-4301-A2D6-4D50B0D11461}" presName="compositeNode" presStyleCnt="0">
        <dgm:presLayoutVars>
          <dgm:bulletEnabled val="1"/>
        </dgm:presLayoutVars>
      </dgm:prSet>
      <dgm:spPr/>
    </dgm:pt>
    <dgm:pt modelId="{153684DA-518C-024E-87D9-D34B3E5C5D15}" type="pres">
      <dgm:prSet presAssocID="{CE1FCF2C-B948-4301-A2D6-4D50B0D11461}" presName="bgRect" presStyleLbl="bgAccFollowNode1" presStyleIdx="0" presStyleCnt="3" custScaleX="118255" custScaleY="72938"/>
      <dgm:spPr/>
    </dgm:pt>
    <dgm:pt modelId="{6E3DB859-3955-AD40-89C1-1A04ADA19673}" type="pres">
      <dgm:prSet presAssocID="{D665E1F9-F294-42A8-A630-186C10642C44}" presName="sibTransNodeCircle" presStyleLbl="alignNode1" presStyleIdx="0" presStyleCnt="6" custScaleX="75155" custScaleY="68997">
        <dgm:presLayoutVars>
          <dgm:chMax val="0"/>
          <dgm:bulletEnabled/>
        </dgm:presLayoutVars>
      </dgm:prSet>
      <dgm:spPr/>
    </dgm:pt>
    <dgm:pt modelId="{CACDF06C-8F2D-4944-BE32-154F56EA673D}" type="pres">
      <dgm:prSet presAssocID="{CE1FCF2C-B948-4301-A2D6-4D50B0D11461}" presName="bottomLine" presStyleLbl="alignNode1" presStyleIdx="1" presStyleCnt="6">
        <dgm:presLayoutVars/>
      </dgm:prSet>
      <dgm:spPr/>
    </dgm:pt>
    <dgm:pt modelId="{365FB319-3B6A-134A-B149-E62D18E36D26}" type="pres">
      <dgm:prSet presAssocID="{CE1FCF2C-B948-4301-A2D6-4D50B0D11461}" presName="nodeText" presStyleLbl="bgAccFollowNode1" presStyleIdx="0" presStyleCnt="3">
        <dgm:presLayoutVars>
          <dgm:bulletEnabled val="1"/>
        </dgm:presLayoutVars>
      </dgm:prSet>
      <dgm:spPr/>
    </dgm:pt>
    <dgm:pt modelId="{5F8EFF4E-EA5D-B145-B74D-6BD57BE9C5E6}" type="pres">
      <dgm:prSet presAssocID="{D665E1F9-F294-42A8-A630-186C10642C44}" presName="sibTrans" presStyleCnt="0"/>
      <dgm:spPr/>
    </dgm:pt>
    <dgm:pt modelId="{5208B93D-A172-054C-9FB9-E8B818B5BDAC}" type="pres">
      <dgm:prSet presAssocID="{19F9E8E3-6504-43B7-85EC-59181FD55662}" presName="compositeNode" presStyleCnt="0">
        <dgm:presLayoutVars>
          <dgm:bulletEnabled val="1"/>
        </dgm:presLayoutVars>
      </dgm:prSet>
      <dgm:spPr/>
    </dgm:pt>
    <dgm:pt modelId="{96E3420C-5FCE-4E43-9D73-27181B2B231C}" type="pres">
      <dgm:prSet presAssocID="{19F9E8E3-6504-43B7-85EC-59181FD55662}" presName="bgRect" presStyleLbl="bgAccFollowNode1" presStyleIdx="1" presStyleCnt="3"/>
      <dgm:spPr/>
    </dgm:pt>
    <dgm:pt modelId="{C9EC4DFA-8B82-094A-90C9-50F557C7F490}" type="pres">
      <dgm:prSet presAssocID="{DF91A6E3-D15D-4C2A-8316-EA6A0CAFCAB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AF0BF5F8-A92C-464D-A8B3-3CD9A0F6F5A4}" type="pres">
      <dgm:prSet presAssocID="{19F9E8E3-6504-43B7-85EC-59181FD55662}" presName="bottomLine" presStyleLbl="alignNode1" presStyleIdx="3" presStyleCnt="6">
        <dgm:presLayoutVars/>
      </dgm:prSet>
      <dgm:spPr/>
    </dgm:pt>
    <dgm:pt modelId="{DCB8A5D5-EBF3-3E43-8BC9-F7BC5FF1F1B7}" type="pres">
      <dgm:prSet presAssocID="{19F9E8E3-6504-43B7-85EC-59181FD55662}" presName="nodeText" presStyleLbl="bgAccFollowNode1" presStyleIdx="1" presStyleCnt="3">
        <dgm:presLayoutVars>
          <dgm:bulletEnabled val="1"/>
        </dgm:presLayoutVars>
      </dgm:prSet>
      <dgm:spPr/>
    </dgm:pt>
    <dgm:pt modelId="{FF80AE89-E960-A146-A67F-1BE8345BEAF2}" type="pres">
      <dgm:prSet presAssocID="{DF91A6E3-D15D-4C2A-8316-EA6A0CAFCABA}" presName="sibTrans" presStyleCnt="0"/>
      <dgm:spPr/>
    </dgm:pt>
    <dgm:pt modelId="{50D505F9-F8CD-5449-935F-89CD901CD9CC}" type="pres">
      <dgm:prSet presAssocID="{E2D4CF9C-A03E-4DF4-BC5C-6E7CA729CF18}" presName="compositeNode" presStyleCnt="0">
        <dgm:presLayoutVars>
          <dgm:bulletEnabled val="1"/>
        </dgm:presLayoutVars>
      </dgm:prSet>
      <dgm:spPr/>
    </dgm:pt>
    <dgm:pt modelId="{CE38CF4C-84A6-F24C-9692-4BB8DD29E87E}" type="pres">
      <dgm:prSet presAssocID="{E2D4CF9C-A03E-4DF4-BC5C-6E7CA729CF18}" presName="bgRect" presStyleLbl="bgAccFollowNode1" presStyleIdx="2" presStyleCnt="3"/>
      <dgm:spPr/>
    </dgm:pt>
    <dgm:pt modelId="{59421D9C-EC78-3248-A468-38CCA6F8AA29}" type="pres">
      <dgm:prSet presAssocID="{BC5BFB6E-A152-4D9A-9305-A97E1E583A0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8880418-9135-3642-B31F-E50361847836}" type="pres">
      <dgm:prSet presAssocID="{E2D4CF9C-A03E-4DF4-BC5C-6E7CA729CF18}" presName="bottomLine" presStyleLbl="alignNode1" presStyleIdx="5" presStyleCnt="6">
        <dgm:presLayoutVars/>
      </dgm:prSet>
      <dgm:spPr/>
    </dgm:pt>
    <dgm:pt modelId="{441102BB-E601-FB4A-AA7F-FF3417010CDD}" type="pres">
      <dgm:prSet presAssocID="{E2D4CF9C-A03E-4DF4-BC5C-6E7CA729CF18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BBDE2F0C-9B44-4053-852C-A90CFF6C002D}" srcId="{9BD0C94B-5C43-45CE-897E-259389065E44}" destId="{E2D4CF9C-A03E-4DF4-BC5C-6E7CA729CF18}" srcOrd="2" destOrd="0" parTransId="{544B0FD0-C6B7-46EE-A68D-CF39C1701191}" sibTransId="{BC5BFB6E-A152-4D9A-9305-A97E1E583A04}"/>
    <dgm:cxn modelId="{E2F6A10E-090E-F146-B037-B267AD579791}" type="presOf" srcId="{CE1FCF2C-B948-4301-A2D6-4D50B0D11461}" destId="{153684DA-518C-024E-87D9-D34B3E5C5D15}" srcOrd="0" destOrd="0" presId="urn:microsoft.com/office/officeart/2016/7/layout/BasicLinearProcessNumbered"/>
    <dgm:cxn modelId="{684ECE12-6E02-0741-BD63-72CE4C8DAEBB}" type="presOf" srcId="{19F9E8E3-6504-43B7-85EC-59181FD55662}" destId="{96E3420C-5FCE-4E43-9D73-27181B2B231C}" srcOrd="0" destOrd="0" presId="urn:microsoft.com/office/officeart/2016/7/layout/BasicLinearProcessNumbered"/>
    <dgm:cxn modelId="{C0B5215B-2F15-0D42-A4DE-E03A50264A67}" type="presOf" srcId="{BC5BFB6E-A152-4D9A-9305-A97E1E583A04}" destId="{59421D9C-EC78-3248-A468-38CCA6F8AA29}" srcOrd="0" destOrd="0" presId="urn:microsoft.com/office/officeart/2016/7/layout/BasicLinearProcessNumbered"/>
    <dgm:cxn modelId="{B1D9E04E-4C5E-4743-8249-96FA45FC56AA}" type="presOf" srcId="{DF91A6E3-D15D-4C2A-8316-EA6A0CAFCABA}" destId="{C9EC4DFA-8B82-094A-90C9-50F557C7F490}" srcOrd="0" destOrd="0" presId="urn:microsoft.com/office/officeart/2016/7/layout/BasicLinearProcessNumbered"/>
    <dgm:cxn modelId="{C856E84E-F65C-B949-812B-1616012EFC8B}" type="presOf" srcId="{E2D4CF9C-A03E-4DF4-BC5C-6E7CA729CF18}" destId="{CE38CF4C-84A6-F24C-9692-4BB8DD29E87E}" srcOrd="0" destOrd="0" presId="urn:microsoft.com/office/officeart/2016/7/layout/BasicLinearProcessNumbered"/>
    <dgm:cxn modelId="{248B4C6F-7F34-45AC-B183-529FF32AA309}" srcId="{9BD0C94B-5C43-45CE-897E-259389065E44}" destId="{CE1FCF2C-B948-4301-A2D6-4D50B0D11461}" srcOrd="0" destOrd="0" parTransId="{454A48D7-B5EC-445A-9526-7A2504BD9287}" sibTransId="{D665E1F9-F294-42A8-A630-186C10642C44}"/>
    <dgm:cxn modelId="{1C78B87C-7877-5441-BB4A-F05356B87F08}" type="presOf" srcId="{19F9E8E3-6504-43B7-85EC-59181FD55662}" destId="{DCB8A5D5-EBF3-3E43-8BC9-F7BC5FF1F1B7}" srcOrd="1" destOrd="0" presId="urn:microsoft.com/office/officeart/2016/7/layout/BasicLinearProcessNumbered"/>
    <dgm:cxn modelId="{0538917D-FCA6-4054-A980-8645EDD17F5E}" srcId="{9BD0C94B-5C43-45CE-897E-259389065E44}" destId="{19F9E8E3-6504-43B7-85EC-59181FD55662}" srcOrd="1" destOrd="0" parTransId="{B8A0FCEB-0073-4DF3-8BC4-488F91A879BA}" sibTransId="{DF91A6E3-D15D-4C2A-8316-EA6A0CAFCABA}"/>
    <dgm:cxn modelId="{FB75799D-8C01-CD43-874C-07C54CE28724}" type="presOf" srcId="{9BD0C94B-5C43-45CE-897E-259389065E44}" destId="{C682DFA0-72F4-AE4D-9E22-3E7EB4ED610B}" srcOrd="0" destOrd="0" presId="urn:microsoft.com/office/officeart/2016/7/layout/BasicLinearProcessNumbered"/>
    <dgm:cxn modelId="{A8919FA5-5C42-9C4C-8668-A13A28EEF545}" type="presOf" srcId="{E2D4CF9C-A03E-4DF4-BC5C-6E7CA729CF18}" destId="{441102BB-E601-FB4A-AA7F-FF3417010CDD}" srcOrd="1" destOrd="0" presId="urn:microsoft.com/office/officeart/2016/7/layout/BasicLinearProcessNumbered"/>
    <dgm:cxn modelId="{1AB1BBBB-7026-804A-8551-DFB7C4DC4336}" type="presOf" srcId="{D665E1F9-F294-42A8-A630-186C10642C44}" destId="{6E3DB859-3955-AD40-89C1-1A04ADA19673}" srcOrd="0" destOrd="0" presId="urn:microsoft.com/office/officeart/2016/7/layout/BasicLinearProcessNumbered"/>
    <dgm:cxn modelId="{7FF780EF-66CF-B14B-AFC5-48984C085DDB}" type="presOf" srcId="{CE1FCF2C-B948-4301-A2D6-4D50B0D11461}" destId="{365FB319-3B6A-134A-B149-E62D18E36D26}" srcOrd="1" destOrd="0" presId="urn:microsoft.com/office/officeart/2016/7/layout/BasicLinearProcessNumbered"/>
    <dgm:cxn modelId="{F16C72BA-0E63-FA4B-9089-4B8BDF842F2E}" type="presParOf" srcId="{C682DFA0-72F4-AE4D-9E22-3E7EB4ED610B}" destId="{902C1659-C117-274E-BFC5-8D1CA3BC05E8}" srcOrd="0" destOrd="0" presId="urn:microsoft.com/office/officeart/2016/7/layout/BasicLinearProcessNumbered"/>
    <dgm:cxn modelId="{1E824FB2-65B6-1842-8A91-319A492F9E6F}" type="presParOf" srcId="{902C1659-C117-274E-BFC5-8D1CA3BC05E8}" destId="{153684DA-518C-024E-87D9-D34B3E5C5D15}" srcOrd="0" destOrd="0" presId="urn:microsoft.com/office/officeart/2016/7/layout/BasicLinearProcessNumbered"/>
    <dgm:cxn modelId="{679F64AA-7193-464D-B5CC-7DB9463D5791}" type="presParOf" srcId="{902C1659-C117-274E-BFC5-8D1CA3BC05E8}" destId="{6E3DB859-3955-AD40-89C1-1A04ADA19673}" srcOrd="1" destOrd="0" presId="urn:microsoft.com/office/officeart/2016/7/layout/BasicLinearProcessNumbered"/>
    <dgm:cxn modelId="{5FB71D75-E293-1B40-85B4-D368A52359B0}" type="presParOf" srcId="{902C1659-C117-274E-BFC5-8D1CA3BC05E8}" destId="{CACDF06C-8F2D-4944-BE32-154F56EA673D}" srcOrd="2" destOrd="0" presId="urn:microsoft.com/office/officeart/2016/7/layout/BasicLinearProcessNumbered"/>
    <dgm:cxn modelId="{9F54168E-F02A-A943-A811-A109214268C6}" type="presParOf" srcId="{902C1659-C117-274E-BFC5-8D1CA3BC05E8}" destId="{365FB319-3B6A-134A-B149-E62D18E36D26}" srcOrd="3" destOrd="0" presId="urn:microsoft.com/office/officeart/2016/7/layout/BasicLinearProcessNumbered"/>
    <dgm:cxn modelId="{632A87B3-7D81-1042-A7AB-B4A55E0EADE1}" type="presParOf" srcId="{C682DFA0-72F4-AE4D-9E22-3E7EB4ED610B}" destId="{5F8EFF4E-EA5D-B145-B74D-6BD57BE9C5E6}" srcOrd="1" destOrd="0" presId="urn:microsoft.com/office/officeart/2016/7/layout/BasicLinearProcessNumbered"/>
    <dgm:cxn modelId="{F3D310B8-8173-EC42-A5B9-5D47882CA1DF}" type="presParOf" srcId="{C682DFA0-72F4-AE4D-9E22-3E7EB4ED610B}" destId="{5208B93D-A172-054C-9FB9-E8B818B5BDAC}" srcOrd="2" destOrd="0" presId="urn:microsoft.com/office/officeart/2016/7/layout/BasicLinearProcessNumbered"/>
    <dgm:cxn modelId="{8278775D-C2B4-4545-B6DC-42CC88BDEF92}" type="presParOf" srcId="{5208B93D-A172-054C-9FB9-E8B818B5BDAC}" destId="{96E3420C-5FCE-4E43-9D73-27181B2B231C}" srcOrd="0" destOrd="0" presId="urn:microsoft.com/office/officeart/2016/7/layout/BasicLinearProcessNumbered"/>
    <dgm:cxn modelId="{C4AB5354-F639-644D-9A4F-88B1D839F312}" type="presParOf" srcId="{5208B93D-A172-054C-9FB9-E8B818B5BDAC}" destId="{C9EC4DFA-8B82-094A-90C9-50F557C7F490}" srcOrd="1" destOrd="0" presId="urn:microsoft.com/office/officeart/2016/7/layout/BasicLinearProcessNumbered"/>
    <dgm:cxn modelId="{00D09295-31B4-0447-A6BC-9BAB6917AD98}" type="presParOf" srcId="{5208B93D-A172-054C-9FB9-E8B818B5BDAC}" destId="{AF0BF5F8-A92C-464D-A8B3-3CD9A0F6F5A4}" srcOrd="2" destOrd="0" presId="urn:microsoft.com/office/officeart/2016/7/layout/BasicLinearProcessNumbered"/>
    <dgm:cxn modelId="{693806DE-1AB9-FC45-ADC6-4C1B0655AAC6}" type="presParOf" srcId="{5208B93D-A172-054C-9FB9-E8B818B5BDAC}" destId="{DCB8A5D5-EBF3-3E43-8BC9-F7BC5FF1F1B7}" srcOrd="3" destOrd="0" presId="urn:microsoft.com/office/officeart/2016/7/layout/BasicLinearProcessNumbered"/>
    <dgm:cxn modelId="{0A27838B-1DFD-B94A-B0C0-DD90C105F388}" type="presParOf" srcId="{C682DFA0-72F4-AE4D-9E22-3E7EB4ED610B}" destId="{FF80AE89-E960-A146-A67F-1BE8345BEAF2}" srcOrd="3" destOrd="0" presId="urn:microsoft.com/office/officeart/2016/7/layout/BasicLinearProcessNumbered"/>
    <dgm:cxn modelId="{74F49414-9A71-9E41-9705-F6E8CEF50979}" type="presParOf" srcId="{C682DFA0-72F4-AE4D-9E22-3E7EB4ED610B}" destId="{50D505F9-F8CD-5449-935F-89CD901CD9CC}" srcOrd="4" destOrd="0" presId="urn:microsoft.com/office/officeart/2016/7/layout/BasicLinearProcessNumbered"/>
    <dgm:cxn modelId="{75DD100C-5693-A34A-A68E-1C28FCE2E48F}" type="presParOf" srcId="{50D505F9-F8CD-5449-935F-89CD901CD9CC}" destId="{CE38CF4C-84A6-F24C-9692-4BB8DD29E87E}" srcOrd="0" destOrd="0" presId="urn:microsoft.com/office/officeart/2016/7/layout/BasicLinearProcessNumbered"/>
    <dgm:cxn modelId="{C40846B0-44C6-E547-B14C-D34BE09914D1}" type="presParOf" srcId="{50D505F9-F8CD-5449-935F-89CD901CD9CC}" destId="{59421D9C-EC78-3248-A468-38CCA6F8AA29}" srcOrd="1" destOrd="0" presId="urn:microsoft.com/office/officeart/2016/7/layout/BasicLinearProcessNumbered"/>
    <dgm:cxn modelId="{D9D84901-3782-B145-A788-CB427193FFDD}" type="presParOf" srcId="{50D505F9-F8CD-5449-935F-89CD901CD9CC}" destId="{78880418-9135-3642-B31F-E50361847836}" srcOrd="2" destOrd="0" presId="urn:microsoft.com/office/officeart/2016/7/layout/BasicLinearProcessNumbered"/>
    <dgm:cxn modelId="{3BF17A00-B9F4-0142-A155-B4D04EC43D24}" type="presParOf" srcId="{50D505F9-F8CD-5449-935F-89CD901CD9CC}" destId="{441102BB-E601-FB4A-AA7F-FF3417010CD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684DA-518C-024E-87D9-D34B3E5C5D15}">
      <dsp:nvSpPr>
        <dsp:cNvPr id="0" name=""/>
        <dsp:cNvSpPr/>
      </dsp:nvSpPr>
      <dsp:spPr>
        <a:xfrm>
          <a:off x="3997" y="0"/>
          <a:ext cx="3673491" cy="252138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2188" tIns="330200" rIns="242188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Organize campaigns to discuss the advantages and benefits of working in the industry.  </a:t>
          </a:r>
        </a:p>
      </dsp:txBody>
      <dsp:txXfrm>
        <a:off x="3997" y="958126"/>
        <a:ext cx="3673491" cy="1512831"/>
      </dsp:txXfrm>
    </dsp:sp>
    <dsp:sp modelId="{6E3DB859-3955-AD40-89C1-1A04ADA19673}">
      <dsp:nvSpPr>
        <dsp:cNvPr id="0" name=""/>
        <dsp:cNvSpPr/>
      </dsp:nvSpPr>
      <dsp:spPr>
        <a:xfrm>
          <a:off x="1451039" y="38698"/>
          <a:ext cx="779407" cy="7155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854" tIns="12700" rIns="80854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1</a:t>
          </a:r>
          <a:endParaRPr lang="en-US" sz="3600" kern="1200" dirty="0"/>
        </a:p>
      </dsp:txBody>
      <dsp:txXfrm>
        <a:off x="1565181" y="143487"/>
        <a:ext cx="551123" cy="505966"/>
      </dsp:txXfrm>
    </dsp:sp>
    <dsp:sp modelId="{CACDF06C-8F2D-4944-BE32-154F56EA673D}">
      <dsp:nvSpPr>
        <dsp:cNvPr id="0" name=""/>
        <dsp:cNvSpPr/>
      </dsp:nvSpPr>
      <dsp:spPr>
        <a:xfrm>
          <a:off x="287535" y="2989065"/>
          <a:ext cx="3106415" cy="72"/>
        </a:xfrm>
        <a:prstGeom prst="rect">
          <a:avLst/>
        </a:prstGeom>
        <a:solidFill>
          <a:schemeClr val="accent2">
            <a:hueOff val="-678595"/>
            <a:satOff val="2237"/>
            <a:lumOff val="2392"/>
            <a:alphaOff val="0"/>
          </a:schemeClr>
        </a:solidFill>
        <a:ln w="15875" cap="flat" cmpd="sng" algn="ctr">
          <a:solidFill>
            <a:schemeClr val="accent2">
              <a:hueOff val="-678595"/>
              <a:satOff val="2237"/>
              <a:lumOff val="2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3420C-5FCE-4E43-9D73-27181B2B231C}">
      <dsp:nvSpPr>
        <dsp:cNvPr id="0" name=""/>
        <dsp:cNvSpPr/>
      </dsp:nvSpPr>
      <dsp:spPr>
        <a:xfrm>
          <a:off x="3988130" y="0"/>
          <a:ext cx="3106415" cy="3456889"/>
        </a:xfrm>
        <a:prstGeom prst="rect">
          <a:avLst/>
        </a:prstGeom>
        <a:solidFill>
          <a:schemeClr val="accent2">
            <a:tint val="40000"/>
            <a:alpha val="90000"/>
            <a:hueOff val="-2096409"/>
            <a:satOff val="8402"/>
            <a:lumOff val="124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2096409"/>
              <a:satOff val="8402"/>
              <a:lumOff val="12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2188" tIns="330200" rIns="24218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Bring more awareness about what it means to work in the industry (Brighton. 2021). </a:t>
          </a:r>
        </a:p>
      </dsp:txBody>
      <dsp:txXfrm>
        <a:off x="3988130" y="1313617"/>
        <a:ext cx="3106415" cy="2074133"/>
      </dsp:txXfrm>
    </dsp:sp>
    <dsp:sp modelId="{C9EC4DFA-8B82-094A-90C9-50F557C7F490}">
      <dsp:nvSpPr>
        <dsp:cNvPr id="0" name=""/>
        <dsp:cNvSpPr/>
      </dsp:nvSpPr>
      <dsp:spPr>
        <a:xfrm>
          <a:off x="5022804" y="345688"/>
          <a:ext cx="1037066" cy="1037066"/>
        </a:xfrm>
        <a:prstGeom prst="ellipse">
          <a:avLst/>
        </a:prstGeom>
        <a:solidFill>
          <a:schemeClr val="accent2">
            <a:hueOff val="-1357190"/>
            <a:satOff val="4474"/>
            <a:lumOff val="4784"/>
            <a:alphaOff val="0"/>
          </a:schemeClr>
        </a:solidFill>
        <a:ln w="15875" cap="flat" cmpd="sng" algn="ctr">
          <a:solidFill>
            <a:schemeClr val="accent2">
              <a:hueOff val="-1357190"/>
              <a:satOff val="4474"/>
              <a:lumOff val="4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854" tIns="12700" rIns="80854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</a:t>
          </a:r>
        </a:p>
      </dsp:txBody>
      <dsp:txXfrm>
        <a:off x="5174679" y="497563"/>
        <a:ext cx="733316" cy="733316"/>
      </dsp:txXfrm>
    </dsp:sp>
    <dsp:sp modelId="{AF0BF5F8-A92C-464D-A8B3-3CD9A0F6F5A4}">
      <dsp:nvSpPr>
        <dsp:cNvPr id="0" name=""/>
        <dsp:cNvSpPr/>
      </dsp:nvSpPr>
      <dsp:spPr>
        <a:xfrm>
          <a:off x="3988130" y="3456817"/>
          <a:ext cx="3106415" cy="72"/>
        </a:xfrm>
        <a:prstGeom prst="rect">
          <a:avLst/>
        </a:prstGeom>
        <a:solidFill>
          <a:schemeClr val="accent2">
            <a:hueOff val="-2035785"/>
            <a:satOff val="6711"/>
            <a:lumOff val="7177"/>
            <a:alphaOff val="0"/>
          </a:schemeClr>
        </a:solidFill>
        <a:ln w="15875" cap="flat" cmpd="sng" algn="ctr">
          <a:solidFill>
            <a:schemeClr val="accent2">
              <a:hueOff val="-2035785"/>
              <a:satOff val="6711"/>
              <a:lumOff val="7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8CF4C-84A6-F24C-9692-4BB8DD29E87E}">
      <dsp:nvSpPr>
        <dsp:cNvPr id="0" name=""/>
        <dsp:cNvSpPr/>
      </dsp:nvSpPr>
      <dsp:spPr>
        <a:xfrm>
          <a:off x="7405187" y="0"/>
          <a:ext cx="3106415" cy="3456889"/>
        </a:xfrm>
        <a:prstGeom prst="rect">
          <a:avLst/>
        </a:prstGeom>
        <a:solidFill>
          <a:schemeClr val="accent2">
            <a:tint val="40000"/>
            <a:alpha val="90000"/>
            <a:hueOff val="-4192819"/>
            <a:satOff val="16804"/>
            <a:lumOff val="249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4192819"/>
              <a:satOff val="16804"/>
              <a:lumOff val="2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2188" tIns="330200" rIns="242188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Increase the salaries (Cartwright, 2003). </a:t>
          </a:r>
        </a:p>
      </dsp:txBody>
      <dsp:txXfrm>
        <a:off x="7405187" y="1313617"/>
        <a:ext cx="3106415" cy="2074133"/>
      </dsp:txXfrm>
    </dsp:sp>
    <dsp:sp modelId="{59421D9C-EC78-3248-A468-38CCA6F8AA29}">
      <dsp:nvSpPr>
        <dsp:cNvPr id="0" name=""/>
        <dsp:cNvSpPr/>
      </dsp:nvSpPr>
      <dsp:spPr>
        <a:xfrm>
          <a:off x="8439861" y="345688"/>
          <a:ext cx="1037066" cy="1037066"/>
        </a:xfrm>
        <a:prstGeom prst="ellipse">
          <a:avLst/>
        </a:prstGeom>
        <a:solidFill>
          <a:schemeClr val="accent2">
            <a:hueOff val="-2714380"/>
            <a:satOff val="8948"/>
            <a:lumOff val="9569"/>
            <a:alphaOff val="0"/>
          </a:schemeClr>
        </a:solidFill>
        <a:ln w="15875" cap="flat" cmpd="sng" algn="ctr">
          <a:solidFill>
            <a:schemeClr val="accent2">
              <a:hueOff val="-2714380"/>
              <a:satOff val="8948"/>
              <a:lumOff val="9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854" tIns="12700" rIns="80854" bIns="1270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3</a:t>
          </a:r>
        </a:p>
      </dsp:txBody>
      <dsp:txXfrm>
        <a:off x="8591736" y="497563"/>
        <a:ext cx="733316" cy="733316"/>
      </dsp:txXfrm>
    </dsp:sp>
    <dsp:sp modelId="{78880418-9135-3642-B31F-E50361847836}">
      <dsp:nvSpPr>
        <dsp:cNvPr id="0" name=""/>
        <dsp:cNvSpPr/>
      </dsp:nvSpPr>
      <dsp:spPr>
        <a:xfrm>
          <a:off x="7405187" y="3456817"/>
          <a:ext cx="3106415" cy="72"/>
        </a:xfrm>
        <a:prstGeom prst="rect">
          <a:avLst/>
        </a:prstGeom>
        <a:solidFill>
          <a:schemeClr val="accent2">
            <a:hueOff val="-3392975"/>
            <a:satOff val="11185"/>
            <a:lumOff val="11961"/>
            <a:alphaOff val="0"/>
          </a:schemeClr>
        </a:solidFill>
        <a:ln w="1587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8646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34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6674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4347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9767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116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6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4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6447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9462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5771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B3419-6BBA-C449-855C-3D1B01CF471A}" type="datetimeFigureOut">
              <a:rPr lang="en-US" smtClean="0"/>
              <a:t>7/9/2022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271F6C8-0111-1B41-84C5-ACEA6D7DBA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7573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5B3FB-8419-2C47-8B08-FE4EAD261A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78895" y="643467"/>
            <a:ext cx="6824929" cy="4127545"/>
          </a:xfrm>
        </p:spPr>
        <p:txBody>
          <a:bodyPr anchor="ctr">
            <a:normAutofit/>
          </a:bodyPr>
          <a:lstStyle/>
          <a:p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 Problem Solving &amp; Decision Making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6D46BF-77FC-9A44-9342-CFAEBA6CCF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8896" y="5118231"/>
            <a:ext cx="5975956" cy="1592058"/>
          </a:xfrm>
        </p:spPr>
        <p:txBody>
          <a:bodyPr>
            <a:normAutofit fontScale="32500" lnSpcReduction="20000"/>
          </a:bodyPr>
          <a:lstStyle/>
          <a:p>
            <a:r>
              <a:rPr lang="en-US" sz="4900" dirty="0">
                <a:solidFill>
                  <a:srgbClr val="FFFFFF"/>
                </a:solidFill>
              </a:rPr>
              <a:t>Module code  </a:t>
            </a:r>
            <a:r>
              <a:rPr lang="en-US" sz="4900" dirty="0" err="1">
                <a:solidFill>
                  <a:srgbClr val="FFFFFF"/>
                </a:solidFill>
              </a:rPr>
              <a:t>bmsw</a:t>
            </a:r>
            <a:r>
              <a:rPr lang="en-US" sz="4900" dirty="0">
                <a:solidFill>
                  <a:srgbClr val="FFFFFF"/>
                </a:solidFill>
              </a:rPr>
              <a:t> 4004</a:t>
            </a:r>
          </a:p>
          <a:p>
            <a:r>
              <a:rPr lang="en-US" sz="4400" dirty="0">
                <a:solidFill>
                  <a:srgbClr val="FFFFFF"/>
                </a:solidFill>
              </a:rPr>
              <a:t>Lecturer name    </a:t>
            </a:r>
            <a:r>
              <a:rPr lang="en-US" sz="4400" dirty="0" err="1">
                <a:solidFill>
                  <a:srgbClr val="FFFFFF"/>
                </a:solidFill>
              </a:rPr>
              <a:t>chijioke</a:t>
            </a:r>
            <a:r>
              <a:rPr lang="en-US" sz="4400" dirty="0">
                <a:solidFill>
                  <a:srgbClr val="FFFFFF"/>
                </a:solidFill>
              </a:rPr>
              <a:t> </a:t>
            </a:r>
            <a:r>
              <a:rPr lang="en-US" sz="4400" dirty="0" err="1">
                <a:solidFill>
                  <a:srgbClr val="FFFFFF"/>
                </a:solidFill>
              </a:rPr>
              <a:t>uba</a:t>
            </a:r>
            <a:endParaRPr lang="en-US" sz="4400" dirty="0">
              <a:solidFill>
                <a:srgbClr val="FFFFFF"/>
              </a:solidFill>
            </a:endParaRPr>
          </a:p>
          <a:p>
            <a:r>
              <a:rPr lang="en-US" sz="4400" dirty="0">
                <a:solidFill>
                  <a:srgbClr val="FFFFFF"/>
                </a:solidFill>
              </a:rPr>
              <a:t>Student name      Georgiana Ionita</a:t>
            </a:r>
          </a:p>
          <a:p>
            <a:r>
              <a:rPr lang="en-US" sz="4400" dirty="0">
                <a:solidFill>
                  <a:srgbClr val="FFFFFF"/>
                </a:solidFill>
              </a:rPr>
              <a:t>Student id             2118802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B980922-CB25-4021-AF05-8D1E98A295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0" r="52740" b="-2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61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18 Lets Begin Stock Photos and Images - 123RF">
            <a:extLst>
              <a:ext uri="{FF2B5EF4-FFF2-40B4-BE49-F238E27FC236}">
                <a16:creationId xmlns:a16="http://schemas.microsoft.com/office/drawing/2014/main" id="{7FFDC26A-B442-4D48-B1E6-381CFAFBB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21408" y="1065276"/>
            <a:ext cx="4727448" cy="472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21E734-FB2F-F540-8EE0-4DF6773B5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522" y="-954300"/>
            <a:ext cx="5692953" cy="2587131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THE 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6CA260-0DD9-0D4D-89FC-175476E37E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8" y="1784350"/>
            <a:ext cx="65659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031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1A747-0D0B-7D42-B759-2D646F0E1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434101"/>
            <a:ext cx="9552448" cy="1232750"/>
          </a:xfrm>
        </p:spPr>
        <p:txBody>
          <a:bodyPr anchor="b">
            <a:normAutofit/>
          </a:bodyPr>
          <a:lstStyle/>
          <a:p>
            <a:pPr algn="ctr"/>
            <a:r>
              <a:rPr lang="en-US" b="1" dirty="0"/>
              <a:t>Nature and Impact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F25B-4240-6C4F-B6B7-87E3204A9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1626"/>
            <a:ext cx="7216773" cy="4562273"/>
          </a:xfrm>
        </p:spPr>
        <p:txBody>
          <a:bodyPr>
            <a:normAutofit/>
          </a:bodyPr>
          <a:lstStyle/>
          <a:p>
            <a:r>
              <a:rPr lang="en-US" dirty="0"/>
              <a:t>According to the given case study, there are problems in the hospital especially because the hospitals are struggling with a shortage of staff. Therefore, the main nature of the issue stands into the staffing issues. </a:t>
            </a:r>
          </a:p>
          <a:p>
            <a:r>
              <a:rPr lang="en-US" dirty="0"/>
              <a:t>Speaking about the impact it is important to mention that the staffing issues can affect the quality of care that is being delivered to the patients that are in need. </a:t>
            </a:r>
          </a:p>
          <a:p>
            <a:r>
              <a:rPr lang="en-US" dirty="0"/>
              <a:t>The NHS is currently trying to attract more and more people to become professionals and especially to students the NHS started to offer out bursaries. </a:t>
            </a:r>
          </a:p>
        </p:txBody>
      </p:sp>
      <p:pic>
        <p:nvPicPr>
          <p:cNvPr id="2050" name="Picture 2" descr="7 Steps to Problem Solving">
            <a:extLst>
              <a:ext uri="{FF2B5EF4-FFF2-40B4-BE49-F238E27FC236}">
                <a16:creationId xmlns:a16="http://schemas.microsoft.com/office/drawing/2014/main" id="{9B054EC5-CBF7-D741-97F6-6BB0A2D6D9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6773" y="2535492"/>
            <a:ext cx="4698136" cy="29363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43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766FC-4E8E-0E44-93A2-8219A861A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698" y="1135962"/>
            <a:ext cx="10740421" cy="1049235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External analysis of the problem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84B34D-1A5E-E24C-947D-90C8FCD083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349" y="2185197"/>
            <a:ext cx="11303000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569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E0159-9A9F-A641-8F2F-98DDE4CD7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133" y="1054100"/>
            <a:ext cx="10111734" cy="3505200"/>
          </a:xfrm>
        </p:spPr>
        <p:txBody>
          <a:bodyPr anchor="t">
            <a:normAutofit/>
          </a:bodyPr>
          <a:lstStyle/>
          <a:p>
            <a:pPr algn="ctr"/>
            <a:r>
              <a:rPr lang="en-US" sz="4000" b="1" u="sng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SWOT Analysis of problem</a:t>
            </a:r>
          </a:p>
        </p:txBody>
      </p:sp>
      <p:pic>
        <p:nvPicPr>
          <p:cNvPr id="1026" name="Picture 2" descr="open to think Archives - Worq IQ">
            <a:extLst>
              <a:ext uri="{FF2B5EF4-FFF2-40B4-BE49-F238E27FC236}">
                <a16:creationId xmlns:a16="http://schemas.microsoft.com/office/drawing/2014/main" id="{5554815F-42C7-FC43-8338-FC967878C0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43" r="33089"/>
          <a:stretch/>
        </p:blipFill>
        <p:spPr bwMode="auto">
          <a:xfrm>
            <a:off x="1623066" y="2324100"/>
            <a:ext cx="2875804" cy="347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2FFAA1-18E6-B748-9059-37F595B70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1234" y="2273300"/>
            <a:ext cx="57277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156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B6DF8-60A6-8842-ACB0-0CB7A11DE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29" y="1132629"/>
            <a:ext cx="11582400" cy="1325563"/>
          </a:xfrm>
        </p:spPr>
        <p:txBody>
          <a:bodyPr/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The problem: cause and analysis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6763B6BE-584E-664F-9131-F1F93028BD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5" y="2458192"/>
            <a:ext cx="9649069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14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12CEF-8267-D84B-945A-6290741FD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Alternative solutions proposed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F2DDA9-7F34-23DC-1F85-89BA2D5A3E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371601"/>
              </p:ext>
            </p:extLst>
          </p:nvPr>
        </p:nvGraphicFramePr>
        <p:xfrm>
          <a:off x="838200" y="2220011"/>
          <a:ext cx="10515600" cy="3456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625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ble&#10;&#10;Description automatically generated with medium confidence">
            <a:extLst>
              <a:ext uri="{FF2B5EF4-FFF2-40B4-BE49-F238E27FC236}">
                <a16:creationId xmlns:a16="http://schemas.microsoft.com/office/drawing/2014/main" id="{FA93A749-F781-6A4B-836A-EDFE660085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974" y="2282076"/>
            <a:ext cx="6016599" cy="29916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829E9F-3C26-0B47-AD6B-872566C21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434101"/>
            <a:ext cx="10279971" cy="1362042"/>
          </a:xfrm>
        </p:spPr>
        <p:txBody>
          <a:bodyPr anchor="b">
            <a:normAutofit/>
          </a:bodyPr>
          <a:lstStyle/>
          <a:p>
            <a:pPr algn="ctr"/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THE Grid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ABA2D7-54B3-2E41-AACB-7BF85AFF2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08" y="2538108"/>
            <a:ext cx="39116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512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5A485CD-8EA9-7F4B-B7B3-2FF012996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221" y="1264235"/>
            <a:ext cx="4176511" cy="1049235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The bottom line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2050" name="Picture 2" descr="Feeling Stuck? Think More!">
            <a:extLst>
              <a:ext uri="{FF2B5EF4-FFF2-40B4-BE49-F238E27FC236}">
                <a16:creationId xmlns:a16="http://schemas.microsoft.com/office/drawing/2014/main" id="{B152380A-B858-DF41-95BB-1E9BAAFEE3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48" r="19527" b="2"/>
          <a:stretch/>
        </p:blipFill>
        <p:spPr bwMode="auto">
          <a:xfrm>
            <a:off x="6170665" y="805583"/>
            <a:ext cx="4807934" cy="466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2060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63" name="Straight Connector 2062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0588A91C-F7EE-9E4B-AEA3-950E03E37F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634" y="2139365"/>
            <a:ext cx="4343400" cy="345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577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559DA-B44D-E243-A757-D93D7ACA6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reference list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0BE4BC-4F43-0E47-BF09-7A8EFA1730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314" y="2586381"/>
            <a:ext cx="9664700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88073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{DC16549C-8D76-3F4D-BD5A-1D919FC95602}tf10001119_mac</Template>
  <TotalTime>141</TotalTime>
  <Words>195</Words>
  <Application>Microsoft Office PowerPoint</Application>
  <PresentationFormat>Widescreen</PresentationFormat>
  <Paragraphs>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Gallery</vt:lpstr>
      <vt:lpstr> Problem Solving &amp; Decision Making</vt:lpstr>
      <vt:lpstr>THE Introduction</vt:lpstr>
      <vt:lpstr>Nature and Impact of the problem</vt:lpstr>
      <vt:lpstr>External analysis of the problem</vt:lpstr>
      <vt:lpstr>The SWOT Analysis of problem</vt:lpstr>
      <vt:lpstr>The problem: cause and analysis</vt:lpstr>
      <vt:lpstr>Alternative solutions proposed</vt:lpstr>
      <vt:lpstr>THE Grid Analysis</vt:lpstr>
      <vt:lpstr>The bottom line</vt:lpstr>
      <vt:lpstr>The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BMSW4004 Problem Solving &amp; Decision Making</dc:title>
  <dc:creator>Policica Dansatoarea</dc:creator>
  <cp:lastModifiedBy>Georgiana Ionita</cp:lastModifiedBy>
  <cp:revision>5</cp:revision>
  <dcterms:created xsi:type="dcterms:W3CDTF">2022-03-05T09:34:37Z</dcterms:created>
  <dcterms:modified xsi:type="dcterms:W3CDTF">2022-07-09T10:33:29Z</dcterms:modified>
</cp:coreProperties>
</file>