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7" r:id="rId2"/>
    <p:sldId id="258" r:id="rId3"/>
    <p:sldId id="290" r:id="rId4"/>
    <p:sldId id="292" r:id="rId5"/>
    <p:sldId id="291" r:id="rId6"/>
    <p:sldId id="262" r:id="rId7"/>
    <p:sldId id="261" r:id="rId8"/>
    <p:sldId id="303" r:id="rId9"/>
    <p:sldId id="289" r:id="rId10"/>
    <p:sldId id="260" r:id="rId11"/>
    <p:sldId id="259" r:id="rId12"/>
    <p:sldId id="300" r:id="rId13"/>
    <p:sldId id="299" r:id="rId14"/>
    <p:sldId id="293" r:id="rId15"/>
    <p:sldId id="304" r:id="rId16"/>
    <p:sldId id="294" r:id="rId17"/>
    <p:sldId id="295" r:id="rId18"/>
    <p:sldId id="296" r:id="rId19"/>
    <p:sldId id="263" r:id="rId20"/>
    <p:sldId id="264" r:id="rId21"/>
    <p:sldId id="265" r:id="rId22"/>
    <p:sldId id="266" r:id="rId23"/>
    <p:sldId id="267" r:id="rId24"/>
    <p:sldId id="268" r:id="rId25"/>
    <p:sldId id="269" r:id="rId26"/>
    <p:sldId id="298" r:id="rId27"/>
    <p:sldId id="301" r:id="rId28"/>
    <p:sldId id="270" r:id="rId29"/>
    <p:sldId id="271" r:id="rId30"/>
    <p:sldId id="273" r:id="rId31"/>
    <p:sldId id="272" r:id="rId32"/>
    <p:sldId id="276" r:id="rId33"/>
    <p:sldId id="286" r:id="rId34"/>
    <p:sldId id="287" r:id="rId35"/>
    <p:sldId id="278" r:id="rId36"/>
    <p:sldId id="279" r:id="rId37"/>
    <p:sldId id="302" r:id="rId38"/>
    <p:sldId id="281" r:id="rId39"/>
    <p:sldId id="283" r:id="rId40"/>
    <p:sldId id="284" r:id="rId41"/>
    <p:sldId id="28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6E33CD-DB84-4DDB-9D75-B5BDCE3617B3}" v="17" dt="2025-10-27T10:21:02.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92" autoAdjust="0"/>
  </p:normalViewPr>
  <p:slideViewPr>
    <p:cSldViewPr snapToGrid="0">
      <p:cViewPr varScale="1">
        <p:scale>
          <a:sx n="63" d="100"/>
          <a:sy n="63" d="100"/>
        </p:scale>
        <p:origin x="15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DA0595A-6F57-4C9F-A9A2-3E7903BAE575}">
      <dgm:prSet custT="1"/>
      <dgm:spPr/>
      <dgm:t>
        <a:bodyPr/>
        <a:lstStyle/>
        <a:p>
          <a:r>
            <a:rPr lang="en-GB" sz="2000" dirty="0">
              <a:latin typeface="Aptos" panose="020B0004020202020204" pitchFamily="34" charset="0"/>
            </a:rPr>
            <a:t>Safety of victim/any other persons</a:t>
          </a:r>
          <a:endParaRPr lang="en-US" sz="2000" dirty="0">
            <a:latin typeface="Aptos" panose="020B0004020202020204" pitchFamily="34" charset="0"/>
          </a:endParaRPr>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custT="1"/>
      <dgm:spPr/>
      <dgm:t>
        <a:bodyPr/>
        <a:lstStyle/>
        <a:p>
          <a:r>
            <a:rPr lang="en-GB" sz="2000" dirty="0">
              <a:latin typeface="Aptos" panose="020B0004020202020204" pitchFamily="34" charset="0"/>
            </a:rPr>
            <a:t>One chance rule</a:t>
          </a:r>
          <a:endParaRPr lang="en-US" sz="2000" dirty="0">
            <a:latin typeface="Aptos" panose="020B0004020202020204" pitchFamily="34" charset="0"/>
          </a:endParaRPr>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custT="1"/>
      <dgm:spPr/>
      <dgm:t>
        <a:bodyPr/>
        <a:lstStyle/>
        <a:p>
          <a:r>
            <a:rPr lang="en-GB" sz="2000" dirty="0">
              <a:latin typeface="Aptos" panose="020B0004020202020204" pitchFamily="34" charset="0"/>
            </a:rPr>
            <a:t>Initial information to be obtained in all cases</a:t>
          </a:r>
          <a:endParaRPr lang="en-US" sz="2000" dirty="0">
            <a:latin typeface="Aptos" panose="020B0004020202020204" pitchFamily="34" charset="0"/>
          </a:endParaRPr>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custT="1"/>
      <dgm:spPr/>
      <dgm:t>
        <a:bodyPr/>
        <a:lstStyle/>
        <a:p>
          <a:r>
            <a:rPr lang="en-GB" sz="2000" dirty="0">
              <a:latin typeface="Aptos" panose="020B0004020202020204" pitchFamily="34" charset="0"/>
            </a:rPr>
            <a:t>Consider threats to life</a:t>
          </a:r>
          <a:endParaRPr lang="en-US" sz="2000" dirty="0">
            <a:latin typeface="Aptos" panose="020B0004020202020204" pitchFamily="34" charset="0"/>
          </a:endParaRPr>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custT="1"/>
      <dgm:spPr/>
      <dgm:t>
        <a:bodyPr/>
        <a:lstStyle/>
        <a:p>
          <a:r>
            <a:rPr lang="en-GB" sz="2000" dirty="0">
              <a:latin typeface="Aptos" panose="020B0004020202020204" pitchFamily="34" charset="0"/>
            </a:rPr>
            <a:t>Community issues</a:t>
          </a:r>
          <a:endParaRPr lang="en-US" sz="2000" dirty="0">
            <a:latin typeface="Aptos" panose="020B0004020202020204" pitchFamily="34" charset="0"/>
          </a:endParaRPr>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custT="1"/>
      <dgm:spPr/>
      <dgm:t>
        <a:bodyPr/>
        <a:lstStyle/>
        <a:p>
          <a:r>
            <a:rPr lang="en-GB" sz="2000" dirty="0">
              <a:latin typeface="Aptos" panose="020B0004020202020204" pitchFamily="34" charset="0"/>
            </a:rPr>
            <a:t>If victims &lt; 18 adhere to child protection &amp; safeguarding children &amp; young people in respective force</a:t>
          </a:r>
          <a:endParaRPr lang="en-US" sz="2000" dirty="0">
            <a:latin typeface="Aptos" panose="020B0004020202020204" pitchFamily="34" charset="0"/>
          </a:endParaRPr>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CEC50FD8-E298-4D7C-A105-575C51852978}" type="pres">
      <dgm:prSet presAssocID="{0200F5DE-9815-42E5-996F-B531473E203A}" presName="linear" presStyleCnt="0">
        <dgm:presLayoutVars>
          <dgm:animLvl val="lvl"/>
          <dgm:resizeHandles val="exact"/>
        </dgm:presLayoutVars>
      </dgm:prSet>
      <dgm:spPr/>
    </dgm:pt>
    <dgm:pt modelId="{1E60F519-0777-46D3-B622-9F47CA804C57}" type="pres">
      <dgm:prSet presAssocID="{3DA0595A-6F57-4C9F-A9A2-3E7903BAE575}" presName="parentText" presStyleLbl="node1" presStyleIdx="0" presStyleCnt="6" custLinFactY="-64621" custLinFactNeighborY="-100000">
        <dgm:presLayoutVars>
          <dgm:chMax val="0"/>
          <dgm:bulletEnabled val="1"/>
        </dgm:presLayoutVars>
      </dgm:prSet>
      <dgm:spPr/>
    </dgm:pt>
    <dgm:pt modelId="{C549B033-41F0-46CB-8811-8B6E95D1CB0E}" type="pres">
      <dgm:prSet presAssocID="{9D0432B1-2064-4300-8DA8-9F37B72D09D9}" presName="spacer" presStyleCnt="0"/>
      <dgm:spPr/>
    </dgm:pt>
    <dgm:pt modelId="{D8502F2F-BAB7-4377-809D-502D981F0D5F}" type="pres">
      <dgm:prSet presAssocID="{A5996484-42F5-4063-9356-CB2B009A7396}" presName="parentText" presStyleLbl="node1" presStyleIdx="1" presStyleCnt="6">
        <dgm:presLayoutVars>
          <dgm:chMax val="0"/>
          <dgm:bulletEnabled val="1"/>
        </dgm:presLayoutVars>
      </dgm:prSet>
      <dgm:spPr/>
    </dgm:pt>
    <dgm:pt modelId="{3089D15C-826C-4DDD-A48B-AC252FF3C22B}" type="pres">
      <dgm:prSet presAssocID="{27A10605-6C0B-4625-83BB-CAF622E21414}" presName="spacer" presStyleCnt="0"/>
      <dgm:spPr/>
    </dgm:pt>
    <dgm:pt modelId="{2B1AB53E-7508-4CCD-8A9F-A3882543C3A5}" type="pres">
      <dgm:prSet presAssocID="{2F0AD7A3-A238-4888-A046-0C4DD8DD309C}" presName="parentText" presStyleLbl="node1" presStyleIdx="2" presStyleCnt="6" custLinFactNeighborX="-51264" custLinFactNeighborY="-30031">
        <dgm:presLayoutVars>
          <dgm:chMax val="0"/>
          <dgm:bulletEnabled val="1"/>
        </dgm:presLayoutVars>
      </dgm:prSet>
      <dgm:spPr/>
    </dgm:pt>
    <dgm:pt modelId="{030C857A-C959-4147-8F7B-6D56F20C5394}" type="pres">
      <dgm:prSet presAssocID="{33655D14-38CD-4A4A-AA88-C8124D55CDF7}" presName="spacer" presStyleCnt="0"/>
      <dgm:spPr/>
    </dgm:pt>
    <dgm:pt modelId="{EC3DFBFC-2798-4B8A-AB3C-B9E4F2F0BFB4}" type="pres">
      <dgm:prSet presAssocID="{1C650E1E-BE59-4425-B7FA-6149806E58FA}" presName="parentText" presStyleLbl="node1" presStyleIdx="3" presStyleCnt="6">
        <dgm:presLayoutVars>
          <dgm:chMax val="0"/>
          <dgm:bulletEnabled val="1"/>
        </dgm:presLayoutVars>
      </dgm:prSet>
      <dgm:spPr/>
    </dgm:pt>
    <dgm:pt modelId="{8C6E3A3C-643B-4FFB-AF6E-B0BB5C005171}" type="pres">
      <dgm:prSet presAssocID="{88B3BBE7-DF10-4DAF-883D-F9F03382DA23}" presName="spacer" presStyleCnt="0"/>
      <dgm:spPr/>
    </dgm:pt>
    <dgm:pt modelId="{4797E680-ACE6-48A1-9A97-71A92C3C3E90}" type="pres">
      <dgm:prSet presAssocID="{488C4682-F69D-458D-B338-7A0B163BCA7E}" presName="parentText" presStyleLbl="node1" presStyleIdx="4" presStyleCnt="6">
        <dgm:presLayoutVars>
          <dgm:chMax val="0"/>
          <dgm:bulletEnabled val="1"/>
        </dgm:presLayoutVars>
      </dgm:prSet>
      <dgm:spPr/>
    </dgm:pt>
    <dgm:pt modelId="{E0D9065D-9A93-4027-8419-A3165B3EEE76}" type="pres">
      <dgm:prSet presAssocID="{00B5C325-A3FE-4381-887C-5779EFDD35AB}" presName="spacer" presStyleCnt="0"/>
      <dgm:spPr/>
    </dgm:pt>
    <dgm:pt modelId="{B9259796-503A-483B-8283-3B037F41D916}" type="pres">
      <dgm:prSet presAssocID="{F8E96E53-4D92-4AEC-8DC4-3FB8824171AC}" presName="parentText" presStyleLbl="node1" presStyleIdx="5" presStyleCnt="6">
        <dgm:presLayoutVars>
          <dgm:chMax val="0"/>
          <dgm:bulletEnabled val="1"/>
        </dgm:presLayoutVars>
      </dgm:prSet>
      <dgm:spPr/>
    </dgm:pt>
  </dgm:ptLst>
  <dgm:cxnLst>
    <dgm:cxn modelId="{B877F508-F25C-4647-B980-FFC502E729AA}" type="presOf" srcId="{A5996484-42F5-4063-9356-CB2B009A7396}" destId="{D8502F2F-BAB7-4377-809D-502D981F0D5F}" srcOrd="0" destOrd="0" presId="urn:microsoft.com/office/officeart/2005/8/layout/vList2"/>
    <dgm:cxn modelId="{19403420-F7BF-4FA5-91D5-495405876863}" srcId="{0200F5DE-9815-42E5-996F-B531473E203A}" destId="{3DA0595A-6F57-4C9F-A9A2-3E7903BAE575}" srcOrd="0" destOrd="0" parTransId="{D561D75E-CF3A-4BD6-8E7D-EF1FEFDE9F55}" sibTransId="{9D0432B1-2064-4300-8DA8-9F37B72D09D9}"/>
    <dgm:cxn modelId="{9214F921-ACE4-4184-B928-BAB7191279F6}" type="presOf" srcId="{F8E96E53-4D92-4AEC-8DC4-3FB8824171AC}" destId="{B9259796-503A-483B-8283-3B037F41D916}" srcOrd="0" destOrd="0" presId="urn:microsoft.com/office/officeart/2005/8/layout/vList2"/>
    <dgm:cxn modelId="{444A5B2C-67DF-41D6-AE04-C924F70DB320}" type="presOf" srcId="{0200F5DE-9815-42E5-996F-B531473E203A}" destId="{CEC50FD8-E298-4D7C-A105-575C51852978}" srcOrd="0" destOrd="0" presId="urn:microsoft.com/office/officeart/2005/8/layout/vList2"/>
    <dgm:cxn modelId="{3541E93A-8200-4A29-B2EF-8A12E991A041}" type="presOf" srcId="{3DA0595A-6F57-4C9F-A9A2-3E7903BAE575}" destId="{1E60F519-0777-46D3-B622-9F47CA804C57}" srcOrd="0" destOrd="0" presId="urn:microsoft.com/office/officeart/2005/8/layout/vList2"/>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79F6E67F-1505-4505-8DE3-B18201172F04}" srcId="{0200F5DE-9815-42E5-996F-B531473E203A}" destId="{1C650E1E-BE59-4425-B7FA-6149806E58FA}" srcOrd="3" destOrd="0" parTransId="{9F12EEAD-42A0-4846-A550-22114AD13864}" sibTransId="{88B3BBE7-DF10-4DAF-883D-F9F03382DA23}"/>
    <dgm:cxn modelId="{1533A3DB-D043-49AB-BD62-BDBAED1EB9F8}" type="presOf" srcId="{2F0AD7A3-A238-4888-A046-0C4DD8DD309C}" destId="{2B1AB53E-7508-4CCD-8A9F-A3882543C3A5}" srcOrd="0" destOrd="0" presId="urn:microsoft.com/office/officeart/2005/8/layout/vList2"/>
    <dgm:cxn modelId="{46B835E4-26EA-4864-A822-750D0F12CD15}" type="presOf" srcId="{488C4682-F69D-458D-B338-7A0B163BCA7E}" destId="{4797E680-ACE6-48A1-9A97-71A92C3C3E90}" srcOrd="0" destOrd="0" presId="urn:microsoft.com/office/officeart/2005/8/layout/vList2"/>
    <dgm:cxn modelId="{94D3D2F3-4077-4E6A-84C5-2C753B3D3282}" srcId="{0200F5DE-9815-42E5-996F-B531473E203A}" destId="{F8E96E53-4D92-4AEC-8DC4-3FB8824171AC}" srcOrd="5" destOrd="0" parTransId="{61A4B2C0-6034-4DCB-980D-BB9DB4149616}" sibTransId="{BA1261FE-7222-439B-BB4A-A6F3B39EF35F}"/>
    <dgm:cxn modelId="{A765F6F3-BB5C-4D26-81F3-5A4692C92749}" type="presOf" srcId="{1C650E1E-BE59-4425-B7FA-6149806E58FA}" destId="{EC3DFBFC-2798-4B8A-AB3C-B9E4F2F0BFB4}" srcOrd="0" destOrd="0" presId="urn:microsoft.com/office/officeart/2005/8/layout/vList2"/>
    <dgm:cxn modelId="{12D7AFFE-3EA1-415C-8281-C95C01BB7120}" srcId="{0200F5DE-9815-42E5-996F-B531473E203A}" destId="{2F0AD7A3-A238-4888-A046-0C4DD8DD309C}" srcOrd="2" destOrd="0" parTransId="{E58ECB78-BC44-46F0-8829-122F3B97CF9F}" sibTransId="{33655D14-38CD-4A4A-AA88-C8124D55CDF7}"/>
    <dgm:cxn modelId="{49D08F43-CA78-46B1-8B78-FF82E5C56CF1}" type="presParOf" srcId="{CEC50FD8-E298-4D7C-A105-575C51852978}" destId="{1E60F519-0777-46D3-B622-9F47CA804C57}" srcOrd="0" destOrd="0" presId="urn:microsoft.com/office/officeart/2005/8/layout/vList2"/>
    <dgm:cxn modelId="{ADF0667C-625C-4F40-900B-035B0B842455}" type="presParOf" srcId="{CEC50FD8-E298-4D7C-A105-575C51852978}" destId="{C549B033-41F0-46CB-8811-8B6E95D1CB0E}" srcOrd="1" destOrd="0" presId="urn:microsoft.com/office/officeart/2005/8/layout/vList2"/>
    <dgm:cxn modelId="{147372FB-1590-4D47-A4F0-422E375B6F20}" type="presParOf" srcId="{CEC50FD8-E298-4D7C-A105-575C51852978}" destId="{D8502F2F-BAB7-4377-809D-502D981F0D5F}" srcOrd="2" destOrd="0" presId="urn:microsoft.com/office/officeart/2005/8/layout/vList2"/>
    <dgm:cxn modelId="{F18DC62A-84F6-44C1-9BF2-EF9809237338}" type="presParOf" srcId="{CEC50FD8-E298-4D7C-A105-575C51852978}" destId="{3089D15C-826C-4DDD-A48B-AC252FF3C22B}" srcOrd="3" destOrd="0" presId="urn:microsoft.com/office/officeart/2005/8/layout/vList2"/>
    <dgm:cxn modelId="{3719692C-9DE0-4897-BE3F-2333308ED673}" type="presParOf" srcId="{CEC50FD8-E298-4D7C-A105-575C51852978}" destId="{2B1AB53E-7508-4CCD-8A9F-A3882543C3A5}" srcOrd="4" destOrd="0" presId="urn:microsoft.com/office/officeart/2005/8/layout/vList2"/>
    <dgm:cxn modelId="{C04C442D-9046-4A2A-9AC0-C15F3D994AFA}" type="presParOf" srcId="{CEC50FD8-E298-4D7C-A105-575C51852978}" destId="{030C857A-C959-4147-8F7B-6D56F20C5394}" srcOrd="5" destOrd="0" presId="urn:microsoft.com/office/officeart/2005/8/layout/vList2"/>
    <dgm:cxn modelId="{D8DF3C54-1D0C-445B-951E-34EA2110B903}" type="presParOf" srcId="{CEC50FD8-E298-4D7C-A105-575C51852978}" destId="{EC3DFBFC-2798-4B8A-AB3C-B9E4F2F0BFB4}" srcOrd="6" destOrd="0" presId="urn:microsoft.com/office/officeart/2005/8/layout/vList2"/>
    <dgm:cxn modelId="{E93F90E4-F47E-4B2E-814F-3007113320FB}" type="presParOf" srcId="{CEC50FD8-E298-4D7C-A105-575C51852978}" destId="{8C6E3A3C-643B-4FFB-AF6E-B0BB5C005171}" srcOrd="7" destOrd="0" presId="urn:microsoft.com/office/officeart/2005/8/layout/vList2"/>
    <dgm:cxn modelId="{7F322DEE-051A-4956-B1B7-EE2348B102CF}" type="presParOf" srcId="{CEC50FD8-E298-4D7C-A105-575C51852978}" destId="{4797E680-ACE6-48A1-9A97-71A92C3C3E90}" srcOrd="8" destOrd="0" presId="urn:microsoft.com/office/officeart/2005/8/layout/vList2"/>
    <dgm:cxn modelId="{7919149A-DF10-4E76-B13D-A534F0465079}" type="presParOf" srcId="{CEC50FD8-E298-4D7C-A105-575C51852978}" destId="{E0D9065D-9A93-4027-8419-A3165B3EEE76}" srcOrd="9" destOrd="0" presId="urn:microsoft.com/office/officeart/2005/8/layout/vList2"/>
    <dgm:cxn modelId="{D74570D4-8237-4F7E-B174-B6008FB63E86}" type="presParOf" srcId="{CEC50FD8-E298-4D7C-A105-575C51852978}" destId="{B9259796-503A-483B-8283-3B037F41D91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5/8/layout/defaul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dirty="0"/>
            <a:t>Victims have got a fundamental right to be believed</a:t>
          </a:r>
          <a:endParaRPr lang="en-US" dirty="0"/>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dirty="0"/>
            <a:t>Putting victims, their safety (Safeguarding) &amp; well-being at the heart of our responses &amp; investigations</a:t>
          </a:r>
          <a:endParaRPr lang="en-US" dirty="0"/>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dirty="0"/>
            <a:t>See Honour Based abuse Advice for first responders March 2023</a:t>
          </a:r>
          <a:endParaRPr lang="en-US" dirty="0"/>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a:hlinkClick xmlns:r="http://schemas.openxmlformats.org/officeDocument/2006/relationships" r:id="rId1"/>
            </a:rPr>
            <a:t>Honour-based abuse: Advice for first responders (college.police.uk)</a:t>
          </a:r>
          <a:endParaRPr lang="en-US"/>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5A3A6713-84ED-4330-BD46-0B3F0FF30BBF}" type="pres">
      <dgm:prSet presAssocID="{7C46FF5A-4E75-4B8A-80E4-F10B080ECC3D}" presName="diagram" presStyleCnt="0">
        <dgm:presLayoutVars>
          <dgm:dir/>
          <dgm:resizeHandles val="exact"/>
        </dgm:presLayoutVars>
      </dgm:prSet>
      <dgm:spPr/>
    </dgm:pt>
    <dgm:pt modelId="{0A2223E2-8151-4E1D-B9D5-794C96483757}" type="pres">
      <dgm:prSet presAssocID="{0C227FDC-7D0A-4440-B961-7F04FF2FA5C8}" presName="node" presStyleLbl="node1" presStyleIdx="0" presStyleCnt="5">
        <dgm:presLayoutVars>
          <dgm:bulletEnabled val="1"/>
        </dgm:presLayoutVars>
      </dgm:prSet>
      <dgm:spPr/>
    </dgm:pt>
    <dgm:pt modelId="{6EC9A99A-DF92-412D-8BC7-6290F0A28ADC}" type="pres">
      <dgm:prSet presAssocID="{47F634A3-05E9-403B-B78B-D70B90760B5F}" presName="sibTrans" presStyleCnt="0"/>
      <dgm:spPr/>
    </dgm:pt>
    <dgm:pt modelId="{4545F12C-0AB6-403E-9E34-4EB75A3E5931}" type="pres">
      <dgm:prSet presAssocID="{DF416692-0461-49F6-89D7-3A03025F3744}" presName="node" presStyleLbl="node1" presStyleIdx="1" presStyleCnt="5">
        <dgm:presLayoutVars>
          <dgm:bulletEnabled val="1"/>
        </dgm:presLayoutVars>
      </dgm:prSet>
      <dgm:spPr/>
    </dgm:pt>
    <dgm:pt modelId="{12E35F53-926E-43C8-BC74-99860C50F067}" type="pres">
      <dgm:prSet presAssocID="{23AFA0F1-EA5C-40F3-991E-55E15DD8CD26}" presName="sibTrans" presStyleCnt="0"/>
      <dgm:spPr/>
    </dgm:pt>
    <dgm:pt modelId="{CA30EBEB-4804-4F79-A8F5-80A6D2FDF7CF}" type="pres">
      <dgm:prSet presAssocID="{FF8A6E61-DA88-4B67-AA89-1E4FC238927F}" presName="node" presStyleLbl="node1" presStyleIdx="2" presStyleCnt="5">
        <dgm:presLayoutVars>
          <dgm:bulletEnabled val="1"/>
        </dgm:presLayoutVars>
      </dgm:prSet>
      <dgm:spPr/>
    </dgm:pt>
    <dgm:pt modelId="{9ED85538-05E9-4314-91D9-232C86C104B5}" type="pres">
      <dgm:prSet presAssocID="{18BC684C-2728-4EEB-9FCE-A8A7CC5B8D97}" presName="sibTrans" presStyleCnt="0"/>
      <dgm:spPr/>
    </dgm:pt>
    <dgm:pt modelId="{FC10A99A-AE5B-429D-AD5E-BE9211525D40}" type="pres">
      <dgm:prSet presAssocID="{4145CE40-73BB-40B8-88A4-F20456ABF740}" presName="node" presStyleLbl="node1" presStyleIdx="3" presStyleCnt="5">
        <dgm:presLayoutVars>
          <dgm:bulletEnabled val="1"/>
        </dgm:presLayoutVars>
      </dgm:prSet>
      <dgm:spPr/>
    </dgm:pt>
    <dgm:pt modelId="{E6B2200A-05A7-4351-81D9-FBEA87EA6D60}" type="pres">
      <dgm:prSet presAssocID="{B96A12AE-BB93-496E-A6E0-B5DDF5AC40AD}" presName="sibTrans" presStyleCnt="0"/>
      <dgm:spPr/>
    </dgm:pt>
    <dgm:pt modelId="{EC61CCB3-E106-4410-B334-C22B3D28B1C2}" type="pres">
      <dgm:prSet presAssocID="{68A4617C-9364-4F93-80F4-10253C4CF486}" presName="node" presStyleLbl="node1" presStyleIdx="4" presStyleCnt="5">
        <dgm:presLayoutVars>
          <dgm:bulletEnabled val="1"/>
        </dgm:presLayoutVars>
      </dgm:prSet>
      <dgm:spPr/>
    </dgm:pt>
  </dgm:ptLst>
  <dgm:cxnLst>
    <dgm:cxn modelId="{FE45C610-E4EC-466D-BF90-8C082602F2D3}" srcId="{7C46FF5A-4E75-4B8A-80E4-F10B080ECC3D}" destId="{4145CE40-73BB-40B8-88A4-F20456ABF740}" srcOrd="3" destOrd="0" parTransId="{83681400-CEC1-4808-A513-C33B3101360F}" sibTransId="{B96A12AE-BB93-496E-A6E0-B5DDF5AC40AD}"/>
    <dgm:cxn modelId="{EFE1DB15-6C72-4E36-A8A4-B6A003A04CFD}" type="presOf" srcId="{4145CE40-73BB-40B8-88A4-F20456ABF740}" destId="{FC10A99A-AE5B-429D-AD5E-BE9211525D40}" srcOrd="0" destOrd="0" presId="urn:microsoft.com/office/officeart/2005/8/layout/default"/>
    <dgm:cxn modelId="{CD0BB51D-A4A7-4DF8-862D-2467F703E438}" srcId="{7C46FF5A-4E75-4B8A-80E4-F10B080ECC3D}" destId="{FF8A6E61-DA88-4B67-AA89-1E4FC238927F}" srcOrd="2" destOrd="0" parTransId="{D46B9156-4C97-47E4-9B63-BA2998005219}" sibTransId="{18BC684C-2728-4EEB-9FCE-A8A7CC5B8D97}"/>
    <dgm:cxn modelId="{29C1992D-CCB6-494D-AEC5-81AC281320FE}" type="presOf" srcId="{FF8A6E61-DA88-4B67-AA89-1E4FC238927F}" destId="{CA30EBEB-4804-4F79-A8F5-80A6D2FDF7CF}" srcOrd="0" destOrd="0" presId="urn:microsoft.com/office/officeart/2005/8/layout/default"/>
    <dgm:cxn modelId="{78EE434A-F011-4566-81D0-1E92E0804484}" srcId="{7C46FF5A-4E75-4B8A-80E4-F10B080ECC3D}" destId="{0C227FDC-7D0A-4440-B961-7F04FF2FA5C8}" srcOrd="0" destOrd="0" parTransId="{59E3B0BA-23DD-46D1-B350-66A970BD3DD0}" sibTransId="{47F634A3-05E9-403B-B78B-D70B90760B5F}"/>
    <dgm:cxn modelId="{FAFFA672-6831-4039-BC1B-ED7568DC9EF0}" type="presOf" srcId="{7C46FF5A-4E75-4B8A-80E4-F10B080ECC3D}" destId="{5A3A6713-84ED-4330-BD46-0B3F0FF30BBF}" srcOrd="0" destOrd="0" presId="urn:microsoft.com/office/officeart/2005/8/layout/default"/>
    <dgm:cxn modelId="{75D3228A-9EB8-4DE7-94DA-A1AA7BA80214}" type="presOf" srcId="{68A4617C-9364-4F93-80F4-10253C4CF486}" destId="{EC61CCB3-E106-4410-B334-C22B3D28B1C2}" srcOrd="0" destOrd="0" presId="urn:microsoft.com/office/officeart/2005/8/layout/default"/>
    <dgm:cxn modelId="{7B0D8C8C-15B6-40E7-BDD6-BC89B13A4B28}" type="presOf" srcId="{DF416692-0461-49F6-89D7-3A03025F3744}" destId="{4545F12C-0AB6-403E-9E34-4EB75A3E5931}" srcOrd="0" destOrd="0" presId="urn:microsoft.com/office/officeart/2005/8/layout/defaul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FE2273F5-1997-4781-813D-2BAC121A5B31}" type="presOf" srcId="{0C227FDC-7D0A-4440-B961-7F04FF2FA5C8}" destId="{0A2223E2-8151-4E1D-B9D5-794C96483757}" srcOrd="0" destOrd="0" presId="urn:microsoft.com/office/officeart/2005/8/layout/default"/>
    <dgm:cxn modelId="{E028BDE4-D609-4906-AA50-49C7944F7B51}" type="presParOf" srcId="{5A3A6713-84ED-4330-BD46-0B3F0FF30BBF}" destId="{0A2223E2-8151-4E1D-B9D5-794C96483757}" srcOrd="0" destOrd="0" presId="urn:microsoft.com/office/officeart/2005/8/layout/default"/>
    <dgm:cxn modelId="{D9769EE5-CAEE-48A3-9E83-BE5BE524F269}" type="presParOf" srcId="{5A3A6713-84ED-4330-BD46-0B3F0FF30BBF}" destId="{6EC9A99A-DF92-412D-8BC7-6290F0A28ADC}" srcOrd="1" destOrd="0" presId="urn:microsoft.com/office/officeart/2005/8/layout/default"/>
    <dgm:cxn modelId="{3D869A94-BF5F-43E7-8C2B-1EAF08B86498}" type="presParOf" srcId="{5A3A6713-84ED-4330-BD46-0B3F0FF30BBF}" destId="{4545F12C-0AB6-403E-9E34-4EB75A3E5931}" srcOrd="2" destOrd="0" presId="urn:microsoft.com/office/officeart/2005/8/layout/default"/>
    <dgm:cxn modelId="{0F7B5CAA-D67B-4FA9-8198-18233956563D}" type="presParOf" srcId="{5A3A6713-84ED-4330-BD46-0B3F0FF30BBF}" destId="{12E35F53-926E-43C8-BC74-99860C50F067}" srcOrd="3" destOrd="0" presId="urn:microsoft.com/office/officeart/2005/8/layout/default"/>
    <dgm:cxn modelId="{B335FDBD-51C1-4627-B310-84277410405E}" type="presParOf" srcId="{5A3A6713-84ED-4330-BD46-0B3F0FF30BBF}" destId="{CA30EBEB-4804-4F79-A8F5-80A6D2FDF7CF}" srcOrd="4" destOrd="0" presId="urn:microsoft.com/office/officeart/2005/8/layout/default"/>
    <dgm:cxn modelId="{24AF174F-750C-4808-AA57-4B364F55B1D7}" type="presParOf" srcId="{5A3A6713-84ED-4330-BD46-0B3F0FF30BBF}" destId="{9ED85538-05E9-4314-91D9-232C86C104B5}" srcOrd="5" destOrd="0" presId="urn:microsoft.com/office/officeart/2005/8/layout/default"/>
    <dgm:cxn modelId="{B06DA0D1-4B50-4C28-85E0-699EA5C52831}" type="presParOf" srcId="{5A3A6713-84ED-4330-BD46-0B3F0FF30BBF}" destId="{FC10A99A-AE5B-429D-AD5E-BE9211525D40}" srcOrd="6" destOrd="0" presId="urn:microsoft.com/office/officeart/2005/8/layout/default"/>
    <dgm:cxn modelId="{B8416FE8-4929-4709-A1C4-FFA870A81552}" type="presParOf" srcId="{5A3A6713-84ED-4330-BD46-0B3F0FF30BBF}" destId="{E6B2200A-05A7-4351-81D9-FBEA87EA6D60}" srcOrd="7" destOrd="0" presId="urn:microsoft.com/office/officeart/2005/8/layout/default"/>
    <dgm:cxn modelId="{52DB4352-B8E5-48F0-9024-71ADC0279A82}" type="presParOf" srcId="{5A3A6713-84ED-4330-BD46-0B3F0FF30BBF}" destId="{EC61CCB3-E106-4410-B334-C22B3D28B1C2}"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7E76844B-3E66-440D-BDD7-F9AC4DDF1D50}" type="pres">
      <dgm:prSet presAssocID="{7F1F7554-B8E7-4EF7-B72F-90D2D5E93CB4}" presName="diagram" presStyleCnt="0">
        <dgm:presLayoutVars>
          <dgm:dir/>
          <dgm:resizeHandles val="exact"/>
        </dgm:presLayoutVars>
      </dgm:prSet>
      <dgm:spPr/>
    </dgm:pt>
    <dgm:pt modelId="{D98733FE-39CA-4104-B39A-07D5B4BDE52A}" type="pres">
      <dgm:prSet presAssocID="{F12770C2-1303-4A0C-B70D-7D0328C466B3}" presName="node" presStyleLbl="node1" presStyleIdx="0" presStyleCnt="6">
        <dgm:presLayoutVars>
          <dgm:bulletEnabled val="1"/>
        </dgm:presLayoutVars>
      </dgm:prSet>
      <dgm:spPr/>
    </dgm:pt>
    <dgm:pt modelId="{3D4283A4-4E4C-4404-A77D-753DADFD9BD6}" type="pres">
      <dgm:prSet presAssocID="{05E4030F-428E-40E0-88EC-D26BEAE18101}" presName="sibTrans" presStyleCnt="0"/>
      <dgm:spPr/>
    </dgm:pt>
    <dgm:pt modelId="{49A83143-01A0-4007-AAF2-C336269E4DA5}" type="pres">
      <dgm:prSet presAssocID="{420CE4F7-B32B-44CC-AB69-C036157E4C95}" presName="node" presStyleLbl="node1" presStyleIdx="1" presStyleCnt="6">
        <dgm:presLayoutVars>
          <dgm:bulletEnabled val="1"/>
        </dgm:presLayoutVars>
      </dgm:prSet>
      <dgm:spPr/>
    </dgm:pt>
    <dgm:pt modelId="{5C67ACCE-195C-462C-926E-AAE2556A4021}" type="pres">
      <dgm:prSet presAssocID="{595CDF98-7676-4E97-B2A4-A008C38B9872}" presName="sibTrans" presStyleCnt="0"/>
      <dgm:spPr/>
    </dgm:pt>
    <dgm:pt modelId="{2CBF11BF-0321-4629-B852-E9D878301F40}" type="pres">
      <dgm:prSet presAssocID="{2A8DC4BB-3CB9-46FB-A560-8D6A87EE0C49}" presName="node" presStyleLbl="node1" presStyleIdx="2" presStyleCnt="6">
        <dgm:presLayoutVars>
          <dgm:bulletEnabled val="1"/>
        </dgm:presLayoutVars>
      </dgm:prSet>
      <dgm:spPr/>
    </dgm:pt>
    <dgm:pt modelId="{F6D18719-BD5B-4AC6-BE8C-F7756D922B38}" type="pres">
      <dgm:prSet presAssocID="{B912B2F7-B985-43EE-BE43-94248843ABA4}" presName="sibTrans" presStyleCnt="0"/>
      <dgm:spPr/>
    </dgm:pt>
    <dgm:pt modelId="{79A02D40-6740-4846-8366-F6481C1FEED1}" type="pres">
      <dgm:prSet presAssocID="{8E6253CB-C08B-4D0F-A614-3EE516F2CAC9}" presName="node" presStyleLbl="node1" presStyleIdx="3" presStyleCnt="6">
        <dgm:presLayoutVars>
          <dgm:bulletEnabled val="1"/>
        </dgm:presLayoutVars>
      </dgm:prSet>
      <dgm:spPr/>
    </dgm:pt>
    <dgm:pt modelId="{8059444E-7A81-40EF-B354-035D65F26423}" type="pres">
      <dgm:prSet presAssocID="{8FA64CDD-F199-4AB0-B993-FD1DAA44CA66}" presName="sibTrans" presStyleCnt="0"/>
      <dgm:spPr/>
    </dgm:pt>
    <dgm:pt modelId="{79095B0A-D46B-4C7D-B34E-AF9A3D4B5499}" type="pres">
      <dgm:prSet presAssocID="{E6F9057E-F366-474A-8809-FB3674D6B1B7}" presName="node" presStyleLbl="node1" presStyleIdx="4" presStyleCnt="6">
        <dgm:presLayoutVars>
          <dgm:bulletEnabled val="1"/>
        </dgm:presLayoutVars>
      </dgm:prSet>
      <dgm:spPr/>
    </dgm:pt>
    <dgm:pt modelId="{EE8715E5-0288-4301-A1F1-424C16F3726E}" type="pres">
      <dgm:prSet presAssocID="{42906074-335F-48F9-8FCA-F2E4A4CB35A5}" presName="sibTrans" presStyleCnt="0"/>
      <dgm:spPr/>
    </dgm:pt>
    <dgm:pt modelId="{FCD8BB6B-9173-4E1C-97FE-E232799B8058}" type="pres">
      <dgm:prSet presAssocID="{9FED158E-C423-4BA0-AF20-FBA7B015BD02}" presName="node" presStyleLbl="node1" presStyleIdx="5" presStyleCnt="6">
        <dgm:presLayoutVars>
          <dgm:bulletEnabled val="1"/>
        </dgm:presLayoutVars>
      </dgm:prSet>
      <dgm:spPr/>
    </dgm:pt>
  </dgm:ptLst>
  <dgm:cxnLst>
    <dgm:cxn modelId="{D397BA01-58BD-4CB1-A25A-FC5F958A8E0D}" srcId="{7F1F7554-B8E7-4EF7-B72F-90D2D5E93CB4}" destId="{8E6253CB-C08B-4D0F-A614-3EE516F2CAC9}" srcOrd="3" destOrd="0" parTransId="{51E1A780-A4EC-41CC-A160-92637F0A0C2A}" sibTransId="{8FA64CDD-F199-4AB0-B993-FD1DAA44CA66}"/>
    <dgm:cxn modelId="{1DDCD90E-3177-44C0-8140-FB8D764C95AD}" type="presOf" srcId="{E6F9057E-F366-474A-8809-FB3674D6B1B7}" destId="{79095B0A-D46B-4C7D-B34E-AF9A3D4B5499}" srcOrd="0" destOrd="0" presId="urn:microsoft.com/office/officeart/2005/8/layout/default"/>
    <dgm:cxn modelId="{9E06F112-FBEF-4229-88B8-2E5F8ED474B0}" srcId="{7F1F7554-B8E7-4EF7-B72F-90D2D5E93CB4}" destId="{420CE4F7-B32B-44CC-AB69-C036157E4C95}" srcOrd="1" destOrd="0" parTransId="{1A108A5F-22F7-44E3-B116-D51EBF6929E0}" sibTransId="{595CDF98-7676-4E97-B2A4-A008C38B9872}"/>
    <dgm:cxn modelId="{42B7492F-30DE-455A-87F5-2D2F34CF4403}" srcId="{7F1F7554-B8E7-4EF7-B72F-90D2D5E93CB4}" destId="{9FED158E-C423-4BA0-AF20-FBA7B015BD02}" srcOrd="5" destOrd="0" parTransId="{D751012C-7716-4CBA-944D-ACBB6F75F6AA}" sibTransId="{0E420995-1CFF-42E3-B75D-ADF2BB6F82B4}"/>
    <dgm:cxn modelId="{04756F30-5BD1-40AE-ABE4-686071B65FBC}" type="presOf" srcId="{2A8DC4BB-3CB9-46FB-A560-8D6A87EE0C49}" destId="{2CBF11BF-0321-4629-B852-E9D878301F40}" srcOrd="0" destOrd="0" presId="urn:microsoft.com/office/officeart/2005/8/layout/default"/>
    <dgm:cxn modelId="{C4530F40-935F-4D66-8D9E-C5066773C4D9}" type="presOf" srcId="{9FED158E-C423-4BA0-AF20-FBA7B015BD02}" destId="{FCD8BB6B-9173-4E1C-97FE-E232799B8058}" srcOrd="0" destOrd="0" presId="urn:microsoft.com/office/officeart/2005/8/layout/default"/>
    <dgm:cxn modelId="{F09F7546-7291-444D-AE1A-A644984BC16C}" srcId="{7F1F7554-B8E7-4EF7-B72F-90D2D5E93CB4}" destId="{E6F9057E-F366-474A-8809-FB3674D6B1B7}" srcOrd="4" destOrd="0" parTransId="{1A4C473E-529A-43A8-9C11-BDFA336646F3}" sibTransId="{42906074-335F-48F9-8FCA-F2E4A4CB35A5}"/>
    <dgm:cxn modelId="{419B7778-F6A0-4C26-987F-AFA93725B332}" type="presOf" srcId="{420CE4F7-B32B-44CC-AB69-C036157E4C95}" destId="{49A83143-01A0-4007-AAF2-C336269E4DA5}" srcOrd="0" destOrd="0" presId="urn:microsoft.com/office/officeart/2005/8/layout/default"/>
    <dgm:cxn modelId="{3DA0C59F-6689-42CB-B597-BC83E37B6D22}" srcId="{7F1F7554-B8E7-4EF7-B72F-90D2D5E93CB4}" destId="{F12770C2-1303-4A0C-B70D-7D0328C466B3}" srcOrd="0" destOrd="0" parTransId="{F0E4C2F7-D324-438D-82C0-143992C1876F}" sibTransId="{05E4030F-428E-40E0-88EC-D26BEAE18101}"/>
    <dgm:cxn modelId="{718661B6-03BF-479E-A596-558FB914AD6C}" type="presOf" srcId="{8E6253CB-C08B-4D0F-A614-3EE516F2CAC9}" destId="{79A02D40-6740-4846-8366-F6481C1FEED1}" srcOrd="0" destOrd="0" presId="urn:microsoft.com/office/officeart/2005/8/layout/default"/>
    <dgm:cxn modelId="{E49F94E1-A700-4AB2-B609-08C5EB5FE7A9}" type="presOf" srcId="{7F1F7554-B8E7-4EF7-B72F-90D2D5E93CB4}" destId="{7E76844B-3E66-440D-BDD7-F9AC4DDF1D50}" srcOrd="0" destOrd="0" presId="urn:microsoft.com/office/officeart/2005/8/layout/default"/>
    <dgm:cxn modelId="{EBACEDEA-E839-4050-A4B2-52ABA8CD68CA}" type="presOf" srcId="{F12770C2-1303-4A0C-B70D-7D0328C466B3}" destId="{D98733FE-39CA-4104-B39A-07D5B4BDE52A}" srcOrd="0" destOrd="0" presId="urn:microsoft.com/office/officeart/2005/8/layout/default"/>
    <dgm:cxn modelId="{2B4E80FF-3A92-4B41-82A9-30EBC61FB247}" srcId="{7F1F7554-B8E7-4EF7-B72F-90D2D5E93CB4}" destId="{2A8DC4BB-3CB9-46FB-A560-8D6A87EE0C49}" srcOrd="2" destOrd="0" parTransId="{E6F991B5-9272-4587-869F-EE92EC5FB807}" sibTransId="{B912B2F7-B985-43EE-BE43-94248843ABA4}"/>
    <dgm:cxn modelId="{DB367546-48E4-454F-BB9E-096117B60750}" type="presParOf" srcId="{7E76844B-3E66-440D-BDD7-F9AC4DDF1D50}" destId="{D98733FE-39CA-4104-B39A-07D5B4BDE52A}" srcOrd="0" destOrd="0" presId="urn:microsoft.com/office/officeart/2005/8/layout/default"/>
    <dgm:cxn modelId="{67BE1CC5-EDF9-429D-B821-7362D71AE624}" type="presParOf" srcId="{7E76844B-3E66-440D-BDD7-F9AC4DDF1D50}" destId="{3D4283A4-4E4C-4404-A77D-753DADFD9BD6}" srcOrd="1" destOrd="0" presId="urn:microsoft.com/office/officeart/2005/8/layout/default"/>
    <dgm:cxn modelId="{BD1D3265-FAAE-426D-88E6-A53BA8777126}" type="presParOf" srcId="{7E76844B-3E66-440D-BDD7-F9AC4DDF1D50}" destId="{49A83143-01A0-4007-AAF2-C336269E4DA5}" srcOrd="2" destOrd="0" presId="urn:microsoft.com/office/officeart/2005/8/layout/default"/>
    <dgm:cxn modelId="{AA5F5B6D-EE4C-45CB-907C-B3F7242844E7}" type="presParOf" srcId="{7E76844B-3E66-440D-BDD7-F9AC4DDF1D50}" destId="{5C67ACCE-195C-462C-926E-AAE2556A4021}" srcOrd="3" destOrd="0" presId="urn:microsoft.com/office/officeart/2005/8/layout/default"/>
    <dgm:cxn modelId="{212C45BB-5266-4791-8522-0DD80A39EF2C}" type="presParOf" srcId="{7E76844B-3E66-440D-BDD7-F9AC4DDF1D50}" destId="{2CBF11BF-0321-4629-B852-E9D878301F40}" srcOrd="4" destOrd="0" presId="urn:microsoft.com/office/officeart/2005/8/layout/default"/>
    <dgm:cxn modelId="{BE71DCF6-86F0-4A70-B22C-7729BA7B2315}" type="presParOf" srcId="{7E76844B-3E66-440D-BDD7-F9AC4DDF1D50}" destId="{F6D18719-BD5B-4AC6-BE8C-F7756D922B38}" srcOrd="5" destOrd="0" presId="urn:microsoft.com/office/officeart/2005/8/layout/default"/>
    <dgm:cxn modelId="{46FF6E36-1009-447C-808A-C23E34D4DA61}" type="presParOf" srcId="{7E76844B-3E66-440D-BDD7-F9AC4DDF1D50}" destId="{79A02D40-6740-4846-8366-F6481C1FEED1}" srcOrd="6" destOrd="0" presId="urn:microsoft.com/office/officeart/2005/8/layout/default"/>
    <dgm:cxn modelId="{20E1FAD9-3C29-4D68-8D97-FCF0E17A8731}" type="presParOf" srcId="{7E76844B-3E66-440D-BDD7-F9AC4DDF1D50}" destId="{8059444E-7A81-40EF-B354-035D65F26423}" srcOrd="7" destOrd="0" presId="urn:microsoft.com/office/officeart/2005/8/layout/default"/>
    <dgm:cxn modelId="{B72887B7-A581-4559-AE71-39E57F0845C9}" type="presParOf" srcId="{7E76844B-3E66-440D-BDD7-F9AC4DDF1D50}" destId="{79095B0A-D46B-4C7D-B34E-AF9A3D4B5499}" srcOrd="8" destOrd="0" presId="urn:microsoft.com/office/officeart/2005/8/layout/default"/>
    <dgm:cxn modelId="{85B19B1C-155D-4B44-83ED-A8C22BBD4066}" type="presParOf" srcId="{7E76844B-3E66-440D-BDD7-F9AC4DDF1D50}" destId="{EE8715E5-0288-4301-A1F1-424C16F3726E}" srcOrd="9" destOrd="0" presId="urn:microsoft.com/office/officeart/2005/8/layout/default"/>
    <dgm:cxn modelId="{0E1B3321-B0E1-4618-8C2D-B0FF2E8E3088}" type="presParOf" srcId="{7E76844B-3E66-440D-BDD7-F9AC4DDF1D50}" destId="{FCD8BB6B-9173-4E1C-97FE-E232799B805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B418EC8-47F0-4209-B566-200FE9C74ADD}" type="pres">
      <dgm:prSet presAssocID="{F736521F-30E9-42E9-A410-DE040046DC41}" presName="diagram" presStyleCnt="0">
        <dgm:presLayoutVars>
          <dgm:dir/>
          <dgm:resizeHandles val="exact"/>
        </dgm:presLayoutVars>
      </dgm:prSet>
      <dgm:spPr/>
    </dgm:pt>
    <dgm:pt modelId="{15EF1E9A-342D-4738-B772-AB9C86F7711F}" type="pres">
      <dgm:prSet presAssocID="{8F480794-85B4-420B-AD62-F3519F311082}" presName="node" presStyleLbl="node1" presStyleIdx="0" presStyleCnt="5">
        <dgm:presLayoutVars>
          <dgm:bulletEnabled val="1"/>
        </dgm:presLayoutVars>
      </dgm:prSet>
      <dgm:spPr/>
    </dgm:pt>
    <dgm:pt modelId="{50E68AEA-6911-41AE-BFE8-3FDE5E02E0B4}" type="pres">
      <dgm:prSet presAssocID="{8D8C6ADF-6A4F-4F48-8AF8-4AAB85CF59A1}" presName="sibTrans" presStyleCnt="0"/>
      <dgm:spPr/>
    </dgm:pt>
    <dgm:pt modelId="{CE7C8569-564E-4DD4-8A8D-83740832FC8F}" type="pres">
      <dgm:prSet presAssocID="{27EB724F-EA46-4538-9C3E-2E8C4587422F}" presName="node" presStyleLbl="node1" presStyleIdx="1" presStyleCnt="5">
        <dgm:presLayoutVars>
          <dgm:bulletEnabled val="1"/>
        </dgm:presLayoutVars>
      </dgm:prSet>
      <dgm:spPr/>
    </dgm:pt>
    <dgm:pt modelId="{6A4530E9-0E1C-4630-A369-5EE6327215E2}" type="pres">
      <dgm:prSet presAssocID="{18C817C6-B361-453E-B150-7D0F5C154C3F}" presName="sibTrans" presStyleCnt="0"/>
      <dgm:spPr/>
    </dgm:pt>
    <dgm:pt modelId="{DA9BC873-7060-41B9-9003-78661214FE37}" type="pres">
      <dgm:prSet presAssocID="{DA6E64CF-2CC7-4B17-8D7F-D217FD49DD08}" presName="node" presStyleLbl="node1" presStyleIdx="2" presStyleCnt="5">
        <dgm:presLayoutVars>
          <dgm:bulletEnabled val="1"/>
        </dgm:presLayoutVars>
      </dgm:prSet>
      <dgm:spPr/>
    </dgm:pt>
    <dgm:pt modelId="{C470BD21-CE0D-4160-90CD-04B7EA791266}" type="pres">
      <dgm:prSet presAssocID="{F60E9503-2347-46EB-BA6A-D5FCCB5B6E0D}" presName="sibTrans" presStyleCnt="0"/>
      <dgm:spPr/>
    </dgm:pt>
    <dgm:pt modelId="{45C3CC51-B0B9-451B-B028-2F714DECF646}" type="pres">
      <dgm:prSet presAssocID="{B5CFEAF6-1895-429E-8F1E-89FDE7100A0F}" presName="node" presStyleLbl="node1" presStyleIdx="3" presStyleCnt="5">
        <dgm:presLayoutVars>
          <dgm:bulletEnabled val="1"/>
        </dgm:presLayoutVars>
      </dgm:prSet>
      <dgm:spPr/>
    </dgm:pt>
    <dgm:pt modelId="{57ACA17F-5A68-4B4F-8697-CA19BE752009}" type="pres">
      <dgm:prSet presAssocID="{ACD59A56-E300-4BE7-966A-D2322A4197E5}" presName="sibTrans" presStyleCnt="0"/>
      <dgm:spPr/>
    </dgm:pt>
    <dgm:pt modelId="{86765A99-AEF4-473E-8D47-A2C4573B2B91}" type="pres">
      <dgm:prSet presAssocID="{DC0C6A15-1179-4885-8BAB-0E1687E4DC7F}" presName="node" presStyleLbl="node1" presStyleIdx="4" presStyleCnt="5">
        <dgm:presLayoutVars>
          <dgm:bulletEnabled val="1"/>
        </dgm:presLayoutVars>
      </dgm:prSet>
      <dgm:spPr/>
    </dgm:pt>
  </dgm:ptLst>
  <dgm:cxnLst>
    <dgm:cxn modelId="{021D9519-5315-47AA-AA76-232635EEE8ED}" type="presOf" srcId="{DC0C6A15-1179-4885-8BAB-0E1687E4DC7F}" destId="{86765A99-AEF4-473E-8D47-A2C4573B2B91}" srcOrd="0" destOrd="0" presId="urn:microsoft.com/office/officeart/2005/8/layout/default"/>
    <dgm:cxn modelId="{FB977A29-E101-435C-850D-8F250A8A0B34}" type="presOf" srcId="{27EB724F-EA46-4538-9C3E-2E8C4587422F}" destId="{CE7C8569-564E-4DD4-8A8D-83740832FC8F}" srcOrd="0" destOrd="0" presId="urn:microsoft.com/office/officeart/2005/8/layout/default"/>
    <dgm:cxn modelId="{9B76E02F-9B1B-471E-9CD2-836965EA0E18}" srcId="{F736521F-30E9-42E9-A410-DE040046DC41}" destId="{8F480794-85B4-420B-AD62-F3519F311082}" srcOrd="0" destOrd="0" parTransId="{72749A28-DA9A-49B5-BEA7-A6007A17244F}" sibTransId="{8D8C6ADF-6A4F-4F48-8AF8-4AAB85CF59A1}"/>
    <dgm:cxn modelId="{27021933-7FF0-4659-BA58-ED2C92D9B5B6}" type="presOf" srcId="{B5CFEAF6-1895-429E-8F1E-89FDE7100A0F}" destId="{45C3CC51-B0B9-451B-B028-2F714DECF646}" srcOrd="0" destOrd="0" presId="urn:microsoft.com/office/officeart/2005/8/layout/default"/>
    <dgm:cxn modelId="{07EBDA48-E406-4162-B164-D9C2D39B6B96}" srcId="{F736521F-30E9-42E9-A410-DE040046DC41}" destId="{B5CFEAF6-1895-429E-8F1E-89FDE7100A0F}" srcOrd="3" destOrd="0" parTransId="{F886E866-90D1-4066-9F12-F69BB34AADCC}" sibTransId="{ACD59A56-E300-4BE7-966A-D2322A4197E5}"/>
    <dgm:cxn modelId="{1CEF5E4C-2D23-4CE6-94A1-A688E9ECB405}" type="presOf" srcId="{DA6E64CF-2CC7-4B17-8D7F-D217FD49DD08}" destId="{DA9BC873-7060-41B9-9003-78661214FE37}" srcOrd="0" destOrd="0" presId="urn:microsoft.com/office/officeart/2005/8/layout/default"/>
    <dgm:cxn modelId="{FC3BAD51-35AC-4D7B-B9B0-EC43230FD564}" srcId="{F736521F-30E9-42E9-A410-DE040046DC41}" destId="{DC0C6A15-1179-4885-8BAB-0E1687E4DC7F}" srcOrd="4" destOrd="0" parTransId="{F817FF07-0B9D-4542-BC38-E728BFF77961}" sibTransId="{96B871AC-0E77-4CC0-BE74-674BD17BA568}"/>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7F2CFAC4-F775-4429-A85E-C9CD5739CEB5}" type="presOf" srcId="{8F480794-85B4-420B-AD62-F3519F311082}" destId="{15EF1E9A-342D-4738-B772-AB9C86F7711F}" srcOrd="0" destOrd="0" presId="urn:microsoft.com/office/officeart/2005/8/layout/default"/>
    <dgm:cxn modelId="{8B1FF2EC-6A8A-4234-B899-51FDD3069AE1}" type="presOf" srcId="{F736521F-30E9-42E9-A410-DE040046DC41}" destId="{8B418EC8-47F0-4209-B566-200FE9C74ADD}" srcOrd="0" destOrd="0" presId="urn:microsoft.com/office/officeart/2005/8/layout/default"/>
    <dgm:cxn modelId="{A148EF06-821B-4114-8C3A-151479480E36}" type="presParOf" srcId="{8B418EC8-47F0-4209-B566-200FE9C74ADD}" destId="{15EF1E9A-342D-4738-B772-AB9C86F7711F}" srcOrd="0" destOrd="0" presId="urn:microsoft.com/office/officeart/2005/8/layout/default"/>
    <dgm:cxn modelId="{691CB4C2-985C-4845-BC69-189E228F9B53}" type="presParOf" srcId="{8B418EC8-47F0-4209-B566-200FE9C74ADD}" destId="{50E68AEA-6911-41AE-BFE8-3FDE5E02E0B4}" srcOrd="1" destOrd="0" presId="urn:microsoft.com/office/officeart/2005/8/layout/default"/>
    <dgm:cxn modelId="{101B907F-3BD8-4956-9C5F-548ABADC5779}" type="presParOf" srcId="{8B418EC8-47F0-4209-B566-200FE9C74ADD}" destId="{CE7C8569-564E-4DD4-8A8D-83740832FC8F}" srcOrd="2" destOrd="0" presId="urn:microsoft.com/office/officeart/2005/8/layout/default"/>
    <dgm:cxn modelId="{C1E7B848-CC38-4018-BAB5-31E58BA21152}" type="presParOf" srcId="{8B418EC8-47F0-4209-B566-200FE9C74ADD}" destId="{6A4530E9-0E1C-4630-A369-5EE6327215E2}" srcOrd="3" destOrd="0" presId="urn:microsoft.com/office/officeart/2005/8/layout/default"/>
    <dgm:cxn modelId="{43438DB5-2E19-4718-9C90-17C927C63A93}" type="presParOf" srcId="{8B418EC8-47F0-4209-B566-200FE9C74ADD}" destId="{DA9BC873-7060-41B9-9003-78661214FE37}" srcOrd="4" destOrd="0" presId="urn:microsoft.com/office/officeart/2005/8/layout/default"/>
    <dgm:cxn modelId="{DCD4BAE8-92C6-46B8-8120-2D8913D85E16}" type="presParOf" srcId="{8B418EC8-47F0-4209-B566-200FE9C74ADD}" destId="{C470BD21-CE0D-4160-90CD-04B7EA791266}" srcOrd="5" destOrd="0" presId="urn:microsoft.com/office/officeart/2005/8/layout/default"/>
    <dgm:cxn modelId="{F3E4C2B9-CEA2-4C80-BE89-C009A69CD6D8}" type="presParOf" srcId="{8B418EC8-47F0-4209-B566-200FE9C74ADD}" destId="{45C3CC51-B0B9-451B-B028-2F714DECF646}" srcOrd="6" destOrd="0" presId="urn:microsoft.com/office/officeart/2005/8/layout/default"/>
    <dgm:cxn modelId="{17B37EE6-D242-4A9C-B89F-AEA5A286710A}" type="presParOf" srcId="{8B418EC8-47F0-4209-B566-200FE9C74ADD}" destId="{57ACA17F-5A68-4B4F-8697-CA19BE752009}" srcOrd="7" destOrd="0" presId="urn:microsoft.com/office/officeart/2005/8/layout/default"/>
    <dgm:cxn modelId="{6D36EE70-8346-4028-95BD-D60E56CF3A4B}" type="presParOf" srcId="{8B418EC8-47F0-4209-B566-200FE9C74ADD}" destId="{86765A99-AEF4-473E-8D47-A2C4573B2B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60F519-0777-46D3-B622-9F47CA804C57}">
      <dsp:nvSpPr>
        <dsp:cNvPr id="0" name=""/>
        <dsp:cNvSpPr/>
      </dsp:nvSpPr>
      <dsp:spPr>
        <a:xfrm>
          <a:off x="0" y="0"/>
          <a:ext cx="6666833" cy="804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Safety of victim/any other persons</a:t>
          </a:r>
          <a:endParaRPr lang="en-US" sz="2000" kern="1200" dirty="0">
            <a:latin typeface="Aptos" panose="020B0004020202020204" pitchFamily="34" charset="0"/>
          </a:endParaRPr>
        </a:p>
      </dsp:txBody>
      <dsp:txXfrm>
        <a:off x="39295" y="39295"/>
        <a:ext cx="6588243" cy="726370"/>
      </dsp:txXfrm>
    </dsp:sp>
    <dsp:sp modelId="{D8502F2F-BAB7-4377-809D-502D981F0D5F}">
      <dsp:nvSpPr>
        <dsp:cNvPr id="0" name=""/>
        <dsp:cNvSpPr/>
      </dsp:nvSpPr>
      <dsp:spPr>
        <a:xfrm>
          <a:off x="0" y="931279"/>
          <a:ext cx="6666833" cy="804960"/>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One chance rule</a:t>
          </a:r>
          <a:endParaRPr lang="en-US" sz="2000" kern="1200" dirty="0">
            <a:latin typeface="Aptos" panose="020B0004020202020204" pitchFamily="34" charset="0"/>
          </a:endParaRPr>
        </a:p>
      </dsp:txBody>
      <dsp:txXfrm>
        <a:off x="39295" y="970574"/>
        <a:ext cx="6588243" cy="726370"/>
      </dsp:txXfrm>
    </dsp:sp>
    <dsp:sp modelId="{2B1AB53E-7508-4CCD-8A9F-A3882543C3A5}">
      <dsp:nvSpPr>
        <dsp:cNvPr id="0" name=""/>
        <dsp:cNvSpPr/>
      </dsp:nvSpPr>
      <dsp:spPr>
        <a:xfrm>
          <a:off x="0" y="1822889"/>
          <a:ext cx="6666833" cy="804960"/>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Initial information to be obtained in all cases</a:t>
          </a:r>
          <a:endParaRPr lang="en-US" sz="2000" kern="1200" dirty="0">
            <a:latin typeface="Aptos" panose="020B0004020202020204" pitchFamily="34" charset="0"/>
          </a:endParaRPr>
        </a:p>
      </dsp:txBody>
      <dsp:txXfrm>
        <a:off x="39295" y="1862184"/>
        <a:ext cx="6588243" cy="726370"/>
      </dsp:txXfrm>
    </dsp:sp>
    <dsp:sp modelId="{EC3DFBFC-2798-4B8A-AB3C-B9E4F2F0BFB4}">
      <dsp:nvSpPr>
        <dsp:cNvPr id="0" name=""/>
        <dsp:cNvSpPr/>
      </dsp:nvSpPr>
      <dsp:spPr>
        <a:xfrm>
          <a:off x="0" y="2788879"/>
          <a:ext cx="6666833" cy="804960"/>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Consider threats to life</a:t>
          </a:r>
          <a:endParaRPr lang="en-US" sz="2000" kern="1200" dirty="0">
            <a:latin typeface="Aptos" panose="020B0004020202020204" pitchFamily="34" charset="0"/>
          </a:endParaRPr>
        </a:p>
      </dsp:txBody>
      <dsp:txXfrm>
        <a:off x="39295" y="2828174"/>
        <a:ext cx="6588243" cy="726370"/>
      </dsp:txXfrm>
    </dsp:sp>
    <dsp:sp modelId="{4797E680-ACE6-48A1-9A97-71A92C3C3E90}">
      <dsp:nvSpPr>
        <dsp:cNvPr id="0" name=""/>
        <dsp:cNvSpPr/>
      </dsp:nvSpPr>
      <dsp:spPr>
        <a:xfrm>
          <a:off x="0" y="3717679"/>
          <a:ext cx="6666833" cy="804960"/>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Community issues</a:t>
          </a:r>
          <a:endParaRPr lang="en-US" sz="2000" kern="1200" dirty="0">
            <a:latin typeface="Aptos" panose="020B0004020202020204" pitchFamily="34" charset="0"/>
          </a:endParaRPr>
        </a:p>
      </dsp:txBody>
      <dsp:txXfrm>
        <a:off x="39295" y="3756974"/>
        <a:ext cx="6588243" cy="726370"/>
      </dsp:txXfrm>
    </dsp:sp>
    <dsp:sp modelId="{B9259796-503A-483B-8283-3B037F41D916}">
      <dsp:nvSpPr>
        <dsp:cNvPr id="0" name=""/>
        <dsp:cNvSpPr/>
      </dsp:nvSpPr>
      <dsp:spPr>
        <a:xfrm>
          <a:off x="0" y="4646479"/>
          <a:ext cx="6666833" cy="804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If victims &lt; 18 adhere to child protection &amp; safeguarding children &amp; young people in respective force</a:t>
          </a:r>
          <a:endParaRPr lang="en-US" sz="2000" kern="1200" dirty="0">
            <a:latin typeface="Aptos" panose="020B0004020202020204" pitchFamily="34" charset="0"/>
          </a:endParaRPr>
        </a:p>
      </dsp:txBody>
      <dsp:txXfrm>
        <a:off x="39295" y="4685774"/>
        <a:ext cx="6588243" cy="726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223E2-8151-4E1D-B9D5-794C96483757}">
      <dsp:nvSpPr>
        <dsp:cNvPr id="0" name=""/>
        <dsp:cNvSpPr/>
      </dsp:nvSpPr>
      <dsp:spPr>
        <a:xfrm>
          <a:off x="296989" y="244"/>
          <a:ext cx="2553935" cy="153236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Victims have got a fundamental right to be believed</a:t>
          </a:r>
          <a:endParaRPr lang="en-US" sz="1900" kern="1200" dirty="0"/>
        </a:p>
      </dsp:txBody>
      <dsp:txXfrm>
        <a:off x="296989" y="244"/>
        <a:ext cx="2553935" cy="1532361"/>
      </dsp:txXfrm>
    </dsp:sp>
    <dsp:sp modelId="{4545F12C-0AB6-403E-9E34-4EB75A3E5931}">
      <dsp:nvSpPr>
        <dsp:cNvPr id="0" name=""/>
        <dsp:cNvSpPr/>
      </dsp:nvSpPr>
      <dsp:spPr>
        <a:xfrm>
          <a:off x="3106318" y="244"/>
          <a:ext cx="2553935" cy="153236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Putting victims, their safety (Safeguarding) &amp; well-being at the heart of our responses &amp; investigations</a:t>
          </a:r>
          <a:endParaRPr lang="en-US" sz="1900" kern="1200" dirty="0"/>
        </a:p>
      </dsp:txBody>
      <dsp:txXfrm>
        <a:off x="3106318" y="244"/>
        <a:ext cx="2553935" cy="1532361"/>
      </dsp:txXfrm>
    </dsp:sp>
    <dsp:sp modelId="{CA30EBEB-4804-4F79-A8F5-80A6D2FDF7CF}">
      <dsp:nvSpPr>
        <dsp:cNvPr id="0" name=""/>
        <dsp:cNvSpPr/>
      </dsp:nvSpPr>
      <dsp:spPr>
        <a:xfrm>
          <a:off x="296989" y="1787999"/>
          <a:ext cx="2553935" cy="153236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That the victim’s personal details will be stored, managed &amp; handled with integrity &amp; confidentiality</a:t>
          </a:r>
          <a:endParaRPr lang="en-US" sz="1900" kern="1200" dirty="0"/>
        </a:p>
      </dsp:txBody>
      <dsp:txXfrm>
        <a:off x="296989" y="1787999"/>
        <a:ext cx="2553935" cy="1532361"/>
      </dsp:txXfrm>
    </dsp:sp>
    <dsp:sp modelId="{FC10A99A-AE5B-429D-AD5E-BE9211525D40}">
      <dsp:nvSpPr>
        <dsp:cNvPr id="0" name=""/>
        <dsp:cNvSpPr/>
      </dsp:nvSpPr>
      <dsp:spPr>
        <a:xfrm>
          <a:off x="3106318" y="1787999"/>
          <a:ext cx="2553935" cy="153236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See Honour Based abuse Advice for first responders March 2023</a:t>
          </a:r>
          <a:endParaRPr lang="en-US" sz="1900" kern="1200" dirty="0"/>
        </a:p>
      </dsp:txBody>
      <dsp:txXfrm>
        <a:off x="3106318" y="1787999"/>
        <a:ext cx="2553935" cy="1532361"/>
      </dsp:txXfrm>
    </dsp:sp>
    <dsp:sp modelId="{EC61CCB3-E106-4410-B334-C22B3D28B1C2}">
      <dsp:nvSpPr>
        <dsp:cNvPr id="0" name=""/>
        <dsp:cNvSpPr/>
      </dsp:nvSpPr>
      <dsp:spPr>
        <a:xfrm>
          <a:off x="1701654" y="3575754"/>
          <a:ext cx="2553935" cy="153236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hlinkClick xmlns:r="http://schemas.openxmlformats.org/officeDocument/2006/relationships" r:id="rId1"/>
            </a:rPr>
            <a:t>Honour-based abuse: Advice for first responders (college.police.uk)</a:t>
          </a:r>
          <a:endParaRPr lang="en-US" sz="1900" kern="1200"/>
        </a:p>
      </dsp:txBody>
      <dsp:txXfrm>
        <a:off x="1701654" y="3575754"/>
        <a:ext cx="2553935" cy="15323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733FE-39CA-4104-B39A-07D5B4BDE52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39687"/>
        <a:ext cx="3286125" cy="1971675"/>
      </dsp:txXfrm>
    </dsp:sp>
    <dsp:sp modelId="{49A83143-01A0-4007-AAF2-C336269E4DA5}">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3614737" y="39687"/>
        <a:ext cx="3286125" cy="1971675"/>
      </dsp:txXfrm>
    </dsp:sp>
    <dsp:sp modelId="{2CBF11BF-0321-4629-B852-E9D878301F4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7229475" y="39687"/>
        <a:ext cx="3286125" cy="1971675"/>
      </dsp:txXfrm>
    </dsp:sp>
    <dsp:sp modelId="{79A02D40-6740-4846-8366-F6481C1FEED1}">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339975"/>
        <a:ext cx="3286125" cy="1971675"/>
      </dsp:txXfrm>
    </dsp:sp>
    <dsp:sp modelId="{79095B0A-D46B-4C7D-B34E-AF9A3D4B5499}">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3614737" y="2339975"/>
        <a:ext cx="3286125" cy="1971675"/>
      </dsp:txXfrm>
    </dsp:sp>
    <dsp:sp modelId="{FCD8BB6B-9173-4E1C-97FE-E232799B8058}">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7229475"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F1E9A-342D-4738-B772-AB9C86F7711F}">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Immediate action of safeguarding, consider Police Protection Powers</a:t>
          </a:r>
          <a:endParaRPr lang="en-US" sz="3000" kern="1200"/>
        </a:p>
      </dsp:txBody>
      <dsp:txXfrm>
        <a:off x="307345" y="1546"/>
        <a:ext cx="3222855" cy="1933713"/>
      </dsp:txXfrm>
    </dsp:sp>
    <dsp:sp modelId="{CE7C8569-564E-4DD4-8A8D-83740832FC8F}">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Secure Evidence </a:t>
          </a:r>
          <a:endParaRPr lang="en-US" sz="3000" kern="1200"/>
        </a:p>
      </dsp:txBody>
      <dsp:txXfrm>
        <a:off x="3852486" y="1546"/>
        <a:ext cx="3222855" cy="1933713"/>
      </dsp:txXfrm>
    </dsp:sp>
    <dsp:sp modelId="{DA9BC873-7060-41B9-9003-78661214FE37}">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 arresting the suspects </a:t>
          </a:r>
          <a:endParaRPr lang="en-US" sz="3000" kern="1200"/>
        </a:p>
      </dsp:txBody>
      <dsp:txXfrm>
        <a:off x="7397627" y="1546"/>
        <a:ext cx="3222855" cy="1933713"/>
      </dsp:txXfrm>
    </dsp:sp>
    <dsp:sp modelId="{45C3CC51-B0B9-451B-B028-2F714DECF646}">
      <dsp:nvSpPr>
        <dsp:cNvPr id="0" name=""/>
        <dsp:cNvSpPr/>
      </dsp:nvSpPr>
      <dsp:spPr>
        <a:xfrm>
          <a:off x="207991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Seek advice of a Supervisor</a:t>
          </a:r>
          <a:endParaRPr lang="en-US" sz="3000" kern="1200"/>
        </a:p>
      </dsp:txBody>
      <dsp:txXfrm>
        <a:off x="2079915" y="2257545"/>
        <a:ext cx="3222855" cy="1933713"/>
      </dsp:txXfrm>
    </dsp:sp>
    <dsp:sp modelId="{86765A99-AEF4-473E-8D47-A2C4573B2B91}">
      <dsp:nvSpPr>
        <dsp:cNvPr id="0" name=""/>
        <dsp:cNvSpPr/>
      </dsp:nvSpPr>
      <dsp:spPr>
        <a:xfrm>
          <a:off x="5625057"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 how/when/ where you talk to potential victims</a:t>
          </a:r>
          <a:endParaRPr lang="en-US" sz="3000" kern="1200"/>
        </a:p>
      </dsp:txBody>
      <dsp:txXfrm>
        <a:off x="562505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27/10/2025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a:t>
            </a:fld>
            <a:endParaRPr lang="en-GB" dirty="0"/>
          </a:p>
        </p:txBody>
      </p:sp>
    </p:spTree>
    <p:extLst>
      <p:ext uri="{BB962C8B-B14F-4D97-AF65-F5344CB8AC3E}">
        <p14:creationId xmlns:p14="http://schemas.microsoft.com/office/powerpoint/2010/main" val="169256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a:t>
            </a:fld>
            <a:endParaRPr lang="en-GB" dirty="0"/>
          </a:p>
        </p:txBody>
      </p:sp>
    </p:spTree>
    <p:extLst>
      <p:ext uri="{BB962C8B-B14F-4D97-AF65-F5344CB8AC3E}">
        <p14:creationId xmlns:p14="http://schemas.microsoft.com/office/powerpoint/2010/main" val="2240772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had run away from home at least twice before. Parents denied murder for years but were eventually convicted and sentenced to 25 </a:t>
            </a:r>
            <a:r>
              <a:rPr lang="en-GB" dirty="0" err="1"/>
              <a:t>yrs</a:t>
            </a:r>
            <a:r>
              <a:rPr lang="en-GB" dirty="0"/>
              <a:t> imprisonment. It took surveillance microphones in the parents’ home to catch them. They were overheard telling their other children not to speak at school about it. They suffocated Shafilea using a plastic bag over her head.</a:t>
            </a:r>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2224999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8</a:t>
            </a:fld>
            <a:endParaRPr lang="en-GB" dirty="0"/>
          </a:p>
        </p:txBody>
      </p:sp>
    </p:spTree>
    <p:extLst>
      <p:ext uri="{BB962C8B-B14F-4D97-AF65-F5344CB8AC3E}">
        <p14:creationId xmlns:p14="http://schemas.microsoft.com/office/powerpoint/2010/main" val="3566142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In two specific incidents Miss </a:t>
            </a:r>
            <a:r>
              <a:rPr lang="en-GB" dirty="0" err="1"/>
              <a:t>Mahmod's</a:t>
            </a:r>
            <a:r>
              <a:rPr lang="en-GB" dirty="0"/>
              <a:t> case suffered from delays, poor supervision, "a lack of understanding and insensitivity", the IPCC concluded. Six other detectives from the Met and West Midlands received written warnings, and one Met constable received "words of advice" over some of their dealings with the victim.</a:t>
            </a:r>
          </a:p>
          <a:p>
            <a:endParaRPr lang="en-GB" dirty="0"/>
          </a:p>
          <a:p>
            <a:r>
              <a:rPr lang="en-GB" dirty="0"/>
              <a:t>Miss </a:t>
            </a:r>
            <a:r>
              <a:rPr lang="en-GB" dirty="0" err="1"/>
              <a:t>Mahmod</a:t>
            </a:r>
            <a:r>
              <a:rPr lang="en-GB" dirty="0"/>
              <a:t>, from south London, had made several attempts to warn police that her life was in danger, even naming those she thought would kill her. 'Worst failings' In three of the incidents investigated, the IPCC found the police force involved - the Metropolitan Police Service - had dealt with it "appropriately and sensitively". </a:t>
            </a:r>
          </a:p>
          <a:p>
            <a:endParaRPr lang="en-GB" dirty="0"/>
          </a:p>
          <a:p>
            <a:r>
              <a:rPr lang="en-GB" dirty="0"/>
              <a:t>But in two other instances they found Miss </a:t>
            </a:r>
            <a:r>
              <a:rPr lang="en-GB" dirty="0" err="1"/>
              <a:t>Mahmod</a:t>
            </a:r>
            <a:r>
              <a:rPr lang="en-GB" dirty="0"/>
              <a:t> was "let down by the service she received. There were delays in investigations, poor supervision, a lack of understanding and insensitivity". </a:t>
            </a:r>
          </a:p>
          <a:p>
            <a:endParaRPr lang="en-GB" dirty="0"/>
          </a:p>
          <a:p>
            <a:r>
              <a:rPr lang="en-GB" dirty="0"/>
              <a:t>Miss </a:t>
            </a:r>
            <a:r>
              <a:rPr lang="en-GB" dirty="0" err="1"/>
              <a:t>Mahmod</a:t>
            </a:r>
            <a:r>
              <a:rPr lang="en-GB" dirty="0"/>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13</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3922267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29653727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27</a:t>
            </a:fld>
            <a:endParaRPr lang="en-GB" dirty="0"/>
          </a:p>
        </p:txBody>
      </p:sp>
    </p:spTree>
    <p:extLst>
      <p:ext uri="{BB962C8B-B14F-4D97-AF65-F5344CB8AC3E}">
        <p14:creationId xmlns:p14="http://schemas.microsoft.com/office/powerpoint/2010/main" val="689197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28</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Any information or concern that a child is at risk or has undergone FGM must result in a child protection referral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FGM is practised by families for a variety of complex reasons but often in the belief that it is beneficial for the girl or woman It is usually a girl’s parents or extended family who arrange for her to have FGM. Reasons for doing it include – READ LIST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Women who have undergone FGM often believe they are more attractive than women who have not. There is no religious justification for carrying out FGM, every major religion condemns it.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Women who have reported attempting to shield their daughters from FGM have stated that they and their families have felt ostracised by their community, and that nobody wanted to marry their daughters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19411116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35</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36</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After section 4 of the Female Genital Mutilation Act 2003 insert—</a:t>
            </a:r>
          </a:p>
          <a:p>
            <a:pPr algn="l"/>
            <a:r>
              <a:rPr lang="en-GB" b="0" i="0" dirty="0">
                <a:solidFill>
                  <a:srgbClr val="000000"/>
                </a:solidFill>
                <a:effectLst/>
                <a:highlight>
                  <a:srgbClr val="FFFFFF"/>
                </a:highlight>
                <a:latin typeface="arial" panose="020B0604020202020204" pitchFamily="34" charset="0"/>
              </a:rPr>
              <a:t>“</a:t>
            </a:r>
            <a:r>
              <a:rPr lang="en-GB" b="1" i="0" dirty="0">
                <a:solidFill>
                  <a:srgbClr val="000000"/>
                </a:solidFill>
                <a:effectLst/>
                <a:highlight>
                  <a:srgbClr val="FFFFFF"/>
                </a:highlight>
                <a:latin typeface="arial" panose="020B0604020202020204" pitchFamily="34" charset="0"/>
              </a:rPr>
              <a:t>4AAnonymity of victims</a:t>
            </a:r>
          </a:p>
          <a:p>
            <a:pPr algn="just"/>
            <a:r>
              <a:rPr lang="en-GB" b="0" i="0" dirty="0">
                <a:solidFill>
                  <a:srgbClr val="1E1E1E"/>
                </a:solidFill>
                <a:effectLst/>
                <a:highlight>
                  <a:srgbClr val="FFFFFF"/>
                </a:highlight>
                <a:latin typeface="arial" panose="020B0604020202020204" pitchFamily="34" charset="0"/>
              </a:rPr>
              <a:t>Schedule 1 provides for the anonymity of persons against whom a female genital mutilation offence (as defined in that Schedule) is alleged to have been committed.”</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37</a:t>
            </a:fld>
            <a:endParaRPr lang="en-GB" dirty="0"/>
          </a:p>
        </p:txBody>
      </p:sp>
    </p:spTree>
    <p:extLst>
      <p:ext uri="{BB962C8B-B14F-4D97-AF65-F5344CB8AC3E}">
        <p14:creationId xmlns:p14="http://schemas.microsoft.com/office/powerpoint/2010/main" val="8263419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38</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39</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40</a:t>
            </a:fld>
            <a:endParaRPr lang="en-GB" dirty="0"/>
          </a:p>
        </p:txBody>
      </p:sp>
    </p:spTree>
    <p:extLst>
      <p:ext uri="{BB962C8B-B14F-4D97-AF65-F5344CB8AC3E}">
        <p14:creationId xmlns:p14="http://schemas.microsoft.com/office/powerpoint/2010/main" val="222018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27/10/2025</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27/10/2025</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kHHxF6ahxEg?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Qn-VhFHkUoY?start=524&amp;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assets.college.police.uk/s3fs-public/2023-03/Honour-based-abuse-advice-for-first-responders.pdf"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CpC4WH781bY?feature=oembed" TargetMode="External"/><Relationship Id="rId5" Type="http://schemas.openxmlformats.org/officeDocument/2006/relationships/image" Target="../media/image16.jpeg"/><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d5T-P7tbiVE?start=9&amp;feature=oembed" TargetMode="Externa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www.youtube.com/embed/NMY-YZloZBI?feature=oembed" TargetMode="External"/><Relationship Id="rId4" Type="http://schemas.openxmlformats.org/officeDocument/2006/relationships/image" Target="../media/image20.jpe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gov.uk/guidance/forced-marriag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3.jpeg"/><Relationship Id="rId7" Type="http://schemas.openxmlformats.org/officeDocument/2006/relationships/diagramColors" Target="../diagrams/colors5.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361162" y="2501549"/>
            <a:ext cx="3316280" cy="3071906"/>
          </a:xfrm>
        </p:spPr>
        <p:txBody>
          <a:bodyPr vert="horz" lIns="91440" tIns="45720" rIns="91440" bIns="45720" rtlCol="0" anchor="t">
            <a:noAutofit/>
          </a:bodyPr>
          <a:lstStyle/>
          <a:p>
            <a:r>
              <a:rPr lang="en-US" sz="4000" kern="1200" dirty="0" err="1">
                <a:solidFill>
                  <a:srgbClr val="FFFFFF"/>
                </a:solidFill>
                <a:latin typeface="Aptos Display" panose="020B0004020202020204" pitchFamily="34" charset="0"/>
              </a:rPr>
              <a:t>Honour</a:t>
            </a:r>
            <a:r>
              <a:rPr lang="en-US" sz="4000" kern="1200" dirty="0">
                <a:solidFill>
                  <a:srgbClr val="FFFFFF"/>
                </a:solidFill>
                <a:latin typeface="Aptos Display" panose="020B0004020202020204" pitchFamily="34" charset="0"/>
              </a:rPr>
              <a:t> Based Abuse, Forced Marriage &amp; Female Genital Mutilation </a:t>
            </a:r>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3"/>
          <a:srcRect l="30480" t="3463" r="1" b="5629"/>
          <a:stretch/>
        </p:blipFill>
        <p:spPr>
          <a:xfrm>
            <a:off x="4502428" y="570706"/>
            <a:ext cx="7225748" cy="5716588"/>
          </a:xfrm>
          <a:prstGeom prst="rect">
            <a:avLst/>
          </a:prstGeom>
        </p:spPr>
      </p:pic>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Aims </a:t>
            </a:r>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 Define the term, ‘Honour Based Abuse.’ </a:t>
            </a:r>
          </a:p>
          <a:p>
            <a:r>
              <a:rPr lang="en-GB" sz="2000" dirty="0">
                <a:latin typeface="Aptos" panose="020B0004020202020204" pitchFamily="34" charset="0"/>
              </a:rPr>
              <a:t>Outline some of the catalysts for Honour Based Abuse Explain initial responding officer actions in cases where Honour Based Abuse is evident. </a:t>
            </a:r>
          </a:p>
          <a:p>
            <a:r>
              <a:rPr lang="en-GB" sz="2000" dirty="0">
                <a:latin typeface="Aptos" panose="020B0004020202020204" pitchFamily="34" charset="0"/>
              </a:rPr>
              <a:t>State the differences between Arranged and Forced Marriage. </a:t>
            </a:r>
          </a:p>
          <a:p>
            <a:r>
              <a:rPr lang="en-GB" sz="2000" dirty="0">
                <a:latin typeface="Aptos" panose="020B0004020202020204" pitchFamily="34" charset="0"/>
              </a:rPr>
              <a:t>Outline the legislation in relation to Forced Marriage.  </a:t>
            </a:r>
          </a:p>
          <a:p>
            <a:r>
              <a:rPr lang="en-GB" sz="2000" dirty="0">
                <a:latin typeface="Aptos" panose="020B0004020202020204" pitchFamily="34" charset="0"/>
              </a:rPr>
              <a:t>Explain some of the barriers to reporting Honour Based Abuse and Forced Marriage. </a:t>
            </a:r>
          </a:p>
          <a:p>
            <a:r>
              <a:rPr lang="en-GB" sz="2000" dirty="0">
                <a:latin typeface="Aptos" panose="020B0004020202020204" pitchFamily="34" charset="0"/>
              </a:rPr>
              <a:t>Describe how to identify and manage cases of Female Genital Mutilation </a:t>
            </a:r>
          </a:p>
          <a:p>
            <a:r>
              <a:rPr lang="en-GB" sz="2000" dirty="0">
                <a:latin typeface="Aptos" panose="020B0004020202020204" pitchFamily="34" charset="0"/>
              </a:rPr>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1136398" y="457201"/>
            <a:ext cx="10117810" cy="1150470"/>
          </a:xfrm>
        </p:spPr>
        <p:txBody>
          <a:bodyPr vert="horz" lIns="91440" tIns="45720" rIns="91440" bIns="45720" rtlCol="0" anchor="b">
            <a:noAutofit/>
          </a:bodyPr>
          <a:lstStyle/>
          <a:p>
            <a:r>
              <a:rPr lang="en-US" sz="4000" dirty="0">
                <a:latin typeface="Aptos Display" panose="020B0004020202020204" pitchFamily="34" charset="0"/>
              </a:rPr>
              <a:t>What do they have in common?</a:t>
            </a:r>
            <a:br>
              <a:rPr lang="en-US" sz="4000" dirty="0">
                <a:latin typeface="Aptos Display" panose="020B0004020202020204" pitchFamily="34" charset="0"/>
              </a:rPr>
            </a:br>
            <a:endParaRPr lang="en-US" sz="4000" dirty="0">
              <a:latin typeface="Aptos Display" panose="020B0004020202020204" pitchFamily="34" charset="0"/>
            </a:endParaRPr>
          </a:p>
        </p:txBody>
      </p:sp>
      <p:sp>
        <p:nvSpPr>
          <p:cNvPr id="7" name="TextBox 6">
            <a:extLst>
              <a:ext uri="{FF2B5EF4-FFF2-40B4-BE49-F238E27FC236}">
                <a16:creationId xmlns:a16="http://schemas.microsoft.com/office/drawing/2014/main" id="{87D57F9D-240C-5DC1-F06B-7E6C5437B1EA}"/>
              </a:ext>
            </a:extLst>
          </p:cNvPr>
          <p:cNvSpPr txBox="1"/>
          <p:nvPr/>
        </p:nvSpPr>
        <p:spPr>
          <a:xfrm>
            <a:off x="1150286" y="1980775"/>
            <a:ext cx="6496552" cy="3632824"/>
          </a:xfrm>
          <a:prstGeom prst="rect">
            <a:avLst/>
          </a:prstGeom>
        </p:spPr>
        <p:txBody>
          <a:bodyPr vert="horz" lIns="91440" tIns="45720" rIns="91440" bIns="45720" rtlCol="0" anchor="t">
            <a:noAutofit/>
          </a:bodyPr>
          <a:lstStyle/>
          <a:p>
            <a:pPr>
              <a:lnSpc>
                <a:spcPct val="150000"/>
              </a:lnSpc>
              <a:spcAft>
                <a:spcPts val="600"/>
              </a:spcAft>
            </a:pPr>
            <a:r>
              <a:rPr lang="en-US" sz="2000" dirty="0">
                <a:latin typeface="Aptos" panose="020B0004020202020204" pitchFamily="34" charset="0"/>
              </a:rPr>
              <a:t>Heshu Yones Age 17 at time of murder (2003)</a:t>
            </a:r>
          </a:p>
          <a:p>
            <a:pPr>
              <a:lnSpc>
                <a:spcPct val="150000"/>
              </a:lnSpc>
              <a:spcAft>
                <a:spcPts val="600"/>
              </a:spcAft>
            </a:pPr>
            <a:r>
              <a:rPr lang="en-US" sz="2000" dirty="0">
                <a:latin typeface="Aptos" panose="020B0004020202020204" pitchFamily="34" charset="0"/>
              </a:rPr>
              <a:t>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a:lnSpc>
                <a:spcPct val="150000"/>
              </a:lnSpc>
              <a:spcAft>
                <a:spcPts val="600"/>
              </a:spcAft>
            </a:pPr>
            <a:r>
              <a:rPr lang="en-US" sz="2000" dirty="0">
                <a:latin typeface="Aptos" panose="020B0004020202020204" pitchFamily="34" charset="0"/>
              </a:rPr>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3"/>
          <a:srcRect l="1293" r="-1" b="-1"/>
          <a:stretch>
            <a:fillRect/>
          </a:stretch>
        </p:blipFill>
        <p:spPr>
          <a:xfrm>
            <a:off x="7646838" y="1980775"/>
            <a:ext cx="3748858" cy="3632824"/>
          </a:xfrm>
          <a:prstGeom prst="rect">
            <a:avLst/>
          </a:prstGeom>
        </p:spPr>
      </p:pic>
      <p:sp>
        <p:nvSpPr>
          <p:cNvPr id="17" name="Rectangle 16">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264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61B25-4118-9675-8764-B6EB0A591FD1}"/>
              </a:ext>
            </a:extLst>
          </p:cNvPr>
          <p:cNvSpPr>
            <a:spLocks noGrp="1"/>
          </p:cNvSpPr>
          <p:nvPr>
            <p:ph type="title"/>
          </p:nvPr>
        </p:nvSpPr>
        <p:spPr>
          <a:xfrm>
            <a:off x="1136398" y="457201"/>
            <a:ext cx="10117810" cy="1150470"/>
          </a:xfrm>
        </p:spPr>
        <p:txBody>
          <a:bodyPr vert="horz" lIns="91440" tIns="45720" rIns="91440" bIns="45720" rtlCol="0" anchor="b">
            <a:normAutofit/>
          </a:bodyPr>
          <a:lstStyle/>
          <a:p>
            <a:r>
              <a:rPr lang="en-US" sz="4000" dirty="0">
                <a:latin typeface="Aptos Display" panose="020B0004020202020204" pitchFamily="34" charset="0"/>
              </a:rPr>
              <a:t>Shafilea Ahmed 17 years (2003)</a:t>
            </a:r>
          </a:p>
        </p:txBody>
      </p:sp>
      <p:sp>
        <p:nvSpPr>
          <p:cNvPr id="7" name="TextBox 6">
            <a:extLst>
              <a:ext uri="{FF2B5EF4-FFF2-40B4-BE49-F238E27FC236}">
                <a16:creationId xmlns:a16="http://schemas.microsoft.com/office/drawing/2014/main" id="{F886E5CE-6EF6-BFDB-CEDA-5FEA32D18940}"/>
              </a:ext>
            </a:extLst>
          </p:cNvPr>
          <p:cNvSpPr txBox="1"/>
          <p:nvPr/>
        </p:nvSpPr>
        <p:spPr>
          <a:xfrm>
            <a:off x="1150286" y="1980775"/>
            <a:ext cx="6496552" cy="3632824"/>
          </a:xfrm>
          <a:prstGeom prst="rect">
            <a:avLst/>
          </a:prstGeom>
        </p:spPr>
        <p:txBody>
          <a:bodyPr vert="horz" lIns="91440" tIns="45720" rIns="91440" bIns="45720" rtlCol="0" anchor="t">
            <a:noAutofit/>
          </a:bodyPr>
          <a:lstStyle/>
          <a:p>
            <a:pPr>
              <a:lnSpc>
                <a:spcPct val="150000"/>
              </a:lnSpc>
              <a:spcAft>
                <a:spcPts val="600"/>
              </a:spcAft>
            </a:pPr>
            <a:r>
              <a:rPr lang="en-US" sz="2000" dirty="0">
                <a:latin typeface="Aptos" panose="020B0004020202020204" pitchFamily="34" charset="0"/>
              </a:rPr>
              <a:t>Suffocated at age 17 by parents in Bradford in front of siblings for being too </a:t>
            </a:r>
            <a:r>
              <a:rPr lang="en-US" sz="2000" dirty="0" err="1">
                <a:latin typeface="Aptos" panose="020B0004020202020204" pitchFamily="34" charset="0"/>
              </a:rPr>
              <a:t>Westernised</a:t>
            </a:r>
            <a:r>
              <a:rPr lang="en-US" sz="2000" dirty="0">
                <a:latin typeface="Aptos" panose="020B0004020202020204" pitchFamily="34" charset="0"/>
              </a:rPr>
              <a:t>, hanging out with white people and refusing to marry an older man in Pakistan. </a:t>
            </a:r>
          </a:p>
          <a:p>
            <a:pPr>
              <a:lnSpc>
                <a:spcPct val="150000"/>
              </a:lnSpc>
              <a:spcAft>
                <a:spcPts val="600"/>
              </a:spcAft>
            </a:pPr>
            <a:r>
              <a:rPr lang="en-US" sz="2000" dirty="0">
                <a:latin typeface="Aptos" panose="020B0004020202020204" pitchFamily="34" charset="0"/>
              </a:rPr>
              <a:t>In Pakistan she drank bleach to kill herself but was unsuccessful. She was brought back to the UK where her throat injuries were explained by saying she had been reaching for fruit juice in a power cut and had drunk it by mistake.</a:t>
            </a:r>
          </a:p>
        </p:txBody>
      </p:sp>
      <p:pic>
        <p:nvPicPr>
          <p:cNvPr id="5" name="Content Placeholder 4">
            <a:extLst>
              <a:ext uri="{FF2B5EF4-FFF2-40B4-BE49-F238E27FC236}">
                <a16:creationId xmlns:a16="http://schemas.microsoft.com/office/drawing/2014/main" id="{391C6487-AB59-4CCF-5364-A9586E4CB55C}"/>
              </a:ext>
            </a:extLst>
          </p:cNvPr>
          <p:cNvPicPr>
            <a:picLocks noGrp="1" noChangeAspect="1"/>
          </p:cNvPicPr>
          <p:nvPr>
            <p:ph idx="1"/>
          </p:nvPr>
        </p:nvPicPr>
        <p:blipFill>
          <a:blip r:embed="rId3"/>
          <a:srcRect l="6" r="1" b="1"/>
          <a:stretch>
            <a:fillRect/>
          </a:stretch>
        </p:blipFill>
        <p:spPr>
          <a:xfrm>
            <a:off x="7646838" y="1980775"/>
            <a:ext cx="3748858" cy="3632824"/>
          </a:xfrm>
          <a:prstGeom prst="rect">
            <a:avLst/>
          </a:prstGeom>
        </p:spPr>
      </p:pic>
      <p:sp>
        <p:nvSpPr>
          <p:cNvPr id="25" name="Rectangle 2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2900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1136398" y="457201"/>
            <a:ext cx="10117810" cy="1150470"/>
          </a:xfrm>
        </p:spPr>
        <p:txBody>
          <a:bodyPr vert="horz" lIns="91440" tIns="45720" rIns="91440" bIns="45720" rtlCol="0" anchor="b">
            <a:normAutofit/>
          </a:bodyPr>
          <a:lstStyle/>
          <a:p>
            <a:r>
              <a:rPr lang="en-US" sz="4000" dirty="0">
                <a:latin typeface="Aptos Display" panose="020B0004020202020204" pitchFamily="34" charset="0"/>
              </a:rPr>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1150286" y="1980775"/>
            <a:ext cx="6001836" cy="3632824"/>
          </a:xfrm>
          <a:prstGeom prst="rect">
            <a:avLst/>
          </a:prstGeom>
        </p:spPr>
        <p:txBody>
          <a:bodyPr vert="horz" lIns="91440" tIns="45720" rIns="91440" bIns="45720" rtlCol="0" anchor="t">
            <a:normAutofit/>
          </a:bodyPr>
          <a:lstStyle/>
          <a:p>
            <a:pPr>
              <a:lnSpc>
                <a:spcPct val="150000"/>
              </a:lnSpc>
              <a:spcAft>
                <a:spcPts val="600"/>
              </a:spcAft>
            </a:pPr>
            <a:r>
              <a:rPr lang="en-US" sz="2000" dirty="0">
                <a:latin typeface="Aptos" panose="020B0004020202020204" pitchFamily="34" charset="0"/>
              </a:rPr>
              <a:t>Arash Ghorbani-Zarin,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l="1120" r="9690" b="-1"/>
          <a:stretch>
            <a:fillRect/>
          </a:stretch>
        </p:blipFill>
        <p:spPr>
          <a:xfrm>
            <a:off x="7646838" y="1980775"/>
            <a:ext cx="3748858" cy="3632824"/>
          </a:xfrm>
          <a:prstGeom prst="rect">
            <a:avLst/>
          </a:prstGeom>
        </p:spPr>
      </p:pic>
      <p:sp>
        <p:nvSpPr>
          <p:cNvPr id="25" name="Rectangle 2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a:xfrm>
            <a:off x="4810259" y="649480"/>
            <a:ext cx="6555347" cy="5546047"/>
          </a:xfrm>
        </p:spPr>
        <p:txBody>
          <a:bodyPr anchor="ctr">
            <a:normAutofit lnSpcReduction="10000"/>
          </a:bodyPr>
          <a:lstStyle/>
          <a:p>
            <a:pPr marL="0" indent="0">
              <a:lnSpc>
                <a:spcPct val="150000"/>
              </a:lnSpc>
              <a:buNone/>
            </a:pPr>
            <a:r>
              <a:rPr lang="en-GB" sz="2000" dirty="0">
                <a:latin typeface="Aptos" panose="020B0004020202020204" pitchFamily="34" charset="0"/>
              </a:rPr>
              <a:t>Controlling unwanted behaviour and sexuality (including perceived promiscuity, premarital relationships or being gay, lesbian, bisexual or transgender) particularly the behaviour and sexuality of women.</a:t>
            </a:r>
          </a:p>
          <a:p>
            <a:pPr marL="0" indent="0">
              <a:lnSpc>
                <a:spcPct val="150000"/>
              </a:lnSpc>
              <a:buNone/>
            </a:pPr>
            <a:r>
              <a:rPr lang="en-GB" sz="2000" dirty="0">
                <a:latin typeface="Aptos" panose="020B0004020202020204" pitchFamily="34" charset="0"/>
              </a:rPr>
              <a:t>Protecting Family Honour Responding to peer group or family pressure. </a:t>
            </a:r>
          </a:p>
          <a:p>
            <a:pPr marL="0" indent="0">
              <a:lnSpc>
                <a:spcPct val="150000"/>
              </a:lnSpc>
              <a:buNone/>
            </a:pPr>
            <a:r>
              <a:rPr lang="en-GB" sz="2000" dirty="0">
                <a:latin typeface="Aptos" panose="020B0004020202020204" pitchFamily="34" charset="0"/>
              </a:rPr>
              <a:t>Attempting to strengthen family links. </a:t>
            </a:r>
          </a:p>
          <a:p>
            <a:pPr marL="0" indent="0">
              <a:lnSpc>
                <a:spcPct val="150000"/>
              </a:lnSpc>
              <a:buNone/>
            </a:pPr>
            <a:r>
              <a:rPr lang="en-GB" sz="2000" dirty="0">
                <a:latin typeface="Aptos" panose="020B0004020202020204" pitchFamily="34" charset="0"/>
              </a:rPr>
              <a:t>Ensuring land, property and wealth remain within the family </a:t>
            </a:r>
          </a:p>
          <a:p>
            <a:pPr marL="0" indent="0">
              <a:lnSpc>
                <a:spcPct val="150000"/>
              </a:lnSpc>
              <a:buNone/>
            </a:pPr>
            <a:r>
              <a:rPr lang="en-GB" sz="2000" dirty="0">
                <a:latin typeface="Aptos" panose="020B0004020202020204" pitchFamily="34" charset="0"/>
              </a:rPr>
              <a:t>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Statistics</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3"/>
          <a:stretch>
            <a:fillRect/>
          </a:stretch>
        </p:blipFill>
        <p:spPr>
          <a:xfrm>
            <a:off x="882316" y="420635"/>
            <a:ext cx="10154652" cy="3179142"/>
          </a:xfrm>
          <a:prstGeom prst="rect">
            <a:avLst/>
          </a:prstGeom>
        </p:spPr>
      </p:pic>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882316" y="3833199"/>
            <a:ext cx="10154652" cy="1119982"/>
          </a:xfrm>
        </p:spPr>
        <p:txBody>
          <a:bodyPr anchor="ctr">
            <a:normAutofit/>
          </a:bodyPr>
          <a:lstStyle/>
          <a:p>
            <a:pPr marL="0" indent="0">
              <a:buNone/>
            </a:pPr>
            <a:r>
              <a:rPr lang="en-GB" sz="2000" dirty="0"/>
              <a:t>According to the Home Office there were 2,725 HBA related offences recorded in England and Wales year ending March 2021. Up 18% compared to March 2020. </a:t>
            </a:r>
          </a:p>
        </p:txBody>
      </p:sp>
    </p:spTree>
    <p:extLst>
      <p:ext uri="{BB962C8B-B14F-4D97-AF65-F5344CB8AC3E}">
        <p14:creationId xmlns:p14="http://schemas.microsoft.com/office/powerpoint/2010/main" val="1509539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9E3B8A1-504F-D4DD-5676-AC104A6899F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Statistics cont.</a:t>
            </a:r>
          </a:p>
        </p:txBody>
      </p:sp>
      <p:pic>
        <p:nvPicPr>
          <p:cNvPr id="5" name="Content Placeholder 4">
            <a:extLst>
              <a:ext uri="{FF2B5EF4-FFF2-40B4-BE49-F238E27FC236}">
                <a16:creationId xmlns:a16="http://schemas.microsoft.com/office/drawing/2014/main" id="{7DBC517E-5721-4D04-3AE3-BFE77D1823D4}"/>
              </a:ext>
            </a:extLst>
          </p:cNvPr>
          <p:cNvPicPr>
            <a:picLocks noGrp="1" noChangeAspect="1"/>
          </p:cNvPicPr>
          <p:nvPr>
            <p:ph idx="1"/>
          </p:nvPr>
        </p:nvPicPr>
        <p:blipFill>
          <a:blip r:embed="rId3"/>
          <a:stretch>
            <a:fillRect/>
          </a:stretch>
        </p:blipFill>
        <p:spPr>
          <a:xfrm>
            <a:off x="4038604" y="2092236"/>
            <a:ext cx="7689572" cy="2673527"/>
          </a:xfrm>
          <a:prstGeom prst="rect">
            <a:avLst/>
          </a:prstGeom>
        </p:spPr>
      </p:pic>
    </p:spTree>
    <p:extLst>
      <p:ext uri="{BB962C8B-B14F-4D97-AF65-F5344CB8AC3E}">
        <p14:creationId xmlns:p14="http://schemas.microsoft.com/office/powerpoint/2010/main" val="552985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a:xfrm>
            <a:off x="1156851" y="637763"/>
            <a:ext cx="2910051" cy="5576768"/>
          </a:xfrm>
        </p:spPr>
        <p:txBody>
          <a:bodyPr anchor="t">
            <a:normAutofit/>
          </a:bodyPr>
          <a:lstStyle/>
          <a:p>
            <a:r>
              <a:rPr lang="en-GB" sz="4800">
                <a:solidFill>
                  <a:schemeClr val="bg1"/>
                </a:solidFill>
              </a:rPr>
              <a:t>What is Honour Based Abuse?</a:t>
            </a: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Rot="1" noChangeAspect="1"/>
          </p:cNvPicPr>
          <p:nvPr>
            <a:videoFile r:link="rId1"/>
          </p:nvPr>
        </p:nvPicPr>
        <p:blipFill>
          <a:blip r:embed="rId3"/>
          <a:stretch>
            <a:fillRect/>
          </a:stretch>
        </p:blipFill>
        <p:spPr>
          <a:xfrm>
            <a:off x="3753853" y="637763"/>
            <a:ext cx="8133347" cy="5670209"/>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294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NPCC Definition of Honour Based Abuse</a:t>
            </a: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000" dirty="0">
                <a:latin typeface="Aptos" panose="020B0004020202020204" pitchFamily="34" charset="0"/>
              </a:rPr>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806825" y="457201"/>
            <a:ext cx="2844800" cy="3588870"/>
          </a:xfrm>
        </p:spPr>
        <p:txBody>
          <a:bodyPr anchor="b">
            <a:normAutofit/>
          </a:bodyPr>
          <a:lstStyle/>
          <a:p>
            <a:pPr algn="r"/>
            <a:r>
              <a:rPr lang="en-GB" sz="4000" dirty="0">
                <a:solidFill>
                  <a:srgbClr val="FFFFFF"/>
                </a:solidFill>
                <a:latin typeface="Aptos Display" panose="020B0004020202020204" pitchFamily="34" charset="0"/>
              </a:rPr>
              <a:t>What is Honour?</a:t>
            </a: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203032" y="669363"/>
            <a:ext cx="3951135" cy="5534211"/>
          </a:xfrm>
        </p:spPr>
        <p:txBody>
          <a:bodyPr anchor="ctr">
            <a:normAutofit/>
          </a:bodyPr>
          <a:lstStyle/>
          <a:p>
            <a:pPr>
              <a:lnSpc>
                <a:spcPct val="150000"/>
              </a:lnSpc>
            </a:pPr>
            <a:r>
              <a:rPr lang="en-GB" sz="2000" dirty="0">
                <a:latin typeface="Aptos" panose="020B0004020202020204" pitchFamily="34" charset="0"/>
                <a:cs typeface="Arial" panose="020B0604020202020204" pitchFamily="34" charset="0"/>
              </a:rPr>
              <a:t>The honour mentality tends to be a feature of what is sometimes called the shame culture. </a:t>
            </a:r>
          </a:p>
          <a:p>
            <a:pPr>
              <a:lnSpc>
                <a:spcPct val="150000"/>
              </a:lnSpc>
            </a:pPr>
            <a:r>
              <a:rPr lang="en-GB" sz="2000" dirty="0">
                <a:latin typeface="Aptos" panose="020B0004020202020204" pitchFamily="34" charset="0"/>
                <a:cs typeface="Arial" panose="020B0604020202020204" pitchFamily="34" charset="0"/>
              </a:rPr>
              <a:t>Shame is not really an accurate term, but there is no specific term in English to describe this value.</a:t>
            </a:r>
          </a:p>
          <a:p>
            <a:pPr>
              <a:lnSpc>
                <a:spcPct val="150000"/>
              </a:lnSpc>
            </a:pPr>
            <a:endParaRPr lang="en-GB" sz="2000" dirty="0">
              <a:latin typeface="Aptos" panose="020B0004020202020204" pitchFamily="34" charset="0"/>
            </a:endParaRPr>
          </a:p>
          <a:p>
            <a:endParaRPr lang="en-GB" sz="2000" dirty="0"/>
          </a:p>
          <a:p>
            <a:endParaRPr lang="en-US" sz="2000" dirty="0"/>
          </a:p>
        </p:txBody>
      </p:sp>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3"/>
          <a:stretch>
            <a:fillRect/>
          </a:stretch>
        </p:blipFill>
        <p:spPr>
          <a:xfrm>
            <a:off x="8467859" y="1611173"/>
            <a:ext cx="2823586" cy="960019"/>
          </a:xfrm>
          <a:prstGeom prst="rect">
            <a:avLst/>
          </a:prstGeom>
        </p:spPr>
      </p:pic>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4"/>
          <a:stretch>
            <a:fillRect/>
          </a:stretch>
        </p:blipFill>
        <p:spPr>
          <a:xfrm>
            <a:off x="8467859" y="3721577"/>
            <a:ext cx="2823586" cy="2131807"/>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a:xfrm>
            <a:off x="1" y="637763"/>
            <a:ext cx="2470483" cy="5576768"/>
          </a:xfrm>
        </p:spPr>
        <p:txBody>
          <a:bodyPr anchor="t">
            <a:normAutofit/>
          </a:bodyPr>
          <a:lstStyle/>
          <a:p>
            <a:r>
              <a:rPr lang="en-GB" sz="4800" dirty="0">
                <a:solidFill>
                  <a:schemeClr val="bg1"/>
                </a:solidFill>
              </a:rPr>
              <a:t>Banaz Mahmod Honor Killing</a:t>
            </a: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Rot="1" noChangeAspect="1"/>
          </p:cNvPicPr>
          <p:nvPr>
            <a:videoFile r:link="rId1"/>
          </p:nvPr>
        </p:nvPicPr>
        <p:blipFill>
          <a:blip r:embed="rId4"/>
          <a:stretch>
            <a:fillRect/>
          </a:stretch>
        </p:blipFill>
        <p:spPr>
          <a:xfrm>
            <a:off x="2478307" y="637762"/>
            <a:ext cx="9569344" cy="5576768"/>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379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4134810" y="649480"/>
            <a:ext cx="3837831" cy="5546047"/>
          </a:xfrm>
        </p:spPr>
        <p:txBody>
          <a:bodyPr anchor="ctr">
            <a:normAutofit/>
          </a:bodyPr>
          <a:lstStyle/>
          <a:p>
            <a:r>
              <a:rPr lang="en-GB" sz="2000" dirty="0">
                <a:latin typeface="Aptos" panose="020B0004020202020204" pitchFamily="34" charset="0"/>
              </a:rPr>
              <a:t>Banaz reported incidents to the police on more than 4 occasions</a:t>
            </a:r>
          </a:p>
          <a:p>
            <a:r>
              <a:rPr lang="en-GB" sz="2000" dirty="0">
                <a:latin typeface="Aptos" panose="020B0004020202020204" pitchFamily="34" charset="0"/>
              </a:rPr>
              <a:t>Banaz told police her life was in danger &amp; also that of Rahmat Suleiman</a:t>
            </a:r>
          </a:p>
          <a:p>
            <a:r>
              <a:rPr lang="en-GB" sz="2000" dirty="0">
                <a:latin typeface="Aptos" panose="020B0004020202020204" pitchFamily="34" charset="0"/>
              </a:rPr>
              <a:t>Contacted MPS reporting historic allegations of physical &amp; sexual assault</a:t>
            </a:r>
          </a:p>
          <a:p>
            <a:r>
              <a:rPr lang="en-GB" sz="2000" dirty="0">
                <a:latin typeface="Aptos" panose="020B0004020202020204" pitchFamily="34" charset="0"/>
              </a:rPr>
              <a:t>Incidents poorly supervised </a:t>
            </a:r>
          </a:p>
          <a:p>
            <a:r>
              <a:rPr lang="en-GB" sz="2000" dirty="0">
                <a:latin typeface="Aptos" panose="020B0004020202020204" pitchFamily="34" charset="0"/>
              </a:rPr>
              <a:t>Statement taken but not signed</a:t>
            </a:r>
          </a:p>
          <a:p>
            <a:r>
              <a:rPr lang="en-GB" sz="2000" dirty="0">
                <a:latin typeface="Aptos" panose="020B0004020202020204" pitchFamily="34" charset="0"/>
              </a:rPr>
              <a:t>Information not passed to West Midlands Police</a:t>
            </a:r>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3"/>
          <a:srcRect l="12569" r="17665"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055354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Triggers</a:t>
            </a:r>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Smoking in public</a:t>
            </a:r>
          </a:p>
          <a:p>
            <a:r>
              <a:rPr lang="en-GB" sz="2000" dirty="0">
                <a:latin typeface="Aptos" panose="020B0004020202020204" pitchFamily="34" charset="0"/>
              </a:rPr>
              <a:t>Inappropriate makeup or dress</a:t>
            </a:r>
          </a:p>
          <a:p>
            <a:r>
              <a:rPr lang="en-GB" sz="2000" dirty="0">
                <a:latin typeface="Aptos" panose="020B0004020202020204" pitchFamily="34" charset="0"/>
              </a:rPr>
              <a:t>Objection to being removed from education</a:t>
            </a:r>
          </a:p>
          <a:p>
            <a:r>
              <a:rPr lang="en-GB" sz="2000" dirty="0">
                <a:latin typeface="Aptos" panose="020B0004020202020204" pitchFamily="34" charset="0"/>
              </a:rPr>
              <a:t>A relationship not approved of</a:t>
            </a:r>
          </a:p>
          <a:p>
            <a:r>
              <a:rPr lang="en-GB" sz="2000" dirty="0">
                <a:latin typeface="Aptos" panose="020B0004020202020204" pitchFamily="34" charset="0"/>
              </a:rPr>
              <a:t>Truanting</a:t>
            </a:r>
          </a:p>
          <a:p>
            <a:r>
              <a:rPr lang="en-GB" sz="2000" dirty="0">
                <a:latin typeface="Aptos" panose="020B0004020202020204" pitchFamily="34" charset="0"/>
              </a:rPr>
              <a:t>Interfaith relationships</a:t>
            </a:r>
          </a:p>
          <a:p>
            <a:r>
              <a:rPr lang="en-GB" sz="2000" dirty="0">
                <a:latin typeface="Aptos" panose="020B0004020202020204" pitchFamily="34" charset="0"/>
              </a:rPr>
              <a:t>Rejection of religion or religious instruction</a:t>
            </a:r>
          </a:p>
          <a:p>
            <a:r>
              <a:rPr lang="en-GB" sz="2000" dirty="0">
                <a:latin typeface="Aptos" panose="020B0004020202020204" pitchFamily="34" charset="0"/>
              </a:rPr>
              <a:t>Rejection of an arranged marriage</a:t>
            </a:r>
          </a:p>
          <a:p>
            <a:r>
              <a:rPr lang="en-GB" sz="2000" dirty="0">
                <a:latin typeface="Aptos" panose="020B0004020202020204" pitchFamily="34" charset="0"/>
              </a:rPr>
              <a:t>Pre-marital or extra-marital affair</a:t>
            </a:r>
          </a:p>
          <a:p>
            <a:r>
              <a:rPr lang="en-GB" sz="2000" dirty="0">
                <a:latin typeface="Aptos" panose="020B0004020202020204" pitchFamily="34" charset="0"/>
              </a:rPr>
              <a:t>Reporting Domestic Abuse</a:t>
            </a:r>
          </a:p>
          <a:p>
            <a:endParaRPr lang="en-GB" sz="2000" dirty="0"/>
          </a:p>
        </p:txBody>
      </p:sp>
    </p:spTree>
    <p:extLst>
      <p:ext uri="{BB962C8B-B14F-4D97-AF65-F5344CB8AC3E}">
        <p14:creationId xmlns:p14="http://schemas.microsoft.com/office/powerpoint/2010/main" val="480196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DF2B5-BB0F-9AE2-86CC-F09440D93BC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CPS Advice</a:t>
            </a:r>
          </a:p>
        </p:txBody>
      </p:sp>
      <p:sp>
        <p:nvSpPr>
          <p:cNvPr id="3" name="Content Placeholder 2">
            <a:extLst>
              <a:ext uri="{FF2B5EF4-FFF2-40B4-BE49-F238E27FC236}">
                <a16:creationId xmlns:a16="http://schemas.microsoft.com/office/drawing/2014/main" id="{6E80518C-3AE5-C77D-9121-3212BB8A8002}"/>
              </a:ext>
            </a:extLst>
          </p:cNvPr>
          <p:cNvSpPr>
            <a:spLocks noGrp="1"/>
          </p:cNvSpPr>
          <p:nvPr>
            <p:ph idx="1"/>
          </p:nvPr>
        </p:nvSpPr>
        <p:spPr>
          <a:xfrm>
            <a:off x="4810259" y="649480"/>
            <a:ext cx="6555347" cy="5546047"/>
          </a:xfrm>
        </p:spPr>
        <p:txBody>
          <a:bodyPr anchor="ctr">
            <a:normAutofit/>
          </a:bodyPr>
          <a:lstStyle/>
          <a:p>
            <a:r>
              <a:rPr lang="en-GB" sz="2000" b="0" i="0" dirty="0">
                <a:effectLst/>
                <a:highlight>
                  <a:srgbClr val="FFFFFF"/>
                </a:highlight>
                <a:latin typeface="Lato" panose="020F0502020204030203" pitchFamily="34" charset="0"/>
              </a:rPr>
              <a:t> </a:t>
            </a:r>
            <a:r>
              <a:rPr lang="en-GB" sz="2000" b="0" i="0" dirty="0">
                <a:effectLst/>
                <a:highlight>
                  <a:srgbClr val="FFFFFF"/>
                </a:highlight>
                <a:latin typeface="Aptos" panose="020B0004020202020204" pitchFamily="34" charset="0"/>
              </a:rPr>
              <a:t>Cases would be prosecuted for the specific offence committed, e.g. common assault, GBH, harassment, kidnap, rape, threats to kill, murder. </a:t>
            </a:r>
          </a:p>
          <a:p>
            <a:endParaRPr lang="en-GB" sz="2000" dirty="0">
              <a:highlight>
                <a:srgbClr val="FFFFFF"/>
              </a:highlight>
              <a:latin typeface="Aptos" panose="020B0004020202020204" pitchFamily="34" charset="0"/>
            </a:endParaRPr>
          </a:p>
          <a:p>
            <a:r>
              <a:rPr lang="en-GB" sz="2000" b="0" i="0" dirty="0">
                <a:effectLst/>
                <a:highlight>
                  <a:srgbClr val="FFFFFF"/>
                </a:highlight>
                <a:latin typeface="Aptos" panose="020B0004020202020204" pitchFamily="34" charset="0"/>
              </a:rPr>
              <a:t>Additionally, honour based crimes could include:</a:t>
            </a:r>
          </a:p>
          <a:p>
            <a:pPr>
              <a:buFont typeface="Arial" panose="020B0604020202020204" pitchFamily="34" charset="0"/>
              <a:buChar char="•"/>
            </a:pPr>
            <a:r>
              <a:rPr lang="en-GB" sz="2000" b="0" i="0" dirty="0">
                <a:effectLst/>
                <a:highlight>
                  <a:srgbClr val="FFFFFF"/>
                </a:highlight>
                <a:latin typeface="Aptos" panose="020B0004020202020204" pitchFamily="34" charset="0"/>
              </a:rPr>
              <a:t>Attempted murder;</a:t>
            </a:r>
          </a:p>
          <a:p>
            <a:pPr>
              <a:buFont typeface="Arial" panose="020B0604020202020204" pitchFamily="34" charset="0"/>
              <a:buChar char="•"/>
            </a:pPr>
            <a:r>
              <a:rPr lang="en-GB" sz="2000" b="0" i="0" dirty="0">
                <a:effectLst/>
                <a:highlight>
                  <a:srgbClr val="FFFFFF"/>
                </a:highlight>
                <a:latin typeface="Aptos" panose="020B0004020202020204" pitchFamily="34" charset="0"/>
              </a:rPr>
              <a:t>Manslaughter;</a:t>
            </a:r>
          </a:p>
          <a:p>
            <a:pPr>
              <a:buFont typeface="Arial" panose="020B0604020202020204" pitchFamily="34" charset="0"/>
              <a:buChar char="•"/>
            </a:pPr>
            <a:r>
              <a:rPr lang="en-GB" sz="2000" b="0" i="0" dirty="0">
                <a:effectLst/>
                <a:highlight>
                  <a:srgbClr val="FFFFFF"/>
                </a:highlight>
                <a:latin typeface="Aptos" panose="020B0004020202020204" pitchFamily="34" charset="0"/>
              </a:rPr>
              <a:t>Procuring an abortion;</a:t>
            </a:r>
          </a:p>
          <a:p>
            <a:pPr>
              <a:buFont typeface="Arial" panose="020B0604020202020204" pitchFamily="34" charset="0"/>
              <a:buChar char="•"/>
            </a:pPr>
            <a:r>
              <a:rPr lang="en-GB" sz="2000" b="0" i="0" dirty="0">
                <a:effectLst/>
                <a:highlight>
                  <a:srgbClr val="FFFFFF"/>
                </a:highlight>
                <a:latin typeface="Aptos" panose="020B0004020202020204" pitchFamily="34" charset="0"/>
              </a:rPr>
              <a:t>Encouraging or assisting suicide;</a:t>
            </a:r>
          </a:p>
          <a:p>
            <a:pPr>
              <a:buFont typeface="Arial" panose="020B0604020202020204" pitchFamily="34" charset="0"/>
              <a:buChar char="•"/>
            </a:pPr>
            <a:r>
              <a:rPr lang="en-GB" sz="2000" b="0" i="0" dirty="0">
                <a:effectLst/>
                <a:highlight>
                  <a:srgbClr val="FFFFFF"/>
                </a:highlight>
                <a:latin typeface="Aptos" panose="020B0004020202020204" pitchFamily="34" charset="0"/>
              </a:rPr>
              <a:t>Conspiracy to murder;</a:t>
            </a:r>
          </a:p>
          <a:p>
            <a:pPr>
              <a:buFont typeface="Arial" panose="020B0604020202020204" pitchFamily="34" charset="0"/>
              <a:buChar char="•"/>
            </a:pPr>
            <a:r>
              <a:rPr lang="en-GB" sz="2000" b="0" i="0" dirty="0">
                <a:effectLst/>
                <a:highlight>
                  <a:srgbClr val="FFFFFF"/>
                </a:highlight>
                <a:latin typeface="Aptos" panose="020B0004020202020204" pitchFamily="34" charset="0"/>
              </a:rPr>
              <a:t>Conspiracy to commit a variety of assaults.</a:t>
            </a:r>
          </a:p>
          <a:p>
            <a:endParaRPr lang="en-GB" sz="2000" b="0" i="0" dirty="0">
              <a:effectLst/>
              <a:highlight>
                <a:srgbClr val="FFFFFF"/>
              </a:highlight>
              <a:latin typeface="Lato" panose="020F0502020204030203" pitchFamily="34" charset="0"/>
            </a:endParaRPr>
          </a:p>
        </p:txBody>
      </p:sp>
    </p:spTree>
    <p:extLst>
      <p:ext uri="{BB962C8B-B14F-4D97-AF65-F5344CB8AC3E}">
        <p14:creationId xmlns:p14="http://schemas.microsoft.com/office/powerpoint/2010/main" val="259846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the impact on the victim? </a:t>
            </a:r>
            <a:br>
              <a:rPr lang="en-US" sz="4000" kern="1200">
                <a:solidFill>
                  <a:srgbClr val="FFFFFF"/>
                </a:solidFill>
                <a:latin typeface="+mj-lt"/>
                <a:ea typeface="+mj-ea"/>
                <a:cs typeface="+mj-cs"/>
              </a:rPr>
            </a:br>
            <a:r>
              <a:rPr lang="en-US" sz="4000" kern="1200">
                <a:solidFill>
                  <a:srgbClr val="FFFFFF"/>
                </a:solidFill>
                <a:latin typeface="+mj-lt"/>
                <a:ea typeface="+mj-ea"/>
                <a:cs typeface="+mj-cs"/>
              </a:rPr>
              <a:t>Discuss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6103904" y="467208"/>
            <a:ext cx="4022796" cy="5923584"/>
          </a:xfrm>
          <a:prstGeom prst="rect">
            <a:avLst/>
          </a:prstGeom>
        </p:spPr>
      </p:pic>
    </p:spTree>
    <p:extLst>
      <p:ext uri="{BB962C8B-B14F-4D97-AF65-F5344CB8AC3E}">
        <p14:creationId xmlns:p14="http://schemas.microsoft.com/office/powerpoint/2010/main" val="351859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latin typeface="Aptos Display" panose="020B0004020202020204" pitchFamily="34" charset="0"/>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269705493"/>
              </p:ext>
            </p:extLst>
          </p:nvPr>
        </p:nvGraphicFramePr>
        <p:xfrm>
          <a:off x="4820751" y="332237"/>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B7BD60F-F26C-E403-7D8D-EC4C327D997D}"/>
              </a:ext>
            </a:extLst>
          </p:cNvPr>
          <p:cNvSpPr txBox="1"/>
          <p:nvPr/>
        </p:nvSpPr>
        <p:spPr>
          <a:xfrm>
            <a:off x="4820751" y="6183579"/>
            <a:ext cx="616818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Aptos" panose="020B0004020202020204" pitchFamily="34" charset="0"/>
                <a:hlinkClick r:id="rId8"/>
              </a:rPr>
              <a:t>Honour-based abuse: Advice for first responders (college.police.uk)</a:t>
            </a:r>
            <a:endParaRPr kumimoji="0" lang="en-GB" b="0" i="0" u="none" strike="noStrike" kern="1200" cap="none" spc="0" normalizeH="0" baseline="0" noProof="0" dirty="0">
              <a:ln>
                <a:noFill/>
              </a:ln>
              <a:solidFill>
                <a:prstClr val="black"/>
              </a:solidFill>
              <a:effectLst/>
              <a:uLnTx/>
              <a:uFillTx/>
              <a:latin typeface="Aptos" panose="020B0004020202020204" pitchFamily="34" charset="0"/>
            </a:endParaRPr>
          </a:p>
        </p:txBody>
      </p:sp>
    </p:spTree>
    <p:extLst>
      <p:ext uri="{BB962C8B-B14F-4D97-AF65-F5344CB8AC3E}">
        <p14:creationId xmlns:p14="http://schemas.microsoft.com/office/powerpoint/2010/main" val="125845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76693" y="144380"/>
            <a:ext cx="5219307" cy="1171074"/>
          </a:xfrm>
        </p:spPr>
        <p:txBody>
          <a:bodyPr anchor="b">
            <a:normAutofit/>
          </a:bodyPr>
          <a:lstStyle/>
          <a:p>
            <a:r>
              <a:rPr lang="en-GB" sz="4000" dirty="0">
                <a:latin typeface="Aptos Display" panose="020B0004020202020204" pitchFamily="34" charset="0"/>
              </a:rPr>
              <a:t>Key Principles</a:t>
            </a:r>
            <a:br>
              <a:rPr lang="en-GB" sz="3200" dirty="0"/>
            </a:br>
            <a:endParaRPr lang="en-GB" sz="3200" dirty="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7008019" y="1947555"/>
            <a:ext cx="4273463" cy="2962890"/>
          </a:xfrm>
          <a:prstGeom prst="rect">
            <a:avLst/>
          </a:prstGeom>
        </p:spPr>
      </p:pic>
      <p:grpSp>
        <p:nvGrpSpPr>
          <p:cNvPr id="41" name="Group 40">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3" name="Rectangle 32">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50423773"/>
              </p:ext>
            </p:extLst>
          </p:nvPr>
        </p:nvGraphicFramePr>
        <p:xfrm>
          <a:off x="876693" y="962526"/>
          <a:ext cx="5957244" cy="5108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4"/>
          <a:stretch>
            <a:fillRect/>
          </a:stretch>
        </p:blipFill>
        <p:spPr>
          <a:xfrm>
            <a:off x="4331368" y="1390677"/>
            <a:ext cx="7546367" cy="4063639"/>
          </a:xfrm>
          <a:prstGeom prst="rect">
            <a:avLst/>
          </a:prstGeom>
        </p:spPr>
      </p:pic>
      <p:grpSp>
        <p:nvGrpSpPr>
          <p:cNvPr id="11" name="Group 10">
            <a:extLst>
              <a:ext uri="{FF2B5EF4-FFF2-40B4-BE49-F238E27FC236}">
                <a16:creationId xmlns:a16="http://schemas.microsoft.com/office/drawing/2014/main" id="{59A59B10-9D94-4C5B-8BF0-95928DCE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2" name="Group 11">
              <a:extLst>
                <a:ext uri="{FF2B5EF4-FFF2-40B4-BE49-F238E27FC236}">
                  <a16:creationId xmlns:a16="http://schemas.microsoft.com/office/drawing/2014/main" id="{354E31B9-72DD-4DE4-B3E3-4395530BEC1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6" name="Freeform: Shape 15">
                <a:extLst>
                  <a:ext uri="{FF2B5EF4-FFF2-40B4-BE49-F238E27FC236}">
                    <a16:creationId xmlns:a16="http://schemas.microsoft.com/office/drawing/2014/main" id="{68738192-1FEA-49E1-BFF3-6D1C324A5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3C51644-0F34-453B-92B8-9FF33932E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8ADB9AB8-2EB4-4B5E-9A1E-84F2E44D91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4" name="Freeform: Shape 13">
                <a:extLst>
                  <a:ext uri="{FF2B5EF4-FFF2-40B4-BE49-F238E27FC236}">
                    <a16:creationId xmlns:a16="http://schemas.microsoft.com/office/drawing/2014/main" id="{95F439B0-E080-4B01-85AF-D226A85BA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DEC643B-AA3F-4913-B411-1458BCEF2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5">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a:xfrm>
            <a:off x="314265" y="2274838"/>
            <a:ext cx="4374042" cy="2308324"/>
          </a:xfrm>
        </p:spPr>
        <p:txBody>
          <a:bodyPr vert="horz" lIns="91440" tIns="45720" rIns="91440" bIns="45720" rtlCol="0" anchor="b">
            <a:normAutofit fontScale="90000"/>
          </a:bodyPr>
          <a:lstStyle/>
          <a:p>
            <a:r>
              <a:rPr lang="en-US" sz="7200" kern="1200" dirty="0">
                <a:solidFill>
                  <a:schemeClr val="bg1"/>
                </a:solidFill>
                <a:latin typeface="+mj-lt"/>
                <a:ea typeface="+mj-ea"/>
                <a:cs typeface="+mj-cs"/>
              </a:rPr>
              <a:t>What is the difference?</a:t>
            </a:r>
          </a:p>
        </p:txBody>
      </p:sp>
    </p:spTree>
    <p:extLst>
      <p:ext uri="{BB962C8B-B14F-4D97-AF65-F5344CB8AC3E}">
        <p14:creationId xmlns:p14="http://schemas.microsoft.com/office/powerpoint/2010/main" val="24111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b="5858"/>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1104900" y="115193"/>
            <a:ext cx="4724400" cy="783165"/>
          </a:xfrm>
        </p:spPr>
        <p:txBody>
          <a:bodyPr anchor="b">
            <a:normAutofit/>
          </a:bodyPr>
          <a:lstStyle/>
          <a:p>
            <a:r>
              <a:rPr lang="en-GB" sz="4000" dirty="0">
                <a:solidFill>
                  <a:schemeClr val="bg1"/>
                </a:solidFill>
                <a:latin typeface="Aptos Display" panose="020B0004020202020204" pitchFamily="34" charset="0"/>
              </a:rPr>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1104899" y="1013542"/>
            <a:ext cx="5215689" cy="4494388"/>
          </a:xfrm>
        </p:spPr>
        <p:txBody>
          <a:bodyPr>
            <a:noAutofit/>
          </a:bodyPr>
          <a:lstStyle/>
          <a:p>
            <a:r>
              <a:rPr lang="en-GB" sz="2000" b="0" i="0" dirty="0">
                <a:solidFill>
                  <a:schemeClr val="bg1"/>
                </a:solidFill>
                <a:effectLst/>
                <a:latin typeface="Aptos" panose="020B0004020202020204" pitchFamily="34" charset="0"/>
              </a:rPr>
              <a:t>A forced marriage is where one or both people do not or cannot consent to the marriage and pressure or abuse is used to force them into the marriage (Home Office, 2013)</a:t>
            </a:r>
          </a:p>
          <a:p>
            <a:r>
              <a:rPr lang="en-GB" sz="2000" dirty="0">
                <a:solidFill>
                  <a:schemeClr val="bg1"/>
                </a:solidFill>
                <a:latin typeface="Aptos" panose="020B0004020202020204" pitchFamily="34" charset="0"/>
              </a:rPr>
              <a:t>Forced marriage is a criminal offence is England and Wales under sec 121 of the Anti-Social Behaviour Crime and Policing Act 2014. </a:t>
            </a:r>
          </a:p>
          <a:p>
            <a:r>
              <a:rPr lang="en-GB" sz="2000" dirty="0">
                <a:solidFill>
                  <a:schemeClr val="bg1"/>
                </a:solidFill>
                <a:latin typeface="Aptos" panose="020B0004020202020204" pitchFamily="34" charset="0"/>
              </a:rPr>
              <a:t>The legalisation criminalises the use of coercion, which can include physical, psychological, financial, sexual or emotional pressure. </a:t>
            </a:r>
          </a:p>
          <a:p>
            <a:r>
              <a:rPr lang="en-GB" sz="2000" dirty="0">
                <a:solidFill>
                  <a:schemeClr val="bg1"/>
                </a:solidFill>
                <a:latin typeface="Aptos" panose="020B0004020202020204" pitchFamily="34" charset="0"/>
              </a:rPr>
              <a:t>People who lack capacity to consent to marriage cannot give informed consent to marry. </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5881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a:xfrm>
            <a:off x="838200" y="208547"/>
            <a:ext cx="10515600" cy="1482141"/>
          </a:xfrm>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4"/>
          <a:stretch>
            <a:fillRect/>
          </a:stretch>
        </p:blipFill>
        <p:spPr>
          <a:xfrm>
            <a:off x="1491916" y="1315453"/>
            <a:ext cx="9256295" cy="5287773"/>
          </a:xfrm>
          <a:prstGeom prst="rect">
            <a:avLst/>
          </a:prstGeom>
        </p:spPr>
      </p:pic>
    </p:spTree>
    <p:extLst>
      <p:ext uri="{BB962C8B-B14F-4D97-AF65-F5344CB8AC3E}">
        <p14:creationId xmlns:p14="http://schemas.microsoft.com/office/powerpoint/2010/main" val="16594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F51-1FD8-5E5D-BF1C-C9A550D4EED5}"/>
              </a:ext>
            </a:extLst>
          </p:cNvPr>
          <p:cNvSpPr>
            <a:spLocks noGrp="1"/>
          </p:cNvSpPr>
          <p:nvPr>
            <p:ph type="title"/>
          </p:nvPr>
        </p:nvSpPr>
        <p:spPr>
          <a:xfrm>
            <a:off x="838200" y="365125"/>
            <a:ext cx="10515600" cy="789907"/>
          </a:xfrm>
        </p:spPr>
        <p:txBody>
          <a:bodyPr/>
          <a:lstStyle/>
          <a:p>
            <a:r>
              <a:rPr lang="en-GB" dirty="0"/>
              <a:t>Remember males can be victims too</a:t>
            </a:r>
          </a:p>
        </p:txBody>
      </p:sp>
      <p:pic>
        <p:nvPicPr>
          <p:cNvPr id="4" name="Online Media 3" title="I slept in a storeroom cupboard to escape forced marriage - BBC World Service">
            <a:hlinkClick r:id="" action="ppaction://media"/>
            <a:extLst>
              <a:ext uri="{FF2B5EF4-FFF2-40B4-BE49-F238E27FC236}">
                <a16:creationId xmlns:a16="http://schemas.microsoft.com/office/drawing/2014/main" id="{CC346696-2D47-7DA4-918D-B3E19D972B8F}"/>
              </a:ext>
            </a:extLst>
          </p:cNvPr>
          <p:cNvPicPr>
            <a:picLocks noGrp="1" noRot="1" noChangeAspect="1"/>
          </p:cNvPicPr>
          <p:nvPr>
            <p:ph idx="1"/>
            <a:videoFile r:link="rId1"/>
          </p:nvPr>
        </p:nvPicPr>
        <p:blipFill>
          <a:blip r:embed="rId4"/>
          <a:stretch>
            <a:fillRect/>
          </a:stretch>
        </p:blipFill>
        <p:spPr>
          <a:xfrm>
            <a:off x="978568" y="1109301"/>
            <a:ext cx="10234864" cy="5383574"/>
          </a:xfrm>
          <a:prstGeom prst="rect">
            <a:avLst/>
          </a:prstGeom>
        </p:spPr>
      </p:pic>
    </p:spTree>
    <p:extLst>
      <p:ext uri="{BB962C8B-B14F-4D97-AF65-F5344CB8AC3E}">
        <p14:creationId xmlns:p14="http://schemas.microsoft.com/office/powerpoint/2010/main" val="1633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ECC9C-CFCD-D685-72B6-471151F6D000}"/>
              </a:ext>
            </a:extLst>
          </p:cNvPr>
          <p:cNvSpPr>
            <a:spLocks noGrp="1"/>
          </p:cNvSpPr>
          <p:nvPr>
            <p:ph type="title"/>
          </p:nvPr>
        </p:nvSpPr>
        <p:spPr>
          <a:xfrm>
            <a:off x="876693" y="1"/>
            <a:ext cx="5219307" cy="1331494"/>
          </a:xfrm>
        </p:spPr>
        <p:txBody>
          <a:bodyPr anchor="b">
            <a:normAutofit/>
          </a:bodyPr>
          <a:lstStyle/>
          <a:p>
            <a:r>
              <a:rPr lang="en-GB" sz="4000" dirty="0">
                <a:latin typeface="Aptos Display" panose="020B0004020202020204" pitchFamily="34" charset="0"/>
              </a:rPr>
              <a:t>Marriage and Civil Partnership Act 2022</a:t>
            </a:r>
          </a:p>
        </p:txBody>
      </p:sp>
      <p:sp>
        <p:nvSpPr>
          <p:cNvPr id="3" name="Content Placeholder 2">
            <a:extLst>
              <a:ext uri="{FF2B5EF4-FFF2-40B4-BE49-F238E27FC236}">
                <a16:creationId xmlns:a16="http://schemas.microsoft.com/office/drawing/2014/main" id="{1BD928E7-628E-F7A2-3700-CF367BC25D74}"/>
              </a:ext>
            </a:extLst>
          </p:cNvPr>
          <p:cNvSpPr>
            <a:spLocks noGrp="1"/>
          </p:cNvSpPr>
          <p:nvPr>
            <p:ph idx="1"/>
          </p:nvPr>
        </p:nvSpPr>
        <p:spPr>
          <a:xfrm>
            <a:off x="876692" y="1331495"/>
            <a:ext cx="6005371" cy="4649813"/>
          </a:xfrm>
        </p:spPr>
        <p:txBody>
          <a:bodyPr anchor="t">
            <a:noAutofit/>
          </a:bodyPr>
          <a:lstStyle/>
          <a:p>
            <a:pPr>
              <a:lnSpc>
                <a:spcPct val="150000"/>
              </a:lnSpc>
            </a:pPr>
            <a:r>
              <a:rPr lang="en-GB" sz="2000" b="0" i="0" dirty="0">
                <a:effectLst/>
                <a:highlight>
                  <a:srgbClr val="FFFFFF"/>
                </a:highlight>
                <a:latin typeface="Aptos" panose="020B0004020202020204" pitchFamily="34" charset="0"/>
              </a:rPr>
              <a:t>The Act will raise the age of marriage and civil partnership to 18 in England and Wales to protect children from the scourge of forced marriage.</a:t>
            </a:r>
          </a:p>
          <a:p>
            <a:pPr>
              <a:lnSpc>
                <a:spcPct val="150000"/>
              </a:lnSpc>
            </a:pPr>
            <a:r>
              <a:rPr lang="en-GB" sz="2000" b="0" i="0" dirty="0">
                <a:effectLst/>
                <a:highlight>
                  <a:srgbClr val="FFFFFF"/>
                </a:highlight>
                <a:latin typeface="Aptos" panose="020B0004020202020204" pitchFamily="34" charset="0"/>
              </a:rPr>
              <a:t>This means that 16 to 17-year-olds will no longer be able to marry or enter a civil partnership under any circumstances, including with parental or judicial consent from 26 February 2023. It will not be possible for anyone under 18 to marry or enter a civil partnership after this date (Ministry of Justice, 2022)</a:t>
            </a:r>
          </a:p>
          <a:p>
            <a:pPr marL="0" indent="0">
              <a:buNone/>
            </a:pPr>
            <a:endParaRPr lang="en-GB" sz="2000" dirty="0">
              <a:highlight>
                <a:srgbClr val="FFFFFF"/>
              </a:highlight>
              <a:latin typeface="Aptos" panose="020B0004020202020204" pitchFamily="34" charset="0"/>
            </a:endParaRPr>
          </a:p>
        </p:txBody>
      </p:sp>
      <p:pic>
        <p:nvPicPr>
          <p:cNvPr id="5" name="Picture 4" descr="A gavel and rings on a table&#10;&#10;Description automatically generated">
            <a:extLst>
              <a:ext uri="{FF2B5EF4-FFF2-40B4-BE49-F238E27FC236}">
                <a16:creationId xmlns:a16="http://schemas.microsoft.com/office/drawing/2014/main" id="{5CA9A835-51A8-50B0-24B8-2D7EB65266E8}"/>
              </a:ext>
            </a:extLst>
          </p:cNvPr>
          <p:cNvPicPr>
            <a:picLocks noChangeAspect="1"/>
          </p:cNvPicPr>
          <p:nvPr/>
        </p:nvPicPr>
        <p:blipFill rotWithShape="1">
          <a:blip r:embed="rId3"/>
          <a:srcRect l="30193" r="9048"/>
          <a:stretch>
            <a:fillRect/>
          </a:stretch>
        </p:blipFill>
        <p:spPr>
          <a:xfrm>
            <a:off x="7015163" y="877413"/>
            <a:ext cx="4300543" cy="5043096"/>
          </a:xfrm>
          <a:prstGeom prst="rect">
            <a:avLst/>
          </a:prstGeom>
        </p:spPr>
      </p:pic>
      <p:grpSp>
        <p:nvGrpSpPr>
          <p:cNvPr id="17" name="Group 16">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8" name="Rectangle 17">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364343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876693" y="741391"/>
            <a:ext cx="5219307" cy="525935"/>
          </a:xfrm>
        </p:spPr>
        <p:txBody>
          <a:bodyPr anchor="b">
            <a:normAutofit fontScale="90000"/>
          </a:bodyPr>
          <a:lstStyle/>
          <a:p>
            <a:r>
              <a:rPr lang="en-GB" sz="4000" dirty="0">
                <a:latin typeface="Aptos Display" panose="020B0004020202020204" pitchFamily="34" charset="0"/>
              </a:rPr>
              <a:t>Support</a:t>
            </a:r>
          </a:p>
        </p:txBody>
      </p:sp>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876692" y="1459832"/>
            <a:ext cx="5219307" cy="4521476"/>
          </a:xfrm>
        </p:spPr>
        <p:txBody>
          <a:bodyPr anchor="t">
            <a:normAutofit/>
          </a:bodyPr>
          <a:lstStyle/>
          <a:p>
            <a:r>
              <a:rPr lang="en-GB" sz="2000" dirty="0">
                <a:latin typeface="Aptos" panose="020B0004020202020204" pitchFamily="34" charset="0"/>
              </a:rPr>
              <a:t>Forced Marriage Unit- Operates both inside the UK and overseas. </a:t>
            </a:r>
          </a:p>
          <a:p>
            <a:endParaRPr lang="en-GB" sz="2000" dirty="0">
              <a:latin typeface="Aptos" panose="020B0004020202020204" pitchFamily="34" charset="0"/>
            </a:endParaRPr>
          </a:p>
          <a:p>
            <a:r>
              <a:rPr lang="en-GB" sz="2000" dirty="0">
                <a:latin typeface="Aptos" panose="020B0004020202020204" pitchFamily="34" charset="0"/>
              </a:rPr>
              <a:t>Public help line which provides support to: </a:t>
            </a:r>
          </a:p>
          <a:p>
            <a:pPr>
              <a:buFont typeface="Arial" panose="020B0604020202020204" pitchFamily="34" charset="0"/>
              <a:buChar char="•"/>
            </a:pPr>
            <a:r>
              <a:rPr lang="en-GB" sz="2000" b="0" i="0" dirty="0">
                <a:effectLst/>
                <a:latin typeface="Aptos" panose="020B0004020202020204" pitchFamily="34" charset="0"/>
              </a:rPr>
              <a:t>victims and potential victims of forced marriage</a:t>
            </a:r>
          </a:p>
          <a:p>
            <a:pPr>
              <a:buFont typeface="Arial" panose="020B0604020202020204" pitchFamily="34" charset="0"/>
              <a:buChar char="•"/>
            </a:pPr>
            <a:r>
              <a:rPr lang="en-GB" sz="2000" b="0" i="0" dirty="0">
                <a:effectLst/>
                <a:latin typeface="Aptos" panose="020B0004020202020204" pitchFamily="34" charset="0"/>
              </a:rPr>
              <a:t>professionals dealing with cases</a:t>
            </a:r>
          </a:p>
          <a:p>
            <a:endParaRPr lang="en-GB" sz="2000" dirty="0">
              <a:latin typeface="Aptos" panose="020B0004020202020204" pitchFamily="34" charset="0"/>
            </a:endParaRPr>
          </a:p>
          <a:p>
            <a:pPr marL="0" indent="0">
              <a:buNone/>
            </a:pPr>
            <a:r>
              <a:rPr lang="en-GB" sz="2000" dirty="0">
                <a:latin typeface="Aptos" panose="020B0004020202020204" pitchFamily="34" charset="0"/>
                <a:hlinkClick r:id="rId3"/>
              </a:rPr>
              <a:t>https://www.gov.uk/guidance/forced-marriage</a:t>
            </a:r>
            <a:endParaRPr lang="en-GB" sz="2000" dirty="0">
              <a:latin typeface="Aptos" panose="020B0004020202020204" pitchFamily="34" charset="0"/>
            </a:endParaRPr>
          </a:p>
          <a:p>
            <a:endParaRPr lang="en-GB" sz="2000" dirty="0"/>
          </a:p>
          <a:p>
            <a:endParaRPr lang="en-GB" sz="2000" dirty="0"/>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4"/>
          <a:srcRect l="27439" r="15639"/>
          <a:stretch>
            <a:fillRect/>
          </a:stretch>
        </p:blipFill>
        <p:spPr>
          <a:xfrm>
            <a:off x="7015163" y="877413"/>
            <a:ext cx="4300543" cy="5043096"/>
          </a:xfrm>
          <a:prstGeom prst="rect">
            <a:avLst/>
          </a:prstGeom>
        </p:spPr>
      </p:pic>
      <p:grpSp>
        <p:nvGrpSpPr>
          <p:cNvPr id="16" name="Group 15">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7" name="Rectangle 16">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74059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D417122-A9A8-4FFB-4C94-B030DE0F240A}"/>
              </a:ext>
            </a:extLst>
          </p:cNvPr>
          <p:cNvPicPr>
            <a:picLocks noChangeAspect="1"/>
          </p:cNvPicPr>
          <p:nvPr/>
        </p:nvPicPr>
        <p:blipFill>
          <a:blip r:embed="rId3">
            <a:alphaModFix amt="35000"/>
          </a:blip>
          <a:srcRect t="1454" b="113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a:xfrm>
            <a:off x="838200" y="365125"/>
            <a:ext cx="10515600" cy="1325563"/>
          </a:xfrm>
        </p:spPr>
        <p:txBody>
          <a:bodyPr>
            <a:normAutofit/>
          </a:bodyPr>
          <a:lstStyle/>
          <a:p>
            <a:r>
              <a:rPr lang="en-GB">
                <a:solidFill>
                  <a:srgbClr val="FFFFFF"/>
                </a:solidFill>
              </a:rPr>
              <a:t>Statistics</a:t>
            </a:r>
            <a:br>
              <a:rPr lang="en-GB">
                <a:solidFill>
                  <a:srgbClr val="FFFFFF"/>
                </a:solidFill>
              </a:rPr>
            </a:br>
            <a:endParaRPr lang="en-GB">
              <a:solidFill>
                <a:srgbClr val="FFFFFF"/>
              </a:solidFill>
            </a:endParaRPr>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extLst>
              <p:ext uri="{D42A27DB-BD31-4B8C-83A1-F6EECF244321}">
                <p14:modId xmlns:p14="http://schemas.microsoft.com/office/powerpoint/2010/main" val="23758544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18980452"/>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Female Genital Mutilation</a:t>
            </a:r>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144556" y="467208"/>
            <a:ext cx="5941492" cy="5923584"/>
          </a:xfrm>
          <a:prstGeom prst="rect">
            <a:avLst/>
          </a:prstGeom>
        </p:spPr>
      </p:pic>
    </p:spTree>
    <p:extLst>
      <p:ext uri="{BB962C8B-B14F-4D97-AF65-F5344CB8AC3E}">
        <p14:creationId xmlns:p14="http://schemas.microsoft.com/office/powerpoint/2010/main" val="4038128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457201" y="502020"/>
            <a:ext cx="6002912" cy="732420"/>
          </a:xfrm>
        </p:spPr>
        <p:txBody>
          <a:bodyPr anchor="b">
            <a:normAutofit fontScale="90000"/>
          </a:bodyPr>
          <a:lstStyle/>
          <a:p>
            <a:r>
              <a:rPr lang="en-GB" sz="4000" dirty="0">
                <a:latin typeface="Aptos Display" panose="020B0004020202020204" pitchFamily="34" charset="0"/>
              </a:rPr>
              <a:t>FGM: What is it and Why does it happen?</a:t>
            </a:r>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457200" y="1493520"/>
            <a:ext cx="7615201" cy="4447457"/>
          </a:xfrm>
        </p:spPr>
        <p:txBody>
          <a:bodyPr anchor="t">
            <a:normAutofit/>
          </a:bodyPr>
          <a:lstStyle/>
          <a:p>
            <a:pPr marL="0" indent="0">
              <a:lnSpc>
                <a:spcPct val="150000"/>
              </a:lnSpc>
              <a:buNone/>
            </a:pPr>
            <a:r>
              <a:rPr lang="en-GB" sz="2000" dirty="0">
                <a:latin typeface="Aptos" panose="020B0004020202020204" pitchFamily="34" charset="0"/>
              </a:rPr>
              <a:t>“...procedures that involve partial or total removal of the external female genitalia, or other injury to the female genital organs for non-medical reasons” </a:t>
            </a:r>
          </a:p>
          <a:p>
            <a:pPr marL="0" indent="0">
              <a:lnSpc>
                <a:spcPct val="150000"/>
              </a:lnSpc>
              <a:buNone/>
            </a:pPr>
            <a:endParaRPr lang="en-GB" sz="2000" dirty="0">
              <a:latin typeface="Aptos" panose="020B0004020202020204" pitchFamily="34" charset="0"/>
            </a:endParaRPr>
          </a:p>
        </p:txBody>
      </p:sp>
      <p:sp>
        <p:nvSpPr>
          <p:cNvPr id="26" name="Rectangle 2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3"/>
          <a:stretch>
            <a:fillRect/>
          </a:stretch>
        </p:blipFill>
        <p:spPr>
          <a:xfrm>
            <a:off x="8099479" y="2187563"/>
            <a:ext cx="4143452" cy="2961076"/>
          </a:xfrm>
          <a:prstGeom prst="rect">
            <a:avLst/>
          </a:prstGeom>
        </p:spPr>
      </p:pic>
      <p:sp>
        <p:nvSpPr>
          <p:cNvPr id="6" name="TextBox 5">
            <a:extLst>
              <a:ext uri="{FF2B5EF4-FFF2-40B4-BE49-F238E27FC236}">
                <a16:creationId xmlns:a16="http://schemas.microsoft.com/office/drawing/2014/main" id="{6CFAA5FE-BDBD-FEC5-5C97-F008B290597F}"/>
              </a:ext>
            </a:extLst>
          </p:cNvPr>
          <p:cNvSpPr txBox="1"/>
          <p:nvPr/>
        </p:nvSpPr>
        <p:spPr>
          <a:xfrm>
            <a:off x="457199" y="3200172"/>
            <a:ext cx="7666133" cy="3611245"/>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Religion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Custom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To give a sense of belonging &amp; acceptance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Preserving tradition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Preserving virginity, part of being a woman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Cleanses &amp; purifies the girl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Protecting family honour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Social acceptance, especially in relation to marriage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894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3"/>
          <a:srcRect l="2030" r="-1" b="-1"/>
          <a:stretch>
            <a:fillRect/>
          </a:stretch>
        </p:blipFill>
        <p:spPr>
          <a:xfrm>
            <a:off x="8331957" y="-10138"/>
            <a:ext cx="3860043" cy="3457378"/>
          </a:xfrm>
          <a:prstGeom prst="rect">
            <a:avLst/>
          </a:prstGeom>
        </p:spPr>
      </p:pic>
      <p:sp>
        <p:nvSpPr>
          <p:cNvPr id="27" name="Rectangle 26">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631065" y="457201"/>
            <a:ext cx="3020560" cy="3588870"/>
          </a:xfrm>
        </p:spPr>
        <p:txBody>
          <a:bodyPr anchor="b">
            <a:normAutofit/>
          </a:bodyPr>
          <a:lstStyle/>
          <a:p>
            <a:pPr algn="r"/>
            <a:r>
              <a:rPr lang="en-GB" sz="4000" dirty="0">
                <a:solidFill>
                  <a:srgbClr val="FFFFFF"/>
                </a:solidFill>
                <a:latin typeface="Aptos Display" panose="020B0004020202020204" pitchFamily="34" charset="0"/>
              </a:rPr>
              <a:t>No health benefits</a:t>
            </a:r>
          </a:p>
        </p:txBody>
      </p:sp>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175760" y="669363"/>
            <a:ext cx="3978408" cy="5534211"/>
          </a:xfrm>
        </p:spPr>
        <p:txBody>
          <a:bodyPr anchor="ctr">
            <a:noAutofit/>
          </a:bodyPr>
          <a:lstStyle/>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severe pain</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excessive bleeding (haemorrhage)</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genital tissue swelling</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fever</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infections e.g., tetanus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urinary problems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wound healing problems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injury to surrounding genital tissue</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shock</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death.</a:t>
            </a:r>
          </a:p>
          <a:p>
            <a:r>
              <a:rPr lang="en-US" sz="2000" dirty="0">
                <a:latin typeface="Aptos" panose="020B0004020202020204" pitchFamily="34" charset="0"/>
              </a:rPr>
              <a:t>Many long-term health issues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4"/>
          <a:srcRect l="3755" r="15948" b="1"/>
          <a:stretch>
            <a:fillRect/>
          </a:stretch>
        </p:blipFill>
        <p:spPr>
          <a:xfrm>
            <a:off x="8331957" y="3420897"/>
            <a:ext cx="3860043" cy="3437103"/>
          </a:xfrm>
          <a:prstGeom prst="rect">
            <a:avLst/>
          </a:prstGeom>
        </p:spPr>
      </p:pic>
    </p:spTree>
    <p:extLst>
      <p:ext uri="{BB962C8B-B14F-4D97-AF65-F5344CB8AC3E}">
        <p14:creationId xmlns:p14="http://schemas.microsoft.com/office/powerpoint/2010/main" val="1444147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spTree>
    <p:extLst>
      <p:ext uri="{BB962C8B-B14F-4D97-AF65-F5344CB8AC3E}">
        <p14:creationId xmlns:p14="http://schemas.microsoft.com/office/powerpoint/2010/main" val="42174645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Risk Indicators</a:t>
            </a:r>
            <a:br>
              <a:rPr lang="en-GB" sz="4000" dirty="0"/>
            </a:br>
            <a:endParaRPr lang="en-GB" sz="4000" dirty="0"/>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The position of the family within their community &amp; the level of integration into UK society</a:t>
            </a:r>
          </a:p>
          <a:p>
            <a:r>
              <a:rPr lang="en-GB" sz="2000" dirty="0">
                <a:latin typeface="Aptos" panose="020B0004020202020204" pitchFamily="34" charset="0"/>
              </a:rPr>
              <a:t>Any girl born to a woman who has been subjected to FGM </a:t>
            </a:r>
          </a:p>
          <a:p>
            <a:r>
              <a:rPr lang="en-GB" sz="2000" dirty="0">
                <a:latin typeface="Aptos" panose="020B0004020202020204" pitchFamily="34" charset="0"/>
              </a:rPr>
              <a:t>When a family elder visits the country</a:t>
            </a:r>
          </a:p>
          <a:p>
            <a:r>
              <a:rPr lang="en-GB" sz="2000" dirty="0">
                <a:latin typeface="Aptos" panose="020B0004020202020204" pitchFamily="34" charset="0"/>
              </a:rPr>
              <a:t>Any girl who has a sister who has already undergone FGM</a:t>
            </a:r>
          </a:p>
          <a:p>
            <a:r>
              <a:rPr lang="en-GB" sz="2000" dirty="0">
                <a:latin typeface="Aptos" panose="020B0004020202020204" pitchFamily="34" charset="0"/>
              </a:rPr>
              <a:t>Any girl who is withdrawn from Personal, Social &amp; Health Education (PSHE)</a:t>
            </a:r>
          </a:p>
          <a:p>
            <a:endParaRPr lang="en-GB"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2"/>
          <a:srcRect l="9858" r="31457"/>
          <a:stretch/>
        </p:blipFill>
        <p:spPr>
          <a:xfrm>
            <a:off x="7075967" y="1277422"/>
            <a:ext cx="4170530" cy="4335049"/>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Female Genital Mutilation Act 2003</a:t>
            </a:r>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5926620" y="649480"/>
            <a:ext cx="5438986" cy="5546047"/>
          </a:xfrm>
        </p:spPr>
        <p:txBody>
          <a:bodyPr anchor="ctr">
            <a:normAutofit/>
          </a:bodyPr>
          <a:lstStyle/>
          <a:p>
            <a:r>
              <a:rPr lang="en-GB" sz="2000" dirty="0">
                <a:latin typeface="Aptos" panose="020B0004020202020204" pitchFamily="34" charset="0"/>
              </a:rPr>
              <a:t>Section 1: He excises, infibulates or otherwise mutilates the whole or any part of a girl’s labia majora, labia minora or clitoris. </a:t>
            </a:r>
          </a:p>
          <a:p>
            <a:r>
              <a:rPr lang="en-GB" sz="2000" dirty="0">
                <a:latin typeface="Aptos" panose="020B0004020202020204" pitchFamily="34" charset="0"/>
              </a:rPr>
              <a:t>Section 2: He aids, abets, counsels or procures a girl to excise, infibulate or otherwise mutilate the whole or any part of her own labia majora, labia minora or clitoris.</a:t>
            </a:r>
          </a:p>
          <a:p>
            <a:r>
              <a:rPr lang="en-GB" sz="2000" dirty="0">
                <a:latin typeface="Aptos" panose="020B0004020202020204" pitchFamily="34" charset="0"/>
              </a:rPr>
              <a:t>Section 3: If he aids, abets, counsels or procures a person who is not a UK national or UK resident to do a relevant act of FGM outside the UK.</a:t>
            </a:r>
          </a:p>
          <a:p>
            <a:r>
              <a:rPr lang="en-GB" sz="2000" dirty="0">
                <a:latin typeface="Aptos" panose="020B0004020202020204" pitchFamily="34" charset="0"/>
              </a:rPr>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1900" dirty="0"/>
          </a:p>
        </p:txBody>
      </p:sp>
    </p:spTree>
    <p:extLst>
      <p:ext uri="{BB962C8B-B14F-4D97-AF65-F5344CB8AC3E}">
        <p14:creationId xmlns:p14="http://schemas.microsoft.com/office/powerpoint/2010/main" val="2437353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Female Genital Mutilation Act 2003 </a:t>
            </a:r>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6503158" y="649480"/>
            <a:ext cx="4862447" cy="5546047"/>
          </a:xfrm>
        </p:spPr>
        <p:txBody>
          <a:bodyPr anchor="ctr">
            <a:normAutofit/>
          </a:bodyPr>
          <a:lstStyle/>
          <a:p>
            <a:r>
              <a:rPr lang="en-GB" sz="2000" dirty="0">
                <a:latin typeface="Aptos" panose="020B0004020202020204" pitchFamily="34" charset="0"/>
              </a:rPr>
              <a:t>Section 3A If a genital mutilation offence is committed against a girl under 16, each person who is responsible for the girl at the relevant time is guilty of an offence </a:t>
            </a:r>
          </a:p>
          <a:p>
            <a:r>
              <a:rPr lang="en-GB" sz="2000" dirty="0">
                <a:latin typeface="Aptos" panose="020B0004020202020204" pitchFamily="34" charset="0"/>
              </a:rPr>
              <a:t>Section 4 If the offences outlined in S1-3A are carried out outside of the UK by a UK national or resident, even in countries where the practice is legal then the offence may be treated as having been committed in England, Wales or NI </a:t>
            </a:r>
          </a:p>
          <a:p>
            <a:r>
              <a:rPr lang="en-GB" sz="2000" dirty="0">
                <a:latin typeface="Aptos" panose="020B0004020202020204" pitchFamily="34" charset="0"/>
              </a:rPr>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847E09-0401-9DE4-38DF-576BF5B7C546}"/>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Aptos Display" panose="020B0004020202020204" pitchFamily="34" charset="0"/>
              </a:rPr>
              <a:t>Serious Crime Act 2015</a:t>
            </a:r>
          </a:p>
        </p:txBody>
      </p:sp>
      <p:sp>
        <p:nvSpPr>
          <p:cNvPr id="3" name="Content Placeholder 2">
            <a:extLst>
              <a:ext uri="{FF2B5EF4-FFF2-40B4-BE49-F238E27FC236}">
                <a16:creationId xmlns:a16="http://schemas.microsoft.com/office/drawing/2014/main" id="{5A3C3383-D36D-DB09-D951-E6DE1C6E992A}"/>
              </a:ext>
            </a:extLst>
          </p:cNvPr>
          <p:cNvSpPr>
            <a:spLocks noGrp="1"/>
          </p:cNvSpPr>
          <p:nvPr>
            <p:ph idx="1"/>
          </p:nvPr>
        </p:nvSpPr>
        <p:spPr>
          <a:xfrm>
            <a:off x="5775158" y="649480"/>
            <a:ext cx="6208295" cy="5546047"/>
          </a:xfrm>
        </p:spPr>
        <p:txBody>
          <a:bodyPr anchor="ctr">
            <a:normAutofit/>
          </a:bodyPr>
          <a:lstStyle/>
          <a:p>
            <a:pPr marL="0" indent="0">
              <a:buNone/>
            </a:pPr>
            <a:r>
              <a:rPr lang="en-GB" sz="2000" b="1" i="0" dirty="0">
                <a:effectLst/>
                <a:highlight>
                  <a:srgbClr val="FFFFFF"/>
                </a:highlight>
                <a:latin typeface="Aptos" panose="020B0004020202020204" pitchFamily="34" charset="0"/>
              </a:rPr>
              <a:t>Offence of female genital mutilation: extra-territorial acts</a:t>
            </a:r>
          </a:p>
          <a:p>
            <a:pPr marL="0" indent="0">
              <a:buNone/>
            </a:pPr>
            <a:r>
              <a:rPr lang="en-GB" sz="2000" b="0" i="0" dirty="0">
                <a:effectLst/>
                <a:highlight>
                  <a:srgbClr val="FFFFFF"/>
                </a:highlight>
                <a:latin typeface="Aptos" panose="020B0004020202020204" pitchFamily="34" charset="0"/>
              </a:rPr>
              <a:t>(1)The Female Genital Mutilation Act 2003 is amended as follows—</a:t>
            </a:r>
          </a:p>
          <a:p>
            <a:pPr marL="0" indent="0">
              <a:buNone/>
            </a:pPr>
            <a:r>
              <a:rPr lang="en-GB" sz="2000" b="0" i="0" dirty="0">
                <a:effectLst/>
                <a:highlight>
                  <a:srgbClr val="FFFFFF"/>
                </a:highlight>
                <a:latin typeface="Aptos" panose="020B0004020202020204" pitchFamily="34" charset="0"/>
              </a:rPr>
              <a:t>(a)in section 3 (offence of assisting non-UK person to mutilate overseas a girl’s genitalia), in subsections (1) and (2)(a) omit “permanent”;</a:t>
            </a:r>
          </a:p>
          <a:p>
            <a:pPr marL="0" indent="0">
              <a:buNone/>
            </a:pPr>
            <a:r>
              <a:rPr lang="en-GB" sz="2000" b="0" i="0" dirty="0">
                <a:effectLst/>
                <a:highlight>
                  <a:srgbClr val="FFFFFF"/>
                </a:highlight>
                <a:latin typeface="Aptos" panose="020B0004020202020204" pitchFamily="34" charset="0"/>
              </a:rPr>
              <a:t>(b)in section 4 (extension of sections 1 to 3 to extra-territorial acts), in subsection (1) omit “permanent”;</a:t>
            </a:r>
          </a:p>
          <a:p>
            <a:pPr marL="0" indent="0">
              <a:buNone/>
            </a:pPr>
            <a:r>
              <a:rPr lang="en-GB" sz="2000" b="0" i="0" dirty="0">
                <a:effectLst/>
                <a:highlight>
                  <a:srgbClr val="FFFFFF"/>
                </a:highlight>
                <a:latin typeface="Aptos" panose="020B0004020202020204" pitchFamily="34" charset="0"/>
              </a:rPr>
              <a:t>(c)in section 6 (definitions), for subsection (3) substitute—</a:t>
            </a:r>
          </a:p>
          <a:p>
            <a:pPr marL="0" indent="0">
              <a:buNone/>
            </a:pPr>
            <a:r>
              <a:rPr lang="en-GB" sz="2000" b="0" i="0" dirty="0">
                <a:effectLst/>
                <a:highlight>
                  <a:srgbClr val="FFFFFF"/>
                </a:highlight>
                <a:latin typeface="Aptos" panose="020B0004020202020204" pitchFamily="34" charset="0"/>
              </a:rPr>
              <a:t>“(3)A United Kingdom resident is an individual who is habitually resident in the United Kingdom.”</a:t>
            </a:r>
          </a:p>
          <a:p>
            <a:endParaRPr lang="en-GB" sz="2000" dirty="0"/>
          </a:p>
        </p:txBody>
      </p:sp>
    </p:spTree>
    <p:extLst>
      <p:ext uri="{BB962C8B-B14F-4D97-AF65-F5344CB8AC3E}">
        <p14:creationId xmlns:p14="http://schemas.microsoft.com/office/powerpoint/2010/main" val="2341533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lnSpcReduction="10000"/>
          </a:bodyPr>
          <a:lstStyle/>
          <a:p>
            <a:r>
              <a:rPr lang="en-GB" sz="2000" dirty="0">
                <a:latin typeface="Aptos" panose="020B0004020202020204" pitchFamily="34" charset="0"/>
              </a:rPr>
              <a:t>Empowers the Courts to make Protection Orders</a:t>
            </a:r>
          </a:p>
          <a:p>
            <a:r>
              <a:rPr lang="en-GB" sz="2000" dirty="0">
                <a:latin typeface="Aptos" panose="020B0004020202020204" pitchFamily="34" charset="0"/>
              </a:rPr>
              <a:t>To protect a girl against the commission of a genital mutilation offence</a:t>
            </a:r>
          </a:p>
          <a:p>
            <a:r>
              <a:rPr lang="en-GB" sz="2000" dirty="0">
                <a:latin typeface="Aptos" panose="020B0004020202020204" pitchFamily="34" charset="0"/>
              </a:rPr>
              <a:t>To protect a girl against whom any such offence has been committed </a:t>
            </a:r>
          </a:p>
          <a:p>
            <a:r>
              <a:rPr lang="en-GB" sz="2000" dirty="0">
                <a:latin typeface="Aptos" panose="020B0004020202020204" pitchFamily="34" charset="0"/>
              </a:rPr>
              <a:t>Aiding &amp; abetting, counselling, procuring, encouraging/assisting another to commit/attempt to commit</a:t>
            </a:r>
          </a:p>
          <a:p>
            <a:r>
              <a:rPr lang="en-GB" sz="2000" dirty="0">
                <a:latin typeface="Aptos" panose="020B0004020202020204" pitchFamily="34" charset="0"/>
              </a:rPr>
              <a:t>Conspiring to commit or attempt to commit. Covers such acts whether they take place inside or outside England &amp; Wales</a:t>
            </a:r>
          </a:p>
          <a:p>
            <a:r>
              <a:rPr lang="en-GB" sz="2000" dirty="0">
                <a:latin typeface="Aptos" panose="020B0004020202020204" pitchFamily="34" charset="0"/>
              </a:rPr>
              <a:t>FGM Protection Order may contain prohibitions, restrictions or requirements as deemed appropriate by the Court</a:t>
            </a:r>
          </a:p>
          <a:p>
            <a:endParaRPr lang="en-GB" sz="2000" dirty="0">
              <a:latin typeface="Aptos" panose="020B0004020202020204" pitchFamily="34" charset="0"/>
            </a:endParaRPr>
          </a:p>
          <a:p>
            <a:pPr marL="0" indent="0">
              <a:buNone/>
            </a:pPr>
            <a:r>
              <a:rPr lang="en-GB" sz="2000" dirty="0">
                <a:latin typeface="Aptos" panose="020B0004020202020204" pitchFamily="34" charset="0"/>
              </a:rPr>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Officer Actions </a:t>
            </a:r>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what should do police officers if they are dealing with a potential victim of FGM?</a:t>
            </a:r>
          </a:p>
          <a:p>
            <a:endParaRPr lang="en-GB" sz="2000" dirty="0">
              <a:latin typeface="Aptos" panose="020B0004020202020204" pitchFamily="34" charset="0"/>
            </a:endParaRPr>
          </a:p>
          <a:p>
            <a:r>
              <a:rPr lang="en-GB" sz="2000" dirty="0">
                <a:latin typeface="Aptos" panose="020B0004020202020204" pitchFamily="34" charset="0"/>
              </a:rPr>
              <a:t>what are some of the thing's officers should consider when talking to the victim?</a:t>
            </a:r>
          </a:p>
          <a:p>
            <a:endParaRPr lang="en-GB"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7075967" y="2329330"/>
            <a:ext cx="4170530" cy="2231233"/>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First responder actions</a:t>
            </a:r>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3263305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alphaModFix amt="50000"/>
          </a:blip>
          <a:srcRect l="28733" r="6379" b="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spTree>
    <p:extLst>
      <p:ext uri="{BB962C8B-B14F-4D97-AF65-F5344CB8AC3E}">
        <p14:creationId xmlns:p14="http://schemas.microsoft.com/office/powerpoint/2010/main" val="2850288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5396</Words>
  <Application>Microsoft Office PowerPoint</Application>
  <PresentationFormat>Widescreen</PresentationFormat>
  <Paragraphs>356</Paragraphs>
  <Slides>41</Slides>
  <Notes>37</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GDS Transport</vt:lpstr>
      <vt:lpstr>Aptos</vt:lpstr>
      <vt:lpstr>Aptos Display</vt:lpstr>
      <vt:lpstr>Arial</vt:lpstr>
      <vt:lpstr>Arial</vt:lpstr>
      <vt:lpstr>Calibri</vt:lpstr>
      <vt:lpstr>Calibri Light</vt:lpstr>
      <vt:lpstr>Lato</vt:lpstr>
      <vt:lpstr>Noto Sans</vt:lpstr>
      <vt:lpstr>Office Theme</vt:lpstr>
      <vt:lpstr>Honour Based Abuse, Forced Marriage &amp; Female Genital Mutilation </vt:lpstr>
      <vt:lpstr>Aims </vt:lpstr>
      <vt:lpstr>What do they have in common? </vt:lpstr>
      <vt:lpstr>Shafilea Ahmed 17 years (2003)</vt:lpstr>
      <vt:lpstr>Males can be victims too</vt:lpstr>
      <vt:lpstr>Honour Based Violence</vt:lpstr>
      <vt:lpstr>Statistics</vt:lpstr>
      <vt:lpstr>Statistics cont.</vt:lpstr>
      <vt:lpstr>What is Honour Based Abuse?</vt:lpstr>
      <vt:lpstr>NPCC Definition of Honour Based Abuse</vt:lpstr>
      <vt:lpstr>What is Honour?</vt:lpstr>
      <vt:lpstr>Banaz Mahmod Honor Killing</vt:lpstr>
      <vt:lpstr>Missed Opportunities (IPCC report –2008)</vt:lpstr>
      <vt:lpstr>Triggers</vt:lpstr>
      <vt:lpstr>CPS Advice</vt:lpstr>
      <vt:lpstr>What is the impact on the victim?  Discuss </vt:lpstr>
      <vt:lpstr>Initial Responding Officer</vt:lpstr>
      <vt:lpstr>Key Principles </vt:lpstr>
      <vt:lpstr>Forced Marriage</vt:lpstr>
      <vt:lpstr>What is the difference?</vt:lpstr>
      <vt:lpstr>Forced Marriage</vt:lpstr>
      <vt:lpstr>Offences linked to FM</vt:lpstr>
      <vt:lpstr>The Anti-Social Behaviour Crime &amp; Policing Act 2014</vt:lpstr>
      <vt:lpstr>Group Exercise </vt:lpstr>
      <vt:lpstr>Asma’s Story</vt:lpstr>
      <vt:lpstr>Remember males can be victims too</vt:lpstr>
      <vt:lpstr>Marriage and Civil Partnership Act 2022</vt:lpstr>
      <vt:lpstr>Support</vt:lpstr>
      <vt:lpstr>Statistics </vt:lpstr>
      <vt:lpstr>Female Genital Mutilation</vt:lpstr>
      <vt:lpstr>FGM: What is it and Why does it happen?</vt:lpstr>
      <vt:lpstr>No health benefits</vt:lpstr>
      <vt:lpstr>Suspicions or Signs?</vt:lpstr>
      <vt:lpstr>Risk Indicators </vt:lpstr>
      <vt:lpstr>Female Genital Mutilation Act 2003</vt:lpstr>
      <vt:lpstr>Female Genital Mutilation Act 2003 </vt:lpstr>
      <vt:lpstr>Serious Crime Act 2015</vt:lpstr>
      <vt:lpstr>FGM Protection Orders</vt:lpstr>
      <vt:lpstr>Officer Actions </vt:lpstr>
      <vt:lpstr>First responder actions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Wynne Jones (IMH)</cp:lastModifiedBy>
  <cp:revision>12</cp:revision>
  <dcterms:created xsi:type="dcterms:W3CDTF">2023-08-22T13:00:46Z</dcterms:created>
  <dcterms:modified xsi:type="dcterms:W3CDTF">2025-10-27T14:10:10Z</dcterms:modified>
</cp:coreProperties>
</file>