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57"/>
  </p:notesMasterIdLst>
  <p:sldIdLst>
    <p:sldId id="267" r:id="rId2"/>
    <p:sldId id="374" r:id="rId3"/>
    <p:sldId id="300" r:id="rId4"/>
    <p:sldId id="280" r:id="rId5"/>
    <p:sldId id="332" r:id="rId6"/>
    <p:sldId id="329" r:id="rId7"/>
    <p:sldId id="373" r:id="rId8"/>
    <p:sldId id="330" r:id="rId9"/>
    <p:sldId id="363" r:id="rId10"/>
    <p:sldId id="382" r:id="rId11"/>
    <p:sldId id="375" r:id="rId12"/>
    <p:sldId id="376" r:id="rId13"/>
    <p:sldId id="378" r:id="rId14"/>
    <p:sldId id="387" r:id="rId15"/>
    <p:sldId id="379" r:id="rId16"/>
    <p:sldId id="377" r:id="rId17"/>
    <p:sldId id="380" r:id="rId18"/>
    <p:sldId id="369" r:id="rId19"/>
    <p:sldId id="364" r:id="rId20"/>
    <p:sldId id="365" r:id="rId21"/>
    <p:sldId id="386" r:id="rId22"/>
    <p:sldId id="366" r:id="rId23"/>
    <p:sldId id="367" r:id="rId24"/>
    <p:sldId id="368" r:id="rId25"/>
    <p:sldId id="384" r:id="rId26"/>
    <p:sldId id="385" r:id="rId27"/>
    <p:sldId id="323" r:id="rId28"/>
    <p:sldId id="325" r:id="rId29"/>
    <p:sldId id="268" r:id="rId30"/>
    <p:sldId id="256" r:id="rId31"/>
    <p:sldId id="257" r:id="rId32"/>
    <p:sldId id="258" r:id="rId33"/>
    <p:sldId id="259" r:id="rId34"/>
    <p:sldId id="260" r:id="rId35"/>
    <p:sldId id="261" r:id="rId36"/>
    <p:sldId id="262" r:id="rId37"/>
    <p:sldId id="263" r:id="rId38"/>
    <p:sldId id="333" r:id="rId39"/>
    <p:sldId id="331" r:id="rId40"/>
    <p:sldId id="297" r:id="rId41"/>
    <p:sldId id="298" r:id="rId42"/>
    <p:sldId id="272" r:id="rId43"/>
    <p:sldId id="273" r:id="rId44"/>
    <p:sldId id="339" r:id="rId45"/>
    <p:sldId id="278" r:id="rId46"/>
    <p:sldId id="287" r:id="rId47"/>
    <p:sldId id="383" r:id="rId48"/>
    <p:sldId id="289" r:id="rId49"/>
    <p:sldId id="290" r:id="rId50"/>
    <p:sldId id="291" r:id="rId51"/>
    <p:sldId id="292" r:id="rId52"/>
    <p:sldId id="293" r:id="rId53"/>
    <p:sldId id="294" r:id="rId54"/>
    <p:sldId id="295" r:id="rId55"/>
    <p:sldId id="340" r:id="rId56"/>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94434" autoAdjust="0"/>
  </p:normalViewPr>
  <p:slideViewPr>
    <p:cSldViewPr>
      <p:cViewPr varScale="1">
        <p:scale>
          <a:sx n="70" d="100"/>
          <a:sy n="70" d="100"/>
        </p:scale>
        <p:origin x="1392" y="72"/>
      </p:cViewPr>
      <p:guideLst>
        <p:guide orient="horz" pos="2160"/>
        <p:guide pos="2880"/>
      </p:guideLst>
    </p:cSldViewPr>
  </p:slideViewPr>
  <p:outlineViewPr>
    <p:cViewPr>
      <p:scale>
        <a:sx n="33" d="100"/>
        <a:sy n="33" d="100"/>
      </p:scale>
      <p:origin x="0" y="56352"/>
    </p:cViewPr>
  </p:outlineViewPr>
  <p:notesTextViewPr>
    <p:cViewPr>
      <p:scale>
        <a:sx n="1" d="1"/>
        <a:sy n="1" d="1"/>
      </p:scale>
      <p:origin x="0" y="0"/>
    </p:cViewPr>
  </p:notesTextViewPr>
  <p:sorterViewPr>
    <p:cViewPr>
      <p:scale>
        <a:sx n="100" d="100"/>
        <a:sy n="100" d="100"/>
      </p:scale>
      <p:origin x="0" y="940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876E76-0281-4315-9CCD-9065047ABA59}" type="doc">
      <dgm:prSet loTypeId="urn:microsoft.com/office/officeart/2005/8/layout/hList1" loCatId="list" qsTypeId="urn:microsoft.com/office/officeart/2005/8/quickstyle/simple1" qsCatId="simple" csTypeId="urn:microsoft.com/office/officeart/2005/8/colors/accent3_3" csCatId="accent3" phldr="1"/>
      <dgm:spPr/>
      <dgm:t>
        <a:bodyPr/>
        <a:lstStyle/>
        <a:p>
          <a:endParaRPr lang="en-GB"/>
        </a:p>
      </dgm:t>
    </dgm:pt>
    <dgm:pt modelId="{95EF5D95-C96B-4976-BB32-570253D0A5B7}">
      <dgm:prSet phldrT="[Text]" custT="1"/>
      <dgm:spPr/>
      <dgm:t>
        <a:bodyPr/>
        <a:lstStyle/>
        <a:p>
          <a:r>
            <a:rPr lang="en-GB" sz="1800" b="1" dirty="0" smtClean="0">
              <a:latin typeface="NeueHaasGroteskDisp Std Blk"/>
              <a:cs typeface="Arial" pitchFamily="34" charset="0"/>
            </a:rPr>
            <a:t>Primary</a:t>
          </a:r>
          <a:endParaRPr lang="en-GB" sz="1800" b="1" dirty="0">
            <a:latin typeface="NeueHaasGroteskDisp Std Blk"/>
            <a:cs typeface="Arial" pitchFamily="34" charset="0"/>
          </a:endParaRPr>
        </a:p>
      </dgm:t>
    </dgm:pt>
    <dgm:pt modelId="{819C1359-15FD-479B-9C49-DF0B3FF86574}" type="parTrans" cxnId="{7C9B34DF-A021-4B09-AD68-FD9A9401C497}">
      <dgm:prSet/>
      <dgm:spPr/>
      <dgm:t>
        <a:bodyPr/>
        <a:lstStyle/>
        <a:p>
          <a:endParaRPr lang="en-GB">
            <a:latin typeface="NeueHaasGroteskDisp Std Blk"/>
          </a:endParaRPr>
        </a:p>
      </dgm:t>
    </dgm:pt>
    <dgm:pt modelId="{68874244-E4E4-49B7-9A5A-00D871066826}" type="sibTrans" cxnId="{7C9B34DF-A021-4B09-AD68-FD9A9401C497}">
      <dgm:prSet/>
      <dgm:spPr/>
      <dgm:t>
        <a:bodyPr/>
        <a:lstStyle/>
        <a:p>
          <a:endParaRPr lang="en-GB">
            <a:latin typeface="NeueHaasGroteskDisp Std Blk"/>
          </a:endParaRPr>
        </a:p>
      </dgm:t>
    </dgm:pt>
    <dgm:pt modelId="{825C9572-B966-4528-BBA4-8F87079C04E7}">
      <dgm:prSet phldrT="[Text]" custT="1"/>
      <dgm:spPr/>
      <dgm:t>
        <a:bodyPr/>
        <a:lstStyle/>
        <a:p>
          <a:r>
            <a:rPr lang="en-GB" sz="1800" b="1" dirty="0" smtClean="0">
              <a:latin typeface="NeueHaasGroteskDisp Std Blk"/>
              <a:cs typeface="Arial" pitchFamily="34" charset="0"/>
            </a:rPr>
            <a:t>Secondary</a:t>
          </a:r>
          <a:r>
            <a:rPr lang="en-GB" sz="1800" dirty="0" smtClean="0">
              <a:latin typeface="NeueHaasGroteskDisp Std Blk"/>
            </a:rPr>
            <a:t> </a:t>
          </a:r>
          <a:endParaRPr lang="en-GB" sz="1800" dirty="0">
            <a:latin typeface="NeueHaasGroteskDisp Std Blk"/>
          </a:endParaRPr>
        </a:p>
      </dgm:t>
    </dgm:pt>
    <dgm:pt modelId="{3C74926F-4122-42F8-84E5-E38EAE024520}" type="parTrans" cxnId="{2601382C-C492-4F5C-9B14-05A202A165BB}">
      <dgm:prSet/>
      <dgm:spPr/>
      <dgm:t>
        <a:bodyPr/>
        <a:lstStyle/>
        <a:p>
          <a:endParaRPr lang="en-GB">
            <a:latin typeface="NeueHaasGroteskDisp Std Blk"/>
          </a:endParaRPr>
        </a:p>
      </dgm:t>
    </dgm:pt>
    <dgm:pt modelId="{C07838BA-A122-46B7-9547-E66C52DD1399}" type="sibTrans" cxnId="{2601382C-C492-4F5C-9B14-05A202A165BB}">
      <dgm:prSet/>
      <dgm:spPr/>
      <dgm:t>
        <a:bodyPr/>
        <a:lstStyle/>
        <a:p>
          <a:endParaRPr lang="en-GB">
            <a:latin typeface="NeueHaasGroteskDisp Std Blk"/>
          </a:endParaRPr>
        </a:p>
      </dgm:t>
    </dgm:pt>
    <dgm:pt modelId="{C6ABBDD6-F8BE-4205-92C1-FDF90199A14A}">
      <dgm:prSet phldrT="[Text]"/>
      <dgm:spPr/>
      <dgm:t>
        <a:bodyPr/>
        <a:lstStyle/>
        <a:p>
          <a:pPr>
            <a:lnSpc>
              <a:spcPct val="114000"/>
            </a:lnSpc>
            <a:spcAft>
              <a:spcPts val="0"/>
            </a:spcAft>
          </a:pPr>
          <a:r>
            <a:rPr lang="en-GB" dirty="0" smtClean="0">
              <a:latin typeface="NeueHaasGroteskDisp Std Blk"/>
              <a:cs typeface="Arial" pitchFamily="34" charset="0"/>
            </a:rPr>
            <a:t>Bricklayer</a:t>
          </a:r>
          <a:endParaRPr lang="en-GB" dirty="0">
            <a:latin typeface="NeueHaasGroteskDisp Std Blk"/>
            <a:cs typeface="Arial" pitchFamily="34" charset="0"/>
          </a:endParaRPr>
        </a:p>
      </dgm:t>
    </dgm:pt>
    <dgm:pt modelId="{B987F768-409B-4866-B9A5-D72BA619696C}" type="parTrans" cxnId="{E6D39AB9-CD2A-4941-AB28-12A59D7F4CE9}">
      <dgm:prSet/>
      <dgm:spPr/>
      <dgm:t>
        <a:bodyPr/>
        <a:lstStyle/>
        <a:p>
          <a:endParaRPr lang="en-GB">
            <a:latin typeface="NeueHaasGroteskDisp Std Blk"/>
          </a:endParaRPr>
        </a:p>
      </dgm:t>
    </dgm:pt>
    <dgm:pt modelId="{1B8E6183-FF99-4B3E-A52C-2E990E11959D}" type="sibTrans" cxnId="{E6D39AB9-CD2A-4941-AB28-12A59D7F4CE9}">
      <dgm:prSet/>
      <dgm:spPr/>
      <dgm:t>
        <a:bodyPr/>
        <a:lstStyle/>
        <a:p>
          <a:endParaRPr lang="en-GB">
            <a:latin typeface="NeueHaasGroteskDisp Std Blk"/>
          </a:endParaRPr>
        </a:p>
      </dgm:t>
    </dgm:pt>
    <dgm:pt modelId="{DF22BBD7-BC58-43D8-B124-968209AE973D}">
      <dgm:prSet phldrT="[Text]" custT="1"/>
      <dgm:spPr/>
      <dgm:t>
        <a:bodyPr/>
        <a:lstStyle/>
        <a:p>
          <a:r>
            <a:rPr lang="en-GB" sz="1800" b="1" dirty="0" smtClean="0">
              <a:latin typeface="NeueHaasGroteskDisp Std Blk"/>
              <a:cs typeface="Arial" pitchFamily="34" charset="0"/>
            </a:rPr>
            <a:t>Tertiary</a:t>
          </a:r>
          <a:endParaRPr lang="en-GB" sz="1800" b="1" dirty="0">
            <a:latin typeface="NeueHaasGroteskDisp Std Blk"/>
            <a:cs typeface="Arial" pitchFamily="34" charset="0"/>
          </a:endParaRPr>
        </a:p>
      </dgm:t>
    </dgm:pt>
    <dgm:pt modelId="{A6DDA4F0-FBD8-4321-A2F0-5E2CB2BA9FFA}" type="parTrans" cxnId="{6ADAFFC8-B9D7-4AAB-B0A0-42D42DB53A74}">
      <dgm:prSet/>
      <dgm:spPr/>
      <dgm:t>
        <a:bodyPr/>
        <a:lstStyle/>
        <a:p>
          <a:endParaRPr lang="en-GB">
            <a:latin typeface="NeueHaasGroteskDisp Std Blk"/>
          </a:endParaRPr>
        </a:p>
      </dgm:t>
    </dgm:pt>
    <dgm:pt modelId="{2010DB21-A6B8-4915-A7AB-1257AC78C4C7}" type="sibTrans" cxnId="{6ADAFFC8-B9D7-4AAB-B0A0-42D42DB53A74}">
      <dgm:prSet/>
      <dgm:spPr/>
      <dgm:t>
        <a:bodyPr/>
        <a:lstStyle/>
        <a:p>
          <a:endParaRPr lang="en-GB">
            <a:latin typeface="NeueHaasGroteskDisp Std Blk"/>
          </a:endParaRPr>
        </a:p>
      </dgm:t>
    </dgm:pt>
    <dgm:pt modelId="{E6521FA3-3038-42AC-9B72-271EEF04577B}">
      <dgm:prSet phldrT="[Text]"/>
      <dgm:spPr/>
      <dgm:t>
        <a:bodyPr/>
        <a:lstStyle/>
        <a:p>
          <a:pPr>
            <a:lnSpc>
              <a:spcPct val="114000"/>
            </a:lnSpc>
            <a:spcAft>
              <a:spcPts val="0"/>
            </a:spcAft>
          </a:pPr>
          <a:r>
            <a:rPr lang="en-GB" dirty="0">
              <a:latin typeface="NeueHaasGroteskDisp Std Blk"/>
              <a:cs typeface="Arial" pitchFamily="34" charset="0"/>
            </a:rPr>
            <a:t>Design Office Administrator</a:t>
          </a:r>
        </a:p>
      </dgm:t>
    </dgm:pt>
    <dgm:pt modelId="{7F131DF6-9E37-4596-BC16-243A9E34EB87}" type="parTrans" cxnId="{0DAC8417-4841-4A79-A520-5D187931F552}">
      <dgm:prSet/>
      <dgm:spPr/>
      <dgm:t>
        <a:bodyPr/>
        <a:lstStyle/>
        <a:p>
          <a:endParaRPr lang="en-GB">
            <a:latin typeface="NeueHaasGroteskDisp Std Blk"/>
          </a:endParaRPr>
        </a:p>
      </dgm:t>
    </dgm:pt>
    <dgm:pt modelId="{D17AEC6C-B3F5-4F66-ADB6-4FAFD694B12D}" type="sibTrans" cxnId="{0DAC8417-4841-4A79-A520-5D187931F552}">
      <dgm:prSet/>
      <dgm:spPr/>
      <dgm:t>
        <a:bodyPr/>
        <a:lstStyle/>
        <a:p>
          <a:endParaRPr lang="en-GB">
            <a:latin typeface="NeueHaasGroteskDisp Std Blk"/>
          </a:endParaRPr>
        </a:p>
      </dgm:t>
    </dgm:pt>
    <dgm:pt modelId="{24DF8534-8C63-4B6F-9473-93F901A588F1}">
      <dgm:prSet phldrT="[Text]"/>
      <dgm:spPr/>
      <dgm:t>
        <a:bodyPr/>
        <a:lstStyle/>
        <a:p>
          <a:pPr>
            <a:lnSpc>
              <a:spcPct val="114000"/>
            </a:lnSpc>
            <a:spcAft>
              <a:spcPts val="0"/>
            </a:spcAft>
          </a:pPr>
          <a:r>
            <a:rPr lang="en-GB" dirty="0">
              <a:latin typeface="NeueHaasGroteskDisp Std Blk"/>
              <a:cs typeface="Arial" pitchFamily="34" charset="0"/>
            </a:rPr>
            <a:t>Architect</a:t>
          </a:r>
        </a:p>
      </dgm:t>
    </dgm:pt>
    <dgm:pt modelId="{82C9A62F-4A51-468A-9F62-0711D65C3832}" type="sibTrans" cxnId="{A5DDAF14-021A-48B5-B55C-0B561A298083}">
      <dgm:prSet/>
      <dgm:spPr/>
      <dgm:t>
        <a:bodyPr/>
        <a:lstStyle/>
        <a:p>
          <a:endParaRPr lang="en-GB">
            <a:latin typeface="NeueHaasGroteskDisp Std Blk"/>
          </a:endParaRPr>
        </a:p>
      </dgm:t>
    </dgm:pt>
    <dgm:pt modelId="{92B18AEE-7581-4089-B9A1-83D4770C07AB}" type="parTrans" cxnId="{A5DDAF14-021A-48B5-B55C-0B561A298083}">
      <dgm:prSet/>
      <dgm:spPr/>
      <dgm:t>
        <a:bodyPr/>
        <a:lstStyle/>
        <a:p>
          <a:endParaRPr lang="en-GB">
            <a:latin typeface="NeueHaasGroteskDisp Std Blk"/>
          </a:endParaRPr>
        </a:p>
      </dgm:t>
    </dgm:pt>
    <dgm:pt modelId="{3E9052F1-7F01-49EB-BC67-C7E1DF4180A9}">
      <dgm:prSet phldrT="[Text]"/>
      <dgm:spPr/>
      <dgm:t>
        <a:bodyPr/>
        <a:lstStyle/>
        <a:p>
          <a:pPr>
            <a:lnSpc>
              <a:spcPct val="114000"/>
            </a:lnSpc>
            <a:spcAft>
              <a:spcPts val="0"/>
            </a:spcAft>
          </a:pPr>
          <a:r>
            <a:rPr lang="en-GB" dirty="0" smtClean="0">
              <a:latin typeface="NeueHaasGroteskDisp Std Blk"/>
              <a:cs typeface="Arial" pitchFamily="34" charset="0"/>
            </a:rPr>
            <a:t>BIM Modeller</a:t>
          </a:r>
          <a:endParaRPr lang="en-GB" dirty="0">
            <a:latin typeface="NeueHaasGroteskDisp Std Blk"/>
            <a:cs typeface="Arial" pitchFamily="34" charset="0"/>
          </a:endParaRPr>
        </a:p>
      </dgm:t>
    </dgm:pt>
    <dgm:pt modelId="{BB1E6452-62C3-4E7B-9F0F-9C45CBD6B158}" type="parTrans" cxnId="{C2AF514C-0F86-488C-9869-60B1BCB2AB16}">
      <dgm:prSet/>
      <dgm:spPr/>
      <dgm:t>
        <a:bodyPr/>
        <a:lstStyle/>
        <a:p>
          <a:endParaRPr lang="en-GB">
            <a:latin typeface="NeueHaasGroteskDisp Std Blk"/>
          </a:endParaRPr>
        </a:p>
      </dgm:t>
    </dgm:pt>
    <dgm:pt modelId="{A3C040E5-E1C9-4979-B930-424483F0E49E}" type="sibTrans" cxnId="{C2AF514C-0F86-488C-9869-60B1BCB2AB16}">
      <dgm:prSet/>
      <dgm:spPr/>
      <dgm:t>
        <a:bodyPr/>
        <a:lstStyle/>
        <a:p>
          <a:endParaRPr lang="en-GB">
            <a:latin typeface="NeueHaasGroteskDisp Std Blk"/>
          </a:endParaRPr>
        </a:p>
      </dgm:t>
    </dgm:pt>
    <dgm:pt modelId="{CF489FDC-2165-42C1-B595-AD637C12640A}">
      <dgm:prSet phldrT="[Text]"/>
      <dgm:spPr/>
      <dgm:t>
        <a:bodyPr/>
        <a:lstStyle/>
        <a:p>
          <a:pPr>
            <a:lnSpc>
              <a:spcPct val="114000"/>
            </a:lnSpc>
            <a:spcAft>
              <a:spcPts val="0"/>
            </a:spcAft>
          </a:pPr>
          <a:r>
            <a:rPr lang="en-GB" dirty="0">
              <a:latin typeface="NeueHaasGroteskDisp Std Blk"/>
              <a:cs typeface="Arial" pitchFamily="34" charset="0"/>
            </a:rPr>
            <a:t>Site Supervisor</a:t>
          </a:r>
        </a:p>
      </dgm:t>
    </dgm:pt>
    <dgm:pt modelId="{801FDB36-6708-4619-8C0D-30524BE33505}" type="parTrans" cxnId="{28A00D5E-D868-4817-A29D-984EDB4334E9}">
      <dgm:prSet/>
      <dgm:spPr/>
      <dgm:t>
        <a:bodyPr/>
        <a:lstStyle/>
        <a:p>
          <a:endParaRPr lang="en-GB">
            <a:latin typeface="NeueHaasGroteskDisp Std Blk"/>
          </a:endParaRPr>
        </a:p>
      </dgm:t>
    </dgm:pt>
    <dgm:pt modelId="{BDEF811F-FB5A-4B65-B918-79A4C0A05716}" type="sibTrans" cxnId="{28A00D5E-D868-4817-A29D-984EDB4334E9}">
      <dgm:prSet/>
      <dgm:spPr/>
      <dgm:t>
        <a:bodyPr/>
        <a:lstStyle/>
        <a:p>
          <a:endParaRPr lang="en-GB">
            <a:latin typeface="NeueHaasGroteskDisp Std Blk"/>
          </a:endParaRPr>
        </a:p>
      </dgm:t>
    </dgm:pt>
    <dgm:pt modelId="{319AB830-2068-4AE3-BA8A-49485C877099}">
      <dgm:prSet/>
      <dgm:spPr/>
      <dgm:t>
        <a:bodyPr/>
        <a:lstStyle/>
        <a:p>
          <a:pPr>
            <a:lnSpc>
              <a:spcPct val="114000"/>
            </a:lnSpc>
            <a:spcAft>
              <a:spcPts val="0"/>
            </a:spcAft>
          </a:pPr>
          <a:r>
            <a:rPr lang="en-GB" dirty="0">
              <a:latin typeface="NeueHaasGroteskDisp Std Blk"/>
              <a:cs typeface="Arial" pitchFamily="34" charset="0"/>
            </a:rPr>
            <a:t>Painter/Decorator</a:t>
          </a:r>
        </a:p>
      </dgm:t>
    </dgm:pt>
    <dgm:pt modelId="{8D28245F-811C-4515-86BD-789013BE8E44}" type="parTrans" cxnId="{99B94B73-43D6-4C75-8DAC-D2367EC5D88D}">
      <dgm:prSet/>
      <dgm:spPr/>
      <dgm:t>
        <a:bodyPr/>
        <a:lstStyle/>
        <a:p>
          <a:endParaRPr lang="en-GB">
            <a:latin typeface="NeueHaasGroteskDisp Std Blk"/>
          </a:endParaRPr>
        </a:p>
      </dgm:t>
    </dgm:pt>
    <dgm:pt modelId="{661F8B09-73EC-43BC-8798-AB1AA80D060B}" type="sibTrans" cxnId="{99B94B73-43D6-4C75-8DAC-D2367EC5D88D}">
      <dgm:prSet/>
      <dgm:spPr/>
      <dgm:t>
        <a:bodyPr/>
        <a:lstStyle/>
        <a:p>
          <a:endParaRPr lang="en-GB">
            <a:latin typeface="NeueHaasGroteskDisp Std Blk"/>
          </a:endParaRPr>
        </a:p>
      </dgm:t>
    </dgm:pt>
    <dgm:pt modelId="{C4DB2C29-AA95-48D5-8E53-19CFE1C7CF9F}">
      <dgm:prSet/>
      <dgm:spPr/>
      <dgm:t>
        <a:bodyPr/>
        <a:lstStyle/>
        <a:p>
          <a:pPr>
            <a:lnSpc>
              <a:spcPct val="114000"/>
            </a:lnSpc>
            <a:spcAft>
              <a:spcPts val="0"/>
            </a:spcAft>
          </a:pPr>
          <a:r>
            <a:rPr lang="en-GB" dirty="0" smtClean="0">
              <a:latin typeface="NeueHaasGroteskDisp Std Blk"/>
              <a:cs typeface="Arial" pitchFamily="34" charset="0"/>
            </a:rPr>
            <a:t>Structural Engineer</a:t>
          </a:r>
          <a:endParaRPr lang="en-GB" dirty="0">
            <a:latin typeface="NeueHaasGroteskDisp Std Blk"/>
            <a:cs typeface="Arial" pitchFamily="34" charset="0"/>
          </a:endParaRPr>
        </a:p>
      </dgm:t>
    </dgm:pt>
    <dgm:pt modelId="{29D03876-8742-4C84-9276-68408E6F6355}" type="parTrans" cxnId="{641317B7-1FBC-4257-B1CE-1C2A455C12E1}">
      <dgm:prSet/>
      <dgm:spPr/>
      <dgm:t>
        <a:bodyPr/>
        <a:lstStyle/>
        <a:p>
          <a:endParaRPr lang="en-GB">
            <a:latin typeface="NeueHaasGroteskDisp Std Blk"/>
          </a:endParaRPr>
        </a:p>
      </dgm:t>
    </dgm:pt>
    <dgm:pt modelId="{A6E972A3-554F-4EF7-8C34-3A02FD176038}" type="sibTrans" cxnId="{641317B7-1FBC-4257-B1CE-1C2A455C12E1}">
      <dgm:prSet/>
      <dgm:spPr/>
      <dgm:t>
        <a:bodyPr/>
        <a:lstStyle/>
        <a:p>
          <a:endParaRPr lang="en-GB">
            <a:latin typeface="NeueHaasGroteskDisp Std Blk"/>
          </a:endParaRPr>
        </a:p>
      </dgm:t>
    </dgm:pt>
    <dgm:pt modelId="{0CC2416A-FE3F-43DF-B8E6-A71DB1A4DB8A}">
      <dgm:prSet phldrT="[Text]"/>
      <dgm:spPr/>
      <dgm:t>
        <a:bodyPr/>
        <a:lstStyle/>
        <a:p>
          <a:pPr>
            <a:lnSpc>
              <a:spcPct val="90000"/>
            </a:lnSpc>
            <a:spcAft>
              <a:spcPct val="15000"/>
            </a:spcAft>
          </a:pPr>
          <a:endParaRPr lang="en-GB" dirty="0">
            <a:latin typeface="NeueHaasGroteskDisp Std Blk"/>
          </a:endParaRPr>
        </a:p>
      </dgm:t>
    </dgm:pt>
    <dgm:pt modelId="{E24E8FD8-102D-447A-A49F-284355914250}" type="parTrans" cxnId="{982C4920-E62C-4692-89B6-2BC7E3E5FE21}">
      <dgm:prSet/>
      <dgm:spPr/>
      <dgm:t>
        <a:bodyPr/>
        <a:lstStyle/>
        <a:p>
          <a:endParaRPr lang="en-GB">
            <a:latin typeface="NeueHaasGroteskDisp Std Blk"/>
          </a:endParaRPr>
        </a:p>
      </dgm:t>
    </dgm:pt>
    <dgm:pt modelId="{4ADA8B54-1B8D-4479-BA9D-E56C71904B99}" type="sibTrans" cxnId="{982C4920-E62C-4692-89B6-2BC7E3E5FE21}">
      <dgm:prSet/>
      <dgm:spPr/>
      <dgm:t>
        <a:bodyPr/>
        <a:lstStyle/>
        <a:p>
          <a:endParaRPr lang="en-GB">
            <a:latin typeface="NeueHaasGroteskDisp Std Blk"/>
          </a:endParaRPr>
        </a:p>
      </dgm:t>
    </dgm:pt>
    <dgm:pt modelId="{C399B040-976E-4D6F-83BF-7008F8413188}">
      <dgm:prSet/>
      <dgm:spPr/>
      <dgm:t>
        <a:bodyPr/>
        <a:lstStyle/>
        <a:p>
          <a:pPr>
            <a:lnSpc>
              <a:spcPct val="114000"/>
            </a:lnSpc>
            <a:spcAft>
              <a:spcPts val="0"/>
            </a:spcAft>
          </a:pPr>
          <a:r>
            <a:rPr lang="en-GB" dirty="0" smtClean="0">
              <a:latin typeface="NeueHaasGroteskDisp Std Blk"/>
              <a:cs typeface="Arial" pitchFamily="34" charset="0"/>
            </a:rPr>
            <a:t>Roofer</a:t>
          </a:r>
          <a:endParaRPr lang="en-GB" dirty="0">
            <a:latin typeface="NeueHaasGroteskDisp Std Blk"/>
            <a:cs typeface="Arial" pitchFamily="34" charset="0"/>
          </a:endParaRPr>
        </a:p>
      </dgm:t>
    </dgm:pt>
    <dgm:pt modelId="{4AD75694-2DD6-4335-840B-38C791FD0F12}" type="parTrans" cxnId="{23AB6677-DD12-4471-876B-65F9CB061A59}">
      <dgm:prSet/>
      <dgm:spPr/>
      <dgm:t>
        <a:bodyPr/>
        <a:lstStyle/>
        <a:p>
          <a:endParaRPr lang="en-GB">
            <a:latin typeface="NeueHaasGroteskDisp Std Blk"/>
          </a:endParaRPr>
        </a:p>
      </dgm:t>
    </dgm:pt>
    <dgm:pt modelId="{30E77924-153C-42FC-B969-6F02AC63E625}" type="sibTrans" cxnId="{23AB6677-DD12-4471-876B-65F9CB061A59}">
      <dgm:prSet/>
      <dgm:spPr/>
      <dgm:t>
        <a:bodyPr/>
        <a:lstStyle/>
        <a:p>
          <a:endParaRPr lang="en-GB">
            <a:latin typeface="NeueHaasGroteskDisp Std Blk"/>
          </a:endParaRPr>
        </a:p>
      </dgm:t>
    </dgm:pt>
    <dgm:pt modelId="{461911E6-AE58-417C-95B2-1A4833555D7B}">
      <dgm:prSet phldrT="[Text]"/>
      <dgm:spPr/>
      <dgm:t>
        <a:bodyPr/>
        <a:lstStyle/>
        <a:p>
          <a:pPr>
            <a:lnSpc>
              <a:spcPct val="114000"/>
            </a:lnSpc>
            <a:spcAft>
              <a:spcPts val="0"/>
            </a:spcAft>
          </a:pPr>
          <a:r>
            <a:rPr lang="en-GB" dirty="0" smtClean="0">
              <a:latin typeface="NeueHaasGroteskDisp Std Blk"/>
              <a:cs typeface="Arial" pitchFamily="34" charset="0"/>
            </a:rPr>
            <a:t>Scheduler </a:t>
          </a:r>
          <a:endParaRPr lang="en-GB" dirty="0">
            <a:latin typeface="NeueHaasGroteskDisp Std Blk"/>
            <a:cs typeface="Arial" pitchFamily="34" charset="0"/>
          </a:endParaRPr>
        </a:p>
      </dgm:t>
    </dgm:pt>
    <dgm:pt modelId="{1F4BF1BF-68E3-4C66-96B8-CA77CFBEA295}" type="parTrans" cxnId="{298688A4-9DA6-4B57-B715-1E5140813A14}">
      <dgm:prSet/>
      <dgm:spPr/>
      <dgm:t>
        <a:bodyPr/>
        <a:lstStyle/>
        <a:p>
          <a:endParaRPr lang="en-GB">
            <a:latin typeface="NeueHaasGroteskDisp Std Blk"/>
          </a:endParaRPr>
        </a:p>
      </dgm:t>
    </dgm:pt>
    <dgm:pt modelId="{A755BBC6-6A97-4E98-B027-BF9DF2C2C25C}" type="sibTrans" cxnId="{298688A4-9DA6-4B57-B715-1E5140813A14}">
      <dgm:prSet/>
      <dgm:spPr/>
      <dgm:t>
        <a:bodyPr/>
        <a:lstStyle/>
        <a:p>
          <a:endParaRPr lang="en-GB">
            <a:latin typeface="NeueHaasGroteskDisp Std Blk"/>
          </a:endParaRPr>
        </a:p>
      </dgm:t>
    </dgm:pt>
    <dgm:pt modelId="{E87B91DA-F927-4AD0-BFF4-F2C775AC0F7D}">
      <dgm:prSet/>
      <dgm:spPr/>
      <dgm:t>
        <a:bodyPr/>
        <a:lstStyle/>
        <a:p>
          <a:pPr>
            <a:lnSpc>
              <a:spcPct val="114000"/>
            </a:lnSpc>
            <a:spcAft>
              <a:spcPts val="0"/>
            </a:spcAft>
          </a:pPr>
          <a:r>
            <a:rPr lang="en-GB" dirty="0">
              <a:latin typeface="NeueHaasGroteskDisp Std Blk"/>
              <a:cs typeface="Arial" pitchFamily="34" charset="0"/>
            </a:rPr>
            <a:t>Technician</a:t>
          </a:r>
        </a:p>
      </dgm:t>
    </dgm:pt>
    <dgm:pt modelId="{1FB5DC48-AA7A-4E14-B715-8D0954524397}" type="parTrans" cxnId="{D257DABB-403C-4920-B2F3-05D9E15282D0}">
      <dgm:prSet/>
      <dgm:spPr/>
      <dgm:t>
        <a:bodyPr/>
        <a:lstStyle/>
        <a:p>
          <a:endParaRPr lang="en-GB">
            <a:latin typeface="NeueHaasGroteskDisp Std Blk"/>
          </a:endParaRPr>
        </a:p>
      </dgm:t>
    </dgm:pt>
    <dgm:pt modelId="{976434D2-F20F-48FF-B237-1D0A0141DF83}" type="sibTrans" cxnId="{D257DABB-403C-4920-B2F3-05D9E15282D0}">
      <dgm:prSet/>
      <dgm:spPr/>
      <dgm:t>
        <a:bodyPr/>
        <a:lstStyle/>
        <a:p>
          <a:endParaRPr lang="en-GB">
            <a:latin typeface="NeueHaasGroteskDisp Std Blk"/>
          </a:endParaRPr>
        </a:p>
      </dgm:t>
    </dgm:pt>
    <dgm:pt modelId="{2177ADC1-A0A5-4E98-A881-205773208F7B}">
      <dgm:prSet phldrT="[Text]"/>
      <dgm:spPr/>
      <dgm:t>
        <a:bodyPr/>
        <a:lstStyle/>
        <a:p>
          <a:pPr>
            <a:lnSpc>
              <a:spcPct val="114000"/>
            </a:lnSpc>
            <a:spcAft>
              <a:spcPts val="0"/>
            </a:spcAft>
          </a:pPr>
          <a:r>
            <a:rPr lang="en-GB" dirty="0" smtClean="0">
              <a:latin typeface="NeueHaasGroteskDisp Std Blk"/>
              <a:cs typeface="Arial" pitchFamily="34" charset="0"/>
            </a:rPr>
            <a:t>Banker</a:t>
          </a:r>
          <a:endParaRPr lang="en-GB" dirty="0">
            <a:latin typeface="NeueHaasGroteskDisp Std Blk"/>
            <a:cs typeface="Arial" pitchFamily="34" charset="0"/>
          </a:endParaRPr>
        </a:p>
      </dgm:t>
    </dgm:pt>
    <dgm:pt modelId="{D1A93A96-0309-46CA-8764-7C84EC0FE171}" type="parTrans" cxnId="{4B024F7A-DF2C-4EAC-B1E1-2EFB906780A7}">
      <dgm:prSet/>
      <dgm:spPr/>
      <dgm:t>
        <a:bodyPr/>
        <a:lstStyle/>
        <a:p>
          <a:endParaRPr lang="en-GB">
            <a:latin typeface="NeueHaasGroteskDisp Std Blk"/>
          </a:endParaRPr>
        </a:p>
      </dgm:t>
    </dgm:pt>
    <dgm:pt modelId="{EC0CC054-C32D-42A3-9289-793988C55BB1}" type="sibTrans" cxnId="{4B024F7A-DF2C-4EAC-B1E1-2EFB906780A7}">
      <dgm:prSet/>
      <dgm:spPr/>
      <dgm:t>
        <a:bodyPr/>
        <a:lstStyle/>
        <a:p>
          <a:endParaRPr lang="en-GB">
            <a:latin typeface="NeueHaasGroteskDisp Std Blk"/>
          </a:endParaRPr>
        </a:p>
      </dgm:t>
    </dgm:pt>
    <dgm:pt modelId="{1DDCFD2B-CEA3-4C29-9DB4-0A9E40775994}">
      <dgm:prSet phldrT="[Text]"/>
      <dgm:spPr/>
      <dgm:t>
        <a:bodyPr/>
        <a:lstStyle/>
        <a:p>
          <a:pPr>
            <a:lnSpc>
              <a:spcPct val="114000"/>
            </a:lnSpc>
            <a:spcAft>
              <a:spcPts val="0"/>
            </a:spcAft>
          </a:pPr>
          <a:r>
            <a:rPr lang="en-GB" dirty="0" smtClean="0">
              <a:latin typeface="NeueHaasGroteskDisp Std Blk"/>
              <a:cs typeface="Arial" pitchFamily="34" charset="0"/>
            </a:rPr>
            <a:t>Logistics Manager</a:t>
          </a:r>
          <a:endParaRPr lang="en-GB" dirty="0">
            <a:latin typeface="NeueHaasGroteskDisp Std Blk"/>
            <a:cs typeface="Arial" pitchFamily="34" charset="0"/>
          </a:endParaRPr>
        </a:p>
      </dgm:t>
    </dgm:pt>
    <dgm:pt modelId="{682E0B50-A708-4E4F-B855-1FD1FEF5ED7C}" type="parTrans" cxnId="{3FD699B2-B978-4E8E-9719-B480AED0613F}">
      <dgm:prSet/>
      <dgm:spPr/>
      <dgm:t>
        <a:bodyPr/>
        <a:lstStyle/>
        <a:p>
          <a:endParaRPr lang="en-GB"/>
        </a:p>
      </dgm:t>
    </dgm:pt>
    <dgm:pt modelId="{A77AB016-BE2A-4F32-9702-A924C10285A9}" type="sibTrans" cxnId="{3FD699B2-B978-4E8E-9719-B480AED0613F}">
      <dgm:prSet/>
      <dgm:spPr/>
      <dgm:t>
        <a:bodyPr/>
        <a:lstStyle/>
        <a:p>
          <a:endParaRPr lang="en-GB"/>
        </a:p>
      </dgm:t>
    </dgm:pt>
    <dgm:pt modelId="{791CBA7F-D7E0-4024-8938-8D06D999EF24}">
      <dgm:prSet phldrT="[Text]"/>
      <dgm:spPr/>
      <dgm:t>
        <a:bodyPr/>
        <a:lstStyle/>
        <a:p>
          <a:pPr>
            <a:lnSpc>
              <a:spcPct val="114000"/>
            </a:lnSpc>
            <a:spcAft>
              <a:spcPts val="0"/>
            </a:spcAft>
          </a:pPr>
          <a:r>
            <a:rPr lang="en-GB" dirty="0" smtClean="0">
              <a:latin typeface="NeueHaasGroteskDisp Std Blk"/>
              <a:cs typeface="Arial" pitchFamily="34" charset="0"/>
            </a:rPr>
            <a:t>Environmental Consultant </a:t>
          </a:r>
          <a:endParaRPr lang="en-GB" dirty="0">
            <a:latin typeface="NeueHaasGroteskDisp Std Blk"/>
            <a:cs typeface="Arial" pitchFamily="34" charset="0"/>
          </a:endParaRPr>
        </a:p>
      </dgm:t>
    </dgm:pt>
    <dgm:pt modelId="{2082CF6C-F05C-4DE4-BD79-342342760A3D}" type="parTrans" cxnId="{1EB48F24-CD46-406D-B10B-7B1B7491048B}">
      <dgm:prSet/>
      <dgm:spPr/>
      <dgm:t>
        <a:bodyPr/>
        <a:lstStyle/>
        <a:p>
          <a:endParaRPr lang="en-GB"/>
        </a:p>
      </dgm:t>
    </dgm:pt>
    <dgm:pt modelId="{BFC8617E-5F0B-4F4F-8472-56AC2D5C8119}" type="sibTrans" cxnId="{1EB48F24-CD46-406D-B10B-7B1B7491048B}">
      <dgm:prSet/>
      <dgm:spPr/>
      <dgm:t>
        <a:bodyPr/>
        <a:lstStyle/>
        <a:p>
          <a:endParaRPr lang="en-GB"/>
        </a:p>
      </dgm:t>
    </dgm:pt>
    <dgm:pt modelId="{A673A6CC-41F4-4728-85CD-5219951A1B01}">
      <dgm:prSet phldrT="[Text]"/>
      <dgm:spPr/>
      <dgm:t>
        <a:bodyPr/>
        <a:lstStyle/>
        <a:p>
          <a:pPr>
            <a:lnSpc>
              <a:spcPct val="114000"/>
            </a:lnSpc>
            <a:spcAft>
              <a:spcPts val="0"/>
            </a:spcAft>
          </a:pPr>
          <a:r>
            <a:rPr lang="en-GB" dirty="0" smtClean="0">
              <a:latin typeface="NeueHaasGroteskDisp Std Blk"/>
              <a:cs typeface="Arial" pitchFamily="34" charset="0"/>
            </a:rPr>
            <a:t>Estimator </a:t>
          </a:r>
          <a:endParaRPr lang="en-GB" dirty="0">
            <a:latin typeface="NeueHaasGroteskDisp Std Blk"/>
            <a:cs typeface="Arial" pitchFamily="34" charset="0"/>
          </a:endParaRPr>
        </a:p>
      </dgm:t>
    </dgm:pt>
    <dgm:pt modelId="{14EA0BAB-8976-4E49-85F8-58D037AE7F2F}" type="parTrans" cxnId="{8C10E064-D66A-46BB-BB47-FE2D2EE4F8A7}">
      <dgm:prSet/>
      <dgm:spPr/>
      <dgm:t>
        <a:bodyPr/>
        <a:lstStyle/>
        <a:p>
          <a:endParaRPr lang="en-GB"/>
        </a:p>
      </dgm:t>
    </dgm:pt>
    <dgm:pt modelId="{CA62C421-A919-448F-B963-4457C1C92256}" type="sibTrans" cxnId="{8C10E064-D66A-46BB-BB47-FE2D2EE4F8A7}">
      <dgm:prSet/>
      <dgm:spPr/>
      <dgm:t>
        <a:bodyPr/>
        <a:lstStyle/>
        <a:p>
          <a:endParaRPr lang="en-GB"/>
        </a:p>
      </dgm:t>
    </dgm:pt>
    <dgm:pt modelId="{6EFCE452-0465-492C-AB82-25DAF941BBD4}">
      <dgm:prSet phldrT="[Text]"/>
      <dgm:spPr/>
      <dgm:t>
        <a:bodyPr/>
        <a:lstStyle/>
        <a:p>
          <a:pPr>
            <a:lnSpc>
              <a:spcPct val="114000"/>
            </a:lnSpc>
            <a:spcAft>
              <a:spcPts val="0"/>
            </a:spcAft>
          </a:pPr>
          <a:r>
            <a:rPr lang="en-GB" dirty="0" smtClean="0">
              <a:latin typeface="NeueHaasGroteskDisp Std Blk"/>
              <a:cs typeface="Arial" pitchFamily="34" charset="0"/>
            </a:rPr>
            <a:t>Planner</a:t>
          </a:r>
          <a:endParaRPr lang="en-GB" dirty="0">
            <a:latin typeface="NeueHaasGroteskDisp Std Blk"/>
            <a:cs typeface="Arial" pitchFamily="34" charset="0"/>
          </a:endParaRPr>
        </a:p>
      </dgm:t>
    </dgm:pt>
    <dgm:pt modelId="{99C795CD-F165-4AC3-9A82-132954C49815}" type="parTrans" cxnId="{3BA69DEB-CE2D-4320-BB41-3022707C1E60}">
      <dgm:prSet/>
      <dgm:spPr/>
      <dgm:t>
        <a:bodyPr/>
        <a:lstStyle/>
        <a:p>
          <a:endParaRPr lang="en-GB"/>
        </a:p>
      </dgm:t>
    </dgm:pt>
    <dgm:pt modelId="{15F8D450-36CB-4EAA-B40B-D587E131DE45}" type="sibTrans" cxnId="{3BA69DEB-CE2D-4320-BB41-3022707C1E60}">
      <dgm:prSet/>
      <dgm:spPr/>
      <dgm:t>
        <a:bodyPr/>
        <a:lstStyle/>
        <a:p>
          <a:endParaRPr lang="en-GB"/>
        </a:p>
      </dgm:t>
    </dgm:pt>
    <dgm:pt modelId="{21C19851-E583-4046-B349-0563F3158605}">
      <dgm:prSet phldrT="[Text]"/>
      <dgm:spPr/>
      <dgm:t>
        <a:bodyPr/>
        <a:lstStyle/>
        <a:p>
          <a:pPr>
            <a:lnSpc>
              <a:spcPct val="114000"/>
            </a:lnSpc>
            <a:spcAft>
              <a:spcPts val="0"/>
            </a:spcAft>
          </a:pPr>
          <a:r>
            <a:rPr lang="en-GB" dirty="0" smtClean="0">
              <a:latin typeface="NeueHaasGroteskDisp Std Blk"/>
              <a:cs typeface="Arial" pitchFamily="34" charset="0"/>
            </a:rPr>
            <a:t>Manufacturer</a:t>
          </a:r>
          <a:endParaRPr lang="en-GB" dirty="0">
            <a:latin typeface="NeueHaasGroteskDisp Std Blk"/>
            <a:cs typeface="Arial" pitchFamily="34" charset="0"/>
          </a:endParaRPr>
        </a:p>
      </dgm:t>
    </dgm:pt>
    <dgm:pt modelId="{AF4B71EE-623D-4AF4-8EFF-3F52D1682F0E}" type="parTrans" cxnId="{8E137D6E-C132-4189-B409-5F826D0774DD}">
      <dgm:prSet/>
      <dgm:spPr/>
      <dgm:t>
        <a:bodyPr/>
        <a:lstStyle/>
        <a:p>
          <a:endParaRPr lang="en-GB"/>
        </a:p>
      </dgm:t>
    </dgm:pt>
    <dgm:pt modelId="{952F086D-96EC-4B88-8502-04F8D9AFCDD4}" type="sibTrans" cxnId="{8E137D6E-C132-4189-B409-5F826D0774DD}">
      <dgm:prSet/>
      <dgm:spPr/>
      <dgm:t>
        <a:bodyPr/>
        <a:lstStyle/>
        <a:p>
          <a:endParaRPr lang="en-GB"/>
        </a:p>
      </dgm:t>
    </dgm:pt>
    <dgm:pt modelId="{6ED688BE-E2FC-482E-8F83-A0A0BCD44C82}">
      <dgm:prSet phldrT="[Text]"/>
      <dgm:spPr/>
      <dgm:t>
        <a:bodyPr/>
        <a:lstStyle/>
        <a:p>
          <a:pPr>
            <a:lnSpc>
              <a:spcPct val="114000"/>
            </a:lnSpc>
            <a:spcAft>
              <a:spcPts val="0"/>
            </a:spcAft>
          </a:pPr>
          <a:r>
            <a:rPr lang="en-GB" dirty="0" smtClean="0">
              <a:latin typeface="NeueHaasGroteskDisp Std Blk"/>
              <a:cs typeface="Arial" pitchFamily="34" charset="0"/>
            </a:rPr>
            <a:t>Quantity Surveyor</a:t>
          </a:r>
          <a:endParaRPr lang="en-GB" dirty="0">
            <a:latin typeface="NeueHaasGroteskDisp Std Blk"/>
            <a:cs typeface="Arial" pitchFamily="34" charset="0"/>
          </a:endParaRPr>
        </a:p>
      </dgm:t>
    </dgm:pt>
    <dgm:pt modelId="{86EDBB4C-136B-46A6-B87D-3F90CD5BC229}" type="parTrans" cxnId="{67EF06A8-CFFA-45CA-8CFE-11D147205EA9}">
      <dgm:prSet/>
      <dgm:spPr/>
      <dgm:t>
        <a:bodyPr/>
        <a:lstStyle/>
        <a:p>
          <a:endParaRPr lang="en-GB"/>
        </a:p>
      </dgm:t>
    </dgm:pt>
    <dgm:pt modelId="{C36D03AD-2A4F-419B-90BB-F171526B951B}" type="sibTrans" cxnId="{67EF06A8-CFFA-45CA-8CFE-11D147205EA9}">
      <dgm:prSet/>
      <dgm:spPr/>
      <dgm:t>
        <a:bodyPr/>
        <a:lstStyle/>
        <a:p>
          <a:endParaRPr lang="en-GB"/>
        </a:p>
      </dgm:t>
    </dgm:pt>
    <dgm:pt modelId="{A0CE7AA4-D816-4BEB-8AB8-9991B5734907}">
      <dgm:prSet phldrT="[Text]"/>
      <dgm:spPr/>
      <dgm:t>
        <a:bodyPr/>
        <a:lstStyle/>
        <a:p>
          <a:pPr>
            <a:lnSpc>
              <a:spcPct val="114000"/>
            </a:lnSpc>
            <a:spcAft>
              <a:spcPts val="0"/>
            </a:spcAft>
          </a:pPr>
          <a:r>
            <a:rPr lang="en-GB" dirty="0" smtClean="0">
              <a:latin typeface="NeueHaasGroteskDisp Std Blk"/>
              <a:cs typeface="Arial" pitchFamily="34" charset="0"/>
            </a:rPr>
            <a:t>Project Manager</a:t>
          </a:r>
          <a:endParaRPr lang="en-GB" dirty="0">
            <a:latin typeface="NeueHaasGroteskDisp Std Blk"/>
            <a:cs typeface="Arial" pitchFamily="34" charset="0"/>
          </a:endParaRPr>
        </a:p>
      </dgm:t>
    </dgm:pt>
    <dgm:pt modelId="{E35E7EE1-A880-4044-BF9A-AE03E6B067AB}" type="parTrans" cxnId="{6DEF61AB-9E8F-4E64-A23F-2B751E63B3C1}">
      <dgm:prSet/>
      <dgm:spPr/>
      <dgm:t>
        <a:bodyPr/>
        <a:lstStyle/>
        <a:p>
          <a:endParaRPr lang="en-GB"/>
        </a:p>
      </dgm:t>
    </dgm:pt>
    <dgm:pt modelId="{A436945D-AE1E-4FFF-B6B3-6316D7F5DC31}" type="sibTrans" cxnId="{6DEF61AB-9E8F-4E64-A23F-2B751E63B3C1}">
      <dgm:prSet/>
      <dgm:spPr/>
      <dgm:t>
        <a:bodyPr/>
        <a:lstStyle/>
        <a:p>
          <a:endParaRPr lang="en-GB"/>
        </a:p>
      </dgm:t>
    </dgm:pt>
    <dgm:pt modelId="{757DBA6F-5CBF-4367-AF83-9AFF099959ED}">
      <dgm:prSet/>
      <dgm:spPr/>
      <dgm:t>
        <a:bodyPr/>
        <a:lstStyle/>
        <a:p>
          <a:pPr>
            <a:lnSpc>
              <a:spcPct val="114000"/>
            </a:lnSpc>
            <a:spcAft>
              <a:spcPts val="0"/>
            </a:spcAft>
          </a:pPr>
          <a:r>
            <a:rPr lang="en-GB" dirty="0" smtClean="0">
              <a:latin typeface="NeueHaasGroteskDisp Std Blk"/>
              <a:cs typeface="Arial" pitchFamily="34" charset="0"/>
            </a:rPr>
            <a:t>Supply Chain Manager</a:t>
          </a:r>
          <a:endParaRPr lang="en-GB" dirty="0">
            <a:latin typeface="NeueHaasGroteskDisp Std Blk"/>
            <a:cs typeface="Arial" pitchFamily="34" charset="0"/>
          </a:endParaRPr>
        </a:p>
      </dgm:t>
    </dgm:pt>
    <dgm:pt modelId="{79A980AB-EE08-4658-8FE0-F9E6499B09F9}" type="parTrans" cxnId="{06D14B2C-1FF1-487D-8FFD-0F0CF8CE9B4B}">
      <dgm:prSet/>
      <dgm:spPr/>
      <dgm:t>
        <a:bodyPr/>
        <a:lstStyle/>
        <a:p>
          <a:endParaRPr lang="en-GB"/>
        </a:p>
      </dgm:t>
    </dgm:pt>
    <dgm:pt modelId="{332AEB81-BE93-40BC-9B3F-53FD0725ADBD}" type="sibTrans" cxnId="{06D14B2C-1FF1-487D-8FFD-0F0CF8CE9B4B}">
      <dgm:prSet/>
      <dgm:spPr/>
      <dgm:t>
        <a:bodyPr/>
        <a:lstStyle/>
        <a:p>
          <a:endParaRPr lang="en-GB"/>
        </a:p>
      </dgm:t>
    </dgm:pt>
    <dgm:pt modelId="{36FE9858-2281-4B34-826D-3A0BF7BFF4AB}">
      <dgm:prSet phldrT="[Text]"/>
      <dgm:spPr/>
      <dgm:t>
        <a:bodyPr/>
        <a:lstStyle/>
        <a:p>
          <a:pPr>
            <a:lnSpc>
              <a:spcPct val="114000"/>
            </a:lnSpc>
            <a:spcAft>
              <a:spcPts val="0"/>
            </a:spcAft>
          </a:pPr>
          <a:r>
            <a:rPr lang="en-GB" dirty="0" smtClean="0">
              <a:latin typeface="NeueHaasGroteskDisp Std Blk"/>
              <a:cs typeface="Arial" pitchFamily="34" charset="0"/>
            </a:rPr>
            <a:t>General Labourer</a:t>
          </a:r>
          <a:endParaRPr lang="en-GB" dirty="0">
            <a:latin typeface="NeueHaasGroteskDisp Std Blk"/>
            <a:cs typeface="Arial" pitchFamily="34" charset="0"/>
          </a:endParaRPr>
        </a:p>
      </dgm:t>
    </dgm:pt>
    <dgm:pt modelId="{DC663733-0E14-4734-989E-E63E34CFF45F}" type="parTrans" cxnId="{5E27E7B8-53E9-49D7-8057-65C31474DF4D}">
      <dgm:prSet/>
      <dgm:spPr/>
      <dgm:t>
        <a:bodyPr/>
        <a:lstStyle/>
        <a:p>
          <a:endParaRPr lang="en-GB"/>
        </a:p>
      </dgm:t>
    </dgm:pt>
    <dgm:pt modelId="{DABF4E64-0ABB-493E-B19B-D0D3D6898705}" type="sibTrans" cxnId="{5E27E7B8-53E9-49D7-8057-65C31474DF4D}">
      <dgm:prSet/>
      <dgm:spPr/>
      <dgm:t>
        <a:bodyPr/>
        <a:lstStyle/>
        <a:p>
          <a:endParaRPr lang="en-GB"/>
        </a:p>
      </dgm:t>
    </dgm:pt>
    <dgm:pt modelId="{1D921D24-2204-4A72-8EC3-22470D28A6EA}">
      <dgm:prSet phldrT="[Text]"/>
      <dgm:spPr/>
      <dgm:t>
        <a:bodyPr/>
        <a:lstStyle/>
        <a:p>
          <a:pPr>
            <a:lnSpc>
              <a:spcPct val="114000"/>
            </a:lnSpc>
            <a:spcAft>
              <a:spcPts val="0"/>
            </a:spcAft>
          </a:pPr>
          <a:r>
            <a:rPr lang="en-GB" dirty="0" smtClean="0">
              <a:latin typeface="NeueHaasGroteskDisp Std Blk"/>
              <a:cs typeface="Arial" pitchFamily="34" charset="0"/>
            </a:rPr>
            <a:t>Insurer</a:t>
          </a:r>
          <a:endParaRPr lang="en-GB" dirty="0">
            <a:latin typeface="NeueHaasGroteskDisp Std Blk"/>
            <a:cs typeface="Arial" pitchFamily="34" charset="0"/>
          </a:endParaRPr>
        </a:p>
      </dgm:t>
    </dgm:pt>
    <dgm:pt modelId="{9355C767-7599-4CDC-8D31-EA397DE27D6B}" type="parTrans" cxnId="{F085DA6C-3414-4983-8C68-2AC9BDFA5409}">
      <dgm:prSet/>
      <dgm:spPr/>
      <dgm:t>
        <a:bodyPr/>
        <a:lstStyle/>
        <a:p>
          <a:endParaRPr lang="en-GB"/>
        </a:p>
      </dgm:t>
    </dgm:pt>
    <dgm:pt modelId="{08B66946-311D-4688-9544-F2567A78017C}" type="sibTrans" cxnId="{F085DA6C-3414-4983-8C68-2AC9BDFA5409}">
      <dgm:prSet/>
      <dgm:spPr/>
      <dgm:t>
        <a:bodyPr/>
        <a:lstStyle/>
        <a:p>
          <a:endParaRPr lang="en-GB"/>
        </a:p>
      </dgm:t>
    </dgm:pt>
    <dgm:pt modelId="{E7B0974D-7075-4E5E-BCBA-1025B0F2216A}">
      <dgm:prSet phldrT="[Text]"/>
      <dgm:spPr/>
      <dgm:t>
        <a:bodyPr/>
        <a:lstStyle/>
        <a:p>
          <a:pPr>
            <a:lnSpc>
              <a:spcPct val="114000"/>
            </a:lnSpc>
            <a:spcAft>
              <a:spcPts val="0"/>
            </a:spcAft>
          </a:pPr>
          <a:r>
            <a:rPr lang="en-GB" dirty="0" smtClean="0">
              <a:latin typeface="NeueHaasGroteskDisp Std Blk"/>
              <a:cs typeface="Arial" pitchFamily="34" charset="0"/>
            </a:rPr>
            <a:t>Procurer</a:t>
          </a:r>
          <a:endParaRPr lang="en-GB" dirty="0">
            <a:latin typeface="NeueHaasGroteskDisp Std Blk"/>
            <a:cs typeface="Arial" pitchFamily="34" charset="0"/>
          </a:endParaRPr>
        </a:p>
      </dgm:t>
    </dgm:pt>
    <dgm:pt modelId="{5E1BAA26-3FBC-4F5A-B4CE-54B7336F9E53}" type="parTrans" cxnId="{3B79990B-1832-49F5-BBB9-D0E2448F623F}">
      <dgm:prSet/>
      <dgm:spPr/>
      <dgm:t>
        <a:bodyPr/>
        <a:lstStyle/>
        <a:p>
          <a:endParaRPr lang="en-GB"/>
        </a:p>
      </dgm:t>
    </dgm:pt>
    <dgm:pt modelId="{015D2BAC-2C57-43B9-AE83-D967F81FE417}" type="sibTrans" cxnId="{3B79990B-1832-49F5-BBB9-D0E2448F623F}">
      <dgm:prSet/>
      <dgm:spPr/>
      <dgm:t>
        <a:bodyPr/>
        <a:lstStyle/>
        <a:p>
          <a:endParaRPr lang="en-GB"/>
        </a:p>
      </dgm:t>
    </dgm:pt>
    <dgm:pt modelId="{D4CF2BFF-E237-4CBB-A70F-0E561A4ED69D}">
      <dgm:prSet/>
      <dgm:spPr/>
      <dgm:t>
        <a:bodyPr/>
        <a:lstStyle/>
        <a:p>
          <a:pPr>
            <a:lnSpc>
              <a:spcPct val="114000"/>
            </a:lnSpc>
            <a:spcAft>
              <a:spcPts val="0"/>
            </a:spcAft>
          </a:pPr>
          <a:r>
            <a:rPr lang="en-GB" dirty="0" smtClean="0">
              <a:latin typeface="NeueHaasGroteskDisp Std Blk"/>
              <a:cs typeface="Arial" pitchFamily="34" charset="0"/>
            </a:rPr>
            <a:t>Masonry Worker</a:t>
          </a:r>
          <a:endParaRPr lang="en-GB" dirty="0">
            <a:latin typeface="NeueHaasGroteskDisp Std Blk"/>
            <a:cs typeface="Arial" pitchFamily="34" charset="0"/>
          </a:endParaRPr>
        </a:p>
      </dgm:t>
    </dgm:pt>
    <dgm:pt modelId="{ECAF7220-29EE-47E3-A6C4-0A81A2874C12}" type="sibTrans" cxnId="{B0B73047-8324-4E77-A99D-8DE86CB12981}">
      <dgm:prSet/>
      <dgm:spPr/>
      <dgm:t>
        <a:bodyPr/>
        <a:lstStyle/>
        <a:p>
          <a:endParaRPr lang="en-GB"/>
        </a:p>
      </dgm:t>
    </dgm:pt>
    <dgm:pt modelId="{599589C0-0CE4-427C-859A-D91787765841}" type="parTrans" cxnId="{B0B73047-8324-4E77-A99D-8DE86CB12981}">
      <dgm:prSet/>
      <dgm:spPr/>
      <dgm:t>
        <a:bodyPr/>
        <a:lstStyle/>
        <a:p>
          <a:endParaRPr lang="en-GB"/>
        </a:p>
      </dgm:t>
    </dgm:pt>
    <dgm:pt modelId="{C98C9491-0A52-4E85-A3CB-F58111496C19}">
      <dgm:prSet/>
      <dgm:spPr/>
      <dgm:t>
        <a:bodyPr/>
        <a:lstStyle/>
        <a:p>
          <a:pPr>
            <a:lnSpc>
              <a:spcPct val="114000"/>
            </a:lnSpc>
            <a:spcAft>
              <a:spcPts val="0"/>
            </a:spcAft>
          </a:pPr>
          <a:r>
            <a:rPr lang="en-GB" dirty="0" smtClean="0">
              <a:latin typeface="NeueHaasGroteskDisp Std Blk"/>
              <a:cs typeface="Arial" pitchFamily="34" charset="0"/>
            </a:rPr>
            <a:t>Insulation Installer</a:t>
          </a:r>
          <a:endParaRPr lang="en-GB" dirty="0">
            <a:latin typeface="NeueHaasGroteskDisp Std Blk"/>
            <a:cs typeface="Arial" pitchFamily="34" charset="0"/>
          </a:endParaRPr>
        </a:p>
      </dgm:t>
    </dgm:pt>
    <dgm:pt modelId="{549EF779-CB84-4D63-8758-09B4A5D9E27D}" type="sibTrans" cxnId="{2AC737B1-D9E0-49D9-9367-906AF07907E0}">
      <dgm:prSet/>
      <dgm:spPr/>
      <dgm:t>
        <a:bodyPr/>
        <a:lstStyle/>
        <a:p>
          <a:endParaRPr lang="en-GB"/>
        </a:p>
      </dgm:t>
    </dgm:pt>
    <dgm:pt modelId="{103F0608-3877-442F-A0C6-FD52A1F611BA}" type="parTrans" cxnId="{2AC737B1-D9E0-49D9-9367-906AF07907E0}">
      <dgm:prSet/>
      <dgm:spPr/>
      <dgm:t>
        <a:bodyPr/>
        <a:lstStyle/>
        <a:p>
          <a:endParaRPr lang="en-GB"/>
        </a:p>
      </dgm:t>
    </dgm:pt>
    <dgm:pt modelId="{0D36A39B-F871-4C13-ACFE-EFE830BE28D4}">
      <dgm:prSet/>
      <dgm:spPr/>
      <dgm:t>
        <a:bodyPr/>
        <a:lstStyle/>
        <a:p>
          <a:pPr>
            <a:lnSpc>
              <a:spcPct val="114000"/>
            </a:lnSpc>
            <a:spcAft>
              <a:spcPts val="0"/>
            </a:spcAft>
          </a:pPr>
          <a:r>
            <a:rPr lang="en-GB" dirty="0" smtClean="0">
              <a:latin typeface="NeueHaasGroteskDisp Std Blk"/>
              <a:cs typeface="Arial" pitchFamily="34" charset="0"/>
            </a:rPr>
            <a:t>Heating, Ventilation, Air-Conditioning and Refrigeration Engineer</a:t>
          </a:r>
          <a:endParaRPr lang="en-GB" dirty="0">
            <a:latin typeface="NeueHaasGroteskDisp Std Blk"/>
            <a:cs typeface="Arial" pitchFamily="34" charset="0"/>
          </a:endParaRPr>
        </a:p>
      </dgm:t>
    </dgm:pt>
    <dgm:pt modelId="{73CEF569-3B49-47B8-B5B6-12F1A7B4DCED}" type="sibTrans" cxnId="{8F96D243-78C4-40AC-965E-64AA28D60240}">
      <dgm:prSet/>
      <dgm:spPr/>
      <dgm:t>
        <a:bodyPr/>
        <a:lstStyle/>
        <a:p>
          <a:endParaRPr lang="en-GB">
            <a:latin typeface="NeueHaasGroteskDisp Std Blk"/>
          </a:endParaRPr>
        </a:p>
      </dgm:t>
    </dgm:pt>
    <dgm:pt modelId="{E5A0AF49-740D-47AF-9F03-F8B5EF1603D3}" type="parTrans" cxnId="{8F96D243-78C4-40AC-965E-64AA28D60240}">
      <dgm:prSet/>
      <dgm:spPr/>
      <dgm:t>
        <a:bodyPr/>
        <a:lstStyle/>
        <a:p>
          <a:endParaRPr lang="en-GB">
            <a:latin typeface="NeueHaasGroteskDisp Std Blk"/>
          </a:endParaRPr>
        </a:p>
      </dgm:t>
    </dgm:pt>
    <dgm:pt modelId="{D61F3BD3-0352-46A4-93A4-9540B222EC68}">
      <dgm:prSet/>
      <dgm:spPr/>
      <dgm:t>
        <a:bodyPr/>
        <a:lstStyle/>
        <a:p>
          <a:pPr>
            <a:lnSpc>
              <a:spcPct val="114000"/>
            </a:lnSpc>
            <a:spcAft>
              <a:spcPts val="0"/>
            </a:spcAft>
          </a:pPr>
          <a:r>
            <a:rPr lang="en-GB" dirty="0" smtClean="0">
              <a:latin typeface="NeueHaasGroteskDisp Std Blk"/>
              <a:cs typeface="Arial" pitchFamily="34" charset="0"/>
            </a:rPr>
            <a:t>Glazer</a:t>
          </a:r>
          <a:endParaRPr lang="en-GB" dirty="0">
            <a:latin typeface="NeueHaasGroteskDisp Std Blk"/>
            <a:cs typeface="Arial" pitchFamily="34" charset="0"/>
          </a:endParaRPr>
        </a:p>
      </dgm:t>
    </dgm:pt>
    <dgm:pt modelId="{E57F8467-36F8-497C-BA60-55E7BA4A15F0}" type="sibTrans" cxnId="{5383FF7F-A7D5-4B4E-83A7-7589EF974297}">
      <dgm:prSet/>
      <dgm:spPr/>
      <dgm:t>
        <a:bodyPr/>
        <a:lstStyle/>
        <a:p>
          <a:endParaRPr lang="en-GB"/>
        </a:p>
      </dgm:t>
    </dgm:pt>
    <dgm:pt modelId="{F77E49B1-B3D5-46D2-A41C-896F69561BD9}" type="parTrans" cxnId="{5383FF7F-A7D5-4B4E-83A7-7589EF974297}">
      <dgm:prSet/>
      <dgm:spPr/>
      <dgm:t>
        <a:bodyPr/>
        <a:lstStyle/>
        <a:p>
          <a:endParaRPr lang="en-GB"/>
        </a:p>
      </dgm:t>
    </dgm:pt>
    <dgm:pt modelId="{E164F3D6-181A-4E1B-9DFC-7DED44D4943D}">
      <dgm:prSet/>
      <dgm:spPr/>
      <dgm:t>
        <a:bodyPr/>
        <a:lstStyle/>
        <a:p>
          <a:pPr>
            <a:lnSpc>
              <a:spcPct val="114000"/>
            </a:lnSpc>
            <a:spcAft>
              <a:spcPts val="0"/>
            </a:spcAft>
          </a:pPr>
          <a:r>
            <a:rPr lang="en-GB" dirty="0" smtClean="0">
              <a:latin typeface="NeueHaasGroteskDisp Std Blk"/>
              <a:cs typeface="Arial" pitchFamily="34" charset="0"/>
            </a:rPr>
            <a:t>Factory Worker</a:t>
          </a:r>
          <a:endParaRPr lang="en-GB" dirty="0">
            <a:latin typeface="NeueHaasGroteskDisp Std Blk"/>
            <a:cs typeface="Arial" pitchFamily="34" charset="0"/>
          </a:endParaRPr>
        </a:p>
      </dgm:t>
    </dgm:pt>
    <dgm:pt modelId="{1A3DB5F1-510D-4BDF-A764-E145E66B0B62}" type="sibTrans" cxnId="{A93E8BAC-D082-4090-9C29-873B2AE825A7}">
      <dgm:prSet/>
      <dgm:spPr/>
      <dgm:t>
        <a:bodyPr/>
        <a:lstStyle/>
        <a:p>
          <a:endParaRPr lang="en-GB"/>
        </a:p>
      </dgm:t>
    </dgm:pt>
    <dgm:pt modelId="{B36149EB-CD6A-4AEC-89F7-69463C14F1F4}" type="parTrans" cxnId="{A93E8BAC-D082-4090-9C29-873B2AE825A7}">
      <dgm:prSet/>
      <dgm:spPr/>
      <dgm:t>
        <a:bodyPr/>
        <a:lstStyle/>
        <a:p>
          <a:endParaRPr lang="en-GB"/>
        </a:p>
      </dgm:t>
    </dgm:pt>
    <dgm:pt modelId="{4244F94B-D056-4F07-80A9-51A64D31A144}">
      <dgm:prSet/>
      <dgm:spPr/>
      <dgm:t>
        <a:bodyPr/>
        <a:lstStyle/>
        <a:p>
          <a:pPr>
            <a:lnSpc>
              <a:spcPct val="114000"/>
            </a:lnSpc>
            <a:spcAft>
              <a:spcPts val="0"/>
            </a:spcAft>
          </a:pPr>
          <a:r>
            <a:rPr lang="en-GB" dirty="0" smtClean="0">
              <a:latin typeface="NeueHaasGroteskDisp Std Blk"/>
              <a:cs typeface="Arial" pitchFamily="34" charset="0"/>
            </a:rPr>
            <a:t>Electrician</a:t>
          </a:r>
          <a:endParaRPr lang="en-GB" dirty="0">
            <a:latin typeface="NeueHaasGroteskDisp Std Blk"/>
            <a:cs typeface="Arial" pitchFamily="34" charset="0"/>
          </a:endParaRPr>
        </a:p>
      </dgm:t>
    </dgm:pt>
    <dgm:pt modelId="{C5FB9603-70D2-43B1-B820-A4581B1F7F9F}" type="sibTrans" cxnId="{58EBE5AF-2802-4D83-ABD5-096E28A83B22}">
      <dgm:prSet/>
      <dgm:spPr/>
      <dgm:t>
        <a:bodyPr/>
        <a:lstStyle/>
        <a:p>
          <a:endParaRPr lang="en-GB">
            <a:latin typeface="NeueHaasGroteskDisp Std Blk"/>
          </a:endParaRPr>
        </a:p>
      </dgm:t>
    </dgm:pt>
    <dgm:pt modelId="{AD2721E2-9BC1-4C1B-ABDC-02702DB9BCDE}" type="parTrans" cxnId="{58EBE5AF-2802-4D83-ABD5-096E28A83B22}">
      <dgm:prSet/>
      <dgm:spPr/>
      <dgm:t>
        <a:bodyPr/>
        <a:lstStyle/>
        <a:p>
          <a:endParaRPr lang="en-GB">
            <a:latin typeface="NeueHaasGroteskDisp Std Blk"/>
          </a:endParaRPr>
        </a:p>
      </dgm:t>
    </dgm:pt>
    <dgm:pt modelId="{6217FA2A-3C42-436F-8016-32E654F7764F}">
      <dgm:prSet/>
      <dgm:spPr/>
      <dgm:t>
        <a:bodyPr/>
        <a:lstStyle/>
        <a:p>
          <a:pPr>
            <a:lnSpc>
              <a:spcPct val="114000"/>
            </a:lnSpc>
            <a:spcAft>
              <a:spcPts val="0"/>
            </a:spcAft>
          </a:pPr>
          <a:r>
            <a:rPr lang="en-GB" dirty="0">
              <a:latin typeface="NeueHaasGroteskDisp Std Blk"/>
              <a:cs typeface="Arial" pitchFamily="34" charset="0"/>
            </a:rPr>
            <a:t>Carpenter/Joiner</a:t>
          </a:r>
        </a:p>
      </dgm:t>
    </dgm:pt>
    <dgm:pt modelId="{BA23F2F5-E34C-48BD-9644-5B7142ACC7E5}" type="sibTrans" cxnId="{E78B36CD-BAA4-4325-80EA-75226F0F6D1D}">
      <dgm:prSet/>
      <dgm:spPr/>
      <dgm:t>
        <a:bodyPr/>
        <a:lstStyle/>
        <a:p>
          <a:endParaRPr lang="en-GB">
            <a:latin typeface="NeueHaasGroteskDisp Std Blk"/>
          </a:endParaRPr>
        </a:p>
      </dgm:t>
    </dgm:pt>
    <dgm:pt modelId="{3B97FC51-EC77-4AAB-B159-06ECAB1B9A49}" type="parTrans" cxnId="{E78B36CD-BAA4-4325-80EA-75226F0F6D1D}">
      <dgm:prSet/>
      <dgm:spPr/>
      <dgm:t>
        <a:bodyPr/>
        <a:lstStyle/>
        <a:p>
          <a:endParaRPr lang="en-GB">
            <a:latin typeface="NeueHaasGroteskDisp Std Blk"/>
          </a:endParaRPr>
        </a:p>
      </dgm:t>
    </dgm:pt>
    <dgm:pt modelId="{CC7B9DC2-0AF2-478B-8217-3E0CF2753285}">
      <dgm:prSet/>
      <dgm:spPr/>
      <dgm:t>
        <a:bodyPr/>
        <a:lstStyle/>
        <a:p>
          <a:pPr>
            <a:lnSpc>
              <a:spcPct val="114000"/>
            </a:lnSpc>
            <a:spcAft>
              <a:spcPts val="0"/>
            </a:spcAft>
          </a:pPr>
          <a:r>
            <a:rPr lang="en-GB" dirty="0" smtClean="0">
              <a:latin typeface="NeueHaasGroteskDisp Std Blk"/>
              <a:cs typeface="Arial" pitchFamily="34" charset="0"/>
            </a:rPr>
            <a:t>Plasterer</a:t>
          </a:r>
          <a:endParaRPr lang="en-GB" dirty="0">
            <a:latin typeface="NeueHaasGroteskDisp Std Blk"/>
            <a:cs typeface="Arial" pitchFamily="34" charset="0"/>
          </a:endParaRPr>
        </a:p>
      </dgm:t>
    </dgm:pt>
    <dgm:pt modelId="{B4109B95-7E33-4879-87A9-EA5E1AA8EF0A}" type="parTrans" cxnId="{3A3F8056-FAF0-415E-B917-2A58A4B7B298}">
      <dgm:prSet/>
      <dgm:spPr/>
      <dgm:t>
        <a:bodyPr/>
        <a:lstStyle/>
        <a:p>
          <a:endParaRPr lang="en-GB"/>
        </a:p>
      </dgm:t>
    </dgm:pt>
    <dgm:pt modelId="{08516D21-87AF-4103-A8B8-6505504CC71F}" type="sibTrans" cxnId="{3A3F8056-FAF0-415E-B917-2A58A4B7B298}">
      <dgm:prSet/>
      <dgm:spPr/>
      <dgm:t>
        <a:bodyPr/>
        <a:lstStyle/>
        <a:p>
          <a:endParaRPr lang="en-GB"/>
        </a:p>
      </dgm:t>
    </dgm:pt>
    <dgm:pt modelId="{F14213D5-F9CD-4590-A2C5-9DADC10EBB22}">
      <dgm:prSet/>
      <dgm:spPr/>
      <dgm:t>
        <a:bodyPr/>
        <a:lstStyle/>
        <a:p>
          <a:pPr>
            <a:lnSpc>
              <a:spcPct val="114000"/>
            </a:lnSpc>
            <a:spcAft>
              <a:spcPts val="0"/>
            </a:spcAft>
          </a:pPr>
          <a:r>
            <a:rPr lang="en-GB" dirty="0" smtClean="0">
              <a:latin typeface="NeueHaasGroteskDisp Std Blk"/>
              <a:cs typeface="Arial" pitchFamily="34" charset="0"/>
            </a:rPr>
            <a:t>Plumber</a:t>
          </a:r>
          <a:endParaRPr lang="en-GB" dirty="0">
            <a:latin typeface="NeueHaasGroteskDisp Std Blk"/>
            <a:cs typeface="Arial" pitchFamily="34" charset="0"/>
          </a:endParaRPr>
        </a:p>
      </dgm:t>
    </dgm:pt>
    <dgm:pt modelId="{0277D70B-C2E1-4A87-AED7-D892972A46DC}" type="parTrans" cxnId="{BBF113FB-8741-4128-8CB2-D2A443508CF4}">
      <dgm:prSet/>
      <dgm:spPr/>
      <dgm:t>
        <a:bodyPr/>
        <a:lstStyle/>
        <a:p>
          <a:endParaRPr lang="en-GB"/>
        </a:p>
      </dgm:t>
    </dgm:pt>
    <dgm:pt modelId="{DF59C2FE-6F41-4CCB-859B-E3764106E0D4}" type="sibTrans" cxnId="{BBF113FB-8741-4128-8CB2-D2A443508CF4}">
      <dgm:prSet/>
      <dgm:spPr/>
      <dgm:t>
        <a:bodyPr/>
        <a:lstStyle/>
        <a:p>
          <a:endParaRPr lang="en-GB"/>
        </a:p>
      </dgm:t>
    </dgm:pt>
    <dgm:pt modelId="{D9E8C666-C7FD-46BF-BD9C-1952E4471DEA}">
      <dgm:prSet/>
      <dgm:spPr/>
      <dgm:t>
        <a:bodyPr/>
        <a:lstStyle/>
        <a:p>
          <a:pPr>
            <a:lnSpc>
              <a:spcPct val="114000"/>
            </a:lnSpc>
            <a:spcAft>
              <a:spcPts val="0"/>
            </a:spcAft>
          </a:pPr>
          <a:r>
            <a:rPr lang="en-GB" dirty="0" smtClean="0">
              <a:latin typeface="NeueHaasGroteskDisp Std Blk"/>
              <a:cs typeface="Arial" pitchFamily="34" charset="0"/>
            </a:rPr>
            <a:t>Tiler</a:t>
          </a:r>
          <a:endParaRPr lang="en-GB" dirty="0">
            <a:latin typeface="NeueHaasGroteskDisp Std Blk"/>
            <a:cs typeface="Arial" pitchFamily="34" charset="0"/>
          </a:endParaRPr>
        </a:p>
      </dgm:t>
    </dgm:pt>
    <dgm:pt modelId="{C3787086-021B-4205-BDAF-69A80C0978E2}" type="parTrans" cxnId="{6675E301-41D4-4F94-A646-4FF9A1EA9565}">
      <dgm:prSet/>
      <dgm:spPr/>
      <dgm:t>
        <a:bodyPr/>
        <a:lstStyle/>
        <a:p>
          <a:endParaRPr lang="en-GB"/>
        </a:p>
      </dgm:t>
    </dgm:pt>
    <dgm:pt modelId="{6F37AE49-2AD7-43C7-9329-851EC10AD03E}" type="sibTrans" cxnId="{6675E301-41D4-4F94-A646-4FF9A1EA9565}">
      <dgm:prSet/>
      <dgm:spPr/>
      <dgm:t>
        <a:bodyPr/>
        <a:lstStyle/>
        <a:p>
          <a:endParaRPr lang="en-GB"/>
        </a:p>
      </dgm:t>
    </dgm:pt>
    <dgm:pt modelId="{AEC15532-60C4-43D0-8B7C-3B62AA65E498}">
      <dgm:prSet/>
      <dgm:spPr/>
      <dgm:t>
        <a:bodyPr/>
        <a:lstStyle/>
        <a:p>
          <a:pPr>
            <a:lnSpc>
              <a:spcPct val="114000"/>
            </a:lnSpc>
            <a:spcAft>
              <a:spcPts val="0"/>
            </a:spcAft>
          </a:pPr>
          <a:r>
            <a:rPr lang="en-GB" dirty="0" smtClean="0">
              <a:latin typeface="NeueHaasGroteskDisp Std Blk"/>
              <a:cs typeface="Arial" pitchFamily="34" charset="0"/>
            </a:rPr>
            <a:t>Welder</a:t>
          </a:r>
          <a:endParaRPr lang="en-GB" dirty="0">
            <a:latin typeface="NeueHaasGroteskDisp Std Blk"/>
            <a:cs typeface="Arial" pitchFamily="34" charset="0"/>
          </a:endParaRPr>
        </a:p>
      </dgm:t>
    </dgm:pt>
    <dgm:pt modelId="{03593BE5-F267-4211-A768-C7CF54BD5B60}" type="parTrans" cxnId="{68AD7A51-9BC6-4A6F-A1DD-2ECA61F5E7BA}">
      <dgm:prSet/>
      <dgm:spPr/>
      <dgm:t>
        <a:bodyPr/>
        <a:lstStyle/>
        <a:p>
          <a:endParaRPr lang="en-GB"/>
        </a:p>
      </dgm:t>
    </dgm:pt>
    <dgm:pt modelId="{6B07D4B2-BCCE-41BD-A776-6FD05375F625}" type="sibTrans" cxnId="{68AD7A51-9BC6-4A6F-A1DD-2ECA61F5E7BA}">
      <dgm:prSet/>
      <dgm:spPr/>
      <dgm:t>
        <a:bodyPr/>
        <a:lstStyle/>
        <a:p>
          <a:endParaRPr lang="en-GB"/>
        </a:p>
      </dgm:t>
    </dgm:pt>
    <dgm:pt modelId="{F2EDCF80-3BEC-487C-B43C-E802A6C7887A}">
      <dgm:prSet phldrT="[Text]"/>
      <dgm:spPr/>
      <dgm:t>
        <a:bodyPr/>
        <a:lstStyle/>
        <a:p>
          <a:pPr>
            <a:lnSpc>
              <a:spcPct val="114000"/>
            </a:lnSpc>
            <a:spcAft>
              <a:spcPts val="0"/>
            </a:spcAft>
          </a:pPr>
          <a:r>
            <a:rPr lang="en-GB" dirty="0" smtClean="0">
              <a:latin typeface="NeueHaasGroteskDisp Std Blk"/>
              <a:cs typeface="Arial" pitchFamily="34" charset="0"/>
            </a:rPr>
            <a:t>Contracts Manager</a:t>
          </a:r>
          <a:endParaRPr lang="en-GB" dirty="0">
            <a:latin typeface="NeueHaasGroteskDisp Std Blk"/>
            <a:cs typeface="Arial" pitchFamily="34" charset="0"/>
          </a:endParaRPr>
        </a:p>
      </dgm:t>
    </dgm:pt>
    <dgm:pt modelId="{1E8316B1-69A4-40BD-8D69-6313724FB272}" type="parTrans" cxnId="{F0A28206-0249-454B-8F68-A26B50CF0B92}">
      <dgm:prSet/>
      <dgm:spPr/>
      <dgm:t>
        <a:bodyPr/>
        <a:lstStyle/>
        <a:p>
          <a:endParaRPr lang="en-GB"/>
        </a:p>
      </dgm:t>
    </dgm:pt>
    <dgm:pt modelId="{15D1C86C-FCCD-4E65-A0F6-B7CCE55FE10B}" type="sibTrans" cxnId="{F0A28206-0249-454B-8F68-A26B50CF0B92}">
      <dgm:prSet/>
      <dgm:spPr/>
      <dgm:t>
        <a:bodyPr/>
        <a:lstStyle/>
        <a:p>
          <a:endParaRPr lang="en-GB"/>
        </a:p>
      </dgm:t>
    </dgm:pt>
    <dgm:pt modelId="{AD1F532B-74E6-4913-A5B2-23D1A6D70386}">
      <dgm:prSet/>
      <dgm:spPr/>
      <dgm:t>
        <a:bodyPr/>
        <a:lstStyle/>
        <a:p>
          <a:pPr>
            <a:lnSpc>
              <a:spcPct val="114000"/>
            </a:lnSpc>
            <a:spcAft>
              <a:spcPts val="0"/>
            </a:spcAft>
          </a:pPr>
          <a:r>
            <a:rPr lang="en-GB" dirty="0" smtClean="0">
              <a:latin typeface="NeueHaasGroteskDisp Std Blk"/>
              <a:cs typeface="Arial" pitchFamily="34" charset="0"/>
            </a:rPr>
            <a:t>Buyer  </a:t>
          </a:r>
          <a:endParaRPr lang="en-GB" dirty="0">
            <a:latin typeface="NeueHaasGroteskDisp Std Blk"/>
            <a:cs typeface="Arial" pitchFamily="34" charset="0"/>
          </a:endParaRPr>
        </a:p>
      </dgm:t>
    </dgm:pt>
    <dgm:pt modelId="{BF6E8162-11D8-46CF-A07D-FA32127D0016}" type="parTrans" cxnId="{1D260D5E-3BC6-48BE-9D99-5F71FC09885F}">
      <dgm:prSet/>
      <dgm:spPr/>
      <dgm:t>
        <a:bodyPr/>
        <a:lstStyle/>
        <a:p>
          <a:endParaRPr lang="en-GB"/>
        </a:p>
      </dgm:t>
    </dgm:pt>
    <dgm:pt modelId="{59CF5355-60DA-4C69-8E5D-C10C3BDD84CF}" type="sibTrans" cxnId="{1D260D5E-3BC6-48BE-9D99-5F71FC09885F}">
      <dgm:prSet/>
      <dgm:spPr/>
      <dgm:t>
        <a:bodyPr/>
        <a:lstStyle/>
        <a:p>
          <a:endParaRPr lang="en-GB"/>
        </a:p>
      </dgm:t>
    </dgm:pt>
    <dgm:pt modelId="{D0073112-61E1-4E1A-92F5-C76481785EDC}">
      <dgm:prSet phldrT="[Text]"/>
      <dgm:spPr/>
      <dgm:t>
        <a:bodyPr/>
        <a:lstStyle/>
        <a:p>
          <a:pPr>
            <a:lnSpc>
              <a:spcPct val="114000"/>
            </a:lnSpc>
            <a:spcAft>
              <a:spcPts val="0"/>
            </a:spcAft>
          </a:pPr>
          <a:r>
            <a:rPr lang="en-GB" dirty="0" smtClean="0">
              <a:latin typeface="NeueHaasGroteskDisp Std Blk"/>
              <a:cs typeface="Arial" pitchFamily="34" charset="0"/>
            </a:rPr>
            <a:t>Commercial Manager</a:t>
          </a:r>
          <a:endParaRPr lang="en-GB" dirty="0">
            <a:latin typeface="NeueHaasGroteskDisp Std Blk"/>
            <a:cs typeface="Arial" pitchFamily="34" charset="0"/>
          </a:endParaRPr>
        </a:p>
      </dgm:t>
    </dgm:pt>
    <dgm:pt modelId="{08FA7D66-18EC-4EC5-BA63-47264218C3BD}" type="parTrans" cxnId="{6669C447-1FE9-493F-BA9F-98888D3A3C93}">
      <dgm:prSet/>
      <dgm:spPr/>
      <dgm:t>
        <a:bodyPr/>
        <a:lstStyle/>
        <a:p>
          <a:endParaRPr lang="en-GB"/>
        </a:p>
      </dgm:t>
    </dgm:pt>
    <dgm:pt modelId="{916FBD53-2DAE-4490-A0CE-D4034941F147}" type="sibTrans" cxnId="{6669C447-1FE9-493F-BA9F-98888D3A3C93}">
      <dgm:prSet/>
      <dgm:spPr/>
      <dgm:t>
        <a:bodyPr/>
        <a:lstStyle/>
        <a:p>
          <a:endParaRPr lang="en-GB"/>
        </a:p>
      </dgm:t>
    </dgm:pt>
    <dgm:pt modelId="{42DDF74A-AFD6-4C1A-94F0-37BAF0634371}" type="pres">
      <dgm:prSet presAssocID="{06876E76-0281-4315-9CCD-9065047ABA59}" presName="Name0" presStyleCnt="0">
        <dgm:presLayoutVars>
          <dgm:dir/>
          <dgm:animLvl val="lvl"/>
          <dgm:resizeHandles val="exact"/>
        </dgm:presLayoutVars>
      </dgm:prSet>
      <dgm:spPr/>
      <dgm:t>
        <a:bodyPr/>
        <a:lstStyle/>
        <a:p>
          <a:endParaRPr lang="en-GB"/>
        </a:p>
      </dgm:t>
    </dgm:pt>
    <dgm:pt modelId="{AA2100D5-0591-4FBD-9E32-C4FA48A9298B}" type="pres">
      <dgm:prSet presAssocID="{95EF5D95-C96B-4976-BB32-570253D0A5B7}" presName="composite" presStyleCnt="0"/>
      <dgm:spPr/>
      <dgm:t>
        <a:bodyPr/>
        <a:lstStyle/>
        <a:p>
          <a:endParaRPr lang="en-GB"/>
        </a:p>
      </dgm:t>
    </dgm:pt>
    <dgm:pt modelId="{6D012CE9-8A02-4D00-B10C-9F197F79CFC4}" type="pres">
      <dgm:prSet presAssocID="{95EF5D95-C96B-4976-BB32-570253D0A5B7}" presName="parTx" presStyleLbl="alignNode1" presStyleIdx="0" presStyleCnt="3">
        <dgm:presLayoutVars>
          <dgm:chMax val="0"/>
          <dgm:chPref val="0"/>
          <dgm:bulletEnabled val="1"/>
        </dgm:presLayoutVars>
      </dgm:prSet>
      <dgm:spPr/>
      <dgm:t>
        <a:bodyPr/>
        <a:lstStyle/>
        <a:p>
          <a:endParaRPr lang="en-GB"/>
        </a:p>
      </dgm:t>
    </dgm:pt>
    <dgm:pt modelId="{AAC70E5A-900E-4510-9086-033C9CA95C82}" type="pres">
      <dgm:prSet presAssocID="{95EF5D95-C96B-4976-BB32-570253D0A5B7}" presName="desTx" presStyleLbl="alignAccFollowNode1" presStyleIdx="0" presStyleCnt="3" custLinFactNeighborX="-103" custLinFactNeighborY="463">
        <dgm:presLayoutVars>
          <dgm:bulletEnabled val="1"/>
        </dgm:presLayoutVars>
      </dgm:prSet>
      <dgm:spPr/>
      <dgm:t>
        <a:bodyPr/>
        <a:lstStyle/>
        <a:p>
          <a:endParaRPr lang="en-GB"/>
        </a:p>
      </dgm:t>
    </dgm:pt>
    <dgm:pt modelId="{ED3B2E14-22FC-4B5A-BEDE-9EEFE9DD7843}" type="pres">
      <dgm:prSet presAssocID="{68874244-E4E4-49B7-9A5A-00D871066826}" presName="space" presStyleCnt="0"/>
      <dgm:spPr/>
      <dgm:t>
        <a:bodyPr/>
        <a:lstStyle/>
        <a:p>
          <a:endParaRPr lang="en-GB"/>
        </a:p>
      </dgm:t>
    </dgm:pt>
    <dgm:pt modelId="{1B64CD3D-B620-45F7-87CC-91282E34025B}" type="pres">
      <dgm:prSet presAssocID="{825C9572-B966-4528-BBA4-8F87079C04E7}" presName="composite" presStyleCnt="0"/>
      <dgm:spPr/>
      <dgm:t>
        <a:bodyPr/>
        <a:lstStyle/>
        <a:p>
          <a:endParaRPr lang="en-GB"/>
        </a:p>
      </dgm:t>
    </dgm:pt>
    <dgm:pt modelId="{8C4E35D5-F5EC-46FD-8C02-75EC5F0078D6}" type="pres">
      <dgm:prSet presAssocID="{825C9572-B966-4528-BBA4-8F87079C04E7}" presName="parTx" presStyleLbl="alignNode1" presStyleIdx="1" presStyleCnt="3">
        <dgm:presLayoutVars>
          <dgm:chMax val="0"/>
          <dgm:chPref val="0"/>
          <dgm:bulletEnabled val="1"/>
        </dgm:presLayoutVars>
      </dgm:prSet>
      <dgm:spPr/>
      <dgm:t>
        <a:bodyPr/>
        <a:lstStyle/>
        <a:p>
          <a:endParaRPr lang="en-GB"/>
        </a:p>
      </dgm:t>
    </dgm:pt>
    <dgm:pt modelId="{07298AA2-0167-47A9-A93B-5C38459010BA}" type="pres">
      <dgm:prSet presAssocID="{825C9572-B966-4528-BBA4-8F87079C04E7}" presName="desTx" presStyleLbl="alignAccFollowNode1" presStyleIdx="1" presStyleCnt="3">
        <dgm:presLayoutVars>
          <dgm:bulletEnabled val="1"/>
        </dgm:presLayoutVars>
      </dgm:prSet>
      <dgm:spPr/>
      <dgm:t>
        <a:bodyPr/>
        <a:lstStyle/>
        <a:p>
          <a:endParaRPr lang="en-GB"/>
        </a:p>
      </dgm:t>
    </dgm:pt>
    <dgm:pt modelId="{DC6BE0A9-AB2E-4D69-AB51-12B893CED5B1}" type="pres">
      <dgm:prSet presAssocID="{C07838BA-A122-46B7-9547-E66C52DD1399}" presName="space" presStyleCnt="0"/>
      <dgm:spPr/>
      <dgm:t>
        <a:bodyPr/>
        <a:lstStyle/>
        <a:p>
          <a:endParaRPr lang="en-GB"/>
        </a:p>
      </dgm:t>
    </dgm:pt>
    <dgm:pt modelId="{E02AEB79-7288-4982-B56E-A2C3283E73E3}" type="pres">
      <dgm:prSet presAssocID="{DF22BBD7-BC58-43D8-B124-968209AE973D}" presName="composite" presStyleCnt="0"/>
      <dgm:spPr/>
      <dgm:t>
        <a:bodyPr/>
        <a:lstStyle/>
        <a:p>
          <a:endParaRPr lang="en-GB"/>
        </a:p>
      </dgm:t>
    </dgm:pt>
    <dgm:pt modelId="{4BA40B04-A547-494F-B870-4D090E55C096}" type="pres">
      <dgm:prSet presAssocID="{DF22BBD7-BC58-43D8-B124-968209AE973D}" presName="parTx" presStyleLbl="alignNode1" presStyleIdx="2" presStyleCnt="3">
        <dgm:presLayoutVars>
          <dgm:chMax val="0"/>
          <dgm:chPref val="0"/>
          <dgm:bulletEnabled val="1"/>
        </dgm:presLayoutVars>
      </dgm:prSet>
      <dgm:spPr/>
      <dgm:t>
        <a:bodyPr/>
        <a:lstStyle/>
        <a:p>
          <a:endParaRPr lang="en-GB"/>
        </a:p>
      </dgm:t>
    </dgm:pt>
    <dgm:pt modelId="{99BA6B2D-F1CD-4C3F-B3D1-47E21D19F7F2}" type="pres">
      <dgm:prSet presAssocID="{DF22BBD7-BC58-43D8-B124-968209AE973D}" presName="desTx" presStyleLbl="alignAccFollowNode1" presStyleIdx="2" presStyleCnt="3">
        <dgm:presLayoutVars>
          <dgm:bulletEnabled val="1"/>
        </dgm:presLayoutVars>
      </dgm:prSet>
      <dgm:spPr/>
      <dgm:t>
        <a:bodyPr/>
        <a:lstStyle/>
        <a:p>
          <a:endParaRPr lang="en-GB"/>
        </a:p>
      </dgm:t>
    </dgm:pt>
  </dgm:ptLst>
  <dgm:cxnLst>
    <dgm:cxn modelId="{5E27E7B8-53E9-49D7-8057-65C31474DF4D}" srcId="{DF22BBD7-BC58-43D8-B124-968209AE973D}" destId="{36FE9858-2281-4B34-826D-3A0BF7BFF4AB}" srcOrd="2" destOrd="0" parTransId="{DC663733-0E14-4734-989E-E63E34CFF45F}" sibTransId="{DABF4E64-0ABB-493E-B19B-D0D3D6898705}"/>
    <dgm:cxn modelId="{EB73ECCA-7E93-48CC-B6E5-7A8A83A2D588}" type="presOf" srcId="{21C19851-E583-4046-B349-0563F3158605}" destId="{AAC70E5A-900E-4510-9086-033C9CA95C82}" srcOrd="0" destOrd="5" presId="urn:microsoft.com/office/officeart/2005/8/layout/hList1"/>
    <dgm:cxn modelId="{A13C4112-F063-44BA-901E-39262C6560B8}" type="presOf" srcId="{E7B0974D-7075-4E5E-BCBA-1025B0F2216A}" destId="{99BA6B2D-F1CD-4C3F-B3D1-47E21D19F7F2}" srcOrd="0" destOrd="4" presId="urn:microsoft.com/office/officeart/2005/8/layout/hList1"/>
    <dgm:cxn modelId="{5383FF7F-A7D5-4B4E-83A7-7589EF974297}" srcId="{825C9572-B966-4528-BBA4-8F87079C04E7}" destId="{D61F3BD3-0352-46A4-93A4-9540B222EC68}" srcOrd="4" destOrd="0" parTransId="{F77E49B1-B3D5-46D2-A41C-896F69561BD9}" sibTransId="{E57F8467-36F8-497C-BA60-55E7BA4A15F0}"/>
    <dgm:cxn modelId="{D82FAE0D-4ACB-470E-9A2B-C20132573848}" type="presOf" srcId="{F14213D5-F9CD-4590-A2C5-9DADC10EBB22}" destId="{07298AA2-0167-47A9-A93B-5C38459010BA}" srcOrd="0" destOrd="10" presId="urn:microsoft.com/office/officeart/2005/8/layout/hList1"/>
    <dgm:cxn modelId="{641317B7-1FBC-4257-B1CE-1C2A455C12E1}" srcId="{95EF5D95-C96B-4976-BB32-570253D0A5B7}" destId="{C4DB2C29-AA95-48D5-8E53-19CFE1C7CF9F}" srcOrd="12" destOrd="0" parTransId="{29D03876-8742-4C84-9276-68408E6F6355}" sibTransId="{A6E972A3-554F-4EF7-8C34-3A02FD176038}"/>
    <dgm:cxn modelId="{46E96096-1ED0-4ABC-9D97-B200708EFB28}" type="presOf" srcId="{A673A6CC-41F4-4728-85CD-5219951A1B01}" destId="{AAC70E5A-900E-4510-9086-033C9CA95C82}" srcOrd="0" destOrd="3" presId="urn:microsoft.com/office/officeart/2005/8/layout/hList1"/>
    <dgm:cxn modelId="{A00DFFCB-E6E1-4EF1-AEFB-AE8587643DB3}" type="presOf" srcId="{AD1F532B-74E6-4913-A5B2-23D1A6D70386}" destId="{AAC70E5A-900E-4510-9086-033C9CA95C82}" srcOrd="0" destOrd="15" presId="urn:microsoft.com/office/officeart/2005/8/layout/hList1"/>
    <dgm:cxn modelId="{659944A3-D3A6-4659-933B-52B99F469C6B}" type="presOf" srcId="{06876E76-0281-4315-9CCD-9065047ABA59}" destId="{42DDF74A-AFD6-4C1A-94F0-37BAF0634371}" srcOrd="0" destOrd="0" presId="urn:microsoft.com/office/officeart/2005/8/layout/hList1"/>
    <dgm:cxn modelId="{CAEF7F07-0F79-4E02-9663-002B63571004}" type="presOf" srcId="{461911E6-AE58-417C-95B2-1A4833555D7B}" destId="{99BA6B2D-F1CD-4C3F-B3D1-47E21D19F7F2}" srcOrd="0" destOrd="5" presId="urn:microsoft.com/office/officeart/2005/8/layout/hList1"/>
    <dgm:cxn modelId="{D4E67D0C-1337-4801-8CE3-9CB9BB696868}" type="presOf" srcId="{D4CF2BFF-E237-4CBB-A70F-0E561A4ED69D}" destId="{07298AA2-0167-47A9-A93B-5C38459010BA}" srcOrd="0" destOrd="7" presId="urn:microsoft.com/office/officeart/2005/8/layout/hList1"/>
    <dgm:cxn modelId="{A5DDAF14-021A-48B5-B55C-0B561A298083}" srcId="{95EF5D95-C96B-4976-BB32-570253D0A5B7}" destId="{24DF8534-8C63-4B6F-9473-93F901A588F1}" srcOrd="0" destOrd="0" parTransId="{92B18AEE-7581-4089-B9A1-83D4770C07AB}" sibTransId="{82C9A62F-4A51-468A-9F62-0711D65C3832}"/>
    <dgm:cxn modelId="{C8114751-3619-4620-99C9-20A00A88C100}" type="presOf" srcId="{0CC2416A-FE3F-43DF-B8E6-A71DB1A4DB8A}" destId="{99BA6B2D-F1CD-4C3F-B3D1-47E21D19F7F2}" srcOrd="0" destOrd="6" presId="urn:microsoft.com/office/officeart/2005/8/layout/hList1"/>
    <dgm:cxn modelId="{CDC1F273-2BDC-4935-9690-F2081602FE0B}" type="presOf" srcId="{C4DB2C29-AA95-48D5-8E53-19CFE1C7CF9F}" destId="{AAC70E5A-900E-4510-9086-033C9CA95C82}" srcOrd="0" destOrd="12" presId="urn:microsoft.com/office/officeart/2005/8/layout/hList1"/>
    <dgm:cxn modelId="{28A00D5E-D868-4817-A29D-984EDB4334E9}" srcId="{95EF5D95-C96B-4976-BB32-570253D0A5B7}" destId="{CF489FDC-2165-42C1-B595-AD637C12640A}" srcOrd="11" destOrd="0" parTransId="{801FDB36-6708-4619-8C0D-30524BE33505}" sibTransId="{BDEF811F-FB5A-4B65-B918-79A4C0A05716}"/>
    <dgm:cxn modelId="{88F37BCA-535E-4525-96E0-937103109864}" type="presOf" srcId="{A0CE7AA4-D816-4BEB-8AB8-9991B5734907}" destId="{AAC70E5A-900E-4510-9086-033C9CA95C82}" srcOrd="0" destOrd="7" presId="urn:microsoft.com/office/officeart/2005/8/layout/hList1"/>
    <dgm:cxn modelId="{2A6CE38F-58AB-435F-A7D5-88D6C9689421}" type="presOf" srcId="{825C9572-B966-4528-BBA4-8F87079C04E7}" destId="{8C4E35D5-F5EC-46FD-8C02-75EC5F0078D6}" srcOrd="0" destOrd="0" presId="urn:microsoft.com/office/officeart/2005/8/layout/hList1"/>
    <dgm:cxn modelId="{8C10E064-D66A-46BB-BB47-FE2D2EE4F8A7}" srcId="{95EF5D95-C96B-4976-BB32-570253D0A5B7}" destId="{A673A6CC-41F4-4728-85CD-5219951A1B01}" srcOrd="3" destOrd="0" parTransId="{14EA0BAB-8976-4E49-85F8-58D037AE7F2F}" sibTransId="{CA62C421-A919-448F-B963-4457C1C92256}"/>
    <dgm:cxn modelId="{3B79990B-1832-49F5-BBB9-D0E2448F623F}" srcId="{DF22BBD7-BC58-43D8-B124-968209AE973D}" destId="{E7B0974D-7075-4E5E-BCBA-1025B0F2216A}" srcOrd="4" destOrd="0" parTransId="{5E1BAA26-3FBC-4F5A-B4CE-54B7336F9E53}" sibTransId="{015D2BAC-2C57-43B9-AE83-D967F81FE417}"/>
    <dgm:cxn modelId="{2AC737B1-D9E0-49D9-9367-906AF07907E0}" srcId="{825C9572-B966-4528-BBA4-8F87079C04E7}" destId="{C98C9491-0A52-4E85-A3CB-F58111496C19}" srcOrd="6" destOrd="0" parTransId="{103F0608-3877-442F-A0C6-FD52A1F611BA}" sibTransId="{549EF779-CB84-4D63-8758-09B4A5D9E27D}"/>
    <dgm:cxn modelId="{2720972A-F430-4C17-9D58-4FFD90C91192}" type="presOf" srcId="{DF22BBD7-BC58-43D8-B124-968209AE973D}" destId="{4BA40B04-A547-494F-B870-4D090E55C096}" srcOrd="0" destOrd="0" presId="urn:microsoft.com/office/officeart/2005/8/layout/hList1"/>
    <dgm:cxn modelId="{74D2E4D8-8FCD-477A-97E0-A067B305B747}" type="presOf" srcId="{D9E8C666-C7FD-46BF-BD9C-1952E4471DEA}" destId="{07298AA2-0167-47A9-A93B-5C38459010BA}" srcOrd="0" destOrd="12" presId="urn:microsoft.com/office/officeart/2005/8/layout/hList1"/>
    <dgm:cxn modelId="{1EB48F24-CD46-406D-B10B-7B1B7491048B}" srcId="{95EF5D95-C96B-4976-BB32-570253D0A5B7}" destId="{791CBA7F-D7E0-4024-8938-8D06D999EF24}" srcOrd="2" destOrd="0" parTransId="{2082CF6C-F05C-4DE4-BD79-342342760A3D}" sibTransId="{BFC8617E-5F0B-4F4F-8472-56AC2D5C8119}"/>
    <dgm:cxn modelId="{E6D39AB9-CD2A-4941-AB28-12A59D7F4CE9}" srcId="{825C9572-B966-4528-BBA4-8F87079C04E7}" destId="{C6ABBDD6-F8BE-4205-92C1-FDF90199A14A}" srcOrd="0" destOrd="0" parTransId="{B987F768-409B-4866-B9A5-D72BA619696C}" sibTransId="{1B8E6183-FF99-4B3E-A52C-2E990E11959D}"/>
    <dgm:cxn modelId="{C2AF514C-0F86-488C-9869-60B1BCB2AB16}" srcId="{95EF5D95-C96B-4976-BB32-570253D0A5B7}" destId="{3E9052F1-7F01-49EB-BC67-C7E1DF4180A9}" srcOrd="1" destOrd="0" parTransId="{BB1E6452-62C3-4E7B-9F0F-9C45CBD6B158}" sibTransId="{A3C040E5-E1C9-4979-B930-424483F0E49E}"/>
    <dgm:cxn modelId="{99B94B73-43D6-4C75-8DAC-D2367EC5D88D}" srcId="{825C9572-B966-4528-BBA4-8F87079C04E7}" destId="{319AB830-2068-4AE3-BA8A-49485C877099}" srcOrd="8" destOrd="0" parTransId="{8D28245F-811C-4515-86BD-789013BE8E44}" sibTransId="{661F8B09-73EC-43BC-8798-AB1AA80D060B}"/>
    <dgm:cxn modelId="{2DDA1D37-6ADF-4D0C-983D-D66AAB2E924B}" type="presOf" srcId="{791CBA7F-D7E0-4024-8938-8D06D999EF24}" destId="{AAC70E5A-900E-4510-9086-033C9CA95C82}" srcOrd="0" destOrd="2" presId="urn:microsoft.com/office/officeart/2005/8/layout/hList1"/>
    <dgm:cxn modelId="{50770B21-6C38-4C32-820E-A11EB2D13A50}" type="presOf" srcId="{E164F3D6-181A-4E1B-9DFC-7DED44D4943D}" destId="{07298AA2-0167-47A9-A93B-5C38459010BA}" srcOrd="0" destOrd="3" presId="urn:microsoft.com/office/officeart/2005/8/layout/hList1"/>
    <dgm:cxn modelId="{6FE46371-7F17-4CD7-9689-829123557BBD}" type="presOf" srcId="{319AB830-2068-4AE3-BA8A-49485C877099}" destId="{07298AA2-0167-47A9-A93B-5C38459010BA}" srcOrd="0" destOrd="8" presId="urn:microsoft.com/office/officeart/2005/8/layout/hList1"/>
    <dgm:cxn modelId="{1D260D5E-3BC6-48BE-9D99-5F71FC09885F}" srcId="{95EF5D95-C96B-4976-BB32-570253D0A5B7}" destId="{AD1F532B-74E6-4913-A5B2-23D1A6D70386}" srcOrd="15" destOrd="0" parTransId="{BF6E8162-11D8-46CF-A07D-FA32127D0016}" sibTransId="{59CF5355-60DA-4C69-8E5D-C10C3BDD84CF}"/>
    <dgm:cxn modelId="{9884F0A5-3CFF-4B7C-B7F1-22F6F3EED385}" type="presOf" srcId="{6EFCE452-0465-492C-AB82-25DAF941BBD4}" destId="{AAC70E5A-900E-4510-9086-033C9CA95C82}" srcOrd="0" destOrd="6" presId="urn:microsoft.com/office/officeart/2005/8/layout/hList1"/>
    <dgm:cxn modelId="{12CE22A6-D9FC-4879-A9B3-635EFA6FE804}" type="presOf" srcId="{E87B91DA-F927-4AD0-BFF4-F2C775AC0F7D}" destId="{AAC70E5A-900E-4510-9086-033C9CA95C82}" srcOrd="0" destOrd="14" presId="urn:microsoft.com/office/officeart/2005/8/layout/hList1"/>
    <dgm:cxn modelId="{DCE77C6D-D3BF-4896-8974-DBEAEFA8B60E}" type="presOf" srcId="{F2EDCF80-3BEC-487C-B43C-E802A6C7887A}" destId="{AAC70E5A-900E-4510-9086-033C9CA95C82}" srcOrd="0" destOrd="8" presId="urn:microsoft.com/office/officeart/2005/8/layout/hList1"/>
    <dgm:cxn modelId="{67EF06A8-CFFA-45CA-8CFE-11D147205EA9}" srcId="{95EF5D95-C96B-4976-BB32-570253D0A5B7}" destId="{6ED688BE-E2FC-482E-8F83-A0A0BCD44C82}" srcOrd="10" destOrd="0" parTransId="{86EDBB4C-136B-46A6-B87D-3F90CD5BC229}" sibTransId="{C36D03AD-2A4F-419B-90BB-F171526B951B}"/>
    <dgm:cxn modelId="{0CACD80F-F0E8-4386-BC9F-FFD7DF3725C2}" type="presOf" srcId="{6ED688BE-E2FC-482E-8F83-A0A0BCD44C82}" destId="{AAC70E5A-900E-4510-9086-033C9CA95C82}" srcOrd="0" destOrd="10" presId="urn:microsoft.com/office/officeart/2005/8/layout/hList1"/>
    <dgm:cxn modelId="{68AD7A51-9BC6-4A6F-A1DD-2ECA61F5E7BA}" srcId="{825C9572-B966-4528-BBA4-8F87079C04E7}" destId="{AEC15532-60C4-43D0-8B7C-3B62AA65E498}" srcOrd="13" destOrd="0" parTransId="{03593BE5-F267-4211-A768-C7CF54BD5B60}" sibTransId="{6B07D4B2-BCCE-41BD-A776-6FD05375F625}"/>
    <dgm:cxn modelId="{6ADAFFC8-B9D7-4AAB-B0A0-42D42DB53A74}" srcId="{06876E76-0281-4315-9CCD-9065047ABA59}" destId="{DF22BBD7-BC58-43D8-B124-968209AE973D}" srcOrd="2" destOrd="0" parTransId="{A6DDA4F0-FBD8-4321-A2F0-5E2CB2BA9FFA}" sibTransId="{2010DB21-A6B8-4915-A7AB-1257AC78C4C7}"/>
    <dgm:cxn modelId="{2B2291FE-EB6D-4873-908D-2B01A49F7E56}" type="presOf" srcId="{CF489FDC-2165-42C1-B595-AD637C12640A}" destId="{AAC70E5A-900E-4510-9086-033C9CA95C82}" srcOrd="0" destOrd="11" presId="urn:microsoft.com/office/officeart/2005/8/layout/hList1"/>
    <dgm:cxn modelId="{2601382C-C492-4F5C-9B14-05A202A165BB}" srcId="{06876E76-0281-4315-9CCD-9065047ABA59}" destId="{825C9572-B966-4528-BBA4-8F87079C04E7}" srcOrd="1" destOrd="0" parTransId="{3C74926F-4122-42F8-84E5-E38EAE024520}" sibTransId="{C07838BA-A122-46B7-9547-E66C52DD1399}"/>
    <dgm:cxn modelId="{F0A28206-0249-454B-8F68-A26B50CF0B92}" srcId="{95EF5D95-C96B-4976-BB32-570253D0A5B7}" destId="{F2EDCF80-3BEC-487C-B43C-E802A6C7887A}" srcOrd="8" destOrd="0" parTransId="{1E8316B1-69A4-40BD-8D69-6313724FB272}" sibTransId="{15D1C86C-FCCD-4E65-A0F6-B7CCE55FE10B}"/>
    <dgm:cxn modelId="{3A3F8056-FAF0-415E-B917-2A58A4B7B298}" srcId="{825C9572-B966-4528-BBA4-8F87079C04E7}" destId="{CC7B9DC2-0AF2-478B-8217-3E0CF2753285}" srcOrd="9" destOrd="0" parTransId="{B4109B95-7E33-4879-87A9-EA5E1AA8EF0A}" sibTransId="{08516D21-87AF-4103-A8B8-6505504CC71F}"/>
    <dgm:cxn modelId="{CD0FE359-350F-423F-A1E0-62A7D38E576F}" type="presOf" srcId="{2177ADC1-A0A5-4E98-A881-205773208F7B}" destId="{99BA6B2D-F1CD-4C3F-B3D1-47E21D19F7F2}" srcOrd="0" destOrd="0" presId="urn:microsoft.com/office/officeart/2005/8/layout/hList1"/>
    <dgm:cxn modelId="{DA412EF0-FE57-4A3C-B0CB-F5911CD70827}" type="presOf" srcId="{36FE9858-2281-4B34-826D-3A0BF7BFF4AB}" destId="{99BA6B2D-F1CD-4C3F-B3D1-47E21D19F7F2}" srcOrd="0" destOrd="2" presId="urn:microsoft.com/office/officeart/2005/8/layout/hList1"/>
    <dgm:cxn modelId="{87A3CCBB-E5CB-49DE-92EB-B2F5C0744227}" type="presOf" srcId="{C399B040-976E-4D6F-83BF-7008F8413188}" destId="{07298AA2-0167-47A9-A93B-5C38459010BA}" srcOrd="0" destOrd="11" presId="urn:microsoft.com/office/officeart/2005/8/layout/hList1"/>
    <dgm:cxn modelId="{5B1C5728-8DB8-45E2-A1AB-8F5206525A38}" type="presOf" srcId="{C98C9491-0A52-4E85-A3CB-F58111496C19}" destId="{07298AA2-0167-47A9-A93B-5C38459010BA}" srcOrd="0" destOrd="6" presId="urn:microsoft.com/office/officeart/2005/8/layout/hList1"/>
    <dgm:cxn modelId="{6669C447-1FE9-493F-BA9F-98888D3A3C93}" srcId="{95EF5D95-C96B-4976-BB32-570253D0A5B7}" destId="{D0073112-61E1-4E1A-92F5-C76481785EDC}" srcOrd="9" destOrd="0" parTransId="{08FA7D66-18EC-4EC5-BA63-47264218C3BD}" sibTransId="{916FBD53-2DAE-4490-A0CE-D4034941F147}"/>
    <dgm:cxn modelId="{3FD699B2-B978-4E8E-9719-B480AED0613F}" srcId="{95EF5D95-C96B-4976-BB32-570253D0A5B7}" destId="{1DDCFD2B-CEA3-4C29-9DB4-0A9E40775994}" srcOrd="4" destOrd="0" parTransId="{682E0B50-A708-4E4F-B855-1FD1FEF5ED7C}" sibTransId="{A77AB016-BE2A-4F32-9702-A924C10285A9}"/>
    <dgm:cxn modelId="{57050B0C-F33A-4B1B-9994-1AC014C4236B}" type="presOf" srcId="{1D921D24-2204-4A72-8EC3-22470D28A6EA}" destId="{99BA6B2D-F1CD-4C3F-B3D1-47E21D19F7F2}" srcOrd="0" destOrd="3" presId="urn:microsoft.com/office/officeart/2005/8/layout/hList1"/>
    <dgm:cxn modelId="{19012238-873A-4F79-BCB7-9110DF7EA3CB}" type="presOf" srcId="{C6ABBDD6-F8BE-4205-92C1-FDF90199A14A}" destId="{07298AA2-0167-47A9-A93B-5C38459010BA}" srcOrd="0" destOrd="0" presId="urn:microsoft.com/office/officeart/2005/8/layout/hList1"/>
    <dgm:cxn modelId="{7B08C197-0086-4188-8D44-639225931BA2}" type="presOf" srcId="{1DDCFD2B-CEA3-4C29-9DB4-0A9E40775994}" destId="{AAC70E5A-900E-4510-9086-033C9CA95C82}" srcOrd="0" destOrd="4" presId="urn:microsoft.com/office/officeart/2005/8/layout/hList1"/>
    <dgm:cxn modelId="{23AB6677-DD12-4471-876B-65F9CB061A59}" srcId="{825C9572-B966-4528-BBA4-8F87079C04E7}" destId="{C399B040-976E-4D6F-83BF-7008F8413188}" srcOrd="11" destOrd="0" parTransId="{4AD75694-2DD6-4335-840B-38C791FD0F12}" sibTransId="{30E77924-153C-42FC-B969-6F02AC63E625}"/>
    <dgm:cxn modelId="{99777BAD-717D-4669-B191-71BFBF64D412}" type="presOf" srcId="{757DBA6F-5CBF-4367-AF83-9AFF099959ED}" destId="{AAC70E5A-900E-4510-9086-033C9CA95C82}" srcOrd="0" destOrd="13" presId="urn:microsoft.com/office/officeart/2005/8/layout/hList1"/>
    <dgm:cxn modelId="{6DEF61AB-9E8F-4E64-A23F-2B751E63B3C1}" srcId="{95EF5D95-C96B-4976-BB32-570253D0A5B7}" destId="{A0CE7AA4-D816-4BEB-8AB8-9991B5734907}" srcOrd="7" destOrd="0" parTransId="{E35E7EE1-A880-4044-BF9A-AE03E6B067AB}" sibTransId="{A436945D-AE1E-4FFF-B6B3-6316D7F5DC31}"/>
    <dgm:cxn modelId="{E78B36CD-BAA4-4325-80EA-75226F0F6D1D}" srcId="{825C9572-B966-4528-BBA4-8F87079C04E7}" destId="{6217FA2A-3C42-436F-8016-32E654F7764F}" srcOrd="1" destOrd="0" parTransId="{3B97FC51-EC77-4AAB-B159-06ECAB1B9A49}" sibTransId="{BA23F2F5-E34C-48BD-9644-5B7142ACC7E5}"/>
    <dgm:cxn modelId="{AEEED7DF-1B88-4795-8C53-723B30019648}" type="presOf" srcId="{6217FA2A-3C42-436F-8016-32E654F7764F}" destId="{07298AA2-0167-47A9-A93B-5C38459010BA}" srcOrd="0" destOrd="1" presId="urn:microsoft.com/office/officeart/2005/8/layout/hList1"/>
    <dgm:cxn modelId="{BD79E372-7A0C-41CC-BCAD-7361301FA441}" type="presOf" srcId="{0D36A39B-F871-4C13-ACFE-EFE830BE28D4}" destId="{07298AA2-0167-47A9-A93B-5C38459010BA}" srcOrd="0" destOrd="5" presId="urn:microsoft.com/office/officeart/2005/8/layout/hList1"/>
    <dgm:cxn modelId="{D140200A-2107-4B93-A468-BEEDE8593E87}" type="presOf" srcId="{D0073112-61E1-4E1A-92F5-C76481785EDC}" destId="{AAC70E5A-900E-4510-9086-033C9CA95C82}" srcOrd="0" destOrd="9" presId="urn:microsoft.com/office/officeart/2005/8/layout/hList1"/>
    <dgm:cxn modelId="{8E137D6E-C132-4189-B409-5F826D0774DD}" srcId="{95EF5D95-C96B-4976-BB32-570253D0A5B7}" destId="{21C19851-E583-4046-B349-0563F3158605}" srcOrd="5" destOrd="0" parTransId="{AF4B71EE-623D-4AF4-8EFF-3F52D1682F0E}" sibTransId="{952F086D-96EC-4B88-8502-04F8D9AFCDD4}"/>
    <dgm:cxn modelId="{1D5BA62E-5A14-439D-A75A-C11523FE743D}" type="presOf" srcId="{CC7B9DC2-0AF2-478B-8217-3E0CF2753285}" destId="{07298AA2-0167-47A9-A93B-5C38459010BA}" srcOrd="0" destOrd="9" presId="urn:microsoft.com/office/officeart/2005/8/layout/hList1"/>
    <dgm:cxn modelId="{8F96D243-78C4-40AC-965E-64AA28D60240}" srcId="{825C9572-B966-4528-BBA4-8F87079C04E7}" destId="{0D36A39B-F871-4C13-ACFE-EFE830BE28D4}" srcOrd="5" destOrd="0" parTransId="{E5A0AF49-740D-47AF-9F03-F8B5EF1603D3}" sibTransId="{73CEF569-3B49-47B8-B5B6-12F1A7B4DCED}"/>
    <dgm:cxn modelId="{3BA69DEB-CE2D-4320-BB41-3022707C1E60}" srcId="{95EF5D95-C96B-4976-BB32-570253D0A5B7}" destId="{6EFCE452-0465-492C-AB82-25DAF941BBD4}" srcOrd="6" destOrd="0" parTransId="{99C795CD-F165-4AC3-9A82-132954C49815}" sibTransId="{15F8D450-36CB-4EAA-B40B-D587E131DE45}"/>
    <dgm:cxn modelId="{F615F6C4-B3D2-4FCD-9688-49AF1CD24D0B}" type="presOf" srcId="{3E9052F1-7F01-49EB-BC67-C7E1DF4180A9}" destId="{AAC70E5A-900E-4510-9086-033C9CA95C82}" srcOrd="0" destOrd="1" presId="urn:microsoft.com/office/officeart/2005/8/layout/hList1"/>
    <dgm:cxn modelId="{FDD1421D-8148-4C9E-94F4-0BBD5F4004EC}" type="presOf" srcId="{95EF5D95-C96B-4976-BB32-570253D0A5B7}" destId="{6D012CE9-8A02-4D00-B10C-9F197F79CFC4}" srcOrd="0" destOrd="0" presId="urn:microsoft.com/office/officeart/2005/8/layout/hList1"/>
    <dgm:cxn modelId="{A93E8BAC-D082-4090-9C29-873B2AE825A7}" srcId="{825C9572-B966-4528-BBA4-8F87079C04E7}" destId="{E164F3D6-181A-4E1B-9DFC-7DED44D4943D}" srcOrd="3" destOrd="0" parTransId="{B36149EB-CD6A-4AEC-89F7-69463C14F1F4}" sibTransId="{1A3DB5F1-510D-4BDF-A764-E145E66B0B62}"/>
    <dgm:cxn modelId="{7C9B34DF-A021-4B09-AD68-FD9A9401C497}" srcId="{06876E76-0281-4315-9CCD-9065047ABA59}" destId="{95EF5D95-C96B-4976-BB32-570253D0A5B7}" srcOrd="0" destOrd="0" parTransId="{819C1359-15FD-479B-9C49-DF0B3FF86574}" sibTransId="{68874244-E4E4-49B7-9A5A-00D871066826}"/>
    <dgm:cxn modelId="{B0B73047-8324-4E77-A99D-8DE86CB12981}" srcId="{825C9572-B966-4528-BBA4-8F87079C04E7}" destId="{D4CF2BFF-E237-4CBB-A70F-0E561A4ED69D}" srcOrd="7" destOrd="0" parTransId="{599589C0-0CE4-427C-859A-D91787765841}" sibTransId="{ECAF7220-29EE-47E3-A6C4-0A81A2874C12}"/>
    <dgm:cxn modelId="{BBF113FB-8741-4128-8CB2-D2A443508CF4}" srcId="{825C9572-B966-4528-BBA4-8F87079C04E7}" destId="{F14213D5-F9CD-4590-A2C5-9DADC10EBB22}" srcOrd="10" destOrd="0" parTransId="{0277D70B-C2E1-4A87-AED7-D892972A46DC}" sibTransId="{DF59C2FE-6F41-4CCB-859B-E3764106E0D4}"/>
    <dgm:cxn modelId="{982C4920-E62C-4692-89B6-2BC7E3E5FE21}" srcId="{DF22BBD7-BC58-43D8-B124-968209AE973D}" destId="{0CC2416A-FE3F-43DF-B8E6-A71DB1A4DB8A}" srcOrd="6" destOrd="0" parTransId="{E24E8FD8-102D-447A-A49F-284355914250}" sibTransId="{4ADA8B54-1B8D-4479-BA9D-E56C71904B99}"/>
    <dgm:cxn modelId="{06D14B2C-1FF1-487D-8FFD-0F0CF8CE9B4B}" srcId="{95EF5D95-C96B-4976-BB32-570253D0A5B7}" destId="{757DBA6F-5CBF-4367-AF83-9AFF099959ED}" srcOrd="13" destOrd="0" parTransId="{79A980AB-EE08-4658-8FE0-F9E6499B09F9}" sibTransId="{332AEB81-BE93-40BC-9B3F-53FD0725ADBD}"/>
    <dgm:cxn modelId="{298688A4-9DA6-4B57-B715-1E5140813A14}" srcId="{DF22BBD7-BC58-43D8-B124-968209AE973D}" destId="{461911E6-AE58-417C-95B2-1A4833555D7B}" srcOrd="5" destOrd="0" parTransId="{1F4BF1BF-68E3-4C66-96B8-CA77CFBEA295}" sibTransId="{A755BBC6-6A97-4E98-B027-BF9DF2C2C25C}"/>
    <dgm:cxn modelId="{F085DA6C-3414-4983-8C68-2AC9BDFA5409}" srcId="{DF22BBD7-BC58-43D8-B124-968209AE973D}" destId="{1D921D24-2204-4A72-8EC3-22470D28A6EA}" srcOrd="3" destOrd="0" parTransId="{9355C767-7599-4CDC-8D31-EA397DE27D6B}" sibTransId="{08B66946-311D-4688-9544-F2567A78017C}"/>
    <dgm:cxn modelId="{88F97BB5-DEE5-4AC4-B6A4-634DF62C2B22}" type="presOf" srcId="{D61F3BD3-0352-46A4-93A4-9540B222EC68}" destId="{07298AA2-0167-47A9-A93B-5C38459010BA}" srcOrd="0" destOrd="4" presId="urn:microsoft.com/office/officeart/2005/8/layout/hList1"/>
    <dgm:cxn modelId="{6675E301-41D4-4F94-A646-4FF9A1EA9565}" srcId="{825C9572-B966-4528-BBA4-8F87079C04E7}" destId="{D9E8C666-C7FD-46BF-BD9C-1952E4471DEA}" srcOrd="12" destOrd="0" parTransId="{C3787086-021B-4205-BDAF-69A80C0978E2}" sibTransId="{6F37AE49-2AD7-43C7-9329-851EC10AD03E}"/>
    <dgm:cxn modelId="{1CE7B7F7-5848-4FBE-BCC1-601C1241A99E}" type="presOf" srcId="{4244F94B-D056-4F07-80A9-51A64D31A144}" destId="{07298AA2-0167-47A9-A93B-5C38459010BA}" srcOrd="0" destOrd="2" presId="urn:microsoft.com/office/officeart/2005/8/layout/hList1"/>
    <dgm:cxn modelId="{58EBE5AF-2802-4D83-ABD5-096E28A83B22}" srcId="{825C9572-B966-4528-BBA4-8F87079C04E7}" destId="{4244F94B-D056-4F07-80A9-51A64D31A144}" srcOrd="2" destOrd="0" parTransId="{AD2721E2-9BC1-4C1B-ABDC-02702DB9BCDE}" sibTransId="{C5FB9603-70D2-43B1-B820-A4581B1F7F9F}"/>
    <dgm:cxn modelId="{4CED18DE-7F7C-4FFB-9498-B19FB6BC735C}" type="presOf" srcId="{24DF8534-8C63-4B6F-9473-93F901A588F1}" destId="{AAC70E5A-900E-4510-9086-033C9CA95C82}" srcOrd="0" destOrd="0" presId="urn:microsoft.com/office/officeart/2005/8/layout/hList1"/>
    <dgm:cxn modelId="{0C04FEFB-3ACC-493D-A03E-D9FB968D7F6B}" type="presOf" srcId="{AEC15532-60C4-43D0-8B7C-3B62AA65E498}" destId="{07298AA2-0167-47A9-A93B-5C38459010BA}" srcOrd="0" destOrd="13" presId="urn:microsoft.com/office/officeart/2005/8/layout/hList1"/>
    <dgm:cxn modelId="{D257DABB-403C-4920-B2F3-05D9E15282D0}" srcId="{95EF5D95-C96B-4976-BB32-570253D0A5B7}" destId="{E87B91DA-F927-4AD0-BFF4-F2C775AC0F7D}" srcOrd="14" destOrd="0" parTransId="{1FB5DC48-AA7A-4E14-B715-8D0954524397}" sibTransId="{976434D2-F20F-48FF-B237-1D0A0141DF83}"/>
    <dgm:cxn modelId="{0DAC8417-4841-4A79-A520-5D187931F552}" srcId="{DF22BBD7-BC58-43D8-B124-968209AE973D}" destId="{E6521FA3-3038-42AC-9B72-271EEF04577B}" srcOrd="1" destOrd="0" parTransId="{7F131DF6-9E37-4596-BC16-243A9E34EB87}" sibTransId="{D17AEC6C-B3F5-4F66-ADB6-4FAFD694B12D}"/>
    <dgm:cxn modelId="{4B024F7A-DF2C-4EAC-B1E1-2EFB906780A7}" srcId="{DF22BBD7-BC58-43D8-B124-968209AE973D}" destId="{2177ADC1-A0A5-4E98-A881-205773208F7B}" srcOrd="0" destOrd="0" parTransId="{D1A93A96-0309-46CA-8764-7C84EC0FE171}" sibTransId="{EC0CC054-C32D-42A3-9289-793988C55BB1}"/>
    <dgm:cxn modelId="{15AE7ACA-3895-47B4-9870-5E4015C93362}" type="presOf" srcId="{E6521FA3-3038-42AC-9B72-271EEF04577B}" destId="{99BA6B2D-F1CD-4C3F-B3D1-47E21D19F7F2}" srcOrd="0" destOrd="1" presId="urn:microsoft.com/office/officeart/2005/8/layout/hList1"/>
    <dgm:cxn modelId="{5C01D790-4551-4B39-ABD9-C8D95C106CD8}" type="presParOf" srcId="{42DDF74A-AFD6-4C1A-94F0-37BAF0634371}" destId="{AA2100D5-0591-4FBD-9E32-C4FA48A9298B}" srcOrd="0" destOrd="0" presId="urn:microsoft.com/office/officeart/2005/8/layout/hList1"/>
    <dgm:cxn modelId="{43E3ECAC-E7C6-46C8-9092-0363D898BE47}" type="presParOf" srcId="{AA2100D5-0591-4FBD-9E32-C4FA48A9298B}" destId="{6D012CE9-8A02-4D00-B10C-9F197F79CFC4}" srcOrd="0" destOrd="0" presId="urn:microsoft.com/office/officeart/2005/8/layout/hList1"/>
    <dgm:cxn modelId="{49FC5598-8CEF-40B3-BE33-27D1EB34B766}" type="presParOf" srcId="{AA2100D5-0591-4FBD-9E32-C4FA48A9298B}" destId="{AAC70E5A-900E-4510-9086-033C9CA95C82}" srcOrd="1" destOrd="0" presId="urn:microsoft.com/office/officeart/2005/8/layout/hList1"/>
    <dgm:cxn modelId="{526AA903-3CF7-4B2B-BC95-C0A16F2EA60F}" type="presParOf" srcId="{42DDF74A-AFD6-4C1A-94F0-37BAF0634371}" destId="{ED3B2E14-22FC-4B5A-BEDE-9EEFE9DD7843}" srcOrd="1" destOrd="0" presId="urn:microsoft.com/office/officeart/2005/8/layout/hList1"/>
    <dgm:cxn modelId="{1DF9B1E3-4158-4FCD-B260-DA252C3B16BB}" type="presParOf" srcId="{42DDF74A-AFD6-4C1A-94F0-37BAF0634371}" destId="{1B64CD3D-B620-45F7-87CC-91282E34025B}" srcOrd="2" destOrd="0" presId="urn:microsoft.com/office/officeart/2005/8/layout/hList1"/>
    <dgm:cxn modelId="{80BF6D68-12CC-4FF2-ADD1-38503A1DF33F}" type="presParOf" srcId="{1B64CD3D-B620-45F7-87CC-91282E34025B}" destId="{8C4E35D5-F5EC-46FD-8C02-75EC5F0078D6}" srcOrd="0" destOrd="0" presId="urn:microsoft.com/office/officeart/2005/8/layout/hList1"/>
    <dgm:cxn modelId="{B711CF82-97A3-4F18-9D0A-BC89D01E50E2}" type="presParOf" srcId="{1B64CD3D-B620-45F7-87CC-91282E34025B}" destId="{07298AA2-0167-47A9-A93B-5C38459010BA}" srcOrd="1" destOrd="0" presId="urn:microsoft.com/office/officeart/2005/8/layout/hList1"/>
    <dgm:cxn modelId="{6F3B61D2-639F-4BD1-8EBC-D63E3BEBDCD8}" type="presParOf" srcId="{42DDF74A-AFD6-4C1A-94F0-37BAF0634371}" destId="{DC6BE0A9-AB2E-4D69-AB51-12B893CED5B1}" srcOrd="3" destOrd="0" presId="urn:microsoft.com/office/officeart/2005/8/layout/hList1"/>
    <dgm:cxn modelId="{37A20579-1E6B-469A-B718-E16555005FD0}" type="presParOf" srcId="{42DDF74A-AFD6-4C1A-94F0-37BAF0634371}" destId="{E02AEB79-7288-4982-B56E-A2C3283E73E3}" srcOrd="4" destOrd="0" presId="urn:microsoft.com/office/officeart/2005/8/layout/hList1"/>
    <dgm:cxn modelId="{6AE34645-11C1-4794-AAFB-57B39B5A343C}" type="presParOf" srcId="{E02AEB79-7288-4982-B56E-A2C3283E73E3}" destId="{4BA40B04-A547-494F-B870-4D090E55C096}" srcOrd="0" destOrd="0" presId="urn:microsoft.com/office/officeart/2005/8/layout/hList1"/>
    <dgm:cxn modelId="{D67FB02F-8CE2-49DC-A906-A525A531FFD3}" type="presParOf" srcId="{E02AEB79-7288-4982-B56E-A2C3283E73E3}" destId="{99BA6B2D-F1CD-4C3F-B3D1-47E21D19F7F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4BA879-E3B2-43D4-BDB6-A1B3533B6E5A}" type="doc">
      <dgm:prSet loTypeId="urn:microsoft.com/office/officeart/2005/8/layout/vList6" loCatId="process" qsTypeId="urn:microsoft.com/office/officeart/2005/8/quickstyle/simple1" qsCatId="simple" csTypeId="urn:microsoft.com/office/officeart/2005/8/colors/accent3_2" csCatId="accent3" phldr="1"/>
      <dgm:spPr/>
      <dgm:t>
        <a:bodyPr/>
        <a:lstStyle/>
        <a:p>
          <a:endParaRPr lang="en-GB"/>
        </a:p>
      </dgm:t>
    </dgm:pt>
    <dgm:pt modelId="{B7274E38-04A4-4745-B1B8-8CBA1239C5AB}">
      <dgm:prSet phldrT="[Text]" custT="1"/>
      <dgm:spPr/>
      <dgm:t>
        <a:bodyPr/>
        <a:lstStyle/>
        <a:p>
          <a:pPr algn="ctr"/>
          <a:r>
            <a:rPr lang="en-GB" sz="1800" b="1" dirty="0" smtClean="0">
              <a:latin typeface="NeueHaasGroteskDisp Std Blk"/>
            </a:rPr>
            <a:t>Knowledge, mutual understanding and collaboration</a:t>
          </a:r>
          <a:endParaRPr lang="en-GB" sz="1800" dirty="0">
            <a:latin typeface="NeueHaasGroteskDisp Std Blk"/>
          </a:endParaRPr>
        </a:p>
      </dgm:t>
    </dgm:pt>
    <dgm:pt modelId="{10ECB29B-78B8-4B4D-865E-522FF30814CF}" type="parTrans" cxnId="{3DC7AA28-CFD8-48E4-A520-34A7566EAD94}">
      <dgm:prSet/>
      <dgm:spPr/>
      <dgm:t>
        <a:bodyPr/>
        <a:lstStyle/>
        <a:p>
          <a:endParaRPr lang="en-GB">
            <a:latin typeface="NeueHaasGroteskDisp Std Blk"/>
          </a:endParaRPr>
        </a:p>
      </dgm:t>
    </dgm:pt>
    <dgm:pt modelId="{DA5742F4-87CC-4C66-B97E-3DC9ACB90EB4}" type="sibTrans" cxnId="{3DC7AA28-CFD8-48E4-A520-34A7566EAD94}">
      <dgm:prSet/>
      <dgm:spPr/>
      <dgm:t>
        <a:bodyPr/>
        <a:lstStyle/>
        <a:p>
          <a:endParaRPr lang="en-GB">
            <a:latin typeface="NeueHaasGroteskDisp Std Blk"/>
          </a:endParaRPr>
        </a:p>
      </dgm:t>
    </dgm:pt>
    <dgm:pt modelId="{73F8329F-111A-41BB-8871-B74EB87BD2C8}">
      <dgm:prSet phldrT="[Text]"/>
      <dgm:spPr/>
      <dgm:t>
        <a:bodyPr/>
        <a:lstStyle/>
        <a:p>
          <a:r>
            <a:rPr lang="en-GB" dirty="0" smtClean="0">
              <a:latin typeface="NeueHaasGroteskDisp Std Blk"/>
            </a:rPr>
            <a:t>Greater focus in future on a knowledge economy and </a:t>
          </a:r>
          <a:r>
            <a:rPr lang="en-GB" b="1" dirty="0" smtClean="0">
              <a:latin typeface="NeueHaasGroteskDisp Std Blk"/>
            </a:rPr>
            <a:t>increased interaction </a:t>
          </a:r>
          <a:r>
            <a:rPr lang="en-GB" dirty="0" smtClean="0">
              <a:latin typeface="NeueHaasGroteskDisp Std Blk"/>
            </a:rPr>
            <a:t>between  Architecture, design, construction, engineering and environmental disciplines.</a:t>
          </a:r>
          <a:endParaRPr lang="en-GB" dirty="0">
            <a:latin typeface="NeueHaasGroteskDisp Std Blk"/>
          </a:endParaRPr>
        </a:p>
      </dgm:t>
    </dgm:pt>
    <dgm:pt modelId="{17FC8F08-4588-4B5D-A7E5-713E30134118}" type="parTrans" cxnId="{0C756391-1A5E-47CC-83ED-B4955B3C8D66}">
      <dgm:prSet/>
      <dgm:spPr/>
      <dgm:t>
        <a:bodyPr/>
        <a:lstStyle/>
        <a:p>
          <a:endParaRPr lang="en-GB">
            <a:latin typeface="NeueHaasGroteskDisp Std Blk"/>
          </a:endParaRPr>
        </a:p>
      </dgm:t>
    </dgm:pt>
    <dgm:pt modelId="{B5A87120-75E5-4157-973C-A252FDD43E71}" type="sibTrans" cxnId="{0C756391-1A5E-47CC-83ED-B4955B3C8D66}">
      <dgm:prSet/>
      <dgm:spPr/>
      <dgm:t>
        <a:bodyPr/>
        <a:lstStyle/>
        <a:p>
          <a:endParaRPr lang="en-GB">
            <a:latin typeface="NeueHaasGroteskDisp Std Blk"/>
          </a:endParaRPr>
        </a:p>
      </dgm:t>
    </dgm:pt>
    <dgm:pt modelId="{6C34187F-299B-4306-BF96-207B9E24F029}">
      <dgm:prSet phldrT="[Text]" custT="1"/>
      <dgm:spPr/>
      <dgm:t>
        <a:bodyPr/>
        <a:lstStyle/>
        <a:p>
          <a:r>
            <a:rPr lang="en-GB" sz="1800" b="1" dirty="0" smtClean="0">
              <a:latin typeface="NeueHaasGroteskDisp Std Blk"/>
            </a:rPr>
            <a:t>Marketing and business case development</a:t>
          </a:r>
          <a:endParaRPr lang="en-GB" sz="1800" dirty="0">
            <a:latin typeface="NeueHaasGroteskDisp Std Blk"/>
          </a:endParaRPr>
        </a:p>
      </dgm:t>
    </dgm:pt>
    <dgm:pt modelId="{7CFE3106-B7C2-480A-ABC5-D54AC003D214}" type="parTrans" cxnId="{CE2B23A5-207F-4308-A31D-022ED413A4D5}">
      <dgm:prSet/>
      <dgm:spPr/>
      <dgm:t>
        <a:bodyPr/>
        <a:lstStyle/>
        <a:p>
          <a:endParaRPr lang="en-GB">
            <a:latin typeface="NeueHaasGroteskDisp Std Blk"/>
          </a:endParaRPr>
        </a:p>
      </dgm:t>
    </dgm:pt>
    <dgm:pt modelId="{2379CE4A-2A9A-43E6-8A66-D27740BD8B17}" type="sibTrans" cxnId="{CE2B23A5-207F-4308-A31D-022ED413A4D5}">
      <dgm:prSet/>
      <dgm:spPr/>
      <dgm:t>
        <a:bodyPr/>
        <a:lstStyle/>
        <a:p>
          <a:endParaRPr lang="en-GB">
            <a:latin typeface="NeueHaasGroteskDisp Std Blk"/>
          </a:endParaRPr>
        </a:p>
      </dgm:t>
    </dgm:pt>
    <dgm:pt modelId="{96FF45E7-C4EA-4DC6-9565-DB30980B319A}">
      <dgm:prSet phldrT="[Text]"/>
      <dgm:spPr/>
      <dgm:t>
        <a:bodyPr/>
        <a:lstStyle/>
        <a:p>
          <a:r>
            <a:rPr lang="en-GB" dirty="0" smtClean="0">
              <a:latin typeface="NeueHaasGroteskDisp Std Blk"/>
            </a:rPr>
            <a:t>Increasing importance of </a:t>
          </a:r>
          <a:r>
            <a:rPr lang="en-GB" b="1" dirty="0" smtClean="0">
              <a:solidFill>
                <a:schemeClr val="bg1"/>
              </a:solidFill>
              <a:latin typeface="NeueHaasGroteskDisp Std Blk"/>
            </a:rPr>
            <a:t>‘selling’ the concept of new design </a:t>
          </a:r>
          <a:r>
            <a:rPr lang="en-GB" dirty="0" smtClean="0">
              <a:latin typeface="NeueHaasGroteskDisp Std Blk"/>
            </a:rPr>
            <a:t>requiring </a:t>
          </a:r>
          <a:r>
            <a:rPr lang="en-GB" dirty="0" smtClean="0">
              <a:latin typeface="NeueHaasGroteskDisp Std Blk"/>
            </a:rPr>
            <a:t>skills </a:t>
          </a:r>
          <a:r>
            <a:rPr lang="en-GB" b="1" dirty="0" smtClean="0">
              <a:latin typeface="NeueHaasGroteskDisp Std Blk"/>
            </a:rPr>
            <a:t>in negotiation and influencing</a:t>
          </a:r>
          <a:r>
            <a:rPr lang="en-GB" dirty="0" smtClean="0">
              <a:latin typeface="NeueHaasGroteskDisp Std Blk"/>
            </a:rPr>
            <a:t>, and technical understanding of the  new technologies.</a:t>
          </a:r>
          <a:endParaRPr lang="en-GB" dirty="0">
            <a:latin typeface="NeueHaasGroteskDisp Std Blk"/>
          </a:endParaRPr>
        </a:p>
      </dgm:t>
    </dgm:pt>
    <dgm:pt modelId="{92778D01-CC54-4B75-9BC6-FE3BCBA7476E}" type="parTrans" cxnId="{F035444C-981D-483A-B23C-4D2AC8B2961F}">
      <dgm:prSet/>
      <dgm:spPr/>
      <dgm:t>
        <a:bodyPr/>
        <a:lstStyle/>
        <a:p>
          <a:endParaRPr lang="en-GB">
            <a:latin typeface="NeueHaasGroteskDisp Std Blk"/>
          </a:endParaRPr>
        </a:p>
      </dgm:t>
    </dgm:pt>
    <dgm:pt modelId="{BA8562DA-3BEF-4C7B-A581-73F1EA5CFC34}" type="sibTrans" cxnId="{F035444C-981D-483A-B23C-4D2AC8B2961F}">
      <dgm:prSet/>
      <dgm:spPr/>
      <dgm:t>
        <a:bodyPr/>
        <a:lstStyle/>
        <a:p>
          <a:endParaRPr lang="en-GB">
            <a:latin typeface="NeueHaasGroteskDisp Std Blk"/>
          </a:endParaRPr>
        </a:p>
      </dgm:t>
    </dgm:pt>
    <dgm:pt modelId="{9547FBBC-6356-48F0-83A7-DCC7C7C14B7E}">
      <dgm:prSet custT="1"/>
      <dgm:spPr/>
      <dgm:t>
        <a:bodyPr/>
        <a:lstStyle/>
        <a:p>
          <a:r>
            <a:rPr lang="en-GB" sz="1800" b="1" dirty="0" smtClean="0">
              <a:latin typeface="NeueHaasGroteskDisp Std Blk"/>
            </a:rPr>
            <a:t>Project management</a:t>
          </a:r>
          <a:endParaRPr lang="en-GB" sz="1800" b="1" dirty="0">
            <a:latin typeface="NeueHaasGroteskDisp Std Blk"/>
          </a:endParaRPr>
        </a:p>
      </dgm:t>
    </dgm:pt>
    <dgm:pt modelId="{8AF82B3B-E49B-4FD1-AD10-1AE0E1A396AE}" type="parTrans" cxnId="{5FEBE6BC-4C44-4BDA-9E71-0CABCEB9CECC}">
      <dgm:prSet/>
      <dgm:spPr/>
      <dgm:t>
        <a:bodyPr/>
        <a:lstStyle/>
        <a:p>
          <a:endParaRPr lang="en-GB">
            <a:latin typeface="NeueHaasGroteskDisp Std Blk"/>
          </a:endParaRPr>
        </a:p>
      </dgm:t>
    </dgm:pt>
    <dgm:pt modelId="{BBF078C3-46CF-4BBE-AD00-A4978E8A2280}" type="sibTrans" cxnId="{5FEBE6BC-4C44-4BDA-9E71-0CABCEB9CECC}">
      <dgm:prSet/>
      <dgm:spPr/>
      <dgm:t>
        <a:bodyPr/>
        <a:lstStyle/>
        <a:p>
          <a:endParaRPr lang="en-GB">
            <a:latin typeface="NeueHaasGroteskDisp Std Blk"/>
          </a:endParaRPr>
        </a:p>
      </dgm:t>
    </dgm:pt>
    <dgm:pt modelId="{B7F1DFC0-489E-474C-BF44-EA9E32A44D38}">
      <dgm:prSet/>
      <dgm:spPr/>
      <dgm:t>
        <a:bodyPr/>
        <a:lstStyle/>
        <a:p>
          <a:r>
            <a:rPr lang="en-GB" dirty="0" smtClean="0">
              <a:latin typeface="NeueHaasGroteskDisp Std Blk"/>
            </a:rPr>
            <a:t>Management expertise </a:t>
          </a:r>
          <a:r>
            <a:rPr lang="en-GB" dirty="0" smtClean="0">
              <a:latin typeface="NeueHaasGroteskDisp Std Blk"/>
            </a:rPr>
            <a:t>of </a:t>
          </a:r>
          <a:r>
            <a:rPr lang="en-GB" dirty="0" smtClean="0">
              <a:latin typeface="NeueHaasGroteskDisp Std Blk"/>
            </a:rPr>
            <a:t>the interface between offsite and onsite</a:t>
          </a:r>
          <a:r>
            <a:rPr lang="en-GB" b="1" dirty="0" smtClean="0">
              <a:latin typeface="NeueHaasGroteskDisp Std Blk"/>
            </a:rPr>
            <a:t>, requiring skills in timing, sequencing and scheduling, costs , quality and man-management</a:t>
          </a:r>
          <a:r>
            <a:rPr lang="en-GB" dirty="0" smtClean="0">
              <a:latin typeface="NeueHaasGroteskDisp Std Blk"/>
            </a:rPr>
            <a:t>.</a:t>
          </a:r>
          <a:endParaRPr lang="en-GB" dirty="0">
            <a:latin typeface="NeueHaasGroteskDisp Std Blk"/>
          </a:endParaRPr>
        </a:p>
      </dgm:t>
    </dgm:pt>
    <dgm:pt modelId="{9BF27BEA-18E5-4143-ADF2-21210ED60E1C}" type="parTrans" cxnId="{18218D41-0838-4D33-BAC4-24B2E432BC32}">
      <dgm:prSet/>
      <dgm:spPr/>
      <dgm:t>
        <a:bodyPr/>
        <a:lstStyle/>
        <a:p>
          <a:endParaRPr lang="en-GB">
            <a:latin typeface="NeueHaasGroteskDisp Std Blk"/>
          </a:endParaRPr>
        </a:p>
      </dgm:t>
    </dgm:pt>
    <dgm:pt modelId="{64BADF1B-B99E-4B58-B8AF-C5CC7A39F053}" type="sibTrans" cxnId="{18218D41-0838-4D33-BAC4-24B2E432BC32}">
      <dgm:prSet/>
      <dgm:spPr/>
      <dgm:t>
        <a:bodyPr/>
        <a:lstStyle/>
        <a:p>
          <a:endParaRPr lang="en-GB">
            <a:latin typeface="NeueHaasGroteskDisp Std Blk"/>
          </a:endParaRPr>
        </a:p>
      </dgm:t>
    </dgm:pt>
    <dgm:pt modelId="{7C15681E-667B-4EA4-8778-C4409AA367A1}">
      <dgm:prSet custT="1"/>
      <dgm:spPr/>
      <dgm:t>
        <a:bodyPr/>
        <a:lstStyle/>
        <a:p>
          <a:r>
            <a:rPr lang="en-GB" sz="1800" b="1" dirty="0" smtClean="0">
              <a:latin typeface="NeueHaasGroteskDisp Std Blk"/>
            </a:rPr>
            <a:t>Information technology</a:t>
          </a:r>
          <a:endParaRPr lang="en-GB" sz="1800" b="1" dirty="0">
            <a:latin typeface="NeueHaasGroteskDisp Std Blk"/>
          </a:endParaRPr>
        </a:p>
      </dgm:t>
    </dgm:pt>
    <dgm:pt modelId="{8B3D84B3-4359-4F45-8E43-CC1871579793}" type="parTrans" cxnId="{886E944F-730E-40E8-BBE8-6CB3A30A43BD}">
      <dgm:prSet/>
      <dgm:spPr/>
      <dgm:t>
        <a:bodyPr/>
        <a:lstStyle/>
        <a:p>
          <a:endParaRPr lang="en-GB">
            <a:latin typeface="NeueHaasGroteskDisp Std Blk"/>
          </a:endParaRPr>
        </a:p>
      </dgm:t>
    </dgm:pt>
    <dgm:pt modelId="{61FE6DD7-9991-4E1F-87BD-4AD2FA161EF2}" type="sibTrans" cxnId="{886E944F-730E-40E8-BBE8-6CB3A30A43BD}">
      <dgm:prSet/>
      <dgm:spPr/>
      <dgm:t>
        <a:bodyPr/>
        <a:lstStyle/>
        <a:p>
          <a:endParaRPr lang="en-GB">
            <a:latin typeface="NeueHaasGroteskDisp Std Blk"/>
          </a:endParaRPr>
        </a:p>
      </dgm:t>
    </dgm:pt>
    <dgm:pt modelId="{FE6B1580-EEEC-468E-B890-549C5C4198FF}">
      <dgm:prSet custT="1"/>
      <dgm:spPr/>
      <dgm:t>
        <a:bodyPr/>
        <a:lstStyle/>
        <a:p>
          <a:r>
            <a:rPr lang="en-GB" sz="1800" b="1" dirty="0" smtClean="0">
              <a:latin typeface="NeueHaasGroteskDisp Std Blk"/>
            </a:rPr>
            <a:t>Planning and design</a:t>
          </a:r>
          <a:endParaRPr lang="en-GB" sz="1800" b="1" dirty="0">
            <a:latin typeface="NeueHaasGroteskDisp Std Blk"/>
          </a:endParaRPr>
        </a:p>
      </dgm:t>
    </dgm:pt>
    <dgm:pt modelId="{72929CAF-45B8-49C8-995A-83CDEEB4EFDA}" type="parTrans" cxnId="{85DA2AFA-178D-4A51-84D5-453812278A9B}">
      <dgm:prSet/>
      <dgm:spPr/>
      <dgm:t>
        <a:bodyPr/>
        <a:lstStyle/>
        <a:p>
          <a:endParaRPr lang="en-GB">
            <a:latin typeface="NeueHaasGroteskDisp Std Blk"/>
          </a:endParaRPr>
        </a:p>
      </dgm:t>
    </dgm:pt>
    <dgm:pt modelId="{A1066CF2-CB8F-46BF-BA72-4ECFCADAF157}" type="sibTrans" cxnId="{85DA2AFA-178D-4A51-84D5-453812278A9B}">
      <dgm:prSet/>
      <dgm:spPr/>
      <dgm:t>
        <a:bodyPr/>
        <a:lstStyle/>
        <a:p>
          <a:endParaRPr lang="en-GB">
            <a:latin typeface="NeueHaasGroteskDisp Std Blk"/>
          </a:endParaRPr>
        </a:p>
      </dgm:t>
    </dgm:pt>
    <dgm:pt modelId="{6738E62D-1521-4A68-A05B-F76C0C74C03F}">
      <dgm:prSet custT="1"/>
      <dgm:spPr/>
      <dgm:t>
        <a:bodyPr/>
        <a:lstStyle/>
        <a:p>
          <a:r>
            <a:rPr lang="en-GB" sz="1800" b="1" dirty="0" smtClean="0">
              <a:latin typeface="NeueHaasGroteskDisp Std Blk"/>
            </a:rPr>
            <a:t>A whole life approach</a:t>
          </a:r>
          <a:endParaRPr lang="en-GB" sz="1800" b="1" dirty="0">
            <a:latin typeface="NeueHaasGroteskDisp Std Blk"/>
          </a:endParaRPr>
        </a:p>
      </dgm:t>
    </dgm:pt>
    <dgm:pt modelId="{6EA874D3-4C23-455B-ABC3-EFA3E76B9798}" type="parTrans" cxnId="{120079E0-3AF3-4F59-A04C-440987464475}">
      <dgm:prSet/>
      <dgm:spPr/>
      <dgm:t>
        <a:bodyPr/>
        <a:lstStyle/>
        <a:p>
          <a:endParaRPr lang="en-GB">
            <a:latin typeface="NeueHaasGroteskDisp Std Blk"/>
          </a:endParaRPr>
        </a:p>
      </dgm:t>
    </dgm:pt>
    <dgm:pt modelId="{B2FB2762-639D-49F9-87DB-24F3FB04F9C3}" type="sibTrans" cxnId="{120079E0-3AF3-4F59-A04C-440987464475}">
      <dgm:prSet/>
      <dgm:spPr/>
      <dgm:t>
        <a:bodyPr/>
        <a:lstStyle/>
        <a:p>
          <a:endParaRPr lang="en-GB">
            <a:latin typeface="NeueHaasGroteskDisp Std Blk"/>
          </a:endParaRPr>
        </a:p>
      </dgm:t>
    </dgm:pt>
    <dgm:pt modelId="{9F7F50BC-4CE0-490F-B00A-8BB6403EBC88}">
      <dgm:prSet/>
      <dgm:spPr/>
      <dgm:t>
        <a:bodyPr/>
        <a:lstStyle/>
        <a:p>
          <a:r>
            <a:rPr lang="en-GB" b="1" dirty="0" smtClean="0">
              <a:latin typeface="NeueHaasGroteskDisp Std Blk"/>
            </a:rPr>
            <a:t>Developing the use of new technologies. </a:t>
          </a:r>
          <a:r>
            <a:rPr lang="en-GB" dirty="0" smtClean="0">
              <a:latin typeface="NeueHaasGroteskDisp Std Blk"/>
            </a:rPr>
            <a:t>(BIM requires well developed IT skills)</a:t>
          </a:r>
          <a:endParaRPr lang="en-GB" dirty="0">
            <a:latin typeface="NeueHaasGroteskDisp Std Blk"/>
          </a:endParaRPr>
        </a:p>
      </dgm:t>
    </dgm:pt>
    <dgm:pt modelId="{F683843C-1A6E-400E-AF2B-DDA645828C58}" type="parTrans" cxnId="{66BE4A39-16AC-4CA4-B5CD-C62A285F2170}">
      <dgm:prSet/>
      <dgm:spPr/>
      <dgm:t>
        <a:bodyPr/>
        <a:lstStyle/>
        <a:p>
          <a:endParaRPr lang="en-GB">
            <a:latin typeface="NeueHaasGroteskDisp Std Blk"/>
          </a:endParaRPr>
        </a:p>
      </dgm:t>
    </dgm:pt>
    <dgm:pt modelId="{55C78AFB-0062-4CA1-9318-7D2B3D433BEF}" type="sibTrans" cxnId="{66BE4A39-16AC-4CA4-B5CD-C62A285F2170}">
      <dgm:prSet/>
      <dgm:spPr/>
      <dgm:t>
        <a:bodyPr/>
        <a:lstStyle/>
        <a:p>
          <a:endParaRPr lang="en-GB">
            <a:latin typeface="NeueHaasGroteskDisp Std Blk"/>
          </a:endParaRPr>
        </a:p>
      </dgm:t>
    </dgm:pt>
    <dgm:pt modelId="{011FB3C4-B2C6-46E7-9677-BFCE942FC95A}">
      <dgm:prSet/>
      <dgm:spPr/>
      <dgm:t>
        <a:bodyPr/>
        <a:lstStyle/>
        <a:p>
          <a:r>
            <a:rPr lang="en-GB" b="1" dirty="0" smtClean="0">
              <a:latin typeface="NeueHaasGroteskDisp Std Blk"/>
            </a:rPr>
            <a:t>Requiring skills in phasing of the building </a:t>
          </a:r>
          <a:r>
            <a:rPr lang="en-GB" b="1" dirty="0" smtClean="0">
              <a:solidFill>
                <a:schemeClr val="bg1"/>
              </a:solidFill>
              <a:latin typeface="NeueHaasGroteskDisp Std Blk"/>
            </a:rPr>
            <a:t>and </a:t>
          </a:r>
          <a:r>
            <a:rPr lang="en-GB" b="1" dirty="0" smtClean="0">
              <a:solidFill>
                <a:schemeClr val="bg1"/>
              </a:solidFill>
              <a:latin typeface="NeueHaasGroteskDisp Std Blk"/>
            </a:rPr>
            <a:t>the environmental  </a:t>
          </a:r>
          <a:r>
            <a:rPr lang="en-GB" b="1" dirty="0" smtClean="0">
              <a:solidFill>
                <a:schemeClr val="bg1"/>
              </a:solidFill>
              <a:latin typeface="NeueHaasGroteskDisp Std Blk"/>
            </a:rPr>
            <a:t>process</a:t>
          </a:r>
          <a:r>
            <a:rPr lang="en-GB" dirty="0" smtClean="0">
              <a:latin typeface="NeueHaasGroteskDisp Std Blk"/>
            </a:rPr>
            <a:t>: development, production, utilisation and disposal, </a:t>
          </a:r>
          <a:r>
            <a:rPr lang="en-GB" b="1" dirty="0" smtClean="0">
              <a:latin typeface="NeueHaasGroteskDisp Std Blk"/>
            </a:rPr>
            <a:t>all handled sustainably</a:t>
          </a:r>
          <a:r>
            <a:rPr lang="en-GB" dirty="0" smtClean="0">
              <a:latin typeface="NeueHaasGroteskDisp Std Blk"/>
            </a:rPr>
            <a:t>.</a:t>
          </a:r>
          <a:endParaRPr lang="en-GB" dirty="0">
            <a:latin typeface="NeueHaasGroteskDisp Std Blk"/>
          </a:endParaRPr>
        </a:p>
      </dgm:t>
    </dgm:pt>
    <dgm:pt modelId="{77775CA9-A6CD-472E-B4C9-B9E633DAB316}" type="parTrans" cxnId="{C909CFF7-4A60-4833-8FFB-7944AE0B3DCA}">
      <dgm:prSet/>
      <dgm:spPr/>
      <dgm:t>
        <a:bodyPr/>
        <a:lstStyle/>
        <a:p>
          <a:endParaRPr lang="en-GB">
            <a:latin typeface="NeueHaasGroteskDisp Std Blk"/>
          </a:endParaRPr>
        </a:p>
      </dgm:t>
    </dgm:pt>
    <dgm:pt modelId="{642225D0-25BF-4BB8-85AD-F9F9F7F37ACD}" type="sibTrans" cxnId="{C909CFF7-4A60-4833-8FFB-7944AE0B3DCA}">
      <dgm:prSet/>
      <dgm:spPr/>
      <dgm:t>
        <a:bodyPr/>
        <a:lstStyle/>
        <a:p>
          <a:endParaRPr lang="en-GB">
            <a:latin typeface="NeueHaasGroteskDisp Std Blk"/>
          </a:endParaRPr>
        </a:p>
      </dgm:t>
    </dgm:pt>
    <dgm:pt modelId="{8CD1AB1A-1920-48BE-9795-365A35899569}">
      <dgm:prSet/>
      <dgm:spPr/>
      <dgm:t>
        <a:bodyPr/>
        <a:lstStyle/>
        <a:p>
          <a:r>
            <a:rPr lang="en-GB" dirty="0" smtClean="0">
              <a:latin typeface="NeueHaasGroteskDisp Std Blk"/>
            </a:rPr>
            <a:t>Designing  to consider repair and maintenance requirements (such as air tightness) for the </a:t>
          </a:r>
          <a:r>
            <a:rPr lang="en-GB" b="1" dirty="0" smtClean="0">
              <a:latin typeface="NeueHaasGroteskDisp Std Blk"/>
            </a:rPr>
            <a:t>whole life cycle of the building</a:t>
          </a:r>
          <a:r>
            <a:rPr lang="en-GB" dirty="0" smtClean="0">
              <a:latin typeface="NeueHaasGroteskDisp Std Blk"/>
            </a:rPr>
            <a:t>, particularly critical to maintain energy efficiency. </a:t>
          </a:r>
          <a:endParaRPr lang="en-GB" dirty="0">
            <a:latin typeface="NeueHaasGroteskDisp Std Blk"/>
          </a:endParaRPr>
        </a:p>
      </dgm:t>
    </dgm:pt>
    <dgm:pt modelId="{D57E905D-EF05-40CA-BCE7-6E62BB3BF915}" type="parTrans" cxnId="{4D2DE14B-0BA9-454A-8204-C003C3A969D2}">
      <dgm:prSet/>
      <dgm:spPr/>
      <dgm:t>
        <a:bodyPr/>
        <a:lstStyle/>
        <a:p>
          <a:endParaRPr lang="en-GB">
            <a:latin typeface="NeueHaasGroteskDisp Std Blk"/>
          </a:endParaRPr>
        </a:p>
      </dgm:t>
    </dgm:pt>
    <dgm:pt modelId="{F2B85B87-5D1C-4244-A7B5-A46D4AC30DDB}" type="sibTrans" cxnId="{4D2DE14B-0BA9-454A-8204-C003C3A969D2}">
      <dgm:prSet/>
      <dgm:spPr/>
      <dgm:t>
        <a:bodyPr/>
        <a:lstStyle/>
        <a:p>
          <a:endParaRPr lang="en-GB">
            <a:latin typeface="NeueHaasGroteskDisp Std Blk"/>
          </a:endParaRPr>
        </a:p>
      </dgm:t>
    </dgm:pt>
    <dgm:pt modelId="{30F516CB-D796-4B87-A760-E87E6BB086FA}">
      <dgm:prSet/>
      <dgm:spPr/>
      <dgm:t>
        <a:bodyPr/>
        <a:lstStyle/>
        <a:p>
          <a:r>
            <a:rPr lang="en-GB" b="1" dirty="0" smtClean="0">
              <a:latin typeface="NeueHaasGroteskDisp Std Blk"/>
            </a:rPr>
            <a:t>Knowledge of CAD and automated tools for engineers.</a:t>
          </a:r>
          <a:endParaRPr lang="en-GB" b="1" dirty="0">
            <a:latin typeface="NeueHaasGroteskDisp Std Blk"/>
          </a:endParaRPr>
        </a:p>
      </dgm:t>
    </dgm:pt>
    <dgm:pt modelId="{17AF925F-3F74-43E2-A3BF-AC4F54399657}" type="parTrans" cxnId="{8B8C1B82-0090-430C-9A4E-BF7A3B925F28}">
      <dgm:prSet/>
      <dgm:spPr/>
      <dgm:t>
        <a:bodyPr/>
        <a:lstStyle/>
        <a:p>
          <a:endParaRPr lang="en-GB"/>
        </a:p>
      </dgm:t>
    </dgm:pt>
    <dgm:pt modelId="{45255903-47DF-42DD-85AD-BF15D7EE2E25}" type="sibTrans" cxnId="{8B8C1B82-0090-430C-9A4E-BF7A3B925F28}">
      <dgm:prSet/>
      <dgm:spPr/>
      <dgm:t>
        <a:bodyPr/>
        <a:lstStyle/>
        <a:p>
          <a:endParaRPr lang="en-GB"/>
        </a:p>
      </dgm:t>
    </dgm:pt>
    <dgm:pt modelId="{7C583578-9EE6-4B65-B78E-4E623E064D6B}" type="pres">
      <dgm:prSet presAssocID="{0E4BA879-E3B2-43D4-BDB6-A1B3533B6E5A}" presName="Name0" presStyleCnt="0">
        <dgm:presLayoutVars>
          <dgm:dir/>
          <dgm:animLvl val="lvl"/>
          <dgm:resizeHandles/>
        </dgm:presLayoutVars>
      </dgm:prSet>
      <dgm:spPr/>
      <dgm:t>
        <a:bodyPr/>
        <a:lstStyle/>
        <a:p>
          <a:endParaRPr lang="en-GB"/>
        </a:p>
      </dgm:t>
    </dgm:pt>
    <dgm:pt modelId="{4D299FB9-BDE2-475B-A9B5-C3FFC1CC747F}" type="pres">
      <dgm:prSet presAssocID="{B7274E38-04A4-4745-B1B8-8CBA1239C5AB}" presName="linNode" presStyleCnt="0"/>
      <dgm:spPr/>
      <dgm:t>
        <a:bodyPr/>
        <a:lstStyle/>
        <a:p>
          <a:endParaRPr lang="en-GB"/>
        </a:p>
      </dgm:t>
    </dgm:pt>
    <dgm:pt modelId="{839F7454-A896-4568-9A8A-7A44AB4E47D0}" type="pres">
      <dgm:prSet presAssocID="{B7274E38-04A4-4745-B1B8-8CBA1239C5AB}" presName="parentShp" presStyleLbl="node1" presStyleIdx="0" presStyleCnt="6">
        <dgm:presLayoutVars>
          <dgm:bulletEnabled val="1"/>
        </dgm:presLayoutVars>
      </dgm:prSet>
      <dgm:spPr/>
      <dgm:t>
        <a:bodyPr/>
        <a:lstStyle/>
        <a:p>
          <a:endParaRPr lang="en-GB"/>
        </a:p>
      </dgm:t>
    </dgm:pt>
    <dgm:pt modelId="{E698F0C9-71EC-4243-8500-F2BB863C6F25}" type="pres">
      <dgm:prSet presAssocID="{B7274E38-04A4-4745-B1B8-8CBA1239C5AB}" presName="childShp" presStyleLbl="bgAccFollowNode1" presStyleIdx="0" presStyleCnt="6">
        <dgm:presLayoutVars>
          <dgm:bulletEnabled val="1"/>
        </dgm:presLayoutVars>
      </dgm:prSet>
      <dgm:spPr/>
      <dgm:t>
        <a:bodyPr/>
        <a:lstStyle/>
        <a:p>
          <a:endParaRPr lang="en-GB"/>
        </a:p>
      </dgm:t>
    </dgm:pt>
    <dgm:pt modelId="{2ECD2D4B-B3EE-48EB-BF12-0E64CD606708}" type="pres">
      <dgm:prSet presAssocID="{DA5742F4-87CC-4C66-B97E-3DC9ACB90EB4}" presName="spacing" presStyleCnt="0"/>
      <dgm:spPr/>
      <dgm:t>
        <a:bodyPr/>
        <a:lstStyle/>
        <a:p>
          <a:endParaRPr lang="en-GB"/>
        </a:p>
      </dgm:t>
    </dgm:pt>
    <dgm:pt modelId="{A920081A-1B79-41F4-8F1E-A37F4F55B221}" type="pres">
      <dgm:prSet presAssocID="{6C34187F-299B-4306-BF96-207B9E24F029}" presName="linNode" presStyleCnt="0"/>
      <dgm:spPr/>
      <dgm:t>
        <a:bodyPr/>
        <a:lstStyle/>
        <a:p>
          <a:endParaRPr lang="en-GB"/>
        </a:p>
      </dgm:t>
    </dgm:pt>
    <dgm:pt modelId="{F198BE5A-574B-43E5-B6A4-3EB8AC3AA592}" type="pres">
      <dgm:prSet presAssocID="{6C34187F-299B-4306-BF96-207B9E24F029}" presName="parentShp" presStyleLbl="node1" presStyleIdx="1" presStyleCnt="6">
        <dgm:presLayoutVars>
          <dgm:bulletEnabled val="1"/>
        </dgm:presLayoutVars>
      </dgm:prSet>
      <dgm:spPr/>
      <dgm:t>
        <a:bodyPr/>
        <a:lstStyle/>
        <a:p>
          <a:endParaRPr lang="en-GB"/>
        </a:p>
      </dgm:t>
    </dgm:pt>
    <dgm:pt modelId="{4D9A1515-B4D2-4D64-884C-6FD30E11BA4E}" type="pres">
      <dgm:prSet presAssocID="{6C34187F-299B-4306-BF96-207B9E24F029}" presName="childShp" presStyleLbl="bgAccFollowNode1" presStyleIdx="1" presStyleCnt="6">
        <dgm:presLayoutVars>
          <dgm:bulletEnabled val="1"/>
        </dgm:presLayoutVars>
      </dgm:prSet>
      <dgm:spPr/>
      <dgm:t>
        <a:bodyPr/>
        <a:lstStyle/>
        <a:p>
          <a:endParaRPr lang="en-GB"/>
        </a:p>
      </dgm:t>
    </dgm:pt>
    <dgm:pt modelId="{AEA9612C-C993-47EA-8627-31F4AA694966}" type="pres">
      <dgm:prSet presAssocID="{2379CE4A-2A9A-43E6-8A66-D27740BD8B17}" presName="spacing" presStyleCnt="0"/>
      <dgm:spPr/>
      <dgm:t>
        <a:bodyPr/>
        <a:lstStyle/>
        <a:p>
          <a:endParaRPr lang="en-GB"/>
        </a:p>
      </dgm:t>
    </dgm:pt>
    <dgm:pt modelId="{97258FC7-5451-48D8-B818-6C550E35E26B}" type="pres">
      <dgm:prSet presAssocID="{9547FBBC-6356-48F0-83A7-DCC7C7C14B7E}" presName="linNode" presStyleCnt="0"/>
      <dgm:spPr/>
      <dgm:t>
        <a:bodyPr/>
        <a:lstStyle/>
        <a:p>
          <a:endParaRPr lang="en-GB"/>
        </a:p>
      </dgm:t>
    </dgm:pt>
    <dgm:pt modelId="{084EA1A6-9CC8-4878-B94D-DD586CE0590B}" type="pres">
      <dgm:prSet presAssocID="{9547FBBC-6356-48F0-83A7-DCC7C7C14B7E}" presName="parentShp" presStyleLbl="node1" presStyleIdx="2" presStyleCnt="6" custLinFactNeighborY="-4543">
        <dgm:presLayoutVars>
          <dgm:bulletEnabled val="1"/>
        </dgm:presLayoutVars>
      </dgm:prSet>
      <dgm:spPr/>
      <dgm:t>
        <a:bodyPr/>
        <a:lstStyle/>
        <a:p>
          <a:endParaRPr lang="en-GB"/>
        </a:p>
      </dgm:t>
    </dgm:pt>
    <dgm:pt modelId="{15556727-0E3F-4B6D-A93F-7D0D093E716B}" type="pres">
      <dgm:prSet presAssocID="{9547FBBC-6356-48F0-83A7-DCC7C7C14B7E}" presName="childShp" presStyleLbl="bgAccFollowNode1" presStyleIdx="2" presStyleCnt="6">
        <dgm:presLayoutVars>
          <dgm:bulletEnabled val="1"/>
        </dgm:presLayoutVars>
      </dgm:prSet>
      <dgm:spPr/>
      <dgm:t>
        <a:bodyPr/>
        <a:lstStyle/>
        <a:p>
          <a:endParaRPr lang="en-GB"/>
        </a:p>
      </dgm:t>
    </dgm:pt>
    <dgm:pt modelId="{A3B21662-0C5C-4850-9426-BA4B92473050}" type="pres">
      <dgm:prSet presAssocID="{BBF078C3-46CF-4BBE-AD00-A4978E8A2280}" presName="spacing" presStyleCnt="0"/>
      <dgm:spPr/>
      <dgm:t>
        <a:bodyPr/>
        <a:lstStyle/>
        <a:p>
          <a:endParaRPr lang="en-GB"/>
        </a:p>
      </dgm:t>
    </dgm:pt>
    <dgm:pt modelId="{04F6FD6B-F178-4CEA-A4B5-B7CAA8F438B3}" type="pres">
      <dgm:prSet presAssocID="{7C15681E-667B-4EA4-8778-C4409AA367A1}" presName="linNode" presStyleCnt="0"/>
      <dgm:spPr/>
      <dgm:t>
        <a:bodyPr/>
        <a:lstStyle/>
        <a:p>
          <a:endParaRPr lang="en-GB"/>
        </a:p>
      </dgm:t>
    </dgm:pt>
    <dgm:pt modelId="{56D25EB4-2DF6-4D84-A7D8-47AF4163889C}" type="pres">
      <dgm:prSet presAssocID="{7C15681E-667B-4EA4-8778-C4409AA367A1}" presName="parentShp" presStyleLbl="node1" presStyleIdx="3" presStyleCnt="6">
        <dgm:presLayoutVars>
          <dgm:bulletEnabled val="1"/>
        </dgm:presLayoutVars>
      </dgm:prSet>
      <dgm:spPr/>
      <dgm:t>
        <a:bodyPr/>
        <a:lstStyle/>
        <a:p>
          <a:endParaRPr lang="en-GB"/>
        </a:p>
      </dgm:t>
    </dgm:pt>
    <dgm:pt modelId="{24E9AEBD-5ACF-45F5-94ED-10BFC8B30ECE}" type="pres">
      <dgm:prSet presAssocID="{7C15681E-667B-4EA4-8778-C4409AA367A1}" presName="childShp" presStyleLbl="bgAccFollowNode1" presStyleIdx="3" presStyleCnt="6">
        <dgm:presLayoutVars>
          <dgm:bulletEnabled val="1"/>
        </dgm:presLayoutVars>
      </dgm:prSet>
      <dgm:spPr/>
      <dgm:t>
        <a:bodyPr/>
        <a:lstStyle/>
        <a:p>
          <a:endParaRPr lang="en-GB"/>
        </a:p>
      </dgm:t>
    </dgm:pt>
    <dgm:pt modelId="{EC0D4F6A-EE30-4CDD-9631-46616F2AA10A}" type="pres">
      <dgm:prSet presAssocID="{61FE6DD7-9991-4E1F-87BD-4AD2FA161EF2}" presName="spacing" presStyleCnt="0"/>
      <dgm:spPr/>
      <dgm:t>
        <a:bodyPr/>
        <a:lstStyle/>
        <a:p>
          <a:endParaRPr lang="en-GB"/>
        </a:p>
      </dgm:t>
    </dgm:pt>
    <dgm:pt modelId="{F11942D7-35A7-4809-8A0B-285001E3D9E4}" type="pres">
      <dgm:prSet presAssocID="{FE6B1580-EEEC-468E-B890-549C5C4198FF}" presName="linNode" presStyleCnt="0"/>
      <dgm:spPr/>
      <dgm:t>
        <a:bodyPr/>
        <a:lstStyle/>
        <a:p>
          <a:endParaRPr lang="en-GB"/>
        </a:p>
      </dgm:t>
    </dgm:pt>
    <dgm:pt modelId="{2216F252-BCA3-4E7E-968A-AA8BF9491045}" type="pres">
      <dgm:prSet presAssocID="{FE6B1580-EEEC-468E-B890-549C5C4198FF}" presName="parentShp" presStyleLbl="node1" presStyleIdx="4" presStyleCnt="6">
        <dgm:presLayoutVars>
          <dgm:bulletEnabled val="1"/>
        </dgm:presLayoutVars>
      </dgm:prSet>
      <dgm:spPr/>
      <dgm:t>
        <a:bodyPr/>
        <a:lstStyle/>
        <a:p>
          <a:endParaRPr lang="en-GB"/>
        </a:p>
      </dgm:t>
    </dgm:pt>
    <dgm:pt modelId="{D0C10E58-D64C-4751-A745-A5A481DA10D8}" type="pres">
      <dgm:prSet presAssocID="{FE6B1580-EEEC-468E-B890-549C5C4198FF}" presName="childShp" presStyleLbl="bgAccFollowNode1" presStyleIdx="4" presStyleCnt="6">
        <dgm:presLayoutVars>
          <dgm:bulletEnabled val="1"/>
        </dgm:presLayoutVars>
      </dgm:prSet>
      <dgm:spPr/>
      <dgm:t>
        <a:bodyPr/>
        <a:lstStyle/>
        <a:p>
          <a:endParaRPr lang="en-GB"/>
        </a:p>
      </dgm:t>
    </dgm:pt>
    <dgm:pt modelId="{6461063B-CB66-469C-822C-47AF42089D46}" type="pres">
      <dgm:prSet presAssocID="{A1066CF2-CB8F-46BF-BA72-4ECFCADAF157}" presName="spacing" presStyleCnt="0"/>
      <dgm:spPr/>
      <dgm:t>
        <a:bodyPr/>
        <a:lstStyle/>
        <a:p>
          <a:endParaRPr lang="en-GB"/>
        </a:p>
      </dgm:t>
    </dgm:pt>
    <dgm:pt modelId="{40C6E33C-FE66-4E2E-A771-F832F904ACA4}" type="pres">
      <dgm:prSet presAssocID="{6738E62D-1521-4A68-A05B-F76C0C74C03F}" presName="linNode" presStyleCnt="0"/>
      <dgm:spPr/>
      <dgm:t>
        <a:bodyPr/>
        <a:lstStyle/>
        <a:p>
          <a:endParaRPr lang="en-GB"/>
        </a:p>
      </dgm:t>
    </dgm:pt>
    <dgm:pt modelId="{05F8B0A5-F248-419C-8980-CD188C9D7B0D}" type="pres">
      <dgm:prSet presAssocID="{6738E62D-1521-4A68-A05B-F76C0C74C03F}" presName="parentShp" presStyleLbl="node1" presStyleIdx="5" presStyleCnt="6">
        <dgm:presLayoutVars>
          <dgm:bulletEnabled val="1"/>
        </dgm:presLayoutVars>
      </dgm:prSet>
      <dgm:spPr/>
      <dgm:t>
        <a:bodyPr/>
        <a:lstStyle/>
        <a:p>
          <a:endParaRPr lang="en-GB"/>
        </a:p>
      </dgm:t>
    </dgm:pt>
    <dgm:pt modelId="{DE9520B1-5DB6-4469-B1B7-C1A303DA6872}" type="pres">
      <dgm:prSet presAssocID="{6738E62D-1521-4A68-A05B-F76C0C74C03F}" presName="childShp" presStyleLbl="bgAccFollowNode1" presStyleIdx="5" presStyleCnt="6">
        <dgm:presLayoutVars>
          <dgm:bulletEnabled val="1"/>
        </dgm:presLayoutVars>
      </dgm:prSet>
      <dgm:spPr/>
      <dgm:t>
        <a:bodyPr/>
        <a:lstStyle/>
        <a:p>
          <a:endParaRPr lang="en-GB"/>
        </a:p>
      </dgm:t>
    </dgm:pt>
  </dgm:ptLst>
  <dgm:cxnLst>
    <dgm:cxn modelId="{F69EEE6E-BF59-48DB-948F-CE67CD607E8D}" type="presOf" srcId="{0E4BA879-E3B2-43D4-BDB6-A1B3533B6E5A}" destId="{7C583578-9EE6-4B65-B78E-4E623E064D6B}" srcOrd="0" destOrd="0" presId="urn:microsoft.com/office/officeart/2005/8/layout/vList6"/>
    <dgm:cxn modelId="{4D2DE14B-0BA9-454A-8204-C003C3A969D2}" srcId="{6738E62D-1521-4A68-A05B-F76C0C74C03F}" destId="{8CD1AB1A-1920-48BE-9795-365A35899569}" srcOrd="0" destOrd="0" parTransId="{D57E905D-EF05-40CA-BCE7-6E62BB3BF915}" sibTransId="{F2B85B87-5D1C-4244-A7B5-A46D4AC30DDB}"/>
    <dgm:cxn modelId="{CE31EDD3-B119-44AF-BA63-733BE003A012}" type="presOf" srcId="{9547FBBC-6356-48F0-83A7-DCC7C7C14B7E}" destId="{084EA1A6-9CC8-4878-B94D-DD586CE0590B}" srcOrd="0" destOrd="0" presId="urn:microsoft.com/office/officeart/2005/8/layout/vList6"/>
    <dgm:cxn modelId="{981B0E68-C08B-47F7-96EC-93E689320A4C}" type="presOf" srcId="{FE6B1580-EEEC-468E-B890-549C5C4198FF}" destId="{2216F252-BCA3-4E7E-968A-AA8BF9491045}" srcOrd="0" destOrd="0" presId="urn:microsoft.com/office/officeart/2005/8/layout/vList6"/>
    <dgm:cxn modelId="{886E944F-730E-40E8-BBE8-6CB3A30A43BD}" srcId="{0E4BA879-E3B2-43D4-BDB6-A1B3533B6E5A}" destId="{7C15681E-667B-4EA4-8778-C4409AA367A1}" srcOrd="3" destOrd="0" parTransId="{8B3D84B3-4359-4F45-8E43-CC1871579793}" sibTransId="{61FE6DD7-9991-4E1F-87BD-4AD2FA161EF2}"/>
    <dgm:cxn modelId="{0C756391-1A5E-47CC-83ED-B4955B3C8D66}" srcId="{B7274E38-04A4-4745-B1B8-8CBA1239C5AB}" destId="{73F8329F-111A-41BB-8871-B74EB87BD2C8}" srcOrd="0" destOrd="0" parTransId="{17FC8F08-4588-4B5D-A7E5-713E30134118}" sibTransId="{B5A87120-75E5-4157-973C-A252FDD43E71}"/>
    <dgm:cxn modelId="{8B8C1B82-0090-430C-9A4E-BF7A3B925F28}" srcId="{7C15681E-667B-4EA4-8778-C4409AA367A1}" destId="{30F516CB-D796-4B87-A760-E87E6BB086FA}" srcOrd="1" destOrd="0" parTransId="{17AF925F-3F74-43E2-A3BF-AC4F54399657}" sibTransId="{45255903-47DF-42DD-85AD-BF15D7EE2E25}"/>
    <dgm:cxn modelId="{18218D41-0838-4D33-BAC4-24B2E432BC32}" srcId="{9547FBBC-6356-48F0-83A7-DCC7C7C14B7E}" destId="{B7F1DFC0-489E-474C-BF44-EA9E32A44D38}" srcOrd="0" destOrd="0" parTransId="{9BF27BEA-18E5-4143-ADF2-21210ED60E1C}" sibTransId="{64BADF1B-B99E-4B58-B8AF-C5CC7A39F053}"/>
    <dgm:cxn modelId="{06A706DD-4F35-4DA5-97BE-D21283B3A593}" type="presOf" srcId="{B7F1DFC0-489E-474C-BF44-EA9E32A44D38}" destId="{15556727-0E3F-4B6D-A93F-7D0D093E716B}" srcOrd="0" destOrd="0" presId="urn:microsoft.com/office/officeart/2005/8/layout/vList6"/>
    <dgm:cxn modelId="{F3EFB44F-A184-40FC-9FDD-040E75F3BA8D}" type="presOf" srcId="{6C34187F-299B-4306-BF96-207B9E24F029}" destId="{F198BE5A-574B-43E5-B6A4-3EB8AC3AA592}" srcOrd="0" destOrd="0" presId="urn:microsoft.com/office/officeart/2005/8/layout/vList6"/>
    <dgm:cxn modelId="{0D53EDC1-10DE-4554-9B57-18EA4C3E27CD}" type="presOf" srcId="{73F8329F-111A-41BB-8871-B74EB87BD2C8}" destId="{E698F0C9-71EC-4243-8500-F2BB863C6F25}" srcOrd="0" destOrd="0" presId="urn:microsoft.com/office/officeart/2005/8/layout/vList6"/>
    <dgm:cxn modelId="{C909CFF7-4A60-4833-8FFB-7944AE0B3DCA}" srcId="{FE6B1580-EEEC-468E-B890-549C5C4198FF}" destId="{011FB3C4-B2C6-46E7-9677-BFCE942FC95A}" srcOrd="0" destOrd="0" parTransId="{77775CA9-A6CD-472E-B4C9-B9E633DAB316}" sibTransId="{642225D0-25BF-4BB8-85AD-F9F9F7F37ACD}"/>
    <dgm:cxn modelId="{8DC419DC-3DFF-4A1E-88D0-E6DCF880B3E2}" type="presOf" srcId="{8CD1AB1A-1920-48BE-9795-365A35899569}" destId="{DE9520B1-5DB6-4469-B1B7-C1A303DA6872}" srcOrd="0" destOrd="0" presId="urn:microsoft.com/office/officeart/2005/8/layout/vList6"/>
    <dgm:cxn modelId="{CE2B23A5-207F-4308-A31D-022ED413A4D5}" srcId="{0E4BA879-E3B2-43D4-BDB6-A1B3533B6E5A}" destId="{6C34187F-299B-4306-BF96-207B9E24F029}" srcOrd="1" destOrd="0" parTransId="{7CFE3106-B7C2-480A-ABC5-D54AC003D214}" sibTransId="{2379CE4A-2A9A-43E6-8A66-D27740BD8B17}"/>
    <dgm:cxn modelId="{BF8734E9-AA41-490B-8CAF-F5D047150B43}" type="presOf" srcId="{6738E62D-1521-4A68-A05B-F76C0C74C03F}" destId="{05F8B0A5-F248-419C-8980-CD188C9D7B0D}" srcOrd="0" destOrd="0" presId="urn:microsoft.com/office/officeart/2005/8/layout/vList6"/>
    <dgm:cxn modelId="{730BCCD6-F649-421E-A1AA-99FF9B396325}" type="presOf" srcId="{9F7F50BC-4CE0-490F-B00A-8BB6403EBC88}" destId="{24E9AEBD-5ACF-45F5-94ED-10BFC8B30ECE}" srcOrd="0" destOrd="0" presId="urn:microsoft.com/office/officeart/2005/8/layout/vList6"/>
    <dgm:cxn modelId="{66BE4A39-16AC-4CA4-B5CD-C62A285F2170}" srcId="{7C15681E-667B-4EA4-8778-C4409AA367A1}" destId="{9F7F50BC-4CE0-490F-B00A-8BB6403EBC88}" srcOrd="0" destOrd="0" parTransId="{F683843C-1A6E-400E-AF2B-DDA645828C58}" sibTransId="{55C78AFB-0062-4CA1-9318-7D2B3D433BEF}"/>
    <dgm:cxn modelId="{BE413BAB-218C-49FF-A166-811F42A50120}" type="presOf" srcId="{7C15681E-667B-4EA4-8778-C4409AA367A1}" destId="{56D25EB4-2DF6-4D84-A7D8-47AF4163889C}" srcOrd="0" destOrd="0" presId="urn:microsoft.com/office/officeart/2005/8/layout/vList6"/>
    <dgm:cxn modelId="{DE62F742-CAF9-4F3E-A1D2-ABB6D0D4D7B8}" type="presOf" srcId="{011FB3C4-B2C6-46E7-9677-BFCE942FC95A}" destId="{D0C10E58-D64C-4751-A745-A5A481DA10D8}" srcOrd="0" destOrd="0" presId="urn:microsoft.com/office/officeart/2005/8/layout/vList6"/>
    <dgm:cxn modelId="{5FEBE6BC-4C44-4BDA-9E71-0CABCEB9CECC}" srcId="{0E4BA879-E3B2-43D4-BDB6-A1B3533B6E5A}" destId="{9547FBBC-6356-48F0-83A7-DCC7C7C14B7E}" srcOrd="2" destOrd="0" parTransId="{8AF82B3B-E49B-4FD1-AD10-1AE0E1A396AE}" sibTransId="{BBF078C3-46CF-4BBE-AD00-A4978E8A2280}"/>
    <dgm:cxn modelId="{120079E0-3AF3-4F59-A04C-440987464475}" srcId="{0E4BA879-E3B2-43D4-BDB6-A1B3533B6E5A}" destId="{6738E62D-1521-4A68-A05B-F76C0C74C03F}" srcOrd="5" destOrd="0" parTransId="{6EA874D3-4C23-455B-ABC3-EFA3E76B9798}" sibTransId="{B2FB2762-639D-49F9-87DB-24F3FB04F9C3}"/>
    <dgm:cxn modelId="{AC0D73AD-8DE0-4235-BB4F-F1A7EBAA3140}" type="presOf" srcId="{B7274E38-04A4-4745-B1B8-8CBA1239C5AB}" destId="{839F7454-A896-4568-9A8A-7A44AB4E47D0}" srcOrd="0" destOrd="0" presId="urn:microsoft.com/office/officeart/2005/8/layout/vList6"/>
    <dgm:cxn modelId="{A3A5A28E-53F8-4913-BFFD-311682D6C17B}" type="presOf" srcId="{96FF45E7-C4EA-4DC6-9565-DB30980B319A}" destId="{4D9A1515-B4D2-4D64-884C-6FD30E11BA4E}" srcOrd="0" destOrd="0" presId="urn:microsoft.com/office/officeart/2005/8/layout/vList6"/>
    <dgm:cxn modelId="{85DA2AFA-178D-4A51-84D5-453812278A9B}" srcId="{0E4BA879-E3B2-43D4-BDB6-A1B3533B6E5A}" destId="{FE6B1580-EEEC-468E-B890-549C5C4198FF}" srcOrd="4" destOrd="0" parTransId="{72929CAF-45B8-49C8-995A-83CDEEB4EFDA}" sibTransId="{A1066CF2-CB8F-46BF-BA72-4ECFCADAF157}"/>
    <dgm:cxn modelId="{3DC7AA28-CFD8-48E4-A520-34A7566EAD94}" srcId="{0E4BA879-E3B2-43D4-BDB6-A1B3533B6E5A}" destId="{B7274E38-04A4-4745-B1B8-8CBA1239C5AB}" srcOrd="0" destOrd="0" parTransId="{10ECB29B-78B8-4B4D-865E-522FF30814CF}" sibTransId="{DA5742F4-87CC-4C66-B97E-3DC9ACB90EB4}"/>
    <dgm:cxn modelId="{89520F99-55EE-4742-9374-99EE2158C6C4}" type="presOf" srcId="{30F516CB-D796-4B87-A760-E87E6BB086FA}" destId="{24E9AEBD-5ACF-45F5-94ED-10BFC8B30ECE}" srcOrd="0" destOrd="1" presId="urn:microsoft.com/office/officeart/2005/8/layout/vList6"/>
    <dgm:cxn modelId="{F035444C-981D-483A-B23C-4D2AC8B2961F}" srcId="{6C34187F-299B-4306-BF96-207B9E24F029}" destId="{96FF45E7-C4EA-4DC6-9565-DB30980B319A}" srcOrd="0" destOrd="0" parTransId="{92778D01-CC54-4B75-9BC6-FE3BCBA7476E}" sibTransId="{BA8562DA-3BEF-4C7B-A581-73F1EA5CFC34}"/>
    <dgm:cxn modelId="{7B2FD4AC-6C23-42FD-85FB-5E0CE52ADF46}" type="presParOf" srcId="{7C583578-9EE6-4B65-B78E-4E623E064D6B}" destId="{4D299FB9-BDE2-475B-A9B5-C3FFC1CC747F}" srcOrd="0" destOrd="0" presId="urn:microsoft.com/office/officeart/2005/8/layout/vList6"/>
    <dgm:cxn modelId="{8B68B989-DB70-4CB3-9693-1A596B14391A}" type="presParOf" srcId="{4D299FB9-BDE2-475B-A9B5-C3FFC1CC747F}" destId="{839F7454-A896-4568-9A8A-7A44AB4E47D0}" srcOrd="0" destOrd="0" presId="urn:microsoft.com/office/officeart/2005/8/layout/vList6"/>
    <dgm:cxn modelId="{241B94CC-E504-40DA-8677-A8378F428A5D}" type="presParOf" srcId="{4D299FB9-BDE2-475B-A9B5-C3FFC1CC747F}" destId="{E698F0C9-71EC-4243-8500-F2BB863C6F25}" srcOrd="1" destOrd="0" presId="urn:microsoft.com/office/officeart/2005/8/layout/vList6"/>
    <dgm:cxn modelId="{AB4F8626-4F0C-4705-9A71-A92AD615B39E}" type="presParOf" srcId="{7C583578-9EE6-4B65-B78E-4E623E064D6B}" destId="{2ECD2D4B-B3EE-48EB-BF12-0E64CD606708}" srcOrd="1" destOrd="0" presId="urn:microsoft.com/office/officeart/2005/8/layout/vList6"/>
    <dgm:cxn modelId="{3FF5CAEC-D1FD-487C-8E02-F9D53F3CB684}" type="presParOf" srcId="{7C583578-9EE6-4B65-B78E-4E623E064D6B}" destId="{A920081A-1B79-41F4-8F1E-A37F4F55B221}" srcOrd="2" destOrd="0" presId="urn:microsoft.com/office/officeart/2005/8/layout/vList6"/>
    <dgm:cxn modelId="{B60D288D-F6E4-4C31-8F56-907E9AE07280}" type="presParOf" srcId="{A920081A-1B79-41F4-8F1E-A37F4F55B221}" destId="{F198BE5A-574B-43E5-B6A4-3EB8AC3AA592}" srcOrd="0" destOrd="0" presId="urn:microsoft.com/office/officeart/2005/8/layout/vList6"/>
    <dgm:cxn modelId="{12302179-9999-475B-B0DD-26C9983DB78D}" type="presParOf" srcId="{A920081A-1B79-41F4-8F1E-A37F4F55B221}" destId="{4D9A1515-B4D2-4D64-884C-6FD30E11BA4E}" srcOrd="1" destOrd="0" presId="urn:microsoft.com/office/officeart/2005/8/layout/vList6"/>
    <dgm:cxn modelId="{96534C81-B54C-415C-B28B-49A154881470}" type="presParOf" srcId="{7C583578-9EE6-4B65-B78E-4E623E064D6B}" destId="{AEA9612C-C993-47EA-8627-31F4AA694966}" srcOrd="3" destOrd="0" presId="urn:microsoft.com/office/officeart/2005/8/layout/vList6"/>
    <dgm:cxn modelId="{14DADFDB-80D2-48A1-B3C6-D7B6F533E3D5}" type="presParOf" srcId="{7C583578-9EE6-4B65-B78E-4E623E064D6B}" destId="{97258FC7-5451-48D8-B818-6C550E35E26B}" srcOrd="4" destOrd="0" presId="urn:microsoft.com/office/officeart/2005/8/layout/vList6"/>
    <dgm:cxn modelId="{2A561314-24B6-4FFE-A9B0-E133F6D4A48C}" type="presParOf" srcId="{97258FC7-5451-48D8-B818-6C550E35E26B}" destId="{084EA1A6-9CC8-4878-B94D-DD586CE0590B}" srcOrd="0" destOrd="0" presId="urn:microsoft.com/office/officeart/2005/8/layout/vList6"/>
    <dgm:cxn modelId="{24FC89D5-80CE-41A4-9A66-2146386A26A2}" type="presParOf" srcId="{97258FC7-5451-48D8-B818-6C550E35E26B}" destId="{15556727-0E3F-4B6D-A93F-7D0D093E716B}" srcOrd="1" destOrd="0" presId="urn:microsoft.com/office/officeart/2005/8/layout/vList6"/>
    <dgm:cxn modelId="{DBC8FD9A-CE1F-4B5B-B723-03BEC749B229}" type="presParOf" srcId="{7C583578-9EE6-4B65-B78E-4E623E064D6B}" destId="{A3B21662-0C5C-4850-9426-BA4B92473050}" srcOrd="5" destOrd="0" presId="urn:microsoft.com/office/officeart/2005/8/layout/vList6"/>
    <dgm:cxn modelId="{ACB347A9-44EB-4616-A461-E6CF783B2DF8}" type="presParOf" srcId="{7C583578-9EE6-4B65-B78E-4E623E064D6B}" destId="{04F6FD6B-F178-4CEA-A4B5-B7CAA8F438B3}" srcOrd="6" destOrd="0" presId="urn:microsoft.com/office/officeart/2005/8/layout/vList6"/>
    <dgm:cxn modelId="{B080A6CC-FFC8-4DA9-BF2B-37895F1AE42A}" type="presParOf" srcId="{04F6FD6B-F178-4CEA-A4B5-B7CAA8F438B3}" destId="{56D25EB4-2DF6-4D84-A7D8-47AF4163889C}" srcOrd="0" destOrd="0" presId="urn:microsoft.com/office/officeart/2005/8/layout/vList6"/>
    <dgm:cxn modelId="{C3CCC424-8650-4113-A552-EC0EFB7AB698}" type="presParOf" srcId="{04F6FD6B-F178-4CEA-A4B5-B7CAA8F438B3}" destId="{24E9AEBD-5ACF-45F5-94ED-10BFC8B30ECE}" srcOrd="1" destOrd="0" presId="urn:microsoft.com/office/officeart/2005/8/layout/vList6"/>
    <dgm:cxn modelId="{3D15CC57-09F2-4496-B544-0BE29A6C2274}" type="presParOf" srcId="{7C583578-9EE6-4B65-B78E-4E623E064D6B}" destId="{EC0D4F6A-EE30-4CDD-9631-46616F2AA10A}" srcOrd="7" destOrd="0" presId="urn:microsoft.com/office/officeart/2005/8/layout/vList6"/>
    <dgm:cxn modelId="{CC355848-C4FD-4D54-93C8-3F1FCC802907}" type="presParOf" srcId="{7C583578-9EE6-4B65-B78E-4E623E064D6B}" destId="{F11942D7-35A7-4809-8A0B-285001E3D9E4}" srcOrd="8" destOrd="0" presId="urn:microsoft.com/office/officeart/2005/8/layout/vList6"/>
    <dgm:cxn modelId="{9813B5C8-BBE6-48B9-8CDB-C42276D0D2C3}" type="presParOf" srcId="{F11942D7-35A7-4809-8A0B-285001E3D9E4}" destId="{2216F252-BCA3-4E7E-968A-AA8BF9491045}" srcOrd="0" destOrd="0" presId="urn:microsoft.com/office/officeart/2005/8/layout/vList6"/>
    <dgm:cxn modelId="{C6EF7535-A723-4559-978B-6E5E3C958615}" type="presParOf" srcId="{F11942D7-35A7-4809-8A0B-285001E3D9E4}" destId="{D0C10E58-D64C-4751-A745-A5A481DA10D8}" srcOrd="1" destOrd="0" presId="urn:microsoft.com/office/officeart/2005/8/layout/vList6"/>
    <dgm:cxn modelId="{8C0B4173-3F13-4CC6-8DB7-C140FA93B4AD}" type="presParOf" srcId="{7C583578-9EE6-4B65-B78E-4E623E064D6B}" destId="{6461063B-CB66-469C-822C-47AF42089D46}" srcOrd="9" destOrd="0" presId="urn:microsoft.com/office/officeart/2005/8/layout/vList6"/>
    <dgm:cxn modelId="{B2F89085-EC97-48C6-9216-96EA0CFA3B0A}" type="presParOf" srcId="{7C583578-9EE6-4B65-B78E-4E623E064D6B}" destId="{40C6E33C-FE66-4E2E-A771-F832F904ACA4}" srcOrd="10" destOrd="0" presId="urn:microsoft.com/office/officeart/2005/8/layout/vList6"/>
    <dgm:cxn modelId="{B621E02D-CFA2-46B1-8339-09D285DB5575}" type="presParOf" srcId="{40C6E33C-FE66-4E2E-A771-F832F904ACA4}" destId="{05F8B0A5-F248-419C-8980-CD188C9D7B0D}" srcOrd="0" destOrd="0" presId="urn:microsoft.com/office/officeart/2005/8/layout/vList6"/>
    <dgm:cxn modelId="{4871158D-4F72-4F81-B841-5484D4C863A6}" type="presParOf" srcId="{40C6E33C-FE66-4E2E-A771-F832F904ACA4}" destId="{DE9520B1-5DB6-4469-B1B7-C1A303DA6872}" srcOrd="1" destOrd="0" presId="urn:microsoft.com/office/officeart/2005/8/layout/vList6"/>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98F0C9-71EC-4243-8500-F2BB863C6F25}">
      <dsp:nvSpPr>
        <dsp:cNvPr id="0" name=""/>
        <dsp:cNvSpPr/>
      </dsp:nvSpPr>
      <dsp:spPr>
        <a:xfrm>
          <a:off x="3341171" y="615"/>
          <a:ext cx="5011756" cy="775281"/>
        </a:xfrm>
        <a:prstGeom prst="rightArrow">
          <a:avLst>
            <a:gd name="adj1" fmla="val 75000"/>
            <a:gd name="adj2" fmla="val 50000"/>
          </a:avLst>
        </a:prstGeom>
        <a:solidFill>
          <a:schemeClr val="accent3">
            <a:alpha val="90000"/>
            <a:tint val="40000"/>
            <a:hueOff val="0"/>
            <a:satOff val="0"/>
            <a:lumOff val="0"/>
            <a:alphaOff val="0"/>
          </a:schemeClr>
        </a:solidFill>
        <a:ln w="384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n-GB" sz="1300" kern="1200" dirty="0" smtClean="0">
              <a:latin typeface="NeueHaasGroteskDisp Std Blk"/>
            </a:rPr>
            <a:t>Greater focus in future on a knowledge economy and </a:t>
          </a:r>
          <a:r>
            <a:rPr lang="en-GB" sz="1300" b="1" kern="1200" dirty="0" smtClean="0">
              <a:latin typeface="NeueHaasGroteskDisp Std Blk"/>
            </a:rPr>
            <a:t>increased interaction </a:t>
          </a:r>
          <a:r>
            <a:rPr lang="en-GB" sz="1300" kern="1200" dirty="0" smtClean="0">
              <a:latin typeface="NeueHaasGroteskDisp Std Blk"/>
            </a:rPr>
            <a:t>between  Architecture, design, construction, engineering and environmental disciplines.</a:t>
          </a:r>
          <a:endParaRPr lang="en-GB" sz="1300" kern="1200" dirty="0">
            <a:latin typeface="NeueHaasGroteskDisp Std Blk"/>
          </a:endParaRPr>
        </a:p>
      </dsp:txBody>
      <dsp:txXfrm>
        <a:off x="3341171" y="97525"/>
        <a:ext cx="4721026" cy="581461"/>
      </dsp:txXfrm>
    </dsp:sp>
    <dsp:sp modelId="{839F7454-A896-4568-9A8A-7A44AB4E47D0}">
      <dsp:nvSpPr>
        <dsp:cNvPr id="0" name=""/>
        <dsp:cNvSpPr/>
      </dsp:nvSpPr>
      <dsp:spPr>
        <a:xfrm>
          <a:off x="0" y="615"/>
          <a:ext cx="3341171" cy="775281"/>
        </a:xfrm>
        <a:prstGeom prst="roundRect">
          <a:avLst/>
        </a:prstGeom>
        <a:solidFill>
          <a:schemeClr val="accent3">
            <a:hueOff val="0"/>
            <a:satOff val="0"/>
            <a:lumOff val="0"/>
            <a:alphaOff val="0"/>
          </a:schemeClr>
        </a:solidFill>
        <a:ln w="384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GB" sz="1800" b="1" kern="1200" dirty="0" smtClean="0">
              <a:latin typeface="NeueHaasGroteskDisp Std Blk"/>
            </a:rPr>
            <a:t>Knowledge, mutual understanding and collaboration</a:t>
          </a:r>
          <a:endParaRPr lang="en-GB" sz="1800" kern="1200" dirty="0">
            <a:latin typeface="NeueHaasGroteskDisp Std Blk"/>
          </a:endParaRPr>
        </a:p>
      </dsp:txBody>
      <dsp:txXfrm>
        <a:off x="37846" y="38461"/>
        <a:ext cx="3265479" cy="699589"/>
      </dsp:txXfrm>
    </dsp:sp>
    <dsp:sp modelId="{4D9A1515-B4D2-4D64-884C-6FD30E11BA4E}">
      <dsp:nvSpPr>
        <dsp:cNvPr id="0" name=""/>
        <dsp:cNvSpPr/>
      </dsp:nvSpPr>
      <dsp:spPr>
        <a:xfrm>
          <a:off x="3341171" y="853424"/>
          <a:ext cx="5011756" cy="775281"/>
        </a:xfrm>
        <a:prstGeom prst="rightArrow">
          <a:avLst>
            <a:gd name="adj1" fmla="val 75000"/>
            <a:gd name="adj2" fmla="val 50000"/>
          </a:avLst>
        </a:prstGeom>
        <a:solidFill>
          <a:schemeClr val="accent3">
            <a:alpha val="90000"/>
            <a:tint val="40000"/>
            <a:hueOff val="0"/>
            <a:satOff val="0"/>
            <a:lumOff val="0"/>
            <a:alphaOff val="0"/>
          </a:schemeClr>
        </a:solidFill>
        <a:ln w="384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n-GB" sz="1300" kern="1200" dirty="0" smtClean="0">
              <a:latin typeface="NeueHaasGroteskDisp Std Blk"/>
            </a:rPr>
            <a:t>Increasing importance of </a:t>
          </a:r>
          <a:r>
            <a:rPr lang="en-GB" sz="1300" b="1" kern="1200" dirty="0" smtClean="0">
              <a:solidFill>
                <a:schemeClr val="bg1"/>
              </a:solidFill>
              <a:latin typeface="NeueHaasGroteskDisp Std Blk"/>
            </a:rPr>
            <a:t>‘selling’ the concept of new design </a:t>
          </a:r>
          <a:r>
            <a:rPr lang="en-GB" sz="1300" kern="1200" dirty="0" smtClean="0">
              <a:latin typeface="NeueHaasGroteskDisp Std Blk"/>
            </a:rPr>
            <a:t>requiring </a:t>
          </a:r>
          <a:r>
            <a:rPr lang="en-GB" sz="1300" kern="1200" dirty="0" smtClean="0">
              <a:latin typeface="NeueHaasGroteskDisp Std Blk"/>
            </a:rPr>
            <a:t>skills </a:t>
          </a:r>
          <a:r>
            <a:rPr lang="en-GB" sz="1300" b="1" kern="1200" dirty="0" smtClean="0">
              <a:latin typeface="NeueHaasGroteskDisp Std Blk"/>
            </a:rPr>
            <a:t>in negotiation and influencing</a:t>
          </a:r>
          <a:r>
            <a:rPr lang="en-GB" sz="1300" kern="1200" dirty="0" smtClean="0">
              <a:latin typeface="NeueHaasGroteskDisp Std Blk"/>
            </a:rPr>
            <a:t>, and technical understanding of the  new technologies.</a:t>
          </a:r>
          <a:endParaRPr lang="en-GB" sz="1300" kern="1200" dirty="0">
            <a:latin typeface="NeueHaasGroteskDisp Std Blk"/>
          </a:endParaRPr>
        </a:p>
      </dsp:txBody>
      <dsp:txXfrm>
        <a:off x="3341171" y="950334"/>
        <a:ext cx="4721026" cy="581461"/>
      </dsp:txXfrm>
    </dsp:sp>
    <dsp:sp modelId="{F198BE5A-574B-43E5-B6A4-3EB8AC3AA592}">
      <dsp:nvSpPr>
        <dsp:cNvPr id="0" name=""/>
        <dsp:cNvSpPr/>
      </dsp:nvSpPr>
      <dsp:spPr>
        <a:xfrm>
          <a:off x="0" y="853424"/>
          <a:ext cx="3341171" cy="775281"/>
        </a:xfrm>
        <a:prstGeom prst="roundRect">
          <a:avLst/>
        </a:prstGeom>
        <a:solidFill>
          <a:schemeClr val="accent3">
            <a:hueOff val="0"/>
            <a:satOff val="0"/>
            <a:lumOff val="0"/>
            <a:alphaOff val="0"/>
          </a:schemeClr>
        </a:solidFill>
        <a:ln w="384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GB" sz="1800" b="1" kern="1200" dirty="0" smtClean="0">
              <a:latin typeface="NeueHaasGroteskDisp Std Blk"/>
            </a:rPr>
            <a:t>Marketing and business case development</a:t>
          </a:r>
          <a:endParaRPr lang="en-GB" sz="1800" kern="1200" dirty="0">
            <a:latin typeface="NeueHaasGroteskDisp Std Blk"/>
          </a:endParaRPr>
        </a:p>
      </dsp:txBody>
      <dsp:txXfrm>
        <a:off x="37846" y="891270"/>
        <a:ext cx="3265479" cy="699589"/>
      </dsp:txXfrm>
    </dsp:sp>
    <dsp:sp modelId="{15556727-0E3F-4B6D-A93F-7D0D093E716B}">
      <dsp:nvSpPr>
        <dsp:cNvPr id="0" name=""/>
        <dsp:cNvSpPr/>
      </dsp:nvSpPr>
      <dsp:spPr>
        <a:xfrm>
          <a:off x="3341171" y="1706234"/>
          <a:ext cx="5011756" cy="775281"/>
        </a:xfrm>
        <a:prstGeom prst="rightArrow">
          <a:avLst>
            <a:gd name="adj1" fmla="val 75000"/>
            <a:gd name="adj2" fmla="val 50000"/>
          </a:avLst>
        </a:prstGeom>
        <a:solidFill>
          <a:schemeClr val="accent3">
            <a:alpha val="90000"/>
            <a:tint val="40000"/>
            <a:hueOff val="0"/>
            <a:satOff val="0"/>
            <a:lumOff val="0"/>
            <a:alphaOff val="0"/>
          </a:schemeClr>
        </a:solidFill>
        <a:ln w="384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n-GB" sz="1300" kern="1200" dirty="0" smtClean="0">
              <a:latin typeface="NeueHaasGroteskDisp Std Blk"/>
            </a:rPr>
            <a:t>Management expertise </a:t>
          </a:r>
          <a:r>
            <a:rPr lang="en-GB" sz="1300" kern="1200" dirty="0" smtClean="0">
              <a:latin typeface="NeueHaasGroteskDisp Std Blk"/>
            </a:rPr>
            <a:t>of </a:t>
          </a:r>
          <a:r>
            <a:rPr lang="en-GB" sz="1300" kern="1200" dirty="0" smtClean="0">
              <a:latin typeface="NeueHaasGroteskDisp Std Blk"/>
            </a:rPr>
            <a:t>the interface between offsite and onsite</a:t>
          </a:r>
          <a:r>
            <a:rPr lang="en-GB" sz="1300" b="1" kern="1200" dirty="0" smtClean="0">
              <a:latin typeface="NeueHaasGroteskDisp Std Blk"/>
            </a:rPr>
            <a:t>, requiring skills in timing, sequencing and scheduling, costs , quality and man-management</a:t>
          </a:r>
          <a:r>
            <a:rPr lang="en-GB" sz="1300" kern="1200" dirty="0" smtClean="0">
              <a:latin typeface="NeueHaasGroteskDisp Std Blk"/>
            </a:rPr>
            <a:t>.</a:t>
          </a:r>
          <a:endParaRPr lang="en-GB" sz="1300" kern="1200" dirty="0">
            <a:latin typeface="NeueHaasGroteskDisp Std Blk"/>
          </a:endParaRPr>
        </a:p>
      </dsp:txBody>
      <dsp:txXfrm>
        <a:off x="3341171" y="1803144"/>
        <a:ext cx="4721026" cy="581461"/>
      </dsp:txXfrm>
    </dsp:sp>
    <dsp:sp modelId="{084EA1A6-9CC8-4878-B94D-DD586CE0590B}">
      <dsp:nvSpPr>
        <dsp:cNvPr id="0" name=""/>
        <dsp:cNvSpPr/>
      </dsp:nvSpPr>
      <dsp:spPr>
        <a:xfrm>
          <a:off x="0" y="1671013"/>
          <a:ext cx="3341171" cy="775281"/>
        </a:xfrm>
        <a:prstGeom prst="roundRect">
          <a:avLst/>
        </a:prstGeom>
        <a:solidFill>
          <a:schemeClr val="accent3">
            <a:hueOff val="0"/>
            <a:satOff val="0"/>
            <a:lumOff val="0"/>
            <a:alphaOff val="0"/>
          </a:schemeClr>
        </a:solidFill>
        <a:ln w="384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GB" sz="1800" b="1" kern="1200" dirty="0" smtClean="0">
              <a:latin typeface="NeueHaasGroteskDisp Std Blk"/>
            </a:rPr>
            <a:t>Project management</a:t>
          </a:r>
          <a:endParaRPr lang="en-GB" sz="1800" b="1" kern="1200" dirty="0">
            <a:latin typeface="NeueHaasGroteskDisp Std Blk"/>
          </a:endParaRPr>
        </a:p>
      </dsp:txBody>
      <dsp:txXfrm>
        <a:off x="37846" y="1708859"/>
        <a:ext cx="3265479" cy="699589"/>
      </dsp:txXfrm>
    </dsp:sp>
    <dsp:sp modelId="{24E9AEBD-5ACF-45F5-94ED-10BFC8B30ECE}">
      <dsp:nvSpPr>
        <dsp:cNvPr id="0" name=""/>
        <dsp:cNvSpPr/>
      </dsp:nvSpPr>
      <dsp:spPr>
        <a:xfrm>
          <a:off x="3341171" y="2559044"/>
          <a:ext cx="5011756" cy="775281"/>
        </a:xfrm>
        <a:prstGeom prst="rightArrow">
          <a:avLst>
            <a:gd name="adj1" fmla="val 75000"/>
            <a:gd name="adj2" fmla="val 50000"/>
          </a:avLst>
        </a:prstGeom>
        <a:solidFill>
          <a:schemeClr val="accent3">
            <a:alpha val="90000"/>
            <a:tint val="40000"/>
            <a:hueOff val="0"/>
            <a:satOff val="0"/>
            <a:lumOff val="0"/>
            <a:alphaOff val="0"/>
          </a:schemeClr>
        </a:solidFill>
        <a:ln w="384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n-GB" sz="1300" b="1" kern="1200" dirty="0" smtClean="0">
              <a:latin typeface="NeueHaasGroteskDisp Std Blk"/>
            </a:rPr>
            <a:t>Developing the use of new technologies. </a:t>
          </a:r>
          <a:r>
            <a:rPr lang="en-GB" sz="1300" kern="1200" dirty="0" smtClean="0">
              <a:latin typeface="NeueHaasGroteskDisp Std Blk"/>
            </a:rPr>
            <a:t>(BIM requires well developed IT skills)</a:t>
          </a:r>
          <a:endParaRPr lang="en-GB" sz="1300" kern="1200" dirty="0">
            <a:latin typeface="NeueHaasGroteskDisp Std Blk"/>
          </a:endParaRPr>
        </a:p>
        <a:p>
          <a:pPr marL="114300" lvl="1" indent="-114300" algn="l" defTabSz="577850">
            <a:lnSpc>
              <a:spcPct val="90000"/>
            </a:lnSpc>
            <a:spcBef>
              <a:spcPct val="0"/>
            </a:spcBef>
            <a:spcAft>
              <a:spcPct val="15000"/>
            </a:spcAft>
            <a:buChar char="••"/>
          </a:pPr>
          <a:r>
            <a:rPr lang="en-GB" sz="1300" b="1" kern="1200" dirty="0" smtClean="0">
              <a:latin typeface="NeueHaasGroteskDisp Std Blk"/>
            </a:rPr>
            <a:t>Knowledge of CAD and automated tools for engineers.</a:t>
          </a:r>
          <a:endParaRPr lang="en-GB" sz="1300" b="1" kern="1200" dirty="0">
            <a:latin typeface="NeueHaasGroteskDisp Std Blk"/>
          </a:endParaRPr>
        </a:p>
      </dsp:txBody>
      <dsp:txXfrm>
        <a:off x="3341171" y="2655954"/>
        <a:ext cx="4721026" cy="581461"/>
      </dsp:txXfrm>
    </dsp:sp>
    <dsp:sp modelId="{56D25EB4-2DF6-4D84-A7D8-47AF4163889C}">
      <dsp:nvSpPr>
        <dsp:cNvPr id="0" name=""/>
        <dsp:cNvSpPr/>
      </dsp:nvSpPr>
      <dsp:spPr>
        <a:xfrm>
          <a:off x="0" y="2559044"/>
          <a:ext cx="3341171" cy="775281"/>
        </a:xfrm>
        <a:prstGeom prst="roundRect">
          <a:avLst/>
        </a:prstGeom>
        <a:solidFill>
          <a:schemeClr val="accent3">
            <a:hueOff val="0"/>
            <a:satOff val="0"/>
            <a:lumOff val="0"/>
            <a:alphaOff val="0"/>
          </a:schemeClr>
        </a:solidFill>
        <a:ln w="384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GB" sz="1800" b="1" kern="1200" dirty="0" smtClean="0">
              <a:latin typeface="NeueHaasGroteskDisp Std Blk"/>
            </a:rPr>
            <a:t>Information technology</a:t>
          </a:r>
          <a:endParaRPr lang="en-GB" sz="1800" b="1" kern="1200" dirty="0">
            <a:latin typeface="NeueHaasGroteskDisp Std Blk"/>
          </a:endParaRPr>
        </a:p>
      </dsp:txBody>
      <dsp:txXfrm>
        <a:off x="37846" y="2596890"/>
        <a:ext cx="3265479" cy="699589"/>
      </dsp:txXfrm>
    </dsp:sp>
    <dsp:sp modelId="{D0C10E58-D64C-4751-A745-A5A481DA10D8}">
      <dsp:nvSpPr>
        <dsp:cNvPr id="0" name=""/>
        <dsp:cNvSpPr/>
      </dsp:nvSpPr>
      <dsp:spPr>
        <a:xfrm>
          <a:off x="3341171" y="3411853"/>
          <a:ext cx="5011756" cy="775281"/>
        </a:xfrm>
        <a:prstGeom prst="rightArrow">
          <a:avLst>
            <a:gd name="adj1" fmla="val 75000"/>
            <a:gd name="adj2" fmla="val 50000"/>
          </a:avLst>
        </a:prstGeom>
        <a:solidFill>
          <a:schemeClr val="accent3">
            <a:alpha val="90000"/>
            <a:tint val="40000"/>
            <a:hueOff val="0"/>
            <a:satOff val="0"/>
            <a:lumOff val="0"/>
            <a:alphaOff val="0"/>
          </a:schemeClr>
        </a:solidFill>
        <a:ln w="384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n-GB" sz="1300" b="1" kern="1200" dirty="0" smtClean="0">
              <a:latin typeface="NeueHaasGroteskDisp Std Blk"/>
            </a:rPr>
            <a:t>Requiring skills in phasing of the building </a:t>
          </a:r>
          <a:r>
            <a:rPr lang="en-GB" sz="1300" b="1" kern="1200" dirty="0" smtClean="0">
              <a:solidFill>
                <a:schemeClr val="bg1"/>
              </a:solidFill>
              <a:latin typeface="NeueHaasGroteskDisp Std Blk"/>
            </a:rPr>
            <a:t>and </a:t>
          </a:r>
          <a:r>
            <a:rPr lang="en-GB" sz="1300" b="1" kern="1200" dirty="0" smtClean="0">
              <a:solidFill>
                <a:schemeClr val="bg1"/>
              </a:solidFill>
              <a:latin typeface="NeueHaasGroteskDisp Std Blk"/>
            </a:rPr>
            <a:t>the environmental  </a:t>
          </a:r>
          <a:r>
            <a:rPr lang="en-GB" sz="1300" b="1" kern="1200" dirty="0" smtClean="0">
              <a:solidFill>
                <a:schemeClr val="bg1"/>
              </a:solidFill>
              <a:latin typeface="NeueHaasGroteskDisp Std Blk"/>
            </a:rPr>
            <a:t>process</a:t>
          </a:r>
          <a:r>
            <a:rPr lang="en-GB" sz="1300" kern="1200" dirty="0" smtClean="0">
              <a:latin typeface="NeueHaasGroteskDisp Std Blk"/>
            </a:rPr>
            <a:t>: development, production, utilisation and disposal, </a:t>
          </a:r>
          <a:r>
            <a:rPr lang="en-GB" sz="1300" b="1" kern="1200" dirty="0" smtClean="0">
              <a:latin typeface="NeueHaasGroteskDisp Std Blk"/>
            </a:rPr>
            <a:t>all handled sustainably</a:t>
          </a:r>
          <a:r>
            <a:rPr lang="en-GB" sz="1300" kern="1200" dirty="0" smtClean="0">
              <a:latin typeface="NeueHaasGroteskDisp Std Blk"/>
            </a:rPr>
            <a:t>.</a:t>
          </a:r>
          <a:endParaRPr lang="en-GB" sz="1300" kern="1200" dirty="0">
            <a:latin typeface="NeueHaasGroteskDisp Std Blk"/>
          </a:endParaRPr>
        </a:p>
      </dsp:txBody>
      <dsp:txXfrm>
        <a:off x="3341171" y="3508763"/>
        <a:ext cx="4721026" cy="581461"/>
      </dsp:txXfrm>
    </dsp:sp>
    <dsp:sp modelId="{2216F252-BCA3-4E7E-968A-AA8BF9491045}">
      <dsp:nvSpPr>
        <dsp:cNvPr id="0" name=""/>
        <dsp:cNvSpPr/>
      </dsp:nvSpPr>
      <dsp:spPr>
        <a:xfrm>
          <a:off x="0" y="3411853"/>
          <a:ext cx="3341171" cy="775281"/>
        </a:xfrm>
        <a:prstGeom prst="roundRect">
          <a:avLst/>
        </a:prstGeom>
        <a:solidFill>
          <a:schemeClr val="accent3">
            <a:hueOff val="0"/>
            <a:satOff val="0"/>
            <a:lumOff val="0"/>
            <a:alphaOff val="0"/>
          </a:schemeClr>
        </a:solidFill>
        <a:ln w="384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GB" sz="1800" b="1" kern="1200" dirty="0" smtClean="0">
              <a:latin typeface="NeueHaasGroteskDisp Std Blk"/>
            </a:rPr>
            <a:t>Planning and design</a:t>
          </a:r>
          <a:endParaRPr lang="en-GB" sz="1800" b="1" kern="1200" dirty="0">
            <a:latin typeface="NeueHaasGroteskDisp Std Blk"/>
          </a:endParaRPr>
        </a:p>
      </dsp:txBody>
      <dsp:txXfrm>
        <a:off x="37846" y="3449699"/>
        <a:ext cx="3265479" cy="699589"/>
      </dsp:txXfrm>
    </dsp:sp>
    <dsp:sp modelId="{DE9520B1-5DB6-4469-B1B7-C1A303DA6872}">
      <dsp:nvSpPr>
        <dsp:cNvPr id="0" name=""/>
        <dsp:cNvSpPr/>
      </dsp:nvSpPr>
      <dsp:spPr>
        <a:xfrm>
          <a:off x="3341171" y="4264663"/>
          <a:ext cx="5011756" cy="775281"/>
        </a:xfrm>
        <a:prstGeom prst="rightArrow">
          <a:avLst>
            <a:gd name="adj1" fmla="val 75000"/>
            <a:gd name="adj2" fmla="val 50000"/>
          </a:avLst>
        </a:prstGeom>
        <a:solidFill>
          <a:schemeClr val="accent3">
            <a:alpha val="90000"/>
            <a:tint val="40000"/>
            <a:hueOff val="0"/>
            <a:satOff val="0"/>
            <a:lumOff val="0"/>
            <a:alphaOff val="0"/>
          </a:schemeClr>
        </a:solidFill>
        <a:ln w="384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n-GB" sz="1300" kern="1200" dirty="0" smtClean="0">
              <a:latin typeface="NeueHaasGroteskDisp Std Blk"/>
            </a:rPr>
            <a:t>Designing  to consider repair and maintenance requirements (such as air tightness) for the </a:t>
          </a:r>
          <a:r>
            <a:rPr lang="en-GB" sz="1300" b="1" kern="1200" dirty="0" smtClean="0">
              <a:latin typeface="NeueHaasGroteskDisp Std Blk"/>
            </a:rPr>
            <a:t>whole life cycle of the building</a:t>
          </a:r>
          <a:r>
            <a:rPr lang="en-GB" sz="1300" kern="1200" dirty="0" smtClean="0">
              <a:latin typeface="NeueHaasGroteskDisp Std Blk"/>
            </a:rPr>
            <a:t>, particularly critical to maintain energy efficiency. </a:t>
          </a:r>
          <a:endParaRPr lang="en-GB" sz="1300" kern="1200" dirty="0">
            <a:latin typeface="NeueHaasGroteskDisp Std Blk"/>
          </a:endParaRPr>
        </a:p>
      </dsp:txBody>
      <dsp:txXfrm>
        <a:off x="3341171" y="4361573"/>
        <a:ext cx="4721026" cy="581461"/>
      </dsp:txXfrm>
    </dsp:sp>
    <dsp:sp modelId="{05F8B0A5-F248-419C-8980-CD188C9D7B0D}">
      <dsp:nvSpPr>
        <dsp:cNvPr id="0" name=""/>
        <dsp:cNvSpPr/>
      </dsp:nvSpPr>
      <dsp:spPr>
        <a:xfrm>
          <a:off x="0" y="4264663"/>
          <a:ext cx="3341171" cy="775281"/>
        </a:xfrm>
        <a:prstGeom prst="roundRect">
          <a:avLst/>
        </a:prstGeom>
        <a:solidFill>
          <a:schemeClr val="accent3">
            <a:hueOff val="0"/>
            <a:satOff val="0"/>
            <a:lumOff val="0"/>
            <a:alphaOff val="0"/>
          </a:schemeClr>
        </a:solidFill>
        <a:ln w="384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GB" sz="1800" b="1" kern="1200" dirty="0" smtClean="0">
              <a:latin typeface="NeueHaasGroteskDisp Std Blk"/>
            </a:rPr>
            <a:t>A whole life approach</a:t>
          </a:r>
          <a:endParaRPr lang="en-GB" sz="1800" b="1" kern="1200" dirty="0">
            <a:latin typeface="NeueHaasGroteskDisp Std Blk"/>
          </a:endParaRPr>
        </a:p>
      </dsp:txBody>
      <dsp:txXfrm>
        <a:off x="37846" y="4302509"/>
        <a:ext cx="3265479" cy="69958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14015" cy="488712"/>
          </a:xfrm>
          <a:prstGeom prst="rect">
            <a:avLst/>
          </a:prstGeom>
        </p:spPr>
        <p:txBody>
          <a:bodyPr vert="horz" lIns="90199" tIns="45100" rIns="90199" bIns="45100" rtlCol="0"/>
          <a:lstStyle>
            <a:lvl1pPr algn="l">
              <a:defRPr sz="1200"/>
            </a:lvl1pPr>
          </a:lstStyle>
          <a:p>
            <a:endParaRPr lang="en-GB"/>
          </a:p>
        </p:txBody>
      </p:sp>
      <p:sp>
        <p:nvSpPr>
          <p:cNvPr id="3" name="Date Placeholder 2"/>
          <p:cNvSpPr>
            <a:spLocks noGrp="1"/>
          </p:cNvSpPr>
          <p:nvPr>
            <p:ph type="dt" idx="1"/>
          </p:nvPr>
        </p:nvSpPr>
        <p:spPr>
          <a:xfrm>
            <a:off x="3809080" y="0"/>
            <a:ext cx="2914015" cy="488712"/>
          </a:xfrm>
          <a:prstGeom prst="rect">
            <a:avLst/>
          </a:prstGeom>
        </p:spPr>
        <p:txBody>
          <a:bodyPr vert="horz" lIns="90199" tIns="45100" rIns="90199" bIns="45100" rtlCol="0"/>
          <a:lstStyle>
            <a:lvl1pPr algn="r">
              <a:defRPr sz="1200"/>
            </a:lvl1pPr>
          </a:lstStyle>
          <a:p>
            <a:fld id="{034C6E7B-0C0F-48D0-801B-3601C540F108}" type="datetimeFigureOut">
              <a:rPr lang="en-GB" smtClean="0"/>
              <a:pPr/>
              <a:t>12/02/2018</a:t>
            </a:fld>
            <a:endParaRPr lang="en-GB"/>
          </a:p>
        </p:txBody>
      </p:sp>
      <p:sp>
        <p:nvSpPr>
          <p:cNvPr id="4" name="Slide Image Placeholder 3"/>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0199" tIns="45100" rIns="90199" bIns="45100" rtlCol="0" anchor="ctr"/>
          <a:lstStyle/>
          <a:p>
            <a:endParaRPr lang="en-GB"/>
          </a:p>
        </p:txBody>
      </p:sp>
      <p:sp>
        <p:nvSpPr>
          <p:cNvPr id="5" name="Notes Placeholder 4"/>
          <p:cNvSpPr>
            <a:spLocks noGrp="1"/>
          </p:cNvSpPr>
          <p:nvPr>
            <p:ph type="body" sz="quarter" idx="3"/>
          </p:nvPr>
        </p:nvSpPr>
        <p:spPr>
          <a:xfrm>
            <a:off x="672465" y="4642763"/>
            <a:ext cx="5379720" cy="4398407"/>
          </a:xfrm>
          <a:prstGeom prst="rect">
            <a:avLst/>
          </a:prstGeom>
        </p:spPr>
        <p:txBody>
          <a:bodyPr vert="horz" lIns="90199" tIns="45100" rIns="90199" bIns="4510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283829"/>
            <a:ext cx="2914015" cy="488712"/>
          </a:xfrm>
          <a:prstGeom prst="rect">
            <a:avLst/>
          </a:prstGeom>
        </p:spPr>
        <p:txBody>
          <a:bodyPr vert="horz" lIns="90199" tIns="45100" rIns="90199" bIns="45100" rtlCol="0" anchor="b"/>
          <a:lstStyle>
            <a:lvl1pPr algn="l">
              <a:defRPr sz="1200"/>
            </a:lvl1pPr>
          </a:lstStyle>
          <a:p>
            <a:endParaRPr lang="en-GB"/>
          </a:p>
        </p:txBody>
      </p:sp>
      <p:sp>
        <p:nvSpPr>
          <p:cNvPr id="7" name="Slide Number Placeholder 6"/>
          <p:cNvSpPr>
            <a:spLocks noGrp="1"/>
          </p:cNvSpPr>
          <p:nvPr>
            <p:ph type="sldNum" sz="quarter" idx="5"/>
          </p:nvPr>
        </p:nvSpPr>
        <p:spPr>
          <a:xfrm>
            <a:off x="3809080" y="9283829"/>
            <a:ext cx="2914015" cy="488712"/>
          </a:xfrm>
          <a:prstGeom prst="rect">
            <a:avLst/>
          </a:prstGeom>
        </p:spPr>
        <p:txBody>
          <a:bodyPr vert="horz" lIns="90199" tIns="45100" rIns="90199" bIns="45100" rtlCol="0" anchor="b"/>
          <a:lstStyle>
            <a:lvl1pPr algn="r">
              <a:defRPr sz="1200"/>
            </a:lvl1pPr>
          </a:lstStyle>
          <a:p>
            <a:fld id="{229A6773-615C-40C6-B666-B0CFCBAB4515}" type="slidenum">
              <a:rPr lang="en-GB" smtClean="0"/>
              <a:pPr/>
              <a:t>‹#›</a:t>
            </a:fld>
            <a:endParaRPr lang="en-GB"/>
          </a:p>
        </p:txBody>
      </p:sp>
    </p:spTree>
    <p:extLst>
      <p:ext uri="{BB962C8B-B14F-4D97-AF65-F5344CB8AC3E}">
        <p14:creationId xmlns:p14="http://schemas.microsoft.com/office/powerpoint/2010/main" val="15892641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gov.uk/government/uploads/system/uploads/attachment_data/file/229339/construction-sector-infographic.pdf"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Gill Sans" charset="0"/>
              </a:rPr>
              <a:t>Modern Methods of Construction, including offsite construction, dictate a need for ‘core’ or primary job roles in addition to others at secondary and tertiary levels.  </a:t>
            </a:r>
          </a:p>
          <a:p>
            <a:endParaRPr lang="en-GB" dirty="0">
              <a:latin typeface="Gill Sans" charset="0"/>
            </a:endParaRPr>
          </a:p>
          <a:p>
            <a:r>
              <a:rPr lang="en-GB" b="1" dirty="0">
                <a:latin typeface="Gill Sans" charset="0"/>
              </a:rPr>
              <a:t>Primary</a:t>
            </a:r>
            <a:r>
              <a:rPr lang="en-GB" dirty="0">
                <a:latin typeface="Gill Sans" charset="0"/>
              </a:rPr>
              <a:t> job roles are essential for both design and delivery of offsite projects, whilst </a:t>
            </a:r>
            <a:r>
              <a:rPr lang="en-GB" b="1" dirty="0">
                <a:latin typeface="Gill Sans" charset="0"/>
              </a:rPr>
              <a:t>secondary</a:t>
            </a:r>
            <a:r>
              <a:rPr lang="en-GB" dirty="0">
                <a:latin typeface="Gill Sans" charset="0"/>
              </a:rPr>
              <a:t> job roles are required to contribute to delivery, for example by assembly offsite or onsite.  </a:t>
            </a:r>
            <a:r>
              <a:rPr lang="en-GB" b="1" dirty="0">
                <a:latin typeface="Gill Sans" charset="0"/>
              </a:rPr>
              <a:t>Tertiary</a:t>
            </a:r>
            <a:r>
              <a:rPr lang="en-GB" dirty="0">
                <a:latin typeface="Gill Sans" charset="0"/>
              </a:rPr>
              <a:t> roles carry out a supporting or indirect function, for example through scheduling of component delivery in a logistics role, procuring the right types of materials or by supplying finance for the project. </a:t>
            </a:r>
            <a:endParaRPr lang="en-GB" dirty="0"/>
          </a:p>
        </p:txBody>
      </p:sp>
    </p:spTree>
    <p:extLst>
      <p:ext uri="{BB962C8B-B14F-4D97-AF65-F5344CB8AC3E}">
        <p14:creationId xmlns:p14="http://schemas.microsoft.com/office/powerpoint/2010/main" val="3163259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charset="0"/>
                <a:cs typeface="Arial" charset="0"/>
              </a:defRPr>
            </a:lvl1pPr>
            <a:lvl2pPr marL="34912524" indent="-34912524" eaLnBrk="0" hangingPunct="0">
              <a:defRPr sz="2000">
                <a:solidFill>
                  <a:schemeClr val="tx1"/>
                </a:solidFill>
                <a:latin typeface="Times New Roman" charset="0"/>
                <a:cs typeface="Arial" charset="0"/>
              </a:defRPr>
            </a:lvl2pPr>
            <a:lvl3pPr eaLnBrk="0" hangingPunct="0">
              <a:defRPr sz="2000">
                <a:solidFill>
                  <a:schemeClr val="tx1"/>
                </a:solidFill>
                <a:latin typeface="Times New Roman" charset="0"/>
                <a:cs typeface="Arial" charset="0"/>
              </a:defRPr>
            </a:lvl3pPr>
            <a:lvl4pPr eaLnBrk="0" hangingPunct="0">
              <a:defRPr sz="2000">
                <a:solidFill>
                  <a:schemeClr val="tx1"/>
                </a:solidFill>
                <a:latin typeface="Times New Roman" charset="0"/>
                <a:cs typeface="Arial" charset="0"/>
              </a:defRPr>
            </a:lvl4pPr>
            <a:lvl5pPr eaLnBrk="0" hangingPunct="0">
              <a:defRPr sz="2000">
                <a:solidFill>
                  <a:schemeClr val="tx1"/>
                </a:solidFill>
                <a:latin typeface="Times New Roman" charset="0"/>
                <a:cs typeface="Arial" charset="0"/>
              </a:defRPr>
            </a:lvl5pPr>
            <a:lvl6pPr marL="450996" eaLnBrk="0" fontAlgn="base" hangingPunct="0">
              <a:spcBef>
                <a:spcPct val="0"/>
              </a:spcBef>
              <a:spcAft>
                <a:spcPct val="0"/>
              </a:spcAft>
              <a:defRPr sz="2000">
                <a:solidFill>
                  <a:schemeClr val="tx1"/>
                </a:solidFill>
                <a:latin typeface="Times New Roman" charset="0"/>
                <a:cs typeface="Arial" charset="0"/>
              </a:defRPr>
            </a:lvl6pPr>
            <a:lvl7pPr marL="901991" eaLnBrk="0" fontAlgn="base" hangingPunct="0">
              <a:spcBef>
                <a:spcPct val="0"/>
              </a:spcBef>
              <a:spcAft>
                <a:spcPct val="0"/>
              </a:spcAft>
              <a:defRPr sz="2000">
                <a:solidFill>
                  <a:schemeClr val="tx1"/>
                </a:solidFill>
                <a:latin typeface="Times New Roman" charset="0"/>
                <a:cs typeface="Arial" charset="0"/>
              </a:defRPr>
            </a:lvl7pPr>
            <a:lvl8pPr marL="1352986" eaLnBrk="0" fontAlgn="base" hangingPunct="0">
              <a:spcBef>
                <a:spcPct val="0"/>
              </a:spcBef>
              <a:spcAft>
                <a:spcPct val="0"/>
              </a:spcAft>
              <a:defRPr sz="2000">
                <a:solidFill>
                  <a:schemeClr val="tx1"/>
                </a:solidFill>
                <a:latin typeface="Times New Roman" charset="0"/>
                <a:cs typeface="Arial" charset="0"/>
              </a:defRPr>
            </a:lvl8pPr>
            <a:lvl9pPr marL="1803981" eaLnBrk="0" fontAlgn="base" hangingPunct="0">
              <a:spcBef>
                <a:spcPct val="0"/>
              </a:spcBef>
              <a:spcAft>
                <a:spcPct val="0"/>
              </a:spcAft>
              <a:defRPr sz="2000">
                <a:solidFill>
                  <a:schemeClr val="tx1"/>
                </a:solidFill>
                <a:latin typeface="Times New Roman" charset="0"/>
                <a:cs typeface="Arial" charset="0"/>
              </a:defRPr>
            </a:lvl9pPr>
          </a:lstStyle>
          <a:p>
            <a:pPr eaLnBrk="1" hangingPunct="1"/>
            <a:fld id="{11EDF35B-AB0F-4181-99AB-5DBFADF7250C}" type="slidenum">
              <a:rPr lang="en-US" altLang="en-US" sz="1200"/>
              <a:pPr eaLnBrk="1" hangingPunct="1"/>
              <a:t>9</a:t>
            </a:fld>
            <a:endParaRPr lang="en-US" altLang="en-US" sz="120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817690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charset="0"/>
                <a:cs typeface="Arial" charset="0"/>
              </a:defRPr>
            </a:lvl1pPr>
            <a:lvl2pPr marL="34912524" indent="-34912524" eaLnBrk="0" hangingPunct="0">
              <a:defRPr sz="2000">
                <a:solidFill>
                  <a:schemeClr val="tx1"/>
                </a:solidFill>
                <a:latin typeface="Times New Roman" charset="0"/>
                <a:cs typeface="Arial" charset="0"/>
              </a:defRPr>
            </a:lvl2pPr>
            <a:lvl3pPr eaLnBrk="0" hangingPunct="0">
              <a:defRPr sz="2000">
                <a:solidFill>
                  <a:schemeClr val="tx1"/>
                </a:solidFill>
                <a:latin typeface="Times New Roman" charset="0"/>
                <a:cs typeface="Arial" charset="0"/>
              </a:defRPr>
            </a:lvl3pPr>
            <a:lvl4pPr eaLnBrk="0" hangingPunct="0">
              <a:defRPr sz="2000">
                <a:solidFill>
                  <a:schemeClr val="tx1"/>
                </a:solidFill>
                <a:latin typeface="Times New Roman" charset="0"/>
                <a:cs typeface="Arial" charset="0"/>
              </a:defRPr>
            </a:lvl4pPr>
            <a:lvl5pPr eaLnBrk="0" hangingPunct="0">
              <a:defRPr sz="2000">
                <a:solidFill>
                  <a:schemeClr val="tx1"/>
                </a:solidFill>
                <a:latin typeface="Times New Roman" charset="0"/>
                <a:cs typeface="Arial" charset="0"/>
              </a:defRPr>
            </a:lvl5pPr>
            <a:lvl6pPr marL="450996" eaLnBrk="0" fontAlgn="base" hangingPunct="0">
              <a:spcBef>
                <a:spcPct val="0"/>
              </a:spcBef>
              <a:spcAft>
                <a:spcPct val="0"/>
              </a:spcAft>
              <a:defRPr sz="2000">
                <a:solidFill>
                  <a:schemeClr val="tx1"/>
                </a:solidFill>
                <a:latin typeface="Times New Roman" charset="0"/>
                <a:cs typeface="Arial" charset="0"/>
              </a:defRPr>
            </a:lvl6pPr>
            <a:lvl7pPr marL="901991" eaLnBrk="0" fontAlgn="base" hangingPunct="0">
              <a:spcBef>
                <a:spcPct val="0"/>
              </a:spcBef>
              <a:spcAft>
                <a:spcPct val="0"/>
              </a:spcAft>
              <a:defRPr sz="2000">
                <a:solidFill>
                  <a:schemeClr val="tx1"/>
                </a:solidFill>
                <a:latin typeface="Times New Roman" charset="0"/>
                <a:cs typeface="Arial" charset="0"/>
              </a:defRPr>
            </a:lvl7pPr>
            <a:lvl8pPr marL="1352986" eaLnBrk="0" fontAlgn="base" hangingPunct="0">
              <a:spcBef>
                <a:spcPct val="0"/>
              </a:spcBef>
              <a:spcAft>
                <a:spcPct val="0"/>
              </a:spcAft>
              <a:defRPr sz="2000">
                <a:solidFill>
                  <a:schemeClr val="tx1"/>
                </a:solidFill>
                <a:latin typeface="Times New Roman" charset="0"/>
                <a:cs typeface="Arial" charset="0"/>
              </a:defRPr>
            </a:lvl8pPr>
            <a:lvl9pPr marL="1803981" eaLnBrk="0" fontAlgn="base" hangingPunct="0">
              <a:spcBef>
                <a:spcPct val="0"/>
              </a:spcBef>
              <a:spcAft>
                <a:spcPct val="0"/>
              </a:spcAft>
              <a:defRPr sz="2000">
                <a:solidFill>
                  <a:schemeClr val="tx1"/>
                </a:solidFill>
                <a:latin typeface="Times New Roman" charset="0"/>
                <a:cs typeface="Arial" charset="0"/>
              </a:defRPr>
            </a:lvl9pPr>
          </a:lstStyle>
          <a:p>
            <a:pPr eaLnBrk="1" hangingPunct="1"/>
            <a:fld id="{3D6E27DE-EF3C-4469-81D8-3EACDA3CDE79}" type="slidenum">
              <a:rPr lang="en-US" altLang="en-US" sz="1200"/>
              <a:pPr eaLnBrk="1" hangingPunct="1"/>
              <a:t>22</a:t>
            </a:fld>
            <a:endParaRPr lang="en-US" altLang="en-US" sz="1200"/>
          </a:p>
        </p:txBody>
      </p:sp>
      <p:sp>
        <p:nvSpPr>
          <p:cNvPr id="96259" name="Rectangle 2"/>
          <p:cNvSpPr>
            <a:spLocks noGrp="1" noRot="1" noChangeAspect="1" noChangeArrowheads="1" noTextEdit="1"/>
          </p:cNvSpPr>
          <p:nvPr>
            <p:ph type="sldImg"/>
          </p:nvPr>
        </p:nvSpPr>
        <p:spPr>
          <a:solidFill>
            <a:srgbClr val="FFFFFF"/>
          </a:solidFill>
          <a:ln/>
        </p:spPr>
      </p:sp>
      <p:sp>
        <p:nvSpPr>
          <p:cNvPr id="9626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ltLang="en-US" smtClean="0"/>
          </a:p>
        </p:txBody>
      </p:sp>
    </p:spTree>
    <p:extLst>
      <p:ext uri="{BB962C8B-B14F-4D97-AF65-F5344CB8AC3E}">
        <p14:creationId xmlns:p14="http://schemas.microsoft.com/office/powerpoint/2010/main" val="29756068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forget</a:t>
            </a:r>
            <a:r>
              <a:rPr lang="en-US" baseline="0" dirty="0" smtClean="0"/>
              <a:t> about our party for  minute, and learn some basics of project management. You can clearly see the WHO WHAT WHERE WHEN WHY HOW incorporated into a logical plan. These are the first four ideas, but there is one more facet that we MUST acknowledge when planning a project.</a:t>
            </a:r>
          </a:p>
          <a:p>
            <a:r>
              <a:rPr lang="en-US" baseline="0" dirty="0" smtClean="0"/>
              <a:t>Next slide </a:t>
            </a:r>
            <a:endParaRPr lang="en-US" dirty="0" smtClean="0"/>
          </a:p>
          <a:p>
            <a:endParaRPr lang="en-US" dirty="0"/>
          </a:p>
        </p:txBody>
      </p:sp>
      <p:sp>
        <p:nvSpPr>
          <p:cNvPr id="4" name="Slide Number Placeholder 3"/>
          <p:cNvSpPr>
            <a:spLocks noGrp="1"/>
          </p:cNvSpPr>
          <p:nvPr>
            <p:ph type="sldNum" sz="quarter" idx="10"/>
          </p:nvPr>
        </p:nvSpPr>
        <p:spPr/>
        <p:txBody>
          <a:bodyPr/>
          <a:lstStyle/>
          <a:p>
            <a:fld id="{793013CA-9569-2942-B86D-F82B7C772578}" type="slidenum">
              <a:rPr lang="en-US" smtClean="0"/>
              <a:pPr/>
              <a:t>26</a:t>
            </a:fld>
            <a:endParaRPr lang="en-US"/>
          </a:p>
        </p:txBody>
      </p:sp>
    </p:spTree>
    <p:extLst>
      <p:ext uri="{BB962C8B-B14F-4D97-AF65-F5344CB8AC3E}">
        <p14:creationId xmlns:p14="http://schemas.microsoft.com/office/powerpoint/2010/main" val="3605919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Sources </a:t>
            </a:r>
          </a:p>
          <a:p>
            <a:endParaRPr lang="en-GB" b="1" dirty="0" smtClean="0"/>
          </a:p>
          <a:p>
            <a:r>
              <a:rPr lang="en-GB" b="0" dirty="0" smtClean="0"/>
              <a:t>Bullet</a:t>
            </a:r>
            <a:r>
              <a:rPr lang="en-GB" b="0" baseline="0" dirty="0" smtClean="0"/>
              <a:t> one: </a:t>
            </a:r>
            <a:r>
              <a:rPr lang="en-GB" u="sng" dirty="0">
                <a:latin typeface="Gill Sans" charset="0"/>
                <a:hlinkClick r:id="rId3"/>
              </a:rPr>
              <a:t>www.gov.uk/government/uploads/system/uploads/attachment_data/file/229339/construction-sector-infographic.pdf</a:t>
            </a:r>
            <a:endParaRPr lang="en-GB" u="sng" dirty="0">
              <a:latin typeface="Gill Sans" charset="0"/>
            </a:endParaRPr>
          </a:p>
          <a:p>
            <a:r>
              <a:rPr lang="en-GB" dirty="0">
                <a:latin typeface="Gill Sans" charset="0"/>
              </a:rPr>
              <a:t>                </a:t>
            </a:r>
          </a:p>
          <a:p>
            <a:r>
              <a:rPr lang="en-GB" dirty="0">
                <a:latin typeface="Gill Sans" charset="0"/>
              </a:rPr>
              <a:t>Bullet two: Gambin, L. </a:t>
            </a:r>
            <a:r>
              <a:rPr lang="en-GB" i="1" dirty="0">
                <a:latin typeface="Gill Sans" charset="0"/>
              </a:rPr>
              <a:t>et al. </a:t>
            </a:r>
            <a:r>
              <a:rPr lang="en-GB" dirty="0">
                <a:latin typeface="Gill Sans" charset="0"/>
              </a:rPr>
              <a:t>(2012) </a:t>
            </a:r>
            <a:r>
              <a:rPr lang="en-GB" i="1" dirty="0">
                <a:latin typeface="Gill Sans" charset="0"/>
              </a:rPr>
              <a:t>Sector Skills Insights: Construction. </a:t>
            </a:r>
            <a:r>
              <a:rPr lang="en-GB" dirty="0">
                <a:latin typeface="Gill Sans" charset="0"/>
              </a:rPr>
              <a:t>Evidence Report 50. UKCES, London. Breuer, Z (2012) </a:t>
            </a:r>
            <a:r>
              <a:rPr lang="en-GB" i="1" dirty="0">
                <a:latin typeface="Gill Sans" charset="0"/>
              </a:rPr>
              <a:t>Sector Skills Assessment: Construction, Building Services, Engineering and Planning. </a:t>
            </a:r>
            <a:r>
              <a:rPr lang="en-GB" dirty="0">
                <a:latin typeface="Gill Sans" charset="0"/>
              </a:rPr>
              <a:t>Evidence Report 65. UKCES, London.</a:t>
            </a:r>
          </a:p>
          <a:p>
            <a:endParaRPr lang="en-GB" dirty="0">
              <a:latin typeface="Gill Sans" charset="0"/>
            </a:endParaRPr>
          </a:p>
          <a:p>
            <a:pPr defTabSz="901991" eaLnBrk="0" fontAlgn="base" hangingPunct="0">
              <a:spcBef>
                <a:spcPct val="0"/>
              </a:spcBef>
              <a:spcAft>
                <a:spcPct val="0"/>
              </a:spcAft>
              <a:defRPr/>
            </a:pPr>
            <a:r>
              <a:rPr lang="en-GB" dirty="0">
                <a:latin typeface="Gill Sans" charset="0"/>
              </a:rPr>
              <a:t>Bullet three: HM Government (2013) </a:t>
            </a:r>
            <a:r>
              <a:rPr lang="en-GB" i="1" dirty="0">
                <a:latin typeface="Gill Sans" charset="0"/>
              </a:rPr>
              <a:t>Construction 2025 Industrial Strategy: government and industry in partnership. </a:t>
            </a:r>
            <a:r>
              <a:rPr lang="en-GB" dirty="0">
                <a:latin typeface="Gill Sans" charset="0"/>
              </a:rPr>
              <a:t>H M Government, London.</a:t>
            </a:r>
            <a:endParaRPr lang="en-GB" i="1" dirty="0">
              <a:latin typeface="Gill Sans" charset="0"/>
            </a:endParaRPr>
          </a:p>
          <a:p>
            <a:endParaRPr lang="en-GB" i="1" dirty="0">
              <a:latin typeface="Gill Sans" charset="0"/>
            </a:endParaRPr>
          </a:p>
        </p:txBody>
      </p:sp>
    </p:spTree>
    <p:extLst>
      <p:ext uri="{BB962C8B-B14F-4D97-AF65-F5344CB8AC3E}">
        <p14:creationId xmlns:p14="http://schemas.microsoft.com/office/powerpoint/2010/main" val="33191160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Gill Sans" charset="0"/>
              </a:rPr>
              <a:t>BIM Modelling is in its essence a coordinated set of processes that are supported by technology. Underpinned by ever evolving technology, BIM adds value to the entire life cycle of the construction process by creating, managing and sharing all of the critical elements that make up the design and construction progression from beginning to end.  BIM incorporates data that is physical, commercial, environmental, and operational on every element of a development.</a:t>
            </a:r>
            <a:endParaRPr lang="en-GB" b="1" dirty="0">
              <a:latin typeface="Gill Sans" charset="0"/>
            </a:endParaRPr>
          </a:p>
          <a:p>
            <a:endParaRPr lang="en-GB" dirty="0">
              <a:latin typeface="Gill Sans" charset="0"/>
            </a:endParaRPr>
          </a:p>
          <a:p>
            <a:endParaRPr lang="en-GB" dirty="0"/>
          </a:p>
        </p:txBody>
      </p:sp>
    </p:spTree>
    <p:extLst>
      <p:ext uri="{BB962C8B-B14F-4D97-AF65-F5344CB8AC3E}">
        <p14:creationId xmlns:p14="http://schemas.microsoft.com/office/powerpoint/2010/main" val="34940432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1991" eaLnBrk="0" fontAlgn="base" hangingPunct="0">
              <a:spcBef>
                <a:spcPct val="0"/>
              </a:spcBef>
              <a:spcAft>
                <a:spcPct val="0"/>
              </a:spcAft>
              <a:defRPr/>
            </a:pPr>
            <a:r>
              <a:rPr lang="en-GB" dirty="0">
                <a:latin typeface="Arial" pitchFamily="34" charset="0"/>
                <a:cs typeface="Arial" pitchFamily="34" charset="0"/>
              </a:rPr>
              <a:t>Onsite skills requirements are very different from conventional construction.</a:t>
            </a:r>
          </a:p>
          <a:p>
            <a:endParaRPr lang="en-GB" dirty="0"/>
          </a:p>
        </p:txBody>
      </p:sp>
    </p:spTree>
    <p:extLst>
      <p:ext uri="{BB962C8B-B14F-4D97-AF65-F5344CB8AC3E}">
        <p14:creationId xmlns:p14="http://schemas.microsoft.com/office/powerpoint/2010/main" val="4191733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16510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D4F43E75-CE45-4028-BA5D-591287174F80}" type="slidenum">
              <a:rPr lang="en-CA" smtClean="0"/>
              <a:pPr/>
              <a:t>47</a:t>
            </a:fld>
            <a:endParaRPr lang="en-CA" dirty="0"/>
          </a:p>
        </p:txBody>
      </p:sp>
      <p:sp>
        <p:nvSpPr>
          <p:cNvPr id="5" name="Footer Placeholder 4"/>
          <p:cNvSpPr>
            <a:spLocks noGrp="1"/>
          </p:cNvSpPr>
          <p:nvPr>
            <p:ph type="ftr" sz="quarter" idx="11"/>
          </p:nvPr>
        </p:nvSpPr>
        <p:spPr/>
        <p:txBody>
          <a:bodyPr/>
          <a:lstStyle/>
          <a:p>
            <a:r>
              <a:rPr lang="en-CA" dirty="0" smtClean="0"/>
              <a:t>www.GeoEdge.net</a:t>
            </a:r>
            <a:endParaRPr lang="en-CA" dirty="0"/>
          </a:p>
        </p:txBody>
      </p:sp>
      <p:sp>
        <p:nvSpPr>
          <p:cNvPr id="6" name="Header Placeholder 5"/>
          <p:cNvSpPr>
            <a:spLocks noGrp="1"/>
          </p:cNvSpPr>
          <p:nvPr>
            <p:ph type="hdr" sz="quarter" idx="12"/>
          </p:nvPr>
        </p:nvSpPr>
        <p:spPr/>
        <p:txBody>
          <a:bodyPr/>
          <a:lstStyle/>
          <a:p>
            <a:r>
              <a:rPr lang="en-CA" dirty="0" smtClean="0"/>
              <a:t>Spartan Project Management - The Book</a:t>
            </a:r>
            <a:endParaRPr lang="en-CA" dirty="0"/>
          </a:p>
        </p:txBody>
      </p:sp>
      <p:sp>
        <p:nvSpPr>
          <p:cNvPr id="7" name="Date Placeholder 6"/>
          <p:cNvSpPr>
            <a:spLocks noGrp="1"/>
          </p:cNvSpPr>
          <p:nvPr>
            <p:ph type="dt" idx="13"/>
          </p:nvPr>
        </p:nvSpPr>
        <p:spPr/>
        <p:txBody>
          <a:bodyPr/>
          <a:lstStyle/>
          <a:p>
            <a:fld id="{00E0EB8B-490B-46EA-BBB0-0FBFBDDC7AA8}" type="datetime1">
              <a:rPr lang="en-US" smtClean="0"/>
              <a:pPr/>
              <a:t>2/12/2018</a:t>
            </a:fld>
            <a:endParaRPr lang="en-CA" dirty="0"/>
          </a:p>
        </p:txBody>
      </p:sp>
    </p:spTree>
    <p:extLst>
      <p:ext uri="{BB962C8B-B14F-4D97-AF65-F5344CB8AC3E}">
        <p14:creationId xmlns:p14="http://schemas.microsoft.com/office/powerpoint/2010/main" val="3808365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32867" indent="-281872" eaLnBrk="0" hangingPunct="0">
              <a:defRPr sz="2400">
                <a:solidFill>
                  <a:schemeClr val="tx1"/>
                </a:solidFill>
                <a:latin typeface="Times New Roman" charset="0"/>
              </a:defRPr>
            </a:lvl2pPr>
            <a:lvl3pPr marL="1127489" indent="-225498" eaLnBrk="0" hangingPunct="0">
              <a:defRPr sz="2400">
                <a:solidFill>
                  <a:schemeClr val="tx1"/>
                </a:solidFill>
                <a:latin typeface="Times New Roman" charset="0"/>
              </a:defRPr>
            </a:lvl3pPr>
            <a:lvl4pPr marL="1578483" indent="-225498" eaLnBrk="0" hangingPunct="0">
              <a:defRPr sz="2400">
                <a:solidFill>
                  <a:schemeClr val="tx1"/>
                </a:solidFill>
                <a:latin typeface="Times New Roman" charset="0"/>
              </a:defRPr>
            </a:lvl4pPr>
            <a:lvl5pPr marL="2029479" indent="-225498" eaLnBrk="0" hangingPunct="0">
              <a:defRPr sz="2400">
                <a:solidFill>
                  <a:schemeClr val="tx1"/>
                </a:solidFill>
                <a:latin typeface="Times New Roman" charset="0"/>
              </a:defRPr>
            </a:lvl5pPr>
            <a:lvl6pPr marL="2480474" indent="-225498" eaLnBrk="0" fontAlgn="base" hangingPunct="0">
              <a:spcBef>
                <a:spcPct val="0"/>
              </a:spcBef>
              <a:spcAft>
                <a:spcPct val="0"/>
              </a:spcAft>
              <a:defRPr sz="2400">
                <a:solidFill>
                  <a:schemeClr val="tx1"/>
                </a:solidFill>
                <a:latin typeface="Times New Roman" charset="0"/>
              </a:defRPr>
            </a:lvl6pPr>
            <a:lvl7pPr marL="2931469" indent="-225498" eaLnBrk="0" fontAlgn="base" hangingPunct="0">
              <a:spcBef>
                <a:spcPct val="0"/>
              </a:spcBef>
              <a:spcAft>
                <a:spcPct val="0"/>
              </a:spcAft>
              <a:defRPr sz="2400">
                <a:solidFill>
                  <a:schemeClr val="tx1"/>
                </a:solidFill>
                <a:latin typeface="Times New Roman" charset="0"/>
              </a:defRPr>
            </a:lvl7pPr>
            <a:lvl8pPr marL="3382465" indent="-225498" eaLnBrk="0" fontAlgn="base" hangingPunct="0">
              <a:spcBef>
                <a:spcPct val="0"/>
              </a:spcBef>
              <a:spcAft>
                <a:spcPct val="0"/>
              </a:spcAft>
              <a:defRPr sz="2400">
                <a:solidFill>
                  <a:schemeClr val="tx1"/>
                </a:solidFill>
                <a:latin typeface="Times New Roman" charset="0"/>
              </a:defRPr>
            </a:lvl8pPr>
            <a:lvl9pPr marL="3833459" indent="-225498" eaLnBrk="0" fontAlgn="base" hangingPunct="0">
              <a:spcBef>
                <a:spcPct val="0"/>
              </a:spcBef>
              <a:spcAft>
                <a:spcPct val="0"/>
              </a:spcAft>
              <a:defRPr sz="2400">
                <a:solidFill>
                  <a:schemeClr val="tx1"/>
                </a:solidFill>
                <a:latin typeface="Times New Roman" charset="0"/>
              </a:defRPr>
            </a:lvl9pPr>
          </a:lstStyle>
          <a:p>
            <a:pPr eaLnBrk="1" hangingPunct="1"/>
            <a:fld id="{AA02792F-5FCE-4DFB-B35B-21A8F307ABAC}" type="slidenum">
              <a:rPr lang="en-US" altLang="en-US" sz="1200"/>
              <a:pPr eaLnBrk="1" hangingPunct="1"/>
              <a:t>48</a:t>
            </a:fld>
            <a:endParaRPr lang="en-US" altLang="en-US" sz="120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103819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32867" indent="-281872" eaLnBrk="0" hangingPunct="0">
              <a:defRPr sz="2400">
                <a:solidFill>
                  <a:schemeClr val="tx1"/>
                </a:solidFill>
                <a:latin typeface="Times New Roman" charset="0"/>
              </a:defRPr>
            </a:lvl2pPr>
            <a:lvl3pPr marL="1127489" indent="-225498" eaLnBrk="0" hangingPunct="0">
              <a:defRPr sz="2400">
                <a:solidFill>
                  <a:schemeClr val="tx1"/>
                </a:solidFill>
                <a:latin typeface="Times New Roman" charset="0"/>
              </a:defRPr>
            </a:lvl3pPr>
            <a:lvl4pPr marL="1578483" indent="-225498" eaLnBrk="0" hangingPunct="0">
              <a:defRPr sz="2400">
                <a:solidFill>
                  <a:schemeClr val="tx1"/>
                </a:solidFill>
                <a:latin typeface="Times New Roman" charset="0"/>
              </a:defRPr>
            </a:lvl4pPr>
            <a:lvl5pPr marL="2029479" indent="-225498" eaLnBrk="0" hangingPunct="0">
              <a:defRPr sz="2400">
                <a:solidFill>
                  <a:schemeClr val="tx1"/>
                </a:solidFill>
                <a:latin typeface="Times New Roman" charset="0"/>
              </a:defRPr>
            </a:lvl5pPr>
            <a:lvl6pPr marL="2480474" indent="-225498" eaLnBrk="0" fontAlgn="base" hangingPunct="0">
              <a:spcBef>
                <a:spcPct val="0"/>
              </a:spcBef>
              <a:spcAft>
                <a:spcPct val="0"/>
              </a:spcAft>
              <a:defRPr sz="2400">
                <a:solidFill>
                  <a:schemeClr val="tx1"/>
                </a:solidFill>
                <a:latin typeface="Times New Roman" charset="0"/>
              </a:defRPr>
            </a:lvl6pPr>
            <a:lvl7pPr marL="2931469" indent="-225498" eaLnBrk="0" fontAlgn="base" hangingPunct="0">
              <a:spcBef>
                <a:spcPct val="0"/>
              </a:spcBef>
              <a:spcAft>
                <a:spcPct val="0"/>
              </a:spcAft>
              <a:defRPr sz="2400">
                <a:solidFill>
                  <a:schemeClr val="tx1"/>
                </a:solidFill>
                <a:latin typeface="Times New Roman" charset="0"/>
              </a:defRPr>
            </a:lvl7pPr>
            <a:lvl8pPr marL="3382465" indent="-225498" eaLnBrk="0" fontAlgn="base" hangingPunct="0">
              <a:spcBef>
                <a:spcPct val="0"/>
              </a:spcBef>
              <a:spcAft>
                <a:spcPct val="0"/>
              </a:spcAft>
              <a:defRPr sz="2400">
                <a:solidFill>
                  <a:schemeClr val="tx1"/>
                </a:solidFill>
                <a:latin typeface="Times New Roman" charset="0"/>
              </a:defRPr>
            </a:lvl8pPr>
            <a:lvl9pPr marL="3833459" indent="-225498" eaLnBrk="0" fontAlgn="base" hangingPunct="0">
              <a:spcBef>
                <a:spcPct val="0"/>
              </a:spcBef>
              <a:spcAft>
                <a:spcPct val="0"/>
              </a:spcAft>
              <a:defRPr sz="2400">
                <a:solidFill>
                  <a:schemeClr val="tx1"/>
                </a:solidFill>
                <a:latin typeface="Times New Roman" charset="0"/>
              </a:defRPr>
            </a:lvl9pPr>
          </a:lstStyle>
          <a:p>
            <a:pPr eaLnBrk="1" hangingPunct="1"/>
            <a:fld id="{0F165AEE-5781-4974-AF1F-4EFA573D1BF8}" type="slidenum">
              <a:rPr lang="en-US" altLang="en-US" sz="1200"/>
              <a:pPr eaLnBrk="1" hangingPunct="1"/>
              <a:t>49</a:t>
            </a:fld>
            <a:endParaRPr lang="en-US" altLang="en-US" sz="1200"/>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370096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32867" indent="-281872" eaLnBrk="0" hangingPunct="0">
              <a:defRPr sz="2400">
                <a:solidFill>
                  <a:schemeClr val="tx1"/>
                </a:solidFill>
                <a:latin typeface="Times New Roman" charset="0"/>
              </a:defRPr>
            </a:lvl2pPr>
            <a:lvl3pPr marL="1127489" indent="-225498" eaLnBrk="0" hangingPunct="0">
              <a:defRPr sz="2400">
                <a:solidFill>
                  <a:schemeClr val="tx1"/>
                </a:solidFill>
                <a:latin typeface="Times New Roman" charset="0"/>
              </a:defRPr>
            </a:lvl3pPr>
            <a:lvl4pPr marL="1578483" indent="-225498" eaLnBrk="0" hangingPunct="0">
              <a:defRPr sz="2400">
                <a:solidFill>
                  <a:schemeClr val="tx1"/>
                </a:solidFill>
                <a:latin typeface="Times New Roman" charset="0"/>
              </a:defRPr>
            </a:lvl4pPr>
            <a:lvl5pPr marL="2029479" indent="-225498" eaLnBrk="0" hangingPunct="0">
              <a:defRPr sz="2400">
                <a:solidFill>
                  <a:schemeClr val="tx1"/>
                </a:solidFill>
                <a:latin typeface="Times New Roman" charset="0"/>
              </a:defRPr>
            </a:lvl5pPr>
            <a:lvl6pPr marL="2480474" indent="-225498" eaLnBrk="0" fontAlgn="base" hangingPunct="0">
              <a:spcBef>
                <a:spcPct val="0"/>
              </a:spcBef>
              <a:spcAft>
                <a:spcPct val="0"/>
              </a:spcAft>
              <a:defRPr sz="2400">
                <a:solidFill>
                  <a:schemeClr val="tx1"/>
                </a:solidFill>
                <a:latin typeface="Times New Roman" charset="0"/>
              </a:defRPr>
            </a:lvl6pPr>
            <a:lvl7pPr marL="2931469" indent="-225498" eaLnBrk="0" fontAlgn="base" hangingPunct="0">
              <a:spcBef>
                <a:spcPct val="0"/>
              </a:spcBef>
              <a:spcAft>
                <a:spcPct val="0"/>
              </a:spcAft>
              <a:defRPr sz="2400">
                <a:solidFill>
                  <a:schemeClr val="tx1"/>
                </a:solidFill>
                <a:latin typeface="Times New Roman" charset="0"/>
              </a:defRPr>
            </a:lvl7pPr>
            <a:lvl8pPr marL="3382465" indent="-225498" eaLnBrk="0" fontAlgn="base" hangingPunct="0">
              <a:spcBef>
                <a:spcPct val="0"/>
              </a:spcBef>
              <a:spcAft>
                <a:spcPct val="0"/>
              </a:spcAft>
              <a:defRPr sz="2400">
                <a:solidFill>
                  <a:schemeClr val="tx1"/>
                </a:solidFill>
                <a:latin typeface="Times New Roman" charset="0"/>
              </a:defRPr>
            </a:lvl8pPr>
            <a:lvl9pPr marL="3833459" indent="-225498" eaLnBrk="0" fontAlgn="base" hangingPunct="0">
              <a:spcBef>
                <a:spcPct val="0"/>
              </a:spcBef>
              <a:spcAft>
                <a:spcPct val="0"/>
              </a:spcAft>
              <a:defRPr sz="2400">
                <a:solidFill>
                  <a:schemeClr val="tx1"/>
                </a:solidFill>
                <a:latin typeface="Times New Roman" charset="0"/>
              </a:defRPr>
            </a:lvl9pPr>
          </a:lstStyle>
          <a:p>
            <a:pPr eaLnBrk="1" hangingPunct="1"/>
            <a:fld id="{3002F134-43B0-48C7-8A67-58D6B7CA5616}" type="slidenum">
              <a:rPr lang="en-US" altLang="en-US" sz="1200"/>
              <a:pPr eaLnBrk="1" hangingPunct="1"/>
              <a:t>50</a:t>
            </a:fld>
            <a:endParaRPr lang="en-US" altLang="en-US" sz="120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0020071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32867" indent="-281872" eaLnBrk="0" hangingPunct="0">
              <a:defRPr sz="2400">
                <a:solidFill>
                  <a:schemeClr val="tx1"/>
                </a:solidFill>
                <a:latin typeface="Times New Roman" charset="0"/>
              </a:defRPr>
            </a:lvl2pPr>
            <a:lvl3pPr marL="1127489" indent="-225498" eaLnBrk="0" hangingPunct="0">
              <a:defRPr sz="2400">
                <a:solidFill>
                  <a:schemeClr val="tx1"/>
                </a:solidFill>
                <a:latin typeface="Times New Roman" charset="0"/>
              </a:defRPr>
            </a:lvl3pPr>
            <a:lvl4pPr marL="1578483" indent="-225498" eaLnBrk="0" hangingPunct="0">
              <a:defRPr sz="2400">
                <a:solidFill>
                  <a:schemeClr val="tx1"/>
                </a:solidFill>
                <a:latin typeface="Times New Roman" charset="0"/>
              </a:defRPr>
            </a:lvl4pPr>
            <a:lvl5pPr marL="2029479" indent="-225498" eaLnBrk="0" hangingPunct="0">
              <a:defRPr sz="2400">
                <a:solidFill>
                  <a:schemeClr val="tx1"/>
                </a:solidFill>
                <a:latin typeface="Times New Roman" charset="0"/>
              </a:defRPr>
            </a:lvl5pPr>
            <a:lvl6pPr marL="2480474" indent="-225498" eaLnBrk="0" fontAlgn="base" hangingPunct="0">
              <a:spcBef>
                <a:spcPct val="0"/>
              </a:spcBef>
              <a:spcAft>
                <a:spcPct val="0"/>
              </a:spcAft>
              <a:defRPr sz="2400">
                <a:solidFill>
                  <a:schemeClr val="tx1"/>
                </a:solidFill>
                <a:latin typeface="Times New Roman" charset="0"/>
              </a:defRPr>
            </a:lvl6pPr>
            <a:lvl7pPr marL="2931469" indent="-225498" eaLnBrk="0" fontAlgn="base" hangingPunct="0">
              <a:spcBef>
                <a:spcPct val="0"/>
              </a:spcBef>
              <a:spcAft>
                <a:spcPct val="0"/>
              </a:spcAft>
              <a:defRPr sz="2400">
                <a:solidFill>
                  <a:schemeClr val="tx1"/>
                </a:solidFill>
                <a:latin typeface="Times New Roman" charset="0"/>
              </a:defRPr>
            </a:lvl7pPr>
            <a:lvl8pPr marL="3382465" indent="-225498" eaLnBrk="0" fontAlgn="base" hangingPunct="0">
              <a:spcBef>
                <a:spcPct val="0"/>
              </a:spcBef>
              <a:spcAft>
                <a:spcPct val="0"/>
              </a:spcAft>
              <a:defRPr sz="2400">
                <a:solidFill>
                  <a:schemeClr val="tx1"/>
                </a:solidFill>
                <a:latin typeface="Times New Roman" charset="0"/>
              </a:defRPr>
            </a:lvl8pPr>
            <a:lvl9pPr marL="3833459" indent="-225498" eaLnBrk="0" fontAlgn="base" hangingPunct="0">
              <a:spcBef>
                <a:spcPct val="0"/>
              </a:spcBef>
              <a:spcAft>
                <a:spcPct val="0"/>
              </a:spcAft>
              <a:defRPr sz="2400">
                <a:solidFill>
                  <a:schemeClr val="tx1"/>
                </a:solidFill>
                <a:latin typeface="Times New Roman" charset="0"/>
              </a:defRPr>
            </a:lvl9pPr>
          </a:lstStyle>
          <a:p>
            <a:pPr eaLnBrk="1" hangingPunct="1"/>
            <a:fld id="{007F3838-D048-4739-9F37-192CAF518FDB}" type="slidenum">
              <a:rPr lang="en-US" altLang="en-US" sz="1200"/>
              <a:pPr eaLnBrk="1" hangingPunct="1"/>
              <a:t>51</a:t>
            </a:fld>
            <a:endParaRPr lang="en-US" altLang="en-US" sz="1200"/>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477639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32867" indent="-281872" eaLnBrk="0" hangingPunct="0">
              <a:defRPr sz="2400">
                <a:solidFill>
                  <a:schemeClr val="tx1"/>
                </a:solidFill>
                <a:latin typeface="Times New Roman" charset="0"/>
              </a:defRPr>
            </a:lvl2pPr>
            <a:lvl3pPr marL="1127489" indent="-225498" eaLnBrk="0" hangingPunct="0">
              <a:defRPr sz="2400">
                <a:solidFill>
                  <a:schemeClr val="tx1"/>
                </a:solidFill>
                <a:latin typeface="Times New Roman" charset="0"/>
              </a:defRPr>
            </a:lvl3pPr>
            <a:lvl4pPr marL="1578483" indent="-225498" eaLnBrk="0" hangingPunct="0">
              <a:defRPr sz="2400">
                <a:solidFill>
                  <a:schemeClr val="tx1"/>
                </a:solidFill>
                <a:latin typeface="Times New Roman" charset="0"/>
              </a:defRPr>
            </a:lvl4pPr>
            <a:lvl5pPr marL="2029479" indent="-225498" eaLnBrk="0" hangingPunct="0">
              <a:defRPr sz="2400">
                <a:solidFill>
                  <a:schemeClr val="tx1"/>
                </a:solidFill>
                <a:latin typeface="Times New Roman" charset="0"/>
              </a:defRPr>
            </a:lvl5pPr>
            <a:lvl6pPr marL="2480474" indent="-225498" eaLnBrk="0" fontAlgn="base" hangingPunct="0">
              <a:spcBef>
                <a:spcPct val="0"/>
              </a:spcBef>
              <a:spcAft>
                <a:spcPct val="0"/>
              </a:spcAft>
              <a:defRPr sz="2400">
                <a:solidFill>
                  <a:schemeClr val="tx1"/>
                </a:solidFill>
                <a:latin typeface="Times New Roman" charset="0"/>
              </a:defRPr>
            </a:lvl6pPr>
            <a:lvl7pPr marL="2931469" indent="-225498" eaLnBrk="0" fontAlgn="base" hangingPunct="0">
              <a:spcBef>
                <a:spcPct val="0"/>
              </a:spcBef>
              <a:spcAft>
                <a:spcPct val="0"/>
              </a:spcAft>
              <a:defRPr sz="2400">
                <a:solidFill>
                  <a:schemeClr val="tx1"/>
                </a:solidFill>
                <a:latin typeface="Times New Roman" charset="0"/>
              </a:defRPr>
            </a:lvl7pPr>
            <a:lvl8pPr marL="3382465" indent="-225498" eaLnBrk="0" fontAlgn="base" hangingPunct="0">
              <a:spcBef>
                <a:spcPct val="0"/>
              </a:spcBef>
              <a:spcAft>
                <a:spcPct val="0"/>
              </a:spcAft>
              <a:defRPr sz="2400">
                <a:solidFill>
                  <a:schemeClr val="tx1"/>
                </a:solidFill>
                <a:latin typeface="Times New Roman" charset="0"/>
              </a:defRPr>
            </a:lvl8pPr>
            <a:lvl9pPr marL="3833459" indent="-225498" eaLnBrk="0" fontAlgn="base" hangingPunct="0">
              <a:spcBef>
                <a:spcPct val="0"/>
              </a:spcBef>
              <a:spcAft>
                <a:spcPct val="0"/>
              </a:spcAft>
              <a:defRPr sz="2400">
                <a:solidFill>
                  <a:schemeClr val="tx1"/>
                </a:solidFill>
                <a:latin typeface="Times New Roman" charset="0"/>
              </a:defRPr>
            </a:lvl9pPr>
          </a:lstStyle>
          <a:p>
            <a:pPr eaLnBrk="1" hangingPunct="1"/>
            <a:fld id="{444C42F9-898B-44EF-A18C-B49CB010790C}" type="slidenum">
              <a:rPr lang="en-US" altLang="en-US" sz="1200"/>
              <a:pPr eaLnBrk="1" hangingPunct="1"/>
              <a:t>52</a:t>
            </a:fld>
            <a:endParaRPr lang="en-US" altLang="en-US" sz="1200"/>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9431947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32867" indent="-281872" eaLnBrk="0" hangingPunct="0">
              <a:defRPr sz="2400">
                <a:solidFill>
                  <a:schemeClr val="tx1"/>
                </a:solidFill>
                <a:latin typeface="Times New Roman" charset="0"/>
              </a:defRPr>
            </a:lvl2pPr>
            <a:lvl3pPr marL="1127489" indent="-225498" eaLnBrk="0" hangingPunct="0">
              <a:defRPr sz="2400">
                <a:solidFill>
                  <a:schemeClr val="tx1"/>
                </a:solidFill>
                <a:latin typeface="Times New Roman" charset="0"/>
              </a:defRPr>
            </a:lvl3pPr>
            <a:lvl4pPr marL="1578483" indent="-225498" eaLnBrk="0" hangingPunct="0">
              <a:defRPr sz="2400">
                <a:solidFill>
                  <a:schemeClr val="tx1"/>
                </a:solidFill>
                <a:latin typeface="Times New Roman" charset="0"/>
              </a:defRPr>
            </a:lvl4pPr>
            <a:lvl5pPr marL="2029479" indent="-225498" eaLnBrk="0" hangingPunct="0">
              <a:defRPr sz="2400">
                <a:solidFill>
                  <a:schemeClr val="tx1"/>
                </a:solidFill>
                <a:latin typeface="Times New Roman" charset="0"/>
              </a:defRPr>
            </a:lvl5pPr>
            <a:lvl6pPr marL="2480474" indent="-225498" eaLnBrk="0" fontAlgn="base" hangingPunct="0">
              <a:spcBef>
                <a:spcPct val="0"/>
              </a:spcBef>
              <a:spcAft>
                <a:spcPct val="0"/>
              </a:spcAft>
              <a:defRPr sz="2400">
                <a:solidFill>
                  <a:schemeClr val="tx1"/>
                </a:solidFill>
                <a:latin typeface="Times New Roman" charset="0"/>
              </a:defRPr>
            </a:lvl6pPr>
            <a:lvl7pPr marL="2931469" indent="-225498" eaLnBrk="0" fontAlgn="base" hangingPunct="0">
              <a:spcBef>
                <a:spcPct val="0"/>
              </a:spcBef>
              <a:spcAft>
                <a:spcPct val="0"/>
              </a:spcAft>
              <a:defRPr sz="2400">
                <a:solidFill>
                  <a:schemeClr val="tx1"/>
                </a:solidFill>
                <a:latin typeface="Times New Roman" charset="0"/>
              </a:defRPr>
            </a:lvl7pPr>
            <a:lvl8pPr marL="3382465" indent="-225498" eaLnBrk="0" fontAlgn="base" hangingPunct="0">
              <a:spcBef>
                <a:spcPct val="0"/>
              </a:spcBef>
              <a:spcAft>
                <a:spcPct val="0"/>
              </a:spcAft>
              <a:defRPr sz="2400">
                <a:solidFill>
                  <a:schemeClr val="tx1"/>
                </a:solidFill>
                <a:latin typeface="Times New Roman" charset="0"/>
              </a:defRPr>
            </a:lvl8pPr>
            <a:lvl9pPr marL="3833459" indent="-225498" eaLnBrk="0" fontAlgn="base" hangingPunct="0">
              <a:spcBef>
                <a:spcPct val="0"/>
              </a:spcBef>
              <a:spcAft>
                <a:spcPct val="0"/>
              </a:spcAft>
              <a:defRPr sz="2400">
                <a:solidFill>
                  <a:schemeClr val="tx1"/>
                </a:solidFill>
                <a:latin typeface="Times New Roman" charset="0"/>
              </a:defRPr>
            </a:lvl9pPr>
          </a:lstStyle>
          <a:p>
            <a:pPr eaLnBrk="1" hangingPunct="1"/>
            <a:fld id="{B80F02E5-69FE-47B9-94A0-31666B11D771}" type="slidenum">
              <a:rPr lang="en-US" altLang="en-US" sz="1200"/>
              <a:pPr eaLnBrk="1" hangingPunct="1"/>
              <a:t>53</a:t>
            </a:fld>
            <a:endParaRPr lang="en-US" altLang="en-US" sz="120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6608461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charset="0"/>
              </a:defRPr>
            </a:lvl1pPr>
            <a:lvl2pPr marL="732867" indent="-281872" eaLnBrk="0" hangingPunct="0">
              <a:defRPr sz="2400">
                <a:solidFill>
                  <a:schemeClr val="tx1"/>
                </a:solidFill>
                <a:latin typeface="Times New Roman" charset="0"/>
              </a:defRPr>
            </a:lvl2pPr>
            <a:lvl3pPr marL="1127489" indent="-225498" eaLnBrk="0" hangingPunct="0">
              <a:defRPr sz="2400">
                <a:solidFill>
                  <a:schemeClr val="tx1"/>
                </a:solidFill>
                <a:latin typeface="Times New Roman" charset="0"/>
              </a:defRPr>
            </a:lvl3pPr>
            <a:lvl4pPr marL="1578483" indent="-225498" eaLnBrk="0" hangingPunct="0">
              <a:defRPr sz="2400">
                <a:solidFill>
                  <a:schemeClr val="tx1"/>
                </a:solidFill>
                <a:latin typeface="Times New Roman" charset="0"/>
              </a:defRPr>
            </a:lvl4pPr>
            <a:lvl5pPr marL="2029479" indent="-225498" eaLnBrk="0" hangingPunct="0">
              <a:defRPr sz="2400">
                <a:solidFill>
                  <a:schemeClr val="tx1"/>
                </a:solidFill>
                <a:latin typeface="Times New Roman" charset="0"/>
              </a:defRPr>
            </a:lvl5pPr>
            <a:lvl6pPr marL="2480474" indent="-225498" eaLnBrk="0" fontAlgn="base" hangingPunct="0">
              <a:spcBef>
                <a:spcPct val="0"/>
              </a:spcBef>
              <a:spcAft>
                <a:spcPct val="0"/>
              </a:spcAft>
              <a:defRPr sz="2400">
                <a:solidFill>
                  <a:schemeClr val="tx1"/>
                </a:solidFill>
                <a:latin typeface="Times New Roman" charset="0"/>
              </a:defRPr>
            </a:lvl6pPr>
            <a:lvl7pPr marL="2931469" indent="-225498" eaLnBrk="0" fontAlgn="base" hangingPunct="0">
              <a:spcBef>
                <a:spcPct val="0"/>
              </a:spcBef>
              <a:spcAft>
                <a:spcPct val="0"/>
              </a:spcAft>
              <a:defRPr sz="2400">
                <a:solidFill>
                  <a:schemeClr val="tx1"/>
                </a:solidFill>
                <a:latin typeface="Times New Roman" charset="0"/>
              </a:defRPr>
            </a:lvl7pPr>
            <a:lvl8pPr marL="3382465" indent="-225498" eaLnBrk="0" fontAlgn="base" hangingPunct="0">
              <a:spcBef>
                <a:spcPct val="0"/>
              </a:spcBef>
              <a:spcAft>
                <a:spcPct val="0"/>
              </a:spcAft>
              <a:defRPr sz="2400">
                <a:solidFill>
                  <a:schemeClr val="tx1"/>
                </a:solidFill>
                <a:latin typeface="Times New Roman" charset="0"/>
              </a:defRPr>
            </a:lvl8pPr>
            <a:lvl9pPr marL="3833459" indent="-225498" eaLnBrk="0" fontAlgn="base" hangingPunct="0">
              <a:spcBef>
                <a:spcPct val="0"/>
              </a:spcBef>
              <a:spcAft>
                <a:spcPct val="0"/>
              </a:spcAft>
              <a:defRPr sz="2400">
                <a:solidFill>
                  <a:schemeClr val="tx1"/>
                </a:solidFill>
                <a:latin typeface="Times New Roman" charset="0"/>
              </a:defRPr>
            </a:lvl9pPr>
          </a:lstStyle>
          <a:p>
            <a:pPr eaLnBrk="1" hangingPunct="1"/>
            <a:fld id="{BF84DC02-2731-4D13-AC69-E5AB91ED555D}" type="slidenum">
              <a:rPr lang="en-US" altLang="en-US" sz="1200"/>
              <a:pPr eaLnBrk="1" hangingPunct="1"/>
              <a:t>54</a:t>
            </a:fld>
            <a:endParaRPr lang="en-US" altLang="en-US" sz="120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689894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1406020"/>
            <a:ext cx="6172199" cy="2251579"/>
          </a:xfrm>
        </p:spPr>
        <p:txBody>
          <a:bodyPr lIns="0" rIns="0" anchor="t">
            <a:noAutofit/>
          </a:bodyPr>
          <a:lstStyle>
            <a:lvl1pPr>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1066800" y="3905864"/>
            <a:ext cx="6172200" cy="1123336"/>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8" name="Slide Number Placeholder 7"/>
          <p:cNvSpPr>
            <a:spLocks noGrp="1"/>
          </p:cNvSpPr>
          <p:nvPr>
            <p:ph type="sldNum" sz="quarter" idx="11"/>
          </p:nvPr>
        </p:nvSpPr>
        <p:spPr/>
        <p:txBody>
          <a:bodyPr/>
          <a:lstStyle/>
          <a:p>
            <a:fld id="{EE85E8E6-CAD8-4D73-9D97-9FD36AD27A61}" type="slidenum">
              <a:rPr lang="en-GB" smtClean="0"/>
              <a:pPr/>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Content Placeholder 7"/>
          <p:cNvSpPr>
            <a:spLocks noGrp="1"/>
          </p:cNvSpPr>
          <p:nvPr>
            <p:ph sz="quarter" idx="13"/>
          </p:nvPr>
        </p:nvSpPr>
        <p:spPr>
          <a:xfrm>
            <a:off x="3456432" y="1545336"/>
            <a:ext cx="4224528"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8"/>
          <p:cNvSpPr>
            <a:spLocks noGrp="1"/>
          </p:cNvSpPr>
          <p:nvPr>
            <p:ph type="dt" sz="half" idx="14"/>
          </p:nvPr>
        </p:nvSpPr>
        <p:spPr/>
        <p:txBody>
          <a:bodyPr/>
          <a:lstStyle/>
          <a:p>
            <a:fld id="{DE39378D-0E6F-4B5E-B56D-F82FEE13FA8D}" type="datetimeFigureOut">
              <a:rPr lang="en-GB" smtClean="0"/>
              <a:pPr/>
              <a:t>12/02/2018</a:t>
            </a:fld>
            <a:endParaRPr lang="en-GB"/>
          </a:p>
        </p:txBody>
      </p:sp>
      <p:sp>
        <p:nvSpPr>
          <p:cNvPr id="10" name="Slide Number Placeholder 9"/>
          <p:cNvSpPr>
            <a:spLocks noGrp="1"/>
          </p:cNvSpPr>
          <p:nvPr>
            <p:ph type="sldNum" sz="quarter" idx="15"/>
          </p:nvPr>
        </p:nvSpPr>
        <p:spPr/>
        <p:txBody>
          <a:bodyPr/>
          <a:lstStyle/>
          <a:p>
            <a:fld id="{EE85E8E6-CAD8-4D73-9D97-9FD36AD27A61}" type="slidenum">
              <a:rPr lang="en-GB" smtClean="0"/>
              <a:pPr/>
              <a:t>‹#›</a:t>
            </a:fld>
            <a:endParaRPr lang="en-GB"/>
          </a:p>
        </p:txBody>
      </p:sp>
      <p:sp>
        <p:nvSpPr>
          <p:cNvPr id="11" name="Footer Placeholder 10"/>
          <p:cNvSpPr>
            <a:spLocks noGrp="1"/>
          </p:cNvSpPr>
          <p:nvPr>
            <p:ph type="ftr" sz="quarter" idx="16"/>
          </p:nvPr>
        </p:nvSpPr>
        <p:spPr/>
        <p:txBody>
          <a:bodyPr/>
          <a:lstStyle/>
          <a:p>
            <a:endParaRPr lang="en-GB"/>
          </a:p>
        </p:txBody>
      </p:sp>
      <p:sp>
        <p:nvSpPr>
          <p:cNvPr id="12" name="Title 11"/>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9848" y="1472184"/>
            <a:ext cx="6172200" cy="2130552"/>
          </a:xfrm>
        </p:spPr>
        <p:txBody>
          <a:bodyPr anchor="t">
            <a:noAutofit/>
          </a:bodyPr>
          <a:lstStyle>
            <a:lvl1pPr algn="l">
              <a:defRPr sz="48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1069848" y="3886200"/>
            <a:ext cx="6172200" cy="914400"/>
          </a:xfrm>
        </p:spPr>
        <p:txBody>
          <a:bodyPr anchor="t">
            <a:normAutofit/>
          </a:bodyPr>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8" name="Slide Number Placeholder 7"/>
          <p:cNvSpPr>
            <a:spLocks noGrp="1"/>
          </p:cNvSpPr>
          <p:nvPr>
            <p:ph type="sldNum" sz="quarter" idx="11"/>
          </p:nvPr>
        </p:nvSpPr>
        <p:spPr/>
        <p:txBody>
          <a:bodyPr/>
          <a:lstStyle/>
          <a:p>
            <a:fld id="{EE85E8E6-CAD8-4D73-9D97-9FD36AD27A61}" type="slidenum">
              <a:rPr lang="en-GB" smtClean="0"/>
              <a:pPr/>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3776" y="609600"/>
            <a:ext cx="3616325" cy="1066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486998" y="1915859"/>
            <a:ext cx="3646966" cy="288142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96754" y="1915881"/>
            <a:ext cx="3639311" cy="2881398"/>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Date Placeholder 8"/>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10" name="Slide Number Placeholder 9"/>
          <p:cNvSpPr>
            <a:spLocks noGrp="1"/>
          </p:cNvSpPr>
          <p:nvPr>
            <p:ph type="sldNum" sz="quarter" idx="11"/>
          </p:nvPr>
        </p:nvSpPr>
        <p:spPr/>
        <p:txBody>
          <a:bodyPr/>
          <a:lstStyle/>
          <a:p>
            <a:fld id="{EE85E8E6-CAD8-4D73-9D97-9FD36AD27A61}" type="slidenum">
              <a:rPr lang="en-GB" smtClean="0"/>
              <a:pPr/>
              <a:t>‹#›</a:t>
            </a:fld>
            <a:endParaRPr lang="en-GB"/>
          </a:p>
        </p:txBody>
      </p:sp>
      <p:sp>
        <p:nvSpPr>
          <p:cNvPr id="11" name="Footer Placeholder 10"/>
          <p:cNvSpPr>
            <a:spLocks noGrp="1"/>
          </p:cNvSpPr>
          <p:nvPr>
            <p:ph type="ftr" sz="quarter" idx="12"/>
          </p:nvPr>
        </p:nvSpPr>
        <p:spPr>
          <a:xfrm>
            <a:off x="493776" y="6356350"/>
            <a:ext cx="5102352" cy="365125"/>
          </a:xfrm>
        </p:spPr>
        <p:txBody>
          <a:bodyPr/>
          <a:lstStyle/>
          <a:p>
            <a:endParaRPr lang="en-GB"/>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3776" y="609600"/>
            <a:ext cx="3615734" cy="1066799"/>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95301" y="1916113"/>
            <a:ext cx="3638550" cy="646112"/>
          </a:xfrm>
        </p:spPr>
        <p:txBody>
          <a:bodyPr anchor="t">
            <a:normAutofit/>
          </a:bodyPr>
          <a:lstStyle>
            <a:lvl1pPr marL="0" indent="0">
              <a:buNone/>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860676"/>
            <a:ext cx="3638550" cy="2882899"/>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2625" y="1916113"/>
            <a:ext cx="3660775" cy="646112"/>
          </a:xfrm>
        </p:spPr>
        <p:txBody>
          <a:bodyPr anchor="t">
            <a:normAutofit/>
          </a:bodyPr>
          <a:lstStyle>
            <a:lvl1pPr marL="0" indent="0">
              <a:buNone/>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92626" y="2860676"/>
            <a:ext cx="3651250" cy="2882900"/>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Date Placeholder 9"/>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11" name="Slide Number Placeholder 10"/>
          <p:cNvSpPr>
            <a:spLocks noGrp="1"/>
          </p:cNvSpPr>
          <p:nvPr>
            <p:ph type="sldNum" sz="quarter" idx="11"/>
          </p:nvPr>
        </p:nvSpPr>
        <p:spPr/>
        <p:txBody>
          <a:bodyPr/>
          <a:lstStyle/>
          <a:p>
            <a:fld id="{EE85E8E6-CAD8-4D73-9D97-9FD36AD27A61}" type="slidenum">
              <a:rPr lang="en-GB" smtClean="0"/>
              <a:pPr/>
              <a:t>‹#›</a:t>
            </a:fld>
            <a:endParaRPr lang="en-GB"/>
          </a:p>
        </p:txBody>
      </p:sp>
      <p:sp>
        <p:nvSpPr>
          <p:cNvPr id="12" name="Footer Placeholder 11"/>
          <p:cNvSpPr>
            <a:spLocks noGrp="1"/>
          </p:cNvSpPr>
          <p:nvPr>
            <p:ph type="ftr" sz="quarter" idx="12"/>
          </p:nvPr>
        </p:nvSpPr>
        <p:spPr>
          <a:xfrm>
            <a:off x="493776" y="6356350"/>
            <a:ext cx="5102352" cy="365125"/>
          </a:xfrm>
        </p:spPr>
        <p:txBody>
          <a:bodyPr/>
          <a:lstStyle/>
          <a:p>
            <a:endParaRPr lang="en-GB"/>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7162800" y="1551543"/>
            <a:ext cx="1828800" cy="365125"/>
          </a:xfrm>
        </p:spPr>
        <p:txBody>
          <a:bodyPr/>
          <a:lstStyle/>
          <a:p>
            <a:fld id="{DE39378D-0E6F-4B5E-B56D-F82FEE13FA8D}" type="datetimeFigureOut">
              <a:rPr lang="en-GB" smtClean="0"/>
              <a:pPr/>
              <a:t>12/02/2018</a:t>
            </a:fld>
            <a:endParaRPr lang="en-GB"/>
          </a:p>
        </p:txBody>
      </p:sp>
      <p:sp>
        <p:nvSpPr>
          <p:cNvPr id="5" name="Title 4"/>
          <p:cNvSpPr>
            <a:spLocks noGrp="1"/>
          </p:cNvSpPr>
          <p:nvPr>
            <p:ph type="title"/>
          </p:nvPr>
        </p:nvSpPr>
        <p:spPr/>
        <p:txBody>
          <a:bodyPr/>
          <a:lstStyle/>
          <a:p>
            <a:r>
              <a:rPr lang="en-US" smtClean="0"/>
              <a:t>Click to edit Master title style</a:t>
            </a:r>
            <a:endParaRPr lang="en-US" dirty="0"/>
          </a:p>
        </p:txBody>
      </p:sp>
      <p:sp>
        <p:nvSpPr>
          <p:cNvPr id="4" name="Slide Number Placeholder 3"/>
          <p:cNvSpPr>
            <a:spLocks noGrp="1"/>
          </p:cNvSpPr>
          <p:nvPr>
            <p:ph type="sldNum" sz="quarter" idx="11"/>
          </p:nvPr>
        </p:nvSpPr>
        <p:spPr/>
        <p:txBody>
          <a:bodyPr/>
          <a:lstStyle/>
          <a:p>
            <a:fld id="{EE85E8E6-CAD8-4D73-9D97-9FD36AD27A61}" type="slidenum">
              <a:rPr lang="en-GB" smtClean="0"/>
              <a:pPr/>
              <a:t>‹#›</a:t>
            </a:fld>
            <a:endParaRPr lang="en-GB"/>
          </a:p>
        </p:txBody>
      </p:sp>
      <p:sp>
        <p:nvSpPr>
          <p:cNvPr id="6" name="Footer Placeholder 5"/>
          <p:cNvSpPr>
            <a:spLocks noGrp="1"/>
          </p:cNvSpPr>
          <p:nvPr>
            <p:ph type="ftr" sz="quarter" idx="12"/>
          </p:nvPr>
        </p:nvSpPr>
        <p:spPr/>
        <p:txBody>
          <a:bodyPr/>
          <a:lstStyle/>
          <a:p>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E85E8E6-CAD8-4D73-9D97-9FD36AD27A61}"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450" y="1920876"/>
            <a:ext cx="3654425" cy="2889249"/>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493776" y="606425"/>
            <a:ext cx="3629025" cy="1041400"/>
          </a:xfrm>
        </p:spPr>
        <p:txBody>
          <a:bodyPr anchor="t">
            <a:normAutofit/>
          </a:bodyPr>
          <a:lstStyle>
            <a:lvl1pPr algn="l">
              <a:defRPr sz="18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495300" y="1920875"/>
            <a:ext cx="3629025" cy="1812925"/>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9" name="Slide Number Placeholder 8"/>
          <p:cNvSpPr>
            <a:spLocks noGrp="1"/>
          </p:cNvSpPr>
          <p:nvPr>
            <p:ph type="sldNum" sz="quarter" idx="11"/>
          </p:nvPr>
        </p:nvSpPr>
        <p:spPr/>
        <p:txBody>
          <a:bodyPr/>
          <a:lstStyle/>
          <a:p>
            <a:fld id="{EE85E8E6-CAD8-4D73-9D97-9FD36AD27A61}" type="slidenum">
              <a:rPr lang="en-GB" smtClean="0"/>
              <a:pPr/>
              <a:t>‹#›</a:t>
            </a:fld>
            <a:endParaRPr lang="en-GB"/>
          </a:p>
        </p:txBody>
      </p:sp>
      <p:sp>
        <p:nvSpPr>
          <p:cNvPr id="10" name="Footer Placeholder 9"/>
          <p:cNvSpPr>
            <a:spLocks noGrp="1"/>
          </p:cNvSpPr>
          <p:nvPr>
            <p:ph type="ftr" sz="quarter" idx="12"/>
          </p:nvPr>
        </p:nvSpPr>
        <p:spPr>
          <a:xfrm>
            <a:off x="493776" y="6356350"/>
            <a:ext cx="5102352" cy="365125"/>
          </a:xfrm>
        </p:spPr>
        <p:txBody>
          <a:bodyPr/>
          <a:lstStyle/>
          <a:p>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3776" y="600074"/>
            <a:ext cx="2074862" cy="1981201"/>
          </a:xfrm>
          <a:ln>
            <a:noFill/>
          </a:ln>
        </p:spPr>
        <p:txBody>
          <a:bodyPr anchor="t">
            <a:normAutofit/>
          </a:bodyPr>
          <a:lstStyle>
            <a:lvl1pPr algn="l">
              <a:defRPr sz="1800" b="0"/>
            </a:lvl1pPr>
          </a:lstStyle>
          <a:p>
            <a:r>
              <a:rPr lang="en-US" smtClean="0"/>
              <a:t>Click to edit Master title style</a:t>
            </a:r>
            <a:endParaRPr lang="en-US" dirty="0"/>
          </a:p>
        </p:txBody>
      </p:sp>
      <p:sp>
        <p:nvSpPr>
          <p:cNvPr id="3" name="Picture Placeholder 2"/>
          <p:cNvSpPr>
            <a:spLocks noGrp="1"/>
          </p:cNvSpPr>
          <p:nvPr>
            <p:ph type="pic" idx="1"/>
          </p:nvPr>
        </p:nvSpPr>
        <p:spPr>
          <a:xfrm>
            <a:off x="2963862" y="1650999"/>
            <a:ext cx="5627687" cy="42207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963862" y="614363"/>
            <a:ext cx="3741738" cy="909637"/>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9" name="Slide Number Placeholder 8"/>
          <p:cNvSpPr>
            <a:spLocks noGrp="1"/>
          </p:cNvSpPr>
          <p:nvPr>
            <p:ph type="sldNum" sz="quarter" idx="11"/>
          </p:nvPr>
        </p:nvSpPr>
        <p:spPr/>
        <p:txBody>
          <a:bodyPr/>
          <a:lstStyle/>
          <a:p>
            <a:fld id="{EE85E8E6-CAD8-4D73-9D97-9FD36AD27A61}" type="slidenum">
              <a:rPr lang="en-GB" smtClean="0"/>
              <a:pPr/>
              <a:t>‹#›</a:t>
            </a:fld>
            <a:endParaRPr lang="en-GB"/>
          </a:p>
        </p:txBody>
      </p:sp>
      <p:sp>
        <p:nvSpPr>
          <p:cNvPr id="10" name="Footer Placeholder 9"/>
          <p:cNvSpPr>
            <a:spLocks noGrp="1"/>
          </p:cNvSpPr>
          <p:nvPr>
            <p:ph type="ftr" sz="quarter" idx="12"/>
          </p:nvPr>
        </p:nvSpPr>
        <p:spPr>
          <a:xfrm>
            <a:off x="493776" y="6356350"/>
            <a:ext cx="5102352" cy="365125"/>
          </a:xfrm>
        </p:spPr>
        <p:txBody>
          <a:bodyPr/>
          <a:lstStyle/>
          <a:p>
            <a:endParaRPr lang="en-GB"/>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454400" y="1554480"/>
            <a:ext cx="4222308" cy="388620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85E8E6-CAD8-4D73-9D97-9FD36AD27A61}"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69848" y="1554480"/>
            <a:ext cx="2075688" cy="3886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456432" y="1554480"/>
            <a:ext cx="4224528" cy="3886200"/>
          </a:xfrm>
        </p:spPr>
        <p:txBody>
          <a:bodyPr vert="eaVert"/>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E39378D-0E6F-4B5E-B56D-F82FEE13FA8D}" type="datetimeFigureOut">
              <a:rPr lang="en-GB" smtClean="0"/>
              <a:pPr/>
              <a:t>12/02/2018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85E8E6-CAD8-4D73-9D97-9FD36AD27A61}"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Intro Page + Image +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79512" y="260648"/>
            <a:ext cx="8712968" cy="864096"/>
          </a:xfrm>
          <a:prstGeom prst="rect">
            <a:avLst/>
          </a:prstGeom>
        </p:spPr>
        <p:txBody>
          <a:bodyPr/>
          <a:lstStyle>
            <a:lvl1pPr algn="l">
              <a:defRPr sz="3400">
                <a:solidFill>
                  <a:schemeClr val="tx2"/>
                </a:solidFill>
                <a:latin typeface="NeueHaasGroteskDisp Std Blk"/>
              </a:defRPr>
            </a:lvl1pPr>
          </a:lstStyle>
          <a:p>
            <a:r>
              <a:rPr lang="en-US" dirty="0" smtClean="0"/>
              <a:t>Title goes here – Standard font 34pt</a:t>
            </a:r>
            <a:endParaRPr lang="en-GB" dirty="0"/>
          </a:p>
        </p:txBody>
      </p:sp>
      <p:sp>
        <p:nvSpPr>
          <p:cNvPr id="3" name="Content Placeholder 2"/>
          <p:cNvSpPr>
            <a:spLocks noGrp="1"/>
          </p:cNvSpPr>
          <p:nvPr>
            <p:ph idx="1" hasCustomPrompt="1"/>
          </p:nvPr>
        </p:nvSpPr>
        <p:spPr>
          <a:xfrm>
            <a:off x="2195736" y="2204864"/>
            <a:ext cx="6696744" cy="4032448"/>
          </a:xfrm>
          <a:prstGeom prst="rect">
            <a:avLst/>
          </a:prstGeom>
        </p:spPr>
        <p:txBody>
          <a:bodyPr/>
          <a:lstStyle>
            <a:lvl1pPr marL="0" indent="0" eaLnBrk="1" hangingPunct="1">
              <a:buSzPct val="125000"/>
              <a:buFontTx/>
              <a:buNone/>
              <a:defRPr sz="2100" i="0">
                <a:latin typeface="NeueHaasGroteskDisp Std Blk"/>
              </a:defRPr>
            </a:lvl1pPr>
            <a:lvl2pPr marL="742950" indent="-285750">
              <a:buFont typeface="Arial" pitchFamily="34" charset="0"/>
              <a:buChar char="•"/>
              <a:defRPr sz="2100">
                <a:latin typeface="NeueHaasGroteskDisp Std Blk"/>
              </a:defRPr>
            </a:lvl2pPr>
            <a:lvl3pPr>
              <a:defRPr>
                <a:latin typeface="NeueHaasGroteskDisp Std Blk"/>
              </a:defRPr>
            </a:lvl3pPr>
            <a:lvl4pPr>
              <a:defRPr>
                <a:latin typeface="NeueHaasGroteskDisp Std Blk"/>
              </a:defRPr>
            </a:lvl4pPr>
            <a:lvl5pPr>
              <a:defRPr>
                <a:latin typeface="NeueHaasGroteskDisp Std Blk"/>
              </a:defRPr>
            </a:lvl5pPr>
          </a:lstStyle>
          <a:p>
            <a:pPr lvl="0"/>
            <a:r>
              <a:rPr lang="en-US" dirty="0" smtClean="0"/>
              <a:t>Content should be added here in size 21 text.</a:t>
            </a:r>
          </a:p>
          <a:p>
            <a:pPr lvl="0"/>
            <a:r>
              <a:rPr lang="en-US" dirty="0" smtClean="0"/>
              <a:t>“Quotes should be shown in quotation marks and be size 21 in italic” – All quotes need to be attributed</a:t>
            </a:r>
          </a:p>
          <a:p>
            <a:pPr marL="254000" indent="-254000" eaLnBrk="1" hangingPunct="1">
              <a:buSzPct val="125000"/>
              <a:buFontTx/>
              <a:buChar char="•"/>
            </a:pPr>
            <a:endParaRPr lang="en-US" kern="0" dirty="0" smtClean="0"/>
          </a:p>
          <a:p>
            <a:pPr marL="254000" indent="-254000" eaLnBrk="1" hangingPunct="1">
              <a:buSzPct val="125000"/>
              <a:buFontTx/>
              <a:buChar char="•"/>
            </a:pPr>
            <a:r>
              <a:rPr lang="en-US" kern="0" dirty="0" smtClean="0"/>
              <a:t>Line break after ten words; </a:t>
            </a:r>
          </a:p>
          <a:p>
            <a:pPr marL="254000" indent="-254000" eaLnBrk="1" hangingPunct="1">
              <a:buSzPct val="125000"/>
              <a:buFontTx/>
              <a:buChar char="•"/>
            </a:pPr>
            <a:r>
              <a:rPr lang="en-US" kern="0" dirty="0" smtClean="0"/>
              <a:t>Standard font should be 21 point;</a:t>
            </a:r>
          </a:p>
          <a:p>
            <a:pPr marL="254000" indent="-254000" eaLnBrk="1" hangingPunct="1">
              <a:buSzPct val="125000"/>
              <a:buFontTx/>
              <a:buChar char="•"/>
            </a:pPr>
            <a:r>
              <a:rPr lang="en-US" kern="0" dirty="0" smtClean="0"/>
              <a:t>Best practice is no more than three bullets.</a:t>
            </a:r>
          </a:p>
          <a:p>
            <a:pPr lvl="0"/>
            <a:endParaRPr lang="en-US" dirty="0" smtClean="0"/>
          </a:p>
        </p:txBody>
      </p:sp>
      <p:sp>
        <p:nvSpPr>
          <p:cNvPr id="4" name="Text Box 1"/>
          <p:cNvSpPr txBox="1">
            <a:spLocks noGrp="1" noChangeArrowheads="1"/>
          </p:cNvSpPr>
          <p:nvPr>
            <p:ph type="sldNum" sz="quarter" idx="10"/>
          </p:nvPr>
        </p:nvSpPr>
        <p:spPr>
          <a:ln/>
        </p:spPr>
        <p:txBody>
          <a:bodyPr/>
          <a:lstStyle>
            <a:lvl1pPr>
              <a:defRPr/>
            </a:lvl1pPr>
          </a:lstStyle>
          <a:p>
            <a:pPr>
              <a:defRPr/>
            </a:pPr>
            <a:fld id="{223D1A83-DC1D-43E7-A826-A080D0E04935}" type="slidenum">
              <a:rPr lang="en-US" smtClean="0"/>
              <a:pPr>
                <a:defRPr/>
              </a:pPr>
              <a:t>‹#›</a:t>
            </a:fld>
            <a:endParaRPr lang="en-US" dirty="0"/>
          </a:p>
        </p:txBody>
      </p:sp>
      <p:sp>
        <p:nvSpPr>
          <p:cNvPr id="7" name="Picture Placeholder 6"/>
          <p:cNvSpPr>
            <a:spLocks noGrp="1"/>
          </p:cNvSpPr>
          <p:nvPr>
            <p:ph type="pic" sz="quarter" idx="11"/>
          </p:nvPr>
        </p:nvSpPr>
        <p:spPr>
          <a:xfrm>
            <a:off x="179388" y="1340768"/>
            <a:ext cx="1871662" cy="3816424"/>
          </a:xfrm>
          <a:prstGeom prst="rect">
            <a:avLst/>
          </a:prstGeom>
        </p:spPr>
        <p:txBody>
          <a:bodyPr/>
          <a:lstStyle/>
          <a:p>
            <a:r>
              <a:rPr lang="en-US" dirty="0" smtClean="0"/>
              <a:t>Click icon to add picture</a:t>
            </a:r>
            <a:endParaRPr lang="en-GB" dirty="0"/>
          </a:p>
        </p:txBody>
      </p:sp>
      <p:sp>
        <p:nvSpPr>
          <p:cNvPr id="9" name="Text Placeholder 8"/>
          <p:cNvSpPr>
            <a:spLocks noGrp="1"/>
          </p:cNvSpPr>
          <p:nvPr>
            <p:ph type="body" sz="quarter" idx="12" hasCustomPrompt="1"/>
          </p:nvPr>
        </p:nvSpPr>
        <p:spPr>
          <a:xfrm>
            <a:off x="179388" y="5157788"/>
            <a:ext cx="1871662" cy="1079500"/>
          </a:xfrm>
          <a:prstGeom prst="rect">
            <a:avLst/>
          </a:prstGeom>
        </p:spPr>
        <p:txBody>
          <a:bodyPr/>
          <a:lstStyle>
            <a:lvl1pPr marL="0" indent="0">
              <a:buNone/>
              <a:defRPr sz="1300">
                <a:latin typeface="NeueHaasGroteskDisp Std Blk"/>
              </a:defRPr>
            </a:lvl1pPr>
            <a:lvl2pPr>
              <a:defRPr sz="1300"/>
            </a:lvl2pPr>
            <a:lvl3pPr>
              <a:defRPr sz="1300"/>
            </a:lvl3pPr>
            <a:lvl4pPr>
              <a:defRPr sz="1300"/>
            </a:lvl4pPr>
            <a:lvl5pPr>
              <a:defRPr sz="1300"/>
            </a:lvl5pPr>
          </a:lstStyle>
          <a:p>
            <a:pPr lvl="0"/>
            <a:r>
              <a:rPr lang="en-US" dirty="0" smtClean="0"/>
              <a:t>Picture description goes here – standard font 13pt</a:t>
            </a:r>
          </a:p>
        </p:txBody>
      </p:sp>
      <p:sp>
        <p:nvSpPr>
          <p:cNvPr id="6" name="Text Placeholder 5"/>
          <p:cNvSpPr>
            <a:spLocks noGrp="1"/>
          </p:cNvSpPr>
          <p:nvPr>
            <p:ph type="body" sz="quarter" idx="13" hasCustomPrompt="1"/>
          </p:nvPr>
        </p:nvSpPr>
        <p:spPr>
          <a:xfrm>
            <a:off x="2195736" y="1341438"/>
            <a:ext cx="6697439" cy="719137"/>
          </a:xfrm>
          <a:prstGeom prst="rect">
            <a:avLst/>
          </a:prstGeom>
        </p:spPr>
        <p:txBody>
          <a:bodyPr/>
          <a:lstStyle>
            <a:lvl1pPr marL="0" indent="0" algn="l">
              <a:buNone/>
              <a:defRPr sz="2100" b="1">
                <a:latin typeface="NeueHaasGroteskDisp Std Blk"/>
              </a:defRPr>
            </a:lvl1pPr>
          </a:lstStyle>
          <a:p>
            <a:pPr algn="l"/>
            <a:r>
              <a:rPr lang="en-US" sz="2100" dirty="0" smtClean="0">
                <a:solidFill>
                  <a:schemeClr val="tx1"/>
                </a:solidFill>
                <a:latin typeface="NeueHaasGroteskDisp Std Blk" charset="0"/>
                <a:ea typeface="NeueHaasGroteskDisp Std Blk" charset="0"/>
                <a:cs typeface="NeueHaasGroteskDisp Std Blk" charset="0"/>
                <a:sym typeface="NeueHaasGroteskDisp Std Blk" charset="0"/>
              </a:rPr>
              <a:t>Subtitle if needed in 21pt bold. Subtitle should not run over three lines.</a:t>
            </a:r>
            <a:endParaRPr lang="en-US" sz="2100" dirty="0">
              <a:solidFill>
                <a:schemeClr val="tx1"/>
              </a:solidFill>
              <a:latin typeface="NeueHaasGroteskDisp Std Blk" charset="0"/>
              <a:ea typeface="NeueHaasGroteskDisp Std Blk" charset="0"/>
              <a:cs typeface="NeueHaasGroteskDisp Std Blk" charset="0"/>
              <a:sym typeface="NeueHaasGroteskDisp Std Blk" charset="0"/>
            </a:endParaRPr>
          </a:p>
        </p:txBody>
      </p:sp>
    </p:spTree>
    <p:extLst>
      <p:ext uri="{BB962C8B-B14F-4D97-AF65-F5344CB8AC3E}">
        <p14:creationId xmlns:p14="http://schemas.microsoft.com/office/powerpoint/2010/main" val="2687220761"/>
      </p:ext>
    </p:extLst>
  </p:cSld>
  <p:clrMapOvr>
    <a:masterClrMapping/>
  </p:clrMapOvr>
  <p:transition/>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17059997"/>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 Content">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Click to edit Master title style</a:t>
            </a:r>
            <a:endParaRPr/>
          </a:p>
        </p:txBody>
      </p:sp>
      <p:sp>
        <p:nvSpPr>
          <p:cNvPr id="5" name="Date Placeholder 4"/>
          <p:cNvSpPr>
            <a:spLocks noGrp="1"/>
          </p:cNvSpPr>
          <p:nvPr>
            <p:ph type="dt" sz="half" idx="10"/>
          </p:nvPr>
        </p:nvSpPr>
        <p:spPr/>
        <p:txBody>
          <a:bodyPr/>
          <a:lstStyle/>
          <a:p>
            <a:fld id="{D728701E-CAF4-4159-9B3E-41C86DFFA30D}" type="datetimeFigureOut">
              <a:rPr lang="en-US" smtClean="0"/>
              <a:pPr/>
              <a:t>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pPr/>
              <a:t>‹#›</a:t>
            </a:fld>
            <a:endParaRPr lang="en-US"/>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extLst>
      <p:ext uri="{BB962C8B-B14F-4D97-AF65-F5344CB8AC3E}">
        <p14:creationId xmlns:p14="http://schemas.microsoft.com/office/powerpoint/2010/main" val="493438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1554480"/>
            <a:ext cx="2073348" cy="197946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454400" y="1547036"/>
            <a:ext cx="4222308" cy="38862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162800" y="189468"/>
            <a:ext cx="1828800" cy="365125"/>
          </a:xfrm>
          <a:prstGeom prst="rect">
            <a:avLst/>
          </a:prstGeom>
        </p:spPr>
        <p:txBody>
          <a:bodyPr vert="horz" lIns="91440" tIns="45720" rIns="91440" bIns="45720" rtlCol="0" anchor="t"/>
          <a:lstStyle>
            <a:lvl1pPr algn="l">
              <a:defRPr sz="1200">
                <a:solidFill>
                  <a:schemeClr val="tx1">
                    <a:tint val="75000"/>
                  </a:schemeClr>
                </a:solidFill>
              </a:defRPr>
            </a:lvl1pPr>
          </a:lstStyle>
          <a:p>
            <a:fld id="{DE39378D-0E6F-4B5E-B56D-F82FEE13FA8D}" type="datetimeFigureOut">
              <a:rPr lang="en-GB" smtClean="0"/>
              <a:pPr/>
              <a:t>12/02/2018</a:t>
            </a:fld>
            <a:endParaRPr lang="en-GB"/>
          </a:p>
        </p:txBody>
      </p:sp>
      <p:sp>
        <p:nvSpPr>
          <p:cNvPr id="5" name="Footer Placeholder 4"/>
          <p:cNvSpPr>
            <a:spLocks noGrp="1"/>
          </p:cNvSpPr>
          <p:nvPr>
            <p:ph type="ftr" sz="quarter" idx="3"/>
          </p:nvPr>
        </p:nvSpPr>
        <p:spPr>
          <a:xfrm>
            <a:off x="1069848" y="6356350"/>
            <a:ext cx="5102352" cy="365125"/>
          </a:xfrm>
          <a:prstGeom prst="rect">
            <a:avLst/>
          </a:prstGeom>
        </p:spPr>
        <p:txBody>
          <a:bodyPr vert="horz" lIns="91440" tIns="45720" rIns="91440" bIns="45720" rtlCol="0" anchor="t"/>
          <a:lstStyle>
            <a:lvl1pPr algn="l">
              <a:defRPr sz="1200">
                <a:solidFill>
                  <a:schemeClr val="tx1"/>
                </a:solidFill>
              </a:defRPr>
            </a:lvl1pPr>
          </a:lstStyle>
          <a:p>
            <a:endParaRPr lang="en-GB"/>
          </a:p>
        </p:txBody>
      </p:sp>
      <p:sp>
        <p:nvSpPr>
          <p:cNvPr id="6" name="Slide Number Placeholder 5"/>
          <p:cNvSpPr>
            <a:spLocks noGrp="1"/>
          </p:cNvSpPr>
          <p:nvPr>
            <p:ph type="sldNum" sz="quarter" idx="4"/>
          </p:nvPr>
        </p:nvSpPr>
        <p:spPr>
          <a:xfrm>
            <a:off x="7159752" y="6356350"/>
            <a:ext cx="1137684" cy="365125"/>
          </a:xfrm>
          <a:prstGeom prst="rect">
            <a:avLst/>
          </a:prstGeom>
        </p:spPr>
        <p:txBody>
          <a:bodyPr vert="horz" lIns="91440" tIns="45720" rIns="91440" bIns="45720" rtlCol="0" anchor="t"/>
          <a:lstStyle>
            <a:lvl1pPr algn="l">
              <a:defRPr sz="1200">
                <a:solidFill>
                  <a:schemeClr val="tx1">
                    <a:tint val="75000"/>
                  </a:schemeClr>
                </a:solidFill>
              </a:defRPr>
            </a:lvl1pPr>
          </a:lstStyle>
          <a:p>
            <a:fld id="{EE85E8E6-CAD8-4D73-9D97-9FD36AD27A61}"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1" r:id="rId12"/>
    <p:sldLayoutId id="2147483724" r:id="rId13"/>
    <p:sldLayoutId id="2147483725" r:id="rId14"/>
  </p:sldLayoutIdLst>
  <p:timing>
    <p:tnLst>
      <p:par>
        <p:cTn id="1" dur="indefinite" restart="never" nodeType="tmRoot"/>
      </p:par>
    </p:tnLst>
  </p:timing>
  <p:txStyles>
    <p:titleStyle>
      <a:lvl1pPr algn="l" defTabSz="914400" rtl="0" eaLnBrk="1" latinLnBrk="0" hangingPunct="1">
        <a:spcBef>
          <a:spcPct val="0"/>
        </a:spcBef>
        <a:buNone/>
        <a:defRPr sz="1800" kern="1200" cap="all"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multiproject.org/multiproject_guides/multiproject_guides/multiproject_guides/no_6_files/BIGmaster_prog_1000.jpg.jpg"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thumbs.dreamstime.com/z/construction-workers-high-rise-building-2028852.jpg"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png"/></Relationships>
</file>

<file path=ppt/slides/_rels/slide4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hyperlink" Target="https://www.youtube.com/watch?v=dINbQGgVEN8"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07504" y="1988840"/>
            <a:ext cx="8778875" cy="5762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b="1" dirty="0" smtClean="0">
                <a:solidFill>
                  <a:srgbClr val="001D53"/>
                </a:solidFill>
              </a:rPr>
              <a:t>Structure of the Construction </a:t>
            </a:r>
            <a:r>
              <a:rPr lang="en-GB" altLang="en-US" b="1" dirty="0">
                <a:solidFill>
                  <a:srgbClr val="001D53"/>
                </a:solidFill>
              </a:rPr>
              <a:t>I</a:t>
            </a:r>
            <a:r>
              <a:rPr lang="en-GB" altLang="en-US" b="1" dirty="0" smtClean="0">
                <a:solidFill>
                  <a:srgbClr val="001D53"/>
                </a:solidFill>
              </a:rPr>
              <a:t>ndustry</a:t>
            </a:r>
            <a:endParaRPr lang="en-US" altLang="en-US" dirty="0"/>
          </a:p>
        </p:txBody>
      </p:sp>
      <p:sp>
        <p:nvSpPr>
          <p:cNvPr id="3" name="Rectangle 2"/>
          <p:cNvSpPr/>
          <p:nvPr/>
        </p:nvSpPr>
        <p:spPr>
          <a:xfrm>
            <a:off x="2987824" y="4581128"/>
            <a:ext cx="5898555" cy="1754326"/>
          </a:xfrm>
          <a:prstGeom prst="rect">
            <a:avLst/>
          </a:prstGeom>
        </p:spPr>
        <p:txBody>
          <a:bodyPr wrap="square">
            <a:spAutoFit/>
          </a:bodyPr>
          <a:lstStyle/>
          <a:p>
            <a:pPr algn="r"/>
            <a:r>
              <a:rPr lang="en-US" b="1" dirty="0">
                <a:solidFill>
                  <a:schemeClr val="bg1"/>
                </a:solidFill>
                <a:latin typeface="Arial" panose="020B0604020202020204" pitchFamily="34" charset="0"/>
                <a:cs typeface="Arial" panose="020B0604020202020204" pitchFamily="34" charset="0"/>
              </a:rPr>
              <a:t>Faculty of </a:t>
            </a:r>
            <a:r>
              <a:rPr lang="en-US" b="1" dirty="0" smtClean="0">
                <a:solidFill>
                  <a:schemeClr val="bg1"/>
                </a:solidFill>
                <a:latin typeface="Arial" panose="020B0604020202020204" pitchFamily="34" charset="0"/>
                <a:cs typeface="Arial" panose="020B0604020202020204" pitchFamily="34" charset="0"/>
              </a:rPr>
              <a:t>Architecture, Computing and Engineering</a:t>
            </a:r>
            <a:endParaRPr lang="en-US" b="1" dirty="0">
              <a:solidFill>
                <a:schemeClr val="bg1"/>
              </a:solidFill>
              <a:latin typeface="Arial" panose="020B0604020202020204" pitchFamily="34" charset="0"/>
              <a:cs typeface="Arial" panose="020B0604020202020204" pitchFamily="34" charset="0"/>
            </a:endParaRPr>
          </a:p>
          <a:p>
            <a:pPr algn="r"/>
            <a:r>
              <a:rPr lang="en-US" b="1" dirty="0">
                <a:solidFill>
                  <a:schemeClr val="bg1"/>
                </a:solidFill>
                <a:latin typeface="Arial" panose="020B0604020202020204" pitchFamily="34" charset="0"/>
                <a:cs typeface="Arial" panose="020B0604020202020204" pitchFamily="34" charset="0"/>
              </a:rPr>
              <a:t>School of The Built and Natural </a:t>
            </a:r>
            <a:r>
              <a:rPr lang="en-US" b="1" dirty="0" smtClean="0">
                <a:solidFill>
                  <a:schemeClr val="bg1"/>
                </a:solidFill>
                <a:latin typeface="Arial" panose="020B0604020202020204" pitchFamily="34" charset="0"/>
                <a:cs typeface="Arial" panose="020B0604020202020204" pitchFamily="34" charset="0"/>
              </a:rPr>
              <a:t>Environments</a:t>
            </a:r>
            <a:endParaRPr lang="en-GB" dirty="0">
              <a:solidFill>
                <a:schemeClr val="bg1"/>
              </a:solidFill>
              <a:latin typeface="Arial" panose="020B0604020202020204" pitchFamily="34" charset="0"/>
              <a:cs typeface="Arial" panose="020B0604020202020204" pitchFamily="34" charset="0"/>
            </a:endParaRPr>
          </a:p>
          <a:p>
            <a:pPr algn="r"/>
            <a:r>
              <a:rPr lang="en-US" b="1" dirty="0">
                <a:solidFill>
                  <a:schemeClr val="bg1"/>
                </a:solidFill>
                <a:latin typeface="Arial" panose="020B0604020202020204" pitchFamily="34" charset="0"/>
                <a:cs typeface="Arial" panose="020B0604020202020204" pitchFamily="34" charset="0"/>
              </a:rPr>
              <a:t>Allan Nantel</a:t>
            </a:r>
          </a:p>
          <a:p>
            <a:pPr algn="r"/>
            <a:r>
              <a:rPr lang="en-US" b="1" dirty="0">
                <a:solidFill>
                  <a:schemeClr val="bg1"/>
                </a:solidFill>
                <a:latin typeface="Arial" panose="020B0604020202020204" pitchFamily="34" charset="0"/>
                <a:cs typeface="Arial" panose="020B0604020202020204" pitchFamily="34" charset="0"/>
              </a:rPr>
              <a:t>Room MA202 </a:t>
            </a:r>
          </a:p>
          <a:p>
            <a:pPr algn="r"/>
            <a:r>
              <a:rPr lang="en-US" b="1" dirty="0" smtClean="0">
                <a:solidFill>
                  <a:schemeClr val="bg1"/>
                </a:solidFill>
                <a:latin typeface="Arial" panose="020B0604020202020204" pitchFamily="34" charset="0"/>
                <a:cs typeface="Arial" panose="020B0604020202020204" pitchFamily="34" charset="0"/>
              </a:rPr>
              <a:t>FACE </a:t>
            </a:r>
            <a:r>
              <a:rPr lang="en-US" b="1" dirty="0">
                <a:solidFill>
                  <a:schemeClr val="bg1"/>
                </a:solidFill>
                <a:latin typeface="Arial" panose="020B0604020202020204" pitchFamily="34" charset="0"/>
                <a:cs typeface="Arial" panose="020B0604020202020204" pitchFamily="34" charset="0"/>
              </a:rPr>
              <a:t>South Building</a:t>
            </a:r>
          </a:p>
          <a:p>
            <a:pPr algn="r"/>
            <a:r>
              <a:rPr lang="en-US" b="1" dirty="0" smtClean="0">
                <a:solidFill>
                  <a:schemeClr val="bg1"/>
                </a:solidFill>
                <a:latin typeface="Arial" panose="020B0604020202020204" pitchFamily="34" charset="0"/>
                <a:cs typeface="Arial" panose="020B0604020202020204" pitchFamily="34" charset="0"/>
              </a:rPr>
              <a:t>January 2017</a:t>
            </a:r>
            <a:endParaRPr lang="en-US"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85469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2132856"/>
            <a:ext cx="6048672" cy="1015663"/>
          </a:xfrm>
          <a:prstGeom prst="rect">
            <a:avLst/>
          </a:prstGeom>
          <a:noFill/>
        </p:spPr>
        <p:txBody>
          <a:bodyPr wrap="square" rtlCol="0">
            <a:spAutoFit/>
          </a:bodyPr>
          <a:lstStyle/>
          <a:p>
            <a:pPr algn="ctr"/>
            <a:r>
              <a:rPr lang="en-GB" sz="6000" b="1" dirty="0" smtClean="0">
                <a:solidFill>
                  <a:schemeClr val="bg1"/>
                </a:solidFill>
              </a:rPr>
              <a:t>ASSIGNMENTS</a:t>
            </a:r>
            <a:endParaRPr lang="en-US" sz="6000" b="1" dirty="0">
              <a:solidFill>
                <a:schemeClr val="bg1"/>
              </a:solidFill>
            </a:endParaRPr>
          </a:p>
        </p:txBody>
      </p:sp>
    </p:spTree>
    <p:extLst>
      <p:ext uri="{BB962C8B-B14F-4D97-AF65-F5344CB8AC3E}">
        <p14:creationId xmlns:p14="http://schemas.microsoft.com/office/powerpoint/2010/main" val="11354589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9156" y="1171574"/>
            <a:ext cx="8503324" cy="5425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332656"/>
            <a:ext cx="5524500" cy="581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3568" y="1412776"/>
            <a:ext cx="7776864" cy="830997"/>
          </a:xfrm>
          <a:prstGeom prst="rect">
            <a:avLst/>
          </a:prstGeom>
          <a:solidFill>
            <a:schemeClr val="bg2">
              <a:lumMod val="60000"/>
              <a:lumOff val="40000"/>
            </a:schemeClr>
          </a:solidFill>
          <a:ln w="28575">
            <a:solidFill>
              <a:schemeClr val="tx1"/>
            </a:solidFill>
          </a:ln>
        </p:spPr>
        <p:txBody>
          <a:bodyPr wrap="square" rtlCol="0">
            <a:spAutoFit/>
          </a:bodyPr>
          <a:lstStyle/>
          <a:p>
            <a:pPr algn="ctr"/>
            <a:r>
              <a:rPr lang="en-GB" sz="2400" dirty="0" smtClean="0"/>
              <a:t>Number of people employed by construction firms in the UK in 2016</a:t>
            </a:r>
            <a:endParaRPr lang="en-GB" sz="2400" dirty="0"/>
          </a:p>
        </p:txBody>
      </p:sp>
    </p:spTree>
    <p:extLst>
      <p:ext uri="{BB962C8B-B14F-4D97-AF65-F5344CB8AC3E}">
        <p14:creationId xmlns:p14="http://schemas.microsoft.com/office/powerpoint/2010/main" val="1109930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p:cNvSpPr>
            <a:spLocks noGrp="1"/>
          </p:cNvSpPr>
          <p:nvPr>
            <p:ph type="title"/>
          </p:nvPr>
        </p:nvSpPr>
        <p:spPr>
          <a:xfrm>
            <a:off x="251520" y="116632"/>
            <a:ext cx="8712968" cy="864096"/>
          </a:xfrm>
        </p:spPr>
        <p:txBody>
          <a:bodyPr/>
          <a:lstStyle/>
          <a:p>
            <a:r>
              <a:rPr lang="en-GB" dirty="0" smtClean="0">
                <a:solidFill>
                  <a:schemeClr val="bg1"/>
                </a:solidFill>
                <a:latin typeface="+mn-lt"/>
              </a:rPr>
              <a:t>job roles  - Exercise </a:t>
            </a:r>
            <a:r>
              <a:rPr lang="en-GB" dirty="0" smtClean="0">
                <a:solidFill>
                  <a:schemeClr val="bg1"/>
                </a:solidFill>
                <a:latin typeface="Arial" panose="020B0604020202020204" pitchFamily="34" charset="0"/>
                <a:cs typeface="Arial" panose="020B0604020202020204" pitchFamily="34" charset="0"/>
              </a:rPr>
              <a:t>1</a:t>
            </a:r>
            <a:endParaRPr lang="en-GB" dirty="0">
              <a:solidFill>
                <a:schemeClr val="bg1"/>
              </a:solidFill>
              <a:latin typeface="Arial" panose="020B0604020202020204" pitchFamily="34" charset="0"/>
              <a:cs typeface="Arial" panose="020B0604020202020204" pitchFamily="34" charset="0"/>
            </a:endParaRPr>
          </a:p>
        </p:txBody>
      </p:sp>
      <p:sp>
        <p:nvSpPr>
          <p:cNvPr id="25" name="Content Placeholder 24"/>
          <p:cNvSpPr>
            <a:spLocks noGrp="1"/>
          </p:cNvSpPr>
          <p:nvPr>
            <p:ph idx="1"/>
          </p:nvPr>
        </p:nvSpPr>
        <p:spPr>
          <a:xfrm>
            <a:off x="251520" y="1844824"/>
            <a:ext cx="8568952" cy="4392488"/>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223D1A83-DC1D-43E7-A826-A080D0E04935}" type="slidenum">
              <a:rPr lang="en-US" smtClean="0"/>
              <a:pPr>
                <a:defRPr/>
              </a:pPr>
              <a:t>4</a:t>
            </a:fld>
            <a:endParaRPr lang="en-US" dirty="0"/>
          </a:p>
        </p:txBody>
      </p:sp>
      <p:sp>
        <p:nvSpPr>
          <p:cNvPr id="28" name="Text Placeholder 27"/>
          <p:cNvSpPr>
            <a:spLocks noGrp="1"/>
          </p:cNvSpPr>
          <p:nvPr>
            <p:ph type="body" sz="quarter" idx="12"/>
          </p:nvPr>
        </p:nvSpPr>
        <p:spPr>
          <a:xfrm>
            <a:off x="404687" y="621631"/>
            <a:ext cx="7623698" cy="719137"/>
          </a:xfrm>
        </p:spPr>
        <p:txBody>
          <a:bodyPr>
            <a:normAutofit/>
          </a:bodyPr>
          <a:lstStyle/>
          <a:p>
            <a:r>
              <a:rPr lang="en-GB" sz="2000" i="0" dirty="0" smtClean="0">
                <a:solidFill>
                  <a:schemeClr val="bg1"/>
                </a:solidFill>
              </a:rPr>
              <a:t>Primary, secondary and tertiary job roles required for construction</a:t>
            </a:r>
            <a:r>
              <a:rPr lang="en-GB" i="0" dirty="0" smtClean="0">
                <a:solidFill>
                  <a:schemeClr val="bg1"/>
                </a:solidFill>
              </a:rPr>
              <a:t>:</a:t>
            </a:r>
            <a:endParaRPr lang="en-GB" i="0" dirty="0">
              <a:solidFill>
                <a:schemeClr val="bg1"/>
              </a:solidFill>
            </a:endParaRPr>
          </a:p>
        </p:txBody>
      </p:sp>
      <p:graphicFrame>
        <p:nvGraphicFramePr>
          <p:cNvPr id="8" name="Diagram 7"/>
          <p:cNvGraphicFramePr/>
          <p:nvPr>
            <p:extLst>
              <p:ext uri="{D42A27DB-BD31-4B8C-83A1-F6EECF244321}">
                <p14:modId xmlns:p14="http://schemas.microsoft.com/office/powerpoint/2010/main" val="2998330746"/>
              </p:ext>
            </p:extLst>
          </p:nvPr>
        </p:nvGraphicFramePr>
        <p:xfrm>
          <a:off x="395536" y="1844824"/>
          <a:ext cx="8352928"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p:cNvSpPr txBox="1"/>
          <p:nvPr/>
        </p:nvSpPr>
        <p:spPr>
          <a:xfrm>
            <a:off x="404686" y="1031596"/>
            <a:ext cx="2592288" cy="646331"/>
          </a:xfrm>
          <a:prstGeom prst="rect">
            <a:avLst/>
          </a:prstGeom>
          <a:noFill/>
        </p:spPr>
        <p:txBody>
          <a:bodyPr wrap="square" rtlCol="0">
            <a:spAutoFit/>
          </a:bodyPr>
          <a:lstStyle/>
          <a:p>
            <a:pPr algn="ctr"/>
            <a:r>
              <a:rPr lang="en-GB" dirty="0" smtClean="0"/>
              <a:t>PRIMARY (management)</a:t>
            </a:r>
            <a:endParaRPr lang="en-GB" dirty="0"/>
          </a:p>
        </p:txBody>
      </p:sp>
      <p:sp>
        <p:nvSpPr>
          <p:cNvPr id="9" name="TextBox 8"/>
          <p:cNvSpPr txBox="1"/>
          <p:nvPr/>
        </p:nvSpPr>
        <p:spPr>
          <a:xfrm>
            <a:off x="3264722" y="1037613"/>
            <a:ext cx="2592288" cy="646331"/>
          </a:xfrm>
          <a:prstGeom prst="rect">
            <a:avLst/>
          </a:prstGeom>
          <a:noFill/>
        </p:spPr>
        <p:txBody>
          <a:bodyPr wrap="square" rtlCol="0">
            <a:spAutoFit/>
          </a:bodyPr>
          <a:lstStyle/>
          <a:p>
            <a:pPr algn="ctr"/>
            <a:r>
              <a:rPr lang="en-GB" dirty="0" smtClean="0"/>
              <a:t>SECONDARY</a:t>
            </a:r>
          </a:p>
          <a:p>
            <a:pPr algn="ctr"/>
            <a:r>
              <a:rPr lang="en-GB" dirty="0" smtClean="0"/>
              <a:t>(skilled operatives)</a:t>
            </a:r>
            <a:endParaRPr lang="en-GB" dirty="0"/>
          </a:p>
        </p:txBody>
      </p:sp>
      <p:sp>
        <p:nvSpPr>
          <p:cNvPr id="10" name="TextBox 9"/>
          <p:cNvSpPr txBox="1"/>
          <p:nvPr/>
        </p:nvSpPr>
        <p:spPr>
          <a:xfrm>
            <a:off x="6156176" y="993502"/>
            <a:ext cx="2592288" cy="923330"/>
          </a:xfrm>
          <a:prstGeom prst="rect">
            <a:avLst/>
          </a:prstGeom>
          <a:noFill/>
        </p:spPr>
        <p:txBody>
          <a:bodyPr wrap="square" rtlCol="0">
            <a:spAutoFit/>
          </a:bodyPr>
          <a:lstStyle/>
          <a:p>
            <a:pPr algn="ctr"/>
            <a:r>
              <a:rPr lang="en-GB" dirty="0" smtClean="0"/>
              <a:t>TERTIARY</a:t>
            </a:r>
          </a:p>
          <a:p>
            <a:pPr algn="ctr"/>
            <a:r>
              <a:rPr lang="en-GB" dirty="0" smtClean="0"/>
              <a:t>Finance , admin and general</a:t>
            </a:r>
            <a:endParaRPr lang="en-GB" dirty="0"/>
          </a:p>
        </p:txBody>
      </p:sp>
      <p:sp>
        <p:nvSpPr>
          <p:cNvPr id="2" name="TextBox 1"/>
          <p:cNvSpPr txBox="1"/>
          <p:nvPr/>
        </p:nvSpPr>
        <p:spPr>
          <a:xfrm>
            <a:off x="6372200" y="6207695"/>
            <a:ext cx="2376264" cy="461665"/>
          </a:xfrm>
          <a:prstGeom prst="rect">
            <a:avLst/>
          </a:prstGeom>
          <a:noFill/>
        </p:spPr>
        <p:txBody>
          <a:bodyPr wrap="square" rtlCol="0">
            <a:spAutoFit/>
          </a:bodyPr>
          <a:lstStyle/>
          <a:p>
            <a:pPr algn="ctr"/>
            <a:r>
              <a:rPr lang="en-GB" sz="2400" b="1" dirty="0" smtClean="0">
                <a:solidFill>
                  <a:schemeClr val="bg1"/>
                </a:solidFill>
              </a:rPr>
              <a:t>10 minutes</a:t>
            </a:r>
            <a:endParaRPr lang="en-US" sz="2400" b="1" dirty="0">
              <a:solidFill>
                <a:schemeClr val="bg1"/>
              </a:solidFill>
            </a:endParaRPr>
          </a:p>
        </p:txBody>
      </p:sp>
    </p:spTree>
    <p:extLst>
      <p:ext uri="{BB962C8B-B14F-4D97-AF65-F5344CB8AC3E}">
        <p14:creationId xmlns:p14="http://schemas.microsoft.com/office/powerpoint/2010/main" val="35161652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8832" y="1523876"/>
            <a:ext cx="7416824" cy="3416320"/>
          </a:xfrm>
          <a:prstGeom prst="rect">
            <a:avLst/>
          </a:prstGeom>
          <a:noFill/>
        </p:spPr>
        <p:txBody>
          <a:bodyPr wrap="square" rtlCol="0">
            <a:spAutoFit/>
          </a:bodyPr>
          <a:lstStyle/>
          <a:p>
            <a:pPr algn="just"/>
            <a:r>
              <a:rPr lang="en-GB" sz="3600" dirty="0" smtClean="0">
                <a:solidFill>
                  <a:schemeClr val="bg1"/>
                </a:solidFill>
              </a:rPr>
              <a:t>Sketch out a  organisational chart for a typical </a:t>
            </a:r>
            <a:r>
              <a:rPr lang="en-GB" sz="3600" b="1" dirty="0" smtClean="0">
                <a:solidFill>
                  <a:schemeClr val="bg1"/>
                </a:solidFill>
              </a:rPr>
              <a:t>medium size Construction Company</a:t>
            </a:r>
            <a:r>
              <a:rPr lang="en-GB" sz="3600" dirty="0" smtClean="0">
                <a:solidFill>
                  <a:schemeClr val="bg1"/>
                </a:solidFill>
              </a:rPr>
              <a:t>, using  some of the relevant  personnel from the list just completed….</a:t>
            </a:r>
          </a:p>
          <a:p>
            <a:pPr algn="just"/>
            <a:r>
              <a:rPr lang="en-GB" sz="3600" dirty="0" smtClean="0">
                <a:solidFill>
                  <a:schemeClr val="bg1"/>
                </a:solidFill>
              </a:rPr>
              <a:t>Start with the ‘managing director’.</a:t>
            </a:r>
            <a:endParaRPr lang="en-GB" sz="3600" dirty="0">
              <a:solidFill>
                <a:schemeClr val="bg1"/>
              </a:solidFill>
            </a:endParaRPr>
          </a:p>
        </p:txBody>
      </p:sp>
      <p:sp>
        <p:nvSpPr>
          <p:cNvPr id="3" name="TextBox 2"/>
          <p:cNvSpPr txBox="1"/>
          <p:nvPr/>
        </p:nvSpPr>
        <p:spPr>
          <a:xfrm>
            <a:off x="808832" y="519643"/>
            <a:ext cx="4968552" cy="646331"/>
          </a:xfrm>
          <a:prstGeom prst="rect">
            <a:avLst/>
          </a:prstGeom>
          <a:noFill/>
        </p:spPr>
        <p:txBody>
          <a:bodyPr wrap="square" rtlCol="0">
            <a:spAutoFit/>
          </a:bodyPr>
          <a:lstStyle/>
          <a:p>
            <a:r>
              <a:rPr lang="en-GB" sz="3600" dirty="0" smtClean="0">
                <a:solidFill>
                  <a:schemeClr val="bg1"/>
                </a:solidFill>
              </a:rPr>
              <a:t>Exercise </a:t>
            </a:r>
            <a:r>
              <a:rPr lang="en-GB" sz="3600" dirty="0" smtClean="0">
                <a:solidFill>
                  <a:schemeClr val="bg1"/>
                </a:solidFill>
                <a:latin typeface="Arial" panose="020B0604020202020204" pitchFamily="34" charset="0"/>
                <a:cs typeface="Arial" panose="020B0604020202020204" pitchFamily="34" charset="0"/>
              </a:rPr>
              <a:t>2</a:t>
            </a:r>
            <a:r>
              <a:rPr lang="en-GB" sz="3600" dirty="0" smtClean="0">
                <a:solidFill>
                  <a:schemeClr val="bg1"/>
                </a:solidFill>
              </a:rPr>
              <a:t>:</a:t>
            </a:r>
            <a:endParaRPr lang="en-GB" sz="3600" dirty="0">
              <a:solidFill>
                <a:schemeClr val="bg1"/>
              </a:solidFill>
            </a:endParaRPr>
          </a:p>
        </p:txBody>
      </p:sp>
      <p:sp>
        <p:nvSpPr>
          <p:cNvPr id="4" name="TextBox 3"/>
          <p:cNvSpPr txBox="1"/>
          <p:nvPr/>
        </p:nvSpPr>
        <p:spPr>
          <a:xfrm>
            <a:off x="5364088" y="5805264"/>
            <a:ext cx="3312368" cy="646331"/>
          </a:xfrm>
          <a:prstGeom prst="rect">
            <a:avLst/>
          </a:prstGeom>
          <a:noFill/>
        </p:spPr>
        <p:txBody>
          <a:bodyPr wrap="square" rtlCol="0">
            <a:spAutoFit/>
          </a:bodyPr>
          <a:lstStyle/>
          <a:p>
            <a:pPr algn="ctr"/>
            <a:r>
              <a:rPr lang="en-GB" sz="3600" dirty="0" smtClean="0">
                <a:solidFill>
                  <a:schemeClr val="bg1"/>
                </a:solidFill>
              </a:rPr>
              <a:t>20 minutes</a:t>
            </a:r>
            <a:endParaRPr lang="en-GB" sz="3600" dirty="0">
              <a:solidFill>
                <a:schemeClr val="bg1"/>
              </a:solidFill>
            </a:endParaRPr>
          </a:p>
        </p:txBody>
      </p:sp>
      <p:sp>
        <p:nvSpPr>
          <p:cNvPr id="5" name="TextBox 4"/>
          <p:cNvSpPr txBox="1"/>
          <p:nvPr/>
        </p:nvSpPr>
        <p:spPr>
          <a:xfrm>
            <a:off x="3779912" y="5085184"/>
            <a:ext cx="2232248" cy="584775"/>
          </a:xfrm>
          <a:prstGeom prst="rect">
            <a:avLst/>
          </a:prstGeom>
          <a:noFill/>
        </p:spPr>
        <p:txBody>
          <a:bodyPr wrap="square" rtlCol="0">
            <a:spAutoFit/>
          </a:bodyPr>
          <a:lstStyle/>
          <a:p>
            <a:r>
              <a:rPr lang="en-GB" sz="3200" dirty="0" smtClean="0"/>
              <a:t>HANDOUT</a:t>
            </a:r>
            <a:endParaRPr lang="en-GB"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61575" cy="6858000"/>
          </a:xfrm>
          <a:prstGeom prst="rect">
            <a:avLst/>
          </a:prstGeom>
        </p:spPr>
      </p:pic>
      <p:sp>
        <p:nvSpPr>
          <p:cNvPr id="3" name="TextBox 2"/>
          <p:cNvSpPr txBox="1"/>
          <p:nvPr/>
        </p:nvSpPr>
        <p:spPr>
          <a:xfrm>
            <a:off x="179512" y="6309320"/>
            <a:ext cx="792088" cy="369332"/>
          </a:xfrm>
          <a:prstGeom prst="rect">
            <a:avLst/>
          </a:prstGeom>
          <a:solidFill>
            <a:schemeClr val="bg2">
              <a:lumMod val="20000"/>
              <a:lumOff val="80000"/>
            </a:schemeClr>
          </a:solidFill>
        </p:spPr>
        <p:txBody>
          <a:bodyPr wrap="square" rtlCol="0">
            <a:spAutoFit/>
          </a:bodyPr>
          <a:lstStyle/>
          <a:p>
            <a:endParaRPr lang="en-GB" dirty="0"/>
          </a:p>
        </p:txBody>
      </p:sp>
      <p:sp>
        <p:nvSpPr>
          <p:cNvPr id="4" name="TextBox 3"/>
          <p:cNvSpPr txBox="1"/>
          <p:nvPr/>
        </p:nvSpPr>
        <p:spPr>
          <a:xfrm>
            <a:off x="3563888" y="3212976"/>
            <a:ext cx="864096" cy="369332"/>
          </a:xfrm>
          <a:prstGeom prst="rect">
            <a:avLst/>
          </a:prstGeom>
          <a:solidFill>
            <a:schemeClr val="tx1">
              <a:lumMod val="95000"/>
            </a:schemeClr>
          </a:solidFill>
          <a:ln>
            <a:solidFill>
              <a:schemeClr val="bg1"/>
            </a:solidFill>
          </a:ln>
        </p:spPr>
        <p:txBody>
          <a:bodyPr wrap="square" rtlCol="0">
            <a:spAutoFit/>
          </a:bodyPr>
          <a:lstStyle/>
          <a:p>
            <a:pPr algn="ctr"/>
            <a:r>
              <a:rPr lang="en-GB" sz="900" dirty="0" smtClean="0">
                <a:solidFill>
                  <a:schemeClr val="bg1"/>
                </a:solidFill>
              </a:rPr>
              <a:t>Project </a:t>
            </a:r>
          </a:p>
          <a:p>
            <a:pPr algn="ctr"/>
            <a:r>
              <a:rPr lang="en-GB" sz="900" dirty="0" smtClean="0">
                <a:solidFill>
                  <a:schemeClr val="bg1"/>
                </a:solidFill>
              </a:rPr>
              <a:t>Manager</a:t>
            </a:r>
            <a:endParaRPr lang="en-GB" sz="900" dirty="0">
              <a:solidFill>
                <a:schemeClr val="bg1"/>
              </a:solidFill>
            </a:endParaRPr>
          </a:p>
        </p:txBody>
      </p:sp>
      <p:cxnSp>
        <p:nvCxnSpPr>
          <p:cNvPr id="6" name="Straight Connector 5"/>
          <p:cNvCxnSpPr/>
          <p:nvPr/>
        </p:nvCxnSpPr>
        <p:spPr>
          <a:xfrm>
            <a:off x="6660232" y="2996952"/>
            <a:ext cx="0" cy="28803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28184" y="3212976"/>
            <a:ext cx="864096" cy="369332"/>
          </a:xfrm>
          <a:prstGeom prst="rect">
            <a:avLst/>
          </a:prstGeom>
          <a:solidFill>
            <a:schemeClr val="tx1">
              <a:lumMod val="95000"/>
            </a:schemeClr>
          </a:solidFill>
          <a:ln>
            <a:solidFill>
              <a:schemeClr val="bg1"/>
            </a:solidFill>
          </a:ln>
        </p:spPr>
        <p:txBody>
          <a:bodyPr wrap="square" rtlCol="0">
            <a:spAutoFit/>
          </a:bodyPr>
          <a:lstStyle/>
          <a:p>
            <a:pPr algn="ctr"/>
            <a:r>
              <a:rPr lang="en-GB" sz="900" dirty="0" smtClean="0">
                <a:solidFill>
                  <a:schemeClr val="bg1"/>
                </a:solidFill>
              </a:rPr>
              <a:t>Quantity </a:t>
            </a:r>
          </a:p>
          <a:p>
            <a:pPr algn="ctr"/>
            <a:r>
              <a:rPr lang="en-GB" sz="900" dirty="0" smtClean="0">
                <a:solidFill>
                  <a:schemeClr val="bg1"/>
                </a:solidFill>
              </a:rPr>
              <a:t>Surveyor</a:t>
            </a:r>
          </a:p>
        </p:txBody>
      </p:sp>
      <p:cxnSp>
        <p:nvCxnSpPr>
          <p:cNvPr id="10" name="Straight Connector 9"/>
          <p:cNvCxnSpPr>
            <a:stCxn id="4" idx="3"/>
            <a:endCxn id="8" idx="1"/>
          </p:cNvCxnSpPr>
          <p:nvPr/>
        </p:nvCxnSpPr>
        <p:spPr>
          <a:xfrm>
            <a:off x="4427984" y="3397642"/>
            <a:ext cx="18002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6804248" y="404664"/>
            <a:ext cx="1872208" cy="646331"/>
          </a:xfrm>
          <a:prstGeom prst="rect">
            <a:avLst/>
          </a:prstGeom>
          <a:noFill/>
        </p:spPr>
        <p:txBody>
          <a:bodyPr wrap="square" rtlCol="0">
            <a:spAutoFit/>
          </a:bodyPr>
          <a:lstStyle/>
          <a:p>
            <a:r>
              <a:rPr lang="en-GB" dirty="0" smtClean="0">
                <a:solidFill>
                  <a:sysClr val="windowText" lastClr="000000"/>
                </a:solidFill>
              </a:rPr>
              <a:t>Plus ‘Security’</a:t>
            </a:r>
          </a:p>
          <a:p>
            <a:r>
              <a:rPr lang="en-GB" dirty="0" smtClean="0">
                <a:solidFill>
                  <a:sysClr val="windowText" lastClr="000000"/>
                </a:solidFill>
              </a:rPr>
              <a:t>Plus ‘Q.A.’</a:t>
            </a:r>
            <a:endParaRPr lang="en-GB" dirty="0">
              <a:solidFill>
                <a:sysClr val="windowText" lastClr="000000"/>
              </a:solidFill>
            </a:endParaRPr>
          </a:p>
        </p:txBody>
      </p:sp>
    </p:spTree>
    <p:extLst>
      <p:ext uri="{BB962C8B-B14F-4D97-AF65-F5344CB8AC3E}">
        <p14:creationId xmlns:p14="http://schemas.microsoft.com/office/powerpoint/2010/main" val="87486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1484784"/>
            <a:ext cx="7200800" cy="1323439"/>
          </a:xfrm>
          <a:prstGeom prst="rect">
            <a:avLst/>
          </a:prstGeom>
          <a:noFill/>
        </p:spPr>
        <p:txBody>
          <a:bodyPr wrap="square" rtlCol="0">
            <a:spAutoFit/>
          </a:bodyPr>
          <a:lstStyle/>
          <a:p>
            <a:pPr algn="ctr"/>
            <a:r>
              <a:rPr lang="en-GB" sz="4000" dirty="0" smtClean="0"/>
              <a:t>Some company </a:t>
            </a:r>
            <a:r>
              <a:rPr lang="en-GB" sz="4000" dirty="0"/>
              <a:t>e</a:t>
            </a:r>
            <a:r>
              <a:rPr lang="en-GB" sz="4000" dirty="0" smtClean="0"/>
              <a:t>xamples </a:t>
            </a:r>
          </a:p>
          <a:p>
            <a:pPr algn="ctr"/>
            <a:r>
              <a:rPr lang="en-GB" sz="4000" dirty="0"/>
              <a:t>f</a:t>
            </a:r>
            <a:r>
              <a:rPr lang="en-GB" sz="4000" dirty="0" smtClean="0"/>
              <a:t>rom you….</a:t>
            </a:r>
            <a:endParaRPr lang="en-US" sz="4000" dirty="0"/>
          </a:p>
        </p:txBody>
      </p:sp>
    </p:spTree>
    <p:extLst>
      <p:ext uri="{BB962C8B-B14F-4D97-AF65-F5344CB8AC3E}">
        <p14:creationId xmlns:p14="http://schemas.microsoft.com/office/powerpoint/2010/main" val="11103188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1800" y="20597"/>
            <a:ext cx="6372200" cy="6811151"/>
          </a:xfrm>
          <a:prstGeom prst="rect">
            <a:avLst/>
          </a:prstGeom>
        </p:spPr>
      </p:pic>
      <p:sp>
        <p:nvSpPr>
          <p:cNvPr id="3" name="TextBox 2"/>
          <p:cNvSpPr txBox="1"/>
          <p:nvPr/>
        </p:nvSpPr>
        <p:spPr>
          <a:xfrm>
            <a:off x="323528" y="764704"/>
            <a:ext cx="2304256" cy="1200329"/>
          </a:xfrm>
          <a:prstGeom prst="rect">
            <a:avLst/>
          </a:prstGeom>
          <a:noFill/>
        </p:spPr>
        <p:txBody>
          <a:bodyPr wrap="square" rtlCol="0">
            <a:spAutoFit/>
          </a:bodyPr>
          <a:lstStyle/>
          <a:p>
            <a:r>
              <a:rPr lang="en-GB" b="1" dirty="0" smtClean="0">
                <a:solidFill>
                  <a:schemeClr val="bg1"/>
                </a:solidFill>
              </a:rPr>
              <a:t>If the Client employs the services of an Architect in control of the build…</a:t>
            </a:r>
            <a:endParaRPr lang="en-GB" b="1" dirty="0">
              <a:solidFill>
                <a:schemeClr val="bg1"/>
              </a:solidFill>
            </a:endParaRPr>
          </a:p>
        </p:txBody>
      </p:sp>
      <p:sp>
        <p:nvSpPr>
          <p:cNvPr id="4" name="TextBox 3"/>
          <p:cNvSpPr txBox="1"/>
          <p:nvPr/>
        </p:nvSpPr>
        <p:spPr>
          <a:xfrm>
            <a:off x="467544" y="3717032"/>
            <a:ext cx="1872208" cy="461665"/>
          </a:xfrm>
          <a:prstGeom prst="rect">
            <a:avLst/>
          </a:prstGeom>
          <a:noFill/>
        </p:spPr>
        <p:txBody>
          <a:bodyPr wrap="square" rtlCol="0">
            <a:spAutoFit/>
          </a:bodyPr>
          <a:lstStyle/>
          <a:p>
            <a:r>
              <a:rPr lang="en-GB" sz="2400" b="1" dirty="0" smtClean="0">
                <a:solidFill>
                  <a:schemeClr val="bg1"/>
                </a:solidFill>
              </a:rPr>
              <a:t>PROBLEMS?</a:t>
            </a:r>
            <a:endParaRPr lang="en-GB" sz="2400" b="1" dirty="0">
              <a:solidFill>
                <a:schemeClr val="bg1"/>
              </a:solidFill>
            </a:endParaRPr>
          </a:p>
        </p:txBody>
      </p:sp>
    </p:spTree>
    <p:extLst>
      <p:ext uri="{BB962C8B-B14F-4D97-AF65-F5344CB8AC3E}">
        <p14:creationId xmlns:p14="http://schemas.microsoft.com/office/powerpoint/2010/main" val="2508138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sz="quarter" idx="13"/>
          </p:nvPr>
        </p:nvSpPr>
        <p:spPr>
          <a:xfrm>
            <a:off x="251520" y="1196752"/>
            <a:ext cx="8496944" cy="4343400"/>
          </a:xfrm>
          <a:prstGeom prst="rect">
            <a:avLst/>
          </a:prstGeom>
        </p:spPr>
        <p:txBody>
          <a:bodyPr/>
          <a:lstStyle/>
          <a:p>
            <a:pPr eaLnBrk="1" hangingPunct="1">
              <a:buClr>
                <a:srgbClr val="FF0000"/>
              </a:buClr>
              <a:buFont typeface="Times" charset="0"/>
              <a:buNone/>
            </a:pPr>
            <a:r>
              <a:rPr lang="en-US" altLang="en-US" i="0" dirty="0" smtClean="0">
                <a:solidFill>
                  <a:schemeClr val="bg1"/>
                </a:solidFill>
              </a:rPr>
              <a:t>‘A unique undertaking composed of </a:t>
            </a:r>
            <a:r>
              <a:rPr lang="en-US" altLang="en-US" b="1" i="0" dirty="0" smtClean="0">
                <a:solidFill>
                  <a:schemeClr val="bg1"/>
                </a:solidFill>
              </a:rPr>
              <a:t>interrelated activities </a:t>
            </a:r>
            <a:r>
              <a:rPr lang="en-US" altLang="en-US" i="0" dirty="0" smtClean="0">
                <a:solidFill>
                  <a:schemeClr val="bg1"/>
                </a:solidFill>
              </a:rPr>
              <a:t>which has a well defined</a:t>
            </a:r>
          </a:p>
          <a:p>
            <a:pPr eaLnBrk="1" hangingPunct="1">
              <a:buClr>
                <a:srgbClr val="FF0000"/>
              </a:buClr>
              <a:buFont typeface="Times" charset="0"/>
              <a:buNone/>
            </a:pPr>
            <a:r>
              <a:rPr lang="en-US" altLang="en-US" i="0" dirty="0" smtClean="0">
                <a:solidFill>
                  <a:schemeClr val="bg1"/>
                </a:solidFill>
              </a:rPr>
              <a:t>beginning and end, </a:t>
            </a:r>
            <a:r>
              <a:rPr lang="en-US" altLang="en-US" b="1" i="0" dirty="0" smtClean="0">
                <a:solidFill>
                  <a:schemeClr val="bg1"/>
                </a:solidFill>
              </a:rPr>
              <a:t>often involving staff from cross-functional groups, that operates</a:t>
            </a:r>
          </a:p>
          <a:p>
            <a:pPr eaLnBrk="1" hangingPunct="1">
              <a:buClr>
                <a:srgbClr val="FF0000"/>
              </a:buClr>
              <a:buFont typeface="Times" charset="0"/>
              <a:buNone/>
            </a:pPr>
            <a:r>
              <a:rPr lang="en-US" altLang="en-US" b="1" i="0" dirty="0" smtClean="0">
                <a:solidFill>
                  <a:schemeClr val="bg1"/>
                </a:solidFill>
              </a:rPr>
              <a:t>under specific constraints of resources, schedules, times and requirements.’</a:t>
            </a:r>
          </a:p>
        </p:txBody>
      </p:sp>
      <p:sp>
        <p:nvSpPr>
          <p:cNvPr id="26626" name="Rectangle 2"/>
          <p:cNvSpPr>
            <a:spLocks noGrp="1" noChangeArrowheads="1"/>
          </p:cNvSpPr>
          <p:nvPr>
            <p:ph type="title"/>
          </p:nvPr>
        </p:nvSpPr>
        <p:spPr>
          <a:xfrm>
            <a:off x="223325" y="129583"/>
            <a:ext cx="5184576" cy="864096"/>
          </a:xfrm>
        </p:spPr>
        <p:txBody>
          <a:bodyPr>
            <a:normAutofit/>
          </a:bodyPr>
          <a:lstStyle/>
          <a:p>
            <a:pPr eaLnBrk="1" hangingPunct="1"/>
            <a:r>
              <a:rPr lang="en-US" altLang="en-US" sz="3600" dirty="0" smtClean="0">
                <a:solidFill>
                  <a:schemeClr val="bg1"/>
                </a:solidFill>
                <a:latin typeface="+mn-lt"/>
              </a:rPr>
              <a:t>The project</a:t>
            </a:r>
          </a:p>
        </p:txBody>
      </p:sp>
      <p:pic>
        <p:nvPicPr>
          <p:cNvPr id="2050" name="Picture 2" descr="http://yourmoneymattersinc.ca/wp-content/uploads/2013/02/triple-constraint-copy-50x5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3789040"/>
            <a:ext cx="2803376" cy="2803376"/>
          </a:xfrm>
          <a:prstGeom prst="rect">
            <a:avLst/>
          </a:prstGeom>
          <a:noFill/>
          <a:ln w="28575">
            <a:solidFill>
              <a:schemeClr val="bg1"/>
            </a:solidFill>
          </a:ln>
          <a:extLst>
            <a:ext uri="{909E8E84-426E-40DD-AFC4-6F175D3DCCD1}">
              <a14:hiddenFill xmlns:a14="http://schemas.microsoft.com/office/drawing/2010/main">
                <a:solidFill>
                  <a:srgbClr val="FFFFFF"/>
                </a:solidFill>
              </a14:hiddenFill>
            </a:ext>
          </a:extLst>
        </p:spPr>
      </p:pic>
      <p:sp>
        <p:nvSpPr>
          <p:cNvPr id="5" name="Rectangle 2"/>
          <p:cNvSpPr txBox="1">
            <a:spLocks noChangeArrowheads="1"/>
          </p:cNvSpPr>
          <p:nvPr/>
        </p:nvSpPr>
        <p:spPr>
          <a:xfrm>
            <a:off x="223325" y="2346963"/>
            <a:ext cx="4320480" cy="1979466"/>
          </a:xfrm>
          <a:prstGeom prst="rect">
            <a:avLst/>
          </a:prstGeom>
        </p:spPr>
        <p:txBody>
          <a:bodyPr vert="horz" lIns="91440" tIns="45720" rIns="91440" bIns="45720" rtlCol="0" anchor="t">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all" spc="0" normalizeH="0" baseline="0" noProof="0" dirty="0" smtClean="0">
                <a:ln>
                  <a:noFill/>
                </a:ln>
                <a:solidFill>
                  <a:schemeClr val="tx1"/>
                </a:solidFill>
                <a:effectLst/>
                <a:uLnTx/>
                <a:uFillTx/>
                <a:latin typeface="+mj-lt"/>
                <a:ea typeface="+mj-ea"/>
                <a:cs typeface="+mj-cs"/>
              </a:rPr>
              <a:t> </a:t>
            </a:r>
            <a:r>
              <a:rPr kumimoji="0" lang="en-US" altLang="en-US" sz="1800" b="0" i="0" u="none" strike="noStrike" kern="1200" cap="all" spc="0" normalizeH="0" baseline="0" noProof="0" dirty="0" smtClean="0">
                <a:ln>
                  <a:noFill/>
                </a:ln>
                <a:solidFill>
                  <a:schemeClr val="bg1"/>
                </a:solidFill>
                <a:effectLst/>
                <a:uLnTx/>
                <a:uFillTx/>
                <a:latin typeface="+mj-lt"/>
                <a:ea typeface="+mj-ea"/>
                <a:cs typeface="+mj-cs"/>
              </a:rPr>
              <a:t>Business Owner / Client</a:t>
            </a:r>
          </a:p>
        </p:txBody>
      </p:sp>
      <p:sp>
        <p:nvSpPr>
          <p:cNvPr id="6" name="Rectangle 5"/>
          <p:cNvSpPr/>
          <p:nvPr/>
        </p:nvSpPr>
        <p:spPr>
          <a:xfrm>
            <a:off x="287524" y="2805806"/>
            <a:ext cx="5616624" cy="1323439"/>
          </a:xfrm>
          <a:prstGeom prst="rect">
            <a:avLst/>
          </a:prstGeom>
        </p:spPr>
        <p:txBody>
          <a:bodyPr wrap="square">
            <a:spAutoFit/>
          </a:bodyPr>
          <a:lstStyle/>
          <a:p>
            <a:pPr algn="just">
              <a:buClr>
                <a:srgbClr val="FF0000"/>
              </a:buClr>
            </a:pPr>
            <a:r>
              <a:rPr lang="en-US" altLang="en-US" sz="2000" b="1" dirty="0" smtClean="0">
                <a:solidFill>
                  <a:schemeClr val="bg1"/>
                </a:solidFill>
              </a:rPr>
              <a:t>The executive customer of the project who initiates and sponsors the project, communicates the motivation of the project, and defines the project requirements on a high-level.</a:t>
            </a:r>
          </a:p>
        </p:txBody>
      </p:sp>
      <p:sp>
        <p:nvSpPr>
          <p:cNvPr id="7" name="Rectangle 2"/>
          <p:cNvSpPr txBox="1">
            <a:spLocks noChangeArrowheads="1"/>
          </p:cNvSpPr>
          <p:nvPr/>
        </p:nvSpPr>
        <p:spPr>
          <a:xfrm>
            <a:off x="309431" y="4266140"/>
            <a:ext cx="5040560" cy="1979466"/>
          </a:xfrm>
          <a:prstGeom prst="rect">
            <a:avLst/>
          </a:prstGeom>
        </p:spPr>
        <p:txBody>
          <a:bodyPr vert="horz" lIns="91440" tIns="45720" rIns="91440" bIns="45720" rtlCol="0" anchor="t">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all" spc="0" normalizeH="0" baseline="0" noProof="0" dirty="0" smtClean="0">
                <a:ln>
                  <a:noFill/>
                </a:ln>
                <a:solidFill>
                  <a:schemeClr val="bg1"/>
                </a:solidFill>
                <a:effectLst/>
                <a:uLnTx/>
                <a:uFillTx/>
                <a:latin typeface="+mj-lt"/>
                <a:ea typeface="+mj-ea"/>
                <a:cs typeface="+mj-cs"/>
              </a:rPr>
              <a:t>Project Team Members</a:t>
            </a:r>
          </a:p>
        </p:txBody>
      </p:sp>
      <p:sp>
        <p:nvSpPr>
          <p:cNvPr id="8" name="Rectangle 7"/>
          <p:cNvSpPr/>
          <p:nvPr/>
        </p:nvSpPr>
        <p:spPr>
          <a:xfrm>
            <a:off x="321961" y="4798666"/>
            <a:ext cx="5400600" cy="1631216"/>
          </a:xfrm>
          <a:prstGeom prst="rect">
            <a:avLst/>
          </a:prstGeom>
        </p:spPr>
        <p:txBody>
          <a:bodyPr wrap="square">
            <a:spAutoFit/>
          </a:bodyPr>
          <a:lstStyle/>
          <a:p>
            <a:pPr algn="just">
              <a:buClr>
                <a:srgbClr val="FF0000"/>
              </a:buClr>
            </a:pPr>
            <a:r>
              <a:rPr lang="en-US" altLang="en-US" sz="2000" b="1" dirty="0" smtClean="0">
                <a:solidFill>
                  <a:schemeClr val="bg1"/>
                </a:solidFill>
              </a:rPr>
              <a:t>Individual contributors to the project such as marketing specialists, Developers, Architects, Structural Engineers, Service interface specialists; </a:t>
            </a:r>
            <a:r>
              <a:rPr lang="en-US" altLang="en-US" sz="2000" b="1" dirty="0" smtClean="0">
                <a:solidFill>
                  <a:srgbClr val="0070C0"/>
                </a:solidFill>
              </a:rPr>
              <a:t>these roles vary from project to project</a:t>
            </a:r>
          </a:p>
        </p:txBody>
      </p:sp>
      <p:sp>
        <p:nvSpPr>
          <p:cNvPr id="2" name="TextBox 1"/>
          <p:cNvSpPr txBox="1"/>
          <p:nvPr/>
        </p:nvSpPr>
        <p:spPr>
          <a:xfrm>
            <a:off x="251520" y="750069"/>
            <a:ext cx="3672408" cy="369332"/>
          </a:xfrm>
          <a:prstGeom prst="rect">
            <a:avLst/>
          </a:prstGeom>
          <a:noFill/>
        </p:spPr>
        <p:txBody>
          <a:bodyPr wrap="square" rtlCol="0">
            <a:spAutoFit/>
          </a:bodyPr>
          <a:lstStyle/>
          <a:p>
            <a:r>
              <a:rPr lang="en-GB" b="1" dirty="0" smtClean="0">
                <a:solidFill>
                  <a:schemeClr val="bg1"/>
                </a:solidFill>
              </a:rPr>
              <a:t>Defined as:</a:t>
            </a:r>
            <a:endParaRPr lang="en-GB" b="1" dirty="0">
              <a:solidFill>
                <a:schemeClr val="bg1"/>
              </a:solidFill>
            </a:endParaRPr>
          </a:p>
        </p:txBody>
      </p:sp>
    </p:spTree>
    <p:extLst>
      <p:ext uri="{BB962C8B-B14F-4D97-AF65-F5344CB8AC3E}">
        <p14:creationId xmlns:p14="http://schemas.microsoft.com/office/powerpoint/2010/main" val="1160895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5656" y="1772816"/>
            <a:ext cx="6408712" cy="2308324"/>
          </a:xfrm>
          <a:prstGeom prst="rect">
            <a:avLst/>
          </a:prstGeom>
          <a:noFill/>
        </p:spPr>
        <p:txBody>
          <a:bodyPr wrap="square" rtlCol="0">
            <a:spAutoFit/>
          </a:bodyPr>
          <a:lstStyle/>
          <a:p>
            <a:pPr algn="ctr"/>
            <a:r>
              <a:rPr lang="en-GB" sz="4800" b="1" dirty="0" smtClean="0">
                <a:solidFill>
                  <a:schemeClr val="bg1"/>
                </a:solidFill>
              </a:rPr>
              <a:t>PROJECT TEAM ROLE DETERMINATION EXERCISE</a:t>
            </a:r>
            <a:endParaRPr lang="en-GB" sz="4800" b="1" dirty="0">
              <a:solidFill>
                <a:schemeClr val="bg1"/>
              </a:solidFill>
            </a:endParaRPr>
          </a:p>
        </p:txBody>
      </p:sp>
    </p:spTree>
    <p:extLst>
      <p:ext uri="{BB962C8B-B14F-4D97-AF65-F5344CB8AC3E}">
        <p14:creationId xmlns:p14="http://schemas.microsoft.com/office/powerpoint/2010/main" val="30629259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3548" y="548680"/>
            <a:ext cx="8136904" cy="2062103"/>
          </a:xfrm>
          <a:prstGeom prst="rect">
            <a:avLst/>
          </a:prstGeom>
          <a:noFill/>
        </p:spPr>
        <p:txBody>
          <a:bodyPr wrap="square" rtlCol="0">
            <a:spAutoFit/>
          </a:bodyPr>
          <a:lstStyle/>
          <a:p>
            <a:r>
              <a:rPr lang="en-GB" sz="3200" dirty="0" smtClean="0">
                <a:solidFill>
                  <a:schemeClr val="bg1"/>
                </a:solidFill>
              </a:rPr>
              <a:t>1. </a:t>
            </a:r>
          </a:p>
          <a:p>
            <a:pPr algn="just"/>
            <a:r>
              <a:rPr lang="en-GB" sz="3200" dirty="0" smtClean="0">
                <a:solidFill>
                  <a:schemeClr val="bg1"/>
                </a:solidFill>
              </a:rPr>
              <a:t>Discuss the job description of the project team member assigned to your group and his/her full involvement in the project. </a:t>
            </a:r>
            <a:endParaRPr lang="en-US" sz="3200" dirty="0">
              <a:solidFill>
                <a:schemeClr val="bg1"/>
              </a:solidFill>
            </a:endParaRPr>
          </a:p>
        </p:txBody>
      </p:sp>
      <p:sp>
        <p:nvSpPr>
          <p:cNvPr id="3" name="TextBox 2"/>
          <p:cNvSpPr txBox="1"/>
          <p:nvPr/>
        </p:nvSpPr>
        <p:spPr>
          <a:xfrm>
            <a:off x="503548" y="2852936"/>
            <a:ext cx="8064896" cy="2062103"/>
          </a:xfrm>
          <a:prstGeom prst="rect">
            <a:avLst/>
          </a:prstGeom>
          <a:noFill/>
        </p:spPr>
        <p:txBody>
          <a:bodyPr wrap="square" rtlCol="0">
            <a:spAutoFit/>
          </a:bodyPr>
          <a:lstStyle/>
          <a:p>
            <a:pPr algn="just"/>
            <a:r>
              <a:rPr lang="en-GB" sz="3200" dirty="0" smtClean="0">
                <a:solidFill>
                  <a:schemeClr val="bg1"/>
                </a:solidFill>
              </a:rPr>
              <a:t>2. </a:t>
            </a:r>
          </a:p>
          <a:p>
            <a:pPr algn="just"/>
            <a:r>
              <a:rPr lang="en-GB" sz="3200" dirty="0" smtClean="0">
                <a:solidFill>
                  <a:schemeClr val="bg1"/>
                </a:solidFill>
              </a:rPr>
              <a:t>What does your group feel are the professional and personal skills required for this particular job? </a:t>
            </a:r>
            <a:endParaRPr lang="en-US" sz="3200" dirty="0">
              <a:solidFill>
                <a:schemeClr val="bg1"/>
              </a:solidFill>
            </a:endParaRPr>
          </a:p>
        </p:txBody>
      </p:sp>
    </p:spTree>
    <p:extLst>
      <p:ext uri="{BB962C8B-B14F-4D97-AF65-F5344CB8AC3E}">
        <p14:creationId xmlns:p14="http://schemas.microsoft.com/office/powerpoint/2010/main" val="6961215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908720"/>
            <a:ext cx="2232248" cy="4524315"/>
          </a:xfrm>
          <a:prstGeom prst="rect">
            <a:avLst/>
          </a:prstGeom>
          <a:noFill/>
          <a:ln w="38100">
            <a:solidFill>
              <a:schemeClr val="tx1"/>
            </a:solidFill>
          </a:ln>
        </p:spPr>
        <p:txBody>
          <a:bodyPr wrap="square" rtlCol="0">
            <a:spAutoFit/>
          </a:bodyPr>
          <a:lstStyle/>
          <a:p>
            <a:r>
              <a:rPr lang="en-GB" sz="2400" b="1" u="sng" dirty="0" smtClean="0">
                <a:solidFill>
                  <a:schemeClr val="bg1"/>
                </a:solidFill>
              </a:rPr>
              <a:t>Job Description</a:t>
            </a:r>
          </a:p>
          <a:p>
            <a:endParaRPr lang="en-GB" sz="2400" b="1" u="sng" dirty="0" smtClean="0">
              <a:solidFill>
                <a:schemeClr val="bg1"/>
              </a:solidFill>
            </a:endParaRPr>
          </a:p>
          <a:p>
            <a:endParaRPr lang="en-GB" sz="2400" b="1" u="sng" dirty="0">
              <a:solidFill>
                <a:schemeClr val="bg1"/>
              </a:solidFill>
            </a:endParaRPr>
          </a:p>
          <a:p>
            <a:r>
              <a:rPr lang="en-GB" sz="2400" b="1" dirty="0" smtClean="0">
                <a:solidFill>
                  <a:schemeClr val="bg1"/>
                </a:solidFill>
              </a:rPr>
              <a:t>1</a:t>
            </a:r>
          </a:p>
          <a:p>
            <a:r>
              <a:rPr lang="en-GB" sz="2400" b="1" dirty="0" smtClean="0">
                <a:solidFill>
                  <a:schemeClr val="bg1"/>
                </a:solidFill>
              </a:rPr>
              <a:t>2</a:t>
            </a:r>
            <a:endParaRPr lang="en-GB" sz="2400" b="1" dirty="0">
              <a:solidFill>
                <a:schemeClr val="bg1"/>
              </a:solidFill>
            </a:endParaRPr>
          </a:p>
          <a:p>
            <a:r>
              <a:rPr lang="en-GB" sz="2400" b="1" dirty="0" smtClean="0">
                <a:solidFill>
                  <a:schemeClr val="bg1"/>
                </a:solidFill>
              </a:rPr>
              <a:t>3</a:t>
            </a:r>
          </a:p>
          <a:p>
            <a:r>
              <a:rPr lang="en-GB" sz="2400" b="1" dirty="0" smtClean="0">
                <a:solidFill>
                  <a:schemeClr val="bg1"/>
                </a:solidFill>
              </a:rPr>
              <a:t>4</a:t>
            </a:r>
          </a:p>
          <a:p>
            <a:r>
              <a:rPr lang="en-GB" sz="2400" b="1" dirty="0" smtClean="0">
                <a:solidFill>
                  <a:schemeClr val="bg1"/>
                </a:solidFill>
              </a:rPr>
              <a:t>5</a:t>
            </a:r>
          </a:p>
          <a:p>
            <a:r>
              <a:rPr lang="en-GB" sz="2400" b="1" dirty="0" smtClean="0">
                <a:solidFill>
                  <a:schemeClr val="bg1"/>
                </a:solidFill>
              </a:rPr>
              <a:t>6</a:t>
            </a:r>
          </a:p>
          <a:p>
            <a:r>
              <a:rPr lang="en-GB" sz="2400" b="1" dirty="0" smtClean="0">
                <a:solidFill>
                  <a:schemeClr val="bg1"/>
                </a:solidFill>
              </a:rPr>
              <a:t>7</a:t>
            </a:r>
          </a:p>
          <a:p>
            <a:r>
              <a:rPr lang="en-GB" sz="2400" b="1" dirty="0" smtClean="0">
                <a:solidFill>
                  <a:schemeClr val="bg1"/>
                </a:solidFill>
              </a:rPr>
              <a:t>8</a:t>
            </a:r>
          </a:p>
          <a:p>
            <a:endParaRPr lang="en-GB" sz="2400" b="1" u="sng" dirty="0" smtClean="0">
              <a:solidFill>
                <a:schemeClr val="bg1"/>
              </a:solidFill>
            </a:endParaRPr>
          </a:p>
        </p:txBody>
      </p:sp>
      <p:sp>
        <p:nvSpPr>
          <p:cNvPr id="3" name="TextBox 2"/>
          <p:cNvSpPr txBox="1"/>
          <p:nvPr/>
        </p:nvSpPr>
        <p:spPr>
          <a:xfrm>
            <a:off x="3353954" y="913185"/>
            <a:ext cx="2232248" cy="4524315"/>
          </a:xfrm>
          <a:prstGeom prst="rect">
            <a:avLst/>
          </a:prstGeom>
          <a:noFill/>
          <a:ln w="38100">
            <a:solidFill>
              <a:schemeClr val="tx1"/>
            </a:solidFill>
          </a:ln>
        </p:spPr>
        <p:txBody>
          <a:bodyPr wrap="square" rtlCol="0">
            <a:spAutoFit/>
          </a:bodyPr>
          <a:lstStyle/>
          <a:p>
            <a:pPr algn="ctr"/>
            <a:r>
              <a:rPr lang="en-GB" sz="2400" b="1" u="sng" dirty="0" smtClean="0">
                <a:solidFill>
                  <a:schemeClr val="bg1"/>
                </a:solidFill>
              </a:rPr>
              <a:t>Professional Skills Required</a:t>
            </a:r>
          </a:p>
          <a:p>
            <a:endParaRPr lang="en-GB" sz="2400" b="1" u="sng" dirty="0">
              <a:solidFill>
                <a:schemeClr val="bg1"/>
              </a:solidFill>
            </a:endParaRPr>
          </a:p>
          <a:p>
            <a:r>
              <a:rPr lang="en-GB" sz="2400" b="1" dirty="0" smtClean="0">
                <a:solidFill>
                  <a:schemeClr val="bg1"/>
                </a:solidFill>
              </a:rPr>
              <a:t>1</a:t>
            </a:r>
          </a:p>
          <a:p>
            <a:r>
              <a:rPr lang="en-GB" sz="2400" b="1" dirty="0" smtClean="0">
                <a:solidFill>
                  <a:schemeClr val="bg1"/>
                </a:solidFill>
              </a:rPr>
              <a:t>2</a:t>
            </a:r>
            <a:endParaRPr lang="en-GB" sz="2400" b="1" dirty="0">
              <a:solidFill>
                <a:schemeClr val="bg1"/>
              </a:solidFill>
            </a:endParaRPr>
          </a:p>
          <a:p>
            <a:r>
              <a:rPr lang="en-GB" sz="2400" b="1" dirty="0" smtClean="0">
                <a:solidFill>
                  <a:schemeClr val="bg1"/>
                </a:solidFill>
              </a:rPr>
              <a:t>3</a:t>
            </a:r>
          </a:p>
          <a:p>
            <a:r>
              <a:rPr lang="en-GB" sz="2400" b="1" dirty="0" smtClean="0">
                <a:solidFill>
                  <a:schemeClr val="bg1"/>
                </a:solidFill>
              </a:rPr>
              <a:t>4</a:t>
            </a:r>
          </a:p>
          <a:p>
            <a:r>
              <a:rPr lang="en-GB" sz="2400" b="1" dirty="0" smtClean="0">
                <a:solidFill>
                  <a:schemeClr val="bg1"/>
                </a:solidFill>
              </a:rPr>
              <a:t>5</a:t>
            </a:r>
          </a:p>
          <a:p>
            <a:r>
              <a:rPr lang="en-GB" sz="2400" b="1" dirty="0" smtClean="0">
                <a:solidFill>
                  <a:schemeClr val="bg1"/>
                </a:solidFill>
              </a:rPr>
              <a:t>6</a:t>
            </a:r>
          </a:p>
          <a:p>
            <a:r>
              <a:rPr lang="en-GB" sz="2400" b="1" dirty="0" smtClean="0">
                <a:solidFill>
                  <a:schemeClr val="bg1"/>
                </a:solidFill>
              </a:rPr>
              <a:t>7</a:t>
            </a:r>
          </a:p>
          <a:p>
            <a:r>
              <a:rPr lang="en-GB" sz="2400" b="1" dirty="0" smtClean="0">
                <a:solidFill>
                  <a:schemeClr val="bg1"/>
                </a:solidFill>
              </a:rPr>
              <a:t>8</a:t>
            </a:r>
          </a:p>
          <a:p>
            <a:endParaRPr lang="en-GB" sz="2400" b="1" u="sng" dirty="0" smtClean="0">
              <a:solidFill>
                <a:schemeClr val="bg1"/>
              </a:solidFill>
            </a:endParaRPr>
          </a:p>
        </p:txBody>
      </p:sp>
      <p:sp>
        <p:nvSpPr>
          <p:cNvPr id="4" name="TextBox 3"/>
          <p:cNvSpPr txBox="1"/>
          <p:nvPr/>
        </p:nvSpPr>
        <p:spPr>
          <a:xfrm>
            <a:off x="6020261" y="908719"/>
            <a:ext cx="2232248" cy="4524315"/>
          </a:xfrm>
          <a:prstGeom prst="rect">
            <a:avLst/>
          </a:prstGeom>
          <a:noFill/>
          <a:ln w="38100">
            <a:solidFill>
              <a:schemeClr val="tx1"/>
            </a:solidFill>
          </a:ln>
        </p:spPr>
        <p:txBody>
          <a:bodyPr wrap="square" rtlCol="0">
            <a:spAutoFit/>
          </a:bodyPr>
          <a:lstStyle/>
          <a:p>
            <a:pPr algn="ctr"/>
            <a:r>
              <a:rPr lang="en-GB" sz="2400" b="1" u="sng" dirty="0" smtClean="0">
                <a:solidFill>
                  <a:schemeClr val="bg1"/>
                </a:solidFill>
              </a:rPr>
              <a:t>Personal Skills Required</a:t>
            </a:r>
          </a:p>
          <a:p>
            <a:endParaRPr lang="en-GB" sz="2400" b="1" u="sng" dirty="0">
              <a:solidFill>
                <a:schemeClr val="bg1"/>
              </a:solidFill>
            </a:endParaRPr>
          </a:p>
          <a:p>
            <a:r>
              <a:rPr lang="en-GB" sz="2400" b="1" dirty="0" smtClean="0">
                <a:solidFill>
                  <a:schemeClr val="bg1"/>
                </a:solidFill>
              </a:rPr>
              <a:t>1</a:t>
            </a:r>
          </a:p>
          <a:p>
            <a:r>
              <a:rPr lang="en-GB" sz="2400" b="1" dirty="0" smtClean="0">
                <a:solidFill>
                  <a:schemeClr val="bg1"/>
                </a:solidFill>
              </a:rPr>
              <a:t>2</a:t>
            </a:r>
            <a:endParaRPr lang="en-GB" sz="2400" b="1" dirty="0">
              <a:solidFill>
                <a:schemeClr val="bg1"/>
              </a:solidFill>
            </a:endParaRPr>
          </a:p>
          <a:p>
            <a:r>
              <a:rPr lang="en-GB" sz="2400" b="1" dirty="0" smtClean="0">
                <a:solidFill>
                  <a:schemeClr val="bg1"/>
                </a:solidFill>
              </a:rPr>
              <a:t>3</a:t>
            </a:r>
          </a:p>
          <a:p>
            <a:r>
              <a:rPr lang="en-GB" sz="2400" b="1" dirty="0" smtClean="0">
                <a:solidFill>
                  <a:schemeClr val="bg1"/>
                </a:solidFill>
              </a:rPr>
              <a:t>4</a:t>
            </a:r>
          </a:p>
          <a:p>
            <a:r>
              <a:rPr lang="en-GB" sz="2400" b="1" dirty="0" smtClean="0">
                <a:solidFill>
                  <a:schemeClr val="bg1"/>
                </a:solidFill>
              </a:rPr>
              <a:t>5</a:t>
            </a:r>
          </a:p>
          <a:p>
            <a:r>
              <a:rPr lang="en-GB" sz="2400" b="1" dirty="0" smtClean="0">
                <a:solidFill>
                  <a:schemeClr val="bg1"/>
                </a:solidFill>
              </a:rPr>
              <a:t>6</a:t>
            </a:r>
          </a:p>
          <a:p>
            <a:r>
              <a:rPr lang="en-GB" sz="2400" b="1" dirty="0" smtClean="0">
                <a:solidFill>
                  <a:schemeClr val="bg1"/>
                </a:solidFill>
              </a:rPr>
              <a:t>7</a:t>
            </a:r>
          </a:p>
          <a:p>
            <a:r>
              <a:rPr lang="en-GB" sz="2400" b="1" dirty="0" smtClean="0">
                <a:solidFill>
                  <a:schemeClr val="bg1"/>
                </a:solidFill>
              </a:rPr>
              <a:t>8</a:t>
            </a:r>
          </a:p>
          <a:p>
            <a:endParaRPr lang="en-GB" sz="2400" b="1" u="sng" dirty="0" smtClean="0">
              <a:solidFill>
                <a:schemeClr val="bg1"/>
              </a:solidFill>
            </a:endParaRPr>
          </a:p>
        </p:txBody>
      </p:sp>
      <p:sp>
        <p:nvSpPr>
          <p:cNvPr id="5" name="TextBox 4"/>
          <p:cNvSpPr txBox="1"/>
          <p:nvPr/>
        </p:nvSpPr>
        <p:spPr>
          <a:xfrm>
            <a:off x="1943708" y="134075"/>
            <a:ext cx="5256584" cy="523220"/>
          </a:xfrm>
          <a:prstGeom prst="rect">
            <a:avLst/>
          </a:prstGeom>
          <a:noFill/>
        </p:spPr>
        <p:txBody>
          <a:bodyPr wrap="square" rtlCol="0">
            <a:spAutoFit/>
          </a:bodyPr>
          <a:lstStyle/>
          <a:p>
            <a:pPr algn="ctr"/>
            <a:r>
              <a:rPr lang="en-GB" sz="2800" b="1" u="sng" dirty="0" smtClean="0">
                <a:solidFill>
                  <a:schemeClr val="bg1"/>
                </a:solidFill>
              </a:rPr>
              <a:t>ARCHITECT</a:t>
            </a:r>
            <a:endParaRPr lang="en-US" sz="2800" b="1" u="sng" dirty="0">
              <a:solidFill>
                <a:schemeClr val="bg1"/>
              </a:solidFill>
            </a:endParaRPr>
          </a:p>
        </p:txBody>
      </p:sp>
      <p:sp>
        <p:nvSpPr>
          <p:cNvPr id="6" name="TextBox 5"/>
          <p:cNvSpPr txBox="1"/>
          <p:nvPr/>
        </p:nvSpPr>
        <p:spPr>
          <a:xfrm>
            <a:off x="467544" y="5949280"/>
            <a:ext cx="8208912" cy="400110"/>
          </a:xfrm>
          <a:prstGeom prst="rect">
            <a:avLst/>
          </a:prstGeom>
          <a:noFill/>
        </p:spPr>
        <p:txBody>
          <a:bodyPr wrap="square" rtlCol="0">
            <a:spAutoFit/>
          </a:bodyPr>
          <a:lstStyle/>
          <a:p>
            <a:pPr algn="ctr"/>
            <a:r>
              <a:rPr lang="en-GB" sz="2000" b="1" dirty="0" smtClean="0">
                <a:solidFill>
                  <a:schemeClr val="bg1"/>
                </a:solidFill>
              </a:rPr>
              <a:t>Nominate a Group Leader ready to present your discussions to your peers</a:t>
            </a:r>
            <a:endParaRPr lang="en-US" sz="2000" b="1" dirty="0">
              <a:solidFill>
                <a:schemeClr val="bg1"/>
              </a:solidFill>
            </a:endParaRPr>
          </a:p>
        </p:txBody>
      </p:sp>
    </p:spTree>
    <p:extLst>
      <p:ext uri="{BB962C8B-B14F-4D97-AF65-F5344CB8AC3E}">
        <p14:creationId xmlns:p14="http://schemas.microsoft.com/office/powerpoint/2010/main" val="32767663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43608" y="1052736"/>
            <a:ext cx="7200800" cy="2862322"/>
          </a:xfrm>
          <a:prstGeom prst="rect">
            <a:avLst/>
          </a:prstGeom>
          <a:noFill/>
        </p:spPr>
        <p:txBody>
          <a:bodyPr wrap="square" rtlCol="0">
            <a:spAutoFit/>
          </a:bodyPr>
          <a:lstStyle/>
          <a:p>
            <a:pPr algn="ctr"/>
            <a:r>
              <a:rPr lang="en-GB" sz="3600" b="1" dirty="0" smtClean="0"/>
              <a:t>What are the principal stages of the development of the construction tender process to get our building built?</a:t>
            </a:r>
          </a:p>
          <a:p>
            <a:endParaRPr lang="en-US" sz="3600" dirty="0"/>
          </a:p>
        </p:txBody>
      </p:sp>
      <p:sp>
        <p:nvSpPr>
          <p:cNvPr id="2" name="TextBox 1"/>
          <p:cNvSpPr txBox="1"/>
          <p:nvPr/>
        </p:nvSpPr>
        <p:spPr>
          <a:xfrm>
            <a:off x="2051720" y="4314291"/>
            <a:ext cx="5472608" cy="1200329"/>
          </a:xfrm>
          <a:prstGeom prst="rect">
            <a:avLst/>
          </a:prstGeom>
          <a:noFill/>
        </p:spPr>
        <p:txBody>
          <a:bodyPr wrap="square" rtlCol="0">
            <a:spAutoFit/>
          </a:bodyPr>
          <a:lstStyle/>
          <a:p>
            <a:pPr algn="ctr"/>
            <a:r>
              <a:rPr lang="en-GB" sz="2400" b="1" dirty="0" smtClean="0">
                <a:solidFill>
                  <a:schemeClr val="bg1"/>
                </a:solidFill>
              </a:rPr>
              <a:t>Sketch these in a flow diagram …start this from the decision to build by the client</a:t>
            </a:r>
            <a:endParaRPr lang="en-US" sz="2400" b="1" dirty="0">
              <a:solidFill>
                <a:schemeClr val="bg1"/>
              </a:solidFill>
            </a:endParaRPr>
          </a:p>
        </p:txBody>
      </p:sp>
      <p:sp>
        <p:nvSpPr>
          <p:cNvPr id="4" name="TextBox 3"/>
          <p:cNvSpPr txBox="1"/>
          <p:nvPr/>
        </p:nvSpPr>
        <p:spPr>
          <a:xfrm>
            <a:off x="7164288" y="6190853"/>
            <a:ext cx="1728192" cy="461665"/>
          </a:xfrm>
          <a:prstGeom prst="rect">
            <a:avLst/>
          </a:prstGeom>
          <a:noFill/>
        </p:spPr>
        <p:txBody>
          <a:bodyPr wrap="square" rtlCol="0">
            <a:spAutoFit/>
          </a:bodyPr>
          <a:lstStyle/>
          <a:p>
            <a:r>
              <a:rPr lang="en-GB" sz="2400" b="1" dirty="0" smtClean="0">
                <a:solidFill>
                  <a:schemeClr val="bg1"/>
                </a:solidFill>
              </a:rPr>
              <a:t>10 minutes</a:t>
            </a:r>
            <a:endParaRPr lang="en-US" sz="2400" b="1" dirty="0">
              <a:solidFill>
                <a:schemeClr val="bg1"/>
              </a:solidFill>
            </a:endParaRPr>
          </a:p>
        </p:txBody>
      </p:sp>
    </p:spTree>
    <p:extLst>
      <p:ext uri="{BB962C8B-B14F-4D97-AF65-F5344CB8AC3E}">
        <p14:creationId xmlns:p14="http://schemas.microsoft.com/office/powerpoint/2010/main" val="12753404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5656" y="2276872"/>
            <a:ext cx="6552728" cy="923330"/>
          </a:xfrm>
          <a:prstGeom prst="rect">
            <a:avLst/>
          </a:prstGeom>
          <a:noFill/>
        </p:spPr>
        <p:txBody>
          <a:bodyPr wrap="square" rtlCol="0">
            <a:spAutoFit/>
          </a:bodyPr>
          <a:lstStyle/>
          <a:p>
            <a:pPr algn="ctr"/>
            <a:r>
              <a:rPr lang="en-US" sz="5400" dirty="0" smtClean="0"/>
              <a:t>YOUR FEEDBACK</a:t>
            </a:r>
            <a:endParaRPr lang="en-GB" sz="5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509628"/>
            <a:ext cx="7820761" cy="5871700"/>
          </a:xfrm>
          <a:prstGeom prst="rect">
            <a:avLst/>
          </a:prstGeom>
        </p:spPr>
      </p:pic>
      <p:sp>
        <p:nvSpPr>
          <p:cNvPr id="3" name="TextBox 2"/>
          <p:cNvSpPr txBox="1"/>
          <p:nvPr/>
        </p:nvSpPr>
        <p:spPr>
          <a:xfrm>
            <a:off x="467544" y="5877272"/>
            <a:ext cx="8352928" cy="677108"/>
          </a:xfrm>
          <a:prstGeom prst="rect">
            <a:avLst/>
          </a:prstGeom>
          <a:solidFill>
            <a:srgbClr val="00B0F0"/>
          </a:solidFill>
          <a:ln w="38100">
            <a:solidFill>
              <a:schemeClr val="bg1"/>
            </a:solidFill>
          </a:ln>
        </p:spPr>
        <p:txBody>
          <a:bodyPr wrap="square" rtlCol="0">
            <a:spAutoFit/>
          </a:bodyPr>
          <a:lstStyle/>
          <a:p>
            <a:endParaRPr lang="en-GB" dirty="0" smtClean="0">
              <a:solidFill>
                <a:schemeClr val="bg1"/>
              </a:solidFill>
            </a:endParaRPr>
          </a:p>
          <a:p>
            <a:pPr algn="ctr"/>
            <a:r>
              <a:rPr lang="en-GB" sz="2000" b="1" dirty="0" smtClean="0">
                <a:solidFill>
                  <a:schemeClr val="bg1"/>
                </a:solidFill>
              </a:rPr>
              <a:t>What is initiated at this stage of the process</a:t>
            </a:r>
          </a:p>
        </p:txBody>
      </p:sp>
      <p:cxnSp>
        <p:nvCxnSpPr>
          <p:cNvPr id="5" name="Straight Arrow Connector 4"/>
          <p:cNvCxnSpPr/>
          <p:nvPr/>
        </p:nvCxnSpPr>
        <p:spPr>
          <a:xfrm flipV="1">
            <a:off x="5724128" y="4620629"/>
            <a:ext cx="1728192" cy="1584176"/>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439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728" y="701080"/>
            <a:ext cx="8887968" cy="5394920"/>
          </a:xfrm>
          <a:prstGeom prst="rect">
            <a:avLst/>
          </a:prstGeom>
          <a:ln w="76200">
            <a:solidFill>
              <a:schemeClr val="tx1"/>
            </a:solidFill>
          </a:ln>
        </p:spPr>
      </p:pic>
      <p:cxnSp>
        <p:nvCxnSpPr>
          <p:cNvPr id="4" name="Straight Connector 3"/>
          <p:cNvCxnSpPr>
            <a:stCxn id="2" idx="0"/>
          </p:cNvCxnSpPr>
          <p:nvPr/>
        </p:nvCxnSpPr>
        <p:spPr>
          <a:xfrm flipH="1">
            <a:off x="4572000" y="701080"/>
            <a:ext cx="712" cy="5464224"/>
          </a:xfrm>
          <a:prstGeom prst="line">
            <a:avLst/>
          </a:prstGeom>
        </p:spPr>
        <p:style>
          <a:lnRef idx="2">
            <a:schemeClr val="dk1"/>
          </a:lnRef>
          <a:fillRef idx="0">
            <a:schemeClr val="dk1"/>
          </a:fillRef>
          <a:effectRef idx="1">
            <a:schemeClr val="dk1"/>
          </a:effectRef>
          <a:fontRef idx="minor">
            <a:schemeClr val="tx1"/>
          </a:fontRef>
        </p:style>
      </p:cxnSp>
      <p:cxnSp>
        <p:nvCxnSpPr>
          <p:cNvPr id="6" name="Straight Arrow Connector 5"/>
          <p:cNvCxnSpPr/>
          <p:nvPr/>
        </p:nvCxnSpPr>
        <p:spPr>
          <a:xfrm>
            <a:off x="3933056" y="2382788"/>
            <a:ext cx="1143000" cy="381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7" name="TextBox 16"/>
          <p:cNvSpPr txBox="1"/>
          <p:nvPr/>
        </p:nvSpPr>
        <p:spPr>
          <a:xfrm>
            <a:off x="7391400" y="1295400"/>
            <a:ext cx="1524000" cy="4524315"/>
          </a:xfrm>
          <a:prstGeom prst="rect">
            <a:avLst/>
          </a:prstGeom>
          <a:no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cxnSp>
        <p:nvCxnSpPr>
          <p:cNvPr id="28" name="Straight Connector 27"/>
          <p:cNvCxnSpPr/>
          <p:nvPr/>
        </p:nvCxnSpPr>
        <p:spPr>
          <a:xfrm flipV="1">
            <a:off x="1790700" y="1836420"/>
            <a:ext cx="38100" cy="381000"/>
          </a:xfrm>
          <a:prstGeom prst="line">
            <a:avLst/>
          </a:prstGeom>
        </p:spPr>
        <p:style>
          <a:lnRef idx="1">
            <a:schemeClr val="dk1"/>
          </a:lnRef>
          <a:fillRef idx="0">
            <a:schemeClr val="dk1"/>
          </a:fillRef>
          <a:effectRef idx="0">
            <a:schemeClr val="dk1"/>
          </a:effectRef>
          <a:fontRef idx="minor">
            <a:schemeClr val="tx1"/>
          </a:fontRef>
        </p:style>
      </p:cxnSp>
      <p:sp>
        <p:nvSpPr>
          <p:cNvPr id="33" name="Flowchart: Connector 32"/>
          <p:cNvSpPr/>
          <p:nvPr/>
        </p:nvSpPr>
        <p:spPr>
          <a:xfrm>
            <a:off x="1657350" y="1447800"/>
            <a:ext cx="342900" cy="3810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1630952" y="1515189"/>
            <a:ext cx="476250" cy="246221"/>
          </a:xfrm>
          <a:prstGeom prst="rect">
            <a:avLst/>
          </a:prstGeom>
          <a:noFill/>
        </p:spPr>
        <p:txBody>
          <a:bodyPr wrap="square" rtlCol="0">
            <a:spAutoFit/>
          </a:bodyPr>
          <a:lstStyle/>
          <a:p>
            <a:r>
              <a:rPr lang="en-GB" sz="1000" dirty="0" smtClean="0"/>
              <a:t>EIA</a:t>
            </a:r>
            <a:endParaRPr lang="en-GB" sz="1000" dirty="0"/>
          </a:p>
        </p:txBody>
      </p:sp>
      <p:sp>
        <p:nvSpPr>
          <p:cNvPr id="35" name="TextBox 34"/>
          <p:cNvSpPr txBox="1"/>
          <p:nvPr/>
        </p:nvSpPr>
        <p:spPr>
          <a:xfrm>
            <a:off x="1657350" y="118428"/>
            <a:ext cx="5915569" cy="369332"/>
          </a:xfrm>
          <a:prstGeom prst="rect">
            <a:avLst/>
          </a:prstGeom>
          <a:solidFill>
            <a:schemeClr val="bg1">
              <a:lumMod val="85000"/>
            </a:schemeClr>
          </a:solidFill>
          <a:ln w="19050">
            <a:solidFill>
              <a:schemeClr val="tx1"/>
            </a:solidFill>
          </a:ln>
        </p:spPr>
        <p:txBody>
          <a:bodyPr wrap="square" rtlCol="0">
            <a:spAutoFit/>
          </a:bodyPr>
          <a:lstStyle/>
          <a:p>
            <a:r>
              <a:rPr lang="en-GB" b="1" dirty="0" smtClean="0"/>
              <a:t>PROCESS FROM INCEPTION TO SITE OPERATION</a:t>
            </a:r>
            <a:endParaRPr lang="en-GB" b="1" dirty="0"/>
          </a:p>
        </p:txBody>
      </p:sp>
      <p:cxnSp>
        <p:nvCxnSpPr>
          <p:cNvPr id="36" name="Straight Connector 35"/>
          <p:cNvCxnSpPr/>
          <p:nvPr/>
        </p:nvCxnSpPr>
        <p:spPr>
          <a:xfrm flipV="1">
            <a:off x="1790700" y="3733800"/>
            <a:ext cx="0" cy="457200"/>
          </a:xfrm>
          <a:prstGeom prst="line">
            <a:avLst/>
          </a:prstGeom>
        </p:spPr>
        <p:style>
          <a:lnRef idx="1">
            <a:schemeClr val="dk1"/>
          </a:lnRef>
          <a:fillRef idx="0">
            <a:schemeClr val="dk1"/>
          </a:fillRef>
          <a:effectRef idx="0">
            <a:schemeClr val="dk1"/>
          </a:effectRef>
          <a:fontRef idx="minor">
            <a:schemeClr val="tx1"/>
          </a:fontRef>
        </p:style>
      </p:cxnSp>
      <p:sp>
        <p:nvSpPr>
          <p:cNvPr id="38" name="Flowchart: Connector 37"/>
          <p:cNvSpPr/>
          <p:nvPr/>
        </p:nvSpPr>
        <p:spPr>
          <a:xfrm>
            <a:off x="1584824" y="4191000"/>
            <a:ext cx="449852" cy="3810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1576384" y="4258389"/>
            <a:ext cx="657771" cy="246221"/>
          </a:xfrm>
          <a:prstGeom prst="rect">
            <a:avLst/>
          </a:prstGeom>
          <a:noFill/>
        </p:spPr>
        <p:txBody>
          <a:bodyPr wrap="square" rtlCol="0">
            <a:spAutoFit/>
          </a:bodyPr>
          <a:lstStyle/>
          <a:p>
            <a:r>
              <a:rPr lang="en-GB" sz="1000" dirty="0" smtClean="0"/>
              <a:t>H+sty.</a:t>
            </a:r>
            <a:endParaRPr lang="en-GB" sz="1000" dirty="0"/>
          </a:p>
        </p:txBody>
      </p:sp>
      <p:sp>
        <p:nvSpPr>
          <p:cNvPr id="3" name="TextBox 2"/>
          <p:cNvSpPr txBox="1"/>
          <p:nvPr/>
        </p:nvSpPr>
        <p:spPr>
          <a:xfrm>
            <a:off x="1666742" y="6295798"/>
            <a:ext cx="6741740" cy="369332"/>
          </a:xfrm>
          <a:prstGeom prst="rect">
            <a:avLst/>
          </a:prstGeom>
          <a:noFill/>
        </p:spPr>
        <p:txBody>
          <a:bodyPr wrap="square" rtlCol="0">
            <a:spAutoFit/>
          </a:bodyPr>
          <a:lstStyle/>
          <a:p>
            <a:r>
              <a:rPr lang="en-GB" b="1" dirty="0" smtClean="0">
                <a:solidFill>
                  <a:schemeClr val="bg1"/>
                </a:solidFill>
              </a:rPr>
              <a:t>Add in areas that you feel are missing from this  flow diagram</a:t>
            </a:r>
            <a:endParaRPr lang="en-US" b="1" dirty="0">
              <a:solidFill>
                <a:schemeClr val="bg1"/>
              </a:solidFill>
            </a:endParaRPr>
          </a:p>
        </p:txBody>
      </p:sp>
    </p:spTree>
    <p:extLst>
      <p:ext uri="{BB962C8B-B14F-4D97-AF65-F5344CB8AC3E}">
        <p14:creationId xmlns:p14="http://schemas.microsoft.com/office/powerpoint/2010/main" val="18574464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5856" y="1700808"/>
            <a:ext cx="5587009" cy="4194635"/>
          </a:xfrm>
          <a:prstGeom prst="rect">
            <a:avLst/>
          </a:prstGeom>
        </p:spPr>
      </p:pic>
      <p:sp>
        <p:nvSpPr>
          <p:cNvPr id="3" name="TextBox 2"/>
          <p:cNvSpPr txBox="1"/>
          <p:nvPr/>
        </p:nvSpPr>
        <p:spPr>
          <a:xfrm>
            <a:off x="1331640" y="548680"/>
            <a:ext cx="6840760" cy="523220"/>
          </a:xfrm>
          <a:prstGeom prst="rect">
            <a:avLst/>
          </a:prstGeom>
          <a:noFill/>
        </p:spPr>
        <p:txBody>
          <a:bodyPr wrap="square" rtlCol="0">
            <a:spAutoFit/>
          </a:bodyPr>
          <a:lstStyle/>
          <a:p>
            <a:r>
              <a:rPr lang="en-GB" sz="2800" dirty="0" smtClean="0"/>
              <a:t>Where do the Major Players have an input?</a:t>
            </a:r>
            <a:endParaRPr lang="en-US" sz="2800" dirty="0"/>
          </a:p>
        </p:txBody>
      </p:sp>
      <p:sp>
        <p:nvSpPr>
          <p:cNvPr id="4" name="TextBox 3"/>
          <p:cNvSpPr txBox="1"/>
          <p:nvPr/>
        </p:nvSpPr>
        <p:spPr>
          <a:xfrm>
            <a:off x="179512" y="1844824"/>
            <a:ext cx="3096344" cy="4801314"/>
          </a:xfrm>
          <a:prstGeom prst="rect">
            <a:avLst/>
          </a:prstGeom>
          <a:noFill/>
        </p:spPr>
        <p:txBody>
          <a:bodyPr wrap="square" rtlCol="0">
            <a:spAutoFit/>
          </a:bodyPr>
          <a:lstStyle/>
          <a:p>
            <a:r>
              <a:rPr lang="en-GB" dirty="0" smtClean="0"/>
              <a:t>ARCHITECT</a:t>
            </a:r>
          </a:p>
          <a:p>
            <a:endParaRPr lang="en-GB" dirty="0" smtClean="0"/>
          </a:p>
          <a:p>
            <a:r>
              <a:rPr lang="en-US" dirty="0" smtClean="0"/>
              <a:t>ENVIRONMENTAL  CONSULTANT</a:t>
            </a:r>
          </a:p>
          <a:p>
            <a:endParaRPr lang="en-GB" dirty="0" smtClean="0"/>
          </a:p>
          <a:p>
            <a:r>
              <a:rPr lang="en-GB" dirty="0" smtClean="0"/>
              <a:t>PROJECT MANAGER</a:t>
            </a:r>
          </a:p>
          <a:p>
            <a:endParaRPr lang="en-GB" dirty="0" smtClean="0"/>
          </a:p>
          <a:p>
            <a:r>
              <a:rPr lang="en-GB" dirty="0" smtClean="0"/>
              <a:t>THE SITE ENGINEER</a:t>
            </a:r>
          </a:p>
          <a:p>
            <a:endParaRPr lang="en-GB" dirty="0" smtClean="0"/>
          </a:p>
          <a:p>
            <a:r>
              <a:rPr lang="en-GB" dirty="0" smtClean="0"/>
              <a:t>THE QUANTITY SURVEYOR</a:t>
            </a:r>
          </a:p>
          <a:p>
            <a:endParaRPr lang="en-GB" dirty="0" smtClean="0"/>
          </a:p>
          <a:p>
            <a:r>
              <a:rPr lang="en-GB" dirty="0" smtClean="0"/>
              <a:t>OPERATIVES</a:t>
            </a:r>
          </a:p>
          <a:p>
            <a:endParaRPr lang="en-GB" dirty="0" smtClean="0"/>
          </a:p>
          <a:p>
            <a:r>
              <a:rPr lang="en-GB" dirty="0" smtClean="0"/>
              <a:t>THE PLANNER</a:t>
            </a:r>
          </a:p>
          <a:p>
            <a:endParaRPr lang="en-GB" dirty="0" smtClean="0"/>
          </a:p>
          <a:p>
            <a:endParaRPr lang="en-GB" dirty="0"/>
          </a:p>
          <a:p>
            <a:endParaRPr lang="en-US" dirty="0"/>
          </a:p>
        </p:txBody>
      </p:sp>
      <p:sp>
        <p:nvSpPr>
          <p:cNvPr id="5" name="TextBox 4"/>
          <p:cNvSpPr txBox="1"/>
          <p:nvPr/>
        </p:nvSpPr>
        <p:spPr>
          <a:xfrm>
            <a:off x="3275856" y="5589240"/>
            <a:ext cx="5544616" cy="400110"/>
          </a:xfrm>
          <a:prstGeom prst="rect">
            <a:avLst/>
          </a:prstGeom>
          <a:solidFill>
            <a:srgbClr val="00B0F0"/>
          </a:solidFill>
          <a:ln w="38100">
            <a:solidFill>
              <a:schemeClr val="bg1"/>
            </a:solidFill>
          </a:ln>
        </p:spPr>
        <p:txBody>
          <a:bodyPr wrap="square" rtlCol="0">
            <a:spAutoFit/>
          </a:bodyPr>
          <a:lstStyle/>
          <a:p>
            <a:endParaRPr lang="en-GB" sz="2000" b="1" dirty="0" smtClean="0">
              <a:solidFill>
                <a:schemeClr val="bg1"/>
              </a:solidFill>
            </a:endParaRPr>
          </a:p>
        </p:txBody>
      </p:sp>
      <p:sp>
        <p:nvSpPr>
          <p:cNvPr id="6" name="TextBox 5"/>
          <p:cNvSpPr txBox="1"/>
          <p:nvPr/>
        </p:nvSpPr>
        <p:spPr>
          <a:xfrm>
            <a:off x="1763688" y="5373216"/>
            <a:ext cx="792088" cy="369332"/>
          </a:xfrm>
          <a:prstGeom prst="rect">
            <a:avLst/>
          </a:prstGeom>
          <a:noFill/>
        </p:spPr>
        <p:txBody>
          <a:bodyPr wrap="square" rtlCol="0">
            <a:spAutoFit/>
          </a:bodyPr>
          <a:lstStyle/>
          <a:p>
            <a:r>
              <a:rPr lang="en-US" dirty="0" smtClean="0"/>
              <a:t>???</a:t>
            </a:r>
            <a:endParaRPr lang="en-GB" dirty="0"/>
          </a:p>
        </p:txBody>
      </p:sp>
    </p:spTree>
    <p:extLst>
      <p:ext uri="{BB962C8B-B14F-4D97-AF65-F5344CB8AC3E}">
        <p14:creationId xmlns:p14="http://schemas.microsoft.com/office/powerpoint/2010/main" val="15786922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 calcmode="lin" valueType="num">
                                      <p:cBhvr additive="base">
                                        <p:cTn id="3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10" end="10"/>
                                            </p:txEl>
                                          </p:spTgt>
                                        </p:tgtEl>
                                        <p:attrNameLst>
                                          <p:attrName>style.visibility</p:attrName>
                                        </p:attrNameLst>
                                      </p:cBhvr>
                                      <p:to>
                                        <p:strVal val="visible"/>
                                      </p:to>
                                    </p:set>
                                    <p:anim calcmode="lin" valueType="num">
                                      <p:cBhvr additive="base">
                                        <p:cTn id="3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12" end="12"/>
                                            </p:txEl>
                                          </p:spTgt>
                                        </p:tgtEl>
                                        <p:attrNameLst>
                                          <p:attrName>style.visibility</p:attrName>
                                        </p:attrNameLst>
                                      </p:cBhvr>
                                      <p:to>
                                        <p:strVal val="visible"/>
                                      </p:to>
                                    </p:set>
                                    <p:anim calcmode="lin" valueType="num">
                                      <p:cBhvr additive="base">
                                        <p:cTn id="43"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ppt_x"/>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04664"/>
            <a:ext cx="5759910" cy="646331"/>
          </a:xfrm>
          <a:prstGeom prst="rect">
            <a:avLst/>
          </a:prstGeom>
        </p:spPr>
        <p:txBody>
          <a:bodyPr wrap="none">
            <a:spAutoFit/>
          </a:bodyPr>
          <a:lstStyle/>
          <a:p>
            <a:pPr marL="274320" lvl="0" indent="-274320">
              <a:spcBef>
                <a:spcPct val="20000"/>
              </a:spcBef>
              <a:defRPr/>
            </a:pPr>
            <a:r>
              <a:rPr lang="en-US" altLang="en-US" sz="3600" b="1" dirty="0">
                <a:solidFill>
                  <a:schemeClr val="bg1"/>
                </a:solidFill>
              </a:rPr>
              <a:t>The  </a:t>
            </a:r>
            <a:r>
              <a:rPr lang="en-US" altLang="en-US" sz="3600" b="1" dirty="0" smtClean="0">
                <a:solidFill>
                  <a:schemeClr val="bg1"/>
                </a:solidFill>
              </a:rPr>
              <a:t>Planner / Programmer ?</a:t>
            </a:r>
            <a:endParaRPr lang="en-US" altLang="en-US" sz="3600" b="1" dirty="0">
              <a:solidFill>
                <a:schemeClr val="bg1"/>
              </a:solidFill>
            </a:endParaRPr>
          </a:p>
        </p:txBody>
      </p:sp>
      <p:sp>
        <p:nvSpPr>
          <p:cNvPr id="3" name="TextBox 2"/>
          <p:cNvSpPr txBox="1"/>
          <p:nvPr/>
        </p:nvSpPr>
        <p:spPr>
          <a:xfrm>
            <a:off x="467544" y="1412776"/>
            <a:ext cx="8280920" cy="4093428"/>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solidFill>
                  <a:schemeClr val="bg1"/>
                </a:solidFill>
              </a:rPr>
              <a:t>Assists the Project Manager to prepare weekly programmes of work for the main contractor and various sub-contractors, using the initial master programme as a guide.</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r>
              <a:rPr lang="en-GB" sz="2000" dirty="0" smtClean="0">
                <a:solidFill>
                  <a:schemeClr val="bg1"/>
                </a:solidFill>
              </a:rPr>
              <a:t>Up-dates the master programme (bar chart and </a:t>
            </a:r>
            <a:r>
              <a:rPr lang="en-GB" sz="2000" b="1" dirty="0" smtClean="0">
                <a:solidFill>
                  <a:schemeClr val="bg1"/>
                </a:solidFill>
              </a:rPr>
              <a:t>critical path</a:t>
            </a:r>
            <a:r>
              <a:rPr lang="en-GB" sz="2000" dirty="0" smtClean="0">
                <a:solidFill>
                  <a:schemeClr val="bg1"/>
                </a:solidFill>
              </a:rPr>
              <a:t>) when required, to take into account 1. progress 2. time delay 3. variations.</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r>
              <a:rPr lang="en-GB" sz="2000" dirty="0" smtClean="0">
                <a:solidFill>
                  <a:schemeClr val="bg1"/>
                </a:solidFill>
              </a:rPr>
              <a:t>Records and reports the various stages of work as they are completed so that progress can be monitored by the Project Manager.</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endParaRPr lang="en-GB" sz="2000" dirty="0" smtClean="0">
              <a:solidFill>
                <a:schemeClr val="bg1"/>
              </a:solidFill>
            </a:endParaRP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endParaRPr lang="en-GB" sz="2000" dirty="0">
              <a:solidFill>
                <a:schemeClr val="bg1"/>
              </a:solidFill>
            </a:endParaRPr>
          </a:p>
        </p:txBody>
      </p:sp>
      <p:pic>
        <p:nvPicPr>
          <p:cNvPr id="2050" name="Picture 2" descr="Gantt Chart">
            <a:hlinkClick r:id="rId2" tooltip="Gantt Char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78746" y="4365104"/>
            <a:ext cx="4857750" cy="2376264"/>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5526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76672"/>
            <a:ext cx="4572000" cy="646331"/>
          </a:xfrm>
          <a:prstGeom prst="rect">
            <a:avLst/>
          </a:prstGeom>
        </p:spPr>
        <p:txBody>
          <a:bodyPr>
            <a:spAutoFit/>
          </a:bodyPr>
          <a:lstStyle/>
          <a:p>
            <a:pPr marL="274320" lvl="0" indent="-274320">
              <a:spcBef>
                <a:spcPct val="20000"/>
              </a:spcBef>
              <a:defRPr/>
            </a:pPr>
            <a:r>
              <a:rPr lang="en-US" altLang="en-US" sz="3600" b="1" dirty="0">
                <a:solidFill>
                  <a:schemeClr val="bg1"/>
                </a:solidFill>
              </a:rPr>
              <a:t>The  </a:t>
            </a:r>
            <a:r>
              <a:rPr lang="en-US" altLang="en-US" sz="3600" b="1" dirty="0" smtClean="0">
                <a:solidFill>
                  <a:schemeClr val="bg1"/>
                </a:solidFill>
              </a:rPr>
              <a:t>Architect ?</a:t>
            </a:r>
            <a:endParaRPr lang="en-US" altLang="en-US" sz="3600" b="1" dirty="0">
              <a:solidFill>
                <a:schemeClr val="bg1"/>
              </a:solidFill>
            </a:endParaRPr>
          </a:p>
        </p:txBody>
      </p:sp>
      <p:sp>
        <p:nvSpPr>
          <p:cNvPr id="3" name="TextBox 2"/>
          <p:cNvSpPr txBox="1"/>
          <p:nvPr/>
        </p:nvSpPr>
        <p:spPr>
          <a:xfrm>
            <a:off x="467544" y="1340768"/>
            <a:ext cx="7920880" cy="4401205"/>
          </a:xfrm>
          <a:prstGeom prst="rect">
            <a:avLst/>
          </a:prstGeom>
          <a:noFill/>
        </p:spPr>
        <p:txBody>
          <a:bodyPr wrap="square" rtlCol="0">
            <a:spAutoFit/>
          </a:bodyPr>
          <a:lstStyle/>
          <a:p>
            <a:pPr marL="285750" indent="-285750" algn="just">
              <a:buFont typeface="Arial" panose="020B0604020202020204" pitchFamily="34" charset="0"/>
              <a:buChar char="•"/>
            </a:pPr>
            <a:r>
              <a:rPr lang="en-GB" sz="2000" dirty="0" smtClean="0">
                <a:solidFill>
                  <a:schemeClr val="bg1"/>
                </a:solidFill>
              </a:rPr>
              <a:t>Operate as sole traders or partnerships, adhering to strict codes of professional practice.</a:t>
            </a:r>
          </a:p>
          <a:p>
            <a:pPr marL="285750" indent="-285750" algn="just">
              <a:buFont typeface="Arial" panose="020B0604020202020204" pitchFamily="34" charset="0"/>
              <a:buChar char="•"/>
            </a:pPr>
            <a:endParaRPr lang="en-GB" sz="2000" dirty="0">
              <a:solidFill>
                <a:schemeClr val="bg1"/>
              </a:solidFill>
            </a:endParaRPr>
          </a:p>
          <a:p>
            <a:pPr marL="285750" indent="-285750" algn="just">
              <a:buFont typeface="Arial" panose="020B0604020202020204" pitchFamily="34" charset="0"/>
              <a:buChar char="•"/>
            </a:pPr>
            <a:r>
              <a:rPr lang="en-GB" sz="2000" b="1" dirty="0" smtClean="0">
                <a:solidFill>
                  <a:schemeClr val="bg1"/>
                </a:solidFill>
              </a:rPr>
              <a:t>Rely on the reputation </a:t>
            </a:r>
            <a:r>
              <a:rPr lang="en-GB" sz="2000" dirty="0" smtClean="0">
                <a:solidFill>
                  <a:schemeClr val="bg1"/>
                </a:solidFill>
              </a:rPr>
              <a:t>gained through the impacts of their previous work.</a:t>
            </a:r>
          </a:p>
          <a:p>
            <a:pPr marL="285750" indent="-285750" algn="just">
              <a:buFont typeface="Arial" panose="020B0604020202020204" pitchFamily="34" charset="0"/>
              <a:buChar char="•"/>
            </a:pPr>
            <a:endParaRPr lang="en-GB" sz="2000" dirty="0">
              <a:solidFill>
                <a:schemeClr val="bg1"/>
              </a:solidFill>
            </a:endParaRPr>
          </a:p>
          <a:p>
            <a:pPr marL="285750" indent="-285750" algn="just">
              <a:buFont typeface="Arial" panose="020B0604020202020204" pitchFamily="34" charset="0"/>
              <a:buChar char="•"/>
            </a:pPr>
            <a:r>
              <a:rPr lang="en-GB" sz="2000" dirty="0" smtClean="0">
                <a:solidFill>
                  <a:schemeClr val="bg1"/>
                </a:solidFill>
              </a:rPr>
              <a:t>Trained in all aspects of building design,  they are </a:t>
            </a:r>
            <a:r>
              <a:rPr lang="en-GB" sz="2000" b="1" dirty="0" smtClean="0">
                <a:solidFill>
                  <a:schemeClr val="bg1"/>
                </a:solidFill>
              </a:rPr>
              <a:t>artistically gifted ‘outside the box’ thinkers</a:t>
            </a:r>
            <a:r>
              <a:rPr lang="en-GB" sz="2000" dirty="0" smtClean="0">
                <a:solidFill>
                  <a:schemeClr val="bg1"/>
                </a:solidFill>
              </a:rPr>
              <a:t>, that </a:t>
            </a:r>
            <a:r>
              <a:rPr lang="en-GB" sz="2000" b="1" dirty="0" smtClean="0">
                <a:solidFill>
                  <a:schemeClr val="bg1"/>
                </a:solidFill>
              </a:rPr>
              <a:t>combine form (shape), new technologies, new materials and sustainability.</a:t>
            </a:r>
          </a:p>
          <a:p>
            <a:pPr marL="285750" indent="-285750" algn="just">
              <a:buFont typeface="Arial" panose="020B0604020202020204" pitchFamily="34" charset="0"/>
              <a:buChar char="•"/>
            </a:pPr>
            <a:endParaRPr lang="en-GB" sz="2000" dirty="0">
              <a:solidFill>
                <a:schemeClr val="bg1"/>
              </a:solidFill>
            </a:endParaRPr>
          </a:p>
          <a:p>
            <a:pPr marL="285750" indent="-285750" algn="just">
              <a:buFont typeface="Arial" panose="020B0604020202020204" pitchFamily="34" charset="0"/>
              <a:buChar char="•"/>
            </a:pPr>
            <a:r>
              <a:rPr lang="en-GB" sz="2000" dirty="0" smtClean="0">
                <a:solidFill>
                  <a:schemeClr val="bg1"/>
                </a:solidFill>
              </a:rPr>
              <a:t>The Design of structure is so complex, </a:t>
            </a:r>
            <a:r>
              <a:rPr lang="en-GB" sz="2000" b="1" dirty="0" smtClean="0">
                <a:solidFill>
                  <a:schemeClr val="bg1"/>
                </a:solidFill>
              </a:rPr>
              <a:t>advice may be sought by the Architect from a specialist Structural Engineer</a:t>
            </a:r>
            <a:r>
              <a:rPr lang="en-GB" sz="2000" dirty="0" smtClean="0">
                <a:solidFill>
                  <a:schemeClr val="bg1"/>
                </a:solidFill>
              </a:rPr>
              <a:t>, who would assist with problems related to calculations of structural stability and soil bearing capacity.</a:t>
            </a:r>
            <a:endParaRPr lang="en-GB" sz="2000" dirty="0">
              <a:solidFill>
                <a:schemeClr val="bg1"/>
              </a:solidFill>
            </a:endParaRPr>
          </a:p>
        </p:txBody>
      </p:sp>
    </p:spTree>
    <p:extLst>
      <p:ext uri="{BB962C8B-B14F-4D97-AF65-F5344CB8AC3E}">
        <p14:creationId xmlns:p14="http://schemas.microsoft.com/office/powerpoint/2010/main" val="29859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04664"/>
            <a:ext cx="5232523" cy="646331"/>
          </a:xfrm>
          <a:prstGeom prst="rect">
            <a:avLst/>
          </a:prstGeom>
        </p:spPr>
        <p:txBody>
          <a:bodyPr wrap="none">
            <a:spAutoFit/>
          </a:bodyPr>
          <a:lstStyle/>
          <a:p>
            <a:pPr marL="274320" lvl="0" indent="-274320">
              <a:spcBef>
                <a:spcPct val="20000"/>
              </a:spcBef>
              <a:defRPr/>
            </a:pPr>
            <a:r>
              <a:rPr lang="en-US" altLang="en-US" sz="3600" b="1" dirty="0">
                <a:solidFill>
                  <a:schemeClr val="bg1"/>
                </a:solidFill>
              </a:rPr>
              <a:t>The  </a:t>
            </a:r>
            <a:r>
              <a:rPr lang="en-US" altLang="en-US" sz="3600" b="1" dirty="0" smtClean="0">
                <a:solidFill>
                  <a:schemeClr val="bg1"/>
                </a:solidFill>
              </a:rPr>
              <a:t>Structural Engineer ?</a:t>
            </a:r>
            <a:endParaRPr lang="en-US" altLang="en-US" sz="3600" b="1" dirty="0">
              <a:solidFill>
                <a:schemeClr val="bg1"/>
              </a:solidFill>
            </a:endParaRPr>
          </a:p>
        </p:txBody>
      </p:sp>
      <p:sp>
        <p:nvSpPr>
          <p:cNvPr id="3" name="TextBox 2"/>
          <p:cNvSpPr txBox="1"/>
          <p:nvPr/>
        </p:nvSpPr>
        <p:spPr>
          <a:xfrm>
            <a:off x="323528" y="1412776"/>
            <a:ext cx="8208912" cy="3477875"/>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solidFill>
                  <a:schemeClr val="bg1"/>
                </a:solidFill>
              </a:rPr>
              <a:t>Receives all structural queries and problems from the Architect.</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r>
              <a:rPr lang="en-GB" sz="2000" dirty="0" smtClean="0">
                <a:solidFill>
                  <a:schemeClr val="bg1"/>
                </a:solidFill>
              </a:rPr>
              <a:t>Will advise on sizes of structural components and their orientation in the design to allow the safe transfer of loads from one member to another….. and into the foundations.</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r>
              <a:rPr lang="en-GB" sz="2000" dirty="0" smtClean="0">
                <a:solidFill>
                  <a:schemeClr val="bg1"/>
                </a:solidFill>
              </a:rPr>
              <a:t>Skilled Mathematician</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r>
              <a:rPr lang="en-GB" sz="2000" dirty="0" smtClean="0">
                <a:solidFill>
                  <a:schemeClr val="bg1"/>
                </a:solidFill>
              </a:rPr>
              <a:t>Generally, the stability of the </a:t>
            </a:r>
          </a:p>
          <a:p>
            <a:r>
              <a:rPr lang="en-GB" sz="2000" dirty="0">
                <a:solidFill>
                  <a:schemeClr val="bg1"/>
                </a:solidFill>
              </a:rPr>
              <a:t> </a:t>
            </a:r>
            <a:r>
              <a:rPr lang="en-GB" sz="2000" dirty="0" smtClean="0">
                <a:solidFill>
                  <a:schemeClr val="bg1"/>
                </a:solidFill>
              </a:rPr>
              <a:t>    whole structure is his/her </a:t>
            </a:r>
          </a:p>
          <a:p>
            <a:r>
              <a:rPr lang="en-GB" sz="2000" dirty="0">
                <a:solidFill>
                  <a:schemeClr val="bg1"/>
                </a:solidFill>
              </a:rPr>
              <a:t> </a:t>
            </a:r>
            <a:r>
              <a:rPr lang="en-GB" sz="2000" dirty="0" smtClean="0">
                <a:solidFill>
                  <a:schemeClr val="bg1"/>
                </a:solidFill>
              </a:rPr>
              <a:t>    responsibility !</a:t>
            </a:r>
            <a:endParaRPr lang="en-GB" dirty="0">
              <a:solidFill>
                <a:schemeClr val="bg1"/>
              </a:solidFill>
            </a:endParaRPr>
          </a:p>
        </p:txBody>
      </p:sp>
      <p:pic>
        <p:nvPicPr>
          <p:cNvPr id="4098" name="Picture 2" descr="All about Structural Engineer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984" y="3837479"/>
            <a:ext cx="4260747" cy="2834629"/>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110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 calcmode="lin" valueType="num">
                                      <p:cBhvr additive="base">
                                        <p:cTn id="2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04664"/>
            <a:ext cx="7992888" cy="646331"/>
          </a:xfrm>
          <a:prstGeom prst="rect">
            <a:avLst/>
          </a:prstGeom>
        </p:spPr>
        <p:txBody>
          <a:bodyPr wrap="square">
            <a:spAutoFit/>
          </a:bodyPr>
          <a:lstStyle/>
          <a:p>
            <a:pPr marL="274320" lvl="0" indent="-274320">
              <a:spcBef>
                <a:spcPct val="20000"/>
              </a:spcBef>
              <a:defRPr/>
            </a:pPr>
            <a:r>
              <a:rPr lang="en-US" altLang="en-US" sz="3600" b="1" dirty="0">
                <a:solidFill>
                  <a:schemeClr val="bg1"/>
                </a:solidFill>
              </a:rPr>
              <a:t>The  </a:t>
            </a:r>
            <a:r>
              <a:rPr lang="en-US" altLang="en-US" sz="3600" b="1" dirty="0" smtClean="0">
                <a:solidFill>
                  <a:schemeClr val="bg1"/>
                </a:solidFill>
              </a:rPr>
              <a:t>ENVIRONMENTAL CONSULTANT ?</a:t>
            </a:r>
            <a:endParaRPr lang="en-US" altLang="en-US" sz="3600" b="1" dirty="0">
              <a:solidFill>
                <a:schemeClr val="bg1"/>
              </a:solidFill>
            </a:endParaRPr>
          </a:p>
        </p:txBody>
      </p:sp>
      <p:sp>
        <p:nvSpPr>
          <p:cNvPr id="3" name="TextBox 2"/>
          <p:cNvSpPr txBox="1"/>
          <p:nvPr/>
        </p:nvSpPr>
        <p:spPr>
          <a:xfrm>
            <a:off x="611560" y="1412776"/>
            <a:ext cx="7992888" cy="5016758"/>
          </a:xfrm>
          <a:prstGeom prst="rect">
            <a:avLst/>
          </a:prstGeom>
          <a:noFill/>
        </p:spPr>
        <p:txBody>
          <a:bodyPr wrap="square" rtlCol="0">
            <a:spAutoFit/>
          </a:bodyPr>
          <a:lstStyle/>
          <a:p>
            <a:pPr algn="just">
              <a:buFont typeface="Arial" pitchFamily="34" charset="0"/>
              <a:buChar char="•"/>
            </a:pPr>
            <a:r>
              <a:rPr lang="en-GB" dirty="0" smtClean="0">
                <a:solidFill>
                  <a:schemeClr val="bg1"/>
                </a:solidFill>
              </a:rPr>
              <a:t> </a:t>
            </a:r>
            <a:r>
              <a:rPr lang="en-GB" sz="2000" dirty="0" smtClean="0">
                <a:solidFill>
                  <a:schemeClr val="bg1"/>
                </a:solidFill>
              </a:rPr>
              <a:t>Works with organisations on a range of </a:t>
            </a:r>
            <a:r>
              <a:rPr lang="en-GB" sz="2000" i="1" dirty="0" smtClean="0">
                <a:solidFill>
                  <a:schemeClr val="bg1"/>
                </a:solidFill>
              </a:rPr>
              <a:t>environmental</a:t>
            </a:r>
            <a:r>
              <a:rPr lang="en-GB" sz="2000" dirty="0" smtClean="0">
                <a:solidFill>
                  <a:schemeClr val="bg1"/>
                </a:solidFill>
              </a:rPr>
              <a:t> issues, offering expert advisory and assessment services to ensure that possible damaging effects are managed or eliminated.</a:t>
            </a:r>
          </a:p>
          <a:p>
            <a:pPr algn="just">
              <a:buFont typeface="Arial" pitchFamily="34" charset="0"/>
              <a:buChar char="•"/>
            </a:pPr>
            <a:endParaRPr lang="en-US" sz="2000" dirty="0" smtClean="0">
              <a:solidFill>
                <a:schemeClr val="bg1"/>
              </a:solidFill>
            </a:endParaRPr>
          </a:p>
          <a:p>
            <a:pPr algn="just">
              <a:buFont typeface="Arial" pitchFamily="34" charset="0"/>
              <a:buChar char="•"/>
            </a:pPr>
            <a:r>
              <a:rPr lang="en-US" sz="2000" dirty="0" smtClean="0">
                <a:solidFill>
                  <a:schemeClr val="bg1"/>
                </a:solidFill>
              </a:rPr>
              <a:t> </a:t>
            </a:r>
            <a:r>
              <a:rPr lang="en-GB" sz="2000" dirty="0" smtClean="0">
                <a:solidFill>
                  <a:schemeClr val="bg1"/>
                </a:solidFill>
              </a:rPr>
              <a:t>Ensuring that the Client or employer complies with environmental  regulations.</a:t>
            </a:r>
          </a:p>
          <a:p>
            <a:pPr algn="just">
              <a:buFont typeface="Arial" pitchFamily="34" charset="0"/>
              <a:buChar char="•"/>
            </a:pPr>
            <a:endParaRPr lang="en-US" sz="2000" dirty="0" smtClean="0">
              <a:solidFill>
                <a:schemeClr val="bg1"/>
              </a:solidFill>
            </a:endParaRPr>
          </a:p>
          <a:p>
            <a:pPr algn="just">
              <a:buFont typeface="Arial" pitchFamily="34" charset="0"/>
              <a:buChar char="•"/>
            </a:pPr>
            <a:r>
              <a:rPr lang="en-GB" sz="2000" dirty="0" smtClean="0">
                <a:solidFill>
                  <a:schemeClr val="bg1"/>
                </a:solidFill>
              </a:rPr>
              <a:t> Address a variety of environmental issues such as:</a:t>
            </a:r>
          </a:p>
          <a:p>
            <a:pPr algn="just"/>
            <a:r>
              <a:rPr lang="en-GB" sz="2000" dirty="0" smtClean="0">
                <a:solidFill>
                  <a:schemeClr val="bg1"/>
                </a:solidFill>
              </a:rPr>
              <a:t>Air, land and water contamination; environmental impact assessment and flood risk; waste management and recycling; renewable energy opportunities.</a:t>
            </a:r>
          </a:p>
          <a:p>
            <a:pPr algn="just"/>
            <a:endParaRPr lang="en-US" sz="2000" dirty="0" smtClean="0">
              <a:solidFill>
                <a:schemeClr val="bg1"/>
              </a:solidFill>
            </a:endParaRPr>
          </a:p>
          <a:p>
            <a:pPr algn="just">
              <a:buFont typeface="Arial" pitchFamily="34" charset="0"/>
              <a:buChar char="•"/>
            </a:pPr>
            <a:r>
              <a:rPr lang="en-US" sz="2000" dirty="0" smtClean="0">
                <a:solidFill>
                  <a:schemeClr val="bg1"/>
                </a:solidFill>
              </a:rPr>
              <a:t> </a:t>
            </a:r>
            <a:r>
              <a:rPr lang="en-GB" sz="2000" dirty="0" smtClean="0">
                <a:solidFill>
                  <a:schemeClr val="bg1"/>
                </a:solidFill>
              </a:rPr>
              <a:t>Advising on the suitability and sustainability of new developments, developing conceptual models and interpreting data to help ‘build out’ environmental impact.</a:t>
            </a:r>
          </a:p>
          <a:p>
            <a:pPr algn="just">
              <a:buFont typeface="Arial" pitchFamily="34" charset="0"/>
              <a:buChar char="•"/>
            </a:pPr>
            <a:endParaRPr lang="en-GB" sz="20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148114" y="44535"/>
            <a:ext cx="3343766" cy="1368152"/>
          </a:xfrm>
          <a:prstGeom prst="rect">
            <a:avLst/>
          </a:prstGeom>
        </p:spPr>
        <p:txBody>
          <a:bodyPr vert="horz" lIns="91440" tIns="45720" rIns="91440" bIns="45720" rtlCol="0">
            <a:normAutofit/>
          </a:bodyPr>
          <a:lstStyle/>
          <a:p>
            <a:pPr marL="274320" marR="0" lvl="0" indent="-274320" defTabSz="914400" rtl="0" eaLnBrk="1" fontAlgn="auto" latinLnBrk="0" hangingPunct="1">
              <a:lnSpc>
                <a:spcPct val="100000"/>
              </a:lnSpc>
              <a:spcBef>
                <a:spcPct val="20000"/>
              </a:spcBef>
              <a:spcAft>
                <a:spcPts val="0"/>
              </a:spcAft>
              <a:buClrTx/>
              <a:buSzTx/>
              <a:tabLst/>
              <a:defRPr/>
            </a:pPr>
            <a:r>
              <a:rPr lang="en-US" altLang="en-US" sz="3600" dirty="0" smtClean="0">
                <a:solidFill>
                  <a:schemeClr val="bg1"/>
                </a:solidFill>
              </a:rPr>
              <a:t>The </a:t>
            </a:r>
            <a:r>
              <a:rPr kumimoji="0" lang="en-US" altLang="en-US" sz="3600" b="0" u="none" strike="noStrike" kern="1200" cap="none" spc="0" normalizeH="0" baseline="0" noProof="0" dirty="0" smtClean="0">
                <a:ln>
                  <a:noFill/>
                </a:ln>
                <a:solidFill>
                  <a:schemeClr val="bg1"/>
                </a:solidFill>
                <a:effectLst/>
                <a:uLnTx/>
                <a:uFillTx/>
                <a:latin typeface="+mn-lt"/>
                <a:ea typeface="+mn-ea"/>
                <a:cs typeface="+mn-cs"/>
              </a:rPr>
              <a:t> Project</a:t>
            </a:r>
          </a:p>
          <a:p>
            <a:pPr marL="274320" marR="0" lvl="0" indent="-274320" defTabSz="914400" rtl="0" eaLnBrk="1" fontAlgn="auto" latinLnBrk="0" hangingPunct="1">
              <a:lnSpc>
                <a:spcPct val="100000"/>
              </a:lnSpc>
              <a:spcBef>
                <a:spcPct val="20000"/>
              </a:spcBef>
              <a:spcAft>
                <a:spcPts val="0"/>
              </a:spcAft>
              <a:buClrTx/>
              <a:buSzTx/>
              <a:tabLst/>
              <a:defRPr/>
            </a:pPr>
            <a:r>
              <a:rPr lang="en-US" altLang="en-US" sz="3600" dirty="0" smtClean="0">
                <a:solidFill>
                  <a:schemeClr val="bg1"/>
                </a:solidFill>
              </a:rPr>
              <a:t>Manager ?</a:t>
            </a:r>
            <a:r>
              <a:rPr kumimoji="0" lang="en-US" altLang="en-US" sz="3600" b="0" u="none" strike="noStrike" kern="1200" cap="none" spc="0" normalizeH="0" baseline="0" noProof="0" dirty="0" smtClean="0">
                <a:ln>
                  <a:noFill/>
                </a:ln>
                <a:solidFill>
                  <a:schemeClr val="bg1"/>
                </a:solidFill>
                <a:effectLst/>
                <a:uLnTx/>
                <a:uFillTx/>
                <a:latin typeface="+mn-lt"/>
                <a:ea typeface="+mn-ea"/>
                <a:cs typeface="+mn-cs"/>
              </a:rPr>
              <a:t>  </a:t>
            </a:r>
          </a:p>
          <a:p>
            <a:pPr marL="274320" marR="0" lvl="0" indent="-274320" defTabSz="914400" rtl="0" eaLnBrk="1" fontAlgn="auto" latinLnBrk="0" hangingPunct="1">
              <a:lnSpc>
                <a:spcPct val="100000"/>
              </a:lnSpc>
              <a:spcBef>
                <a:spcPct val="20000"/>
              </a:spcBef>
              <a:spcAft>
                <a:spcPts val="0"/>
              </a:spcAft>
              <a:buClrTx/>
              <a:buSzTx/>
              <a:tabLst/>
              <a:defRPr/>
            </a:pPr>
            <a:endParaRPr kumimoji="0" lang="en-US" altLang="en-US" sz="3600" b="0" u="none" strike="noStrike" kern="1200" cap="none" spc="0" normalizeH="0" baseline="0" noProof="0" dirty="0" smtClean="0">
              <a:ln>
                <a:noFill/>
              </a:ln>
              <a:solidFill>
                <a:schemeClr val="bg1"/>
              </a:solidFill>
              <a:effectLst/>
              <a:uLnTx/>
              <a:uFillTx/>
              <a:latin typeface="+mn-lt"/>
              <a:ea typeface="+mn-ea"/>
              <a:cs typeface="+mn-cs"/>
            </a:endParaRPr>
          </a:p>
        </p:txBody>
      </p:sp>
      <p:sp>
        <p:nvSpPr>
          <p:cNvPr id="5" name="Title 3"/>
          <p:cNvSpPr txBox="1">
            <a:spLocks/>
          </p:cNvSpPr>
          <p:nvPr/>
        </p:nvSpPr>
        <p:spPr>
          <a:xfrm>
            <a:off x="179512" y="1412776"/>
            <a:ext cx="4176464" cy="5760640"/>
          </a:xfrm>
          <a:prstGeom prst="rect">
            <a:avLst/>
          </a:prstGeom>
        </p:spPr>
        <p:txBody>
          <a:bodyPr vert="horz" lIns="91440" tIns="45720" rIns="91440" bIns="45720" rtlCol="0">
            <a:normAutofit fontScale="97500"/>
          </a:bodyPr>
          <a:lstStyle/>
          <a:p>
            <a:pPr marL="274320" marR="0" lvl="0" indent="-274320" algn="just" defTabSz="914400" rtl="0" eaLnBrk="1" fontAlgn="auto" latinLnBrk="0" hangingPunct="1">
              <a:lnSpc>
                <a:spcPct val="100000"/>
              </a:lnSpc>
              <a:spcBef>
                <a:spcPct val="20000"/>
              </a:spcBef>
              <a:spcAft>
                <a:spcPts val="0"/>
              </a:spcAft>
              <a:buClrTx/>
              <a:buSzTx/>
              <a:buFont typeface="Arial" pitchFamily="34" charset="0"/>
              <a:buChar char="•"/>
              <a:tabLst/>
              <a:defRPr/>
            </a:pPr>
            <a:r>
              <a:rPr lang="en-US" altLang="en-US" sz="2100" dirty="0" smtClean="0">
                <a:solidFill>
                  <a:schemeClr val="bg1"/>
                </a:solidFill>
              </a:rPr>
              <a:t>Is </a:t>
            </a:r>
            <a:r>
              <a:rPr kumimoji="0" lang="en-US" altLang="en-US" sz="2100" u="none" strike="noStrike" kern="1200" cap="none" spc="0" normalizeH="0" baseline="0" noProof="0" dirty="0" smtClean="0">
                <a:ln>
                  <a:noFill/>
                </a:ln>
                <a:solidFill>
                  <a:schemeClr val="bg1"/>
                </a:solidFill>
                <a:effectLst/>
                <a:uLnTx/>
                <a:uFillTx/>
              </a:rPr>
              <a:t>responsible for leading and coordinating the project effort from inception to its successful completion. </a:t>
            </a:r>
          </a:p>
          <a:p>
            <a:pPr marL="274320" marR="0" lvl="0" indent="-27432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100" u="none" strike="noStrike" kern="1200" cap="none" spc="0" normalizeH="0" baseline="0" noProof="0" dirty="0" smtClean="0">
                <a:ln>
                  <a:noFill/>
                </a:ln>
                <a:solidFill>
                  <a:schemeClr val="bg1"/>
                </a:solidFill>
                <a:effectLst/>
                <a:uLnTx/>
                <a:uFillTx/>
              </a:rPr>
              <a:t>He is a manpower and situation manager</a:t>
            </a:r>
          </a:p>
          <a:p>
            <a:pPr marL="274320" marR="0" lvl="0" indent="-27432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100" u="none" strike="noStrike" kern="1200" cap="none" spc="0" normalizeH="0" baseline="0" noProof="0" dirty="0" smtClean="0">
                <a:ln>
                  <a:noFill/>
                </a:ln>
                <a:solidFill>
                  <a:schemeClr val="bg1"/>
                </a:solidFill>
                <a:effectLst/>
                <a:uLnTx/>
                <a:uFillTx/>
              </a:rPr>
              <a:t>Control the site work in management of time, cost, quality</a:t>
            </a:r>
            <a:r>
              <a:rPr kumimoji="0" lang="en-US" altLang="en-US" sz="2100" u="none" strike="noStrike" kern="1200" cap="none" spc="0" normalizeH="0" noProof="0" dirty="0" smtClean="0">
                <a:ln>
                  <a:noFill/>
                </a:ln>
                <a:solidFill>
                  <a:schemeClr val="bg1"/>
                </a:solidFill>
                <a:effectLst/>
                <a:uLnTx/>
                <a:uFillTx/>
              </a:rPr>
              <a:t> and manpower.</a:t>
            </a:r>
            <a:endParaRPr kumimoji="0" lang="en-US" altLang="en-US" sz="2100" u="none" strike="noStrike" kern="1200" cap="none" spc="0" normalizeH="0" baseline="0" noProof="0" dirty="0" smtClean="0">
              <a:ln>
                <a:noFill/>
              </a:ln>
              <a:solidFill>
                <a:schemeClr val="bg1"/>
              </a:solidFill>
              <a:effectLst/>
              <a:uLnTx/>
              <a:uFillTx/>
            </a:endParaRPr>
          </a:p>
          <a:p>
            <a:pPr marL="274320" marR="0" lvl="0" indent="-274320" algn="just" defTabSz="914400" rtl="0" eaLnBrk="1" fontAlgn="auto" latinLnBrk="0" hangingPunct="1">
              <a:lnSpc>
                <a:spcPct val="100000"/>
              </a:lnSpc>
              <a:spcBef>
                <a:spcPct val="20000"/>
              </a:spcBef>
              <a:spcAft>
                <a:spcPts val="0"/>
              </a:spcAft>
              <a:buClrTx/>
              <a:buSzTx/>
              <a:buFont typeface="Arial" pitchFamily="34" charset="0"/>
              <a:buChar char="•"/>
              <a:tabLst/>
              <a:defRPr/>
            </a:pPr>
            <a:r>
              <a:rPr lang="en-US" altLang="en-US" sz="2100" dirty="0" smtClean="0">
                <a:solidFill>
                  <a:schemeClr val="bg1"/>
                </a:solidFill>
              </a:rPr>
              <a:t>Directs administration and communications.</a:t>
            </a:r>
          </a:p>
          <a:p>
            <a:pPr marL="274320" marR="0" lvl="0" indent="-27432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100" u="none" strike="noStrike" kern="1200" cap="none" spc="0" normalizeH="0" baseline="0" noProof="0" dirty="0" smtClean="0">
                <a:ln>
                  <a:noFill/>
                </a:ln>
                <a:solidFill>
                  <a:schemeClr val="bg1"/>
                </a:solidFill>
                <a:effectLst/>
                <a:uLnTx/>
                <a:uFillTx/>
              </a:rPr>
              <a:t>Liaison</a:t>
            </a:r>
            <a:r>
              <a:rPr kumimoji="0" lang="en-US" altLang="en-US" sz="2100" u="none" strike="noStrike" kern="1200" cap="none" spc="0" normalizeH="0" noProof="0" dirty="0" smtClean="0">
                <a:ln>
                  <a:noFill/>
                </a:ln>
                <a:solidFill>
                  <a:schemeClr val="bg1"/>
                </a:solidFill>
                <a:effectLst/>
                <a:uLnTx/>
                <a:uFillTx/>
              </a:rPr>
              <a:t> point for Clients representatives and Contractor’s</a:t>
            </a:r>
          </a:p>
          <a:p>
            <a:pPr marR="0" lvl="0" algn="just" defTabSz="914400" rtl="0" eaLnBrk="1" fontAlgn="auto" latinLnBrk="0" hangingPunct="1">
              <a:lnSpc>
                <a:spcPct val="100000"/>
              </a:lnSpc>
              <a:spcBef>
                <a:spcPct val="20000"/>
              </a:spcBef>
              <a:spcAft>
                <a:spcPts val="0"/>
              </a:spcAft>
              <a:buClrTx/>
              <a:buSzTx/>
              <a:tabLst/>
              <a:defRPr/>
            </a:pPr>
            <a:r>
              <a:rPr lang="en-US" altLang="en-US" sz="2100" dirty="0">
                <a:solidFill>
                  <a:schemeClr val="bg1"/>
                </a:solidFill>
              </a:rPr>
              <a:t> </a:t>
            </a:r>
            <a:r>
              <a:rPr lang="en-US" altLang="en-US" sz="2100" dirty="0" smtClean="0">
                <a:solidFill>
                  <a:schemeClr val="bg1"/>
                </a:solidFill>
              </a:rPr>
              <a:t>    </a:t>
            </a:r>
            <a:r>
              <a:rPr lang="en-US" altLang="en-US" sz="2100" noProof="0" dirty="0" smtClean="0">
                <a:solidFill>
                  <a:schemeClr val="bg1"/>
                </a:solidFill>
              </a:rPr>
              <a:t>h</a:t>
            </a:r>
            <a:r>
              <a:rPr kumimoji="0" lang="en-US" altLang="en-US" sz="2100" u="none" strike="noStrike" kern="1200" cap="none" spc="0" normalizeH="0" noProof="0" dirty="0" smtClean="0">
                <a:ln>
                  <a:noFill/>
                </a:ln>
                <a:solidFill>
                  <a:schemeClr val="bg1"/>
                </a:solidFill>
                <a:effectLst/>
                <a:uLnTx/>
                <a:uFillTx/>
              </a:rPr>
              <a:t>ead</a:t>
            </a:r>
            <a:r>
              <a:rPr lang="en-US" altLang="en-US" sz="2100" noProof="0" dirty="0">
                <a:solidFill>
                  <a:schemeClr val="bg1"/>
                </a:solidFill>
              </a:rPr>
              <a:t>-</a:t>
            </a:r>
            <a:r>
              <a:rPr kumimoji="0" lang="en-US" altLang="en-US" sz="2100" u="none" strike="noStrike" kern="1200" cap="none" spc="0" normalizeH="0" noProof="0" dirty="0" smtClean="0">
                <a:ln>
                  <a:noFill/>
                </a:ln>
                <a:solidFill>
                  <a:schemeClr val="bg1"/>
                </a:solidFill>
                <a:effectLst/>
                <a:uLnTx/>
                <a:uFillTx/>
              </a:rPr>
              <a:t>office.</a:t>
            </a:r>
          </a:p>
          <a:p>
            <a:pPr marR="0" lvl="0" algn="l" defTabSz="914400" rtl="0" eaLnBrk="1" fontAlgn="auto" latinLnBrk="0" hangingPunct="1">
              <a:lnSpc>
                <a:spcPct val="100000"/>
              </a:lnSpc>
              <a:spcBef>
                <a:spcPct val="20000"/>
              </a:spcBef>
              <a:spcAft>
                <a:spcPts val="0"/>
              </a:spcAft>
              <a:buClrTx/>
              <a:buSzTx/>
              <a:tabLst/>
              <a:defRPr/>
            </a:pPr>
            <a:endParaRPr kumimoji="0" lang="en-US" altLang="en-US" sz="2100" u="none" strike="noStrike" kern="1200" cap="none" spc="0" normalizeH="0" noProof="0" dirty="0" smtClean="0">
              <a:ln>
                <a:noFill/>
              </a:ln>
              <a:solidFill>
                <a:schemeClr val="bg1"/>
              </a:solidFill>
              <a:effectLst/>
              <a:uLnTx/>
              <a:uFillTx/>
            </a:endParaRPr>
          </a:p>
          <a:p>
            <a:pPr marR="0" lvl="0" algn="l" defTabSz="914400" rtl="0" eaLnBrk="1" fontAlgn="auto" latinLnBrk="0" hangingPunct="1">
              <a:lnSpc>
                <a:spcPct val="100000"/>
              </a:lnSpc>
              <a:spcBef>
                <a:spcPct val="20000"/>
              </a:spcBef>
              <a:spcAft>
                <a:spcPts val="0"/>
              </a:spcAft>
              <a:buClrTx/>
              <a:buSzTx/>
              <a:tabLst/>
              <a:defRPr/>
            </a:pPr>
            <a:r>
              <a:rPr kumimoji="0" lang="en-US" altLang="en-US" sz="1800" u="none" strike="noStrike" kern="1200" cap="none" spc="0" normalizeH="0" baseline="0" noProof="0" dirty="0" smtClean="0">
                <a:ln>
                  <a:noFill/>
                </a:ln>
                <a:solidFill>
                  <a:schemeClr val="bg1"/>
                </a:solidFill>
                <a:effectLst/>
                <a:uLnTx/>
                <a:uFillTx/>
              </a:rPr>
              <a:t/>
            </a:r>
            <a:br>
              <a:rPr kumimoji="0" lang="en-US" altLang="en-US" sz="1800" u="none" strike="noStrike" kern="1200" cap="none" spc="0" normalizeH="0" baseline="0" noProof="0" dirty="0" smtClean="0">
                <a:ln>
                  <a:noFill/>
                </a:ln>
                <a:solidFill>
                  <a:schemeClr val="bg1"/>
                </a:solidFill>
                <a:effectLst/>
                <a:uLnTx/>
                <a:uFillTx/>
              </a:rPr>
            </a:br>
            <a:endParaRPr kumimoji="0" lang="en-GB" sz="1800" u="none" strike="noStrike" kern="1200" cap="none" spc="0" normalizeH="0" baseline="0" noProof="0" dirty="0">
              <a:ln>
                <a:noFill/>
              </a:ln>
              <a:solidFill>
                <a:schemeClr val="bg1"/>
              </a:solidFill>
              <a:effectLst/>
              <a:uLnTx/>
              <a:uFillTx/>
            </a:endParaRPr>
          </a:p>
        </p:txBody>
      </p:sp>
      <p:pic>
        <p:nvPicPr>
          <p:cNvPr id="7" name="Picture 9" descr="pm.tiff                                                        0015D192Macintosh HD                   C4DF871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a:xfrm>
            <a:off x="4499992" y="476672"/>
            <a:ext cx="4441939" cy="5544616"/>
          </a:xfrm>
          <a:prstGeom prst="rect">
            <a:avLst/>
          </a:prstGeom>
          <a:ln>
            <a:solidFill>
              <a:schemeClr val="bg1"/>
            </a:solidFill>
          </a:ln>
        </p:spPr>
      </p:pic>
      <p:sp>
        <p:nvSpPr>
          <p:cNvPr id="2" name="TextBox 1"/>
          <p:cNvSpPr txBox="1"/>
          <p:nvPr/>
        </p:nvSpPr>
        <p:spPr>
          <a:xfrm>
            <a:off x="4788024" y="4581128"/>
            <a:ext cx="1008112" cy="307777"/>
          </a:xfrm>
          <a:prstGeom prst="rect">
            <a:avLst/>
          </a:prstGeom>
          <a:solidFill>
            <a:schemeClr val="tx1"/>
          </a:solidFill>
        </p:spPr>
        <p:txBody>
          <a:bodyPr wrap="square" rtlCol="0">
            <a:spAutoFit/>
          </a:bodyPr>
          <a:lstStyle/>
          <a:p>
            <a:r>
              <a:rPr lang="en-GB" sz="1400" b="1" dirty="0" smtClean="0">
                <a:solidFill>
                  <a:schemeClr val="bg1"/>
                </a:solidFill>
              </a:rPr>
              <a:t>Architect</a:t>
            </a:r>
            <a:endParaRPr lang="en-GB" sz="1400" b="1" dirty="0">
              <a:solidFill>
                <a:schemeClr val="bg1"/>
              </a:solidFill>
            </a:endParaRPr>
          </a:p>
        </p:txBody>
      </p:sp>
      <p:sp>
        <p:nvSpPr>
          <p:cNvPr id="6" name="TextBox 5"/>
          <p:cNvSpPr txBox="1"/>
          <p:nvPr/>
        </p:nvSpPr>
        <p:spPr>
          <a:xfrm>
            <a:off x="6955044" y="4914865"/>
            <a:ext cx="929324" cy="692497"/>
          </a:xfrm>
          <a:prstGeom prst="rect">
            <a:avLst/>
          </a:prstGeom>
          <a:solidFill>
            <a:schemeClr val="tx1"/>
          </a:solidFill>
        </p:spPr>
        <p:txBody>
          <a:bodyPr wrap="square" rtlCol="0">
            <a:spAutoFit/>
          </a:bodyPr>
          <a:lstStyle/>
          <a:p>
            <a:r>
              <a:rPr lang="en-GB" sz="1300" b="1" dirty="0" smtClean="0">
                <a:solidFill>
                  <a:schemeClr val="bg1"/>
                </a:solidFill>
              </a:rPr>
              <a:t>Structural / Technical</a:t>
            </a:r>
          </a:p>
          <a:p>
            <a:r>
              <a:rPr lang="en-GB" sz="1300" b="1" dirty="0">
                <a:solidFill>
                  <a:schemeClr val="bg1"/>
                </a:solidFill>
              </a:rPr>
              <a:t> </a:t>
            </a:r>
            <a:r>
              <a:rPr lang="en-GB" sz="1300" b="1" dirty="0" smtClean="0">
                <a:solidFill>
                  <a:schemeClr val="bg1"/>
                </a:solidFill>
              </a:rPr>
              <a:t>     lead</a:t>
            </a:r>
            <a:endParaRPr lang="en-GB" sz="1300" b="1" dirty="0">
              <a:solidFill>
                <a:schemeClr val="bg1"/>
              </a:solidFill>
            </a:endParaRPr>
          </a:p>
        </p:txBody>
      </p:sp>
      <p:sp>
        <p:nvSpPr>
          <p:cNvPr id="4" name="TextBox 3"/>
          <p:cNvSpPr txBox="1"/>
          <p:nvPr/>
        </p:nvSpPr>
        <p:spPr>
          <a:xfrm>
            <a:off x="7884368" y="3095091"/>
            <a:ext cx="1008112" cy="307777"/>
          </a:xfrm>
          <a:prstGeom prst="rect">
            <a:avLst/>
          </a:prstGeom>
          <a:noFill/>
        </p:spPr>
        <p:txBody>
          <a:bodyPr wrap="square" rtlCol="0">
            <a:spAutoFit/>
          </a:bodyPr>
          <a:lstStyle/>
          <a:p>
            <a:r>
              <a:rPr lang="en-GB" sz="1400" b="1" dirty="0" smtClean="0">
                <a:solidFill>
                  <a:schemeClr val="bg1"/>
                </a:solidFill>
              </a:rPr>
              <a:t>M+E  etc.</a:t>
            </a:r>
            <a:endParaRPr lang="en-GB" sz="1400" b="1" dirty="0">
              <a:solidFill>
                <a:schemeClr val="bg1"/>
              </a:solidFill>
            </a:endParaRPr>
          </a:p>
        </p:txBody>
      </p:sp>
    </p:spTree>
    <p:extLst>
      <p:ext uri="{BB962C8B-B14F-4D97-AF65-F5344CB8AC3E}">
        <p14:creationId xmlns:p14="http://schemas.microsoft.com/office/powerpoint/2010/main" val="17359931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additive="base">
                                        <p:cTn id="2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 calcmode="lin" valueType="num">
                                      <p:cBhvr additive="base">
                                        <p:cTn id="3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anim calcmode="lin" valueType="num">
                                      <p:cBhvr additive="base">
                                        <p:cTn id="3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3" end="3"/>
                                            </p:txEl>
                                          </p:spTgt>
                                        </p:tgtEl>
                                        <p:attrNameLst>
                                          <p:attrName>style.visibility</p:attrName>
                                        </p:attrNameLst>
                                      </p:cBhvr>
                                      <p:to>
                                        <p:strVal val="visible"/>
                                      </p:to>
                                    </p:set>
                                    <p:anim calcmode="lin" valueType="num">
                                      <p:cBhvr additive="base">
                                        <p:cTn id="4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3" end="3"/>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5">
                                            <p:txEl>
                                              <p:pRg st="4" end="4"/>
                                            </p:txEl>
                                          </p:spTgt>
                                        </p:tgtEl>
                                        <p:attrNameLst>
                                          <p:attrName>style.visibility</p:attrName>
                                        </p:attrNameLst>
                                      </p:cBhvr>
                                      <p:to>
                                        <p:strVal val="visible"/>
                                      </p:to>
                                    </p:set>
                                    <p:anim calcmode="lin" valueType="num">
                                      <p:cBhvr additive="base">
                                        <p:cTn id="4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
                                            <p:txEl>
                                              <p:pRg st="4" end="4"/>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
                                            <p:txEl>
                                              <p:pRg st="5" end="5"/>
                                            </p:txEl>
                                          </p:spTgt>
                                        </p:tgtEl>
                                        <p:attrNameLst>
                                          <p:attrName>style.visibility</p:attrName>
                                        </p:attrNameLst>
                                      </p:cBhvr>
                                      <p:to>
                                        <p:strVal val="visible"/>
                                      </p:to>
                                    </p:set>
                                    <p:anim calcmode="lin" valueType="num">
                                      <p:cBhvr additive="base">
                                        <p:cTn id="4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76672"/>
            <a:ext cx="4572000" cy="646331"/>
          </a:xfrm>
          <a:prstGeom prst="rect">
            <a:avLst/>
          </a:prstGeom>
        </p:spPr>
        <p:txBody>
          <a:bodyPr>
            <a:spAutoFit/>
          </a:bodyPr>
          <a:lstStyle/>
          <a:p>
            <a:pPr marL="274320" lvl="0" indent="-274320">
              <a:spcBef>
                <a:spcPct val="20000"/>
              </a:spcBef>
              <a:defRPr/>
            </a:pPr>
            <a:r>
              <a:rPr lang="en-US" altLang="en-US" sz="3600" b="1" dirty="0">
                <a:solidFill>
                  <a:schemeClr val="bg1"/>
                </a:solidFill>
              </a:rPr>
              <a:t>The  </a:t>
            </a:r>
            <a:r>
              <a:rPr lang="en-US" altLang="en-US" sz="3600" b="1" dirty="0" smtClean="0">
                <a:solidFill>
                  <a:schemeClr val="bg1"/>
                </a:solidFill>
              </a:rPr>
              <a:t>Site Engineer ?</a:t>
            </a:r>
            <a:endParaRPr lang="en-US" altLang="en-US" sz="3600" b="1" dirty="0">
              <a:solidFill>
                <a:schemeClr val="bg1"/>
              </a:solidFill>
            </a:endParaRPr>
          </a:p>
        </p:txBody>
      </p:sp>
      <p:sp>
        <p:nvSpPr>
          <p:cNvPr id="3" name="TextBox 2"/>
          <p:cNvSpPr txBox="1"/>
          <p:nvPr/>
        </p:nvSpPr>
        <p:spPr>
          <a:xfrm>
            <a:off x="539552" y="1628800"/>
            <a:ext cx="8136904" cy="4708981"/>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solidFill>
                  <a:schemeClr val="bg1"/>
                </a:solidFill>
              </a:rPr>
              <a:t>Permanently based on site operative</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r>
              <a:rPr lang="en-GB" sz="2000" dirty="0" smtClean="0">
                <a:solidFill>
                  <a:schemeClr val="bg1"/>
                </a:solidFill>
              </a:rPr>
              <a:t>Takes instruction from the Project Manager.</a:t>
            </a:r>
          </a:p>
          <a:p>
            <a:pPr marL="285750" indent="-285750">
              <a:buFont typeface="Arial" panose="020B0604020202020204" pitchFamily="34" charset="0"/>
              <a:buChar char="•"/>
            </a:pPr>
            <a:endParaRPr lang="en-GB" sz="2000" dirty="0" smtClean="0">
              <a:solidFill>
                <a:schemeClr val="bg1"/>
              </a:solidFill>
            </a:endParaRPr>
          </a:p>
          <a:p>
            <a:pPr marL="285750" indent="-285750">
              <a:buFont typeface="Arial" panose="020B0604020202020204" pitchFamily="34" charset="0"/>
              <a:buChar char="•"/>
            </a:pPr>
            <a:r>
              <a:rPr lang="en-GB" sz="2000" dirty="0" smtClean="0">
                <a:solidFill>
                  <a:schemeClr val="bg1"/>
                </a:solidFill>
              </a:rPr>
              <a:t>Sets out the framework of the Build for all excavation, concrete, steelwork, brickwork and drainage ( and liaises with specialist sub-contractors (M+E.. etc.))</a:t>
            </a:r>
          </a:p>
          <a:p>
            <a:pPr marL="285750" indent="-285750">
              <a:buFont typeface="Arial" panose="020B0604020202020204" pitchFamily="34" charset="0"/>
              <a:buChar char="•"/>
            </a:pPr>
            <a:endParaRPr lang="en-GB" sz="2000" dirty="0" smtClean="0">
              <a:solidFill>
                <a:schemeClr val="bg1"/>
              </a:solidFill>
            </a:endParaRPr>
          </a:p>
          <a:p>
            <a:pPr marL="285750" indent="-285750">
              <a:buFont typeface="Arial" panose="020B0604020202020204" pitchFamily="34" charset="0"/>
              <a:buChar char="•"/>
            </a:pPr>
            <a:r>
              <a:rPr lang="en-GB" sz="2000" dirty="0" smtClean="0">
                <a:solidFill>
                  <a:schemeClr val="bg1"/>
                </a:solidFill>
              </a:rPr>
              <a:t>Assists in quality control, on site records and reporting on issues/progress.</a:t>
            </a:r>
          </a:p>
          <a:p>
            <a:pPr marL="285750" indent="-285750">
              <a:buFont typeface="Arial" panose="020B0604020202020204" pitchFamily="34" charset="0"/>
              <a:buChar char="•"/>
            </a:pPr>
            <a:endParaRPr lang="en-GB" sz="2000" dirty="0" smtClean="0">
              <a:solidFill>
                <a:schemeClr val="bg1"/>
              </a:solidFill>
            </a:endParaRPr>
          </a:p>
          <a:p>
            <a:pPr marL="285750" indent="-285750">
              <a:buFont typeface="Arial" panose="020B0604020202020204" pitchFamily="34" charset="0"/>
              <a:buChar char="•"/>
            </a:pPr>
            <a:r>
              <a:rPr lang="en-GB" sz="2000" dirty="0" smtClean="0">
                <a:solidFill>
                  <a:schemeClr val="bg1"/>
                </a:solidFill>
              </a:rPr>
              <a:t>Checks the work, levels, verticality and installation as the work proceeds.</a:t>
            </a:r>
          </a:p>
          <a:p>
            <a:pPr marL="285750" indent="-285750">
              <a:buFont typeface="Arial" panose="020B0604020202020204" pitchFamily="34" charset="0"/>
              <a:buChar char="•"/>
            </a:pPr>
            <a:endParaRPr lang="en-GB" sz="2000" dirty="0">
              <a:solidFill>
                <a:schemeClr val="bg1"/>
              </a:solidFill>
            </a:endParaRPr>
          </a:p>
          <a:p>
            <a:pPr marL="285750" indent="-285750">
              <a:buFont typeface="Arial" panose="020B0604020202020204" pitchFamily="34" charset="0"/>
              <a:buChar char="•"/>
            </a:pPr>
            <a:r>
              <a:rPr lang="en-GB" sz="2000" dirty="0" smtClean="0">
                <a:solidFill>
                  <a:schemeClr val="bg1"/>
                </a:solidFill>
              </a:rPr>
              <a:t>Reports to Project Manager</a:t>
            </a:r>
            <a:endParaRPr lang="en-GB" sz="2000" dirty="0">
              <a:solidFill>
                <a:schemeClr val="bg1"/>
              </a:solidFill>
            </a:endParaRPr>
          </a:p>
        </p:txBody>
      </p:sp>
      <p:pic>
        <p:nvPicPr>
          <p:cNvPr id="3074" name="Picture 2" descr="http://www.amanoverseas.com/images/engine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188640"/>
            <a:ext cx="3168352" cy="2376264"/>
          </a:xfrm>
          <a:prstGeom prst="rect">
            <a:avLst/>
          </a:prstGeom>
          <a:noFill/>
          <a:ln w="28575">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980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 calcmode="lin" valueType="num">
                                      <p:cBhvr additive="base">
                                        <p:cTn id="2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 calcmode="lin" valueType="num">
                                      <p:cBhvr additive="base">
                                        <p:cTn id="2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76672"/>
            <a:ext cx="5832648" cy="646331"/>
          </a:xfrm>
          <a:prstGeom prst="rect">
            <a:avLst/>
          </a:prstGeom>
        </p:spPr>
        <p:txBody>
          <a:bodyPr wrap="square">
            <a:spAutoFit/>
          </a:bodyPr>
          <a:lstStyle/>
          <a:p>
            <a:pPr marL="274320" lvl="0" indent="-274320">
              <a:spcBef>
                <a:spcPct val="20000"/>
              </a:spcBef>
              <a:defRPr/>
            </a:pPr>
            <a:r>
              <a:rPr lang="en-US" altLang="en-US" sz="3600" b="1" dirty="0">
                <a:solidFill>
                  <a:schemeClr val="bg1"/>
                </a:solidFill>
              </a:rPr>
              <a:t>The  </a:t>
            </a:r>
            <a:r>
              <a:rPr lang="en-US" altLang="en-US" sz="3600" b="1" dirty="0" smtClean="0">
                <a:solidFill>
                  <a:schemeClr val="bg1"/>
                </a:solidFill>
              </a:rPr>
              <a:t>Quantity Surveyor ?</a:t>
            </a:r>
            <a:endParaRPr lang="en-US" altLang="en-US" sz="3600" b="1" dirty="0">
              <a:solidFill>
                <a:schemeClr val="bg1"/>
              </a:solidFill>
            </a:endParaRPr>
          </a:p>
        </p:txBody>
      </p:sp>
      <p:sp>
        <p:nvSpPr>
          <p:cNvPr id="3" name="TextBox 2"/>
          <p:cNvSpPr txBox="1"/>
          <p:nvPr/>
        </p:nvSpPr>
        <p:spPr>
          <a:xfrm>
            <a:off x="611560" y="1484784"/>
            <a:ext cx="7920880" cy="5416868"/>
          </a:xfrm>
          <a:prstGeom prst="rect">
            <a:avLst/>
          </a:prstGeom>
          <a:noFill/>
        </p:spPr>
        <p:txBody>
          <a:bodyPr wrap="square" rtlCol="0">
            <a:spAutoFit/>
          </a:bodyPr>
          <a:lstStyle/>
          <a:p>
            <a:pPr marL="285750" indent="-285750" algn="just">
              <a:buFont typeface="Arial" panose="020B0604020202020204" pitchFamily="34" charset="0"/>
              <a:buChar char="•"/>
            </a:pPr>
            <a:r>
              <a:rPr lang="en-GB" sz="2000" dirty="0" smtClean="0">
                <a:solidFill>
                  <a:schemeClr val="bg1"/>
                </a:solidFill>
              </a:rPr>
              <a:t>Is a sub-ordinate to the Project Manager, but more usually is directed by the Chief Surveyor (or Commercial Manager) at Head Office.</a:t>
            </a:r>
          </a:p>
          <a:p>
            <a:pPr marL="285750" indent="-285750" algn="just">
              <a:buFont typeface="Arial" panose="020B0604020202020204" pitchFamily="34" charset="0"/>
              <a:buChar char="•"/>
            </a:pPr>
            <a:endParaRPr lang="en-GB" dirty="0">
              <a:solidFill>
                <a:schemeClr val="bg1"/>
              </a:solidFill>
            </a:endParaRPr>
          </a:p>
          <a:p>
            <a:pPr marL="285750" indent="-285750" algn="just">
              <a:buFont typeface="Arial" panose="020B0604020202020204" pitchFamily="34" charset="0"/>
              <a:buChar char="•"/>
            </a:pPr>
            <a:r>
              <a:rPr lang="en-GB" dirty="0" smtClean="0">
                <a:solidFill>
                  <a:schemeClr val="bg1"/>
                </a:solidFill>
              </a:rPr>
              <a:t>Measures the work done on site and agrees payment with the Client’s professional QS. </a:t>
            </a:r>
          </a:p>
          <a:p>
            <a:pPr marL="285750" indent="-285750" algn="just">
              <a:buFont typeface="Arial" panose="020B0604020202020204" pitchFamily="34" charset="0"/>
              <a:buChar char="•"/>
            </a:pPr>
            <a:endParaRPr lang="en-GB" dirty="0">
              <a:solidFill>
                <a:schemeClr val="bg1"/>
              </a:solidFill>
            </a:endParaRPr>
          </a:p>
          <a:p>
            <a:pPr marL="285750" indent="-285750" algn="just">
              <a:buFont typeface="Arial" panose="020B0604020202020204" pitchFamily="34" charset="0"/>
              <a:buChar char="•"/>
            </a:pPr>
            <a:r>
              <a:rPr lang="en-GB" dirty="0" smtClean="0">
                <a:solidFill>
                  <a:schemeClr val="bg1"/>
                </a:solidFill>
              </a:rPr>
              <a:t>Records and prices variations to the work shown in the Bills of Quantity by the Architect, so that claims for payment may be made.</a:t>
            </a:r>
          </a:p>
          <a:p>
            <a:pPr marL="285750" indent="-285750" algn="just">
              <a:buFont typeface="Arial" panose="020B0604020202020204" pitchFamily="34" charset="0"/>
              <a:buChar char="•"/>
            </a:pPr>
            <a:endParaRPr lang="en-GB" dirty="0">
              <a:solidFill>
                <a:schemeClr val="bg1"/>
              </a:solidFill>
            </a:endParaRPr>
          </a:p>
          <a:p>
            <a:pPr marL="285750" indent="-285750" algn="just">
              <a:buFont typeface="Arial" panose="020B0604020202020204" pitchFamily="34" charset="0"/>
              <a:buChar char="•"/>
            </a:pPr>
            <a:r>
              <a:rPr lang="en-GB" dirty="0" smtClean="0">
                <a:solidFill>
                  <a:schemeClr val="bg1"/>
                </a:solidFill>
              </a:rPr>
              <a:t>Prepares the ‘Final Account’, taking into consideration any overrun of work, which may lead to additional claim for </a:t>
            </a:r>
            <a:r>
              <a:rPr lang="en-GB" b="1" dirty="0" smtClean="0">
                <a:solidFill>
                  <a:schemeClr val="bg1"/>
                </a:solidFill>
              </a:rPr>
              <a:t>preliminaries</a:t>
            </a:r>
            <a:r>
              <a:rPr lang="en-GB" dirty="0" smtClean="0">
                <a:solidFill>
                  <a:schemeClr val="bg1"/>
                </a:solidFill>
              </a:rPr>
              <a:t>, price fluctuations….etc.</a:t>
            </a:r>
          </a:p>
          <a:p>
            <a:pPr marL="285750" indent="-285750" algn="just">
              <a:buFont typeface="Arial" panose="020B0604020202020204" pitchFamily="34" charset="0"/>
              <a:buChar char="•"/>
            </a:pPr>
            <a:endParaRPr lang="en-GB" dirty="0">
              <a:solidFill>
                <a:schemeClr val="bg1"/>
              </a:solidFill>
            </a:endParaRPr>
          </a:p>
          <a:p>
            <a:pPr marL="285750" indent="-285750" algn="just">
              <a:buFont typeface="Arial" panose="020B0604020202020204" pitchFamily="34" charset="0"/>
              <a:buChar char="•"/>
            </a:pPr>
            <a:r>
              <a:rPr lang="en-GB" dirty="0" smtClean="0">
                <a:solidFill>
                  <a:schemeClr val="bg1"/>
                </a:solidFill>
              </a:rPr>
              <a:t>Records and agrees the work done monthly with the various sub-contractors.</a:t>
            </a:r>
          </a:p>
          <a:p>
            <a:pPr marL="285750" indent="-285750" algn="just">
              <a:buFont typeface="Arial" panose="020B0604020202020204" pitchFamily="34" charset="0"/>
              <a:buChar char="•"/>
            </a:pPr>
            <a:endParaRPr lang="en-GB" dirty="0">
              <a:solidFill>
                <a:schemeClr val="bg1"/>
              </a:solidFill>
            </a:endParaRPr>
          </a:p>
          <a:p>
            <a:pPr marL="285750" indent="-285750" algn="just">
              <a:buFont typeface="Arial" panose="020B0604020202020204" pitchFamily="34" charset="0"/>
              <a:buChar char="•"/>
            </a:pPr>
            <a:r>
              <a:rPr lang="en-GB" dirty="0" smtClean="0">
                <a:solidFill>
                  <a:schemeClr val="bg1"/>
                </a:solidFill>
              </a:rPr>
              <a:t>Is responsible for the Cost-Control information reports being sent to the Head Office so that the progress can be monitored against the costs of the job.</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Tree>
    <p:extLst>
      <p:ext uri="{BB962C8B-B14F-4D97-AF65-F5344CB8AC3E}">
        <p14:creationId xmlns:p14="http://schemas.microsoft.com/office/powerpoint/2010/main" val="2380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roject management triang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1412776"/>
            <a:ext cx="5644982" cy="415455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aasmarkets.com/wordpress/wp-content/up/2013/08/Project-Management.jpg"/>
          <p:cNvPicPr>
            <a:picLocks noChangeAspect="1" noChangeArrowheads="1"/>
          </p:cNvPicPr>
          <p:nvPr/>
        </p:nvPicPr>
        <p:blipFill>
          <a:blip r:embed="rId3" cstate="print"/>
          <a:srcRect/>
          <a:stretch>
            <a:fillRect/>
          </a:stretch>
        </p:blipFill>
        <p:spPr bwMode="auto">
          <a:xfrm>
            <a:off x="7092280" y="0"/>
            <a:ext cx="2051720" cy="1308998"/>
          </a:xfrm>
          <a:prstGeom prst="rect">
            <a:avLst/>
          </a:prstGeom>
          <a:noFill/>
          <a:ln w="28575">
            <a:solidFill>
              <a:schemeClr val="bg1"/>
            </a:solidFill>
          </a:ln>
        </p:spPr>
      </p:pic>
      <p:sp>
        <p:nvSpPr>
          <p:cNvPr id="2" name="TextBox 1"/>
          <p:cNvSpPr txBox="1"/>
          <p:nvPr/>
        </p:nvSpPr>
        <p:spPr>
          <a:xfrm>
            <a:off x="251520" y="260648"/>
            <a:ext cx="7200800" cy="523220"/>
          </a:xfrm>
          <a:prstGeom prst="rect">
            <a:avLst/>
          </a:prstGeom>
          <a:noFill/>
        </p:spPr>
        <p:txBody>
          <a:bodyPr wrap="square" rtlCol="0">
            <a:spAutoFit/>
          </a:bodyPr>
          <a:lstStyle/>
          <a:p>
            <a:r>
              <a:rPr lang="en-GB" sz="2800" b="1" u="sng" dirty="0" smtClean="0">
                <a:solidFill>
                  <a:schemeClr val="bg1"/>
                </a:solidFill>
              </a:rPr>
              <a:t>CONSIDERATIONS FOR OUR NEW PROJECT</a:t>
            </a:r>
            <a:endParaRPr lang="en-GB" sz="2800" b="1" u="sng" dirty="0">
              <a:solidFill>
                <a:schemeClr val="bg1"/>
              </a:solidFill>
            </a:endParaRPr>
          </a:p>
        </p:txBody>
      </p:sp>
      <p:sp>
        <p:nvSpPr>
          <p:cNvPr id="5" name="TextBox 4"/>
          <p:cNvSpPr txBox="1"/>
          <p:nvPr/>
        </p:nvSpPr>
        <p:spPr>
          <a:xfrm>
            <a:off x="683568" y="5877272"/>
            <a:ext cx="8208912" cy="830997"/>
          </a:xfrm>
          <a:prstGeom prst="rect">
            <a:avLst/>
          </a:prstGeom>
          <a:noFill/>
        </p:spPr>
        <p:txBody>
          <a:bodyPr wrap="square" rtlCol="0">
            <a:spAutoFit/>
          </a:bodyPr>
          <a:lstStyle/>
          <a:p>
            <a:pPr algn="ctr"/>
            <a:r>
              <a:rPr lang="en-US" sz="2400" b="1" dirty="0" smtClean="0">
                <a:solidFill>
                  <a:schemeClr val="bg1"/>
                </a:solidFill>
              </a:rPr>
              <a:t>What sort of questions need to be considered within each of these  four parameters?</a:t>
            </a:r>
            <a:endParaRPr lang="en-GB" sz="2400" b="1" dirty="0">
              <a:solidFill>
                <a:schemeClr val="bg1"/>
              </a:solidFill>
            </a:endParaRPr>
          </a:p>
        </p:txBody>
      </p:sp>
    </p:spTree>
    <p:extLst>
      <p:ext uri="{BB962C8B-B14F-4D97-AF65-F5344CB8AC3E}">
        <p14:creationId xmlns:p14="http://schemas.microsoft.com/office/powerpoint/2010/main" val="27179655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32656"/>
            <a:ext cx="5760640" cy="648072"/>
          </a:xfrm>
          <a:solidFill>
            <a:schemeClr val="bg2">
              <a:lumMod val="20000"/>
              <a:lumOff val="80000"/>
            </a:schemeClr>
          </a:solidFill>
          <a:ln>
            <a:solidFill>
              <a:schemeClr val="bg1"/>
            </a:solidFill>
          </a:ln>
        </p:spPr>
        <p:txBody>
          <a:bodyPr>
            <a:normAutofit fontScale="90000"/>
          </a:bodyPr>
          <a:lstStyle/>
          <a:p>
            <a:r>
              <a:rPr lang="en-US" sz="3600" dirty="0" smtClean="0">
                <a:solidFill>
                  <a:schemeClr val="bg1"/>
                </a:solidFill>
                <a:latin typeface="+mn-lt"/>
              </a:rPr>
              <a:t>Project Management Logic</a:t>
            </a:r>
            <a:endParaRPr lang="en-US" sz="3600" dirty="0">
              <a:solidFill>
                <a:schemeClr val="bg1"/>
              </a:solidFill>
              <a:latin typeface="+mn-lt"/>
            </a:endParaRPr>
          </a:p>
        </p:txBody>
      </p:sp>
      <p:sp>
        <p:nvSpPr>
          <p:cNvPr id="11" name="Content Placeholder 10"/>
          <p:cNvSpPr>
            <a:spLocks noGrp="1"/>
          </p:cNvSpPr>
          <p:nvPr>
            <p:ph sz="half" idx="17"/>
          </p:nvPr>
        </p:nvSpPr>
        <p:spPr>
          <a:xfrm>
            <a:off x="467544" y="1268760"/>
            <a:ext cx="3960440" cy="2592288"/>
          </a:xfrm>
        </p:spPr>
        <p:txBody>
          <a:bodyPr>
            <a:normAutofit fontScale="92500" lnSpcReduction="10000"/>
          </a:bodyPr>
          <a:lstStyle/>
          <a:p>
            <a:r>
              <a:rPr lang="en-US" sz="2100" b="1" dirty="0" smtClean="0">
                <a:solidFill>
                  <a:schemeClr val="bg1"/>
                </a:solidFill>
              </a:rPr>
              <a:t>TIMING</a:t>
            </a:r>
            <a:r>
              <a:rPr lang="en-US" sz="2100" b="1" dirty="0" smtClean="0"/>
              <a:t> </a:t>
            </a:r>
            <a:r>
              <a:rPr lang="en-US" sz="2100" dirty="0" smtClean="0"/>
              <a:t>of the project</a:t>
            </a:r>
          </a:p>
          <a:p>
            <a:pPr lvl="1"/>
            <a:r>
              <a:rPr lang="en-US" sz="2100" dirty="0"/>
              <a:t>WHEN is the deadline?</a:t>
            </a:r>
          </a:p>
          <a:p>
            <a:pPr lvl="1"/>
            <a:r>
              <a:rPr lang="en-US" sz="2100" dirty="0"/>
              <a:t>In WHAT order do tasks need to be completed?</a:t>
            </a:r>
          </a:p>
          <a:p>
            <a:pPr lvl="1"/>
            <a:r>
              <a:rPr lang="en-US" sz="2100" dirty="0"/>
              <a:t>WHAT needs to be done</a:t>
            </a:r>
            <a:r>
              <a:rPr lang="en-US" sz="2100" dirty="0" smtClean="0"/>
              <a:t>?</a:t>
            </a:r>
          </a:p>
          <a:p>
            <a:pPr lvl="1"/>
            <a:r>
              <a:rPr lang="en-US" sz="2100" dirty="0" smtClean="0"/>
              <a:t>Will the contract ‘run-on’</a:t>
            </a:r>
          </a:p>
          <a:p>
            <a:pPr lvl="1"/>
            <a:r>
              <a:rPr lang="en-US" sz="2100" dirty="0" smtClean="0"/>
              <a:t>What are the implications of this?</a:t>
            </a:r>
            <a:endParaRPr lang="en-US" sz="2100" dirty="0"/>
          </a:p>
          <a:p>
            <a:pPr lvl="1"/>
            <a:endParaRPr lang="en-US" dirty="0" smtClean="0"/>
          </a:p>
          <a:p>
            <a:pPr lvl="1"/>
            <a:endParaRPr lang="en-US" dirty="0"/>
          </a:p>
        </p:txBody>
      </p:sp>
      <p:sp>
        <p:nvSpPr>
          <p:cNvPr id="12" name="Content Placeholder 11"/>
          <p:cNvSpPr>
            <a:spLocks noGrp="1"/>
          </p:cNvSpPr>
          <p:nvPr>
            <p:ph sz="half" idx="18"/>
          </p:nvPr>
        </p:nvSpPr>
        <p:spPr>
          <a:xfrm>
            <a:off x="467544" y="3933056"/>
            <a:ext cx="3657413" cy="1965960"/>
          </a:xfrm>
        </p:spPr>
        <p:txBody>
          <a:bodyPr>
            <a:noAutofit/>
          </a:bodyPr>
          <a:lstStyle/>
          <a:p>
            <a:r>
              <a:rPr lang="en-US" b="1" dirty="0" smtClean="0">
                <a:solidFill>
                  <a:schemeClr val="bg1"/>
                </a:solidFill>
              </a:rPr>
              <a:t>COST</a:t>
            </a:r>
            <a:r>
              <a:rPr lang="en-US" b="1" dirty="0" smtClean="0"/>
              <a:t> </a:t>
            </a:r>
            <a:r>
              <a:rPr lang="en-US" dirty="0" smtClean="0"/>
              <a:t>of the project</a:t>
            </a:r>
          </a:p>
          <a:p>
            <a:pPr lvl="1"/>
            <a:r>
              <a:rPr lang="en-US" dirty="0"/>
              <a:t>HOW MUCH will it cost to bring this project up to that standard</a:t>
            </a:r>
            <a:r>
              <a:rPr lang="en-US" dirty="0" smtClean="0"/>
              <a:t>? This with profit added will form the Tender.</a:t>
            </a:r>
          </a:p>
          <a:p>
            <a:pPr lvl="1"/>
            <a:r>
              <a:rPr lang="en-US" dirty="0" smtClean="0"/>
              <a:t>WHAT choices cost more than others? </a:t>
            </a:r>
          </a:p>
          <a:p>
            <a:pPr lvl="1"/>
            <a:r>
              <a:rPr lang="en-US" dirty="0" smtClean="0"/>
              <a:t>Control and monitoring of costs during delivery.</a:t>
            </a:r>
            <a:endParaRPr lang="en-US" dirty="0"/>
          </a:p>
        </p:txBody>
      </p:sp>
      <p:sp>
        <p:nvSpPr>
          <p:cNvPr id="3" name="Content Placeholder 2"/>
          <p:cNvSpPr>
            <a:spLocks noGrp="1"/>
          </p:cNvSpPr>
          <p:nvPr>
            <p:ph sz="half" idx="1"/>
          </p:nvPr>
        </p:nvSpPr>
        <p:spPr>
          <a:xfrm>
            <a:off x="4572000" y="4221088"/>
            <a:ext cx="4248472" cy="2636912"/>
          </a:xfrm>
        </p:spPr>
        <p:txBody>
          <a:bodyPr>
            <a:normAutofit/>
          </a:bodyPr>
          <a:lstStyle/>
          <a:p>
            <a:r>
              <a:rPr lang="en-US" b="1" dirty="0" smtClean="0">
                <a:solidFill>
                  <a:schemeClr val="bg1"/>
                </a:solidFill>
              </a:rPr>
              <a:t>QUALITY</a:t>
            </a:r>
            <a:r>
              <a:rPr lang="en-US" dirty="0" smtClean="0"/>
              <a:t> of the project</a:t>
            </a:r>
          </a:p>
          <a:p>
            <a:pPr lvl="1"/>
            <a:r>
              <a:rPr lang="en-US" dirty="0" smtClean="0"/>
              <a:t>WHAT standards must be </a:t>
            </a:r>
          </a:p>
          <a:p>
            <a:pPr marL="457200" lvl="1" indent="0">
              <a:buNone/>
            </a:pPr>
            <a:r>
              <a:rPr lang="en-US" dirty="0"/>
              <a:t> </a:t>
            </a:r>
            <a:r>
              <a:rPr lang="en-US" dirty="0" smtClean="0"/>
              <a:t>      met?</a:t>
            </a:r>
          </a:p>
          <a:p>
            <a:pPr lvl="1"/>
            <a:r>
              <a:rPr lang="en-US" dirty="0" smtClean="0"/>
              <a:t>WHY is that standard important?</a:t>
            </a:r>
          </a:p>
          <a:p>
            <a:pPr lvl="1"/>
            <a:r>
              <a:rPr lang="en-US" dirty="0" smtClean="0"/>
              <a:t>Delivery to the Client’s request and to required standard </a:t>
            </a:r>
          </a:p>
          <a:p>
            <a:pPr lvl="1"/>
            <a:endParaRPr lang="en-US" dirty="0"/>
          </a:p>
        </p:txBody>
      </p:sp>
      <p:sp>
        <p:nvSpPr>
          <p:cNvPr id="5" name="Content Placeholder 10"/>
          <p:cNvSpPr>
            <a:spLocks noGrp="1"/>
          </p:cNvSpPr>
          <p:nvPr>
            <p:ph sz="half" idx="16"/>
          </p:nvPr>
        </p:nvSpPr>
        <p:spPr>
          <a:xfrm>
            <a:off x="4499992" y="1124744"/>
            <a:ext cx="3657600" cy="2880320"/>
          </a:xfrm>
        </p:spPr>
        <p:txBody>
          <a:bodyPr>
            <a:normAutofit fontScale="92500" lnSpcReduction="20000"/>
          </a:bodyPr>
          <a:lstStyle/>
          <a:p>
            <a:r>
              <a:rPr lang="en-US" sz="2100" b="1" dirty="0" smtClean="0">
                <a:solidFill>
                  <a:schemeClr val="bg1"/>
                </a:solidFill>
              </a:rPr>
              <a:t>DELIVERABLES (Scope)</a:t>
            </a:r>
            <a:r>
              <a:rPr lang="en-US" sz="2100" b="1" dirty="0" smtClean="0"/>
              <a:t> </a:t>
            </a:r>
            <a:r>
              <a:rPr lang="en-US" sz="2100" b="1" dirty="0">
                <a:solidFill>
                  <a:schemeClr val="bg1"/>
                </a:solidFill>
              </a:rPr>
              <a:t>of the project</a:t>
            </a:r>
          </a:p>
          <a:p>
            <a:pPr lvl="1"/>
            <a:r>
              <a:rPr lang="en-US" sz="2100" dirty="0"/>
              <a:t>WHAT elements make up the total project?</a:t>
            </a:r>
          </a:p>
          <a:p>
            <a:pPr lvl="1"/>
            <a:r>
              <a:rPr lang="en-US" sz="2100" dirty="0"/>
              <a:t>WHO will be responsible for each element</a:t>
            </a:r>
            <a:r>
              <a:rPr lang="en-US" sz="2100" dirty="0" smtClean="0"/>
              <a:t>?</a:t>
            </a:r>
          </a:p>
          <a:p>
            <a:pPr lvl="1"/>
            <a:r>
              <a:rPr lang="en-US" sz="2100" dirty="0"/>
              <a:t>WHEN will each element be delivered?  </a:t>
            </a:r>
            <a:endParaRPr lang="en-US" sz="2100" dirty="0" smtClean="0"/>
          </a:p>
          <a:p>
            <a:pPr lvl="1"/>
            <a:r>
              <a:rPr lang="en-US" sz="2100" dirty="0" smtClean="0"/>
              <a:t>HOW </a:t>
            </a:r>
            <a:r>
              <a:rPr lang="en-US" sz="2100" dirty="0"/>
              <a:t>will each element be delivered?</a:t>
            </a:r>
          </a:p>
          <a:p>
            <a:pPr lvl="1"/>
            <a:endParaRPr lang="en-US" dirty="0"/>
          </a:p>
          <a:p>
            <a:pPr marL="0" indent="0">
              <a:buNone/>
            </a:pPr>
            <a:endParaRPr lang="en-US" sz="2800" dirty="0" smtClean="0"/>
          </a:p>
        </p:txBody>
      </p:sp>
      <p:pic>
        <p:nvPicPr>
          <p:cNvPr id="54274" name="Picture 2" descr="http://heythrop.su/wp-content/uploads/2014/11/keep-calm-and-use-logic-6.png"/>
          <p:cNvPicPr>
            <a:picLocks noChangeAspect="1" noChangeArrowheads="1"/>
          </p:cNvPicPr>
          <p:nvPr/>
        </p:nvPicPr>
        <p:blipFill>
          <a:blip r:embed="rId3" cstate="print"/>
          <a:srcRect/>
          <a:stretch>
            <a:fillRect/>
          </a:stretch>
        </p:blipFill>
        <p:spPr bwMode="auto">
          <a:xfrm>
            <a:off x="8123228" y="0"/>
            <a:ext cx="1020772" cy="2016224"/>
          </a:xfrm>
          <a:prstGeom prst="rect">
            <a:avLst/>
          </a:prstGeom>
          <a:noFill/>
          <a:ln>
            <a:solidFill>
              <a:schemeClr val="bg1"/>
            </a:solidFill>
          </a:ln>
        </p:spPr>
      </p:pic>
    </p:spTree>
    <p:extLst>
      <p:ext uri="{BB962C8B-B14F-4D97-AF65-F5344CB8AC3E}">
        <p14:creationId xmlns:p14="http://schemas.microsoft.com/office/powerpoint/2010/main" val="268661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xEl>
                                              <p:pRg st="0" end="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xEl>
                                              <p:pRg st="1" end="1"/>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2">
                                            <p:txEl>
                                              <p:pRg st="2" end="2"/>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
                                            <p:txEl>
                                              <p:pRg st="1" end="1"/>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
                                            <p:txEl>
                                              <p:pRg st="3" end="3"/>
                                            </p:tx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build="p"/>
      <p:bldP spid="3" grpId="0" build="p"/>
      <p:bldP spid="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539552" y="1700808"/>
            <a:ext cx="8229600" cy="4373563"/>
          </a:xfrm>
          <a:prstGeom prst="rect">
            <a:avLst/>
          </a:prstGeom>
        </p:spPr>
        <p:txBody>
          <a:bodyPr>
            <a:normAutofit/>
          </a:bodyPr>
          <a:lstStyle/>
          <a:p>
            <a:pPr marL="571500" indent="-457200">
              <a:buFont typeface="+mj-lt"/>
              <a:buAutoNum type="arabicPeriod"/>
            </a:pPr>
            <a:r>
              <a:rPr lang="en-CA" b="1" dirty="0" smtClean="0">
                <a:solidFill>
                  <a:schemeClr val="bg1"/>
                </a:solidFill>
              </a:rPr>
              <a:t>Cost overruns</a:t>
            </a:r>
          </a:p>
          <a:p>
            <a:pPr marL="571500" indent="-457200">
              <a:buFont typeface="+mj-lt"/>
              <a:buAutoNum type="arabicPeriod"/>
            </a:pPr>
            <a:r>
              <a:rPr lang="en-CA" b="1" dirty="0" smtClean="0">
                <a:solidFill>
                  <a:schemeClr val="bg1"/>
                </a:solidFill>
              </a:rPr>
              <a:t>Unrealistic schedules (In time and Cost and Scope)</a:t>
            </a:r>
          </a:p>
          <a:p>
            <a:pPr marL="571500" indent="-457200">
              <a:buFont typeface="+mj-lt"/>
              <a:buAutoNum type="arabicPeriod"/>
            </a:pPr>
            <a:r>
              <a:rPr lang="en-CA" b="1" dirty="0" smtClean="0">
                <a:solidFill>
                  <a:schemeClr val="bg1"/>
                </a:solidFill>
              </a:rPr>
              <a:t>Does not meet expectations of the Client.</a:t>
            </a:r>
          </a:p>
          <a:p>
            <a:pPr marL="571500" indent="-457200">
              <a:buFont typeface="+mj-lt"/>
              <a:buAutoNum type="arabicPeriod"/>
            </a:pPr>
            <a:r>
              <a:rPr lang="en-CA" b="1" dirty="0" smtClean="0">
                <a:solidFill>
                  <a:schemeClr val="bg1"/>
                </a:solidFill>
              </a:rPr>
              <a:t>Project team is not clearly informed….communication….</a:t>
            </a:r>
          </a:p>
          <a:p>
            <a:pPr marL="571500" indent="-457200">
              <a:buFont typeface="+mj-lt"/>
              <a:buAutoNum type="arabicPeriod"/>
            </a:pPr>
            <a:r>
              <a:rPr lang="en-CA" b="1" dirty="0" smtClean="0">
                <a:solidFill>
                  <a:schemeClr val="bg1"/>
                </a:solidFill>
              </a:rPr>
              <a:t>Project Contract  is ambiguous, and causes delay and dispute.</a:t>
            </a:r>
          </a:p>
          <a:p>
            <a:pPr marL="571500" indent="-457200">
              <a:buFont typeface="+mj-lt"/>
              <a:buAutoNum type="arabicPeriod"/>
            </a:pPr>
            <a:r>
              <a:rPr lang="en-CA" b="1" dirty="0" smtClean="0">
                <a:solidFill>
                  <a:schemeClr val="bg1"/>
                </a:solidFill>
              </a:rPr>
              <a:t>Project  Manager  has responsibility but not the authority !</a:t>
            </a:r>
          </a:p>
          <a:p>
            <a:pPr marL="571500" indent="-457200">
              <a:buFont typeface="+mj-lt"/>
              <a:buAutoNum type="arabicPeriod"/>
            </a:pPr>
            <a:r>
              <a:rPr lang="en-CA" b="1" dirty="0" smtClean="0">
                <a:solidFill>
                  <a:schemeClr val="bg1"/>
                </a:solidFill>
              </a:rPr>
              <a:t>Risks, that are apparent and that develop,  are not properly managed </a:t>
            </a:r>
          </a:p>
          <a:p>
            <a:pPr marL="114300" indent="0">
              <a:buNone/>
            </a:pPr>
            <a:endParaRPr lang="en-CA" sz="1600" dirty="0" smtClean="0"/>
          </a:p>
          <a:p>
            <a:pPr marL="571500" indent="-457200">
              <a:buFont typeface="+mj-lt"/>
              <a:buAutoNum type="arabicPeriod"/>
            </a:pPr>
            <a:endParaRPr lang="en-CA" dirty="0" smtClean="0"/>
          </a:p>
        </p:txBody>
      </p:sp>
      <p:sp>
        <p:nvSpPr>
          <p:cNvPr id="2" name="Title 1"/>
          <p:cNvSpPr>
            <a:spLocks noGrp="1"/>
          </p:cNvSpPr>
          <p:nvPr>
            <p:ph type="title"/>
          </p:nvPr>
        </p:nvSpPr>
        <p:spPr>
          <a:xfrm>
            <a:off x="611560" y="260648"/>
            <a:ext cx="7704856" cy="936104"/>
          </a:xfrm>
        </p:spPr>
        <p:txBody>
          <a:bodyPr>
            <a:normAutofit/>
          </a:bodyPr>
          <a:lstStyle/>
          <a:p>
            <a:r>
              <a:rPr lang="en-CA" sz="3600" dirty="0" smtClean="0">
                <a:solidFill>
                  <a:schemeClr val="bg1"/>
                </a:solidFill>
                <a:latin typeface="+mn-lt"/>
              </a:rPr>
              <a:t>Why do Projects Fail?</a:t>
            </a:r>
            <a:endParaRPr lang="en-CA" sz="3600" dirty="0">
              <a:solidFill>
                <a:schemeClr val="bg1"/>
              </a:solidFill>
              <a:latin typeface="+mn-lt"/>
            </a:endParaRPr>
          </a:p>
        </p:txBody>
      </p:sp>
      <p:sp>
        <p:nvSpPr>
          <p:cNvPr id="4" name="TextBox 3"/>
          <p:cNvSpPr txBox="1"/>
          <p:nvPr/>
        </p:nvSpPr>
        <p:spPr>
          <a:xfrm>
            <a:off x="6444208" y="5877272"/>
            <a:ext cx="2520280" cy="523220"/>
          </a:xfrm>
          <a:prstGeom prst="rect">
            <a:avLst/>
          </a:prstGeom>
          <a:noFill/>
        </p:spPr>
        <p:txBody>
          <a:bodyPr wrap="square" rtlCol="0">
            <a:spAutoFit/>
          </a:bodyPr>
          <a:lstStyle/>
          <a:p>
            <a:r>
              <a:rPr lang="en-US" sz="2800" dirty="0" smtClean="0"/>
              <a:t>10 minutes</a:t>
            </a:r>
            <a:endParaRPr lang="en-GB" sz="2800" dirty="0"/>
          </a:p>
        </p:txBody>
      </p:sp>
      <p:sp>
        <p:nvSpPr>
          <p:cNvPr id="5" name="TextBox 4"/>
          <p:cNvSpPr txBox="1"/>
          <p:nvPr/>
        </p:nvSpPr>
        <p:spPr>
          <a:xfrm>
            <a:off x="827584" y="4869160"/>
            <a:ext cx="7704856" cy="523220"/>
          </a:xfrm>
          <a:prstGeom prst="rect">
            <a:avLst/>
          </a:prstGeom>
          <a:noFill/>
        </p:spPr>
        <p:txBody>
          <a:bodyPr wrap="square" rtlCol="0">
            <a:spAutoFit/>
          </a:bodyPr>
          <a:lstStyle/>
          <a:p>
            <a:pPr algn="ctr"/>
            <a:r>
              <a:rPr lang="en-US" sz="2800" b="1" dirty="0" smtClean="0">
                <a:solidFill>
                  <a:schemeClr val="bg1"/>
                </a:solidFill>
              </a:rPr>
              <a:t>WHERE DO OUR RISKS LIE ??</a:t>
            </a:r>
            <a:endParaRPr lang="en-GB" sz="2800" b="1" dirty="0">
              <a:solidFill>
                <a:schemeClr val="bg1"/>
              </a:solidFill>
            </a:endParaRPr>
          </a:p>
        </p:txBody>
      </p:sp>
    </p:spTree>
    <p:extLst>
      <p:ext uri="{BB962C8B-B14F-4D97-AF65-F5344CB8AC3E}">
        <p14:creationId xmlns:p14="http://schemas.microsoft.com/office/powerpoint/2010/main" val="2243367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251520" y="260648"/>
            <a:ext cx="2448272" cy="432048"/>
          </a:xfrm>
          <a:solidFill>
            <a:schemeClr val="bg1">
              <a:lumMod val="20000"/>
              <a:lumOff val="80000"/>
            </a:schemeClr>
          </a:solidFill>
          <a:ln w="19050">
            <a:solidFill>
              <a:schemeClr val="tx1"/>
            </a:solidFill>
          </a:ln>
        </p:spPr>
        <p:txBody>
          <a:bodyPr/>
          <a:lstStyle/>
          <a:p>
            <a:r>
              <a:rPr lang="en-CA" b="1" dirty="0" smtClean="0">
                <a:solidFill>
                  <a:schemeClr val="bg1"/>
                </a:solidFill>
              </a:rPr>
              <a:t>Types of Risks</a:t>
            </a:r>
            <a:endParaRPr lang="en-CA" b="1" dirty="0">
              <a:solidFill>
                <a:schemeClr val="bg1"/>
              </a:solidFill>
            </a:endParaRPr>
          </a:p>
        </p:txBody>
      </p:sp>
      <p:sp>
        <p:nvSpPr>
          <p:cNvPr id="10" name="TextBox 9"/>
          <p:cNvSpPr txBox="1"/>
          <p:nvPr/>
        </p:nvSpPr>
        <p:spPr>
          <a:xfrm flipH="1">
            <a:off x="323528" y="5949280"/>
            <a:ext cx="8579298" cy="461665"/>
          </a:xfrm>
          <a:prstGeom prst="rect">
            <a:avLst/>
          </a:prstGeom>
          <a:noFill/>
        </p:spPr>
        <p:txBody>
          <a:bodyPr wrap="square" rtlCol="0">
            <a:spAutoFit/>
          </a:bodyPr>
          <a:lstStyle/>
          <a:p>
            <a:r>
              <a:rPr lang="en-CA" sz="2400" b="1" dirty="0" smtClean="0">
                <a:solidFill>
                  <a:schemeClr val="bg1"/>
                </a:solidFill>
              </a:rPr>
              <a:t>Other Risks : Resources, Politics, Contracts,  Weather….</a:t>
            </a:r>
            <a:endParaRPr lang="en-CA" sz="2400" b="1" dirty="0">
              <a:solidFill>
                <a:schemeClr val="bg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8919" y="980728"/>
            <a:ext cx="8602786" cy="4824536"/>
          </a:xfrm>
          <a:prstGeom prst="rect">
            <a:avLst/>
          </a:prstGeom>
          <a:noFill/>
          <a:ln w="28575">
            <a:solidFill>
              <a:schemeClr val="bg1">
                <a:lumMod val="50000"/>
              </a:schemeClr>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4325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179512" y="260648"/>
            <a:ext cx="8777287" cy="18002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tabLst>
                <a:tab pos="287338" algn="l"/>
              </a:tabLst>
            </a:pPr>
            <a:r>
              <a:rPr lang="en-GB" altLang="en-US" sz="2500" b="1" dirty="0" smtClean="0">
                <a:solidFill>
                  <a:schemeClr val="bg1"/>
                </a:solidFill>
              </a:rPr>
              <a:t>Name the various Categories of construction work and give examples of work included in each category ?</a:t>
            </a:r>
            <a:endParaRPr lang="en-US" altLang="en-US" sz="2500" b="1" dirty="0">
              <a:solidFill>
                <a:schemeClr val="bg1"/>
              </a:solidFill>
            </a:endParaRPr>
          </a:p>
        </p:txBody>
      </p:sp>
      <p:sp>
        <p:nvSpPr>
          <p:cNvPr id="3" name="Rectangle 2"/>
          <p:cNvSpPr/>
          <p:nvPr/>
        </p:nvSpPr>
        <p:spPr>
          <a:xfrm>
            <a:off x="1598957" y="2128210"/>
            <a:ext cx="3677610" cy="461665"/>
          </a:xfrm>
          <a:prstGeom prst="rect">
            <a:avLst/>
          </a:prstGeom>
        </p:spPr>
        <p:txBody>
          <a:bodyPr wrap="none">
            <a:spAutoFit/>
          </a:bodyPr>
          <a:lstStyle/>
          <a:p>
            <a:pPr>
              <a:tabLst>
                <a:tab pos="287338" algn="l"/>
              </a:tabLst>
            </a:pPr>
            <a:r>
              <a:rPr lang="en-GB" altLang="en-US" sz="2400" b="1" dirty="0" smtClean="0">
                <a:solidFill>
                  <a:schemeClr val="bg1"/>
                </a:solidFill>
              </a:rPr>
              <a:t>Private and Social Housing</a:t>
            </a:r>
          </a:p>
        </p:txBody>
      </p:sp>
      <p:sp>
        <p:nvSpPr>
          <p:cNvPr id="4" name="Rectangle 3"/>
          <p:cNvSpPr/>
          <p:nvPr/>
        </p:nvSpPr>
        <p:spPr>
          <a:xfrm>
            <a:off x="1619672" y="2636912"/>
            <a:ext cx="1760418" cy="461665"/>
          </a:xfrm>
          <a:prstGeom prst="rect">
            <a:avLst/>
          </a:prstGeom>
        </p:spPr>
        <p:txBody>
          <a:bodyPr wrap="none">
            <a:spAutoFit/>
          </a:bodyPr>
          <a:lstStyle/>
          <a:p>
            <a:pPr>
              <a:tabLst>
                <a:tab pos="287338" algn="l"/>
              </a:tabLst>
            </a:pPr>
            <a:r>
              <a:rPr lang="en-GB" altLang="en-US" sz="2400" b="1" dirty="0" smtClean="0">
                <a:solidFill>
                  <a:schemeClr val="bg1"/>
                </a:solidFill>
              </a:rPr>
              <a:t>Commercial</a:t>
            </a:r>
          </a:p>
        </p:txBody>
      </p:sp>
      <p:sp>
        <p:nvSpPr>
          <p:cNvPr id="6" name="Rectangle 5"/>
          <p:cNvSpPr/>
          <p:nvPr/>
        </p:nvSpPr>
        <p:spPr>
          <a:xfrm>
            <a:off x="1619672" y="3210789"/>
            <a:ext cx="1539218" cy="461665"/>
          </a:xfrm>
          <a:prstGeom prst="rect">
            <a:avLst/>
          </a:prstGeom>
        </p:spPr>
        <p:txBody>
          <a:bodyPr wrap="square">
            <a:spAutoFit/>
          </a:bodyPr>
          <a:lstStyle/>
          <a:p>
            <a:pPr>
              <a:tabLst>
                <a:tab pos="287338" algn="l"/>
              </a:tabLst>
            </a:pPr>
            <a:r>
              <a:rPr lang="en-GB" altLang="en-US" sz="2400" b="1" dirty="0" smtClean="0">
                <a:solidFill>
                  <a:schemeClr val="bg1"/>
                </a:solidFill>
              </a:rPr>
              <a:t>Industrial</a:t>
            </a:r>
          </a:p>
        </p:txBody>
      </p:sp>
      <p:sp>
        <p:nvSpPr>
          <p:cNvPr id="7" name="Rectangle 6"/>
          <p:cNvSpPr/>
          <p:nvPr/>
        </p:nvSpPr>
        <p:spPr>
          <a:xfrm>
            <a:off x="1598957" y="3719776"/>
            <a:ext cx="1838181" cy="738664"/>
          </a:xfrm>
          <a:prstGeom prst="rect">
            <a:avLst/>
          </a:prstGeom>
        </p:spPr>
        <p:txBody>
          <a:bodyPr wrap="square">
            <a:spAutoFit/>
          </a:bodyPr>
          <a:lstStyle/>
          <a:p>
            <a:pPr>
              <a:tabLst>
                <a:tab pos="287338" algn="l"/>
              </a:tabLst>
            </a:pPr>
            <a:r>
              <a:rPr lang="en-GB" altLang="en-US" sz="2400" b="1" dirty="0" smtClean="0">
                <a:solidFill>
                  <a:schemeClr val="bg1"/>
                </a:solidFill>
              </a:rPr>
              <a:t>Educationa</a:t>
            </a:r>
            <a:r>
              <a:rPr lang="en-GB" altLang="en-US" b="1" dirty="0">
                <a:solidFill>
                  <a:schemeClr val="bg1"/>
                </a:solidFill>
              </a:rPr>
              <a:t>l</a:t>
            </a:r>
          </a:p>
          <a:p>
            <a:pPr>
              <a:tabLst>
                <a:tab pos="287338" algn="l"/>
              </a:tabLst>
            </a:pPr>
            <a:endParaRPr lang="en-GB" altLang="en-US" b="1" dirty="0" smtClean="0">
              <a:solidFill>
                <a:schemeClr val="bg1"/>
              </a:solidFill>
            </a:endParaRPr>
          </a:p>
        </p:txBody>
      </p:sp>
      <p:sp>
        <p:nvSpPr>
          <p:cNvPr id="8" name="Rectangle 7"/>
          <p:cNvSpPr/>
          <p:nvPr/>
        </p:nvSpPr>
        <p:spPr>
          <a:xfrm>
            <a:off x="1598957" y="4291283"/>
            <a:ext cx="2268570" cy="461665"/>
          </a:xfrm>
          <a:prstGeom prst="rect">
            <a:avLst/>
          </a:prstGeom>
        </p:spPr>
        <p:txBody>
          <a:bodyPr wrap="none">
            <a:spAutoFit/>
          </a:bodyPr>
          <a:lstStyle/>
          <a:p>
            <a:pPr>
              <a:tabLst>
                <a:tab pos="287338" algn="l"/>
              </a:tabLst>
            </a:pPr>
            <a:r>
              <a:rPr lang="en-GB" altLang="en-US" sz="2400" b="1" dirty="0" smtClean="0">
                <a:solidFill>
                  <a:schemeClr val="bg1"/>
                </a:solidFill>
              </a:rPr>
              <a:t>Public buildings</a:t>
            </a:r>
          </a:p>
        </p:txBody>
      </p:sp>
      <p:sp>
        <p:nvSpPr>
          <p:cNvPr id="9" name="Rectangle 8"/>
          <p:cNvSpPr/>
          <p:nvPr/>
        </p:nvSpPr>
        <p:spPr>
          <a:xfrm>
            <a:off x="1598957" y="4797152"/>
            <a:ext cx="1919412" cy="461665"/>
          </a:xfrm>
          <a:prstGeom prst="rect">
            <a:avLst/>
          </a:prstGeom>
        </p:spPr>
        <p:txBody>
          <a:bodyPr wrap="square">
            <a:spAutoFit/>
          </a:bodyPr>
          <a:lstStyle/>
          <a:p>
            <a:pPr>
              <a:tabLst>
                <a:tab pos="287338" algn="l"/>
              </a:tabLst>
            </a:pPr>
            <a:r>
              <a:rPr lang="en-GB" altLang="en-US" sz="2400" b="1" dirty="0" smtClean="0">
                <a:solidFill>
                  <a:schemeClr val="bg1"/>
                </a:solidFill>
              </a:rPr>
              <a:t>Recreational</a:t>
            </a:r>
          </a:p>
        </p:txBody>
      </p:sp>
      <p:sp>
        <p:nvSpPr>
          <p:cNvPr id="10" name="Rectangle 9"/>
          <p:cNvSpPr/>
          <p:nvPr/>
        </p:nvSpPr>
        <p:spPr>
          <a:xfrm>
            <a:off x="1598957" y="5373216"/>
            <a:ext cx="2961364" cy="461665"/>
          </a:xfrm>
          <a:prstGeom prst="rect">
            <a:avLst/>
          </a:prstGeom>
        </p:spPr>
        <p:txBody>
          <a:bodyPr wrap="square">
            <a:spAutoFit/>
          </a:bodyPr>
          <a:lstStyle/>
          <a:p>
            <a:pPr>
              <a:tabLst>
                <a:tab pos="287338" algn="l"/>
              </a:tabLst>
            </a:pPr>
            <a:r>
              <a:rPr lang="en-GB" altLang="en-US" sz="2400" b="1" dirty="0" smtClean="0">
                <a:solidFill>
                  <a:schemeClr val="bg1"/>
                </a:solidFill>
              </a:rPr>
              <a:t>Utilities and services</a:t>
            </a:r>
          </a:p>
        </p:txBody>
      </p:sp>
      <p:sp>
        <p:nvSpPr>
          <p:cNvPr id="11" name="Rectangle 10"/>
          <p:cNvSpPr/>
          <p:nvPr/>
        </p:nvSpPr>
        <p:spPr>
          <a:xfrm>
            <a:off x="1598957" y="5877272"/>
            <a:ext cx="2540995" cy="461665"/>
          </a:xfrm>
          <a:prstGeom prst="rect">
            <a:avLst/>
          </a:prstGeom>
        </p:spPr>
        <p:txBody>
          <a:bodyPr wrap="square">
            <a:spAutoFit/>
          </a:bodyPr>
          <a:lstStyle/>
          <a:p>
            <a:pPr>
              <a:tabLst>
                <a:tab pos="287338" algn="l"/>
              </a:tabLst>
            </a:pPr>
            <a:r>
              <a:rPr lang="en-GB" altLang="en-US" sz="2400" b="1" dirty="0" smtClean="0">
                <a:solidFill>
                  <a:schemeClr val="bg1"/>
                </a:solidFill>
              </a:rPr>
              <a:t>Transport</a:t>
            </a:r>
          </a:p>
        </p:txBody>
      </p:sp>
    </p:spTree>
    <p:extLst>
      <p:ext uri="{BB962C8B-B14F-4D97-AF65-F5344CB8AC3E}">
        <p14:creationId xmlns:p14="http://schemas.microsoft.com/office/powerpoint/2010/main" val="29528041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 calcmode="lin" valueType="num">
                                      <p:cBhvr additive="base">
                                        <p:cTn id="3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 calcmode="lin" valueType="num">
                                      <p:cBhvr additive="base">
                                        <p:cTn id="3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0" end="0"/>
                                            </p:txEl>
                                          </p:spTgt>
                                        </p:tgtEl>
                                        <p:attrNameLst>
                                          <p:attrName>style.visibility</p:attrName>
                                        </p:attrNameLst>
                                      </p:cBhvr>
                                      <p:to>
                                        <p:strVal val="visible"/>
                                      </p:to>
                                    </p:set>
                                    <p:anim calcmode="lin" valueType="num">
                                      <p:cBhvr additive="base">
                                        <p:cTn id="4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
                                            <p:txEl>
                                              <p:pRg st="0" end="0"/>
                                            </p:txEl>
                                          </p:spTgt>
                                        </p:tgtEl>
                                        <p:attrNameLst>
                                          <p:attrName>style.visibility</p:attrName>
                                        </p:attrNameLst>
                                      </p:cBhvr>
                                      <p:to>
                                        <p:strVal val="visible"/>
                                      </p:to>
                                    </p:set>
                                    <p:anim calcmode="lin" valueType="num">
                                      <p:cBhvr additive="base">
                                        <p:cTn id="4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3"/>
          <p:cNvSpPr txBox="1">
            <a:spLocks noChangeArrowheads="1"/>
          </p:cNvSpPr>
          <p:nvPr/>
        </p:nvSpPr>
        <p:spPr>
          <a:xfrm>
            <a:off x="179512" y="620688"/>
            <a:ext cx="8777287" cy="5273253"/>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Private and Social Housing</a:t>
            </a:r>
          </a:p>
          <a:p>
            <a:pPr marL="0" indent="0" algn="ctr">
              <a:tabLst>
                <a:tab pos="287338" algn="l"/>
              </a:tabLst>
            </a:pPr>
            <a:endParaRPr lang="en-GB" altLang="en-US" sz="3600" b="1" dirty="0" smtClean="0"/>
          </a:p>
          <a:p>
            <a:pPr marL="0" indent="0">
              <a:tabLst>
                <a:tab pos="287338" algn="l"/>
              </a:tabLst>
            </a:pPr>
            <a:endParaRPr lang="en-GB" altLang="en-US" sz="1000" dirty="0" smtClean="0"/>
          </a:p>
          <a:p>
            <a:pPr marL="0" indent="0">
              <a:tabLst>
                <a:tab pos="287338" algn="l"/>
              </a:tabLst>
            </a:pPr>
            <a:r>
              <a:rPr lang="en-GB" altLang="en-US" sz="2000" dirty="0" smtClean="0">
                <a:solidFill>
                  <a:schemeClr val="bg1"/>
                </a:solidFill>
                <a:ea typeface="Calibri" pitchFamily="-14" charset="0"/>
                <a:cs typeface="Calibri" pitchFamily="-14" charset="0"/>
                <a:sym typeface="Symbol" pitchFamily="-14" charset="2"/>
              </a:rPr>
              <a:t>•</a:t>
            </a:r>
            <a:r>
              <a:rPr lang="en-GB" altLang="en-US" sz="2000" dirty="0" smtClean="0">
                <a:solidFill>
                  <a:schemeClr val="bg1"/>
                </a:solidFill>
                <a:ea typeface="Calibri" pitchFamily="-14" charset="0"/>
                <a:cs typeface="Calibri" pitchFamily="-14" charset="0"/>
              </a:rPr>
              <a:t>	</a:t>
            </a:r>
            <a:r>
              <a:rPr lang="en-GB" altLang="en-US" sz="2000" b="1" dirty="0" smtClean="0">
                <a:solidFill>
                  <a:schemeClr val="bg1"/>
                </a:solidFill>
              </a:rPr>
              <a:t>New Build</a:t>
            </a:r>
          </a:p>
          <a:p>
            <a:pPr marL="0" indent="0">
              <a:buNone/>
              <a:tabLst>
                <a:tab pos="287338" algn="l"/>
              </a:tabLst>
            </a:pPr>
            <a:r>
              <a:rPr lang="en-GB" altLang="en-US" sz="2000" dirty="0" smtClean="0">
                <a:solidFill>
                  <a:schemeClr val="bg1"/>
                </a:solidFill>
              </a:rPr>
              <a:t>Green Field and Brown </a:t>
            </a:r>
          </a:p>
          <a:p>
            <a:pPr marL="0" indent="0">
              <a:buNone/>
              <a:tabLst>
                <a:tab pos="287338" algn="l"/>
              </a:tabLst>
            </a:pPr>
            <a:r>
              <a:rPr lang="en-GB" altLang="en-US" sz="2000" dirty="0" smtClean="0">
                <a:solidFill>
                  <a:schemeClr val="bg1"/>
                </a:solidFill>
              </a:rPr>
              <a:t>Developer and Association</a:t>
            </a:r>
          </a:p>
          <a:p>
            <a:pPr marL="0" indent="0">
              <a:buNone/>
              <a:tabLst>
                <a:tab pos="287338" algn="l"/>
              </a:tabLst>
            </a:pPr>
            <a:endParaRPr lang="en-GB" altLang="en-US" sz="2000" dirty="0" smtClean="0">
              <a:solidFill>
                <a:schemeClr val="bg1"/>
              </a:solidFill>
            </a:endParaRPr>
          </a:p>
          <a:p>
            <a:pPr marL="0" indent="0">
              <a:buNone/>
              <a:tabLst>
                <a:tab pos="287338" algn="l"/>
              </a:tabLst>
            </a:pPr>
            <a:r>
              <a:rPr lang="en-GB" altLang="en-US" sz="2000" b="1" u="sng" dirty="0" smtClean="0">
                <a:solidFill>
                  <a:schemeClr val="bg1"/>
                </a:solidFill>
              </a:rPr>
              <a:t>Existing</a:t>
            </a:r>
          </a:p>
          <a:p>
            <a:pPr marL="0" indent="0">
              <a:buNone/>
              <a:tabLst>
                <a:tab pos="287338" algn="l"/>
              </a:tabLst>
            </a:pPr>
            <a:endParaRPr lang="en-GB" altLang="en-US" sz="2000" b="1" u="sng" dirty="0" smtClean="0">
              <a:solidFill>
                <a:schemeClr val="bg1"/>
              </a:solidFill>
            </a:endParaRPr>
          </a:p>
          <a:p>
            <a:pPr marL="0" indent="0">
              <a:tabLst>
                <a:tab pos="287338" algn="l"/>
              </a:tabLst>
            </a:pPr>
            <a:r>
              <a:rPr lang="en-GB" altLang="en-US" sz="2000" dirty="0" smtClean="0">
                <a:solidFill>
                  <a:schemeClr val="bg1"/>
                </a:solidFill>
                <a:ea typeface="Calibri" pitchFamily="-14" charset="0"/>
                <a:cs typeface="Calibri" pitchFamily="-14" charset="0"/>
                <a:sym typeface="Symbol" pitchFamily="-14" charset="2"/>
              </a:rPr>
              <a:t>•</a:t>
            </a:r>
            <a:r>
              <a:rPr lang="en-GB" altLang="en-US" sz="2000" dirty="0" smtClean="0">
                <a:solidFill>
                  <a:schemeClr val="bg1"/>
                </a:solidFill>
                <a:ea typeface="Calibri" pitchFamily="-14" charset="0"/>
                <a:cs typeface="Calibri" pitchFamily="-14" charset="0"/>
              </a:rPr>
              <a:t>	</a:t>
            </a:r>
            <a:r>
              <a:rPr lang="en-GB" altLang="en-US" sz="2000" b="1" dirty="0" smtClean="0">
                <a:solidFill>
                  <a:schemeClr val="bg1"/>
                </a:solidFill>
              </a:rPr>
              <a:t>Extensions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Maintenance  / </a:t>
            </a:r>
          </a:p>
          <a:p>
            <a:pPr marL="0" indent="0">
              <a:buNone/>
              <a:tabLst>
                <a:tab pos="287338" algn="l"/>
              </a:tabLst>
            </a:pPr>
            <a:r>
              <a:rPr lang="en-GB" altLang="en-US" sz="2000" b="1" dirty="0" smtClean="0">
                <a:solidFill>
                  <a:schemeClr val="bg1"/>
                </a:solidFill>
              </a:rPr>
              <a:t>     Refurbishment  work</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Window replacement</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Driveways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Energy Efficiency and</a:t>
            </a:r>
          </a:p>
          <a:p>
            <a:pPr marL="0" indent="0">
              <a:buNone/>
              <a:tabLst>
                <a:tab pos="287338" algn="l"/>
              </a:tabLst>
            </a:pPr>
            <a:r>
              <a:rPr lang="en-GB" altLang="en-US" sz="2000" b="1" dirty="0" smtClean="0">
                <a:solidFill>
                  <a:schemeClr val="bg1"/>
                </a:solidFill>
              </a:rPr>
              <a:t>     Insulation upgrades</a:t>
            </a:r>
          </a:p>
          <a:p>
            <a:pPr marL="0" indent="0">
              <a:tabLst>
                <a:tab pos="287338" algn="l"/>
              </a:tabLst>
            </a:pPr>
            <a:endParaRPr lang="en-GB" altLang="en-US" sz="1500" dirty="0"/>
          </a:p>
        </p:txBody>
      </p:sp>
      <p:pic>
        <p:nvPicPr>
          <p:cNvPr id="6" name="Picture 35" descr="V906572_PH_00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2204864"/>
            <a:ext cx="5422900" cy="3595687"/>
          </a:xfrm>
          <a:prstGeom prst="rect">
            <a:avLst/>
          </a:prstGeom>
          <a:noFill/>
          <a:ln w="25400">
            <a:solidFill>
              <a:srgbClr val="DA5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358690"/>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395536" y="620688"/>
            <a:ext cx="8561138" cy="48974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Commercial</a:t>
            </a:r>
          </a:p>
          <a:p>
            <a:pPr marL="0" indent="0" algn="ctr">
              <a:tabLst>
                <a:tab pos="287338" algn="l"/>
              </a:tabLst>
            </a:pPr>
            <a:endParaRPr lang="en-GB" altLang="en-US" sz="3600" b="1" dirty="0"/>
          </a:p>
          <a:p>
            <a:pPr marL="0" indent="0" algn="ctr">
              <a:tabLst>
                <a:tab pos="287338" algn="l"/>
              </a:tabLst>
            </a:pPr>
            <a:endParaRPr lang="en-GB" altLang="en-US" sz="3600" b="1" dirty="0" smtClean="0"/>
          </a:p>
          <a:p>
            <a:pPr marL="0" indent="0">
              <a:tabLst>
                <a:tab pos="287338" algn="l"/>
              </a:tabLst>
            </a:pPr>
            <a:endParaRPr lang="en-GB" altLang="en-US" sz="1000" dirty="0" smtClean="0"/>
          </a:p>
          <a:p>
            <a:pPr marL="0" indent="0">
              <a:tabLst>
                <a:tab pos="287338" algn="l"/>
              </a:tabLst>
            </a:pPr>
            <a:r>
              <a:rPr lang="en-GB" altLang="en-US" sz="2000" dirty="0" smtClean="0">
                <a:solidFill>
                  <a:schemeClr val="bg1"/>
                </a:solidFill>
                <a:sym typeface="Symbol" pitchFamily="-14" charset="2"/>
              </a:rPr>
              <a:t>•</a:t>
            </a:r>
            <a:r>
              <a:rPr lang="en-GB" altLang="en-US" sz="2000" dirty="0" smtClean="0">
                <a:solidFill>
                  <a:schemeClr val="bg1"/>
                </a:solidFill>
              </a:rPr>
              <a:t>	</a:t>
            </a:r>
            <a:r>
              <a:rPr lang="en-GB" altLang="en-US" sz="2000" b="1" dirty="0" smtClean="0">
                <a:solidFill>
                  <a:schemeClr val="bg1"/>
                </a:solidFill>
              </a:rPr>
              <a:t>Factory units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Storage facilities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Distribution centres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Warehouses</a:t>
            </a:r>
          </a:p>
          <a:p>
            <a:pPr marL="0" indent="0">
              <a:buNone/>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Retail Outlets</a:t>
            </a:r>
          </a:p>
          <a:p>
            <a:pPr marL="0" indent="0">
              <a:buNone/>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Call Centres</a:t>
            </a:r>
          </a:p>
          <a:p>
            <a:pPr marL="0" indent="0">
              <a:buNone/>
              <a:tabLst>
                <a:tab pos="287338" algn="l"/>
              </a:tabLst>
            </a:pPr>
            <a:endParaRPr lang="en-US" altLang="en-US" sz="2500" b="1" dirty="0" smtClean="0"/>
          </a:p>
          <a:p>
            <a:pPr marL="0" indent="0">
              <a:tabLst>
                <a:tab pos="287338" algn="l"/>
              </a:tabLst>
            </a:pPr>
            <a:endParaRPr lang="en-GB" altLang="en-US" sz="2500" dirty="0"/>
          </a:p>
        </p:txBody>
      </p:sp>
      <p:pic>
        <p:nvPicPr>
          <p:cNvPr id="3" name="Picture 5" descr="V906572_PH_006"/>
          <p:cNvPicPr>
            <a:picLocks noChangeAspect="1" noChangeArrowheads="1"/>
          </p:cNvPicPr>
          <p:nvPr/>
        </p:nvPicPr>
        <p:blipFill>
          <a:blip r:embed="rId2" cstate="print">
            <a:extLst>
              <a:ext uri="{28A0092B-C50C-407E-A947-70E740481C1C}">
                <a14:useLocalDpi xmlns:a14="http://schemas.microsoft.com/office/drawing/2010/main" val="0"/>
              </a:ext>
            </a:extLst>
          </a:blip>
          <a:srcRect b="9213"/>
          <a:stretch>
            <a:fillRect/>
          </a:stretch>
        </p:blipFill>
        <p:spPr bwMode="auto">
          <a:xfrm>
            <a:off x="4283968" y="1556792"/>
            <a:ext cx="3224213" cy="4392612"/>
          </a:xfrm>
          <a:prstGeom prst="rect">
            <a:avLst/>
          </a:prstGeom>
          <a:noFill/>
          <a:ln w="25400">
            <a:solidFill>
              <a:srgbClr val="DA5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7649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366713" y="1108075"/>
            <a:ext cx="8777287" cy="48974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Industrial</a:t>
            </a:r>
          </a:p>
          <a:p>
            <a:pPr marL="0" indent="0" algn="ctr">
              <a:tabLst>
                <a:tab pos="287338" algn="l"/>
              </a:tabLst>
            </a:pPr>
            <a:endParaRPr lang="en-GB" altLang="en-US" sz="3600" b="1" i="1" dirty="0"/>
          </a:p>
          <a:p>
            <a:pPr marL="0" indent="0" algn="ctr">
              <a:tabLst>
                <a:tab pos="287338" algn="l"/>
              </a:tabLst>
            </a:pPr>
            <a:endParaRPr lang="en-GB" altLang="en-US" sz="3600" i="1" dirty="0" smtClean="0"/>
          </a:p>
          <a:p>
            <a:pPr marL="0" indent="0">
              <a:tabLst>
                <a:tab pos="287338" algn="l"/>
              </a:tabLst>
            </a:pPr>
            <a:endParaRPr lang="en-GB" altLang="en-US" sz="1000" dirty="0" smtClean="0">
              <a:solidFill>
                <a:srgbClr val="FF00FF"/>
              </a:solidFill>
            </a:endParaRPr>
          </a:p>
          <a:p>
            <a:pPr marL="0" indent="0">
              <a:tabLst>
                <a:tab pos="287338" algn="l"/>
              </a:tabLst>
            </a:pPr>
            <a:r>
              <a:rPr lang="en-GB" altLang="en-US" sz="2000" dirty="0" smtClean="0">
                <a:solidFill>
                  <a:schemeClr val="bg1"/>
                </a:solidFill>
                <a:sym typeface="Symbol" pitchFamily="-14" charset="2"/>
              </a:rPr>
              <a:t>•</a:t>
            </a:r>
            <a:r>
              <a:rPr lang="en-GB" altLang="en-US" sz="2000" dirty="0" smtClean="0">
                <a:solidFill>
                  <a:schemeClr val="bg1"/>
                </a:solidFill>
              </a:rPr>
              <a:t>	</a:t>
            </a:r>
            <a:r>
              <a:rPr lang="en-GB" altLang="en-US" sz="2000" b="1" dirty="0" smtClean="0">
                <a:solidFill>
                  <a:schemeClr val="bg1"/>
                </a:solidFill>
              </a:rPr>
              <a:t>Power stations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Refineries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Processing plants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Nuclear power </a:t>
            </a:r>
          </a:p>
          <a:p>
            <a:pPr marL="0" indent="0">
              <a:buNone/>
              <a:tabLst>
                <a:tab pos="287338" algn="l"/>
              </a:tabLst>
            </a:pPr>
            <a:r>
              <a:rPr lang="en-GB" altLang="en-US" sz="2000" b="1" dirty="0" smtClean="0">
                <a:solidFill>
                  <a:schemeClr val="bg1"/>
                </a:solidFill>
              </a:rPr>
              <a:t>     stations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Large factories</a:t>
            </a:r>
            <a:endParaRPr lang="en-GB" altLang="en-US" sz="1800" b="1" dirty="0" smtClean="0">
              <a:solidFill>
                <a:schemeClr val="bg1"/>
              </a:solidFill>
            </a:endParaRPr>
          </a:p>
          <a:p>
            <a:pPr marL="0" indent="0">
              <a:tabLst>
                <a:tab pos="287338" algn="l"/>
              </a:tabLst>
            </a:pPr>
            <a:endParaRPr lang="en-GB" altLang="en-US" sz="1800" dirty="0" smtClean="0"/>
          </a:p>
          <a:p>
            <a:pPr marL="0" indent="0">
              <a:tabLst>
                <a:tab pos="287338" algn="l"/>
              </a:tabLst>
            </a:pPr>
            <a:endParaRPr lang="en-GB" altLang="en-US" sz="1800" dirty="0" smtClean="0"/>
          </a:p>
          <a:p>
            <a:pPr marL="0" indent="0">
              <a:tabLst>
                <a:tab pos="287338" algn="l"/>
              </a:tabLst>
            </a:pPr>
            <a:endParaRPr lang="en-GB" altLang="en-US" sz="1800" dirty="0" smtClean="0"/>
          </a:p>
          <a:p>
            <a:pPr marL="0" indent="0">
              <a:tabLst>
                <a:tab pos="287338" algn="l"/>
              </a:tabLst>
            </a:pPr>
            <a:endParaRPr lang="en-US" altLang="en-US" sz="2000" dirty="0"/>
          </a:p>
        </p:txBody>
      </p:sp>
      <p:pic>
        <p:nvPicPr>
          <p:cNvPr id="3" name="Picture 5" descr="V906572_PH_00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5313" y="1798638"/>
            <a:ext cx="5603875" cy="4389437"/>
          </a:xfrm>
          <a:prstGeom prst="rect">
            <a:avLst/>
          </a:prstGeom>
          <a:noFill/>
          <a:ln w="25400">
            <a:solidFill>
              <a:srgbClr val="DA5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332867"/>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179388" y="1108075"/>
            <a:ext cx="8777287" cy="48974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Educational</a:t>
            </a:r>
          </a:p>
          <a:p>
            <a:pPr marL="0" indent="0">
              <a:tabLst>
                <a:tab pos="287338" algn="l"/>
              </a:tabLst>
            </a:pPr>
            <a:endParaRPr lang="en-GB" altLang="en-US" sz="3600" b="1" dirty="0"/>
          </a:p>
          <a:p>
            <a:pPr marL="0" indent="0">
              <a:tabLst>
                <a:tab pos="287338" algn="l"/>
              </a:tabLst>
            </a:pPr>
            <a:endParaRPr lang="en-GB" altLang="en-US" sz="3600" b="1" dirty="0" smtClean="0"/>
          </a:p>
          <a:p>
            <a:pPr marL="0" indent="0">
              <a:tabLst>
                <a:tab pos="287338" algn="l"/>
              </a:tabLst>
            </a:pPr>
            <a:endParaRPr lang="en-GB" altLang="en-US" sz="1000" u="sng" dirty="0" smtClean="0"/>
          </a:p>
          <a:p>
            <a:pPr marL="0" indent="0">
              <a:tabLst>
                <a:tab pos="287338" algn="l"/>
              </a:tabLst>
            </a:pPr>
            <a:r>
              <a:rPr lang="en-GB" altLang="en-US" sz="2000" dirty="0" smtClean="0">
                <a:solidFill>
                  <a:schemeClr val="bg1"/>
                </a:solidFill>
                <a:sym typeface="Symbol" pitchFamily="-14" charset="2"/>
              </a:rPr>
              <a:t>•</a:t>
            </a:r>
            <a:r>
              <a:rPr lang="en-GB" altLang="en-US" sz="2000" dirty="0" smtClean="0">
                <a:solidFill>
                  <a:schemeClr val="bg1"/>
                </a:solidFill>
              </a:rPr>
              <a:t>	</a:t>
            </a:r>
            <a:r>
              <a:rPr lang="en-GB" altLang="en-US" sz="2000" b="1" dirty="0" smtClean="0">
                <a:solidFill>
                  <a:schemeClr val="bg1"/>
                </a:solidFill>
              </a:rPr>
              <a:t>Colleges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Schools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Universities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Halls of residence</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Learning centres</a:t>
            </a:r>
          </a:p>
        </p:txBody>
      </p:sp>
      <p:pic>
        <p:nvPicPr>
          <p:cNvPr id="3" name="Picture 4" descr="V906572_PH_00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71800" y="1798638"/>
            <a:ext cx="5792788" cy="3843337"/>
          </a:xfrm>
          <a:prstGeom prst="rect">
            <a:avLst/>
          </a:prstGeom>
          <a:noFill/>
          <a:ln w="25400">
            <a:solidFill>
              <a:srgbClr val="DA5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924904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179388" y="1108075"/>
            <a:ext cx="8777287" cy="48974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Public buildings</a:t>
            </a:r>
          </a:p>
          <a:p>
            <a:pPr marL="0" indent="0">
              <a:tabLst>
                <a:tab pos="287338" algn="l"/>
              </a:tabLst>
            </a:pPr>
            <a:endParaRPr lang="en-GB" altLang="en-US" sz="2500" b="1" dirty="0"/>
          </a:p>
          <a:p>
            <a:pPr marL="0" indent="0">
              <a:tabLst>
                <a:tab pos="287338" algn="l"/>
              </a:tabLst>
            </a:pPr>
            <a:endParaRPr lang="en-GB" altLang="en-US" sz="2500" b="1" dirty="0" smtClean="0"/>
          </a:p>
          <a:p>
            <a:pPr marL="0" indent="0">
              <a:tabLst>
                <a:tab pos="287338" algn="l"/>
              </a:tabLst>
            </a:pPr>
            <a:endParaRPr lang="en-GB" altLang="en-US" sz="1000" u="sng" dirty="0" smtClean="0"/>
          </a:p>
          <a:p>
            <a:pPr marL="0" indent="0">
              <a:tabLst>
                <a:tab pos="287338" algn="l"/>
              </a:tabLst>
            </a:pPr>
            <a:r>
              <a:rPr lang="en-GB" altLang="en-US" sz="2000" dirty="0" smtClean="0">
                <a:solidFill>
                  <a:schemeClr val="bg1"/>
                </a:solidFill>
                <a:sym typeface="Symbol" pitchFamily="-14" charset="2"/>
              </a:rPr>
              <a:t>•</a:t>
            </a:r>
            <a:r>
              <a:rPr lang="en-GB" altLang="en-US" sz="2000" dirty="0" smtClean="0">
                <a:solidFill>
                  <a:schemeClr val="bg1"/>
                </a:solidFill>
              </a:rPr>
              <a:t>	</a:t>
            </a:r>
            <a:r>
              <a:rPr lang="en-GB" altLang="en-US" sz="2000" b="1" dirty="0" smtClean="0">
                <a:solidFill>
                  <a:schemeClr val="bg1"/>
                </a:solidFill>
              </a:rPr>
              <a:t>Archives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Libraries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County Halls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Community centres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Hospitals</a:t>
            </a:r>
          </a:p>
          <a:p>
            <a:pPr marL="0" indent="0">
              <a:tabLst>
                <a:tab pos="287338" algn="l"/>
              </a:tabLst>
            </a:pPr>
            <a:r>
              <a:rPr lang="en-GB" altLang="en-US" sz="2000" b="1" dirty="0" smtClean="0">
                <a:solidFill>
                  <a:schemeClr val="bg1"/>
                </a:solidFill>
                <a:sym typeface="Symbol" pitchFamily="-14" charset="2"/>
              </a:rPr>
              <a:t>•</a:t>
            </a:r>
            <a:r>
              <a:rPr lang="en-GB" altLang="en-US" sz="2000" b="1" dirty="0" smtClean="0">
                <a:solidFill>
                  <a:schemeClr val="bg1"/>
                </a:solidFill>
              </a:rPr>
              <a:t>	Police / Fire stations</a:t>
            </a:r>
          </a:p>
          <a:p>
            <a:pPr marL="0" indent="0">
              <a:tabLst>
                <a:tab pos="287338" algn="l"/>
              </a:tabLst>
            </a:pPr>
            <a:endParaRPr lang="en-GB" altLang="en-US" sz="1500" b="1" dirty="0">
              <a:solidFill>
                <a:schemeClr val="bg1"/>
              </a:solidFill>
            </a:endParaRPr>
          </a:p>
        </p:txBody>
      </p:sp>
      <p:pic>
        <p:nvPicPr>
          <p:cNvPr id="3" name="Picture 4" descr="V906572_PH_009"/>
          <p:cNvPicPr>
            <a:picLocks noChangeAspect="1" noChangeArrowheads="1"/>
          </p:cNvPicPr>
          <p:nvPr/>
        </p:nvPicPr>
        <p:blipFill>
          <a:blip r:embed="rId2" cstate="print">
            <a:extLst>
              <a:ext uri="{28A0092B-C50C-407E-A947-70E740481C1C}">
                <a14:useLocalDpi xmlns:a14="http://schemas.microsoft.com/office/drawing/2010/main" val="0"/>
              </a:ext>
            </a:extLst>
          </a:blip>
          <a:srcRect t="10568"/>
          <a:stretch>
            <a:fillRect/>
          </a:stretch>
        </p:blipFill>
        <p:spPr bwMode="auto">
          <a:xfrm>
            <a:off x="3080823" y="2138295"/>
            <a:ext cx="5638800" cy="3832225"/>
          </a:xfrm>
          <a:prstGeom prst="rect">
            <a:avLst/>
          </a:prstGeom>
          <a:noFill/>
          <a:ln w="25400">
            <a:solidFill>
              <a:srgbClr val="DA5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4680354"/>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179388" y="1108075"/>
            <a:ext cx="8777287" cy="48974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Recreational</a:t>
            </a:r>
          </a:p>
          <a:p>
            <a:pPr marL="0" indent="0">
              <a:buNone/>
              <a:tabLst>
                <a:tab pos="287338" algn="l"/>
              </a:tabLst>
            </a:pPr>
            <a:endParaRPr lang="en-GB" altLang="en-US" sz="1000" u="sng" dirty="0" smtClean="0"/>
          </a:p>
        </p:txBody>
      </p:sp>
      <p:sp>
        <p:nvSpPr>
          <p:cNvPr id="3" name="Rectangle 2"/>
          <p:cNvSpPr/>
          <p:nvPr/>
        </p:nvSpPr>
        <p:spPr>
          <a:xfrm>
            <a:off x="323528" y="2492896"/>
            <a:ext cx="3600400" cy="923330"/>
          </a:xfrm>
          <a:prstGeom prst="rect">
            <a:avLst/>
          </a:prstGeom>
        </p:spPr>
        <p:txBody>
          <a:bodyPr wrap="square">
            <a:spAutoFit/>
          </a:bodyPr>
          <a:lstStyle/>
          <a:p>
            <a:pPr>
              <a:tabLst>
                <a:tab pos="287338" algn="l"/>
              </a:tabLst>
            </a:pPr>
            <a:r>
              <a:rPr lang="en-GB" altLang="en-US" dirty="0" smtClean="0">
                <a:solidFill>
                  <a:schemeClr val="bg1"/>
                </a:solidFill>
                <a:sym typeface="Symbol" pitchFamily="-14" charset="2"/>
              </a:rPr>
              <a:t>•</a:t>
            </a:r>
            <a:r>
              <a:rPr lang="en-GB" altLang="en-US" dirty="0" smtClean="0">
                <a:solidFill>
                  <a:schemeClr val="bg1"/>
                </a:solidFill>
              </a:rPr>
              <a:t>	</a:t>
            </a:r>
            <a:r>
              <a:rPr lang="en-GB" altLang="en-US" b="1" dirty="0" smtClean="0">
                <a:solidFill>
                  <a:schemeClr val="bg1"/>
                </a:solidFill>
              </a:rPr>
              <a:t>Sports Halls</a:t>
            </a:r>
          </a:p>
          <a:p>
            <a:pPr>
              <a:tabLst>
                <a:tab pos="287338" algn="l"/>
              </a:tabLst>
            </a:pPr>
            <a:r>
              <a:rPr lang="en-GB" altLang="en-US" b="1" dirty="0" smtClean="0">
                <a:solidFill>
                  <a:schemeClr val="bg1"/>
                </a:solidFill>
                <a:sym typeface="Symbol" pitchFamily="-14" charset="2"/>
              </a:rPr>
              <a:t>•</a:t>
            </a:r>
            <a:r>
              <a:rPr lang="en-GB" altLang="en-US" b="1" dirty="0" smtClean="0">
                <a:solidFill>
                  <a:schemeClr val="bg1"/>
                </a:solidFill>
              </a:rPr>
              <a:t>	Running Tracks</a:t>
            </a:r>
          </a:p>
          <a:p>
            <a:pPr>
              <a:tabLst>
                <a:tab pos="287338" algn="l"/>
              </a:tabLst>
            </a:pPr>
            <a:r>
              <a:rPr lang="en-GB" altLang="en-US" b="1" dirty="0" smtClean="0">
                <a:solidFill>
                  <a:schemeClr val="bg1"/>
                </a:solidFill>
                <a:sym typeface="Symbol" pitchFamily="-14" charset="2"/>
              </a:rPr>
              <a:t>•</a:t>
            </a:r>
            <a:r>
              <a:rPr lang="en-GB" altLang="en-US" b="1" dirty="0" smtClean="0">
                <a:solidFill>
                  <a:schemeClr val="bg1"/>
                </a:solidFill>
              </a:rPr>
              <a:t>	Stadiums</a:t>
            </a:r>
          </a:p>
        </p:txBody>
      </p:sp>
      <p:pic>
        <p:nvPicPr>
          <p:cNvPr id="1026" name="Picture 2" descr="C:\Users\Allan\Desktop\Barcelona 13 - 20 Dec 14\IMG_557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2060848"/>
            <a:ext cx="5628117" cy="4221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5045807"/>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179388" y="1108075"/>
            <a:ext cx="8777287" cy="48974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Utilities and services</a:t>
            </a:r>
          </a:p>
          <a:p>
            <a:pPr marL="0" indent="0">
              <a:tabLst>
                <a:tab pos="287338" algn="l"/>
              </a:tabLst>
            </a:pPr>
            <a:endParaRPr lang="en-GB" altLang="en-US" sz="3600" b="1" dirty="0"/>
          </a:p>
          <a:p>
            <a:pPr marL="0" indent="0">
              <a:tabLst>
                <a:tab pos="287338" algn="l"/>
              </a:tabLst>
            </a:pPr>
            <a:endParaRPr lang="en-GB" altLang="en-US" sz="1000" u="sng" dirty="0" smtClean="0">
              <a:solidFill>
                <a:schemeClr val="bg1"/>
              </a:solidFill>
            </a:endParaRPr>
          </a:p>
          <a:p>
            <a:pPr marL="0" indent="0">
              <a:tabLst>
                <a:tab pos="287338" algn="l"/>
              </a:tabLst>
            </a:pPr>
            <a:r>
              <a:rPr lang="en-GB" altLang="en-US" sz="2000" dirty="0" smtClean="0">
                <a:solidFill>
                  <a:schemeClr val="bg1"/>
                </a:solidFill>
                <a:ea typeface="Calibri" pitchFamily="-14" charset="0"/>
                <a:cs typeface="Calibri" pitchFamily="-14" charset="0"/>
                <a:sym typeface="Symbol" pitchFamily="-14" charset="2"/>
              </a:rPr>
              <a:t>•</a:t>
            </a:r>
            <a:r>
              <a:rPr lang="en-GB" altLang="en-US" sz="2000" dirty="0" smtClean="0">
                <a:solidFill>
                  <a:schemeClr val="bg1"/>
                </a:solidFill>
                <a:ea typeface="Calibri" pitchFamily="-14" charset="0"/>
                <a:cs typeface="Calibri" pitchFamily="-14" charset="0"/>
              </a:rPr>
              <a:t>	</a:t>
            </a:r>
            <a:r>
              <a:rPr lang="en-GB" altLang="en-US" sz="2000" b="1" dirty="0" smtClean="0">
                <a:solidFill>
                  <a:schemeClr val="bg1"/>
                </a:solidFill>
                <a:ea typeface="Calibri" pitchFamily="-14" charset="0"/>
                <a:cs typeface="Calibri" pitchFamily="-14" charset="0"/>
              </a:rPr>
              <a:t>Electrical </a:t>
            </a:r>
            <a:r>
              <a:rPr lang="en-GB" altLang="en-US" sz="2000" b="1" dirty="0" smtClean="0">
                <a:solidFill>
                  <a:schemeClr val="bg1"/>
                </a:solidFill>
              </a:rPr>
              <a:t>Substations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Reservoirs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Pumping stations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Drainage structures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Gas storage</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Water towers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Dams</a:t>
            </a:r>
          </a:p>
          <a:p>
            <a:pPr marL="0" indent="0">
              <a:tabLst>
                <a:tab pos="287338" algn="l"/>
              </a:tabLst>
            </a:pPr>
            <a:endParaRPr lang="en-GB" altLang="en-US" sz="2000" b="1" dirty="0">
              <a:solidFill>
                <a:schemeClr val="bg1"/>
              </a:solidFill>
            </a:endParaRPr>
          </a:p>
        </p:txBody>
      </p:sp>
      <p:pic>
        <p:nvPicPr>
          <p:cNvPr id="3" name="Picture 4" descr="V906572_PH_0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1965325"/>
            <a:ext cx="5487988" cy="3182937"/>
          </a:xfrm>
          <a:prstGeom prst="rect">
            <a:avLst/>
          </a:prstGeom>
          <a:noFill/>
          <a:ln w="25400">
            <a:solidFill>
              <a:srgbClr val="DA5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381860"/>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3"/>
          <p:cNvSpPr txBox="1">
            <a:spLocks noChangeArrowheads="1"/>
          </p:cNvSpPr>
          <p:nvPr/>
        </p:nvSpPr>
        <p:spPr>
          <a:xfrm>
            <a:off x="183727" y="764704"/>
            <a:ext cx="8777287" cy="48974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tabLst>
                <a:tab pos="287338" algn="l"/>
              </a:tabLst>
            </a:pPr>
            <a:r>
              <a:rPr lang="en-GB" altLang="en-US" sz="3600" b="1" dirty="0" smtClean="0"/>
              <a:t>Transport</a:t>
            </a:r>
          </a:p>
          <a:p>
            <a:pPr marL="0" indent="0">
              <a:tabLst>
                <a:tab pos="287338" algn="l"/>
              </a:tabLst>
            </a:pPr>
            <a:endParaRPr lang="en-GB" altLang="en-US" sz="3600" b="1" dirty="0" smtClean="0"/>
          </a:p>
          <a:p>
            <a:pPr marL="0" indent="0">
              <a:tabLst>
                <a:tab pos="287338" algn="l"/>
              </a:tabLst>
            </a:pPr>
            <a:endParaRPr lang="en-GB" altLang="en-US" sz="1000" u="sng" dirty="0" smtClean="0"/>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Roads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Rail Networks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Tube Networks</a:t>
            </a:r>
          </a:p>
          <a:p>
            <a:pPr marL="0" indent="0">
              <a:tabLst>
                <a:tab pos="287338" algn="l"/>
              </a:tabLst>
            </a:pPr>
            <a:r>
              <a:rPr lang="en-GB" altLang="en-US" sz="2000" b="1" dirty="0" smtClean="0">
                <a:solidFill>
                  <a:schemeClr val="bg1"/>
                </a:solidFill>
                <a:ea typeface="Calibri" pitchFamily="-14" charset="0"/>
                <a:cs typeface="Calibri" pitchFamily="-14" charset="0"/>
                <a:sym typeface="Symbol" pitchFamily="-14" charset="2"/>
              </a:rPr>
              <a:t>•</a:t>
            </a:r>
            <a:r>
              <a:rPr lang="en-GB" altLang="en-US" sz="2000" b="1" dirty="0" smtClean="0">
                <a:solidFill>
                  <a:schemeClr val="bg1"/>
                </a:solidFill>
                <a:ea typeface="Calibri" pitchFamily="-14" charset="0"/>
                <a:cs typeface="Calibri" pitchFamily="-14" charset="0"/>
              </a:rPr>
              <a:t>	</a:t>
            </a:r>
            <a:r>
              <a:rPr lang="en-GB" altLang="en-US" sz="2000" b="1" dirty="0" smtClean="0">
                <a:solidFill>
                  <a:schemeClr val="bg1"/>
                </a:solidFill>
              </a:rPr>
              <a:t>Airports</a:t>
            </a:r>
          </a:p>
          <a:p>
            <a:pPr marL="0" indent="0">
              <a:buNone/>
              <a:tabLst>
                <a:tab pos="287338" algn="l"/>
              </a:tabLst>
            </a:pPr>
            <a:r>
              <a:rPr lang="en-GB" altLang="en-US" sz="2000" b="1" dirty="0">
                <a:solidFill>
                  <a:schemeClr val="bg1"/>
                </a:solidFill>
                <a:ea typeface="Calibri" pitchFamily="-14" charset="0"/>
                <a:cs typeface="Calibri" pitchFamily="-14" charset="0"/>
                <a:sym typeface="Symbol" pitchFamily="-14" charset="2"/>
              </a:rPr>
              <a:t>•</a:t>
            </a:r>
            <a:r>
              <a:rPr lang="en-GB" altLang="en-US" sz="2000" b="1" dirty="0">
                <a:solidFill>
                  <a:schemeClr val="bg1"/>
                </a:solidFill>
                <a:ea typeface="Calibri" pitchFamily="-14" charset="0"/>
                <a:cs typeface="Calibri" pitchFamily="-14" charset="0"/>
              </a:rPr>
              <a:t>	</a:t>
            </a:r>
            <a:r>
              <a:rPr lang="en-GB" altLang="en-US" sz="2000" b="1" dirty="0" smtClean="0">
                <a:solidFill>
                  <a:schemeClr val="bg1"/>
                </a:solidFill>
              </a:rPr>
              <a:t>Bridges</a:t>
            </a:r>
            <a:endParaRPr lang="en-GB" altLang="en-US" sz="2000" b="1" dirty="0">
              <a:solidFill>
                <a:schemeClr val="bg1"/>
              </a:solidFill>
            </a:endParaRPr>
          </a:p>
          <a:p>
            <a:pPr marL="0" indent="0">
              <a:buNone/>
              <a:tabLst>
                <a:tab pos="287338" algn="l"/>
              </a:tabLst>
            </a:pPr>
            <a:endParaRPr lang="en-GB" altLang="en-US" sz="2000" b="1" dirty="0" smtClean="0">
              <a:solidFill>
                <a:schemeClr val="bg1"/>
              </a:solidFill>
            </a:endParaRPr>
          </a:p>
          <a:p>
            <a:pPr marL="0" indent="0">
              <a:tabLst>
                <a:tab pos="287338" algn="l"/>
              </a:tabLst>
            </a:pPr>
            <a:endParaRPr lang="en-GB" altLang="en-US" sz="2000" b="1" dirty="0" smtClean="0">
              <a:solidFill>
                <a:schemeClr val="bg1"/>
              </a:solidFill>
            </a:endParaRPr>
          </a:p>
        </p:txBody>
      </p:sp>
      <p:pic>
        <p:nvPicPr>
          <p:cNvPr id="3" name="Picture 5" descr="V906572_PH_0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90758" y="2060848"/>
            <a:ext cx="6170256" cy="4113504"/>
          </a:xfrm>
          <a:prstGeom prst="rect">
            <a:avLst/>
          </a:prstGeom>
          <a:noFill/>
          <a:ln w="25400">
            <a:solidFill>
              <a:srgbClr val="DA5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870469"/>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25514"/>
            <a:ext cx="4464496" cy="646331"/>
          </a:xfrm>
          <a:prstGeom prst="rect">
            <a:avLst/>
          </a:prstGeom>
          <a:noFill/>
        </p:spPr>
        <p:txBody>
          <a:bodyPr wrap="square" rtlCol="0">
            <a:spAutoFit/>
          </a:bodyPr>
          <a:lstStyle/>
          <a:p>
            <a:r>
              <a:rPr lang="en-GB" sz="3600" b="1" dirty="0" smtClean="0">
                <a:solidFill>
                  <a:schemeClr val="bg1"/>
                </a:solidFill>
              </a:rPr>
              <a:t>Possible Clients?</a:t>
            </a:r>
            <a:endParaRPr lang="en-GB" sz="3600" b="1" dirty="0">
              <a:solidFill>
                <a:schemeClr val="bg1"/>
              </a:solidFill>
            </a:endParaRPr>
          </a:p>
        </p:txBody>
      </p:sp>
      <p:sp>
        <p:nvSpPr>
          <p:cNvPr id="3" name="TextBox 2"/>
          <p:cNvSpPr txBox="1"/>
          <p:nvPr/>
        </p:nvSpPr>
        <p:spPr>
          <a:xfrm>
            <a:off x="395536" y="1196752"/>
            <a:ext cx="8640960" cy="5324535"/>
          </a:xfrm>
          <a:prstGeom prst="rect">
            <a:avLst/>
          </a:prstGeom>
          <a:noFill/>
        </p:spPr>
        <p:txBody>
          <a:bodyPr wrap="square" rtlCol="0">
            <a:spAutoFit/>
          </a:bodyPr>
          <a:lstStyle/>
          <a:p>
            <a:pPr marL="342900" indent="-342900">
              <a:buFont typeface="Arial" panose="020B0604020202020204" pitchFamily="34" charset="0"/>
              <a:buChar char="•"/>
            </a:pPr>
            <a:r>
              <a:rPr lang="en-GB" sz="2000" b="1" dirty="0" smtClean="0">
                <a:solidFill>
                  <a:schemeClr val="bg1"/>
                </a:solidFill>
              </a:rPr>
              <a:t>Central Government – and its various Ministries</a:t>
            </a:r>
          </a:p>
          <a:p>
            <a:pPr marL="342900" indent="-342900">
              <a:buFont typeface="Arial" panose="020B0604020202020204" pitchFamily="34" charset="0"/>
              <a:buChar char="•"/>
            </a:pPr>
            <a:endParaRPr lang="en-GB" sz="2000" b="1" dirty="0" smtClean="0">
              <a:solidFill>
                <a:schemeClr val="bg1"/>
              </a:solidFill>
            </a:endParaRPr>
          </a:p>
          <a:p>
            <a:pPr marL="342900" indent="-342900">
              <a:buFont typeface="Arial" panose="020B0604020202020204" pitchFamily="34" charset="0"/>
              <a:buChar char="•"/>
            </a:pPr>
            <a:r>
              <a:rPr lang="en-GB" sz="2000" b="1" dirty="0" smtClean="0">
                <a:solidFill>
                  <a:schemeClr val="bg1"/>
                </a:solidFill>
              </a:rPr>
              <a:t>National Industries – British Aerospace, (CAA) Airport and Port authorities, British Steel….etc.</a:t>
            </a:r>
          </a:p>
          <a:p>
            <a:pPr marL="342900" indent="-342900">
              <a:buFont typeface="Arial" panose="020B0604020202020204" pitchFamily="34" charset="0"/>
              <a:buChar char="•"/>
            </a:pPr>
            <a:endParaRPr lang="en-GB" sz="2000" b="1" dirty="0" smtClean="0">
              <a:solidFill>
                <a:schemeClr val="bg1"/>
              </a:solidFill>
            </a:endParaRPr>
          </a:p>
          <a:p>
            <a:pPr marL="342900" indent="-342900">
              <a:buFont typeface="Arial" panose="020B0604020202020204" pitchFamily="34" charset="0"/>
              <a:buChar char="•"/>
            </a:pPr>
            <a:r>
              <a:rPr lang="en-GB" sz="2000" b="1" dirty="0" smtClean="0">
                <a:solidFill>
                  <a:schemeClr val="bg1"/>
                </a:solidFill>
              </a:rPr>
              <a:t>Specialist Public Corporations – BBC, Water Boards…etc.</a:t>
            </a:r>
          </a:p>
          <a:p>
            <a:pPr marL="342900" indent="-342900">
              <a:buFont typeface="Arial" panose="020B0604020202020204" pitchFamily="34" charset="0"/>
              <a:buChar char="•"/>
            </a:pPr>
            <a:endParaRPr lang="en-GB" sz="2000" b="1" dirty="0" smtClean="0">
              <a:solidFill>
                <a:schemeClr val="bg1"/>
              </a:solidFill>
            </a:endParaRPr>
          </a:p>
          <a:p>
            <a:pPr marL="342900" indent="-342900">
              <a:buFont typeface="Arial" panose="020B0604020202020204" pitchFamily="34" charset="0"/>
              <a:buChar char="•"/>
            </a:pPr>
            <a:r>
              <a:rPr lang="en-GB" sz="2000" b="1" dirty="0" smtClean="0">
                <a:solidFill>
                  <a:schemeClr val="bg1"/>
                </a:solidFill>
              </a:rPr>
              <a:t>Housing Associations and their Trusts</a:t>
            </a:r>
          </a:p>
          <a:p>
            <a:pPr marL="342900" indent="-342900">
              <a:buFont typeface="Arial" panose="020B0604020202020204" pitchFamily="34" charset="0"/>
              <a:buChar char="•"/>
            </a:pPr>
            <a:endParaRPr lang="en-GB" sz="2000" b="1" dirty="0" smtClean="0">
              <a:solidFill>
                <a:schemeClr val="bg1"/>
              </a:solidFill>
            </a:endParaRPr>
          </a:p>
          <a:p>
            <a:pPr marL="342900" indent="-342900">
              <a:buFont typeface="Arial" panose="020B0604020202020204" pitchFamily="34" charset="0"/>
              <a:buChar char="•"/>
            </a:pPr>
            <a:r>
              <a:rPr lang="en-GB" sz="2000" b="1" dirty="0" smtClean="0">
                <a:solidFill>
                  <a:schemeClr val="bg1"/>
                </a:solidFill>
              </a:rPr>
              <a:t>Private Companies (PFI, PPP) (Severn Bridge)</a:t>
            </a:r>
          </a:p>
          <a:p>
            <a:pPr marL="342900" indent="-342900">
              <a:buFont typeface="Arial" panose="020B0604020202020204" pitchFamily="34" charset="0"/>
              <a:buChar char="•"/>
            </a:pPr>
            <a:endParaRPr lang="en-GB" sz="2000" b="1" dirty="0" smtClean="0">
              <a:solidFill>
                <a:schemeClr val="bg1"/>
              </a:solidFill>
            </a:endParaRPr>
          </a:p>
          <a:p>
            <a:pPr marL="342900" indent="-342900">
              <a:buFont typeface="Arial" panose="020B0604020202020204" pitchFamily="34" charset="0"/>
              <a:buChar char="•"/>
            </a:pPr>
            <a:r>
              <a:rPr lang="en-GB" sz="2000" b="1" dirty="0" smtClean="0">
                <a:solidFill>
                  <a:schemeClr val="bg1"/>
                </a:solidFill>
              </a:rPr>
              <a:t>Local Authorities – Housing, Highways etc.</a:t>
            </a:r>
          </a:p>
          <a:p>
            <a:pPr marL="342900" indent="-342900">
              <a:buFont typeface="Arial" panose="020B0604020202020204" pitchFamily="34" charset="0"/>
              <a:buChar char="•"/>
            </a:pPr>
            <a:endParaRPr lang="en-GB" sz="2000" b="1" dirty="0" smtClean="0">
              <a:solidFill>
                <a:schemeClr val="bg1"/>
              </a:solidFill>
            </a:endParaRPr>
          </a:p>
          <a:p>
            <a:pPr marL="342900" indent="-342900">
              <a:buFont typeface="Arial" panose="020B0604020202020204" pitchFamily="34" charset="0"/>
              <a:buChar char="•"/>
            </a:pPr>
            <a:r>
              <a:rPr lang="en-GB" sz="2000" b="1" dirty="0" smtClean="0">
                <a:solidFill>
                  <a:schemeClr val="bg1"/>
                </a:solidFill>
              </a:rPr>
              <a:t>Foreign Governments – Embassies and Overseas work (very lucrative!)</a:t>
            </a:r>
          </a:p>
          <a:p>
            <a:pPr marL="342900" indent="-342900">
              <a:buFont typeface="Arial" panose="020B0604020202020204" pitchFamily="34" charset="0"/>
              <a:buChar char="•"/>
            </a:pPr>
            <a:endParaRPr lang="en-GB" sz="2000" b="1" dirty="0" smtClean="0">
              <a:solidFill>
                <a:schemeClr val="bg1"/>
              </a:solidFill>
            </a:endParaRPr>
          </a:p>
          <a:p>
            <a:pPr marL="342900" indent="-342900">
              <a:buFont typeface="Arial" panose="020B0604020202020204" pitchFamily="34" charset="0"/>
              <a:buChar char="•"/>
            </a:pPr>
            <a:r>
              <a:rPr lang="en-GB" sz="2000" b="1" dirty="0" smtClean="0">
                <a:solidFill>
                  <a:schemeClr val="bg1"/>
                </a:solidFill>
              </a:rPr>
              <a:t>National Trusts</a:t>
            </a:r>
          </a:p>
          <a:p>
            <a:pPr marL="342900" indent="-342900">
              <a:buFont typeface="Arial" panose="020B0604020202020204" pitchFamily="34" charset="0"/>
              <a:buChar char="•"/>
            </a:pPr>
            <a:endParaRPr lang="en-GB" sz="2000" b="1" dirty="0">
              <a:solidFill>
                <a:schemeClr val="bg1"/>
              </a:solidFill>
            </a:endParaRPr>
          </a:p>
        </p:txBody>
      </p:sp>
    </p:spTree>
    <p:extLst>
      <p:ext uri="{BB962C8B-B14F-4D97-AF65-F5344CB8AC3E}">
        <p14:creationId xmlns:p14="http://schemas.microsoft.com/office/powerpoint/2010/main" val="3354218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 calcmode="lin" valueType="num">
                                      <p:cBhvr additive="base">
                                        <p:cTn id="2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 calcmode="lin" valueType="num">
                                      <p:cBhvr additive="base">
                                        <p:cTn id="2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anim calcmode="lin" valueType="num">
                                      <p:cBhvr additive="base">
                                        <p:cTn id="3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anim calcmode="lin" valueType="num">
                                      <p:cBhvr additive="base">
                                        <p:cTn id="35"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8424936" cy="5386090"/>
          </a:xfrm>
          <a:prstGeom prst="rect">
            <a:avLst/>
          </a:prstGeom>
        </p:spPr>
        <p:txBody>
          <a:bodyPr wrap="square">
            <a:spAutoFit/>
          </a:bodyPr>
          <a:lstStyle/>
          <a:p>
            <a:pPr algn="ctr"/>
            <a:r>
              <a:rPr lang="en-GB" sz="2400" b="1" dirty="0" smtClean="0">
                <a:solidFill>
                  <a:schemeClr val="bg1"/>
                </a:solidFill>
              </a:rPr>
              <a:t>The construction industry is vital to the overall UK economy, </a:t>
            </a:r>
            <a:endParaRPr lang="en-GB" sz="2400" b="1" dirty="0" smtClean="0">
              <a:solidFill>
                <a:schemeClr val="bg1"/>
              </a:solidFill>
            </a:endParaRPr>
          </a:p>
          <a:p>
            <a:pPr algn="ctr"/>
            <a:endParaRPr lang="en-GB" sz="2000" b="1" dirty="0" smtClean="0">
              <a:solidFill>
                <a:schemeClr val="bg1"/>
              </a:solidFill>
            </a:endParaRPr>
          </a:p>
          <a:p>
            <a:pPr algn="just">
              <a:buFont typeface="Arial" pitchFamily="34" charset="0"/>
              <a:buChar char="•"/>
            </a:pPr>
            <a:r>
              <a:rPr lang="en-GB" sz="2000" dirty="0" smtClean="0">
                <a:solidFill>
                  <a:schemeClr val="bg1"/>
                </a:solidFill>
              </a:rPr>
              <a:t>  Construction is a major contributor to UK GDP </a:t>
            </a:r>
          </a:p>
          <a:p>
            <a:pPr algn="just"/>
            <a:r>
              <a:rPr lang="en-GB" sz="2000" dirty="0" smtClean="0">
                <a:solidFill>
                  <a:schemeClr val="bg1"/>
                </a:solidFill>
              </a:rPr>
              <a:t>   (directly around 8.5% in 2008, rising to around </a:t>
            </a:r>
            <a:r>
              <a:rPr lang="en-GB" sz="2000" b="1" dirty="0" smtClean="0">
                <a:solidFill>
                  <a:schemeClr val="bg1"/>
                </a:solidFill>
              </a:rPr>
              <a:t>11% overall by 2016</a:t>
            </a:r>
            <a:r>
              <a:rPr lang="en-GB" sz="2000" dirty="0" smtClean="0">
                <a:solidFill>
                  <a:schemeClr val="bg1"/>
                </a:solidFill>
              </a:rPr>
              <a:t>. – </a:t>
            </a:r>
          </a:p>
          <a:p>
            <a:pPr algn="just"/>
            <a:r>
              <a:rPr lang="en-GB" sz="2000" dirty="0" smtClean="0">
                <a:solidFill>
                  <a:schemeClr val="bg1"/>
                </a:solidFill>
              </a:rPr>
              <a:t>    </a:t>
            </a:r>
            <a:r>
              <a:rPr lang="en-GB" sz="2000" b="1" dirty="0" smtClean="0">
                <a:solidFill>
                  <a:schemeClr val="bg1"/>
                </a:solidFill>
              </a:rPr>
              <a:t>around 128 billion pounds</a:t>
            </a:r>
            <a:r>
              <a:rPr lang="en-GB" sz="2000" dirty="0" smtClean="0">
                <a:solidFill>
                  <a:schemeClr val="bg1"/>
                </a:solidFill>
              </a:rPr>
              <a:t>) </a:t>
            </a:r>
          </a:p>
          <a:p>
            <a:pPr algn="just"/>
            <a:endParaRPr lang="en-GB" sz="2000" dirty="0" smtClean="0">
              <a:solidFill>
                <a:schemeClr val="bg1"/>
              </a:solidFill>
            </a:endParaRPr>
          </a:p>
          <a:p>
            <a:pPr algn="just">
              <a:buFont typeface="Arial" pitchFamily="34" charset="0"/>
              <a:buChar char="•"/>
            </a:pPr>
            <a:r>
              <a:rPr lang="en-GB" sz="2000" dirty="0" smtClean="0">
                <a:solidFill>
                  <a:schemeClr val="bg1"/>
                </a:solidFill>
              </a:rPr>
              <a:t>  </a:t>
            </a:r>
            <a:r>
              <a:rPr lang="en-GB" sz="2000" b="1" dirty="0" smtClean="0">
                <a:solidFill>
                  <a:schemeClr val="bg1"/>
                </a:solidFill>
              </a:rPr>
              <a:t>It consists of 300,000 firms</a:t>
            </a:r>
            <a:r>
              <a:rPr lang="en-GB" sz="2000" dirty="0" smtClean="0">
                <a:solidFill>
                  <a:schemeClr val="bg1"/>
                </a:solidFill>
              </a:rPr>
              <a:t>, including many small- and medium-sized family</a:t>
            </a:r>
          </a:p>
          <a:p>
            <a:pPr algn="just"/>
            <a:r>
              <a:rPr lang="en-GB" sz="2000" dirty="0" smtClean="0">
                <a:solidFill>
                  <a:schemeClr val="bg1"/>
                </a:solidFill>
              </a:rPr>
              <a:t>   and local  businesses, as well as the ‘big boys’ of the industry.</a:t>
            </a:r>
          </a:p>
          <a:p>
            <a:pPr marL="342900" indent="-342900" algn="just"/>
            <a:endParaRPr lang="en-GB" sz="2000" dirty="0" smtClean="0">
              <a:solidFill>
                <a:schemeClr val="bg1"/>
              </a:solidFill>
            </a:endParaRPr>
          </a:p>
          <a:p>
            <a:pPr marL="342900" indent="-342900" algn="just">
              <a:buFont typeface="Arial" pitchFamily="34" charset="0"/>
              <a:buChar char="•"/>
            </a:pPr>
            <a:r>
              <a:rPr lang="en-GB" sz="2000" dirty="0" smtClean="0">
                <a:solidFill>
                  <a:schemeClr val="bg1"/>
                </a:solidFill>
              </a:rPr>
              <a:t>It employs around </a:t>
            </a:r>
            <a:r>
              <a:rPr lang="en-GB" sz="2000" b="1" dirty="0" smtClean="0">
                <a:solidFill>
                  <a:schemeClr val="bg1"/>
                </a:solidFill>
              </a:rPr>
              <a:t>3.1 million </a:t>
            </a:r>
            <a:r>
              <a:rPr lang="en-GB" sz="2000" dirty="0" smtClean="0">
                <a:solidFill>
                  <a:schemeClr val="bg1"/>
                </a:solidFill>
              </a:rPr>
              <a:t>people in a multitude of roles </a:t>
            </a:r>
            <a:r>
              <a:rPr lang="en-GB" sz="2000" b="1" dirty="0" smtClean="0">
                <a:solidFill>
                  <a:schemeClr val="bg1"/>
                </a:solidFill>
              </a:rPr>
              <a:t>representing 9% of all UK employment</a:t>
            </a:r>
          </a:p>
          <a:p>
            <a:pPr marL="342900" indent="-342900" algn="just">
              <a:buFontTx/>
              <a:buChar char="-"/>
            </a:pPr>
            <a:endParaRPr lang="en-GB" sz="2000" dirty="0" smtClean="0">
              <a:solidFill>
                <a:schemeClr val="bg1"/>
              </a:solidFill>
            </a:endParaRPr>
          </a:p>
          <a:p>
            <a:pPr algn="just">
              <a:buFont typeface="Arial" pitchFamily="34" charset="0"/>
              <a:buChar char="•"/>
            </a:pPr>
            <a:r>
              <a:rPr lang="en-GB" sz="2000" dirty="0" smtClean="0">
                <a:solidFill>
                  <a:schemeClr val="bg1"/>
                </a:solidFill>
              </a:rPr>
              <a:t>  A significant proportion of construction </a:t>
            </a:r>
          </a:p>
          <a:p>
            <a:pPr algn="just"/>
            <a:r>
              <a:rPr lang="en-GB" sz="2000" dirty="0" smtClean="0">
                <a:solidFill>
                  <a:schemeClr val="bg1"/>
                </a:solidFill>
              </a:rPr>
              <a:t>   employees </a:t>
            </a:r>
            <a:r>
              <a:rPr lang="en-GB" sz="2000" b="1" dirty="0" smtClean="0">
                <a:solidFill>
                  <a:schemeClr val="bg1"/>
                </a:solidFill>
              </a:rPr>
              <a:t>(60%) are labourers </a:t>
            </a:r>
            <a:r>
              <a:rPr lang="en-GB" sz="2000" dirty="0" smtClean="0">
                <a:solidFill>
                  <a:schemeClr val="bg1"/>
                </a:solidFill>
              </a:rPr>
              <a:t>with </a:t>
            </a:r>
          </a:p>
          <a:p>
            <a:pPr algn="just"/>
            <a:r>
              <a:rPr lang="en-GB" sz="2000" b="1" dirty="0" smtClean="0">
                <a:solidFill>
                  <a:schemeClr val="bg1"/>
                </a:solidFill>
              </a:rPr>
              <a:t>   short term employment </a:t>
            </a:r>
          </a:p>
          <a:p>
            <a:pPr algn="just"/>
            <a:r>
              <a:rPr lang="en-GB" sz="2000" b="1" dirty="0" smtClean="0">
                <a:solidFill>
                  <a:schemeClr val="bg1"/>
                </a:solidFill>
              </a:rPr>
              <a:t>   opportunities</a:t>
            </a:r>
            <a:r>
              <a:rPr lang="en-GB" sz="2000" dirty="0" smtClean="0">
                <a:solidFill>
                  <a:schemeClr val="bg1"/>
                </a:solidFill>
              </a:rPr>
              <a:t> with a specific</a:t>
            </a:r>
          </a:p>
          <a:p>
            <a:pPr algn="just"/>
            <a:r>
              <a:rPr lang="en-GB" sz="2000" dirty="0" smtClean="0">
                <a:solidFill>
                  <a:schemeClr val="bg1"/>
                </a:solidFill>
              </a:rPr>
              <a:t>   company – </a:t>
            </a:r>
            <a:r>
              <a:rPr lang="en-GB" sz="2000" b="1" dirty="0" smtClean="0">
                <a:solidFill>
                  <a:schemeClr val="bg1"/>
                </a:solidFill>
              </a:rPr>
              <a:t>Agency Work</a:t>
            </a:r>
            <a:endParaRPr lang="en-GB" sz="2000" b="1" dirty="0">
              <a:solidFill>
                <a:schemeClr val="bg1"/>
              </a:solidFill>
            </a:endParaRPr>
          </a:p>
        </p:txBody>
      </p:sp>
      <p:pic>
        <p:nvPicPr>
          <p:cNvPr id="3" name="Picture 3" descr="Construction workers at high-rise building">
            <a:hlinkClick r:id="rId2" tooltip="Download Construction Workers At High-rise Building Stock Photography - Image: 2028852"/>
          </p:cNvPr>
          <p:cNvPicPr>
            <a:picLocks noChangeAspect="1" noChangeArrowheads="1"/>
          </p:cNvPicPr>
          <p:nvPr/>
        </p:nvPicPr>
        <p:blipFill>
          <a:blip r:embed="rId3" cstate="print"/>
          <a:srcRect/>
          <a:stretch>
            <a:fillRect/>
          </a:stretch>
        </p:blipFill>
        <p:spPr bwMode="auto">
          <a:xfrm>
            <a:off x="4932040" y="4005064"/>
            <a:ext cx="4027383" cy="2668142"/>
          </a:xfrm>
          <a:prstGeom prst="rect">
            <a:avLst/>
          </a:prstGeom>
          <a:noFill/>
          <a:ln w="28575">
            <a:solidFill>
              <a:schemeClr val="bg1"/>
            </a:solidFill>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179512" y="188639"/>
            <a:ext cx="8352928" cy="6370975"/>
          </a:xfrm>
          <a:prstGeom prst="rect">
            <a:avLst/>
          </a:prstGeom>
        </p:spPr>
        <p:txBody>
          <a:bodyPr wrap="square">
            <a:spAutoFit/>
          </a:bodyPr>
          <a:lstStyle/>
          <a:p>
            <a:pPr algn="ctr"/>
            <a:r>
              <a:rPr lang="en-GB" sz="2400" b="1" dirty="0" smtClean="0">
                <a:solidFill>
                  <a:schemeClr val="bg1"/>
                </a:solidFill>
              </a:rPr>
              <a:t>UK government investment has played an important role in growing the UK’s capital stock</a:t>
            </a:r>
          </a:p>
          <a:p>
            <a:endParaRPr lang="en-GB" sz="2000" dirty="0" smtClean="0">
              <a:solidFill>
                <a:schemeClr val="bg1"/>
              </a:solidFill>
            </a:endParaRPr>
          </a:p>
          <a:p>
            <a:pPr marL="342900" indent="-342900" algn="just">
              <a:buFont typeface="Arial" pitchFamily="34" charset="0"/>
              <a:buChar char="•"/>
            </a:pPr>
            <a:r>
              <a:rPr lang="en-GB" sz="2000" dirty="0" smtClean="0">
                <a:solidFill>
                  <a:schemeClr val="bg1"/>
                </a:solidFill>
              </a:rPr>
              <a:t>Government </a:t>
            </a:r>
            <a:r>
              <a:rPr lang="en-GB" sz="2000" b="1" dirty="0" smtClean="0">
                <a:solidFill>
                  <a:schemeClr val="bg1"/>
                </a:solidFill>
              </a:rPr>
              <a:t>investment</a:t>
            </a:r>
            <a:r>
              <a:rPr lang="en-GB" sz="2000" dirty="0" smtClean="0">
                <a:solidFill>
                  <a:schemeClr val="bg1"/>
                </a:solidFill>
              </a:rPr>
              <a:t> in construction has </a:t>
            </a:r>
            <a:r>
              <a:rPr lang="en-GB" sz="2000" b="1" dirty="0" smtClean="0">
                <a:solidFill>
                  <a:schemeClr val="bg1"/>
                </a:solidFill>
              </a:rPr>
              <a:t>historically focused on   infrastructure, education, housing and health.</a:t>
            </a:r>
          </a:p>
          <a:p>
            <a:pPr marL="342900" indent="-342900" algn="just">
              <a:buFontTx/>
              <a:buChar char="-"/>
            </a:pPr>
            <a:endParaRPr lang="en-GB" sz="2000" dirty="0" smtClean="0">
              <a:solidFill>
                <a:schemeClr val="bg1"/>
              </a:solidFill>
            </a:endParaRPr>
          </a:p>
          <a:p>
            <a:pPr algn="just">
              <a:buFont typeface="Arial" pitchFamily="34" charset="0"/>
              <a:buChar char="•"/>
            </a:pPr>
            <a:r>
              <a:rPr lang="en-GB" sz="2000" dirty="0" smtClean="0">
                <a:solidFill>
                  <a:schemeClr val="bg1"/>
                </a:solidFill>
              </a:rPr>
              <a:t>    The UK had suffered from a more pronounced </a:t>
            </a:r>
            <a:r>
              <a:rPr lang="en-GB" sz="2000" b="1" dirty="0" smtClean="0">
                <a:solidFill>
                  <a:schemeClr val="bg1"/>
                </a:solidFill>
              </a:rPr>
              <a:t>decline</a:t>
            </a:r>
            <a:r>
              <a:rPr lang="en-GB" sz="2000" dirty="0" smtClean="0">
                <a:solidFill>
                  <a:schemeClr val="bg1"/>
                </a:solidFill>
              </a:rPr>
              <a:t> in construction</a:t>
            </a:r>
          </a:p>
          <a:p>
            <a:pPr algn="just"/>
            <a:r>
              <a:rPr lang="en-GB" sz="2000" dirty="0" smtClean="0">
                <a:solidFill>
                  <a:schemeClr val="bg1"/>
                </a:solidFill>
              </a:rPr>
              <a:t>     activity </a:t>
            </a:r>
            <a:r>
              <a:rPr lang="en-GB" sz="2000" b="1" dirty="0" smtClean="0">
                <a:solidFill>
                  <a:schemeClr val="bg1"/>
                </a:solidFill>
              </a:rPr>
              <a:t>since the onset of the recession (2008-20012)</a:t>
            </a:r>
          </a:p>
          <a:p>
            <a:pPr algn="just"/>
            <a:endParaRPr lang="en-GB" sz="2000" b="1" dirty="0" smtClean="0">
              <a:solidFill>
                <a:schemeClr val="bg1"/>
              </a:solidFill>
            </a:endParaRPr>
          </a:p>
          <a:p>
            <a:pPr algn="just">
              <a:buFont typeface="Arial" pitchFamily="34" charset="0"/>
              <a:buChar char="•"/>
            </a:pPr>
            <a:r>
              <a:rPr lang="en-GB" sz="2000" dirty="0" smtClean="0">
                <a:solidFill>
                  <a:schemeClr val="bg1"/>
                </a:solidFill>
              </a:rPr>
              <a:t>  The impact on the construction sector was  apparent through sharp</a:t>
            </a:r>
          </a:p>
          <a:p>
            <a:pPr algn="just"/>
            <a:r>
              <a:rPr lang="en-GB" sz="2000" dirty="0" smtClean="0">
                <a:solidFill>
                  <a:schemeClr val="bg1"/>
                </a:solidFill>
              </a:rPr>
              <a:t>    increases in </a:t>
            </a:r>
            <a:r>
              <a:rPr lang="en-GB" sz="2000" b="1" dirty="0" smtClean="0">
                <a:solidFill>
                  <a:schemeClr val="bg1"/>
                </a:solidFill>
              </a:rPr>
              <a:t>company closures</a:t>
            </a:r>
            <a:r>
              <a:rPr lang="en-GB" sz="2000" dirty="0" smtClean="0">
                <a:solidFill>
                  <a:schemeClr val="bg1"/>
                </a:solidFill>
              </a:rPr>
              <a:t>...</a:t>
            </a:r>
          </a:p>
          <a:p>
            <a:pPr algn="just"/>
            <a:r>
              <a:rPr lang="en-GB" sz="2000" dirty="0" smtClean="0">
                <a:solidFill>
                  <a:schemeClr val="bg1"/>
                </a:solidFill>
              </a:rPr>
              <a:t>         (there was an increase of over 40% between Q4 2008 and Q1 2009)</a:t>
            </a:r>
          </a:p>
          <a:p>
            <a:pPr algn="just"/>
            <a:endParaRPr lang="en-GB" sz="2000" dirty="0" smtClean="0">
              <a:solidFill>
                <a:schemeClr val="bg1"/>
              </a:solidFill>
            </a:endParaRPr>
          </a:p>
          <a:p>
            <a:pPr algn="just">
              <a:buFont typeface="Arial" pitchFamily="34" charset="0"/>
              <a:buChar char="•"/>
            </a:pPr>
            <a:r>
              <a:rPr lang="en-GB" sz="2000" dirty="0" smtClean="0">
                <a:solidFill>
                  <a:schemeClr val="bg1"/>
                </a:solidFill>
              </a:rPr>
              <a:t>  </a:t>
            </a:r>
            <a:r>
              <a:rPr lang="en-GB" sz="2000" b="1" dirty="0" smtClean="0">
                <a:solidFill>
                  <a:schemeClr val="bg1"/>
                </a:solidFill>
              </a:rPr>
              <a:t>Individual bankruptcies and redundancies </a:t>
            </a:r>
            <a:r>
              <a:rPr lang="en-GB" sz="2000" dirty="0" smtClean="0">
                <a:solidFill>
                  <a:schemeClr val="bg1"/>
                </a:solidFill>
              </a:rPr>
              <a:t>also increased...</a:t>
            </a:r>
          </a:p>
          <a:p>
            <a:pPr algn="just"/>
            <a:r>
              <a:rPr lang="en-GB" sz="2000" dirty="0" smtClean="0">
                <a:solidFill>
                  <a:schemeClr val="bg1"/>
                </a:solidFill>
              </a:rPr>
              <a:t>     (around 35% in bankruptcies between Q4 2008 and Q1 2009)</a:t>
            </a:r>
          </a:p>
          <a:p>
            <a:pPr algn="just"/>
            <a:endParaRPr lang="en-GB" sz="2000" dirty="0" smtClean="0">
              <a:solidFill>
                <a:schemeClr val="bg1"/>
              </a:solidFill>
            </a:endParaRPr>
          </a:p>
          <a:p>
            <a:pPr algn="just"/>
            <a:r>
              <a:rPr lang="en-GB" sz="2000" dirty="0" smtClean="0">
                <a:solidFill>
                  <a:schemeClr val="bg1"/>
                </a:solidFill>
              </a:rPr>
              <a:t>    and a redundancy rate of 28 per 1,000 </a:t>
            </a:r>
          </a:p>
          <a:p>
            <a:pPr algn="just"/>
            <a:r>
              <a:rPr lang="en-GB" sz="2000" dirty="0" smtClean="0">
                <a:solidFill>
                  <a:schemeClr val="bg1"/>
                </a:solidFill>
              </a:rPr>
              <a:t>    employees in Q1 2009</a:t>
            </a:r>
          </a:p>
          <a:p>
            <a:pPr marL="342900" indent="-342900" algn="just">
              <a:buFont typeface="Arial" panose="020B0604020202020204" pitchFamily="34" charset="0"/>
              <a:buChar char="•"/>
            </a:pPr>
            <a:r>
              <a:rPr lang="en-GB" sz="2000" b="1" dirty="0" smtClean="0">
                <a:solidFill>
                  <a:schemeClr val="bg1"/>
                </a:solidFill>
              </a:rPr>
              <a:t>Q1 of 2012 employment drops to 2.2 M</a:t>
            </a:r>
          </a:p>
          <a:p>
            <a:pPr algn="just"/>
            <a:r>
              <a:rPr lang="en-GB" sz="2000" b="1" dirty="0" smtClean="0">
                <a:solidFill>
                  <a:schemeClr val="bg1"/>
                </a:solidFill>
              </a:rPr>
              <a:t>    – the highest amongst UK industries</a:t>
            </a:r>
            <a:endParaRPr lang="en-GB" sz="2000" b="1" dirty="0">
              <a:solidFill>
                <a:schemeClr val="bg1"/>
              </a:solidFill>
            </a:endParaRPr>
          </a:p>
        </p:txBody>
      </p:sp>
      <p:pic>
        <p:nvPicPr>
          <p:cNvPr id="72706" name="Picture 2" descr="Who's Gone Bust in Retailing?"/>
          <p:cNvPicPr>
            <a:picLocks noChangeAspect="1" noChangeArrowheads="1"/>
          </p:cNvPicPr>
          <p:nvPr/>
        </p:nvPicPr>
        <p:blipFill>
          <a:blip r:embed="rId2" cstate="print"/>
          <a:srcRect/>
          <a:stretch>
            <a:fillRect/>
          </a:stretch>
        </p:blipFill>
        <p:spPr bwMode="auto">
          <a:xfrm>
            <a:off x="4849891" y="5229200"/>
            <a:ext cx="4294110" cy="1628800"/>
          </a:xfrm>
          <a:prstGeom prst="rect">
            <a:avLst/>
          </a:prstGeom>
          <a:noFill/>
          <a:ln w="28575">
            <a:solidFill>
              <a:schemeClr val="bg1"/>
            </a:solidFill>
          </a:ln>
        </p:spPr>
      </p:pic>
    </p:spTree>
    <p:extLst>
      <p:ext uri="{BB962C8B-B14F-4D97-AF65-F5344CB8AC3E}">
        <p14:creationId xmlns:p14="http://schemas.microsoft.com/office/powerpoint/2010/main" val="2157858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816" y="260648"/>
            <a:ext cx="8640960" cy="5078313"/>
          </a:xfrm>
          <a:prstGeom prst="rect">
            <a:avLst/>
          </a:prstGeom>
        </p:spPr>
        <p:txBody>
          <a:bodyPr wrap="square">
            <a:spAutoFit/>
          </a:bodyPr>
          <a:lstStyle/>
          <a:p>
            <a:pPr algn="ctr"/>
            <a:r>
              <a:rPr lang="en-GB" sz="2400" b="1" dirty="0">
                <a:solidFill>
                  <a:schemeClr val="bg1"/>
                </a:solidFill>
              </a:rPr>
              <a:t>Construction is one of the best ways of stimulating economic </a:t>
            </a:r>
            <a:r>
              <a:rPr lang="en-GB" sz="2400" b="1" dirty="0" smtClean="0">
                <a:solidFill>
                  <a:schemeClr val="bg1"/>
                </a:solidFill>
              </a:rPr>
              <a:t>activity </a:t>
            </a:r>
          </a:p>
          <a:p>
            <a:pPr algn="ctr"/>
            <a:endParaRPr lang="en-GB" sz="2400" b="1" dirty="0" smtClean="0">
              <a:solidFill>
                <a:schemeClr val="bg1"/>
              </a:solidFill>
            </a:endParaRPr>
          </a:p>
          <a:p>
            <a:pPr algn="ctr"/>
            <a:r>
              <a:rPr lang="en-GB" sz="2400" dirty="0">
                <a:solidFill>
                  <a:schemeClr val="bg1"/>
                </a:solidFill>
              </a:rPr>
              <a:t>Government </a:t>
            </a:r>
            <a:r>
              <a:rPr lang="en-GB" sz="2400" b="1" dirty="0">
                <a:solidFill>
                  <a:schemeClr val="bg1"/>
                </a:solidFill>
              </a:rPr>
              <a:t>investment</a:t>
            </a:r>
            <a:r>
              <a:rPr lang="en-GB" sz="2400" dirty="0">
                <a:solidFill>
                  <a:schemeClr val="bg1"/>
                </a:solidFill>
              </a:rPr>
              <a:t> in construction has </a:t>
            </a:r>
            <a:r>
              <a:rPr lang="en-GB" sz="2400" b="1" dirty="0">
                <a:solidFill>
                  <a:schemeClr val="bg1"/>
                </a:solidFill>
              </a:rPr>
              <a:t>historically focused on   infrastructure, education, housing and health.</a:t>
            </a:r>
          </a:p>
          <a:p>
            <a:endParaRPr lang="en-GB" sz="2200" b="1" dirty="0" smtClean="0">
              <a:solidFill>
                <a:schemeClr val="bg1"/>
              </a:solidFill>
            </a:endParaRPr>
          </a:p>
          <a:p>
            <a:pPr>
              <a:buFont typeface="Arial" pitchFamily="34" charset="0"/>
              <a:buChar char="•"/>
            </a:pPr>
            <a:r>
              <a:rPr lang="en-GB" sz="2200" dirty="0" smtClean="0">
                <a:solidFill>
                  <a:schemeClr val="bg1"/>
                </a:solidFill>
              </a:rPr>
              <a:t>  In the short term, </a:t>
            </a:r>
            <a:r>
              <a:rPr lang="en-GB" sz="2200" b="1" dirty="0" smtClean="0">
                <a:solidFill>
                  <a:schemeClr val="bg1"/>
                </a:solidFill>
              </a:rPr>
              <a:t>construction is one of the most effective sectors</a:t>
            </a:r>
            <a:r>
              <a:rPr lang="en-GB" sz="2200" dirty="0" smtClean="0">
                <a:solidFill>
                  <a:schemeClr val="bg1"/>
                </a:solidFill>
              </a:rPr>
              <a:t> in which the government could </a:t>
            </a:r>
            <a:r>
              <a:rPr lang="en-GB" sz="2200" b="1" dirty="0" smtClean="0">
                <a:solidFill>
                  <a:schemeClr val="bg1"/>
                </a:solidFill>
              </a:rPr>
              <a:t>invest</a:t>
            </a:r>
            <a:r>
              <a:rPr lang="en-GB" sz="2200" dirty="0" smtClean="0">
                <a:solidFill>
                  <a:schemeClr val="bg1"/>
                </a:solidFill>
              </a:rPr>
              <a:t> to stimulate economic activity.</a:t>
            </a:r>
          </a:p>
          <a:p>
            <a:endParaRPr lang="en-GB" sz="2200" b="1" dirty="0">
              <a:solidFill>
                <a:schemeClr val="bg1"/>
              </a:solidFill>
            </a:endParaRPr>
          </a:p>
          <a:p>
            <a:pPr algn="just">
              <a:buFont typeface="Arial" pitchFamily="34" charset="0"/>
              <a:buChar char="•"/>
            </a:pPr>
            <a:r>
              <a:rPr lang="en-GB" sz="2200" dirty="0" smtClean="0">
                <a:solidFill>
                  <a:schemeClr val="bg1"/>
                </a:solidFill>
              </a:rPr>
              <a:t>  </a:t>
            </a:r>
            <a:r>
              <a:rPr lang="en-GB" sz="2200" b="1" dirty="0" smtClean="0">
                <a:solidFill>
                  <a:schemeClr val="bg1"/>
                </a:solidFill>
              </a:rPr>
              <a:t>£</a:t>
            </a:r>
            <a:r>
              <a:rPr lang="en-GB" sz="2200" b="1" dirty="0">
                <a:solidFill>
                  <a:schemeClr val="bg1"/>
                </a:solidFill>
              </a:rPr>
              <a:t>1 spent on construction output generates a total of </a:t>
            </a:r>
            <a:r>
              <a:rPr lang="en-GB" sz="2200" b="1" dirty="0" smtClean="0">
                <a:solidFill>
                  <a:schemeClr val="bg1"/>
                </a:solidFill>
              </a:rPr>
              <a:t>around £3 </a:t>
            </a:r>
            <a:r>
              <a:rPr lang="en-GB" sz="2200" dirty="0">
                <a:solidFill>
                  <a:schemeClr val="bg1"/>
                </a:solidFill>
              </a:rPr>
              <a:t>in total economic </a:t>
            </a:r>
            <a:r>
              <a:rPr lang="en-GB" sz="2200" dirty="0" smtClean="0">
                <a:solidFill>
                  <a:schemeClr val="bg1"/>
                </a:solidFill>
              </a:rPr>
              <a:t>activity.</a:t>
            </a:r>
          </a:p>
          <a:p>
            <a:pPr algn="just"/>
            <a:endParaRPr lang="en-GB" sz="2200" dirty="0" smtClean="0">
              <a:solidFill>
                <a:schemeClr val="bg1"/>
              </a:solidFill>
            </a:endParaRPr>
          </a:p>
          <a:p>
            <a:pPr algn="just">
              <a:buFont typeface="Arial" pitchFamily="34" charset="0"/>
              <a:buChar char="•"/>
            </a:pPr>
            <a:endParaRPr lang="en-GB" sz="2200" b="1" dirty="0" smtClean="0">
              <a:solidFill>
                <a:schemeClr val="bg1"/>
              </a:solidFill>
            </a:endParaRPr>
          </a:p>
          <a:p>
            <a:pPr algn="just">
              <a:buFont typeface="Arial" pitchFamily="34" charset="0"/>
              <a:buChar char="•"/>
            </a:pPr>
            <a:r>
              <a:rPr lang="en-GB" sz="2800" b="1" dirty="0" smtClean="0">
                <a:solidFill>
                  <a:schemeClr val="bg1"/>
                </a:solidFill>
              </a:rPr>
              <a:t>       Changing by what influences on the Industry ??</a:t>
            </a:r>
            <a:endParaRPr lang="en-GB" sz="2800" b="1" dirty="0">
              <a:solidFill>
                <a:schemeClr val="bg1"/>
              </a:solidFill>
            </a:endParaRPr>
          </a:p>
        </p:txBody>
      </p:sp>
    </p:spTree>
    <p:extLst>
      <p:ext uri="{BB962C8B-B14F-4D97-AF65-F5344CB8AC3E}">
        <p14:creationId xmlns:p14="http://schemas.microsoft.com/office/powerpoint/2010/main" val="416622287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Title 23"/>
          <p:cNvSpPr>
            <a:spLocks noGrp="1"/>
          </p:cNvSpPr>
          <p:nvPr>
            <p:ph type="title"/>
          </p:nvPr>
        </p:nvSpPr>
        <p:spPr>
          <a:xfrm>
            <a:off x="179512" y="188640"/>
            <a:ext cx="8712968" cy="864096"/>
          </a:xfrm>
        </p:spPr>
        <p:txBody>
          <a:bodyPr>
            <a:normAutofit/>
          </a:bodyPr>
          <a:lstStyle/>
          <a:p>
            <a:r>
              <a:rPr lang="en-GB" dirty="0" smtClean="0">
                <a:solidFill>
                  <a:schemeClr val="bg1"/>
                </a:solidFill>
                <a:latin typeface="+mn-lt"/>
              </a:rPr>
              <a:t>The UK construction industry today</a:t>
            </a:r>
            <a:endParaRPr lang="en-GB" dirty="0">
              <a:solidFill>
                <a:schemeClr val="bg1"/>
              </a:solidFill>
              <a:latin typeface="+mn-lt"/>
            </a:endParaRPr>
          </a:p>
        </p:txBody>
      </p:sp>
      <p:sp>
        <p:nvSpPr>
          <p:cNvPr id="25" name="Content Placeholder 24"/>
          <p:cNvSpPr>
            <a:spLocks noGrp="1"/>
          </p:cNvSpPr>
          <p:nvPr>
            <p:ph idx="1"/>
          </p:nvPr>
        </p:nvSpPr>
        <p:spPr>
          <a:xfrm>
            <a:off x="3707904" y="1122844"/>
            <a:ext cx="5184576" cy="5546516"/>
          </a:xfrm>
        </p:spPr>
        <p:txBody>
          <a:bodyPr>
            <a:normAutofit/>
          </a:bodyPr>
          <a:lstStyle/>
          <a:p>
            <a:pPr marL="342900" indent="-342900" algn="just">
              <a:buFont typeface="Arial" pitchFamily="34" charset="0"/>
              <a:buChar char="•"/>
            </a:pPr>
            <a:r>
              <a:rPr lang="en-GB" sz="2000" dirty="0" smtClean="0">
                <a:solidFill>
                  <a:schemeClr val="bg1"/>
                </a:solidFill>
                <a:latin typeface="+mn-lt"/>
              </a:rPr>
              <a:t>The sector is dominated </a:t>
            </a:r>
            <a:r>
              <a:rPr lang="en-GB" sz="2000" dirty="0">
                <a:solidFill>
                  <a:schemeClr val="bg1"/>
                </a:solidFill>
                <a:latin typeface="+mn-lt"/>
              </a:rPr>
              <a:t>by </a:t>
            </a:r>
            <a:r>
              <a:rPr lang="en-GB" sz="2000" b="1" dirty="0" smtClean="0">
                <a:solidFill>
                  <a:schemeClr val="bg1"/>
                </a:solidFill>
                <a:latin typeface="+mn-lt"/>
              </a:rPr>
              <a:t>high levels of self employment</a:t>
            </a:r>
            <a:r>
              <a:rPr lang="en-GB" sz="2000" dirty="0" smtClean="0">
                <a:solidFill>
                  <a:schemeClr val="bg1"/>
                </a:solidFill>
                <a:latin typeface="+mn-lt"/>
              </a:rPr>
              <a:t>, with </a:t>
            </a:r>
            <a:r>
              <a:rPr lang="en-GB" sz="2000" b="1" dirty="0" smtClean="0">
                <a:solidFill>
                  <a:schemeClr val="bg1"/>
                </a:solidFill>
                <a:latin typeface="+mn-lt"/>
              </a:rPr>
              <a:t>small and  </a:t>
            </a:r>
            <a:r>
              <a:rPr lang="en-GB" sz="2000" b="1" dirty="0">
                <a:solidFill>
                  <a:schemeClr val="bg1"/>
                </a:solidFill>
                <a:latin typeface="+mn-lt"/>
              </a:rPr>
              <a:t>micro businesses accounting for </a:t>
            </a:r>
            <a:r>
              <a:rPr lang="en-GB" sz="2000" b="1" dirty="0" smtClean="0">
                <a:solidFill>
                  <a:schemeClr val="bg1"/>
                </a:solidFill>
                <a:latin typeface="+mn-lt"/>
              </a:rPr>
              <a:t>around 75</a:t>
            </a:r>
            <a:r>
              <a:rPr lang="en-GB" sz="2000" b="1" dirty="0">
                <a:solidFill>
                  <a:schemeClr val="bg1"/>
                </a:solidFill>
                <a:latin typeface="+mn-lt"/>
              </a:rPr>
              <a:t>% of the </a:t>
            </a:r>
            <a:r>
              <a:rPr lang="en-GB" sz="2000" b="1" dirty="0" smtClean="0">
                <a:solidFill>
                  <a:schemeClr val="bg1"/>
                </a:solidFill>
                <a:latin typeface="+mn-lt"/>
              </a:rPr>
              <a:t>sector</a:t>
            </a:r>
            <a:r>
              <a:rPr lang="en-GB" sz="2000" dirty="0" smtClean="0">
                <a:solidFill>
                  <a:schemeClr val="bg1"/>
                </a:solidFill>
                <a:latin typeface="+mn-lt"/>
              </a:rPr>
              <a:t>, although large companies conduct a disproportionate proportion of the work by value.</a:t>
            </a:r>
          </a:p>
          <a:p>
            <a:pPr marL="342900" indent="-342900" algn="just">
              <a:buFont typeface="Arial" pitchFamily="34" charset="0"/>
              <a:buChar char="•"/>
            </a:pPr>
            <a:r>
              <a:rPr lang="en-GB" sz="2000" dirty="0" smtClean="0">
                <a:solidFill>
                  <a:schemeClr val="bg1"/>
                </a:solidFill>
                <a:latin typeface="+mn-lt"/>
              </a:rPr>
              <a:t>The global </a:t>
            </a:r>
            <a:r>
              <a:rPr lang="en-GB" sz="2000" b="1" dirty="0" smtClean="0">
                <a:solidFill>
                  <a:schemeClr val="bg1"/>
                </a:solidFill>
                <a:latin typeface="+mn-lt"/>
              </a:rPr>
              <a:t>construction market is forecast to grow by over 70% by 2025,</a:t>
            </a:r>
            <a:r>
              <a:rPr lang="en-GB" sz="2000" dirty="0" smtClean="0">
                <a:solidFill>
                  <a:schemeClr val="bg1"/>
                </a:solidFill>
                <a:latin typeface="+mn-lt"/>
              </a:rPr>
              <a:t> with </a:t>
            </a:r>
            <a:r>
              <a:rPr lang="en-GB" sz="2000" b="1" dirty="0" smtClean="0">
                <a:solidFill>
                  <a:schemeClr val="bg1"/>
                </a:solidFill>
                <a:latin typeface="+mn-lt"/>
              </a:rPr>
              <a:t>positive signs of growth for the industry in the UK.</a:t>
            </a:r>
          </a:p>
          <a:p>
            <a:pPr marL="342900" indent="-342900" algn="just">
              <a:buFont typeface="Arial" pitchFamily="34" charset="0"/>
              <a:buChar char="•"/>
            </a:pPr>
            <a:endParaRPr lang="en-GB" sz="2000" b="1" dirty="0" smtClean="0">
              <a:solidFill>
                <a:schemeClr val="bg1"/>
              </a:solidFill>
              <a:latin typeface="+mn-lt"/>
            </a:endParaRPr>
          </a:p>
          <a:p>
            <a:pPr marL="342900" indent="-342900" algn="just">
              <a:buFont typeface="Arial" pitchFamily="34" charset="0"/>
              <a:buChar char="•"/>
            </a:pPr>
            <a:r>
              <a:rPr lang="en-GB" sz="2000" b="1" dirty="0" smtClean="0">
                <a:solidFill>
                  <a:schemeClr val="bg1"/>
                </a:solidFill>
                <a:latin typeface="+mn-lt"/>
              </a:rPr>
              <a:t>A key challenge for the sector is to maintain its supply of engineering skills in areas of innovative sustainable Architecture and Construction Management, especially during periods of weak demand.</a:t>
            </a:r>
          </a:p>
          <a:p>
            <a:pPr algn="just"/>
            <a:endParaRPr lang="en-GB" sz="1900" dirty="0" smtClean="0">
              <a:latin typeface="+mn-lt"/>
            </a:endParaRPr>
          </a:p>
          <a:p>
            <a:pPr marL="342900" indent="-342900" algn="just">
              <a:buFont typeface="Arial" pitchFamily="34" charset="0"/>
              <a:buChar char="•"/>
            </a:pPr>
            <a:endParaRPr lang="en-GB" sz="1900" dirty="0" smtClean="0">
              <a:latin typeface="+mn-lt"/>
            </a:endParaRPr>
          </a:p>
        </p:txBody>
      </p:sp>
      <p:pic>
        <p:nvPicPr>
          <p:cNvPr id="7" name="Picture 7" descr="R:\Comms + Marketing\02 Guidance and Reusable Media\09 Pictograms\4-Sectors\Construction_Building_Butt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5296" y="1196752"/>
            <a:ext cx="2408882" cy="24088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R:\Comms + Marketing\02 Guidance and Reusable Media\09 Pictograms\8-Nations + regions\UK.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3481313"/>
            <a:ext cx="3600450" cy="3600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4115488"/>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p:cNvSpPr>
            <a:spLocks noGrp="1"/>
          </p:cNvSpPr>
          <p:nvPr>
            <p:ph type="title"/>
          </p:nvPr>
        </p:nvSpPr>
        <p:spPr/>
        <p:txBody>
          <a:bodyPr>
            <a:normAutofit fontScale="90000"/>
          </a:bodyPr>
          <a:lstStyle/>
          <a:p>
            <a:r>
              <a:rPr lang="en-GB" dirty="0" smtClean="0">
                <a:solidFill>
                  <a:schemeClr val="bg1"/>
                </a:solidFill>
                <a:latin typeface="+mn-lt"/>
              </a:rPr>
              <a:t>Technology in the construction </a:t>
            </a:r>
            <a:r>
              <a:rPr lang="en-GB" dirty="0" smtClean="0">
                <a:solidFill>
                  <a:schemeClr val="bg1"/>
                </a:solidFill>
                <a:latin typeface="+mn-lt"/>
              </a:rPr>
              <a:t>industry ?</a:t>
            </a:r>
            <a:endParaRPr lang="en-GB" dirty="0">
              <a:solidFill>
                <a:schemeClr val="bg1"/>
              </a:solidFill>
              <a:latin typeface="+mn-lt"/>
            </a:endParaRPr>
          </a:p>
        </p:txBody>
      </p:sp>
      <p:sp>
        <p:nvSpPr>
          <p:cNvPr id="25" name="Content Placeholder 24"/>
          <p:cNvSpPr>
            <a:spLocks noGrp="1"/>
          </p:cNvSpPr>
          <p:nvPr>
            <p:ph idx="1"/>
          </p:nvPr>
        </p:nvSpPr>
        <p:spPr>
          <a:xfrm>
            <a:off x="216790" y="1052736"/>
            <a:ext cx="8747698" cy="5328592"/>
          </a:xfrm>
        </p:spPr>
        <p:txBody>
          <a:bodyPr>
            <a:normAutofit lnSpcReduction="10000"/>
          </a:bodyPr>
          <a:lstStyle/>
          <a:p>
            <a:pPr marL="342900" indent="-342900" algn="just">
              <a:buFont typeface="Arial" pitchFamily="34" charset="0"/>
              <a:buChar char="•"/>
            </a:pPr>
            <a:r>
              <a:rPr lang="en-GB" sz="2000" dirty="0" smtClean="0">
                <a:solidFill>
                  <a:schemeClr val="bg1"/>
                </a:solidFill>
                <a:latin typeface="+mn-lt"/>
              </a:rPr>
              <a:t>Technological change and the drive towards </a:t>
            </a:r>
            <a:r>
              <a:rPr lang="en-GB" sz="2000" b="1" dirty="0" smtClean="0">
                <a:solidFill>
                  <a:schemeClr val="bg1"/>
                </a:solidFill>
                <a:latin typeface="+mn-lt"/>
              </a:rPr>
              <a:t>sustainable and low-carbon construction impacts </a:t>
            </a:r>
            <a:r>
              <a:rPr lang="en-GB" sz="2000" dirty="0" smtClean="0">
                <a:solidFill>
                  <a:schemeClr val="bg1"/>
                </a:solidFill>
                <a:latin typeface="+mn-lt"/>
              </a:rPr>
              <a:t>on skills needs within the industry. </a:t>
            </a:r>
            <a:r>
              <a:rPr lang="en-GB" sz="2000" b="1" dirty="0" smtClean="0">
                <a:solidFill>
                  <a:schemeClr val="bg1"/>
                </a:solidFill>
                <a:latin typeface="+mn-lt"/>
              </a:rPr>
              <a:t>High level skills will be needed to drive the development</a:t>
            </a:r>
            <a:r>
              <a:rPr lang="en-GB" sz="2000" dirty="0" smtClean="0">
                <a:solidFill>
                  <a:schemeClr val="bg1"/>
                </a:solidFill>
                <a:latin typeface="+mn-lt"/>
              </a:rPr>
              <a:t> and </a:t>
            </a:r>
            <a:r>
              <a:rPr lang="en-GB" sz="2000" b="1" dirty="0" smtClean="0">
                <a:solidFill>
                  <a:schemeClr val="bg1"/>
                </a:solidFill>
                <a:latin typeface="+mn-lt"/>
              </a:rPr>
              <a:t>use</a:t>
            </a:r>
            <a:r>
              <a:rPr lang="en-GB" sz="2000" dirty="0" smtClean="0">
                <a:solidFill>
                  <a:schemeClr val="bg1"/>
                </a:solidFill>
                <a:latin typeface="+mn-lt"/>
              </a:rPr>
              <a:t> of </a:t>
            </a:r>
            <a:r>
              <a:rPr lang="en-GB" sz="2000" b="1" dirty="0" smtClean="0">
                <a:solidFill>
                  <a:schemeClr val="bg1"/>
                </a:solidFill>
                <a:latin typeface="+mn-lt"/>
              </a:rPr>
              <a:t>innovative methods of building</a:t>
            </a:r>
            <a:r>
              <a:rPr lang="en-GB" sz="2000" dirty="0" smtClean="0">
                <a:solidFill>
                  <a:schemeClr val="bg1"/>
                </a:solidFill>
                <a:latin typeface="+mn-lt"/>
              </a:rPr>
              <a:t> and the </a:t>
            </a:r>
            <a:r>
              <a:rPr lang="en-GB" sz="2000" b="1" dirty="0" smtClean="0">
                <a:solidFill>
                  <a:schemeClr val="bg1"/>
                </a:solidFill>
                <a:latin typeface="+mn-lt"/>
              </a:rPr>
              <a:t>uptake of new technologies and materials</a:t>
            </a:r>
            <a:r>
              <a:rPr lang="en-GB" sz="2000" dirty="0" smtClean="0">
                <a:solidFill>
                  <a:schemeClr val="bg1"/>
                </a:solidFill>
                <a:latin typeface="+mn-lt"/>
              </a:rPr>
              <a:t>. </a:t>
            </a:r>
          </a:p>
          <a:p>
            <a:pPr marL="342900" indent="-342900" algn="just">
              <a:buFont typeface="Arial" pitchFamily="34" charset="0"/>
              <a:buChar char="•"/>
            </a:pPr>
            <a:endParaRPr lang="en-GB" sz="2000" dirty="0" smtClean="0">
              <a:solidFill>
                <a:schemeClr val="bg1"/>
              </a:solidFill>
              <a:latin typeface="+mn-lt"/>
            </a:endParaRPr>
          </a:p>
          <a:p>
            <a:pPr marL="342900" indent="-342900" algn="just">
              <a:buFont typeface="Arial" pitchFamily="34" charset="0"/>
              <a:buChar char="•"/>
            </a:pPr>
            <a:r>
              <a:rPr lang="en-GB" sz="2000" b="1" dirty="0" smtClean="0">
                <a:solidFill>
                  <a:schemeClr val="bg1"/>
                </a:solidFill>
                <a:latin typeface="+mn-lt"/>
              </a:rPr>
              <a:t>Modern methods of construction have the potential to introduce greater efficiencies into the construction process</a:t>
            </a:r>
            <a:r>
              <a:rPr lang="en-GB" sz="2000" dirty="0" smtClean="0">
                <a:solidFill>
                  <a:schemeClr val="bg1"/>
                </a:solidFill>
                <a:latin typeface="+mn-lt"/>
              </a:rPr>
              <a:t>, chiefly through innovations in building design and management – for example in adoption of </a:t>
            </a:r>
            <a:r>
              <a:rPr lang="en-GB" sz="2000" b="1" dirty="0" smtClean="0">
                <a:solidFill>
                  <a:schemeClr val="bg1"/>
                </a:solidFill>
                <a:latin typeface="+mn-lt"/>
              </a:rPr>
              <a:t>Building Information Modelling</a:t>
            </a:r>
            <a:r>
              <a:rPr lang="en-GB" sz="2000" dirty="0" smtClean="0">
                <a:solidFill>
                  <a:schemeClr val="bg1"/>
                </a:solidFill>
                <a:latin typeface="+mn-lt"/>
              </a:rPr>
              <a:t> (BIM) – and in </a:t>
            </a:r>
            <a:r>
              <a:rPr lang="en-GB" sz="2000" b="1" dirty="0" smtClean="0">
                <a:solidFill>
                  <a:schemeClr val="bg1"/>
                </a:solidFill>
                <a:latin typeface="+mn-lt"/>
              </a:rPr>
              <a:t>offsite construction processes</a:t>
            </a:r>
            <a:r>
              <a:rPr lang="en-GB" sz="2000" dirty="0" smtClean="0">
                <a:solidFill>
                  <a:schemeClr val="bg1"/>
                </a:solidFill>
                <a:latin typeface="+mn-lt"/>
              </a:rPr>
              <a:t>. </a:t>
            </a:r>
          </a:p>
          <a:p>
            <a:pPr marL="342900" indent="-342900" algn="just">
              <a:buFont typeface="Arial" pitchFamily="34" charset="0"/>
              <a:buChar char="•"/>
            </a:pPr>
            <a:endParaRPr lang="en-GB" sz="2000" dirty="0" smtClean="0">
              <a:solidFill>
                <a:schemeClr val="bg1"/>
              </a:solidFill>
              <a:latin typeface="+mn-lt"/>
            </a:endParaRPr>
          </a:p>
          <a:p>
            <a:pPr marL="342900" indent="-342900" algn="just">
              <a:buFont typeface="Arial" pitchFamily="34" charset="0"/>
              <a:buChar char="•"/>
            </a:pPr>
            <a:r>
              <a:rPr lang="en-GB" sz="2000" b="1" dirty="0" smtClean="0">
                <a:solidFill>
                  <a:schemeClr val="bg1"/>
                </a:solidFill>
                <a:latin typeface="+mn-lt"/>
              </a:rPr>
              <a:t>This presents a major opportunity to build quicker, to a higher quality, more sustainably, foster innovation and compete on the global market.</a:t>
            </a:r>
          </a:p>
          <a:p>
            <a:pPr marL="342900" indent="-342900" algn="just">
              <a:buFont typeface="Arial" pitchFamily="34" charset="0"/>
              <a:buChar char="•"/>
            </a:pPr>
            <a:endParaRPr lang="en-GB" sz="2000" dirty="0" smtClean="0">
              <a:solidFill>
                <a:schemeClr val="bg1"/>
              </a:solidFill>
              <a:latin typeface="+mn-lt"/>
            </a:endParaRPr>
          </a:p>
          <a:p>
            <a:pPr marL="342900" indent="-342900" algn="just">
              <a:buFont typeface="Arial" pitchFamily="34" charset="0"/>
              <a:buChar char="•"/>
            </a:pPr>
            <a:r>
              <a:rPr lang="en-GB" sz="2000" b="1" dirty="0" smtClean="0">
                <a:solidFill>
                  <a:schemeClr val="bg1"/>
                </a:solidFill>
                <a:latin typeface="+mn-lt"/>
              </a:rPr>
              <a:t>MMC and the implementation of low carbon systems will require new skills and the adaption and upgrading of the skills of people currently working in the sector.</a:t>
            </a:r>
          </a:p>
        </p:txBody>
      </p:sp>
    </p:spTree>
    <p:extLst>
      <p:ext uri="{BB962C8B-B14F-4D97-AF65-F5344CB8AC3E}">
        <p14:creationId xmlns:p14="http://schemas.microsoft.com/office/powerpoint/2010/main" val="26357649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 calcmode="lin" valueType="num">
                                      <p:cBhvr additive="base">
                                        <p:cTn id="7" dur="500" fill="hold"/>
                                        <p:tgtEl>
                                          <p:spTgt spid="2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
                                            <p:txEl>
                                              <p:pRg st="2" end="2"/>
                                            </p:txEl>
                                          </p:spTgt>
                                        </p:tgtEl>
                                        <p:attrNameLst>
                                          <p:attrName>style.visibility</p:attrName>
                                        </p:attrNameLst>
                                      </p:cBhvr>
                                      <p:to>
                                        <p:strVal val="visible"/>
                                      </p:to>
                                    </p:set>
                                    <p:anim calcmode="lin" valueType="num">
                                      <p:cBhvr additive="base">
                                        <p:cTn id="13" dur="500" fill="hold"/>
                                        <p:tgtEl>
                                          <p:spTgt spid="2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
                                            <p:txEl>
                                              <p:pRg st="4" end="4"/>
                                            </p:txEl>
                                          </p:spTgt>
                                        </p:tgtEl>
                                        <p:attrNameLst>
                                          <p:attrName>style.visibility</p:attrName>
                                        </p:attrNameLst>
                                      </p:cBhvr>
                                      <p:to>
                                        <p:strVal val="visible"/>
                                      </p:to>
                                    </p:set>
                                    <p:anim calcmode="lin" valueType="num">
                                      <p:cBhvr additive="base">
                                        <p:cTn id="19" dur="500" fill="hold"/>
                                        <p:tgtEl>
                                          <p:spTgt spid="2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
                                            <p:txEl>
                                              <p:pRg st="6" end="6"/>
                                            </p:txEl>
                                          </p:spTgt>
                                        </p:tgtEl>
                                        <p:attrNameLst>
                                          <p:attrName>style.visibility</p:attrName>
                                        </p:attrNameLst>
                                      </p:cBhvr>
                                      <p:to>
                                        <p:strVal val="visible"/>
                                      </p:to>
                                    </p:set>
                                    <p:anim calcmode="lin" valueType="num">
                                      <p:cBhvr additive="base">
                                        <p:cTn id="25" dur="500" fill="hold"/>
                                        <p:tgtEl>
                                          <p:spTgt spid="2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318" y="1002985"/>
            <a:ext cx="8424936" cy="2862322"/>
          </a:xfrm>
          <a:prstGeom prst="rect">
            <a:avLst/>
          </a:prstGeom>
        </p:spPr>
        <p:txBody>
          <a:bodyPr wrap="square">
            <a:spAutoFit/>
          </a:bodyPr>
          <a:lstStyle/>
          <a:p>
            <a:pPr algn="just"/>
            <a:r>
              <a:rPr lang="en-GB" sz="2000" b="1" dirty="0">
                <a:solidFill>
                  <a:schemeClr val="bg1"/>
                </a:solidFill>
              </a:rPr>
              <a:t>BIM Modelling </a:t>
            </a:r>
            <a:r>
              <a:rPr lang="en-GB" sz="2000" dirty="0">
                <a:solidFill>
                  <a:schemeClr val="bg1"/>
                </a:solidFill>
              </a:rPr>
              <a:t>is in its essence a coordinated set of processes that are supported by </a:t>
            </a:r>
            <a:r>
              <a:rPr lang="en-GB" sz="2000" dirty="0" smtClean="0">
                <a:solidFill>
                  <a:schemeClr val="bg1"/>
                </a:solidFill>
              </a:rPr>
              <a:t>new technology</a:t>
            </a:r>
            <a:r>
              <a:rPr lang="en-GB" sz="2000" dirty="0">
                <a:solidFill>
                  <a:schemeClr val="bg1"/>
                </a:solidFill>
              </a:rPr>
              <a:t>. </a:t>
            </a:r>
            <a:endParaRPr lang="en-GB" sz="2000" dirty="0" smtClean="0">
              <a:solidFill>
                <a:schemeClr val="bg1"/>
              </a:solidFill>
            </a:endParaRPr>
          </a:p>
          <a:p>
            <a:pPr algn="just"/>
            <a:endParaRPr lang="en-GB" sz="2000" dirty="0">
              <a:solidFill>
                <a:schemeClr val="bg1"/>
              </a:solidFill>
            </a:endParaRPr>
          </a:p>
          <a:p>
            <a:pPr marL="342900" indent="-342900" algn="just">
              <a:buFont typeface="Arial" panose="020B0604020202020204" pitchFamily="34" charset="0"/>
              <a:buChar char="•"/>
            </a:pPr>
            <a:r>
              <a:rPr lang="en-GB" sz="2000" dirty="0" smtClean="0">
                <a:solidFill>
                  <a:schemeClr val="bg1"/>
                </a:solidFill>
              </a:rPr>
              <a:t>Underpinned </a:t>
            </a:r>
            <a:r>
              <a:rPr lang="en-GB" sz="2000" dirty="0">
                <a:solidFill>
                  <a:schemeClr val="bg1"/>
                </a:solidFill>
              </a:rPr>
              <a:t>by ever evolving technology, </a:t>
            </a:r>
            <a:r>
              <a:rPr lang="en-GB" sz="2000" b="1" dirty="0">
                <a:solidFill>
                  <a:schemeClr val="bg1"/>
                </a:solidFill>
              </a:rPr>
              <a:t>BIM adds value to the entire life cycle of the construction process by creating, managing and sharing all of the critical elements that make up the design and construction progression from beginning to end. </a:t>
            </a:r>
            <a:endParaRPr lang="en-GB" sz="2000" b="1" dirty="0" smtClean="0">
              <a:solidFill>
                <a:schemeClr val="bg1"/>
              </a:solidFill>
            </a:endParaRPr>
          </a:p>
          <a:p>
            <a:pPr algn="just"/>
            <a:endParaRPr lang="en-GB" sz="2000" dirty="0">
              <a:solidFill>
                <a:schemeClr val="bg1"/>
              </a:solidFill>
            </a:endParaRPr>
          </a:p>
          <a:p>
            <a:pPr marL="342900" indent="-342900" algn="just">
              <a:buFont typeface="Arial" panose="020B0604020202020204" pitchFamily="34" charset="0"/>
              <a:buChar char="•"/>
            </a:pPr>
            <a:endParaRPr lang="en-GB" sz="2000" dirty="0">
              <a:solidFill>
                <a:schemeClr val="bg1"/>
              </a:solidFill>
            </a:endParaRPr>
          </a:p>
        </p:txBody>
      </p:sp>
      <p:sp>
        <p:nvSpPr>
          <p:cNvPr id="9" name="Rectangle 8"/>
          <p:cNvSpPr/>
          <p:nvPr/>
        </p:nvSpPr>
        <p:spPr>
          <a:xfrm>
            <a:off x="352841" y="3356992"/>
            <a:ext cx="3427071" cy="2215991"/>
          </a:xfrm>
          <a:prstGeom prst="rect">
            <a:avLst/>
          </a:prstGeom>
        </p:spPr>
        <p:txBody>
          <a:bodyPr wrap="square">
            <a:spAutoFit/>
          </a:bodyPr>
          <a:lstStyle/>
          <a:p>
            <a:pPr marL="342900" indent="-342900">
              <a:buFont typeface="Arial" panose="020B0604020202020204" pitchFamily="34" charset="0"/>
              <a:buChar char="•"/>
            </a:pPr>
            <a:r>
              <a:rPr lang="en-GB" sz="2000" b="1" dirty="0">
                <a:solidFill>
                  <a:schemeClr val="bg1"/>
                </a:solidFill>
              </a:rPr>
              <a:t>It incorporates data that is </a:t>
            </a:r>
            <a:r>
              <a:rPr lang="en-GB" sz="2000" b="1" dirty="0" smtClean="0">
                <a:solidFill>
                  <a:schemeClr val="bg1"/>
                </a:solidFill>
              </a:rPr>
              <a:t>physical,</a:t>
            </a:r>
            <a:r>
              <a:rPr lang="en-GB" sz="2000" b="1" dirty="0">
                <a:solidFill>
                  <a:schemeClr val="bg1"/>
                </a:solidFill>
              </a:rPr>
              <a:t> </a:t>
            </a:r>
            <a:r>
              <a:rPr lang="en-GB" sz="2000" b="1" dirty="0" smtClean="0">
                <a:solidFill>
                  <a:schemeClr val="bg1"/>
                </a:solidFill>
              </a:rPr>
              <a:t>commercial</a:t>
            </a:r>
            <a:r>
              <a:rPr lang="en-GB" sz="2000" b="1" dirty="0">
                <a:solidFill>
                  <a:schemeClr val="bg1"/>
                </a:solidFill>
              </a:rPr>
              <a:t>, environmental, and operational on every element of a development.</a:t>
            </a:r>
          </a:p>
          <a:p>
            <a:endParaRPr lang="en-GB" dirty="0">
              <a:solidFill>
                <a:schemeClr val="bg1"/>
              </a:solidFill>
            </a:endParaRPr>
          </a:p>
        </p:txBody>
      </p:sp>
      <p:sp>
        <p:nvSpPr>
          <p:cNvPr id="10" name="TextBox 9"/>
          <p:cNvSpPr txBox="1"/>
          <p:nvPr/>
        </p:nvSpPr>
        <p:spPr>
          <a:xfrm>
            <a:off x="283683" y="183315"/>
            <a:ext cx="7920880" cy="646331"/>
          </a:xfrm>
          <a:prstGeom prst="rect">
            <a:avLst/>
          </a:prstGeom>
          <a:noFill/>
        </p:spPr>
        <p:txBody>
          <a:bodyPr wrap="square" rtlCol="0">
            <a:spAutoFit/>
          </a:bodyPr>
          <a:lstStyle/>
          <a:p>
            <a:r>
              <a:rPr lang="en-GB" sz="3600" b="1" dirty="0" smtClean="0">
                <a:solidFill>
                  <a:schemeClr val="bg1"/>
                </a:solidFill>
              </a:rPr>
              <a:t>Building Information Modelling </a:t>
            </a:r>
            <a:endParaRPr lang="en-GB" sz="3600" b="1" dirty="0">
              <a:solidFill>
                <a:schemeClr val="bg1"/>
              </a:solidFill>
            </a:endParaRPr>
          </a:p>
        </p:txBody>
      </p:sp>
      <p:pic>
        <p:nvPicPr>
          <p:cNvPr id="1026" name="Picture 2" descr="http://construction.com/CE/CE_images/2009/Dec_Nystrom_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409" y="3356992"/>
            <a:ext cx="4762500" cy="3312368"/>
          </a:xfrm>
          <a:prstGeom prst="rect">
            <a:avLst/>
          </a:prstGeom>
          <a:noFill/>
          <a:ln w="28575">
            <a:solidFill>
              <a:schemeClr val="bg1"/>
            </a:solidFill>
          </a:ln>
          <a:extLst>
            <a:ext uri="{909E8E84-426E-40DD-AFC4-6F175D3DCCD1}">
              <a14:hiddenFill xmlns:a14="http://schemas.microsoft.com/office/drawing/2010/main">
                <a:solidFill>
                  <a:srgbClr val="FFFFFF"/>
                </a:solidFill>
              </a14:hiddenFill>
            </a:ext>
          </a:extLst>
        </p:spPr>
      </p:pic>
      <p:sp>
        <p:nvSpPr>
          <p:cNvPr id="11" name="Rectangle 10"/>
          <p:cNvSpPr/>
          <p:nvPr/>
        </p:nvSpPr>
        <p:spPr>
          <a:xfrm>
            <a:off x="352841" y="5229200"/>
            <a:ext cx="3427071" cy="1323439"/>
          </a:xfrm>
          <a:prstGeom prst="rect">
            <a:avLst/>
          </a:prstGeom>
        </p:spPr>
        <p:txBody>
          <a:bodyPr wrap="square">
            <a:spAutoFit/>
          </a:bodyPr>
          <a:lstStyle/>
          <a:p>
            <a:pPr marL="342900" indent="-342900">
              <a:buFont typeface="Arial" panose="020B0604020202020204" pitchFamily="34" charset="0"/>
              <a:buChar char="•"/>
            </a:pPr>
            <a:r>
              <a:rPr lang="en-GB" sz="2000" b="1" dirty="0">
                <a:solidFill>
                  <a:schemeClr val="bg1"/>
                </a:solidFill>
              </a:rPr>
              <a:t>P</a:t>
            </a:r>
            <a:r>
              <a:rPr lang="en-GB" sz="2000" b="1" dirty="0" smtClean="0">
                <a:solidFill>
                  <a:schemeClr val="bg1"/>
                </a:solidFill>
              </a:rPr>
              <a:t>ublic </a:t>
            </a:r>
            <a:r>
              <a:rPr lang="en-GB" sz="2000" b="1" dirty="0">
                <a:solidFill>
                  <a:schemeClr val="bg1"/>
                </a:solidFill>
              </a:rPr>
              <a:t>sector centrally procured construction projects will </a:t>
            </a:r>
            <a:r>
              <a:rPr lang="en-GB" sz="2000" b="1" dirty="0" smtClean="0">
                <a:solidFill>
                  <a:schemeClr val="bg1"/>
                </a:solidFill>
              </a:rPr>
              <a:t>all eventually be </a:t>
            </a:r>
            <a:r>
              <a:rPr lang="en-GB" sz="2000" b="1" dirty="0">
                <a:solidFill>
                  <a:schemeClr val="bg1"/>
                </a:solidFill>
              </a:rPr>
              <a:t>delivered using </a:t>
            </a:r>
            <a:r>
              <a:rPr lang="en-GB" sz="2000" b="1" dirty="0" smtClean="0">
                <a:solidFill>
                  <a:schemeClr val="bg1"/>
                </a:solidFill>
              </a:rPr>
              <a:t>BIM</a:t>
            </a:r>
            <a:endParaRPr lang="en-GB" sz="2000" b="1" dirty="0">
              <a:solidFill>
                <a:schemeClr val="bg1"/>
              </a:solidFill>
            </a:endParaRPr>
          </a:p>
        </p:txBody>
      </p:sp>
    </p:spTree>
    <p:extLst>
      <p:ext uri="{BB962C8B-B14F-4D97-AF65-F5344CB8AC3E}">
        <p14:creationId xmlns:p14="http://schemas.microsoft.com/office/powerpoint/2010/main" val="12734558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p:cNvSpPr>
            <a:spLocks noGrp="1"/>
          </p:cNvSpPr>
          <p:nvPr>
            <p:ph type="title"/>
          </p:nvPr>
        </p:nvSpPr>
        <p:spPr>
          <a:xfrm>
            <a:off x="179512" y="404664"/>
            <a:ext cx="8712968" cy="864096"/>
          </a:xfrm>
        </p:spPr>
        <p:txBody>
          <a:bodyPr/>
          <a:lstStyle/>
          <a:p>
            <a:r>
              <a:rPr lang="en-GB" dirty="0" smtClean="0">
                <a:solidFill>
                  <a:schemeClr val="bg1"/>
                </a:solidFill>
                <a:latin typeface="+mn-lt"/>
              </a:rPr>
              <a:t>  KEY Skills REQUIRED FOR THE FUTURE</a:t>
            </a:r>
            <a:endParaRPr lang="en-GB" dirty="0">
              <a:solidFill>
                <a:schemeClr val="bg1"/>
              </a:solidFill>
              <a:latin typeface="+mn-lt"/>
            </a:endParaRPr>
          </a:p>
        </p:txBody>
      </p:sp>
      <p:sp>
        <p:nvSpPr>
          <p:cNvPr id="28" name="Text Placeholder 27"/>
          <p:cNvSpPr>
            <a:spLocks noGrp="1"/>
          </p:cNvSpPr>
          <p:nvPr>
            <p:ph type="body" sz="quarter" idx="12"/>
          </p:nvPr>
        </p:nvSpPr>
        <p:spPr>
          <a:xfrm>
            <a:off x="323528" y="1052736"/>
            <a:ext cx="8497639" cy="719137"/>
          </a:xfrm>
        </p:spPr>
        <p:txBody>
          <a:bodyPr/>
          <a:lstStyle/>
          <a:p>
            <a:r>
              <a:rPr lang="en-GB" i="0" dirty="0" smtClean="0">
                <a:solidFill>
                  <a:schemeClr val="bg1"/>
                </a:solidFill>
              </a:rPr>
              <a:t>Core skills, knowledge and behaviours</a:t>
            </a:r>
            <a:endParaRPr lang="en-GB" i="0" dirty="0">
              <a:solidFill>
                <a:schemeClr val="bg1"/>
              </a:solidFill>
            </a:endParaRPr>
          </a:p>
        </p:txBody>
      </p:sp>
      <p:graphicFrame>
        <p:nvGraphicFramePr>
          <p:cNvPr id="2" name="Diagram 1"/>
          <p:cNvGraphicFramePr/>
          <p:nvPr>
            <p:extLst>
              <p:ext uri="{D42A27DB-BD31-4B8C-83A1-F6EECF244321}">
                <p14:modId xmlns:p14="http://schemas.microsoft.com/office/powerpoint/2010/main" val="372407271"/>
              </p:ext>
            </p:extLst>
          </p:nvPr>
        </p:nvGraphicFramePr>
        <p:xfrm>
          <a:off x="323528" y="1412776"/>
          <a:ext cx="8352928"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632519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Title 23"/>
          <p:cNvSpPr>
            <a:spLocks noGrp="1"/>
          </p:cNvSpPr>
          <p:nvPr>
            <p:ph type="title"/>
          </p:nvPr>
        </p:nvSpPr>
        <p:spPr>
          <a:xfrm>
            <a:off x="515969" y="258060"/>
            <a:ext cx="8712968" cy="864096"/>
          </a:xfrm>
        </p:spPr>
        <p:txBody>
          <a:bodyPr/>
          <a:lstStyle/>
          <a:p>
            <a:r>
              <a:rPr lang="en-GB" dirty="0" smtClean="0">
                <a:solidFill>
                  <a:schemeClr val="bg1"/>
                </a:solidFill>
                <a:latin typeface="+mn-lt"/>
              </a:rPr>
              <a:t>Future higher level job roles</a:t>
            </a:r>
            <a:endParaRPr lang="en-GB" dirty="0">
              <a:solidFill>
                <a:schemeClr val="bg1"/>
              </a:solidFill>
              <a:latin typeface="+mn-lt"/>
            </a:endParaRPr>
          </a:p>
        </p:txBody>
      </p:sp>
      <p:sp>
        <p:nvSpPr>
          <p:cNvPr id="25" name="Content Placeholder 24"/>
          <p:cNvSpPr>
            <a:spLocks noGrp="1"/>
          </p:cNvSpPr>
          <p:nvPr>
            <p:ph idx="1"/>
          </p:nvPr>
        </p:nvSpPr>
        <p:spPr>
          <a:xfrm>
            <a:off x="2555776" y="1124744"/>
            <a:ext cx="6480720" cy="5256585"/>
          </a:xfrm>
        </p:spPr>
        <p:txBody>
          <a:bodyPr>
            <a:normAutofit fontScale="92500" lnSpcReduction="10000"/>
          </a:bodyPr>
          <a:lstStyle/>
          <a:p>
            <a:endParaRPr lang="en-GB" dirty="0" smtClean="0"/>
          </a:p>
          <a:p>
            <a:pPr marL="342900" indent="-342900">
              <a:buFont typeface="Arial" pitchFamily="34" charset="0"/>
              <a:buChar char="•"/>
            </a:pPr>
            <a:r>
              <a:rPr lang="en-GB" dirty="0" smtClean="0">
                <a:solidFill>
                  <a:schemeClr val="bg1"/>
                </a:solidFill>
                <a:latin typeface="+mn-lt"/>
              </a:rPr>
              <a:t>Design office staff, including BIM modellers and CAD specialists</a:t>
            </a:r>
          </a:p>
          <a:p>
            <a:pPr marL="342900" indent="-342900">
              <a:buFont typeface="Arial" pitchFamily="34" charset="0"/>
              <a:buChar char="•"/>
            </a:pPr>
            <a:endParaRPr lang="en-GB" dirty="0" smtClean="0">
              <a:solidFill>
                <a:schemeClr val="bg1"/>
              </a:solidFill>
              <a:latin typeface="+mn-lt"/>
            </a:endParaRPr>
          </a:p>
          <a:p>
            <a:pPr marL="342900" indent="-342900">
              <a:buFont typeface="Arial" pitchFamily="34" charset="0"/>
              <a:buChar char="•"/>
            </a:pPr>
            <a:r>
              <a:rPr lang="en-GB" dirty="0" smtClean="0">
                <a:solidFill>
                  <a:schemeClr val="bg1"/>
                </a:solidFill>
                <a:latin typeface="+mn-lt"/>
              </a:rPr>
              <a:t>Architects – with innovative new ideas</a:t>
            </a:r>
          </a:p>
          <a:p>
            <a:pPr marL="342900" indent="-342900">
              <a:buFont typeface="Arial" pitchFamily="34" charset="0"/>
              <a:buChar char="•"/>
            </a:pPr>
            <a:endParaRPr lang="en-US" dirty="0" smtClean="0">
              <a:solidFill>
                <a:schemeClr val="bg1"/>
              </a:solidFill>
              <a:latin typeface="+mn-lt"/>
            </a:endParaRPr>
          </a:p>
          <a:p>
            <a:pPr marL="342900" indent="-342900">
              <a:buFont typeface="Arial" pitchFamily="34" charset="0"/>
              <a:buChar char="•"/>
            </a:pPr>
            <a:r>
              <a:rPr lang="en-US" dirty="0" smtClean="0">
                <a:solidFill>
                  <a:schemeClr val="bg1"/>
                </a:solidFill>
                <a:latin typeface="+mn-lt"/>
              </a:rPr>
              <a:t>Environmental – Eco and Sustainability specialists</a:t>
            </a:r>
            <a:endParaRPr lang="en-GB" dirty="0" smtClean="0">
              <a:solidFill>
                <a:schemeClr val="bg1"/>
              </a:solidFill>
              <a:latin typeface="+mn-lt"/>
            </a:endParaRPr>
          </a:p>
          <a:p>
            <a:pPr marL="342900" indent="-342900">
              <a:buFont typeface="Arial" pitchFamily="34" charset="0"/>
              <a:buChar char="•"/>
            </a:pPr>
            <a:endParaRPr lang="en-GB" dirty="0" smtClean="0">
              <a:solidFill>
                <a:schemeClr val="bg1"/>
              </a:solidFill>
              <a:latin typeface="+mn-lt"/>
            </a:endParaRPr>
          </a:p>
          <a:p>
            <a:pPr marL="342900" indent="-342900">
              <a:buFont typeface="Arial" pitchFamily="34" charset="0"/>
              <a:buChar char="•"/>
            </a:pPr>
            <a:r>
              <a:rPr lang="en-GB" dirty="0" smtClean="0">
                <a:solidFill>
                  <a:schemeClr val="bg1"/>
                </a:solidFill>
                <a:latin typeface="+mn-lt"/>
              </a:rPr>
              <a:t>Engineers – with specialist engineering skills</a:t>
            </a:r>
          </a:p>
          <a:p>
            <a:pPr marL="342900" indent="-342900">
              <a:buFont typeface="Arial" pitchFamily="34" charset="0"/>
              <a:buChar char="•"/>
            </a:pPr>
            <a:endParaRPr lang="en-GB" dirty="0" smtClean="0">
              <a:solidFill>
                <a:schemeClr val="bg1"/>
              </a:solidFill>
              <a:latin typeface="+mn-lt"/>
            </a:endParaRPr>
          </a:p>
          <a:p>
            <a:pPr marL="342900" indent="-342900">
              <a:buFont typeface="Arial" pitchFamily="34" charset="0"/>
              <a:buChar char="•"/>
            </a:pPr>
            <a:r>
              <a:rPr lang="en-GB" dirty="0" smtClean="0">
                <a:solidFill>
                  <a:schemeClr val="bg1"/>
                </a:solidFill>
                <a:latin typeface="+mn-lt"/>
              </a:rPr>
              <a:t>Project managers – with Time / Cost / Logistic </a:t>
            </a:r>
          </a:p>
          <a:p>
            <a:pPr marL="342900" indent="-342900"/>
            <a:r>
              <a:rPr lang="en-GB" dirty="0" smtClean="0">
                <a:solidFill>
                  <a:schemeClr val="bg1"/>
                </a:solidFill>
                <a:latin typeface="+mn-lt"/>
              </a:rPr>
              <a:t>                                             management skills</a:t>
            </a:r>
          </a:p>
          <a:p>
            <a:pPr marL="342900" indent="-342900"/>
            <a:endParaRPr lang="en-GB" dirty="0">
              <a:solidFill>
                <a:schemeClr val="bg1"/>
              </a:solidFill>
              <a:latin typeface="+mn-lt"/>
            </a:endParaRPr>
          </a:p>
          <a:p>
            <a:pPr marL="342900" indent="-342900">
              <a:buFont typeface="Arial" pitchFamily="34" charset="0"/>
              <a:buChar char="•"/>
            </a:pPr>
            <a:r>
              <a:rPr lang="en-GB" dirty="0">
                <a:solidFill>
                  <a:schemeClr val="bg1"/>
                </a:solidFill>
                <a:latin typeface="+mn-lt"/>
              </a:rPr>
              <a:t>Quantity </a:t>
            </a:r>
            <a:r>
              <a:rPr lang="en-GB" dirty="0" smtClean="0">
                <a:solidFill>
                  <a:schemeClr val="bg1"/>
                </a:solidFill>
                <a:latin typeface="+mn-lt"/>
              </a:rPr>
              <a:t>Surveyors – to monitor finance </a:t>
            </a:r>
          </a:p>
          <a:p>
            <a:pPr marL="342900" indent="-342900">
              <a:buFont typeface="Arial" pitchFamily="34" charset="0"/>
              <a:buChar char="•"/>
            </a:pPr>
            <a:endParaRPr lang="en-GB" dirty="0" smtClean="0">
              <a:solidFill>
                <a:schemeClr val="bg1"/>
              </a:solidFill>
              <a:latin typeface="+mn-lt"/>
            </a:endParaRPr>
          </a:p>
          <a:p>
            <a:pPr marL="342900" indent="-342900">
              <a:buFont typeface="Arial" pitchFamily="34" charset="0"/>
              <a:buChar char="•"/>
            </a:pPr>
            <a:r>
              <a:rPr lang="en-GB" dirty="0" smtClean="0">
                <a:solidFill>
                  <a:schemeClr val="bg1"/>
                </a:solidFill>
                <a:latin typeface="+mn-lt"/>
              </a:rPr>
              <a:t>Planners and Schedulers – Logistic flow specialist</a:t>
            </a:r>
            <a:endParaRPr lang="en-GB" dirty="0">
              <a:solidFill>
                <a:schemeClr val="bg1"/>
              </a:solidFill>
              <a:latin typeface="+mn-lt"/>
            </a:endParaRPr>
          </a:p>
          <a:p>
            <a:pPr marL="342900" indent="-342900">
              <a:buFont typeface="Arial" pitchFamily="34" charset="0"/>
              <a:buChar char="•"/>
            </a:pPr>
            <a:endParaRPr lang="en-GB" dirty="0" smtClean="0"/>
          </a:p>
          <a:p>
            <a:endParaRPr lang="en-GB" dirty="0"/>
          </a:p>
        </p:txBody>
      </p:sp>
      <p:sp>
        <p:nvSpPr>
          <p:cNvPr id="28" name="Text Placeholder 27"/>
          <p:cNvSpPr>
            <a:spLocks noGrp="1"/>
          </p:cNvSpPr>
          <p:nvPr>
            <p:ph type="body" sz="quarter" idx="12"/>
          </p:nvPr>
        </p:nvSpPr>
        <p:spPr>
          <a:xfrm>
            <a:off x="2627784" y="908720"/>
            <a:ext cx="5904656" cy="719137"/>
          </a:xfrm>
        </p:spPr>
        <p:txBody>
          <a:bodyPr>
            <a:normAutofit/>
          </a:bodyPr>
          <a:lstStyle/>
          <a:p>
            <a:r>
              <a:rPr lang="en-GB" sz="1800" i="0" dirty="0" smtClean="0">
                <a:solidFill>
                  <a:schemeClr val="bg1"/>
                </a:solidFill>
                <a:latin typeface="+mn-lt"/>
              </a:rPr>
              <a:t>Greatest impact for the need for specialists is expected for: </a:t>
            </a:r>
            <a:endParaRPr lang="en-GB" sz="1800" i="0" dirty="0">
              <a:solidFill>
                <a:schemeClr val="bg1"/>
              </a:solidFill>
              <a:latin typeface="+mn-lt"/>
            </a:endParaRPr>
          </a:p>
        </p:txBody>
      </p:sp>
      <p:pic>
        <p:nvPicPr>
          <p:cNvPr id="9" name="Picture 8" descr="R:\Comms + Marketing\02 Guidance and Reusable Media\09 Pictograms\4-Sectors\Creative_Digital_Paint_Laptop_Butt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834" y="4725144"/>
            <a:ext cx="1528763" cy="152876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R:\Comms + Marketing\02 Guidance and Reusable Media\09 Pictograms\2-Workplaces\desig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5104" y="2924944"/>
            <a:ext cx="1800225" cy="154781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R:\Comms + Marketing\02 Guidance and Reusable Media\09 Pictograms\2-Workplaces\Computer - Desktop.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5969" y="1124744"/>
            <a:ext cx="1800225" cy="1547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558373"/>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 name="Title 1"/>
          <p:cNvSpPr>
            <a:spLocks noGrp="1"/>
          </p:cNvSpPr>
          <p:nvPr>
            <p:ph type="title" idx="4294967295"/>
          </p:nvPr>
        </p:nvSpPr>
        <p:spPr>
          <a:xfrm>
            <a:off x="4154291" y="44624"/>
            <a:ext cx="3521042" cy="361950"/>
          </a:xfrm>
        </p:spPr>
        <p:txBody>
          <a:bodyPr>
            <a:noAutofit/>
          </a:bodyPr>
          <a:lstStyle/>
          <a:p>
            <a:r>
              <a:rPr lang="en-CA" sz="2400" dirty="0" smtClean="0"/>
              <a:t>5 Project Steps  </a:t>
            </a:r>
            <a:endParaRPr lang="en-CA" sz="2400" dirty="0"/>
          </a:p>
        </p:txBody>
      </p:sp>
      <p:sp>
        <p:nvSpPr>
          <p:cNvPr id="16" name="AutoShape 5"/>
          <p:cNvSpPr>
            <a:spLocks noChangeArrowheads="1"/>
          </p:cNvSpPr>
          <p:nvPr/>
        </p:nvSpPr>
        <p:spPr bwMode="auto">
          <a:xfrm>
            <a:off x="379095" y="3143295"/>
            <a:ext cx="1186912" cy="1013816"/>
          </a:xfrm>
          <a:prstGeom prst="roundRect">
            <a:avLst>
              <a:gd name="adj" fmla="val 33894"/>
            </a:avLst>
          </a:prstGeom>
          <a:noFill/>
          <a:ln>
            <a:solidFill>
              <a:schemeClr val="tx1"/>
            </a:solidFill>
            <a:headEnd/>
            <a:tailEnd type="none" w="lg" len="med"/>
          </a:ln>
        </p:spPr>
        <p:style>
          <a:lnRef idx="0">
            <a:schemeClr val="accent1"/>
          </a:lnRef>
          <a:fillRef idx="3">
            <a:schemeClr val="accent1"/>
          </a:fillRef>
          <a:effectRef idx="3">
            <a:schemeClr val="accent1"/>
          </a:effectRef>
          <a:fontRef idx="minor">
            <a:schemeClr val="lt1"/>
          </a:fontRef>
        </p:style>
        <p:txBody>
          <a:bodyPr wrap="none" lIns="90000" tIns="46800" rIns="90000" bIns="46800" anchor="ctr" anchorCtr="1"/>
          <a:lstStyle/>
          <a:p>
            <a:pPr algn="ctr">
              <a:spcBef>
                <a:spcPct val="20000"/>
              </a:spcBef>
              <a:buClr>
                <a:schemeClr val="tx2"/>
              </a:buClr>
            </a:pPr>
            <a:r>
              <a:rPr lang="en-US" sz="1600" b="1" dirty="0" smtClean="0">
                <a:solidFill>
                  <a:schemeClr val="tx1"/>
                </a:solidFill>
                <a:cs typeface="Arial" pitchFamily="34" charset="0"/>
              </a:rPr>
              <a:t>EXECUTE</a:t>
            </a:r>
          </a:p>
        </p:txBody>
      </p:sp>
      <p:sp>
        <p:nvSpPr>
          <p:cNvPr id="17" name="AutoShape 7"/>
          <p:cNvSpPr>
            <a:spLocks noChangeArrowheads="1"/>
          </p:cNvSpPr>
          <p:nvPr/>
        </p:nvSpPr>
        <p:spPr bwMode="auto">
          <a:xfrm>
            <a:off x="400099" y="1925019"/>
            <a:ext cx="1165908" cy="1013816"/>
          </a:xfrm>
          <a:prstGeom prst="roundRect">
            <a:avLst>
              <a:gd name="adj" fmla="val 33894"/>
            </a:avLst>
          </a:prstGeom>
          <a:noFill/>
          <a:ln>
            <a:solidFill>
              <a:schemeClr val="tx1"/>
            </a:solidFill>
            <a:headEnd/>
            <a:tailEnd type="none" w="lg" len="med"/>
          </a:ln>
        </p:spPr>
        <p:style>
          <a:lnRef idx="0">
            <a:schemeClr val="accent1"/>
          </a:lnRef>
          <a:fillRef idx="3">
            <a:schemeClr val="accent1"/>
          </a:fillRef>
          <a:effectRef idx="3">
            <a:schemeClr val="accent1"/>
          </a:effectRef>
          <a:fontRef idx="minor">
            <a:schemeClr val="lt1"/>
          </a:fontRef>
        </p:style>
        <p:txBody>
          <a:bodyPr wrap="none" lIns="90000" tIns="46800" rIns="90000" bIns="46800" anchor="ctr" anchorCtr="1"/>
          <a:lstStyle/>
          <a:p>
            <a:pPr algn="ctr">
              <a:spcBef>
                <a:spcPct val="20000"/>
              </a:spcBef>
              <a:buClr>
                <a:schemeClr val="tx2"/>
              </a:buClr>
            </a:pPr>
            <a:r>
              <a:rPr lang="en-US" sz="1600" b="1" dirty="0" smtClean="0">
                <a:solidFill>
                  <a:schemeClr val="tx1"/>
                </a:solidFill>
                <a:cs typeface="Arial" pitchFamily="34" charset="0"/>
              </a:rPr>
              <a:t>PLAN </a:t>
            </a:r>
            <a:endParaRPr lang="en-US" sz="1600" b="1" dirty="0">
              <a:solidFill>
                <a:schemeClr val="tx1"/>
              </a:solidFill>
              <a:cs typeface="Arial" pitchFamily="34" charset="0"/>
            </a:endParaRPr>
          </a:p>
        </p:txBody>
      </p:sp>
      <p:sp>
        <p:nvSpPr>
          <p:cNvPr id="18" name="AutoShape 9"/>
          <p:cNvSpPr>
            <a:spLocks noChangeArrowheads="1"/>
          </p:cNvSpPr>
          <p:nvPr/>
        </p:nvSpPr>
        <p:spPr bwMode="auto">
          <a:xfrm>
            <a:off x="414582" y="672076"/>
            <a:ext cx="1186912" cy="1013816"/>
          </a:xfrm>
          <a:prstGeom prst="roundRect">
            <a:avLst>
              <a:gd name="adj" fmla="val 33894"/>
            </a:avLst>
          </a:prstGeom>
          <a:noFill/>
          <a:ln>
            <a:solidFill>
              <a:schemeClr val="tx1"/>
            </a:solidFill>
            <a:headEnd/>
            <a:tailEnd type="none" w="lg" len="med"/>
          </a:ln>
        </p:spPr>
        <p:style>
          <a:lnRef idx="0">
            <a:schemeClr val="accent1"/>
          </a:lnRef>
          <a:fillRef idx="3">
            <a:schemeClr val="accent1"/>
          </a:fillRef>
          <a:effectRef idx="3">
            <a:schemeClr val="accent1"/>
          </a:effectRef>
          <a:fontRef idx="minor">
            <a:schemeClr val="lt1"/>
          </a:fontRef>
        </p:style>
        <p:txBody>
          <a:bodyPr wrap="none" lIns="90000" tIns="46800" rIns="90000" bIns="46800" anchor="ctr" anchorCtr="1"/>
          <a:lstStyle/>
          <a:p>
            <a:pPr algn="ctr">
              <a:spcBef>
                <a:spcPct val="20000"/>
              </a:spcBef>
              <a:buClr>
                <a:schemeClr val="tx2"/>
              </a:buClr>
            </a:pPr>
            <a:r>
              <a:rPr lang="en-US" sz="1600" b="1" dirty="0" smtClean="0">
                <a:solidFill>
                  <a:schemeClr val="tx1"/>
                </a:solidFill>
                <a:cs typeface="Arial" pitchFamily="34" charset="0"/>
              </a:rPr>
              <a:t>INITIATE</a:t>
            </a:r>
            <a:endParaRPr lang="en-US" sz="1600" b="1" dirty="0">
              <a:solidFill>
                <a:schemeClr val="tx1"/>
              </a:solidFill>
              <a:cs typeface="Arial" pitchFamily="34" charset="0"/>
            </a:endParaRPr>
          </a:p>
        </p:txBody>
      </p:sp>
      <p:sp>
        <p:nvSpPr>
          <p:cNvPr id="22" name="AutoShape 5"/>
          <p:cNvSpPr>
            <a:spLocks noChangeArrowheads="1"/>
          </p:cNvSpPr>
          <p:nvPr/>
        </p:nvSpPr>
        <p:spPr bwMode="auto">
          <a:xfrm>
            <a:off x="417190" y="4365800"/>
            <a:ext cx="1186912" cy="1013816"/>
          </a:xfrm>
          <a:prstGeom prst="roundRect">
            <a:avLst>
              <a:gd name="adj" fmla="val 33894"/>
            </a:avLst>
          </a:prstGeom>
          <a:noFill/>
          <a:ln>
            <a:solidFill>
              <a:schemeClr val="tx1"/>
            </a:solidFill>
            <a:headEnd/>
            <a:tailEnd type="none" w="lg" len="med"/>
          </a:ln>
        </p:spPr>
        <p:style>
          <a:lnRef idx="0">
            <a:schemeClr val="accent1"/>
          </a:lnRef>
          <a:fillRef idx="3">
            <a:schemeClr val="accent1"/>
          </a:fillRef>
          <a:effectRef idx="3">
            <a:schemeClr val="accent1"/>
          </a:effectRef>
          <a:fontRef idx="minor">
            <a:schemeClr val="lt1"/>
          </a:fontRef>
        </p:style>
        <p:txBody>
          <a:bodyPr wrap="none" lIns="90000" tIns="46800" rIns="90000" bIns="46800" anchor="ctr" anchorCtr="1"/>
          <a:lstStyle/>
          <a:p>
            <a:pPr algn="ctr">
              <a:spcBef>
                <a:spcPct val="20000"/>
              </a:spcBef>
              <a:buClr>
                <a:schemeClr val="tx2"/>
              </a:buClr>
            </a:pPr>
            <a:r>
              <a:rPr lang="en-US" sz="1600" b="1" dirty="0" smtClean="0">
                <a:solidFill>
                  <a:schemeClr val="tx1"/>
                </a:solidFill>
                <a:cs typeface="Arial" pitchFamily="34" charset="0"/>
              </a:rPr>
              <a:t>MANAGE</a:t>
            </a:r>
          </a:p>
        </p:txBody>
      </p:sp>
      <p:sp>
        <p:nvSpPr>
          <p:cNvPr id="24" name="AutoShape 9"/>
          <p:cNvSpPr>
            <a:spLocks noChangeArrowheads="1"/>
          </p:cNvSpPr>
          <p:nvPr/>
        </p:nvSpPr>
        <p:spPr bwMode="auto">
          <a:xfrm>
            <a:off x="434662" y="5616005"/>
            <a:ext cx="1186912" cy="1013816"/>
          </a:xfrm>
          <a:prstGeom prst="roundRect">
            <a:avLst>
              <a:gd name="adj" fmla="val 33894"/>
            </a:avLst>
          </a:prstGeom>
          <a:noFill/>
          <a:ln>
            <a:solidFill>
              <a:schemeClr val="tx1"/>
            </a:solidFill>
            <a:headEnd/>
            <a:tailEnd type="none" w="lg" len="med"/>
          </a:ln>
        </p:spPr>
        <p:style>
          <a:lnRef idx="0">
            <a:schemeClr val="accent1"/>
          </a:lnRef>
          <a:fillRef idx="3">
            <a:schemeClr val="accent1"/>
          </a:fillRef>
          <a:effectRef idx="3">
            <a:schemeClr val="accent1"/>
          </a:effectRef>
          <a:fontRef idx="minor">
            <a:schemeClr val="lt1"/>
          </a:fontRef>
        </p:style>
        <p:txBody>
          <a:bodyPr wrap="none" lIns="90000" tIns="46800" rIns="90000" bIns="46800" anchor="ctr" anchorCtr="1"/>
          <a:lstStyle/>
          <a:p>
            <a:pPr algn="ctr">
              <a:spcBef>
                <a:spcPct val="20000"/>
              </a:spcBef>
              <a:buClr>
                <a:schemeClr val="tx2"/>
              </a:buClr>
            </a:pPr>
            <a:endParaRPr lang="en-US" sz="1600" b="1" dirty="0" smtClean="0">
              <a:solidFill>
                <a:schemeClr val="tx1"/>
              </a:solidFill>
              <a:cs typeface="Arial" pitchFamily="34" charset="0"/>
            </a:endParaRPr>
          </a:p>
          <a:p>
            <a:pPr algn="ctr">
              <a:spcBef>
                <a:spcPct val="20000"/>
              </a:spcBef>
              <a:buClr>
                <a:schemeClr val="tx2"/>
              </a:buClr>
            </a:pPr>
            <a:r>
              <a:rPr lang="en-US" sz="1600" b="1" dirty="0" smtClean="0">
                <a:solidFill>
                  <a:schemeClr val="tx1"/>
                </a:solidFill>
                <a:cs typeface="Arial" pitchFamily="34" charset="0"/>
              </a:rPr>
              <a:t>CLOSE</a:t>
            </a:r>
          </a:p>
          <a:p>
            <a:pPr algn="ctr">
              <a:spcBef>
                <a:spcPct val="20000"/>
              </a:spcBef>
              <a:buClr>
                <a:schemeClr val="tx2"/>
              </a:buClr>
            </a:pPr>
            <a:endParaRPr lang="en-US" sz="1600" b="1" dirty="0">
              <a:solidFill>
                <a:schemeClr val="tx1"/>
              </a:solidFill>
              <a:cs typeface="Arial" pitchFamily="34" charset="0"/>
            </a:endParaRPr>
          </a:p>
        </p:txBody>
      </p:sp>
      <p:sp>
        <p:nvSpPr>
          <p:cNvPr id="2" name="TextBox 1"/>
          <p:cNvSpPr txBox="1"/>
          <p:nvPr/>
        </p:nvSpPr>
        <p:spPr>
          <a:xfrm>
            <a:off x="1948662" y="717319"/>
            <a:ext cx="5261377" cy="923330"/>
          </a:xfrm>
          <a:prstGeom prst="rect">
            <a:avLst/>
          </a:prstGeom>
          <a:noFill/>
        </p:spPr>
        <p:txBody>
          <a:bodyPr wrap="none" rtlCol="0">
            <a:spAutoFit/>
          </a:bodyPr>
          <a:lstStyle/>
          <a:p>
            <a:pPr marL="342900" indent="-342900">
              <a:buFont typeface="Arial" pitchFamily="34" charset="0"/>
              <a:buChar char="•"/>
            </a:pPr>
            <a:r>
              <a:rPr lang="en-CA" dirty="0" smtClean="0">
                <a:solidFill>
                  <a:schemeClr val="bg1"/>
                </a:solidFill>
              </a:rPr>
              <a:t>Establish requirements, goals &amp; objectives</a:t>
            </a:r>
          </a:p>
          <a:p>
            <a:pPr marL="342900" indent="-342900">
              <a:buFont typeface="Arial" pitchFamily="34" charset="0"/>
              <a:buChar char="•"/>
            </a:pPr>
            <a:r>
              <a:rPr lang="en-CA" dirty="0" smtClean="0">
                <a:solidFill>
                  <a:schemeClr val="bg1"/>
                </a:solidFill>
              </a:rPr>
              <a:t>Establish Critical Success Factors &amp; business case</a:t>
            </a:r>
          </a:p>
          <a:p>
            <a:pPr marL="342900" indent="-342900">
              <a:buFont typeface="Arial" pitchFamily="34" charset="0"/>
              <a:buChar char="•"/>
            </a:pPr>
            <a:r>
              <a:rPr lang="en-CA" dirty="0" smtClean="0">
                <a:solidFill>
                  <a:schemeClr val="bg1"/>
                </a:solidFill>
              </a:rPr>
              <a:t>Get approval</a:t>
            </a:r>
            <a:endParaRPr lang="en-CA" dirty="0">
              <a:solidFill>
                <a:schemeClr val="bg1"/>
              </a:solidFill>
            </a:endParaRPr>
          </a:p>
        </p:txBody>
      </p:sp>
      <p:sp>
        <p:nvSpPr>
          <p:cNvPr id="27" name="TextBox 26"/>
          <p:cNvSpPr txBox="1"/>
          <p:nvPr/>
        </p:nvSpPr>
        <p:spPr>
          <a:xfrm>
            <a:off x="1948662" y="2014188"/>
            <a:ext cx="3966150" cy="1200329"/>
          </a:xfrm>
          <a:prstGeom prst="rect">
            <a:avLst/>
          </a:prstGeom>
          <a:noFill/>
        </p:spPr>
        <p:txBody>
          <a:bodyPr wrap="none" rtlCol="0">
            <a:spAutoFit/>
          </a:bodyPr>
          <a:lstStyle/>
          <a:p>
            <a:pPr marL="285750" indent="-285750">
              <a:buFont typeface="Arial" pitchFamily="34" charset="0"/>
              <a:buChar char="•"/>
            </a:pPr>
            <a:r>
              <a:rPr lang="en-CA" dirty="0" smtClean="0">
                <a:solidFill>
                  <a:schemeClr val="bg1"/>
                </a:solidFill>
              </a:rPr>
              <a:t>Break  down project into phases</a:t>
            </a:r>
          </a:p>
          <a:p>
            <a:pPr marL="285750" indent="-285750">
              <a:buFont typeface="Arial" pitchFamily="34" charset="0"/>
              <a:buChar char="•"/>
            </a:pPr>
            <a:r>
              <a:rPr lang="en-CA" dirty="0" smtClean="0">
                <a:solidFill>
                  <a:schemeClr val="bg1"/>
                </a:solidFill>
              </a:rPr>
              <a:t>Break down work </a:t>
            </a:r>
          </a:p>
          <a:p>
            <a:pPr marL="285750" indent="-285750">
              <a:buFont typeface="Arial" pitchFamily="34" charset="0"/>
              <a:buChar char="•"/>
            </a:pPr>
            <a:r>
              <a:rPr lang="en-CA" dirty="0" smtClean="0">
                <a:solidFill>
                  <a:schemeClr val="bg1"/>
                </a:solidFill>
              </a:rPr>
              <a:t>Develop a schedule &amp; management </a:t>
            </a:r>
          </a:p>
          <a:p>
            <a:pPr marL="285750" indent="-285750"/>
            <a:r>
              <a:rPr lang="en-CA" dirty="0" smtClean="0">
                <a:solidFill>
                  <a:schemeClr val="bg1"/>
                </a:solidFill>
              </a:rPr>
              <a:t>      plans </a:t>
            </a:r>
          </a:p>
        </p:txBody>
      </p:sp>
      <p:sp>
        <p:nvSpPr>
          <p:cNvPr id="28" name="TextBox 27"/>
          <p:cNvSpPr txBox="1"/>
          <p:nvPr/>
        </p:nvSpPr>
        <p:spPr>
          <a:xfrm>
            <a:off x="1963573" y="3264140"/>
            <a:ext cx="3970959" cy="923330"/>
          </a:xfrm>
          <a:prstGeom prst="rect">
            <a:avLst/>
          </a:prstGeom>
          <a:noFill/>
        </p:spPr>
        <p:txBody>
          <a:bodyPr wrap="none" rtlCol="0">
            <a:spAutoFit/>
          </a:bodyPr>
          <a:lstStyle/>
          <a:p>
            <a:pPr marL="285750" indent="-285750">
              <a:buFont typeface="Arial" pitchFamily="34" charset="0"/>
              <a:buChar char="•"/>
            </a:pPr>
            <a:r>
              <a:rPr lang="en-CA" dirty="0" smtClean="0">
                <a:solidFill>
                  <a:schemeClr val="bg1"/>
                </a:solidFill>
              </a:rPr>
              <a:t>On approval of the plan, begin work</a:t>
            </a:r>
          </a:p>
          <a:p>
            <a:pPr marL="285750" indent="-285750">
              <a:buFont typeface="Arial" pitchFamily="34" charset="0"/>
              <a:buChar char="•"/>
            </a:pPr>
            <a:r>
              <a:rPr lang="en-CA" dirty="0" smtClean="0">
                <a:solidFill>
                  <a:schemeClr val="bg1"/>
                </a:solidFill>
              </a:rPr>
              <a:t>Acquire project team</a:t>
            </a:r>
          </a:p>
          <a:p>
            <a:pPr marL="285750" indent="-285750">
              <a:buFont typeface="Arial" pitchFamily="34" charset="0"/>
              <a:buChar char="•"/>
            </a:pPr>
            <a:r>
              <a:rPr lang="en-CA" dirty="0" smtClean="0">
                <a:solidFill>
                  <a:schemeClr val="bg1"/>
                </a:solidFill>
              </a:rPr>
              <a:t>Distribute work </a:t>
            </a:r>
            <a:endParaRPr lang="en-CA" dirty="0">
              <a:solidFill>
                <a:schemeClr val="bg1"/>
              </a:solidFill>
            </a:endParaRPr>
          </a:p>
        </p:txBody>
      </p:sp>
      <p:sp>
        <p:nvSpPr>
          <p:cNvPr id="30" name="TextBox 29"/>
          <p:cNvSpPr txBox="1"/>
          <p:nvPr/>
        </p:nvSpPr>
        <p:spPr>
          <a:xfrm>
            <a:off x="1948662" y="4549541"/>
            <a:ext cx="4297971" cy="923330"/>
          </a:xfrm>
          <a:prstGeom prst="rect">
            <a:avLst/>
          </a:prstGeom>
          <a:noFill/>
        </p:spPr>
        <p:txBody>
          <a:bodyPr wrap="none" rtlCol="0">
            <a:spAutoFit/>
          </a:bodyPr>
          <a:lstStyle/>
          <a:p>
            <a:pPr marL="285750" indent="-285750">
              <a:buFont typeface="Arial" pitchFamily="34" charset="0"/>
              <a:buChar char="•"/>
            </a:pPr>
            <a:r>
              <a:rPr lang="en-CA" b="1" dirty="0" smtClean="0">
                <a:solidFill>
                  <a:schemeClr val="bg1"/>
                </a:solidFill>
              </a:rPr>
              <a:t>Monitor your progress against the plan</a:t>
            </a:r>
          </a:p>
          <a:p>
            <a:pPr marL="285750" indent="-285750">
              <a:buFont typeface="Arial" pitchFamily="34" charset="0"/>
              <a:buChar char="•"/>
            </a:pPr>
            <a:r>
              <a:rPr lang="en-CA" b="1" dirty="0" smtClean="0">
                <a:solidFill>
                  <a:schemeClr val="bg1"/>
                </a:solidFill>
              </a:rPr>
              <a:t>Use the project dashboards to monitor </a:t>
            </a:r>
          </a:p>
          <a:p>
            <a:pPr marL="285750" indent="-285750"/>
            <a:r>
              <a:rPr lang="en-CA" b="1" dirty="0" smtClean="0">
                <a:solidFill>
                  <a:schemeClr val="bg1"/>
                </a:solidFill>
              </a:rPr>
              <a:t>      work, costs </a:t>
            </a:r>
            <a:r>
              <a:rPr lang="en-CA" b="1" dirty="0">
                <a:solidFill>
                  <a:schemeClr val="bg1"/>
                </a:solidFill>
              </a:rPr>
              <a:t>&amp;</a:t>
            </a:r>
            <a:r>
              <a:rPr lang="en-CA" b="1" dirty="0" smtClean="0">
                <a:solidFill>
                  <a:schemeClr val="bg1"/>
                </a:solidFill>
              </a:rPr>
              <a:t> risks</a:t>
            </a:r>
            <a:endParaRPr lang="en-CA" b="1" dirty="0">
              <a:solidFill>
                <a:schemeClr val="bg1"/>
              </a:solidFill>
            </a:endParaRPr>
          </a:p>
        </p:txBody>
      </p:sp>
      <p:sp>
        <p:nvSpPr>
          <p:cNvPr id="31" name="TextBox 30"/>
          <p:cNvSpPr txBox="1"/>
          <p:nvPr/>
        </p:nvSpPr>
        <p:spPr>
          <a:xfrm>
            <a:off x="1948662" y="5706491"/>
            <a:ext cx="5144357" cy="923330"/>
          </a:xfrm>
          <a:prstGeom prst="rect">
            <a:avLst/>
          </a:prstGeom>
          <a:noFill/>
        </p:spPr>
        <p:txBody>
          <a:bodyPr wrap="none" rtlCol="0">
            <a:spAutoFit/>
          </a:bodyPr>
          <a:lstStyle/>
          <a:p>
            <a:pPr marL="285750" indent="-285750">
              <a:buFont typeface="Arial" pitchFamily="34" charset="0"/>
              <a:buChar char="•"/>
            </a:pPr>
            <a:r>
              <a:rPr lang="en-CA" dirty="0" smtClean="0">
                <a:solidFill>
                  <a:schemeClr val="bg1"/>
                </a:solidFill>
              </a:rPr>
              <a:t>Transition to operations and close</a:t>
            </a:r>
          </a:p>
          <a:p>
            <a:pPr marL="285750" indent="-285750">
              <a:buFont typeface="Arial" pitchFamily="34" charset="0"/>
              <a:buChar char="•"/>
            </a:pPr>
            <a:r>
              <a:rPr lang="en-CA" dirty="0" smtClean="0">
                <a:solidFill>
                  <a:schemeClr val="bg1"/>
                </a:solidFill>
              </a:rPr>
              <a:t>Have you completed the plan as was requested?</a:t>
            </a:r>
          </a:p>
          <a:p>
            <a:pPr marL="285750" indent="-285750">
              <a:buFont typeface="Arial" pitchFamily="34" charset="0"/>
              <a:buChar char="•"/>
            </a:pPr>
            <a:r>
              <a:rPr lang="en-CA" dirty="0" smtClean="0">
                <a:solidFill>
                  <a:schemeClr val="bg1"/>
                </a:solidFill>
              </a:rPr>
              <a:t>Was the Business case of the project met?</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0152" y="1988840"/>
            <a:ext cx="3168352" cy="2390400"/>
          </a:xfrm>
          <a:prstGeom prst="rect">
            <a:avLst/>
          </a:prstGeom>
          <a:ln w="28575">
            <a:solidFill>
              <a:schemeClr val="bg1"/>
            </a:solidFill>
          </a:ln>
        </p:spPr>
      </p:pic>
      <p:sp>
        <p:nvSpPr>
          <p:cNvPr id="14" name="Title 1"/>
          <p:cNvSpPr txBox="1">
            <a:spLocks/>
          </p:cNvSpPr>
          <p:nvPr/>
        </p:nvSpPr>
        <p:spPr>
          <a:xfrm>
            <a:off x="0" y="55661"/>
            <a:ext cx="4079988" cy="407278"/>
          </a:xfrm>
          <a:prstGeom prst="rect">
            <a:avLst/>
          </a:prstGeom>
          <a:solidFill>
            <a:schemeClr val="bg2">
              <a:lumMod val="20000"/>
              <a:lumOff val="80000"/>
            </a:schemeClr>
          </a:solidFill>
          <a:ln>
            <a:solidFill>
              <a:schemeClr val="bg1"/>
            </a:solidFill>
          </a:ln>
        </p:spPr>
        <p:txBody>
          <a:bodyPr>
            <a:normAutofit fontScale="90000" lnSpcReduction="10000"/>
          </a:bodyPr>
          <a:lstStyle>
            <a:lvl1pPr algn="l" defTabSz="914400" rtl="0" eaLnBrk="1" latinLnBrk="0" hangingPunct="1">
              <a:spcBef>
                <a:spcPct val="0"/>
              </a:spcBef>
              <a:buNone/>
              <a:defRPr sz="1800" kern="1200" cap="all"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smtClean="0">
                <a:solidFill>
                  <a:schemeClr val="bg1"/>
                </a:solidFill>
                <a:latin typeface="+mn-lt"/>
              </a:rPr>
              <a:t>Project Management Logic</a:t>
            </a:r>
            <a:endParaRPr lang="en-US" sz="2400" dirty="0">
              <a:solidFill>
                <a:schemeClr val="bg1"/>
              </a:solidFill>
              <a:latin typeface="+mn-lt"/>
            </a:endParaRPr>
          </a:p>
        </p:txBody>
      </p:sp>
    </p:spTree>
    <p:extLst>
      <p:ext uri="{BB962C8B-B14F-4D97-AF65-F5344CB8AC3E}">
        <p14:creationId xmlns:p14="http://schemas.microsoft.com/office/powerpoint/2010/main" val="1929330742"/>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0" y="228600"/>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en-GB" altLang="en-US" sz="3600" dirty="0" smtClean="0">
                <a:solidFill>
                  <a:schemeClr val="bg1"/>
                </a:solidFill>
                <a:latin typeface="+mn-lt"/>
              </a:rPr>
              <a:t>THE DRIVERS OF CHANGE</a:t>
            </a:r>
            <a:endParaRPr lang="en-GB" altLang="en-US" sz="3600" dirty="0">
              <a:solidFill>
                <a:schemeClr val="bg1"/>
              </a:solidFill>
              <a:latin typeface="+mn-lt"/>
            </a:endParaRPr>
          </a:p>
        </p:txBody>
      </p:sp>
      <p:sp>
        <p:nvSpPr>
          <p:cNvPr id="48132" name="Text Box 4"/>
          <p:cNvSpPr txBox="1">
            <a:spLocks noChangeArrowheads="1"/>
          </p:cNvSpPr>
          <p:nvPr/>
        </p:nvSpPr>
        <p:spPr bwMode="auto">
          <a:xfrm>
            <a:off x="381000" y="1447800"/>
            <a:ext cx="838200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buFont typeface="Wingdings" pitchFamily="2" charset="2"/>
              <a:buChar char="§"/>
            </a:pPr>
            <a:r>
              <a:rPr lang="en-GB" altLang="en-US" b="1" dirty="0">
                <a:solidFill>
                  <a:schemeClr val="bg1"/>
                </a:solidFill>
                <a:latin typeface="+mn-lt"/>
              </a:rPr>
              <a:t> 	Technological factors</a:t>
            </a:r>
          </a:p>
          <a:p>
            <a:pPr eaLnBrk="1" hangingPunct="1">
              <a:spcBef>
                <a:spcPct val="50000"/>
              </a:spcBef>
              <a:buFont typeface="Wingdings" pitchFamily="2" charset="2"/>
              <a:buChar char="§"/>
            </a:pPr>
            <a:r>
              <a:rPr lang="en-GB" altLang="en-US" i="1" dirty="0">
                <a:solidFill>
                  <a:schemeClr val="bg1"/>
                </a:solidFill>
                <a:latin typeface="+mn-lt"/>
              </a:rPr>
              <a:t>	</a:t>
            </a:r>
            <a:r>
              <a:rPr lang="en-GB" altLang="en-US" b="1" dirty="0">
                <a:solidFill>
                  <a:schemeClr val="bg1"/>
                </a:solidFill>
                <a:latin typeface="+mn-lt"/>
              </a:rPr>
              <a:t>Organisational factors</a:t>
            </a:r>
          </a:p>
          <a:p>
            <a:pPr eaLnBrk="1" hangingPunct="1">
              <a:spcBef>
                <a:spcPct val="50000"/>
              </a:spcBef>
              <a:buFont typeface="Wingdings" pitchFamily="2" charset="2"/>
              <a:buChar char="§"/>
            </a:pPr>
            <a:r>
              <a:rPr lang="en-GB" altLang="en-US" b="1" dirty="0">
                <a:solidFill>
                  <a:schemeClr val="bg1"/>
                </a:solidFill>
                <a:latin typeface="+mn-lt"/>
              </a:rPr>
              <a:t> 	Economic factors</a:t>
            </a:r>
          </a:p>
          <a:p>
            <a:pPr eaLnBrk="1" hangingPunct="1">
              <a:spcBef>
                <a:spcPct val="50000"/>
              </a:spcBef>
              <a:buFont typeface="Wingdings" pitchFamily="2" charset="2"/>
              <a:buChar char="§"/>
            </a:pPr>
            <a:r>
              <a:rPr lang="en-GB" altLang="en-US" b="1" dirty="0">
                <a:solidFill>
                  <a:schemeClr val="bg1"/>
                </a:solidFill>
                <a:latin typeface="+mn-lt"/>
              </a:rPr>
              <a:t> 	Governmental influences</a:t>
            </a:r>
          </a:p>
          <a:p>
            <a:pPr eaLnBrk="1" hangingPunct="1">
              <a:spcBef>
                <a:spcPct val="50000"/>
              </a:spcBef>
              <a:buFont typeface="Wingdings" pitchFamily="2" charset="2"/>
              <a:buChar char="§"/>
            </a:pPr>
            <a:r>
              <a:rPr lang="en-GB" altLang="en-US" b="1" dirty="0">
                <a:solidFill>
                  <a:schemeClr val="bg1"/>
                </a:solidFill>
                <a:latin typeface="+mn-lt"/>
              </a:rPr>
              <a:t> 	Societal/cultural influences</a:t>
            </a:r>
          </a:p>
          <a:p>
            <a:pPr eaLnBrk="1" hangingPunct="1">
              <a:spcBef>
                <a:spcPct val="50000"/>
              </a:spcBef>
              <a:buFont typeface="Wingdings" pitchFamily="2" charset="2"/>
              <a:buChar char="§"/>
            </a:pPr>
            <a:r>
              <a:rPr lang="en-GB" altLang="en-US" b="1" dirty="0">
                <a:solidFill>
                  <a:schemeClr val="bg1"/>
                </a:solidFill>
                <a:latin typeface="+mn-lt"/>
              </a:rPr>
              <a:t> 	Clients have changed!</a:t>
            </a:r>
          </a:p>
          <a:p>
            <a:pPr eaLnBrk="1" hangingPunct="1">
              <a:spcBef>
                <a:spcPct val="50000"/>
              </a:spcBef>
              <a:buFont typeface="Wingdings" pitchFamily="2" charset="2"/>
              <a:buChar char="§"/>
            </a:pPr>
            <a:r>
              <a:rPr lang="en-GB" altLang="en-US" b="1" dirty="0">
                <a:solidFill>
                  <a:schemeClr val="bg1"/>
                </a:solidFill>
                <a:latin typeface="+mn-lt"/>
              </a:rPr>
              <a:t> 	Many overlaps and interactions</a:t>
            </a:r>
            <a:endParaRPr lang="en-GB" altLang="en-US" i="1" dirty="0">
              <a:solidFill>
                <a:schemeClr val="bg1"/>
              </a:solidFill>
              <a:latin typeface="+mn-lt"/>
            </a:endParaRPr>
          </a:p>
          <a:p>
            <a:pPr eaLnBrk="1" hangingPunct="1">
              <a:spcBef>
                <a:spcPct val="50000"/>
              </a:spcBef>
              <a:buFont typeface="Wingdings" pitchFamily="2" charset="2"/>
              <a:buNone/>
            </a:pPr>
            <a:endParaRPr lang="en-GB" altLang="en-US" dirty="0">
              <a:solidFill>
                <a:srgbClr val="FFFF00"/>
              </a:solidFill>
            </a:endParaRPr>
          </a:p>
          <a:p>
            <a:pPr eaLnBrk="1" hangingPunct="1">
              <a:spcBef>
                <a:spcPct val="50000"/>
              </a:spcBef>
            </a:pPr>
            <a:endParaRPr lang="en-GB" altLang="en-US" dirty="0">
              <a:solidFill>
                <a:srgbClr val="FFFF00"/>
              </a:solidFill>
            </a:endParaRPr>
          </a:p>
        </p:txBody>
      </p:sp>
    </p:spTree>
    <p:extLst>
      <p:ext uri="{BB962C8B-B14F-4D97-AF65-F5344CB8AC3E}">
        <p14:creationId xmlns:p14="http://schemas.microsoft.com/office/powerpoint/2010/main" val="16707191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8132">
                                            <p:txEl>
                                              <p:pRg st="0" end="0"/>
                                            </p:txEl>
                                          </p:spTgt>
                                        </p:tgtEl>
                                        <p:attrNameLst>
                                          <p:attrName>style.visibility</p:attrName>
                                        </p:attrNameLst>
                                      </p:cBhvr>
                                      <p:to>
                                        <p:strVal val="visible"/>
                                      </p:to>
                                    </p:set>
                                    <p:anim calcmode="lin" valueType="num">
                                      <p:cBhvr additive="base">
                                        <p:cTn id="7" dur="500" fill="hold"/>
                                        <p:tgtEl>
                                          <p:spTgt spid="4813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813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2">
                                            <p:txEl>
                                              <p:pRg st="1" end="1"/>
                                            </p:txEl>
                                          </p:spTgt>
                                        </p:tgtEl>
                                        <p:attrNameLst>
                                          <p:attrName>style.visibility</p:attrName>
                                        </p:attrNameLst>
                                      </p:cBhvr>
                                      <p:to>
                                        <p:strVal val="visible"/>
                                      </p:to>
                                    </p:set>
                                    <p:anim calcmode="lin" valueType="num">
                                      <p:cBhvr additive="base">
                                        <p:cTn id="13" dur="500" fill="hold"/>
                                        <p:tgtEl>
                                          <p:spTgt spid="4813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13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132">
                                            <p:txEl>
                                              <p:pRg st="2" end="2"/>
                                            </p:txEl>
                                          </p:spTgt>
                                        </p:tgtEl>
                                        <p:attrNameLst>
                                          <p:attrName>style.visibility</p:attrName>
                                        </p:attrNameLst>
                                      </p:cBhvr>
                                      <p:to>
                                        <p:strVal val="visible"/>
                                      </p:to>
                                    </p:set>
                                    <p:anim calcmode="lin" valueType="num">
                                      <p:cBhvr additive="base">
                                        <p:cTn id="19" dur="500" fill="hold"/>
                                        <p:tgtEl>
                                          <p:spTgt spid="4813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13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132">
                                            <p:txEl>
                                              <p:pRg st="3" end="3"/>
                                            </p:txEl>
                                          </p:spTgt>
                                        </p:tgtEl>
                                        <p:attrNameLst>
                                          <p:attrName>style.visibility</p:attrName>
                                        </p:attrNameLst>
                                      </p:cBhvr>
                                      <p:to>
                                        <p:strVal val="visible"/>
                                      </p:to>
                                    </p:set>
                                    <p:anim calcmode="lin" valueType="num">
                                      <p:cBhvr additive="base">
                                        <p:cTn id="25" dur="500" fill="hold"/>
                                        <p:tgtEl>
                                          <p:spTgt spid="4813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813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8132">
                                            <p:txEl>
                                              <p:pRg st="4" end="4"/>
                                            </p:txEl>
                                          </p:spTgt>
                                        </p:tgtEl>
                                        <p:attrNameLst>
                                          <p:attrName>style.visibility</p:attrName>
                                        </p:attrNameLst>
                                      </p:cBhvr>
                                      <p:to>
                                        <p:strVal val="visible"/>
                                      </p:to>
                                    </p:set>
                                    <p:anim calcmode="lin" valueType="num">
                                      <p:cBhvr additive="base">
                                        <p:cTn id="31" dur="500" fill="hold"/>
                                        <p:tgtEl>
                                          <p:spTgt spid="4813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813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8132">
                                            <p:txEl>
                                              <p:pRg st="5" end="5"/>
                                            </p:txEl>
                                          </p:spTgt>
                                        </p:tgtEl>
                                        <p:attrNameLst>
                                          <p:attrName>style.visibility</p:attrName>
                                        </p:attrNameLst>
                                      </p:cBhvr>
                                      <p:to>
                                        <p:strVal val="visible"/>
                                      </p:to>
                                    </p:set>
                                    <p:anim calcmode="lin" valueType="num">
                                      <p:cBhvr additive="base">
                                        <p:cTn id="37" dur="500" fill="hold"/>
                                        <p:tgtEl>
                                          <p:spTgt spid="48132">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813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8132">
                                            <p:txEl>
                                              <p:pRg st="6" end="6"/>
                                            </p:txEl>
                                          </p:spTgt>
                                        </p:tgtEl>
                                        <p:attrNameLst>
                                          <p:attrName>style.visibility</p:attrName>
                                        </p:attrNameLst>
                                      </p:cBhvr>
                                      <p:to>
                                        <p:strVal val="visible"/>
                                      </p:to>
                                    </p:set>
                                    <p:anim calcmode="lin" valueType="num">
                                      <p:cBhvr additive="base">
                                        <p:cTn id="43" dur="500" fill="hold"/>
                                        <p:tgtEl>
                                          <p:spTgt spid="48132">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813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0" y="228600"/>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en-GB" altLang="en-US" sz="3600" dirty="0">
                <a:solidFill>
                  <a:schemeClr val="bg1"/>
                </a:solidFill>
                <a:latin typeface="+mn-lt"/>
              </a:rPr>
              <a:t>Technological Change</a:t>
            </a:r>
          </a:p>
        </p:txBody>
      </p:sp>
      <p:sp>
        <p:nvSpPr>
          <p:cNvPr id="50180" name="Text Box 4"/>
          <p:cNvSpPr txBox="1">
            <a:spLocks noChangeArrowheads="1"/>
          </p:cNvSpPr>
          <p:nvPr/>
        </p:nvSpPr>
        <p:spPr bwMode="auto">
          <a:xfrm>
            <a:off x="381000" y="1447800"/>
            <a:ext cx="8382000"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buFont typeface="Wingdings" pitchFamily="2" charset="2"/>
              <a:buChar char="§"/>
            </a:pPr>
            <a:r>
              <a:rPr lang="en-GB" altLang="en-US" b="1" dirty="0">
                <a:solidFill>
                  <a:schemeClr val="bg1"/>
                </a:solidFill>
              </a:rPr>
              <a:t> </a:t>
            </a:r>
            <a:r>
              <a:rPr lang="en-GB" altLang="en-US" b="1" dirty="0">
                <a:solidFill>
                  <a:srgbClr val="FFFF00"/>
                </a:solidFill>
              </a:rPr>
              <a:t>	</a:t>
            </a:r>
            <a:r>
              <a:rPr lang="en-GB" altLang="en-US" b="1" dirty="0">
                <a:solidFill>
                  <a:schemeClr val="bg1"/>
                </a:solidFill>
                <a:latin typeface="+mn-lt"/>
              </a:rPr>
              <a:t>The industry and its </a:t>
            </a:r>
            <a:r>
              <a:rPr lang="en-GB" altLang="en-US" b="1" dirty="0" smtClean="0">
                <a:solidFill>
                  <a:schemeClr val="bg1"/>
                </a:solidFill>
                <a:latin typeface="+mn-lt"/>
              </a:rPr>
              <a:t>buildings ?</a:t>
            </a:r>
            <a:endParaRPr lang="en-GB" altLang="en-US" b="1" dirty="0">
              <a:solidFill>
                <a:schemeClr val="bg1"/>
              </a:solidFill>
              <a:latin typeface="+mn-lt"/>
            </a:endParaRPr>
          </a:p>
          <a:p>
            <a:pPr eaLnBrk="1" hangingPunct="1">
              <a:spcBef>
                <a:spcPct val="50000"/>
              </a:spcBef>
              <a:buFont typeface="Wingdings" pitchFamily="2" charset="2"/>
              <a:buNone/>
            </a:pPr>
            <a:r>
              <a:rPr lang="en-GB" altLang="en-US" dirty="0">
                <a:solidFill>
                  <a:schemeClr val="bg1"/>
                </a:solidFill>
                <a:latin typeface="+mn-lt"/>
              </a:rPr>
              <a:t>	Structure and fabric – since mid 19</a:t>
            </a:r>
            <a:r>
              <a:rPr lang="en-GB" altLang="en-US" baseline="30000" dirty="0">
                <a:solidFill>
                  <a:schemeClr val="bg1"/>
                </a:solidFill>
                <a:latin typeface="+mn-lt"/>
              </a:rPr>
              <a:t>th</a:t>
            </a:r>
            <a:r>
              <a:rPr lang="en-GB" altLang="en-US" dirty="0">
                <a:solidFill>
                  <a:schemeClr val="bg1"/>
                </a:solidFill>
                <a:latin typeface="+mn-lt"/>
              </a:rPr>
              <a:t> C</a:t>
            </a:r>
          </a:p>
          <a:p>
            <a:pPr eaLnBrk="1" hangingPunct="1">
              <a:spcBef>
                <a:spcPct val="50000"/>
              </a:spcBef>
              <a:buFont typeface="Wingdings" pitchFamily="2" charset="2"/>
              <a:buNone/>
            </a:pPr>
            <a:r>
              <a:rPr lang="en-GB" altLang="en-US" dirty="0">
                <a:solidFill>
                  <a:schemeClr val="bg1"/>
                </a:solidFill>
                <a:latin typeface="+mn-lt"/>
              </a:rPr>
              <a:t>	Building services – especially last 50 years</a:t>
            </a:r>
          </a:p>
          <a:p>
            <a:pPr eaLnBrk="1" hangingPunct="1">
              <a:spcBef>
                <a:spcPct val="50000"/>
              </a:spcBef>
              <a:buFont typeface="Wingdings" pitchFamily="2" charset="2"/>
              <a:buNone/>
            </a:pPr>
            <a:r>
              <a:rPr lang="en-GB" altLang="en-US" dirty="0">
                <a:solidFill>
                  <a:schemeClr val="bg1"/>
                </a:solidFill>
                <a:latin typeface="+mn-lt"/>
              </a:rPr>
              <a:t>	Construction methods – mechanisation, </a:t>
            </a:r>
            <a:r>
              <a:rPr lang="en-GB" altLang="en-US" dirty="0" smtClean="0">
                <a:solidFill>
                  <a:schemeClr val="bg1"/>
                </a:solidFill>
                <a:latin typeface="+mn-lt"/>
              </a:rPr>
              <a:t>industrialisation</a:t>
            </a:r>
          </a:p>
          <a:p>
            <a:pPr eaLnBrk="1" hangingPunct="1">
              <a:spcBef>
                <a:spcPct val="50000"/>
              </a:spcBef>
              <a:buFont typeface="Wingdings" pitchFamily="2" charset="2"/>
              <a:buNone/>
            </a:pPr>
            <a:r>
              <a:rPr lang="en-GB" altLang="en-US" dirty="0">
                <a:solidFill>
                  <a:schemeClr val="bg1"/>
                </a:solidFill>
                <a:latin typeface="+mn-lt"/>
              </a:rPr>
              <a:t>	</a:t>
            </a:r>
            <a:r>
              <a:rPr lang="en-GB" altLang="en-US" dirty="0" smtClean="0">
                <a:solidFill>
                  <a:schemeClr val="bg1"/>
                </a:solidFill>
                <a:latin typeface="+mn-lt"/>
              </a:rPr>
              <a:t>Green buildings and SMART buildings</a:t>
            </a:r>
            <a:endParaRPr lang="en-GB" altLang="en-US" dirty="0">
              <a:solidFill>
                <a:schemeClr val="bg1"/>
              </a:solidFill>
              <a:latin typeface="+mn-lt"/>
            </a:endParaRPr>
          </a:p>
          <a:p>
            <a:pPr eaLnBrk="1" hangingPunct="1">
              <a:spcBef>
                <a:spcPct val="50000"/>
              </a:spcBef>
              <a:buFont typeface="Wingdings" pitchFamily="2" charset="2"/>
              <a:buChar char="§"/>
            </a:pPr>
            <a:r>
              <a:rPr lang="en-GB" altLang="en-US" i="1" dirty="0">
                <a:solidFill>
                  <a:schemeClr val="bg1"/>
                </a:solidFill>
                <a:latin typeface="+mn-lt"/>
              </a:rPr>
              <a:t> 	</a:t>
            </a:r>
            <a:r>
              <a:rPr lang="en-GB" altLang="en-US" b="1" dirty="0">
                <a:solidFill>
                  <a:schemeClr val="bg1"/>
                </a:solidFill>
                <a:latin typeface="+mn-lt"/>
              </a:rPr>
              <a:t>Society and industry </a:t>
            </a:r>
            <a:r>
              <a:rPr lang="en-GB" altLang="en-US" b="1" dirty="0" smtClean="0">
                <a:solidFill>
                  <a:schemeClr val="bg1"/>
                </a:solidFill>
                <a:latin typeface="+mn-lt"/>
              </a:rPr>
              <a:t>generally?</a:t>
            </a:r>
            <a:endParaRPr lang="en-GB" altLang="en-US" i="1" dirty="0">
              <a:solidFill>
                <a:schemeClr val="bg1"/>
              </a:solidFill>
              <a:latin typeface="+mn-lt"/>
            </a:endParaRPr>
          </a:p>
          <a:p>
            <a:pPr eaLnBrk="1" hangingPunct="1">
              <a:spcBef>
                <a:spcPct val="50000"/>
              </a:spcBef>
            </a:pPr>
            <a:r>
              <a:rPr lang="en-GB" altLang="en-US" i="1" dirty="0">
                <a:solidFill>
                  <a:schemeClr val="bg1"/>
                </a:solidFill>
                <a:latin typeface="+mn-lt"/>
              </a:rPr>
              <a:t>	</a:t>
            </a:r>
            <a:r>
              <a:rPr lang="en-GB" altLang="en-US" dirty="0">
                <a:solidFill>
                  <a:schemeClr val="bg1"/>
                </a:solidFill>
                <a:latin typeface="+mn-lt"/>
              </a:rPr>
              <a:t>Information </a:t>
            </a:r>
            <a:r>
              <a:rPr lang="en-GB" altLang="en-US" dirty="0" smtClean="0">
                <a:solidFill>
                  <a:schemeClr val="bg1"/>
                </a:solidFill>
                <a:latin typeface="+mn-lt"/>
              </a:rPr>
              <a:t>technology – media, new approaches</a:t>
            </a:r>
          </a:p>
          <a:p>
            <a:pPr eaLnBrk="1" hangingPunct="1">
              <a:spcBef>
                <a:spcPct val="50000"/>
              </a:spcBef>
            </a:pPr>
            <a:r>
              <a:rPr lang="en-GB" altLang="en-US" dirty="0">
                <a:solidFill>
                  <a:schemeClr val="bg1"/>
                </a:solidFill>
                <a:latin typeface="+mn-lt"/>
              </a:rPr>
              <a:t> </a:t>
            </a:r>
            <a:r>
              <a:rPr lang="en-GB" altLang="en-US" dirty="0" smtClean="0">
                <a:solidFill>
                  <a:schemeClr val="bg1"/>
                </a:solidFill>
                <a:latin typeface="+mn-lt"/>
              </a:rPr>
              <a:t>             </a:t>
            </a:r>
            <a:r>
              <a:rPr lang="en-GB" altLang="en-US" dirty="0" smtClean="0">
                <a:solidFill>
                  <a:schemeClr val="bg1"/>
                </a:solidFill>
                <a:latin typeface="+mn-lt"/>
              </a:rPr>
              <a:t>Diverse </a:t>
            </a:r>
            <a:r>
              <a:rPr lang="en-GB" altLang="en-US" dirty="0" smtClean="0">
                <a:solidFill>
                  <a:schemeClr val="bg1"/>
                </a:solidFill>
                <a:latin typeface="+mn-lt"/>
              </a:rPr>
              <a:t>Manufacturing</a:t>
            </a:r>
            <a:r>
              <a:rPr lang="en-GB" altLang="en-US" dirty="0">
                <a:solidFill>
                  <a:schemeClr val="bg1"/>
                </a:solidFill>
                <a:latin typeface="+mn-lt"/>
              </a:rPr>
              <a:t>, business processes </a:t>
            </a:r>
            <a:r>
              <a:rPr lang="en-GB" altLang="en-US" dirty="0" smtClean="0">
                <a:solidFill>
                  <a:schemeClr val="bg1"/>
                </a:solidFill>
                <a:latin typeface="+mn-lt"/>
              </a:rPr>
              <a:t>etc. </a:t>
            </a:r>
          </a:p>
          <a:p>
            <a:pPr algn="ctr" eaLnBrk="1" hangingPunct="1">
              <a:spcBef>
                <a:spcPct val="50000"/>
              </a:spcBef>
            </a:pPr>
            <a:r>
              <a:rPr lang="en-GB" altLang="en-US" dirty="0" smtClean="0">
                <a:solidFill>
                  <a:schemeClr val="bg1"/>
                </a:solidFill>
                <a:latin typeface="+mn-lt"/>
              </a:rPr>
              <a:t>              </a:t>
            </a:r>
            <a:endParaRPr lang="en-GB" altLang="en-US" dirty="0">
              <a:solidFill>
                <a:schemeClr val="bg1"/>
              </a:solidFill>
              <a:latin typeface="+mn-lt"/>
            </a:endParaRPr>
          </a:p>
          <a:p>
            <a:pPr eaLnBrk="1" hangingPunct="1">
              <a:spcBef>
                <a:spcPct val="50000"/>
              </a:spcBef>
              <a:buFont typeface="Wingdings" pitchFamily="2" charset="2"/>
              <a:buNone/>
            </a:pPr>
            <a:endParaRPr lang="en-GB" altLang="en-US" dirty="0">
              <a:solidFill>
                <a:srgbClr val="FFFF00"/>
              </a:solidFill>
            </a:endParaRPr>
          </a:p>
          <a:p>
            <a:pPr eaLnBrk="1" hangingPunct="1">
              <a:spcBef>
                <a:spcPct val="50000"/>
              </a:spcBef>
            </a:pPr>
            <a:endParaRPr lang="en-GB" altLang="en-US" dirty="0">
              <a:solidFill>
                <a:srgbClr val="FFFF00"/>
              </a:solidFill>
            </a:endParaRPr>
          </a:p>
        </p:txBody>
      </p:sp>
    </p:spTree>
    <p:extLst>
      <p:ext uri="{BB962C8B-B14F-4D97-AF65-F5344CB8AC3E}">
        <p14:creationId xmlns:p14="http://schemas.microsoft.com/office/powerpoint/2010/main" val="19987539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80">
                                            <p:txEl>
                                              <p:pRg st="0" end="0"/>
                                            </p:txEl>
                                          </p:spTgt>
                                        </p:tgtEl>
                                        <p:attrNameLst>
                                          <p:attrName>style.visibility</p:attrName>
                                        </p:attrNameLst>
                                      </p:cBhvr>
                                      <p:to>
                                        <p:strVal val="visible"/>
                                      </p:to>
                                    </p:set>
                                    <p:anim calcmode="lin" valueType="num">
                                      <p:cBhvr additive="base">
                                        <p:cTn id="7" dur="500" fill="hold"/>
                                        <p:tgtEl>
                                          <p:spTgt spid="5018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018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0180">
                                            <p:txEl>
                                              <p:pRg st="1" end="1"/>
                                            </p:txEl>
                                          </p:spTgt>
                                        </p:tgtEl>
                                        <p:attrNameLst>
                                          <p:attrName>style.visibility</p:attrName>
                                        </p:attrNameLst>
                                      </p:cBhvr>
                                      <p:to>
                                        <p:strVal val="visible"/>
                                      </p:to>
                                    </p:set>
                                    <p:anim calcmode="lin" valueType="num">
                                      <p:cBhvr additive="base">
                                        <p:cTn id="13" dur="500" fill="hold"/>
                                        <p:tgtEl>
                                          <p:spTgt spid="50180">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018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0180">
                                            <p:txEl>
                                              <p:pRg st="2" end="2"/>
                                            </p:txEl>
                                          </p:spTgt>
                                        </p:tgtEl>
                                        <p:attrNameLst>
                                          <p:attrName>style.visibility</p:attrName>
                                        </p:attrNameLst>
                                      </p:cBhvr>
                                      <p:to>
                                        <p:strVal val="visible"/>
                                      </p:to>
                                    </p:set>
                                    <p:anim calcmode="lin" valueType="num">
                                      <p:cBhvr additive="base">
                                        <p:cTn id="19" dur="500" fill="hold"/>
                                        <p:tgtEl>
                                          <p:spTgt spid="50180">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0180">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0180">
                                            <p:txEl>
                                              <p:pRg st="3" end="3"/>
                                            </p:txEl>
                                          </p:spTgt>
                                        </p:tgtEl>
                                        <p:attrNameLst>
                                          <p:attrName>style.visibility</p:attrName>
                                        </p:attrNameLst>
                                      </p:cBhvr>
                                      <p:to>
                                        <p:strVal val="visible"/>
                                      </p:to>
                                    </p:set>
                                    <p:anim calcmode="lin" valueType="num">
                                      <p:cBhvr additive="base">
                                        <p:cTn id="25" dur="500" fill="hold"/>
                                        <p:tgtEl>
                                          <p:spTgt spid="50180">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0180">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0180">
                                            <p:txEl>
                                              <p:pRg st="4" end="4"/>
                                            </p:txEl>
                                          </p:spTgt>
                                        </p:tgtEl>
                                        <p:attrNameLst>
                                          <p:attrName>style.visibility</p:attrName>
                                        </p:attrNameLst>
                                      </p:cBhvr>
                                      <p:to>
                                        <p:strVal val="visible"/>
                                      </p:to>
                                    </p:set>
                                    <p:anim calcmode="lin" valueType="num">
                                      <p:cBhvr additive="base">
                                        <p:cTn id="31" dur="500" fill="hold"/>
                                        <p:tgtEl>
                                          <p:spTgt spid="50180">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0180">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0180">
                                            <p:txEl>
                                              <p:pRg st="5" end="5"/>
                                            </p:txEl>
                                          </p:spTgt>
                                        </p:tgtEl>
                                        <p:attrNameLst>
                                          <p:attrName>style.visibility</p:attrName>
                                        </p:attrNameLst>
                                      </p:cBhvr>
                                      <p:to>
                                        <p:strVal val="visible"/>
                                      </p:to>
                                    </p:set>
                                    <p:anim calcmode="lin" valueType="num">
                                      <p:cBhvr additive="base">
                                        <p:cTn id="37" dur="500" fill="hold"/>
                                        <p:tgtEl>
                                          <p:spTgt spid="50180">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0180">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0180">
                                            <p:txEl>
                                              <p:pRg st="6" end="6"/>
                                            </p:txEl>
                                          </p:spTgt>
                                        </p:tgtEl>
                                        <p:attrNameLst>
                                          <p:attrName>style.visibility</p:attrName>
                                        </p:attrNameLst>
                                      </p:cBhvr>
                                      <p:to>
                                        <p:strVal val="visible"/>
                                      </p:to>
                                    </p:set>
                                    <p:anim calcmode="lin" valueType="num">
                                      <p:cBhvr additive="base">
                                        <p:cTn id="43" dur="500" fill="hold"/>
                                        <p:tgtEl>
                                          <p:spTgt spid="50180">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50180">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50180">
                                            <p:txEl>
                                              <p:pRg st="7" end="7"/>
                                            </p:txEl>
                                          </p:spTgt>
                                        </p:tgtEl>
                                        <p:attrNameLst>
                                          <p:attrName>style.visibility</p:attrName>
                                        </p:attrNameLst>
                                      </p:cBhvr>
                                      <p:to>
                                        <p:strVal val="visible"/>
                                      </p:to>
                                    </p:set>
                                    <p:anim calcmode="lin" valueType="num">
                                      <p:cBhvr additive="base">
                                        <p:cTn id="49" dur="500" fill="hold"/>
                                        <p:tgtEl>
                                          <p:spTgt spid="50180">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50180">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50180">
                                            <p:txEl>
                                              <p:pRg st="8" end="8"/>
                                            </p:txEl>
                                          </p:spTgt>
                                        </p:tgtEl>
                                        <p:attrNameLst>
                                          <p:attrName>style.visibility</p:attrName>
                                        </p:attrNameLst>
                                      </p:cBhvr>
                                      <p:to>
                                        <p:strVal val="visible"/>
                                      </p:to>
                                    </p:set>
                                    <p:anim calcmode="lin" valueType="num">
                                      <p:cBhvr additive="base">
                                        <p:cTn id="55" dur="500" fill="hold"/>
                                        <p:tgtEl>
                                          <p:spTgt spid="50180">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50180">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0" y="228600"/>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en-GB" altLang="en-US" sz="3600" dirty="0">
                <a:solidFill>
                  <a:schemeClr val="bg1"/>
                </a:solidFill>
                <a:latin typeface="+mn-lt"/>
              </a:rPr>
              <a:t>Organisational Change</a:t>
            </a:r>
          </a:p>
        </p:txBody>
      </p:sp>
      <p:sp>
        <p:nvSpPr>
          <p:cNvPr id="52228" name="Text Box 4"/>
          <p:cNvSpPr txBox="1">
            <a:spLocks noChangeArrowheads="1"/>
          </p:cNvSpPr>
          <p:nvPr/>
        </p:nvSpPr>
        <p:spPr bwMode="auto">
          <a:xfrm>
            <a:off x="381000" y="1447800"/>
            <a:ext cx="8382000"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buFont typeface="Wingdings" pitchFamily="2" charset="2"/>
              <a:buChar char="§"/>
            </a:pPr>
            <a:r>
              <a:rPr lang="en-GB" altLang="en-US" b="1" dirty="0">
                <a:solidFill>
                  <a:srgbClr val="FFFF00"/>
                </a:solidFill>
              </a:rPr>
              <a:t> 	</a:t>
            </a:r>
            <a:r>
              <a:rPr lang="en-GB" altLang="en-US" b="1" dirty="0">
                <a:solidFill>
                  <a:schemeClr val="bg1"/>
                </a:solidFill>
                <a:latin typeface="+mn-lt"/>
              </a:rPr>
              <a:t>Increasing specialisation</a:t>
            </a:r>
          </a:p>
          <a:p>
            <a:pPr eaLnBrk="1" hangingPunct="1">
              <a:spcBef>
                <a:spcPct val="50000"/>
              </a:spcBef>
              <a:buFont typeface="Wingdings" pitchFamily="2" charset="2"/>
              <a:buNone/>
            </a:pPr>
            <a:r>
              <a:rPr lang="en-GB" altLang="en-US" dirty="0">
                <a:solidFill>
                  <a:schemeClr val="bg1"/>
                </a:solidFill>
                <a:latin typeface="+mn-lt"/>
              </a:rPr>
              <a:t>	Driven by </a:t>
            </a:r>
            <a:r>
              <a:rPr lang="en-GB" altLang="en-US" dirty="0" smtClean="0">
                <a:solidFill>
                  <a:schemeClr val="bg1"/>
                </a:solidFill>
                <a:latin typeface="+mn-lt"/>
              </a:rPr>
              <a:t>technology and scientific breakthroughs, </a:t>
            </a:r>
          </a:p>
          <a:p>
            <a:pPr eaLnBrk="1" hangingPunct="1">
              <a:spcBef>
                <a:spcPct val="50000"/>
              </a:spcBef>
              <a:buFont typeface="Wingdings" pitchFamily="2" charset="2"/>
              <a:buNone/>
            </a:pPr>
            <a:r>
              <a:rPr lang="en-GB" altLang="en-US" dirty="0">
                <a:solidFill>
                  <a:schemeClr val="bg1"/>
                </a:solidFill>
                <a:latin typeface="+mn-lt"/>
              </a:rPr>
              <a:t> </a:t>
            </a:r>
            <a:r>
              <a:rPr lang="en-GB" altLang="en-US" dirty="0" smtClean="0">
                <a:solidFill>
                  <a:schemeClr val="bg1"/>
                </a:solidFill>
                <a:latin typeface="+mn-lt"/>
              </a:rPr>
              <a:t>     </a:t>
            </a:r>
            <a:r>
              <a:rPr lang="en-GB" altLang="en-US" dirty="0" smtClean="0">
                <a:solidFill>
                  <a:schemeClr val="bg1"/>
                </a:solidFill>
                <a:latin typeface="+mn-lt"/>
              </a:rPr>
              <a:t>       changing business’s </a:t>
            </a:r>
            <a:r>
              <a:rPr lang="en-GB" altLang="en-US" dirty="0">
                <a:solidFill>
                  <a:schemeClr val="bg1"/>
                </a:solidFill>
                <a:latin typeface="+mn-lt"/>
              </a:rPr>
              <a:t>strategy, </a:t>
            </a:r>
            <a:r>
              <a:rPr lang="en-GB" altLang="en-US" dirty="0" smtClean="0">
                <a:solidFill>
                  <a:schemeClr val="bg1"/>
                </a:solidFill>
                <a:latin typeface="+mn-lt"/>
              </a:rPr>
              <a:t>bringing new legislation</a:t>
            </a:r>
            <a:endParaRPr lang="en-GB" altLang="en-US" dirty="0" smtClean="0">
              <a:solidFill>
                <a:schemeClr val="bg1"/>
              </a:solidFill>
              <a:latin typeface="+mn-lt"/>
            </a:endParaRPr>
          </a:p>
          <a:p>
            <a:pPr eaLnBrk="1" hangingPunct="1">
              <a:spcBef>
                <a:spcPct val="50000"/>
              </a:spcBef>
              <a:buFont typeface="Wingdings" pitchFamily="2" charset="2"/>
              <a:buNone/>
            </a:pPr>
            <a:endParaRPr lang="en-GB" altLang="en-US" dirty="0" smtClean="0">
              <a:solidFill>
                <a:schemeClr val="bg1"/>
              </a:solidFill>
              <a:latin typeface="+mn-lt"/>
            </a:endParaRPr>
          </a:p>
          <a:p>
            <a:pPr eaLnBrk="1" hangingPunct="1">
              <a:spcBef>
                <a:spcPct val="50000"/>
              </a:spcBef>
              <a:buFont typeface="Wingdings" pitchFamily="2" charset="2"/>
              <a:buNone/>
            </a:pPr>
            <a:r>
              <a:rPr lang="en-GB" altLang="en-US" i="1" dirty="0" smtClean="0">
                <a:solidFill>
                  <a:schemeClr val="bg1"/>
                </a:solidFill>
                <a:latin typeface="+mn-lt"/>
              </a:rPr>
              <a:t> </a:t>
            </a:r>
            <a:r>
              <a:rPr lang="en-GB" altLang="en-US" i="1" dirty="0">
                <a:solidFill>
                  <a:schemeClr val="bg1"/>
                </a:solidFill>
                <a:latin typeface="+mn-lt"/>
              </a:rPr>
              <a:t>	</a:t>
            </a:r>
            <a:r>
              <a:rPr lang="en-GB" altLang="en-US" b="1" dirty="0" smtClean="0">
                <a:solidFill>
                  <a:schemeClr val="bg1"/>
                </a:solidFill>
                <a:latin typeface="+mn-lt"/>
              </a:rPr>
              <a:t>Less Separation </a:t>
            </a:r>
            <a:r>
              <a:rPr lang="en-GB" altLang="en-US" b="1" dirty="0">
                <a:solidFill>
                  <a:schemeClr val="bg1"/>
                </a:solidFill>
                <a:latin typeface="+mn-lt"/>
              </a:rPr>
              <a:t>of function</a:t>
            </a:r>
            <a:endParaRPr lang="en-GB" altLang="en-US" i="1" dirty="0">
              <a:solidFill>
                <a:schemeClr val="bg1"/>
              </a:solidFill>
              <a:latin typeface="+mn-lt"/>
            </a:endParaRPr>
          </a:p>
          <a:p>
            <a:pPr eaLnBrk="1" hangingPunct="1">
              <a:spcBef>
                <a:spcPct val="50000"/>
              </a:spcBef>
            </a:pPr>
            <a:r>
              <a:rPr lang="en-GB" altLang="en-US" i="1" dirty="0">
                <a:solidFill>
                  <a:schemeClr val="bg1"/>
                </a:solidFill>
                <a:latin typeface="+mn-lt"/>
              </a:rPr>
              <a:t>	</a:t>
            </a:r>
            <a:r>
              <a:rPr lang="en-GB" altLang="en-US" dirty="0">
                <a:solidFill>
                  <a:schemeClr val="bg1"/>
                </a:solidFill>
                <a:latin typeface="+mn-lt"/>
              </a:rPr>
              <a:t>Especially design from </a:t>
            </a:r>
            <a:r>
              <a:rPr lang="en-GB" altLang="en-US" dirty="0" smtClean="0">
                <a:solidFill>
                  <a:schemeClr val="bg1"/>
                </a:solidFill>
                <a:latin typeface="+mn-lt"/>
              </a:rPr>
              <a:t>construction</a:t>
            </a:r>
            <a:endParaRPr lang="en-GB" altLang="en-US" dirty="0">
              <a:solidFill>
                <a:schemeClr val="bg1"/>
              </a:solidFill>
              <a:latin typeface="+mn-lt"/>
            </a:endParaRPr>
          </a:p>
          <a:p>
            <a:pPr eaLnBrk="1" hangingPunct="1">
              <a:spcBef>
                <a:spcPct val="50000"/>
              </a:spcBef>
            </a:pPr>
            <a:r>
              <a:rPr lang="en-GB" altLang="en-US" dirty="0">
                <a:solidFill>
                  <a:schemeClr val="bg1"/>
                </a:solidFill>
                <a:latin typeface="+mn-lt"/>
              </a:rPr>
              <a:t>	The professional “hierarchy</a:t>
            </a:r>
            <a:r>
              <a:rPr lang="en-GB" altLang="en-US" dirty="0" smtClean="0">
                <a:solidFill>
                  <a:schemeClr val="bg1"/>
                </a:solidFill>
                <a:latin typeface="+mn-lt"/>
              </a:rPr>
              <a:t>” now more linked in</a:t>
            </a:r>
          </a:p>
          <a:p>
            <a:pPr eaLnBrk="1" hangingPunct="1">
              <a:spcBef>
                <a:spcPct val="50000"/>
              </a:spcBef>
            </a:pPr>
            <a:r>
              <a:rPr lang="en-GB" altLang="en-US" dirty="0">
                <a:solidFill>
                  <a:schemeClr val="bg1"/>
                </a:solidFill>
                <a:latin typeface="+mn-lt"/>
              </a:rPr>
              <a:t> </a:t>
            </a:r>
            <a:r>
              <a:rPr lang="en-GB" altLang="en-US" dirty="0" smtClean="0">
                <a:solidFill>
                  <a:schemeClr val="bg1"/>
                </a:solidFill>
                <a:latin typeface="+mn-lt"/>
              </a:rPr>
              <a:t>            </a:t>
            </a:r>
            <a:r>
              <a:rPr lang="en-GB" altLang="en-US" dirty="0" smtClean="0">
                <a:solidFill>
                  <a:schemeClr val="bg1"/>
                </a:solidFill>
                <a:latin typeface="+mn-lt"/>
              </a:rPr>
              <a:t> communication and co-operation</a:t>
            </a:r>
            <a:endParaRPr lang="en-GB" altLang="en-US" dirty="0">
              <a:solidFill>
                <a:schemeClr val="bg1"/>
              </a:solidFill>
              <a:latin typeface="+mn-lt"/>
            </a:endParaRPr>
          </a:p>
          <a:p>
            <a:pPr eaLnBrk="1" hangingPunct="1">
              <a:spcBef>
                <a:spcPct val="50000"/>
              </a:spcBef>
            </a:pPr>
            <a:endParaRPr lang="en-GB" altLang="en-US" dirty="0">
              <a:solidFill>
                <a:schemeClr val="bg1"/>
              </a:solidFill>
              <a:latin typeface="+mn-lt"/>
            </a:endParaRPr>
          </a:p>
          <a:p>
            <a:pPr eaLnBrk="1" hangingPunct="1">
              <a:spcBef>
                <a:spcPct val="50000"/>
              </a:spcBef>
              <a:buFont typeface="Wingdings" pitchFamily="2" charset="2"/>
              <a:buNone/>
            </a:pPr>
            <a:endParaRPr lang="en-GB" altLang="en-US" dirty="0">
              <a:solidFill>
                <a:srgbClr val="FFFF00"/>
              </a:solidFill>
            </a:endParaRPr>
          </a:p>
          <a:p>
            <a:pPr eaLnBrk="1" hangingPunct="1">
              <a:spcBef>
                <a:spcPct val="50000"/>
              </a:spcBef>
            </a:pPr>
            <a:endParaRPr lang="en-GB" altLang="en-US" dirty="0">
              <a:solidFill>
                <a:srgbClr val="FFFF00"/>
              </a:solidFill>
            </a:endParaRPr>
          </a:p>
        </p:txBody>
      </p:sp>
    </p:spTree>
    <p:extLst>
      <p:ext uri="{BB962C8B-B14F-4D97-AF65-F5344CB8AC3E}">
        <p14:creationId xmlns:p14="http://schemas.microsoft.com/office/powerpoint/2010/main" val="31656845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2228">
                                            <p:txEl>
                                              <p:pRg st="0" end="0"/>
                                            </p:txEl>
                                          </p:spTgt>
                                        </p:tgtEl>
                                        <p:attrNameLst>
                                          <p:attrName>style.visibility</p:attrName>
                                        </p:attrNameLst>
                                      </p:cBhvr>
                                      <p:to>
                                        <p:strVal val="visible"/>
                                      </p:to>
                                    </p:set>
                                    <p:anim calcmode="lin" valueType="num">
                                      <p:cBhvr additive="base">
                                        <p:cTn id="7" dur="500" fill="hold"/>
                                        <p:tgtEl>
                                          <p:spTgt spid="5222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222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2228">
                                            <p:txEl>
                                              <p:pRg st="1" end="1"/>
                                            </p:txEl>
                                          </p:spTgt>
                                        </p:tgtEl>
                                        <p:attrNameLst>
                                          <p:attrName>style.visibility</p:attrName>
                                        </p:attrNameLst>
                                      </p:cBhvr>
                                      <p:to>
                                        <p:strVal val="visible"/>
                                      </p:to>
                                    </p:set>
                                    <p:anim calcmode="lin" valueType="num">
                                      <p:cBhvr additive="base">
                                        <p:cTn id="13" dur="500" fill="hold"/>
                                        <p:tgtEl>
                                          <p:spTgt spid="52228">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222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2228">
                                            <p:txEl>
                                              <p:pRg st="2" end="2"/>
                                            </p:txEl>
                                          </p:spTgt>
                                        </p:tgtEl>
                                        <p:attrNameLst>
                                          <p:attrName>style.visibility</p:attrName>
                                        </p:attrNameLst>
                                      </p:cBhvr>
                                      <p:to>
                                        <p:strVal val="visible"/>
                                      </p:to>
                                    </p:set>
                                    <p:anim calcmode="lin" valueType="num">
                                      <p:cBhvr additive="base">
                                        <p:cTn id="19" dur="500" fill="hold"/>
                                        <p:tgtEl>
                                          <p:spTgt spid="52228">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222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2228">
                                            <p:txEl>
                                              <p:pRg st="4" end="4"/>
                                            </p:txEl>
                                          </p:spTgt>
                                        </p:tgtEl>
                                        <p:attrNameLst>
                                          <p:attrName>style.visibility</p:attrName>
                                        </p:attrNameLst>
                                      </p:cBhvr>
                                      <p:to>
                                        <p:strVal val="visible"/>
                                      </p:to>
                                    </p:set>
                                    <p:anim calcmode="lin" valueType="num">
                                      <p:cBhvr additive="base">
                                        <p:cTn id="25" dur="500" fill="hold"/>
                                        <p:tgtEl>
                                          <p:spTgt spid="52228">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222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2228">
                                            <p:txEl>
                                              <p:pRg st="5" end="5"/>
                                            </p:txEl>
                                          </p:spTgt>
                                        </p:tgtEl>
                                        <p:attrNameLst>
                                          <p:attrName>style.visibility</p:attrName>
                                        </p:attrNameLst>
                                      </p:cBhvr>
                                      <p:to>
                                        <p:strVal val="visible"/>
                                      </p:to>
                                    </p:set>
                                    <p:anim calcmode="lin" valueType="num">
                                      <p:cBhvr additive="base">
                                        <p:cTn id="31" dur="500" fill="hold"/>
                                        <p:tgtEl>
                                          <p:spTgt spid="52228">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222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2228">
                                            <p:txEl>
                                              <p:pRg st="6" end="6"/>
                                            </p:txEl>
                                          </p:spTgt>
                                        </p:tgtEl>
                                        <p:attrNameLst>
                                          <p:attrName>style.visibility</p:attrName>
                                        </p:attrNameLst>
                                      </p:cBhvr>
                                      <p:to>
                                        <p:strVal val="visible"/>
                                      </p:to>
                                    </p:set>
                                    <p:anim calcmode="lin" valueType="num">
                                      <p:cBhvr additive="base">
                                        <p:cTn id="37" dur="500" fill="hold"/>
                                        <p:tgtEl>
                                          <p:spTgt spid="52228">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2228">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2228">
                                            <p:txEl>
                                              <p:pRg st="7" end="7"/>
                                            </p:txEl>
                                          </p:spTgt>
                                        </p:tgtEl>
                                        <p:attrNameLst>
                                          <p:attrName>style.visibility</p:attrName>
                                        </p:attrNameLst>
                                      </p:cBhvr>
                                      <p:to>
                                        <p:strVal val="visible"/>
                                      </p:to>
                                    </p:set>
                                    <p:anim calcmode="lin" valueType="num">
                                      <p:cBhvr additive="base">
                                        <p:cTn id="43" dur="500" fill="hold"/>
                                        <p:tgtEl>
                                          <p:spTgt spid="52228">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52228">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0" y="228600"/>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en-GB" altLang="en-US" sz="3600" dirty="0">
                <a:solidFill>
                  <a:schemeClr val="bg1"/>
                </a:solidFill>
                <a:latin typeface="+mn-lt"/>
              </a:rPr>
              <a:t>Economic factors</a:t>
            </a:r>
          </a:p>
        </p:txBody>
      </p:sp>
      <p:sp>
        <p:nvSpPr>
          <p:cNvPr id="54276" name="Text Box 4"/>
          <p:cNvSpPr txBox="1">
            <a:spLocks noChangeArrowheads="1"/>
          </p:cNvSpPr>
          <p:nvPr/>
        </p:nvSpPr>
        <p:spPr bwMode="auto">
          <a:xfrm>
            <a:off x="304800" y="1143000"/>
            <a:ext cx="838200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buFont typeface="Wingdings" pitchFamily="2" charset="2"/>
              <a:buChar char="§"/>
            </a:pPr>
            <a:r>
              <a:rPr lang="en-GB" altLang="en-US" b="1" dirty="0">
                <a:solidFill>
                  <a:schemeClr val="bg1"/>
                </a:solidFill>
              </a:rPr>
              <a:t> 	The importance of the industry</a:t>
            </a:r>
          </a:p>
          <a:p>
            <a:pPr eaLnBrk="1" hangingPunct="1">
              <a:spcBef>
                <a:spcPct val="50000"/>
              </a:spcBef>
              <a:buFont typeface="Wingdings" pitchFamily="2" charset="2"/>
              <a:buNone/>
            </a:pPr>
            <a:r>
              <a:rPr lang="en-GB" altLang="en-US" dirty="0">
                <a:solidFill>
                  <a:schemeClr val="bg1"/>
                </a:solidFill>
              </a:rPr>
              <a:t>	</a:t>
            </a:r>
            <a:r>
              <a:rPr lang="en-GB" altLang="en-US" dirty="0" smtClean="0">
                <a:solidFill>
                  <a:schemeClr val="bg1"/>
                </a:solidFill>
              </a:rPr>
              <a:t>11% </a:t>
            </a:r>
            <a:r>
              <a:rPr lang="en-GB" altLang="en-US" dirty="0">
                <a:solidFill>
                  <a:schemeClr val="bg1"/>
                </a:solidFill>
              </a:rPr>
              <a:t>of </a:t>
            </a:r>
            <a:r>
              <a:rPr lang="en-GB" altLang="en-US" dirty="0" smtClean="0">
                <a:solidFill>
                  <a:schemeClr val="bg1"/>
                </a:solidFill>
              </a:rPr>
              <a:t>all UK </a:t>
            </a:r>
            <a:r>
              <a:rPr lang="en-GB" altLang="en-US" dirty="0">
                <a:solidFill>
                  <a:schemeClr val="bg1"/>
                </a:solidFill>
              </a:rPr>
              <a:t>economic activity, </a:t>
            </a:r>
            <a:r>
              <a:rPr lang="en-GB" altLang="en-US" dirty="0" smtClean="0">
                <a:solidFill>
                  <a:schemeClr val="bg1"/>
                </a:solidFill>
              </a:rPr>
              <a:t>&gt;£ 130 billion </a:t>
            </a:r>
            <a:r>
              <a:rPr lang="en-GB" altLang="en-US" dirty="0">
                <a:solidFill>
                  <a:schemeClr val="bg1"/>
                </a:solidFill>
              </a:rPr>
              <a:t>p.a.</a:t>
            </a:r>
          </a:p>
          <a:p>
            <a:pPr eaLnBrk="1" hangingPunct="1">
              <a:spcBef>
                <a:spcPct val="50000"/>
              </a:spcBef>
              <a:buFont typeface="Wingdings" pitchFamily="2" charset="2"/>
              <a:buNone/>
            </a:pPr>
            <a:r>
              <a:rPr lang="en-GB" altLang="en-US" dirty="0">
                <a:solidFill>
                  <a:schemeClr val="bg1"/>
                </a:solidFill>
              </a:rPr>
              <a:t>	</a:t>
            </a:r>
            <a:r>
              <a:rPr lang="en-GB" altLang="en-US" dirty="0" smtClean="0">
                <a:solidFill>
                  <a:schemeClr val="bg1"/>
                </a:solidFill>
              </a:rPr>
              <a:t>Representing 9</a:t>
            </a:r>
            <a:r>
              <a:rPr lang="en-GB" altLang="en-US" dirty="0" smtClean="0">
                <a:solidFill>
                  <a:schemeClr val="bg1"/>
                </a:solidFill>
              </a:rPr>
              <a:t>% </a:t>
            </a:r>
            <a:r>
              <a:rPr lang="en-GB" altLang="en-US" dirty="0">
                <a:solidFill>
                  <a:schemeClr val="bg1"/>
                </a:solidFill>
              </a:rPr>
              <a:t>of UK employment</a:t>
            </a:r>
          </a:p>
          <a:p>
            <a:pPr eaLnBrk="1" hangingPunct="1">
              <a:spcBef>
                <a:spcPct val="50000"/>
              </a:spcBef>
              <a:buFont typeface="Wingdings" pitchFamily="2" charset="2"/>
              <a:buChar char="§"/>
            </a:pPr>
            <a:r>
              <a:rPr lang="en-GB" altLang="en-US" i="1" dirty="0">
                <a:solidFill>
                  <a:schemeClr val="bg1"/>
                </a:solidFill>
              </a:rPr>
              <a:t> 	</a:t>
            </a:r>
            <a:r>
              <a:rPr lang="en-GB" altLang="en-US" b="1" dirty="0">
                <a:solidFill>
                  <a:schemeClr val="bg1"/>
                </a:solidFill>
              </a:rPr>
              <a:t>The economic cycle – “boom and bust”</a:t>
            </a:r>
            <a:endParaRPr lang="en-GB" altLang="en-US" i="1" dirty="0">
              <a:solidFill>
                <a:schemeClr val="bg1"/>
              </a:solidFill>
            </a:endParaRPr>
          </a:p>
          <a:p>
            <a:pPr eaLnBrk="1" hangingPunct="1">
              <a:spcBef>
                <a:spcPct val="50000"/>
              </a:spcBef>
            </a:pPr>
            <a:r>
              <a:rPr lang="en-GB" altLang="en-US" dirty="0">
                <a:solidFill>
                  <a:schemeClr val="bg1"/>
                </a:solidFill>
              </a:rPr>
              <a:t>	Why construction suffers more and for longer</a:t>
            </a:r>
          </a:p>
          <a:p>
            <a:pPr eaLnBrk="1" hangingPunct="1">
              <a:spcBef>
                <a:spcPct val="50000"/>
              </a:spcBef>
              <a:buFont typeface="Wingdings" pitchFamily="2" charset="2"/>
              <a:buChar char="§"/>
            </a:pPr>
            <a:r>
              <a:rPr lang="en-GB" altLang="en-US" dirty="0">
                <a:solidFill>
                  <a:schemeClr val="bg1"/>
                </a:solidFill>
              </a:rPr>
              <a:t> 	</a:t>
            </a:r>
            <a:r>
              <a:rPr lang="en-GB" altLang="en-US" b="1" dirty="0">
                <a:solidFill>
                  <a:schemeClr val="bg1"/>
                </a:solidFill>
              </a:rPr>
              <a:t>The industry as economic </a:t>
            </a:r>
            <a:r>
              <a:rPr lang="en-GB" altLang="en-US" b="1" dirty="0" smtClean="0">
                <a:solidFill>
                  <a:schemeClr val="bg1"/>
                </a:solidFill>
              </a:rPr>
              <a:t>regulation</a:t>
            </a:r>
            <a:endParaRPr lang="en-GB" altLang="en-US" dirty="0">
              <a:solidFill>
                <a:schemeClr val="bg1"/>
              </a:solidFill>
            </a:endParaRPr>
          </a:p>
          <a:p>
            <a:pPr eaLnBrk="1" hangingPunct="1">
              <a:spcBef>
                <a:spcPct val="50000"/>
              </a:spcBef>
              <a:buFont typeface="Wingdings" pitchFamily="2" charset="2"/>
              <a:buNone/>
            </a:pPr>
            <a:r>
              <a:rPr lang="en-GB" altLang="en-US" dirty="0">
                <a:solidFill>
                  <a:schemeClr val="bg1"/>
                </a:solidFill>
              </a:rPr>
              <a:t>	General economic controls affect industry hard</a:t>
            </a:r>
          </a:p>
          <a:p>
            <a:pPr eaLnBrk="1" hangingPunct="1">
              <a:spcBef>
                <a:spcPct val="50000"/>
              </a:spcBef>
              <a:buFont typeface="Wingdings" pitchFamily="2" charset="2"/>
              <a:buNone/>
            </a:pPr>
            <a:r>
              <a:rPr lang="en-GB" altLang="en-US" dirty="0">
                <a:solidFill>
                  <a:srgbClr val="FFFF00"/>
                </a:solidFill>
              </a:rPr>
              <a:t>	</a:t>
            </a:r>
          </a:p>
          <a:p>
            <a:pPr eaLnBrk="1" hangingPunct="1">
              <a:spcBef>
                <a:spcPct val="50000"/>
              </a:spcBef>
            </a:pPr>
            <a:endParaRPr lang="en-GB" altLang="en-US" dirty="0">
              <a:solidFill>
                <a:srgbClr val="FFFF00"/>
              </a:solidFill>
            </a:endParaRPr>
          </a:p>
        </p:txBody>
      </p:sp>
    </p:spTree>
    <p:extLst>
      <p:ext uri="{BB962C8B-B14F-4D97-AF65-F5344CB8AC3E}">
        <p14:creationId xmlns:p14="http://schemas.microsoft.com/office/powerpoint/2010/main" val="2633923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4276">
                                            <p:txEl>
                                              <p:pRg st="0" end="0"/>
                                            </p:txEl>
                                          </p:spTgt>
                                        </p:tgtEl>
                                        <p:attrNameLst>
                                          <p:attrName>style.visibility</p:attrName>
                                        </p:attrNameLst>
                                      </p:cBhvr>
                                      <p:to>
                                        <p:strVal val="visible"/>
                                      </p:to>
                                    </p:set>
                                    <p:anim calcmode="lin" valueType="num">
                                      <p:cBhvr additive="base">
                                        <p:cTn id="7" dur="500" fill="hold"/>
                                        <p:tgtEl>
                                          <p:spTgt spid="5427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427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4276">
                                            <p:txEl>
                                              <p:pRg st="1" end="1"/>
                                            </p:txEl>
                                          </p:spTgt>
                                        </p:tgtEl>
                                        <p:attrNameLst>
                                          <p:attrName>style.visibility</p:attrName>
                                        </p:attrNameLst>
                                      </p:cBhvr>
                                      <p:to>
                                        <p:strVal val="visible"/>
                                      </p:to>
                                    </p:set>
                                    <p:anim calcmode="lin" valueType="num">
                                      <p:cBhvr additive="base">
                                        <p:cTn id="13" dur="500" fill="hold"/>
                                        <p:tgtEl>
                                          <p:spTgt spid="5427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427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4276">
                                            <p:txEl>
                                              <p:pRg st="2" end="2"/>
                                            </p:txEl>
                                          </p:spTgt>
                                        </p:tgtEl>
                                        <p:attrNameLst>
                                          <p:attrName>style.visibility</p:attrName>
                                        </p:attrNameLst>
                                      </p:cBhvr>
                                      <p:to>
                                        <p:strVal val="visible"/>
                                      </p:to>
                                    </p:set>
                                    <p:anim calcmode="lin" valueType="num">
                                      <p:cBhvr additive="base">
                                        <p:cTn id="19" dur="500" fill="hold"/>
                                        <p:tgtEl>
                                          <p:spTgt spid="5427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427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4276">
                                            <p:txEl>
                                              <p:pRg st="3" end="3"/>
                                            </p:txEl>
                                          </p:spTgt>
                                        </p:tgtEl>
                                        <p:attrNameLst>
                                          <p:attrName>style.visibility</p:attrName>
                                        </p:attrNameLst>
                                      </p:cBhvr>
                                      <p:to>
                                        <p:strVal val="visible"/>
                                      </p:to>
                                    </p:set>
                                    <p:anim calcmode="lin" valueType="num">
                                      <p:cBhvr additive="base">
                                        <p:cTn id="25" dur="500" fill="hold"/>
                                        <p:tgtEl>
                                          <p:spTgt spid="5427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427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4276">
                                            <p:txEl>
                                              <p:pRg st="4" end="4"/>
                                            </p:txEl>
                                          </p:spTgt>
                                        </p:tgtEl>
                                        <p:attrNameLst>
                                          <p:attrName>style.visibility</p:attrName>
                                        </p:attrNameLst>
                                      </p:cBhvr>
                                      <p:to>
                                        <p:strVal val="visible"/>
                                      </p:to>
                                    </p:set>
                                    <p:anim calcmode="lin" valueType="num">
                                      <p:cBhvr additive="base">
                                        <p:cTn id="31" dur="500" fill="hold"/>
                                        <p:tgtEl>
                                          <p:spTgt spid="5427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427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4276">
                                            <p:txEl>
                                              <p:pRg st="5" end="5"/>
                                            </p:txEl>
                                          </p:spTgt>
                                        </p:tgtEl>
                                        <p:attrNameLst>
                                          <p:attrName>style.visibility</p:attrName>
                                        </p:attrNameLst>
                                      </p:cBhvr>
                                      <p:to>
                                        <p:strVal val="visible"/>
                                      </p:to>
                                    </p:set>
                                    <p:anim calcmode="lin" valueType="num">
                                      <p:cBhvr additive="base">
                                        <p:cTn id="37" dur="500" fill="hold"/>
                                        <p:tgtEl>
                                          <p:spTgt spid="54276">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427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4276">
                                            <p:txEl>
                                              <p:pRg st="6" end="6"/>
                                            </p:txEl>
                                          </p:spTgt>
                                        </p:tgtEl>
                                        <p:attrNameLst>
                                          <p:attrName>style.visibility</p:attrName>
                                        </p:attrNameLst>
                                      </p:cBhvr>
                                      <p:to>
                                        <p:strVal val="visible"/>
                                      </p:to>
                                    </p:set>
                                    <p:anim calcmode="lin" valueType="num">
                                      <p:cBhvr additive="base">
                                        <p:cTn id="43" dur="500" fill="hold"/>
                                        <p:tgtEl>
                                          <p:spTgt spid="54276">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5427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54276">
                                            <p:txEl>
                                              <p:pRg st="7" end="7"/>
                                            </p:txEl>
                                          </p:spTgt>
                                        </p:tgtEl>
                                        <p:attrNameLst>
                                          <p:attrName>style.visibility</p:attrName>
                                        </p:attrNameLst>
                                      </p:cBhvr>
                                      <p:to>
                                        <p:strVal val="visible"/>
                                      </p:to>
                                    </p:set>
                                    <p:anim calcmode="lin" valueType="num">
                                      <p:cBhvr additive="base">
                                        <p:cTn id="49" dur="500" fill="hold"/>
                                        <p:tgtEl>
                                          <p:spTgt spid="54276">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54276">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6"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0" y="228600"/>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en-GB" altLang="en-US" sz="3600" dirty="0">
                <a:solidFill>
                  <a:schemeClr val="bg1"/>
                </a:solidFill>
                <a:latin typeface="+mn-lt"/>
              </a:rPr>
              <a:t>Governmental Influences</a:t>
            </a:r>
          </a:p>
        </p:txBody>
      </p:sp>
      <p:sp>
        <p:nvSpPr>
          <p:cNvPr id="56324" name="Text Box 4"/>
          <p:cNvSpPr txBox="1">
            <a:spLocks noChangeArrowheads="1"/>
          </p:cNvSpPr>
          <p:nvPr/>
        </p:nvSpPr>
        <p:spPr bwMode="auto">
          <a:xfrm>
            <a:off x="304800" y="1066800"/>
            <a:ext cx="8382000"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buFont typeface="Wingdings" pitchFamily="2" charset="2"/>
              <a:buChar char="§"/>
            </a:pPr>
            <a:r>
              <a:rPr lang="en-GB" altLang="en-US" b="1" dirty="0">
                <a:solidFill>
                  <a:schemeClr val="bg1"/>
                </a:solidFill>
              </a:rPr>
              <a:t> 	Control of </a:t>
            </a:r>
            <a:r>
              <a:rPr lang="en-GB" altLang="en-US" b="1" dirty="0" smtClean="0">
                <a:solidFill>
                  <a:schemeClr val="bg1"/>
                </a:solidFill>
              </a:rPr>
              <a:t>economy</a:t>
            </a:r>
          </a:p>
          <a:p>
            <a:pPr eaLnBrk="1" hangingPunct="1">
              <a:spcBef>
                <a:spcPct val="50000"/>
              </a:spcBef>
            </a:pPr>
            <a:r>
              <a:rPr lang="en-GB" altLang="en-US" dirty="0">
                <a:solidFill>
                  <a:schemeClr val="bg1"/>
                </a:solidFill>
              </a:rPr>
              <a:t> </a:t>
            </a:r>
            <a:r>
              <a:rPr lang="en-GB" altLang="en-US" dirty="0" smtClean="0">
                <a:solidFill>
                  <a:schemeClr val="bg1"/>
                </a:solidFill>
              </a:rPr>
              <a:t>           Infrastructure, education, housing, health</a:t>
            </a:r>
            <a:endParaRPr lang="en-GB" altLang="en-US" dirty="0">
              <a:solidFill>
                <a:schemeClr val="bg1"/>
              </a:solidFill>
            </a:endParaRPr>
          </a:p>
          <a:p>
            <a:pPr eaLnBrk="1" hangingPunct="1">
              <a:spcBef>
                <a:spcPct val="50000"/>
              </a:spcBef>
              <a:buFont typeface="Wingdings" pitchFamily="2" charset="2"/>
              <a:buNone/>
            </a:pPr>
            <a:endParaRPr lang="en-GB" altLang="en-US" dirty="0">
              <a:solidFill>
                <a:schemeClr val="bg1"/>
              </a:solidFill>
            </a:endParaRPr>
          </a:p>
          <a:p>
            <a:pPr eaLnBrk="1" hangingPunct="1">
              <a:spcBef>
                <a:spcPct val="50000"/>
              </a:spcBef>
              <a:buFont typeface="Wingdings" pitchFamily="2" charset="2"/>
              <a:buChar char="§"/>
            </a:pPr>
            <a:r>
              <a:rPr lang="en-GB" altLang="en-US" i="1" dirty="0">
                <a:solidFill>
                  <a:schemeClr val="bg1"/>
                </a:solidFill>
              </a:rPr>
              <a:t> 	</a:t>
            </a:r>
            <a:r>
              <a:rPr lang="en-GB" altLang="en-US" b="1" dirty="0">
                <a:solidFill>
                  <a:schemeClr val="bg1"/>
                </a:solidFill>
              </a:rPr>
              <a:t>As client of the industry</a:t>
            </a:r>
            <a:endParaRPr lang="en-GB" altLang="en-US" i="1" dirty="0">
              <a:solidFill>
                <a:schemeClr val="bg1"/>
              </a:solidFill>
            </a:endParaRPr>
          </a:p>
          <a:p>
            <a:pPr eaLnBrk="1" hangingPunct="1">
              <a:spcBef>
                <a:spcPct val="50000"/>
              </a:spcBef>
            </a:pPr>
            <a:r>
              <a:rPr lang="en-GB" altLang="en-US" dirty="0">
                <a:solidFill>
                  <a:schemeClr val="bg1"/>
                </a:solidFill>
              </a:rPr>
              <a:t>	Approx. 25% of output is commissioned by public sector</a:t>
            </a:r>
          </a:p>
          <a:p>
            <a:pPr eaLnBrk="1" hangingPunct="1">
              <a:spcBef>
                <a:spcPct val="50000"/>
              </a:spcBef>
            </a:pPr>
            <a:r>
              <a:rPr lang="en-GB" altLang="en-US" dirty="0">
                <a:solidFill>
                  <a:schemeClr val="bg1"/>
                </a:solidFill>
              </a:rPr>
              <a:t>	</a:t>
            </a:r>
            <a:r>
              <a:rPr lang="en-GB" altLang="en-US" dirty="0" smtClean="0">
                <a:solidFill>
                  <a:schemeClr val="bg1"/>
                </a:solidFill>
              </a:rPr>
              <a:t>Changes </a:t>
            </a:r>
            <a:r>
              <a:rPr lang="en-GB" altLang="en-US" dirty="0">
                <a:solidFill>
                  <a:schemeClr val="bg1"/>
                </a:solidFill>
              </a:rPr>
              <a:t>in </a:t>
            </a:r>
            <a:r>
              <a:rPr lang="en-GB" altLang="en-US" dirty="0" smtClean="0">
                <a:solidFill>
                  <a:schemeClr val="bg1"/>
                </a:solidFill>
              </a:rPr>
              <a:t>procurement methods </a:t>
            </a:r>
            <a:r>
              <a:rPr lang="en-GB" altLang="en-US" dirty="0">
                <a:solidFill>
                  <a:schemeClr val="bg1"/>
                </a:solidFill>
              </a:rPr>
              <a:t>– PPP &amp; PFI</a:t>
            </a:r>
          </a:p>
          <a:p>
            <a:pPr eaLnBrk="1" hangingPunct="1">
              <a:spcBef>
                <a:spcPct val="50000"/>
              </a:spcBef>
              <a:buFont typeface="Wingdings" pitchFamily="2" charset="2"/>
              <a:buChar char="§"/>
            </a:pPr>
            <a:r>
              <a:rPr lang="en-GB" altLang="en-US" dirty="0">
                <a:solidFill>
                  <a:schemeClr val="bg1"/>
                </a:solidFill>
              </a:rPr>
              <a:t> 	</a:t>
            </a:r>
            <a:r>
              <a:rPr lang="en-GB" altLang="en-US" b="1" dirty="0">
                <a:solidFill>
                  <a:schemeClr val="bg1"/>
                </a:solidFill>
              </a:rPr>
              <a:t>Legislation &amp; taxation</a:t>
            </a:r>
          </a:p>
          <a:p>
            <a:pPr eaLnBrk="1" hangingPunct="1">
              <a:spcBef>
                <a:spcPct val="50000"/>
              </a:spcBef>
              <a:buFont typeface="Wingdings" pitchFamily="2" charset="2"/>
              <a:buNone/>
            </a:pPr>
            <a:r>
              <a:rPr lang="en-GB" altLang="en-US" dirty="0">
                <a:solidFill>
                  <a:schemeClr val="bg1"/>
                </a:solidFill>
              </a:rPr>
              <a:t>	Direct impact - Planning, </a:t>
            </a:r>
            <a:r>
              <a:rPr lang="en-GB" altLang="en-US" dirty="0" smtClean="0">
                <a:solidFill>
                  <a:schemeClr val="bg1"/>
                </a:solidFill>
              </a:rPr>
              <a:t>building and environmental </a:t>
            </a:r>
          </a:p>
          <a:p>
            <a:pPr eaLnBrk="1" hangingPunct="1">
              <a:spcBef>
                <a:spcPct val="50000"/>
              </a:spcBef>
              <a:buFont typeface="Wingdings" pitchFamily="2" charset="2"/>
              <a:buNone/>
            </a:pPr>
            <a:r>
              <a:rPr lang="en-GB" altLang="en-US" dirty="0">
                <a:solidFill>
                  <a:schemeClr val="bg1"/>
                </a:solidFill>
              </a:rPr>
              <a:t> </a:t>
            </a:r>
            <a:r>
              <a:rPr lang="en-GB" altLang="en-US" dirty="0" smtClean="0">
                <a:solidFill>
                  <a:schemeClr val="bg1"/>
                </a:solidFill>
              </a:rPr>
              <a:t>          </a:t>
            </a:r>
            <a:r>
              <a:rPr lang="en-GB" altLang="en-US" dirty="0" smtClean="0">
                <a:solidFill>
                  <a:schemeClr val="bg1"/>
                </a:solidFill>
              </a:rPr>
              <a:t> </a:t>
            </a:r>
            <a:r>
              <a:rPr lang="en-GB" altLang="en-US" dirty="0">
                <a:solidFill>
                  <a:schemeClr val="bg1"/>
                </a:solidFill>
              </a:rPr>
              <a:t>regulations, safety </a:t>
            </a:r>
            <a:r>
              <a:rPr lang="en-GB" altLang="en-US" dirty="0" smtClean="0">
                <a:solidFill>
                  <a:schemeClr val="bg1"/>
                </a:solidFill>
              </a:rPr>
              <a:t> - </a:t>
            </a:r>
            <a:r>
              <a:rPr lang="en-US" altLang="en-US" dirty="0" smtClean="0">
                <a:solidFill>
                  <a:schemeClr val="bg1"/>
                </a:solidFill>
              </a:rPr>
              <a:t>  </a:t>
            </a:r>
            <a:r>
              <a:rPr lang="en-US" altLang="en-US" b="1" dirty="0" smtClean="0">
                <a:solidFill>
                  <a:srgbClr val="0070C0"/>
                </a:solidFill>
              </a:rPr>
              <a:t>Pulling </a:t>
            </a:r>
            <a:r>
              <a:rPr lang="en-US" altLang="en-US" b="1" dirty="0" smtClean="0">
                <a:solidFill>
                  <a:srgbClr val="0070C0"/>
                </a:solidFill>
              </a:rPr>
              <a:t>down the castle ?!</a:t>
            </a:r>
            <a:endParaRPr lang="en-GB" altLang="en-US" b="1" dirty="0">
              <a:solidFill>
                <a:srgbClr val="0070C0"/>
              </a:solidFill>
            </a:endParaRPr>
          </a:p>
          <a:p>
            <a:pPr eaLnBrk="1" hangingPunct="1">
              <a:spcBef>
                <a:spcPct val="50000"/>
              </a:spcBef>
              <a:buFont typeface="Wingdings" pitchFamily="2" charset="2"/>
              <a:buNone/>
            </a:pPr>
            <a:r>
              <a:rPr lang="en-GB" altLang="en-US" dirty="0">
                <a:solidFill>
                  <a:schemeClr val="bg1"/>
                </a:solidFill>
              </a:rPr>
              <a:t>	Indirect impact - Tax concessions, development areas etc…</a:t>
            </a:r>
          </a:p>
          <a:p>
            <a:pPr eaLnBrk="1" hangingPunct="1">
              <a:spcBef>
                <a:spcPct val="50000"/>
              </a:spcBef>
            </a:pPr>
            <a:endParaRPr lang="en-GB" altLang="en-US" dirty="0">
              <a:solidFill>
                <a:srgbClr val="FFFF00"/>
              </a:solidFill>
            </a:endParaRPr>
          </a:p>
        </p:txBody>
      </p:sp>
    </p:spTree>
    <p:extLst>
      <p:ext uri="{BB962C8B-B14F-4D97-AF65-F5344CB8AC3E}">
        <p14:creationId xmlns:p14="http://schemas.microsoft.com/office/powerpoint/2010/main" val="22811435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6324">
                                            <p:txEl>
                                              <p:pRg st="0" end="0"/>
                                            </p:txEl>
                                          </p:spTgt>
                                        </p:tgtEl>
                                        <p:attrNameLst>
                                          <p:attrName>style.visibility</p:attrName>
                                        </p:attrNameLst>
                                      </p:cBhvr>
                                      <p:to>
                                        <p:strVal val="visible"/>
                                      </p:to>
                                    </p:set>
                                    <p:anim calcmode="lin" valueType="num">
                                      <p:cBhvr additive="base">
                                        <p:cTn id="7" dur="500" fill="hold"/>
                                        <p:tgtEl>
                                          <p:spTgt spid="5632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632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6324">
                                            <p:txEl>
                                              <p:pRg st="1" end="1"/>
                                            </p:txEl>
                                          </p:spTgt>
                                        </p:tgtEl>
                                        <p:attrNameLst>
                                          <p:attrName>style.visibility</p:attrName>
                                        </p:attrNameLst>
                                      </p:cBhvr>
                                      <p:to>
                                        <p:strVal val="visible"/>
                                      </p:to>
                                    </p:set>
                                    <p:anim calcmode="lin" valueType="num">
                                      <p:cBhvr additive="base">
                                        <p:cTn id="13" dur="500" fill="hold"/>
                                        <p:tgtEl>
                                          <p:spTgt spid="56324">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632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6324">
                                            <p:txEl>
                                              <p:pRg st="3" end="3"/>
                                            </p:txEl>
                                          </p:spTgt>
                                        </p:tgtEl>
                                        <p:attrNameLst>
                                          <p:attrName>style.visibility</p:attrName>
                                        </p:attrNameLst>
                                      </p:cBhvr>
                                      <p:to>
                                        <p:strVal val="visible"/>
                                      </p:to>
                                    </p:set>
                                    <p:anim calcmode="lin" valueType="num">
                                      <p:cBhvr additive="base">
                                        <p:cTn id="19" dur="500" fill="hold"/>
                                        <p:tgtEl>
                                          <p:spTgt spid="56324">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632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6324">
                                            <p:txEl>
                                              <p:pRg st="4" end="4"/>
                                            </p:txEl>
                                          </p:spTgt>
                                        </p:tgtEl>
                                        <p:attrNameLst>
                                          <p:attrName>style.visibility</p:attrName>
                                        </p:attrNameLst>
                                      </p:cBhvr>
                                      <p:to>
                                        <p:strVal val="visible"/>
                                      </p:to>
                                    </p:set>
                                    <p:anim calcmode="lin" valueType="num">
                                      <p:cBhvr additive="base">
                                        <p:cTn id="25" dur="500" fill="hold"/>
                                        <p:tgtEl>
                                          <p:spTgt spid="56324">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632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6324">
                                            <p:txEl>
                                              <p:pRg st="5" end="5"/>
                                            </p:txEl>
                                          </p:spTgt>
                                        </p:tgtEl>
                                        <p:attrNameLst>
                                          <p:attrName>style.visibility</p:attrName>
                                        </p:attrNameLst>
                                      </p:cBhvr>
                                      <p:to>
                                        <p:strVal val="visible"/>
                                      </p:to>
                                    </p:set>
                                    <p:anim calcmode="lin" valueType="num">
                                      <p:cBhvr additive="base">
                                        <p:cTn id="31" dur="500" fill="hold"/>
                                        <p:tgtEl>
                                          <p:spTgt spid="56324">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6324">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6324">
                                            <p:txEl>
                                              <p:pRg st="6" end="6"/>
                                            </p:txEl>
                                          </p:spTgt>
                                        </p:tgtEl>
                                        <p:attrNameLst>
                                          <p:attrName>style.visibility</p:attrName>
                                        </p:attrNameLst>
                                      </p:cBhvr>
                                      <p:to>
                                        <p:strVal val="visible"/>
                                      </p:to>
                                    </p:set>
                                    <p:anim calcmode="lin" valueType="num">
                                      <p:cBhvr additive="base">
                                        <p:cTn id="37" dur="500" fill="hold"/>
                                        <p:tgtEl>
                                          <p:spTgt spid="56324">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6324">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6324">
                                            <p:txEl>
                                              <p:pRg st="7" end="7"/>
                                            </p:txEl>
                                          </p:spTgt>
                                        </p:tgtEl>
                                        <p:attrNameLst>
                                          <p:attrName>style.visibility</p:attrName>
                                        </p:attrNameLst>
                                      </p:cBhvr>
                                      <p:to>
                                        <p:strVal val="visible"/>
                                      </p:to>
                                    </p:set>
                                    <p:anim calcmode="lin" valueType="num">
                                      <p:cBhvr additive="base">
                                        <p:cTn id="43" dur="500" fill="hold"/>
                                        <p:tgtEl>
                                          <p:spTgt spid="56324">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56324">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56324">
                                            <p:txEl>
                                              <p:pRg st="8" end="8"/>
                                            </p:txEl>
                                          </p:spTgt>
                                        </p:tgtEl>
                                        <p:attrNameLst>
                                          <p:attrName>style.visibility</p:attrName>
                                        </p:attrNameLst>
                                      </p:cBhvr>
                                      <p:to>
                                        <p:strVal val="visible"/>
                                      </p:to>
                                    </p:set>
                                    <p:anim calcmode="lin" valueType="num">
                                      <p:cBhvr additive="base">
                                        <p:cTn id="49" dur="500" fill="hold"/>
                                        <p:tgtEl>
                                          <p:spTgt spid="56324">
                                            <p:txEl>
                                              <p:pRg st="8" end="8"/>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56324">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56324">
                                            <p:txEl>
                                              <p:pRg st="9" end="9"/>
                                            </p:txEl>
                                          </p:spTgt>
                                        </p:tgtEl>
                                        <p:attrNameLst>
                                          <p:attrName>style.visibility</p:attrName>
                                        </p:attrNameLst>
                                      </p:cBhvr>
                                      <p:to>
                                        <p:strVal val="visible"/>
                                      </p:to>
                                    </p:set>
                                    <p:anim calcmode="lin" valueType="num">
                                      <p:cBhvr additive="base">
                                        <p:cTn id="55" dur="500" fill="hold"/>
                                        <p:tgtEl>
                                          <p:spTgt spid="56324">
                                            <p:txEl>
                                              <p:pRg st="9" end="9"/>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56324">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0" y="228600"/>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en-GB" altLang="en-US" sz="3600" dirty="0">
                <a:solidFill>
                  <a:schemeClr val="bg1"/>
                </a:solidFill>
                <a:latin typeface="+mn-lt"/>
              </a:rPr>
              <a:t>Societal Influences</a:t>
            </a:r>
          </a:p>
        </p:txBody>
      </p:sp>
      <p:sp>
        <p:nvSpPr>
          <p:cNvPr id="58372" name="Text Box 4"/>
          <p:cNvSpPr txBox="1">
            <a:spLocks noChangeArrowheads="1"/>
          </p:cNvSpPr>
          <p:nvPr/>
        </p:nvSpPr>
        <p:spPr bwMode="auto">
          <a:xfrm>
            <a:off x="304800" y="1066800"/>
            <a:ext cx="8839200" cy="5447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buFont typeface="Wingdings" pitchFamily="2" charset="2"/>
              <a:buChar char="§"/>
            </a:pPr>
            <a:r>
              <a:rPr lang="en-GB" altLang="en-US" b="1" dirty="0">
                <a:solidFill>
                  <a:schemeClr val="bg1"/>
                </a:solidFill>
                <a:latin typeface="+mn-lt"/>
              </a:rPr>
              <a:t> 	Greater influence of general </a:t>
            </a:r>
            <a:r>
              <a:rPr lang="en-GB" altLang="en-US" b="1" dirty="0" smtClean="0">
                <a:solidFill>
                  <a:schemeClr val="bg1"/>
                </a:solidFill>
                <a:latin typeface="+mn-lt"/>
              </a:rPr>
              <a:t>public ?</a:t>
            </a:r>
            <a:endParaRPr lang="en-GB" altLang="en-US" b="1" dirty="0">
              <a:solidFill>
                <a:schemeClr val="bg1"/>
              </a:solidFill>
              <a:latin typeface="+mn-lt"/>
            </a:endParaRPr>
          </a:p>
          <a:p>
            <a:pPr eaLnBrk="1" hangingPunct="1">
              <a:spcBef>
                <a:spcPct val="50000"/>
              </a:spcBef>
              <a:buFont typeface="Wingdings" pitchFamily="2" charset="2"/>
              <a:buNone/>
            </a:pPr>
            <a:r>
              <a:rPr lang="en-GB" altLang="en-US" dirty="0">
                <a:solidFill>
                  <a:schemeClr val="bg1"/>
                </a:solidFill>
                <a:latin typeface="+mn-lt"/>
              </a:rPr>
              <a:t>	Less accepting of “authority” – government, professions…</a:t>
            </a:r>
          </a:p>
          <a:p>
            <a:pPr eaLnBrk="1" hangingPunct="1">
              <a:spcBef>
                <a:spcPct val="50000"/>
              </a:spcBef>
              <a:buFont typeface="Wingdings" pitchFamily="2" charset="2"/>
              <a:buNone/>
            </a:pPr>
            <a:r>
              <a:rPr lang="en-GB" altLang="en-US" dirty="0">
                <a:solidFill>
                  <a:schemeClr val="bg1"/>
                </a:solidFill>
                <a:latin typeface="+mn-lt"/>
              </a:rPr>
              <a:t>	Environmental consciousness – protest, “NIMBY’s”</a:t>
            </a:r>
          </a:p>
          <a:p>
            <a:pPr eaLnBrk="1" hangingPunct="1">
              <a:spcBef>
                <a:spcPct val="50000"/>
              </a:spcBef>
              <a:buFont typeface="Wingdings" pitchFamily="2" charset="2"/>
              <a:buNone/>
            </a:pPr>
            <a:r>
              <a:rPr lang="en-GB" altLang="en-US" dirty="0">
                <a:solidFill>
                  <a:schemeClr val="bg1"/>
                </a:solidFill>
                <a:latin typeface="+mn-lt"/>
              </a:rPr>
              <a:t>	</a:t>
            </a:r>
          </a:p>
          <a:p>
            <a:pPr eaLnBrk="1" hangingPunct="1">
              <a:spcBef>
                <a:spcPct val="50000"/>
              </a:spcBef>
              <a:buFont typeface="Wingdings" pitchFamily="2" charset="2"/>
              <a:buChar char="§"/>
            </a:pPr>
            <a:r>
              <a:rPr lang="en-GB" altLang="en-US" i="1" dirty="0">
                <a:solidFill>
                  <a:schemeClr val="bg1"/>
                </a:solidFill>
                <a:latin typeface="+mn-lt"/>
              </a:rPr>
              <a:t> 	</a:t>
            </a:r>
            <a:r>
              <a:rPr lang="en-GB" altLang="en-US" b="1" dirty="0">
                <a:solidFill>
                  <a:schemeClr val="bg1"/>
                </a:solidFill>
                <a:latin typeface="+mn-lt"/>
              </a:rPr>
              <a:t>Broader cultural influences</a:t>
            </a:r>
            <a:endParaRPr lang="en-GB" altLang="en-US" i="1" dirty="0">
              <a:solidFill>
                <a:schemeClr val="bg1"/>
              </a:solidFill>
              <a:latin typeface="+mn-lt"/>
            </a:endParaRPr>
          </a:p>
          <a:p>
            <a:pPr eaLnBrk="1" hangingPunct="1">
              <a:spcBef>
                <a:spcPct val="50000"/>
              </a:spcBef>
            </a:pPr>
            <a:r>
              <a:rPr lang="en-GB" altLang="en-US" dirty="0">
                <a:solidFill>
                  <a:schemeClr val="bg1"/>
                </a:solidFill>
                <a:latin typeface="+mn-lt"/>
              </a:rPr>
              <a:t>	Changing population, easier world </a:t>
            </a:r>
            <a:r>
              <a:rPr lang="en-GB" altLang="en-US" dirty="0" smtClean="0">
                <a:solidFill>
                  <a:schemeClr val="bg1"/>
                </a:solidFill>
                <a:latin typeface="+mn-lt"/>
              </a:rPr>
              <a:t>travel, globalisation</a:t>
            </a:r>
            <a:r>
              <a:rPr lang="en-GB" altLang="en-US" dirty="0">
                <a:solidFill>
                  <a:schemeClr val="bg1"/>
                </a:solidFill>
                <a:latin typeface="+mn-lt"/>
              </a:rPr>
              <a:t>.</a:t>
            </a:r>
          </a:p>
          <a:p>
            <a:pPr eaLnBrk="1" hangingPunct="1">
              <a:spcBef>
                <a:spcPct val="50000"/>
              </a:spcBef>
              <a:buFont typeface="Wingdings" pitchFamily="2" charset="2"/>
              <a:buChar char="§"/>
            </a:pPr>
            <a:r>
              <a:rPr lang="en-GB" altLang="en-US" dirty="0">
                <a:solidFill>
                  <a:schemeClr val="bg1"/>
                </a:solidFill>
                <a:latin typeface="+mn-lt"/>
              </a:rPr>
              <a:t> 	</a:t>
            </a:r>
            <a:r>
              <a:rPr lang="en-GB" altLang="en-US" b="1" dirty="0">
                <a:solidFill>
                  <a:schemeClr val="bg1"/>
                </a:solidFill>
                <a:latin typeface="+mn-lt"/>
              </a:rPr>
              <a:t>Entrepreneurial attitudes</a:t>
            </a:r>
          </a:p>
          <a:p>
            <a:pPr eaLnBrk="1" hangingPunct="1">
              <a:spcBef>
                <a:spcPct val="50000"/>
              </a:spcBef>
              <a:buFont typeface="Wingdings" pitchFamily="2" charset="2"/>
              <a:buNone/>
            </a:pPr>
            <a:r>
              <a:rPr lang="en-GB" altLang="en-US" dirty="0">
                <a:solidFill>
                  <a:schemeClr val="bg1"/>
                </a:solidFill>
                <a:latin typeface="+mn-lt"/>
              </a:rPr>
              <a:t>	Have varied with time </a:t>
            </a:r>
          </a:p>
          <a:p>
            <a:pPr eaLnBrk="1" hangingPunct="1">
              <a:spcBef>
                <a:spcPct val="50000"/>
              </a:spcBef>
              <a:buFont typeface="Wingdings" pitchFamily="2" charset="2"/>
              <a:buNone/>
            </a:pPr>
            <a:r>
              <a:rPr lang="en-GB" altLang="en-US" dirty="0">
                <a:solidFill>
                  <a:schemeClr val="bg1"/>
                </a:solidFill>
                <a:latin typeface="+mn-lt"/>
              </a:rPr>
              <a:t>	Increase in small businesses since late 70’s</a:t>
            </a:r>
          </a:p>
          <a:p>
            <a:pPr eaLnBrk="1" hangingPunct="1">
              <a:spcBef>
                <a:spcPct val="50000"/>
              </a:spcBef>
            </a:pPr>
            <a:endParaRPr lang="en-GB" altLang="en-US" dirty="0">
              <a:solidFill>
                <a:srgbClr val="FFFF00"/>
              </a:solidFill>
            </a:endParaRPr>
          </a:p>
        </p:txBody>
      </p:sp>
    </p:spTree>
    <p:extLst>
      <p:ext uri="{BB962C8B-B14F-4D97-AF65-F5344CB8AC3E}">
        <p14:creationId xmlns:p14="http://schemas.microsoft.com/office/powerpoint/2010/main" val="33968461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8372">
                                            <p:txEl>
                                              <p:pRg st="0" end="0"/>
                                            </p:txEl>
                                          </p:spTgt>
                                        </p:tgtEl>
                                        <p:attrNameLst>
                                          <p:attrName>style.visibility</p:attrName>
                                        </p:attrNameLst>
                                      </p:cBhvr>
                                      <p:to>
                                        <p:strVal val="visible"/>
                                      </p:to>
                                    </p:set>
                                    <p:anim calcmode="lin" valueType="num">
                                      <p:cBhvr additive="base">
                                        <p:cTn id="7" dur="500" fill="hold"/>
                                        <p:tgtEl>
                                          <p:spTgt spid="5837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837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8372">
                                            <p:txEl>
                                              <p:pRg st="1" end="1"/>
                                            </p:txEl>
                                          </p:spTgt>
                                        </p:tgtEl>
                                        <p:attrNameLst>
                                          <p:attrName>style.visibility</p:attrName>
                                        </p:attrNameLst>
                                      </p:cBhvr>
                                      <p:to>
                                        <p:strVal val="visible"/>
                                      </p:to>
                                    </p:set>
                                    <p:anim calcmode="lin" valueType="num">
                                      <p:cBhvr additive="base">
                                        <p:cTn id="13" dur="500" fill="hold"/>
                                        <p:tgtEl>
                                          <p:spTgt spid="5837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837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8372">
                                            <p:txEl>
                                              <p:pRg st="2" end="2"/>
                                            </p:txEl>
                                          </p:spTgt>
                                        </p:tgtEl>
                                        <p:attrNameLst>
                                          <p:attrName>style.visibility</p:attrName>
                                        </p:attrNameLst>
                                      </p:cBhvr>
                                      <p:to>
                                        <p:strVal val="visible"/>
                                      </p:to>
                                    </p:set>
                                    <p:anim calcmode="lin" valueType="num">
                                      <p:cBhvr additive="base">
                                        <p:cTn id="19" dur="500" fill="hold"/>
                                        <p:tgtEl>
                                          <p:spTgt spid="5837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837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8372">
                                            <p:txEl>
                                              <p:pRg st="3" end="3"/>
                                            </p:txEl>
                                          </p:spTgt>
                                        </p:tgtEl>
                                        <p:attrNameLst>
                                          <p:attrName>style.visibility</p:attrName>
                                        </p:attrNameLst>
                                      </p:cBhvr>
                                      <p:to>
                                        <p:strVal val="visible"/>
                                      </p:to>
                                    </p:set>
                                    <p:anim calcmode="lin" valueType="num">
                                      <p:cBhvr additive="base">
                                        <p:cTn id="25" dur="500" fill="hold"/>
                                        <p:tgtEl>
                                          <p:spTgt spid="5837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837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8372">
                                            <p:txEl>
                                              <p:pRg st="4" end="4"/>
                                            </p:txEl>
                                          </p:spTgt>
                                        </p:tgtEl>
                                        <p:attrNameLst>
                                          <p:attrName>style.visibility</p:attrName>
                                        </p:attrNameLst>
                                      </p:cBhvr>
                                      <p:to>
                                        <p:strVal val="visible"/>
                                      </p:to>
                                    </p:set>
                                    <p:anim calcmode="lin" valueType="num">
                                      <p:cBhvr additive="base">
                                        <p:cTn id="31" dur="500" fill="hold"/>
                                        <p:tgtEl>
                                          <p:spTgt spid="5837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837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8372">
                                            <p:txEl>
                                              <p:pRg st="5" end="5"/>
                                            </p:txEl>
                                          </p:spTgt>
                                        </p:tgtEl>
                                        <p:attrNameLst>
                                          <p:attrName>style.visibility</p:attrName>
                                        </p:attrNameLst>
                                      </p:cBhvr>
                                      <p:to>
                                        <p:strVal val="visible"/>
                                      </p:to>
                                    </p:set>
                                    <p:anim calcmode="lin" valueType="num">
                                      <p:cBhvr additive="base">
                                        <p:cTn id="37" dur="500" fill="hold"/>
                                        <p:tgtEl>
                                          <p:spTgt spid="58372">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837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8372">
                                            <p:txEl>
                                              <p:pRg st="6" end="6"/>
                                            </p:txEl>
                                          </p:spTgt>
                                        </p:tgtEl>
                                        <p:attrNameLst>
                                          <p:attrName>style.visibility</p:attrName>
                                        </p:attrNameLst>
                                      </p:cBhvr>
                                      <p:to>
                                        <p:strVal val="visible"/>
                                      </p:to>
                                    </p:set>
                                    <p:anim calcmode="lin" valueType="num">
                                      <p:cBhvr additive="base">
                                        <p:cTn id="43" dur="500" fill="hold"/>
                                        <p:tgtEl>
                                          <p:spTgt spid="58372">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5837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58372">
                                            <p:txEl>
                                              <p:pRg st="7" end="7"/>
                                            </p:txEl>
                                          </p:spTgt>
                                        </p:tgtEl>
                                        <p:attrNameLst>
                                          <p:attrName>style.visibility</p:attrName>
                                        </p:attrNameLst>
                                      </p:cBhvr>
                                      <p:to>
                                        <p:strVal val="visible"/>
                                      </p:to>
                                    </p:set>
                                    <p:anim calcmode="lin" valueType="num">
                                      <p:cBhvr additive="base">
                                        <p:cTn id="49" dur="500" fill="hold"/>
                                        <p:tgtEl>
                                          <p:spTgt spid="58372">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5837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58372">
                                            <p:txEl>
                                              <p:pRg st="8" end="8"/>
                                            </p:txEl>
                                          </p:spTgt>
                                        </p:tgtEl>
                                        <p:attrNameLst>
                                          <p:attrName>style.visibility</p:attrName>
                                        </p:attrNameLst>
                                      </p:cBhvr>
                                      <p:to>
                                        <p:strVal val="visible"/>
                                      </p:to>
                                    </p:set>
                                    <p:anim calcmode="lin" valueType="num">
                                      <p:cBhvr additive="base">
                                        <p:cTn id="55" dur="500" fill="hold"/>
                                        <p:tgtEl>
                                          <p:spTgt spid="58372">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5837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0" y="228600"/>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algn="ctr" eaLnBrk="1" hangingPunct="1">
              <a:spcBef>
                <a:spcPct val="50000"/>
              </a:spcBef>
            </a:pPr>
            <a:r>
              <a:rPr lang="en-GB" altLang="en-US" sz="3600" dirty="0">
                <a:solidFill>
                  <a:schemeClr val="bg1"/>
                </a:solidFill>
                <a:latin typeface="+mn-lt"/>
              </a:rPr>
              <a:t>Changing clients</a:t>
            </a:r>
          </a:p>
        </p:txBody>
      </p:sp>
      <p:sp>
        <p:nvSpPr>
          <p:cNvPr id="60420" name="Text Box 4"/>
          <p:cNvSpPr txBox="1">
            <a:spLocks noChangeArrowheads="1"/>
          </p:cNvSpPr>
          <p:nvPr/>
        </p:nvSpPr>
        <p:spPr bwMode="auto">
          <a:xfrm>
            <a:off x="317019" y="904501"/>
            <a:ext cx="8382000"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buFont typeface="Wingdings" pitchFamily="2" charset="2"/>
              <a:buChar char="§"/>
            </a:pPr>
            <a:r>
              <a:rPr lang="en-GB" altLang="en-US" b="1" dirty="0">
                <a:solidFill>
                  <a:srgbClr val="FFFF00"/>
                </a:solidFill>
              </a:rPr>
              <a:t> 	</a:t>
            </a:r>
            <a:r>
              <a:rPr lang="en-GB" altLang="en-US" b="1" dirty="0">
                <a:solidFill>
                  <a:schemeClr val="bg1"/>
                </a:solidFill>
              </a:rPr>
              <a:t>Growth of the corporate client</a:t>
            </a:r>
          </a:p>
          <a:p>
            <a:pPr eaLnBrk="1" hangingPunct="1">
              <a:spcBef>
                <a:spcPct val="50000"/>
              </a:spcBef>
              <a:buFont typeface="Wingdings" pitchFamily="2" charset="2"/>
              <a:buNone/>
            </a:pPr>
            <a:r>
              <a:rPr lang="en-GB" altLang="en-US" dirty="0">
                <a:solidFill>
                  <a:schemeClr val="bg1"/>
                </a:solidFill>
              </a:rPr>
              <a:t>	Compare 19</a:t>
            </a:r>
            <a:r>
              <a:rPr lang="en-GB" altLang="en-US" baseline="30000" dirty="0">
                <a:solidFill>
                  <a:schemeClr val="bg1"/>
                </a:solidFill>
              </a:rPr>
              <a:t>th</a:t>
            </a:r>
            <a:r>
              <a:rPr lang="en-GB" altLang="en-US" dirty="0">
                <a:solidFill>
                  <a:schemeClr val="bg1"/>
                </a:solidFill>
              </a:rPr>
              <a:t> C importance of individual &amp; sole trader</a:t>
            </a:r>
          </a:p>
          <a:p>
            <a:pPr eaLnBrk="1" hangingPunct="1">
              <a:spcBef>
                <a:spcPct val="50000"/>
              </a:spcBef>
              <a:buFont typeface="Wingdings" pitchFamily="2" charset="2"/>
              <a:buChar char="§"/>
            </a:pPr>
            <a:r>
              <a:rPr lang="en-GB" altLang="en-US" i="1" dirty="0">
                <a:solidFill>
                  <a:schemeClr val="bg1"/>
                </a:solidFill>
              </a:rPr>
              <a:t> 	</a:t>
            </a:r>
            <a:r>
              <a:rPr lang="en-GB" altLang="en-US" b="1" dirty="0">
                <a:solidFill>
                  <a:schemeClr val="bg1"/>
                </a:solidFill>
              </a:rPr>
              <a:t>Globalisation</a:t>
            </a:r>
            <a:endParaRPr lang="en-GB" altLang="en-US" i="1" dirty="0">
              <a:solidFill>
                <a:schemeClr val="bg1"/>
              </a:solidFill>
            </a:endParaRPr>
          </a:p>
          <a:p>
            <a:pPr eaLnBrk="1" hangingPunct="1">
              <a:spcBef>
                <a:spcPct val="50000"/>
              </a:spcBef>
            </a:pPr>
            <a:r>
              <a:rPr lang="en-GB" altLang="en-US" dirty="0">
                <a:solidFill>
                  <a:schemeClr val="bg1"/>
                </a:solidFill>
              </a:rPr>
              <a:t>	Changing market for business &amp; clients they generate</a:t>
            </a:r>
          </a:p>
          <a:p>
            <a:pPr eaLnBrk="1" hangingPunct="1">
              <a:spcBef>
                <a:spcPct val="50000"/>
              </a:spcBef>
              <a:buFont typeface="Wingdings" pitchFamily="2" charset="2"/>
              <a:buChar char="§"/>
            </a:pPr>
            <a:r>
              <a:rPr lang="en-GB" altLang="en-US" dirty="0">
                <a:solidFill>
                  <a:schemeClr val="bg1"/>
                </a:solidFill>
              </a:rPr>
              <a:t> 	</a:t>
            </a:r>
            <a:r>
              <a:rPr lang="en-GB" altLang="en-US" b="1" dirty="0">
                <a:solidFill>
                  <a:schemeClr val="bg1"/>
                </a:solidFill>
              </a:rPr>
              <a:t>Business priorities</a:t>
            </a:r>
          </a:p>
          <a:p>
            <a:pPr eaLnBrk="1" hangingPunct="1">
              <a:buFont typeface="Wingdings" pitchFamily="2" charset="2"/>
              <a:buNone/>
            </a:pPr>
            <a:r>
              <a:rPr lang="en-GB" altLang="en-US" dirty="0">
                <a:solidFill>
                  <a:schemeClr val="bg1"/>
                </a:solidFill>
              </a:rPr>
              <a:t>	Increasing concentration on time &amp; cost </a:t>
            </a:r>
            <a:r>
              <a:rPr lang="en-GB" altLang="en-US" dirty="0" smtClean="0">
                <a:solidFill>
                  <a:schemeClr val="bg1"/>
                </a:solidFill>
              </a:rPr>
              <a:t>performance to</a:t>
            </a:r>
          </a:p>
          <a:p>
            <a:pPr eaLnBrk="1" hangingPunct="1">
              <a:buFont typeface="Wingdings" pitchFamily="2" charset="2"/>
              <a:buNone/>
            </a:pPr>
            <a:r>
              <a:rPr lang="en-GB" altLang="en-US" dirty="0">
                <a:solidFill>
                  <a:schemeClr val="bg1"/>
                </a:solidFill>
              </a:rPr>
              <a:t> </a:t>
            </a:r>
            <a:r>
              <a:rPr lang="en-GB" altLang="en-US" dirty="0" smtClean="0">
                <a:solidFill>
                  <a:schemeClr val="bg1"/>
                </a:solidFill>
              </a:rPr>
              <a:t>           maximise profits….</a:t>
            </a:r>
            <a:r>
              <a:rPr lang="en-GB" altLang="en-US" b="1" dirty="0" smtClean="0">
                <a:solidFill>
                  <a:schemeClr val="bg1"/>
                </a:solidFill>
              </a:rPr>
              <a:t>especially in inner cities. </a:t>
            </a:r>
            <a:endParaRPr lang="en-GB" altLang="en-US" b="1" dirty="0">
              <a:solidFill>
                <a:schemeClr val="bg1"/>
              </a:solidFill>
            </a:endParaRPr>
          </a:p>
          <a:p>
            <a:pPr eaLnBrk="1" hangingPunct="1">
              <a:buFont typeface="Wingdings" pitchFamily="2" charset="2"/>
              <a:buNone/>
            </a:pPr>
            <a:r>
              <a:rPr lang="en-GB" altLang="en-US" dirty="0">
                <a:solidFill>
                  <a:schemeClr val="bg1"/>
                </a:solidFill>
              </a:rPr>
              <a:t>	Less tolerant of failings – more </a:t>
            </a:r>
            <a:r>
              <a:rPr lang="en-GB" altLang="en-US" dirty="0" smtClean="0">
                <a:solidFill>
                  <a:schemeClr val="bg1"/>
                </a:solidFill>
              </a:rPr>
              <a:t>litigations </a:t>
            </a:r>
          </a:p>
          <a:p>
            <a:pPr eaLnBrk="1" hangingPunct="1">
              <a:buFont typeface="Wingdings" pitchFamily="2" charset="2"/>
              <a:buNone/>
            </a:pPr>
            <a:r>
              <a:rPr lang="en-GB" altLang="en-US" dirty="0">
                <a:solidFill>
                  <a:schemeClr val="bg1"/>
                </a:solidFill>
              </a:rPr>
              <a:t> </a:t>
            </a:r>
            <a:r>
              <a:rPr lang="en-GB" altLang="en-US" dirty="0" smtClean="0">
                <a:solidFill>
                  <a:schemeClr val="bg1"/>
                </a:solidFill>
              </a:rPr>
              <a:t>           </a:t>
            </a:r>
            <a:r>
              <a:rPr lang="en-GB" altLang="en-US" dirty="0" smtClean="0">
                <a:solidFill>
                  <a:schemeClr val="bg1"/>
                </a:solidFill>
              </a:rPr>
              <a:t>(</a:t>
            </a:r>
            <a:r>
              <a:rPr lang="en-GB" altLang="en-US" dirty="0" smtClean="0">
                <a:solidFill>
                  <a:schemeClr val="bg1"/>
                </a:solidFill>
              </a:rPr>
              <a:t>contractual </a:t>
            </a:r>
            <a:r>
              <a:rPr lang="en-GB" altLang="en-US" dirty="0" smtClean="0">
                <a:solidFill>
                  <a:schemeClr val="bg1"/>
                </a:solidFill>
              </a:rPr>
              <a:t>court cases)                                                                               </a:t>
            </a:r>
            <a:endParaRPr lang="en-GB" altLang="en-US" dirty="0">
              <a:solidFill>
                <a:schemeClr val="bg1"/>
              </a:solidFill>
            </a:endParaRPr>
          </a:p>
          <a:p>
            <a:pPr eaLnBrk="1" hangingPunct="1">
              <a:spcBef>
                <a:spcPct val="50000"/>
              </a:spcBef>
              <a:buFont typeface="Wingdings" pitchFamily="2" charset="2"/>
              <a:buChar char="§"/>
            </a:pPr>
            <a:r>
              <a:rPr lang="en-GB" altLang="en-US" dirty="0">
                <a:solidFill>
                  <a:schemeClr val="bg1"/>
                </a:solidFill>
              </a:rPr>
              <a:t> 	</a:t>
            </a:r>
            <a:r>
              <a:rPr lang="en-GB" altLang="en-US" b="1" dirty="0">
                <a:solidFill>
                  <a:schemeClr val="bg1"/>
                </a:solidFill>
              </a:rPr>
              <a:t>Transfer of management methods</a:t>
            </a:r>
          </a:p>
          <a:p>
            <a:pPr eaLnBrk="1" hangingPunct="1">
              <a:buFont typeface="Wingdings" pitchFamily="2" charset="2"/>
              <a:buNone/>
            </a:pPr>
            <a:r>
              <a:rPr lang="en-GB" altLang="en-US" dirty="0">
                <a:solidFill>
                  <a:schemeClr val="bg1"/>
                </a:solidFill>
              </a:rPr>
              <a:t>	Project management, </a:t>
            </a:r>
            <a:r>
              <a:rPr lang="en-GB" altLang="en-US" dirty="0" smtClean="0">
                <a:solidFill>
                  <a:schemeClr val="bg1"/>
                </a:solidFill>
              </a:rPr>
              <a:t>procurement of labour and materials</a:t>
            </a:r>
          </a:p>
          <a:p>
            <a:pPr eaLnBrk="1" hangingPunct="1">
              <a:buFont typeface="Wingdings" pitchFamily="2" charset="2"/>
              <a:buNone/>
            </a:pPr>
            <a:r>
              <a:rPr lang="en-GB" altLang="en-US" dirty="0">
                <a:solidFill>
                  <a:schemeClr val="bg1"/>
                </a:solidFill>
              </a:rPr>
              <a:t> </a:t>
            </a:r>
            <a:r>
              <a:rPr lang="en-GB" altLang="en-US" dirty="0" smtClean="0">
                <a:solidFill>
                  <a:schemeClr val="bg1"/>
                </a:solidFill>
              </a:rPr>
              <a:t>           methods</a:t>
            </a:r>
            <a:endParaRPr lang="en-GB" altLang="en-US" dirty="0">
              <a:solidFill>
                <a:schemeClr val="bg1"/>
              </a:solidFill>
            </a:endParaRPr>
          </a:p>
          <a:p>
            <a:pPr eaLnBrk="1" hangingPunct="1">
              <a:spcBef>
                <a:spcPct val="50000"/>
              </a:spcBef>
            </a:pPr>
            <a:endParaRPr lang="en-GB" altLang="en-US" dirty="0">
              <a:solidFill>
                <a:srgbClr val="FFFF00"/>
              </a:solidFill>
            </a:endParaRPr>
          </a:p>
        </p:txBody>
      </p:sp>
    </p:spTree>
    <p:extLst>
      <p:ext uri="{BB962C8B-B14F-4D97-AF65-F5344CB8AC3E}">
        <p14:creationId xmlns:p14="http://schemas.microsoft.com/office/powerpoint/2010/main" val="33144830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0420">
                                            <p:txEl>
                                              <p:pRg st="0" end="0"/>
                                            </p:txEl>
                                          </p:spTgt>
                                        </p:tgtEl>
                                        <p:attrNameLst>
                                          <p:attrName>style.visibility</p:attrName>
                                        </p:attrNameLst>
                                      </p:cBhvr>
                                      <p:to>
                                        <p:strVal val="visible"/>
                                      </p:to>
                                    </p:set>
                                    <p:anim calcmode="lin" valueType="num">
                                      <p:cBhvr additive="base">
                                        <p:cTn id="7" dur="500" fill="hold"/>
                                        <p:tgtEl>
                                          <p:spTgt spid="6042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042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0420">
                                            <p:txEl>
                                              <p:pRg st="1" end="1"/>
                                            </p:txEl>
                                          </p:spTgt>
                                        </p:tgtEl>
                                        <p:attrNameLst>
                                          <p:attrName>style.visibility</p:attrName>
                                        </p:attrNameLst>
                                      </p:cBhvr>
                                      <p:to>
                                        <p:strVal val="visible"/>
                                      </p:to>
                                    </p:set>
                                    <p:anim calcmode="lin" valueType="num">
                                      <p:cBhvr additive="base">
                                        <p:cTn id="13" dur="500" fill="hold"/>
                                        <p:tgtEl>
                                          <p:spTgt spid="60420">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042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0420">
                                            <p:txEl>
                                              <p:pRg st="2" end="2"/>
                                            </p:txEl>
                                          </p:spTgt>
                                        </p:tgtEl>
                                        <p:attrNameLst>
                                          <p:attrName>style.visibility</p:attrName>
                                        </p:attrNameLst>
                                      </p:cBhvr>
                                      <p:to>
                                        <p:strVal val="visible"/>
                                      </p:to>
                                    </p:set>
                                    <p:anim calcmode="lin" valueType="num">
                                      <p:cBhvr additive="base">
                                        <p:cTn id="19" dur="500" fill="hold"/>
                                        <p:tgtEl>
                                          <p:spTgt spid="60420">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0420">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0420">
                                            <p:txEl>
                                              <p:pRg st="3" end="3"/>
                                            </p:txEl>
                                          </p:spTgt>
                                        </p:tgtEl>
                                        <p:attrNameLst>
                                          <p:attrName>style.visibility</p:attrName>
                                        </p:attrNameLst>
                                      </p:cBhvr>
                                      <p:to>
                                        <p:strVal val="visible"/>
                                      </p:to>
                                    </p:set>
                                    <p:anim calcmode="lin" valueType="num">
                                      <p:cBhvr additive="base">
                                        <p:cTn id="25" dur="500" fill="hold"/>
                                        <p:tgtEl>
                                          <p:spTgt spid="60420">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0420">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0420">
                                            <p:txEl>
                                              <p:pRg st="4" end="4"/>
                                            </p:txEl>
                                          </p:spTgt>
                                        </p:tgtEl>
                                        <p:attrNameLst>
                                          <p:attrName>style.visibility</p:attrName>
                                        </p:attrNameLst>
                                      </p:cBhvr>
                                      <p:to>
                                        <p:strVal val="visible"/>
                                      </p:to>
                                    </p:set>
                                    <p:anim calcmode="lin" valueType="num">
                                      <p:cBhvr additive="base">
                                        <p:cTn id="31" dur="500" fill="hold"/>
                                        <p:tgtEl>
                                          <p:spTgt spid="60420">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0420">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0420">
                                            <p:txEl>
                                              <p:pRg st="5" end="5"/>
                                            </p:txEl>
                                          </p:spTgt>
                                        </p:tgtEl>
                                        <p:attrNameLst>
                                          <p:attrName>style.visibility</p:attrName>
                                        </p:attrNameLst>
                                      </p:cBhvr>
                                      <p:to>
                                        <p:strVal val="visible"/>
                                      </p:to>
                                    </p:set>
                                    <p:anim calcmode="lin" valueType="num">
                                      <p:cBhvr additive="base">
                                        <p:cTn id="37" dur="500" fill="hold"/>
                                        <p:tgtEl>
                                          <p:spTgt spid="60420">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0420">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60420">
                                            <p:txEl>
                                              <p:pRg st="6" end="6"/>
                                            </p:txEl>
                                          </p:spTgt>
                                        </p:tgtEl>
                                        <p:attrNameLst>
                                          <p:attrName>style.visibility</p:attrName>
                                        </p:attrNameLst>
                                      </p:cBhvr>
                                      <p:to>
                                        <p:strVal val="visible"/>
                                      </p:to>
                                    </p:set>
                                    <p:anim calcmode="lin" valueType="num">
                                      <p:cBhvr additive="base">
                                        <p:cTn id="43" dur="500" fill="hold"/>
                                        <p:tgtEl>
                                          <p:spTgt spid="60420">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0420">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60420">
                                            <p:txEl>
                                              <p:pRg st="7" end="7"/>
                                            </p:txEl>
                                          </p:spTgt>
                                        </p:tgtEl>
                                        <p:attrNameLst>
                                          <p:attrName>style.visibility</p:attrName>
                                        </p:attrNameLst>
                                      </p:cBhvr>
                                      <p:to>
                                        <p:strVal val="visible"/>
                                      </p:to>
                                    </p:set>
                                    <p:anim calcmode="lin" valueType="num">
                                      <p:cBhvr additive="base">
                                        <p:cTn id="49" dur="500" fill="hold"/>
                                        <p:tgtEl>
                                          <p:spTgt spid="60420">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60420">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60420">
                                            <p:txEl>
                                              <p:pRg st="8" end="8"/>
                                            </p:txEl>
                                          </p:spTgt>
                                        </p:tgtEl>
                                        <p:attrNameLst>
                                          <p:attrName>style.visibility</p:attrName>
                                        </p:attrNameLst>
                                      </p:cBhvr>
                                      <p:to>
                                        <p:strVal val="visible"/>
                                      </p:to>
                                    </p:set>
                                    <p:anim calcmode="lin" valueType="num">
                                      <p:cBhvr additive="base">
                                        <p:cTn id="55" dur="500" fill="hold"/>
                                        <p:tgtEl>
                                          <p:spTgt spid="60420">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60420">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60420">
                                            <p:txEl>
                                              <p:pRg st="9" end="9"/>
                                            </p:txEl>
                                          </p:spTgt>
                                        </p:tgtEl>
                                        <p:attrNameLst>
                                          <p:attrName>style.visibility</p:attrName>
                                        </p:attrNameLst>
                                      </p:cBhvr>
                                      <p:to>
                                        <p:strVal val="visible"/>
                                      </p:to>
                                    </p:set>
                                    <p:anim calcmode="lin" valueType="num">
                                      <p:cBhvr additive="base">
                                        <p:cTn id="61" dur="500" fill="hold"/>
                                        <p:tgtEl>
                                          <p:spTgt spid="60420">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60420">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60420">
                                            <p:txEl>
                                              <p:pRg st="10" end="10"/>
                                            </p:txEl>
                                          </p:spTgt>
                                        </p:tgtEl>
                                        <p:attrNameLst>
                                          <p:attrName>style.visibility</p:attrName>
                                        </p:attrNameLst>
                                      </p:cBhvr>
                                      <p:to>
                                        <p:strVal val="visible"/>
                                      </p:to>
                                    </p:set>
                                    <p:anim calcmode="lin" valueType="num">
                                      <p:cBhvr additive="base">
                                        <p:cTn id="67" dur="500" fill="hold"/>
                                        <p:tgtEl>
                                          <p:spTgt spid="60420">
                                            <p:txEl>
                                              <p:pRg st="10" end="10"/>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60420">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60420">
                                            <p:txEl>
                                              <p:pRg st="11" end="11"/>
                                            </p:txEl>
                                          </p:spTgt>
                                        </p:tgtEl>
                                        <p:attrNameLst>
                                          <p:attrName>style.visibility</p:attrName>
                                        </p:attrNameLst>
                                      </p:cBhvr>
                                      <p:to>
                                        <p:strVal val="visible"/>
                                      </p:to>
                                    </p:set>
                                    <p:anim calcmode="lin" valueType="num">
                                      <p:cBhvr additive="base">
                                        <p:cTn id="73" dur="500" fill="hold"/>
                                        <p:tgtEl>
                                          <p:spTgt spid="60420">
                                            <p:txEl>
                                              <p:pRg st="11" end="11"/>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60420">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build="p"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3648" y="1916832"/>
            <a:ext cx="6984776" cy="2062103"/>
          </a:xfrm>
          <a:prstGeom prst="rect">
            <a:avLst/>
          </a:prstGeom>
          <a:noFill/>
        </p:spPr>
        <p:txBody>
          <a:bodyPr wrap="square" rtlCol="0">
            <a:spAutoFit/>
          </a:bodyPr>
          <a:lstStyle/>
          <a:p>
            <a:pPr algn="ctr"/>
            <a:r>
              <a:rPr lang="en-GB" sz="3200" dirty="0" smtClean="0"/>
              <a:t>The UK Housing Market</a:t>
            </a:r>
          </a:p>
          <a:p>
            <a:pPr algn="ctr"/>
            <a:endParaRPr lang="en-GB" sz="3200" dirty="0"/>
          </a:p>
          <a:p>
            <a:pPr algn="ctr"/>
            <a:r>
              <a:rPr lang="en-GB" sz="3200" dirty="0" smtClean="0"/>
              <a:t>Globalisation, Pricing and the changing </a:t>
            </a:r>
          </a:p>
          <a:p>
            <a:pPr algn="ctr"/>
            <a:r>
              <a:rPr lang="en-GB" sz="3200" dirty="0" smtClean="0"/>
              <a:t>Client in the inner city</a:t>
            </a:r>
            <a:endParaRPr lang="en-GB" sz="3200" dirty="0"/>
          </a:p>
        </p:txBody>
      </p:sp>
      <p:sp>
        <p:nvSpPr>
          <p:cNvPr id="3" name="Rectangle 2"/>
          <p:cNvSpPr/>
          <p:nvPr/>
        </p:nvSpPr>
        <p:spPr>
          <a:xfrm>
            <a:off x="1187624" y="4293096"/>
            <a:ext cx="7200282" cy="461665"/>
          </a:xfrm>
          <a:prstGeom prst="rect">
            <a:avLst/>
          </a:prstGeom>
        </p:spPr>
        <p:txBody>
          <a:bodyPr wrap="square">
            <a:spAutoFit/>
          </a:bodyPr>
          <a:lstStyle/>
          <a:p>
            <a:pPr algn="ctr"/>
            <a:r>
              <a:rPr lang="en-GB" sz="2400" u="sng" dirty="0">
                <a:hlinkClick r:id="rId2"/>
              </a:rPr>
              <a:t>https://www.youtube.com/watch?v=dINbQGgVEN8</a:t>
            </a:r>
            <a:endParaRPr lang="en-GB" sz="2400" dirty="0"/>
          </a:p>
        </p:txBody>
      </p:sp>
      <p:sp>
        <p:nvSpPr>
          <p:cNvPr id="4" name="TextBox 3"/>
          <p:cNvSpPr txBox="1"/>
          <p:nvPr/>
        </p:nvSpPr>
        <p:spPr>
          <a:xfrm>
            <a:off x="5652120" y="6021288"/>
            <a:ext cx="2952328" cy="369332"/>
          </a:xfrm>
          <a:prstGeom prst="rect">
            <a:avLst/>
          </a:prstGeom>
          <a:noFill/>
        </p:spPr>
        <p:txBody>
          <a:bodyPr wrap="square" rtlCol="0">
            <a:spAutoFit/>
          </a:bodyPr>
          <a:lstStyle/>
          <a:p>
            <a:r>
              <a:rPr lang="en-GB" dirty="0" smtClean="0"/>
              <a:t>20 minutes</a:t>
            </a:r>
            <a:endParaRPr lang="en-GB" dirty="0"/>
          </a:p>
        </p:txBody>
      </p:sp>
    </p:spTree>
    <p:extLst>
      <p:ext uri="{BB962C8B-B14F-4D97-AF65-F5344CB8AC3E}">
        <p14:creationId xmlns:p14="http://schemas.microsoft.com/office/powerpoint/2010/main" val="955565351"/>
      </p:ext>
    </p:extLst>
  </p:cSld>
  <p:clrMapOvr>
    <a:masterClrMapping/>
  </p:clrMapOvr>
  <p:timing>
    <p:tnLst>
      <p:par>
        <p:cTn id="1" dur="indefinite" restart="never" nodeType="tmRoot"/>
      </p:par>
    </p:tnLst>
  </p:timing>
</p:sld>
</file>

<file path=ppt/theme/theme1.xml><?xml version="1.0" encoding="utf-8"?>
<a:theme xmlns:a="http://schemas.openxmlformats.org/drawingml/2006/main" name="Tradeshow">
  <a:themeElements>
    <a:clrScheme name="Tradeshow">
      <a:dk1>
        <a:srgbClr val="3F3F3F"/>
      </a:dk1>
      <a:lt1>
        <a:srgbClr val="FFFFFF"/>
      </a:lt1>
      <a:dk2>
        <a:srgbClr val="7DAFC3"/>
      </a:dk2>
      <a:lt2>
        <a:srgbClr val="E5E4DF"/>
      </a:lt2>
      <a:accent1>
        <a:srgbClr val="7C959A"/>
      </a:accent1>
      <a:accent2>
        <a:srgbClr val="DB8631"/>
      </a:accent2>
      <a:accent3>
        <a:srgbClr val="E3CC5A"/>
      </a:accent3>
      <a:accent4>
        <a:srgbClr val="ACADA8"/>
      </a:accent4>
      <a:accent5>
        <a:srgbClr val="927C61"/>
      </a:accent5>
      <a:accent6>
        <a:srgbClr val="B3B435"/>
      </a:accent6>
      <a:hlink>
        <a:srgbClr val="0079A4"/>
      </a:hlink>
      <a:folHlink>
        <a:srgbClr val="595959"/>
      </a:folHlink>
    </a:clrScheme>
    <a:fontScheme name="Tradeshow">
      <a:majorFont>
        <a:latin typeface="Arial Black"/>
        <a:ea typeface=""/>
        <a:cs typeface=""/>
        <a:font script="Jpan" typeface="ＭＳ Ｐゴシック"/>
        <a:font script="Hang" typeface="HY견고딕"/>
        <a:font script="Hans" typeface="宋体"/>
        <a:font script="Hant" typeface="新細明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adeshow">
      <a:fillStyleLst>
        <a:solidFill>
          <a:schemeClr val="phClr"/>
        </a:solidFill>
        <a:gradFill rotWithShape="1">
          <a:gsLst>
            <a:gs pos="0">
              <a:schemeClr val="phClr">
                <a:tint val="45000"/>
                <a:satMod val="300000"/>
              </a:schemeClr>
            </a:gs>
            <a:gs pos="35000">
              <a:schemeClr val="phClr">
                <a:tint val="45000"/>
                <a:satMod val="300000"/>
              </a:schemeClr>
            </a:gs>
            <a:gs pos="69000">
              <a:schemeClr val="phClr">
                <a:tint val="45000"/>
                <a:satMod val="350000"/>
              </a:schemeClr>
            </a:gs>
            <a:gs pos="100000">
              <a:schemeClr val="phClr">
                <a:tint val="60000"/>
                <a:satMod val="350000"/>
              </a:schemeClr>
            </a:gs>
          </a:gsLst>
          <a:path path="circle">
            <a:fillToRect l="50000" t="50000" r="100000" b="100000"/>
          </a:path>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9525" cap="rnd" cmpd="sng" algn="ctr">
          <a:solidFill>
            <a:schemeClr val="phClr"/>
          </a:solidFill>
          <a:prstDash val="solid"/>
        </a:ln>
        <a:ln w="38475" cap="flat" cmpd="sng" algn="ctr">
          <a:solidFill>
            <a:schemeClr val="phClr"/>
          </a:solidFill>
          <a:prstDash val="solid"/>
        </a:ln>
        <a:ln w="54850" cap="flat" cmpd="sng" algn="ctr">
          <a:solidFill>
            <a:schemeClr val="phClr"/>
          </a:solidFill>
          <a:prstDash val="solid"/>
        </a:ln>
      </a:lnStyleLst>
      <a:effectStyleLst>
        <a:effectStyle>
          <a:effectLst>
            <a:outerShdw blurRad="50800" dist="25400" dir="5400000" rotWithShape="0">
              <a:srgbClr val="000000">
                <a:alpha val="55000"/>
              </a:srgbClr>
            </a:outerShdw>
          </a:effectLst>
        </a:effectStyle>
        <a:effectStyle>
          <a:effectLst>
            <a:outerShdw blurRad="50800" dist="25400" dir="5400000" rotWithShape="0">
              <a:srgbClr val="000000">
                <a:alpha val="44000"/>
              </a:srgbClr>
            </a:outerShdw>
          </a:effectLst>
        </a:effectStyle>
        <a:effectStyle>
          <a:effectLst>
            <a:outerShdw blurRad="50800" dist="25400" dir="5400000" rotWithShape="0">
              <a:srgbClr val="000000">
                <a:alpha val="55000"/>
              </a:srgbClr>
            </a:outerShdw>
          </a:effectLst>
          <a:scene3d>
            <a:camera prst="orthographicFront">
              <a:rot lat="0" lon="0" rev="0"/>
            </a:camera>
            <a:lightRig rig="brightRoom" dir="tl">
              <a:rot lat="0" lon="0" rev="3600000"/>
            </a:lightRig>
          </a:scene3d>
          <a:sp3d contourW="31750" prstMaterial="flat">
            <a:bevelT w="127000" h="254000" prst="angle"/>
            <a:contourClr>
              <a:schemeClr val="phClr">
                <a:shade val="20000"/>
              </a:schemeClr>
            </a:contourClr>
          </a:sp3d>
        </a:effectStyle>
      </a:effectStyleLst>
      <a:bgFillStyleLst>
        <a:solidFill>
          <a:schemeClr val="phClr"/>
        </a:solidFill>
        <a:gradFill rotWithShape="1">
          <a:gsLst>
            <a:gs pos="20000">
              <a:schemeClr val="phClr">
                <a:tint val="80000"/>
                <a:lumMod val="100000"/>
              </a:schemeClr>
            </a:gs>
            <a:gs pos="100000">
              <a:schemeClr val="phClr">
                <a:tint val="100000"/>
                <a:lumMod val="80000"/>
              </a:schemeClr>
            </a:gs>
          </a:gsLst>
          <a:path path="circle">
            <a:fillToRect l="50000" t="20000" r="100000" b="100000"/>
          </a:path>
        </a:gradFill>
        <a:gradFill rotWithShape="1">
          <a:gsLst>
            <a:gs pos="0">
              <a:schemeClr val="phClr">
                <a:tint val="100000"/>
                <a:lumMod val="100000"/>
              </a:schemeClr>
            </a:gs>
            <a:gs pos="100000">
              <a:schemeClr val="phClr">
                <a:shade val="100000"/>
                <a:lumMod val="60000"/>
              </a:schemeClr>
            </a:gs>
          </a:gsLst>
          <a:path path="circle">
            <a:fillToRect l="50000" t="2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1823</TotalTime>
  <Words>2942</Words>
  <Application>Microsoft Office PowerPoint</Application>
  <PresentationFormat>On-screen Show (4:3)</PresentationFormat>
  <Paragraphs>595</Paragraphs>
  <Slides>55</Slides>
  <Notes>16</Notes>
  <HiddenSlides>14</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55</vt:i4>
      </vt:variant>
    </vt:vector>
  </HeadingPairs>
  <TitlesOfParts>
    <vt:vector size="66" baseType="lpstr">
      <vt:lpstr>Arial</vt:lpstr>
      <vt:lpstr>Arial Black</vt:lpstr>
      <vt:lpstr>Calibri</vt:lpstr>
      <vt:lpstr>Candara</vt:lpstr>
      <vt:lpstr>Gill Sans</vt:lpstr>
      <vt:lpstr>NeueHaasGroteskDisp Std Blk</vt:lpstr>
      <vt:lpstr>Symbol</vt:lpstr>
      <vt:lpstr>Times</vt:lpstr>
      <vt:lpstr>Times New Roman</vt:lpstr>
      <vt:lpstr>Wingdings</vt:lpstr>
      <vt:lpstr>Tradeshow</vt:lpstr>
      <vt:lpstr>PowerPoint Presentation</vt:lpstr>
      <vt:lpstr>PowerPoint Presentation</vt:lpstr>
      <vt:lpstr>PowerPoint Presentation</vt:lpstr>
      <vt:lpstr>job roles  - Exercise 1</vt:lpstr>
      <vt:lpstr>PowerPoint Presentation</vt:lpstr>
      <vt:lpstr>PowerPoint Presentation</vt:lpstr>
      <vt:lpstr>PowerPoint Presentation</vt:lpstr>
      <vt:lpstr>PowerPoint Presentation</vt:lpstr>
      <vt:lpstr>The project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Project Management Logic</vt:lpstr>
      <vt:lpstr>Why do Projects Fail?</vt:lpstr>
      <vt:lpstr>Types of Risks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UK construction industry today</vt:lpstr>
      <vt:lpstr>Technology in the construction industry ?</vt:lpstr>
      <vt:lpstr>PowerPoint Presentation</vt:lpstr>
      <vt:lpstr>  KEY Skills REQUIRED FOR THE FUTURE</vt:lpstr>
      <vt:lpstr>Future higher level job roles</vt:lpstr>
      <vt:lpstr>5 Project Steps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Allan</dc:creator>
  <cp:lastModifiedBy>Allan Nantel</cp:lastModifiedBy>
  <cp:revision>139</cp:revision>
  <cp:lastPrinted>2018-01-08T11:05:03Z</cp:lastPrinted>
  <dcterms:created xsi:type="dcterms:W3CDTF">2015-01-01T17:43:07Z</dcterms:created>
  <dcterms:modified xsi:type="dcterms:W3CDTF">2018-02-12T20:17:05Z</dcterms:modified>
</cp:coreProperties>
</file>