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72" d="100"/>
          <a:sy n="72" d="100"/>
        </p:scale>
        <p:origin x="65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838B2-B600-46D3-842C-BC1FC9F4F83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DBBE3F2-3397-4687-80DC-25B4DF598BE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42A77FE-6E3A-465A-96ED-2F945251AEA9}"/>
              </a:ext>
            </a:extLst>
          </p:cNvPr>
          <p:cNvSpPr>
            <a:spLocks noGrp="1"/>
          </p:cNvSpPr>
          <p:nvPr>
            <p:ph type="dt" sz="half" idx="10"/>
          </p:nvPr>
        </p:nvSpPr>
        <p:spPr/>
        <p:txBody>
          <a:bodyPr/>
          <a:lstStyle/>
          <a:p>
            <a:fld id="{19D623AA-A1AD-4EA5-9FBD-CE8614F08C95}" type="datetimeFigureOut">
              <a:rPr lang="en-GB" smtClean="0"/>
              <a:t>28/04/2020</a:t>
            </a:fld>
            <a:endParaRPr lang="en-GB"/>
          </a:p>
        </p:txBody>
      </p:sp>
      <p:sp>
        <p:nvSpPr>
          <p:cNvPr id="5" name="Footer Placeholder 4">
            <a:extLst>
              <a:ext uri="{FF2B5EF4-FFF2-40B4-BE49-F238E27FC236}">
                <a16:creationId xmlns:a16="http://schemas.microsoft.com/office/drawing/2014/main" id="{BB30C0F0-7E17-466F-8E9C-86E848A387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F6EA05-079C-4E6E-B1C0-D2ABE8E4D628}"/>
              </a:ext>
            </a:extLst>
          </p:cNvPr>
          <p:cNvSpPr>
            <a:spLocks noGrp="1"/>
          </p:cNvSpPr>
          <p:nvPr>
            <p:ph type="sldNum" sz="quarter" idx="12"/>
          </p:nvPr>
        </p:nvSpPr>
        <p:spPr/>
        <p:txBody>
          <a:bodyPr/>
          <a:lstStyle/>
          <a:p>
            <a:fld id="{E79C38B8-1FE2-4487-BE40-A00D85CE6C11}" type="slidenum">
              <a:rPr lang="en-GB" smtClean="0"/>
              <a:t>‹#›</a:t>
            </a:fld>
            <a:endParaRPr lang="en-GB"/>
          </a:p>
        </p:txBody>
      </p:sp>
    </p:spTree>
    <p:extLst>
      <p:ext uri="{BB962C8B-B14F-4D97-AF65-F5344CB8AC3E}">
        <p14:creationId xmlns:p14="http://schemas.microsoft.com/office/powerpoint/2010/main" val="2078949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637EC2-F166-4543-9149-AB781BFC4C3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E2094BD-DD65-4BD0-B092-76F7F9CB9F6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ACD0DA-5CD3-4811-9E54-E68619E39F7F}"/>
              </a:ext>
            </a:extLst>
          </p:cNvPr>
          <p:cNvSpPr>
            <a:spLocks noGrp="1"/>
          </p:cNvSpPr>
          <p:nvPr>
            <p:ph type="dt" sz="half" idx="10"/>
          </p:nvPr>
        </p:nvSpPr>
        <p:spPr/>
        <p:txBody>
          <a:bodyPr/>
          <a:lstStyle/>
          <a:p>
            <a:fld id="{19D623AA-A1AD-4EA5-9FBD-CE8614F08C95}" type="datetimeFigureOut">
              <a:rPr lang="en-GB" smtClean="0"/>
              <a:t>28/04/2020</a:t>
            </a:fld>
            <a:endParaRPr lang="en-GB"/>
          </a:p>
        </p:txBody>
      </p:sp>
      <p:sp>
        <p:nvSpPr>
          <p:cNvPr id="5" name="Footer Placeholder 4">
            <a:extLst>
              <a:ext uri="{FF2B5EF4-FFF2-40B4-BE49-F238E27FC236}">
                <a16:creationId xmlns:a16="http://schemas.microsoft.com/office/drawing/2014/main" id="{5F60FBC2-4AA7-457C-874A-A4653B5EFC6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9711E9-5E33-48CD-A3CD-0A18463DE06F}"/>
              </a:ext>
            </a:extLst>
          </p:cNvPr>
          <p:cNvSpPr>
            <a:spLocks noGrp="1"/>
          </p:cNvSpPr>
          <p:nvPr>
            <p:ph type="sldNum" sz="quarter" idx="12"/>
          </p:nvPr>
        </p:nvSpPr>
        <p:spPr/>
        <p:txBody>
          <a:bodyPr/>
          <a:lstStyle/>
          <a:p>
            <a:fld id="{E79C38B8-1FE2-4487-BE40-A00D85CE6C11}" type="slidenum">
              <a:rPr lang="en-GB" smtClean="0"/>
              <a:t>‹#›</a:t>
            </a:fld>
            <a:endParaRPr lang="en-GB"/>
          </a:p>
        </p:txBody>
      </p:sp>
    </p:spTree>
    <p:extLst>
      <p:ext uri="{BB962C8B-B14F-4D97-AF65-F5344CB8AC3E}">
        <p14:creationId xmlns:p14="http://schemas.microsoft.com/office/powerpoint/2010/main" val="11619891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76647-558C-415F-BA32-4826E2CE41A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310C64-1B92-49F8-9A93-E25983524EB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8297225-4AA0-4B43-B74E-781FEBE81831}"/>
              </a:ext>
            </a:extLst>
          </p:cNvPr>
          <p:cNvSpPr>
            <a:spLocks noGrp="1"/>
          </p:cNvSpPr>
          <p:nvPr>
            <p:ph type="dt" sz="half" idx="10"/>
          </p:nvPr>
        </p:nvSpPr>
        <p:spPr/>
        <p:txBody>
          <a:bodyPr/>
          <a:lstStyle/>
          <a:p>
            <a:fld id="{19D623AA-A1AD-4EA5-9FBD-CE8614F08C95}" type="datetimeFigureOut">
              <a:rPr lang="en-GB" smtClean="0"/>
              <a:t>28/04/2020</a:t>
            </a:fld>
            <a:endParaRPr lang="en-GB"/>
          </a:p>
        </p:txBody>
      </p:sp>
      <p:sp>
        <p:nvSpPr>
          <p:cNvPr id="5" name="Footer Placeholder 4">
            <a:extLst>
              <a:ext uri="{FF2B5EF4-FFF2-40B4-BE49-F238E27FC236}">
                <a16:creationId xmlns:a16="http://schemas.microsoft.com/office/drawing/2014/main" id="{3851A70C-3BBB-4586-9D2D-C29CC76D14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0AC74B-4F7D-4EE4-94C6-19B4CE4FFE9F}"/>
              </a:ext>
            </a:extLst>
          </p:cNvPr>
          <p:cNvSpPr>
            <a:spLocks noGrp="1"/>
          </p:cNvSpPr>
          <p:nvPr>
            <p:ph type="sldNum" sz="quarter" idx="12"/>
          </p:nvPr>
        </p:nvSpPr>
        <p:spPr/>
        <p:txBody>
          <a:bodyPr/>
          <a:lstStyle/>
          <a:p>
            <a:fld id="{E79C38B8-1FE2-4487-BE40-A00D85CE6C11}" type="slidenum">
              <a:rPr lang="en-GB" smtClean="0"/>
              <a:t>‹#›</a:t>
            </a:fld>
            <a:endParaRPr lang="en-GB"/>
          </a:p>
        </p:txBody>
      </p:sp>
    </p:spTree>
    <p:extLst>
      <p:ext uri="{BB962C8B-B14F-4D97-AF65-F5344CB8AC3E}">
        <p14:creationId xmlns:p14="http://schemas.microsoft.com/office/powerpoint/2010/main" val="14773074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4EA65-FC41-4DDA-BBF8-0FD7C4AFCC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E25C20-E3AF-472A-8453-3FC2B7BF44C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1CC0E91-FEA8-4573-832C-0981D854E00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B14F5B9-5FE1-4C9A-A808-8B33A382D77E}"/>
              </a:ext>
            </a:extLst>
          </p:cNvPr>
          <p:cNvSpPr>
            <a:spLocks noGrp="1"/>
          </p:cNvSpPr>
          <p:nvPr>
            <p:ph type="dt" sz="half" idx="10"/>
          </p:nvPr>
        </p:nvSpPr>
        <p:spPr/>
        <p:txBody>
          <a:bodyPr/>
          <a:lstStyle/>
          <a:p>
            <a:fld id="{19D623AA-A1AD-4EA5-9FBD-CE8614F08C95}" type="datetimeFigureOut">
              <a:rPr lang="en-GB" smtClean="0"/>
              <a:t>28/04/2020</a:t>
            </a:fld>
            <a:endParaRPr lang="en-GB"/>
          </a:p>
        </p:txBody>
      </p:sp>
      <p:sp>
        <p:nvSpPr>
          <p:cNvPr id="6" name="Footer Placeholder 5">
            <a:extLst>
              <a:ext uri="{FF2B5EF4-FFF2-40B4-BE49-F238E27FC236}">
                <a16:creationId xmlns:a16="http://schemas.microsoft.com/office/drawing/2014/main" id="{5318FDF6-9B12-4D01-B664-6FFDBFE2147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9658FBE-AC7F-4F24-9559-07C1CAA2D258}"/>
              </a:ext>
            </a:extLst>
          </p:cNvPr>
          <p:cNvSpPr>
            <a:spLocks noGrp="1"/>
          </p:cNvSpPr>
          <p:nvPr>
            <p:ph type="sldNum" sz="quarter" idx="12"/>
          </p:nvPr>
        </p:nvSpPr>
        <p:spPr/>
        <p:txBody>
          <a:bodyPr/>
          <a:lstStyle/>
          <a:p>
            <a:fld id="{E79C38B8-1FE2-4487-BE40-A00D85CE6C11}" type="slidenum">
              <a:rPr lang="en-GB" smtClean="0"/>
              <a:t>‹#›</a:t>
            </a:fld>
            <a:endParaRPr lang="en-GB"/>
          </a:p>
        </p:txBody>
      </p:sp>
    </p:spTree>
    <p:extLst>
      <p:ext uri="{BB962C8B-B14F-4D97-AF65-F5344CB8AC3E}">
        <p14:creationId xmlns:p14="http://schemas.microsoft.com/office/powerpoint/2010/main" val="22777821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2E9344-6A6D-4E41-B3BA-EB25B4EBB3C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E1AD6F3-5ABC-4934-BFB5-F5DCC5CCDFC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36F8831-E9DA-4914-B139-8DB40C610EA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3521BA2-5148-4928-9345-A3F3B17EFB7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5DC5E62-1030-4B14-91EB-D3DB5CF3BC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4EC1EC3-2936-4408-B85F-94FBC4457B7C}"/>
              </a:ext>
            </a:extLst>
          </p:cNvPr>
          <p:cNvSpPr>
            <a:spLocks noGrp="1"/>
          </p:cNvSpPr>
          <p:nvPr>
            <p:ph type="dt" sz="half" idx="10"/>
          </p:nvPr>
        </p:nvSpPr>
        <p:spPr/>
        <p:txBody>
          <a:bodyPr/>
          <a:lstStyle/>
          <a:p>
            <a:fld id="{19D623AA-A1AD-4EA5-9FBD-CE8614F08C95}" type="datetimeFigureOut">
              <a:rPr lang="en-GB" smtClean="0"/>
              <a:t>28/04/2020</a:t>
            </a:fld>
            <a:endParaRPr lang="en-GB"/>
          </a:p>
        </p:txBody>
      </p:sp>
      <p:sp>
        <p:nvSpPr>
          <p:cNvPr id="8" name="Footer Placeholder 7">
            <a:extLst>
              <a:ext uri="{FF2B5EF4-FFF2-40B4-BE49-F238E27FC236}">
                <a16:creationId xmlns:a16="http://schemas.microsoft.com/office/drawing/2014/main" id="{DFF650E7-3C8C-466A-8C98-95B8CA8BB24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277B05F-E784-402E-8F1C-712369043805}"/>
              </a:ext>
            </a:extLst>
          </p:cNvPr>
          <p:cNvSpPr>
            <a:spLocks noGrp="1"/>
          </p:cNvSpPr>
          <p:nvPr>
            <p:ph type="sldNum" sz="quarter" idx="12"/>
          </p:nvPr>
        </p:nvSpPr>
        <p:spPr/>
        <p:txBody>
          <a:bodyPr/>
          <a:lstStyle/>
          <a:p>
            <a:fld id="{E79C38B8-1FE2-4487-BE40-A00D85CE6C11}" type="slidenum">
              <a:rPr lang="en-GB" smtClean="0"/>
              <a:t>‹#›</a:t>
            </a:fld>
            <a:endParaRPr lang="en-GB"/>
          </a:p>
        </p:txBody>
      </p:sp>
    </p:spTree>
    <p:extLst>
      <p:ext uri="{BB962C8B-B14F-4D97-AF65-F5344CB8AC3E}">
        <p14:creationId xmlns:p14="http://schemas.microsoft.com/office/powerpoint/2010/main" val="14434572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2F20D-A87E-44CA-8C67-CCF0856A4A7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8A8DAE1-0013-4E80-9EDE-123DA4839FD1}"/>
              </a:ext>
            </a:extLst>
          </p:cNvPr>
          <p:cNvSpPr>
            <a:spLocks noGrp="1"/>
          </p:cNvSpPr>
          <p:nvPr>
            <p:ph type="dt" sz="half" idx="10"/>
          </p:nvPr>
        </p:nvSpPr>
        <p:spPr/>
        <p:txBody>
          <a:bodyPr/>
          <a:lstStyle/>
          <a:p>
            <a:fld id="{19D623AA-A1AD-4EA5-9FBD-CE8614F08C95}" type="datetimeFigureOut">
              <a:rPr lang="en-GB" smtClean="0"/>
              <a:t>28/04/2020</a:t>
            </a:fld>
            <a:endParaRPr lang="en-GB"/>
          </a:p>
        </p:txBody>
      </p:sp>
      <p:sp>
        <p:nvSpPr>
          <p:cNvPr id="4" name="Footer Placeholder 3">
            <a:extLst>
              <a:ext uri="{FF2B5EF4-FFF2-40B4-BE49-F238E27FC236}">
                <a16:creationId xmlns:a16="http://schemas.microsoft.com/office/drawing/2014/main" id="{9EEC7A36-7617-4713-ACE2-78A1CE9E2F6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05E5EF8-EA2C-4408-8C39-9426860C81E4}"/>
              </a:ext>
            </a:extLst>
          </p:cNvPr>
          <p:cNvSpPr>
            <a:spLocks noGrp="1"/>
          </p:cNvSpPr>
          <p:nvPr>
            <p:ph type="sldNum" sz="quarter" idx="12"/>
          </p:nvPr>
        </p:nvSpPr>
        <p:spPr/>
        <p:txBody>
          <a:bodyPr/>
          <a:lstStyle/>
          <a:p>
            <a:fld id="{E79C38B8-1FE2-4487-BE40-A00D85CE6C11}" type="slidenum">
              <a:rPr lang="en-GB" smtClean="0"/>
              <a:t>‹#›</a:t>
            </a:fld>
            <a:endParaRPr lang="en-GB"/>
          </a:p>
        </p:txBody>
      </p:sp>
    </p:spTree>
    <p:extLst>
      <p:ext uri="{BB962C8B-B14F-4D97-AF65-F5344CB8AC3E}">
        <p14:creationId xmlns:p14="http://schemas.microsoft.com/office/powerpoint/2010/main" val="489064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5986082-EE63-4CE4-86F0-E380AE77FAB8}"/>
              </a:ext>
            </a:extLst>
          </p:cNvPr>
          <p:cNvSpPr>
            <a:spLocks noGrp="1"/>
          </p:cNvSpPr>
          <p:nvPr>
            <p:ph type="dt" sz="half" idx="10"/>
          </p:nvPr>
        </p:nvSpPr>
        <p:spPr/>
        <p:txBody>
          <a:bodyPr/>
          <a:lstStyle/>
          <a:p>
            <a:fld id="{19D623AA-A1AD-4EA5-9FBD-CE8614F08C95}" type="datetimeFigureOut">
              <a:rPr lang="en-GB" smtClean="0"/>
              <a:t>28/04/2020</a:t>
            </a:fld>
            <a:endParaRPr lang="en-GB"/>
          </a:p>
        </p:txBody>
      </p:sp>
      <p:sp>
        <p:nvSpPr>
          <p:cNvPr id="3" name="Footer Placeholder 2">
            <a:extLst>
              <a:ext uri="{FF2B5EF4-FFF2-40B4-BE49-F238E27FC236}">
                <a16:creationId xmlns:a16="http://schemas.microsoft.com/office/drawing/2014/main" id="{2A20F2B2-4486-40B5-8848-9ECE4EB8B90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899D788-BC82-42DF-90A0-E9D53CFE7596}"/>
              </a:ext>
            </a:extLst>
          </p:cNvPr>
          <p:cNvSpPr>
            <a:spLocks noGrp="1"/>
          </p:cNvSpPr>
          <p:nvPr>
            <p:ph type="sldNum" sz="quarter" idx="12"/>
          </p:nvPr>
        </p:nvSpPr>
        <p:spPr/>
        <p:txBody>
          <a:bodyPr/>
          <a:lstStyle/>
          <a:p>
            <a:fld id="{E79C38B8-1FE2-4487-BE40-A00D85CE6C11}" type="slidenum">
              <a:rPr lang="en-GB" smtClean="0"/>
              <a:t>‹#›</a:t>
            </a:fld>
            <a:endParaRPr lang="en-GB"/>
          </a:p>
        </p:txBody>
      </p:sp>
    </p:spTree>
    <p:extLst>
      <p:ext uri="{BB962C8B-B14F-4D97-AF65-F5344CB8AC3E}">
        <p14:creationId xmlns:p14="http://schemas.microsoft.com/office/powerpoint/2010/main" val="17754563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B12DB-1F78-429D-9ECA-128C792624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0EDCF94-9669-4147-8384-DB9B5094A8D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F66E5D3-E1F6-40FA-B2E2-0B81E50538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E39D96-483C-4414-AC1B-977AB5086F64}"/>
              </a:ext>
            </a:extLst>
          </p:cNvPr>
          <p:cNvSpPr>
            <a:spLocks noGrp="1"/>
          </p:cNvSpPr>
          <p:nvPr>
            <p:ph type="dt" sz="half" idx="10"/>
          </p:nvPr>
        </p:nvSpPr>
        <p:spPr/>
        <p:txBody>
          <a:bodyPr/>
          <a:lstStyle/>
          <a:p>
            <a:fld id="{19D623AA-A1AD-4EA5-9FBD-CE8614F08C95}" type="datetimeFigureOut">
              <a:rPr lang="en-GB" smtClean="0"/>
              <a:t>28/04/2020</a:t>
            </a:fld>
            <a:endParaRPr lang="en-GB"/>
          </a:p>
        </p:txBody>
      </p:sp>
      <p:sp>
        <p:nvSpPr>
          <p:cNvPr id="6" name="Footer Placeholder 5">
            <a:extLst>
              <a:ext uri="{FF2B5EF4-FFF2-40B4-BE49-F238E27FC236}">
                <a16:creationId xmlns:a16="http://schemas.microsoft.com/office/drawing/2014/main" id="{DADCF6EA-D896-4969-9DCC-A7E455E7BA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36C367-A525-4B60-8988-FDAADC198451}"/>
              </a:ext>
            </a:extLst>
          </p:cNvPr>
          <p:cNvSpPr>
            <a:spLocks noGrp="1"/>
          </p:cNvSpPr>
          <p:nvPr>
            <p:ph type="sldNum" sz="quarter" idx="12"/>
          </p:nvPr>
        </p:nvSpPr>
        <p:spPr/>
        <p:txBody>
          <a:bodyPr/>
          <a:lstStyle/>
          <a:p>
            <a:fld id="{E79C38B8-1FE2-4487-BE40-A00D85CE6C11}" type="slidenum">
              <a:rPr lang="en-GB" smtClean="0"/>
              <a:t>‹#›</a:t>
            </a:fld>
            <a:endParaRPr lang="en-GB"/>
          </a:p>
        </p:txBody>
      </p:sp>
    </p:spTree>
    <p:extLst>
      <p:ext uri="{BB962C8B-B14F-4D97-AF65-F5344CB8AC3E}">
        <p14:creationId xmlns:p14="http://schemas.microsoft.com/office/powerpoint/2010/main" val="14090791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AE812-E1CF-4D4D-B794-63BD2D0F8F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2465653-0432-47A5-8FED-676537234AD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D6F01A1-02FE-46C8-A8CA-962DAE947D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E4272A-9C9C-4329-A19B-75C2F4384636}"/>
              </a:ext>
            </a:extLst>
          </p:cNvPr>
          <p:cNvSpPr>
            <a:spLocks noGrp="1"/>
          </p:cNvSpPr>
          <p:nvPr>
            <p:ph type="dt" sz="half" idx="10"/>
          </p:nvPr>
        </p:nvSpPr>
        <p:spPr/>
        <p:txBody>
          <a:bodyPr/>
          <a:lstStyle/>
          <a:p>
            <a:fld id="{19D623AA-A1AD-4EA5-9FBD-CE8614F08C95}" type="datetimeFigureOut">
              <a:rPr lang="en-GB" smtClean="0"/>
              <a:t>28/04/2020</a:t>
            </a:fld>
            <a:endParaRPr lang="en-GB"/>
          </a:p>
        </p:txBody>
      </p:sp>
      <p:sp>
        <p:nvSpPr>
          <p:cNvPr id="6" name="Footer Placeholder 5">
            <a:extLst>
              <a:ext uri="{FF2B5EF4-FFF2-40B4-BE49-F238E27FC236}">
                <a16:creationId xmlns:a16="http://schemas.microsoft.com/office/drawing/2014/main" id="{79DB902D-5427-448A-9E59-60C9DD77D45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A64038-280C-4377-8E71-97CFAE4F6016}"/>
              </a:ext>
            </a:extLst>
          </p:cNvPr>
          <p:cNvSpPr>
            <a:spLocks noGrp="1"/>
          </p:cNvSpPr>
          <p:nvPr>
            <p:ph type="sldNum" sz="quarter" idx="12"/>
          </p:nvPr>
        </p:nvSpPr>
        <p:spPr/>
        <p:txBody>
          <a:bodyPr/>
          <a:lstStyle/>
          <a:p>
            <a:fld id="{E79C38B8-1FE2-4487-BE40-A00D85CE6C11}" type="slidenum">
              <a:rPr lang="en-GB" smtClean="0"/>
              <a:t>‹#›</a:t>
            </a:fld>
            <a:endParaRPr lang="en-GB"/>
          </a:p>
        </p:txBody>
      </p:sp>
    </p:spTree>
    <p:extLst>
      <p:ext uri="{BB962C8B-B14F-4D97-AF65-F5344CB8AC3E}">
        <p14:creationId xmlns:p14="http://schemas.microsoft.com/office/powerpoint/2010/main" val="10845364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716C38-5928-4D83-BDCD-F5F29EE9D8A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893FC53-2D3A-4F44-A177-4798E78B2B7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EBF909-C675-4648-9EA0-EAD003DC45C5}"/>
              </a:ext>
            </a:extLst>
          </p:cNvPr>
          <p:cNvSpPr>
            <a:spLocks noGrp="1"/>
          </p:cNvSpPr>
          <p:nvPr>
            <p:ph type="dt" sz="half" idx="10"/>
          </p:nvPr>
        </p:nvSpPr>
        <p:spPr/>
        <p:txBody>
          <a:bodyPr/>
          <a:lstStyle/>
          <a:p>
            <a:fld id="{19D623AA-A1AD-4EA5-9FBD-CE8614F08C95}" type="datetimeFigureOut">
              <a:rPr lang="en-GB" smtClean="0"/>
              <a:t>28/04/2020</a:t>
            </a:fld>
            <a:endParaRPr lang="en-GB"/>
          </a:p>
        </p:txBody>
      </p:sp>
      <p:sp>
        <p:nvSpPr>
          <p:cNvPr id="5" name="Footer Placeholder 4">
            <a:extLst>
              <a:ext uri="{FF2B5EF4-FFF2-40B4-BE49-F238E27FC236}">
                <a16:creationId xmlns:a16="http://schemas.microsoft.com/office/drawing/2014/main" id="{717E2B57-8306-4FC2-967D-4FA8C62476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D4D4AF-E6BE-4ABE-BC65-67FE31DCBBAF}"/>
              </a:ext>
            </a:extLst>
          </p:cNvPr>
          <p:cNvSpPr>
            <a:spLocks noGrp="1"/>
          </p:cNvSpPr>
          <p:nvPr>
            <p:ph type="sldNum" sz="quarter" idx="12"/>
          </p:nvPr>
        </p:nvSpPr>
        <p:spPr/>
        <p:txBody>
          <a:bodyPr/>
          <a:lstStyle/>
          <a:p>
            <a:fld id="{E79C38B8-1FE2-4487-BE40-A00D85CE6C11}" type="slidenum">
              <a:rPr lang="en-GB" smtClean="0"/>
              <a:t>‹#›</a:t>
            </a:fld>
            <a:endParaRPr lang="en-GB"/>
          </a:p>
        </p:txBody>
      </p:sp>
    </p:spTree>
    <p:extLst>
      <p:ext uri="{BB962C8B-B14F-4D97-AF65-F5344CB8AC3E}">
        <p14:creationId xmlns:p14="http://schemas.microsoft.com/office/powerpoint/2010/main" val="2332307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3DE386E-DC42-458F-A27B-767F6B09E08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37E3AE2-0F30-4A10-A407-AC9863191AA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879750-C23D-4442-B14F-7A6E47A43C84}"/>
              </a:ext>
            </a:extLst>
          </p:cNvPr>
          <p:cNvSpPr>
            <a:spLocks noGrp="1"/>
          </p:cNvSpPr>
          <p:nvPr>
            <p:ph type="dt" sz="half" idx="10"/>
          </p:nvPr>
        </p:nvSpPr>
        <p:spPr/>
        <p:txBody>
          <a:bodyPr/>
          <a:lstStyle/>
          <a:p>
            <a:fld id="{19D623AA-A1AD-4EA5-9FBD-CE8614F08C95}" type="datetimeFigureOut">
              <a:rPr lang="en-GB" smtClean="0"/>
              <a:t>28/04/2020</a:t>
            </a:fld>
            <a:endParaRPr lang="en-GB"/>
          </a:p>
        </p:txBody>
      </p:sp>
      <p:sp>
        <p:nvSpPr>
          <p:cNvPr id="5" name="Footer Placeholder 4">
            <a:extLst>
              <a:ext uri="{FF2B5EF4-FFF2-40B4-BE49-F238E27FC236}">
                <a16:creationId xmlns:a16="http://schemas.microsoft.com/office/drawing/2014/main" id="{8C066B3D-1DC7-47A2-9E83-9EDB810541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253266-1B2E-4D1C-8E62-1F9EE6DBD8C9}"/>
              </a:ext>
            </a:extLst>
          </p:cNvPr>
          <p:cNvSpPr>
            <a:spLocks noGrp="1"/>
          </p:cNvSpPr>
          <p:nvPr>
            <p:ph type="sldNum" sz="quarter" idx="12"/>
          </p:nvPr>
        </p:nvSpPr>
        <p:spPr/>
        <p:txBody>
          <a:bodyPr/>
          <a:lstStyle/>
          <a:p>
            <a:fld id="{E79C38B8-1FE2-4487-BE40-A00D85CE6C11}" type="slidenum">
              <a:rPr lang="en-GB" smtClean="0"/>
              <a:t>‹#›</a:t>
            </a:fld>
            <a:endParaRPr lang="en-GB"/>
          </a:p>
        </p:txBody>
      </p:sp>
    </p:spTree>
    <p:extLst>
      <p:ext uri="{BB962C8B-B14F-4D97-AF65-F5344CB8AC3E}">
        <p14:creationId xmlns:p14="http://schemas.microsoft.com/office/powerpoint/2010/main" val="24457574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5FFBEF8-93A4-4A13-BF18-5508BD70422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5976EA0-D913-4405-B769-BBD4DF8C8DF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7902A74-AAC4-44A4-8091-EDB3C00C0F4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D623AA-A1AD-4EA5-9FBD-CE8614F08C95}" type="datetimeFigureOut">
              <a:rPr lang="en-GB" smtClean="0"/>
              <a:t>28/04/2020</a:t>
            </a:fld>
            <a:endParaRPr lang="en-GB"/>
          </a:p>
        </p:txBody>
      </p:sp>
      <p:sp>
        <p:nvSpPr>
          <p:cNvPr id="5" name="Footer Placeholder 4">
            <a:extLst>
              <a:ext uri="{FF2B5EF4-FFF2-40B4-BE49-F238E27FC236}">
                <a16:creationId xmlns:a16="http://schemas.microsoft.com/office/drawing/2014/main" id="{99E81D9E-2638-454B-AAAF-5EB3AE2A3D8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C589A39-0531-4E15-9EDC-FE0AA0C5BB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9C38B8-1FE2-4487-BE40-A00D85CE6C11}" type="slidenum">
              <a:rPr lang="en-GB" smtClean="0"/>
              <a:t>‹#›</a:t>
            </a:fld>
            <a:endParaRPr lang="en-GB"/>
          </a:p>
        </p:txBody>
      </p:sp>
    </p:spTree>
    <p:extLst>
      <p:ext uri="{BB962C8B-B14F-4D97-AF65-F5344CB8AC3E}">
        <p14:creationId xmlns:p14="http://schemas.microsoft.com/office/powerpoint/2010/main" val="36840154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wansea.gov.uk/article/7602/The-Childrens-Play-Team" TargetMode="External"/><Relationship Id="rId2" Type="http://schemas.openxmlformats.org/officeDocument/2006/relationships/hyperlink" Target="https://www.gov.uk/government/publications/sure-start-childrens-centres-logos" TargetMode="External"/><Relationship Id="rId1" Type="http://schemas.openxmlformats.org/officeDocument/2006/relationships/slideLayout" Target="../slideLayouts/slideLayout2.xml"/><Relationship Id="rId4" Type="http://schemas.openxmlformats.org/officeDocument/2006/relationships/hyperlink" Target="http://www.wales.nhs.uk/sitesplus/861/tudalen/5649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F48E8-DDB1-472A-ACC5-129FC2750523}"/>
              </a:ext>
            </a:extLst>
          </p:cNvPr>
          <p:cNvSpPr>
            <a:spLocks noGrp="1"/>
          </p:cNvSpPr>
          <p:nvPr>
            <p:ph type="ctrTitle"/>
          </p:nvPr>
        </p:nvSpPr>
        <p:spPr>
          <a:xfrm>
            <a:off x="1524000" y="-304096"/>
            <a:ext cx="9144000" cy="1193800"/>
          </a:xfrm>
        </p:spPr>
        <p:txBody>
          <a:bodyPr>
            <a:normAutofit/>
          </a:bodyPr>
          <a:lstStyle/>
          <a:p>
            <a:r>
              <a:rPr lang="en-GB" sz="3200" b="1" u="sng" dirty="0">
                <a:effectLst>
                  <a:outerShdw blurRad="38100" dist="38100" dir="2700000" algn="tl">
                    <a:srgbClr val="000000">
                      <a:alpha val="43137"/>
                    </a:srgbClr>
                  </a:outerShdw>
                </a:effectLst>
              </a:rPr>
              <a:t>Rights to Action </a:t>
            </a:r>
            <a:br>
              <a:rPr lang="en-GB" sz="3200" b="1" u="sng" dirty="0">
                <a:effectLst>
                  <a:outerShdw blurRad="38100" dist="38100" dir="2700000" algn="tl">
                    <a:srgbClr val="000000">
                      <a:alpha val="43137"/>
                    </a:srgbClr>
                  </a:outerShdw>
                </a:effectLst>
              </a:rPr>
            </a:br>
            <a:r>
              <a:rPr lang="en-GB" sz="3200" b="1" u="sng" dirty="0">
                <a:effectLst>
                  <a:outerShdw blurRad="38100" dist="38100" dir="2700000" algn="tl">
                    <a:srgbClr val="000000">
                      <a:alpha val="43137"/>
                    </a:srgbClr>
                  </a:outerShdw>
                </a:effectLst>
              </a:rPr>
              <a:t>Aim 1: A Flying Start in Life</a:t>
            </a:r>
          </a:p>
        </p:txBody>
      </p:sp>
      <p:sp>
        <p:nvSpPr>
          <p:cNvPr id="4" name="TextBox 3">
            <a:extLst>
              <a:ext uri="{FF2B5EF4-FFF2-40B4-BE49-F238E27FC236}">
                <a16:creationId xmlns:a16="http://schemas.microsoft.com/office/drawing/2014/main" id="{3C22A380-7E15-471A-A295-8812B712E0BB}"/>
              </a:ext>
            </a:extLst>
          </p:cNvPr>
          <p:cNvSpPr txBox="1"/>
          <p:nvPr/>
        </p:nvSpPr>
        <p:spPr>
          <a:xfrm>
            <a:off x="0" y="0"/>
            <a:ext cx="3525079" cy="1323439"/>
          </a:xfrm>
          <a:prstGeom prst="rect">
            <a:avLst/>
          </a:prstGeom>
          <a:noFill/>
        </p:spPr>
        <p:txBody>
          <a:bodyPr wrap="square" rtlCol="0">
            <a:spAutoFit/>
          </a:bodyPr>
          <a:lstStyle/>
          <a:p>
            <a:r>
              <a:rPr lang="en-GB" sz="1600" dirty="0"/>
              <a:t>The approach is based upon evidence which shows that contributions and interventions at this stage will be </a:t>
            </a:r>
            <a:r>
              <a:rPr lang="en-GB" sz="1600" i="1" dirty="0"/>
              <a:t>“highly effective in preventing later problems” (Rights to Action, 2004. p.29)</a:t>
            </a:r>
            <a:endParaRPr lang="en-GB" sz="1600" dirty="0"/>
          </a:p>
        </p:txBody>
      </p:sp>
      <p:sp>
        <p:nvSpPr>
          <p:cNvPr id="5" name="TextBox 4">
            <a:extLst>
              <a:ext uri="{FF2B5EF4-FFF2-40B4-BE49-F238E27FC236}">
                <a16:creationId xmlns:a16="http://schemas.microsoft.com/office/drawing/2014/main" id="{63D97693-DADA-437B-9C6C-7B1EAFDA33E8}"/>
              </a:ext>
            </a:extLst>
          </p:cNvPr>
          <p:cNvSpPr txBox="1"/>
          <p:nvPr/>
        </p:nvSpPr>
        <p:spPr>
          <a:xfrm>
            <a:off x="0" y="1323439"/>
            <a:ext cx="2994991" cy="6370975"/>
          </a:xfrm>
          <a:prstGeom prst="rect">
            <a:avLst/>
          </a:prstGeom>
          <a:noFill/>
        </p:spPr>
        <p:txBody>
          <a:bodyPr wrap="square" rtlCol="0">
            <a:spAutoFit/>
          </a:bodyPr>
          <a:lstStyle/>
          <a:p>
            <a:r>
              <a:rPr lang="en-GB" sz="2000" u="sng" dirty="0">
                <a:effectLst>
                  <a:outerShdw blurRad="38100" dist="38100" dir="2700000" algn="tl">
                    <a:srgbClr val="000000">
                      <a:alpha val="43137"/>
                    </a:srgbClr>
                  </a:outerShdw>
                </a:effectLst>
              </a:rPr>
              <a:t>Before Birth</a:t>
            </a:r>
          </a:p>
          <a:p>
            <a:pPr marL="285750" indent="-285750">
              <a:buFont typeface="Arial" panose="020B0604020202020204" pitchFamily="34" charset="0"/>
              <a:buChar char="•"/>
            </a:pPr>
            <a:r>
              <a:rPr lang="en-GB" sz="1400" dirty="0"/>
              <a:t>Health Services hold an important position prior to the birth of the child. Expectant mothers are encouraged to eat healthily and avoid dangers that could harm the baby, such as alcohol and cigarettes, through health promotion schemes.  </a:t>
            </a:r>
          </a:p>
          <a:p>
            <a:pPr marL="285750" indent="-285750">
              <a:buFont typeface="Arial" panose="020B0604020202020204" pitchFamily="34" charset="0"/>
              <a:buChar char="•"/>
            </a:pPr>
            <a:r>
              <a:rPr lang="en-GB" sz="1400" dirty="0"/>
              <a:t>The health service offer a screening service to support and maintain the health of both mother and baby, and to aid families in preparation for the emotional and practical changes they face following the birth of their child. </a:t>
            </a:r>
          </a:p>
          <a:p>
            <a:pPr marL="285750" indent="-285750">
              <a:buFont typeface="Arial" panose="020B0604020202020204" pitchFamily="34" charset="0"/>
              <a:buChar char="•"/>
            </a:pPr>
            <a:r>
              <a:rPr lang="en-GB" sz="1400" dirty="0"/>
              <a:t>It is notable that an improvement of the screening services has taken place across Wales to ensure the highest standards of service is provided evenly and families are able to take full advantage of what is available to them during this time. </a:t>
            </a:r>
          </a:p>
          <a:p>
            <a:endParaRPr lang="en-GB" sz="2000" dirty="0">
              <a:effectLst>
                <a:outerShdw blurRad="38100" dist="38100" dir="2700000" algn="tl">
                  <a:srgbClr val="000000">
                    <a:alpha val="43137"/>
                  </a:srgbClr>
                </a:outerShdw>
              </a:effectLst>
            </a:endParaRPr>
          </a:p>
          <a:p>
            <a:endParaRPr lang="en-GB" dirty="0"/>
          </a:p>
        </p:txBody>
      </p:sp>
      <p:pic>
        <p:nvPicPr>
          <p:cNvPr id="6" name="Picture 5">
            <a:extLst>
              <a:ext uri="{FF2B5EF4-FFF2-40B4-BE49-F238E27FC236}">
                <a16:creationId xmlns:a16="http://schemas.microsoft.com/office/drawing/2014/main" id="{F87CA24A-68EF-41FB-8128-8A6DD9D2A366}"/>
              </a:ext>
            </a:extLst>
          </p:cNvPr>
          <p:cNvPicPr>
            <a:picLocks noChangeAspect="1"/>
          </p:cNvPicPr>
          <p:nvPr/>
        </p:nvPicPr>
        <p:blipFill>
          <a:blip r:embed="rId2"/>
          <a:stretch>
            <a:fillRect/>
          </a:stretch>
        </p:blipFill>
        <p:spPr>
          <a:xfrm>
            <a:off x="2994991" y="1323439"/>
            <a:ext cx="1545294" cy="907774"/>
          </a:xfrm>
          <a:prstGeom prst="rect">
            <a:avLst/>
          </a:prstGeom>
        </p:spPr>
      </p:pic>
      <p:sp>
        <p:nvSpPr>
          <p:cNvPr id="7" name="TextBox 6">
            <a:extLst>
              <a:ext uri="{FF2B5EF4-FFF2-40B4-BE49-F238E27FC236}">
                <a16:creationId xmlns:a16="http://schemas.microsoft.com/office/drawing/2014/main" id="{F0D968B2-939B-4383-8023-8D4CE7F80986}"/>
              </a:ext>
            </a:extLst>
          </p:cNvPr>
          <p:cNvSpPr txBox="1"/>
          <p:nvPr/>
        </p:nvSpPr>
        <p:spPr>
          <a:xfrm>
            <a:off x="3061253" y="1255272"/>
            <a:ext cx="2690191" cy="261610"/>
          </a:xfrm>
          <a:prstGeom prst="rect">
            <a:avLst/>
          </a:prstGeom>
          <a:noFill/>
        </p:spPr>
        <p:txBody>
          <a:bodyPr wrap="square" rtlCol="0">
            <a:spAutoFit/>
          </a:bodyPr>
          <a:lstStyle/>
          <a:p>
            <a:r>
              <a:rPr lang="en-GB" sz="1100" dirty="0"/>
              <a:t>Image: wales.nhs.uk</a:t>
            </a:r>
          </a:p>
        </p:txBody>
      </p:sp>
      <p:sp>
        <p:nvSpPr>
          <p:cNvPr id="8" name="TextBox 7">
            <a:extLst>
              <a:ext uri="{FF2B5EF4-FFF2-40B4-BE49-F238E27FC236}">
                <a16:creationId xmlns:a16="http://schemas.microsoft.com/office/drawing/2014/main" id="{083FBD07-E404-41C3-B408-3A3436976818}"/>
              </a:ext>
            </a:extLst>
          </p:cNvPr>
          <p:cNvSpPr txBox="1"/>
          <p:nvPr/>
        </p:nvSpPr>
        <p:spPr>
          <a:xfrm>
            <a:off x="2976254" y="2092880"/>
            <a:ext cx="2841452" cy="4832092"/>
          </a:xfrm>
          <a:prstGeom prst="rect">
            <a:avLst/>
          </a:prstGeom>
          <a:noFill/>
        </p:spPr>
        <p:txBody>
          <a:bodyPr wrap="square" rtlCol="0">
            <a:spAutoFit/>
          </a:bodyPr>
          <a:lstStyle/>
          <a:p>
            <a:pPr marL="285750" indent="-285750">
              <a:buFont typeface="Arial" panose="020B0604020202020204" pitchFamily="34" charset="0"/>
              <a:buChar char="•"/>
            </a:pPr>
            <a:r>
              <a:rPr lang="en-GB" sz="1400" i="1" dirty="0"/>
              <a:t>“Truly bilingual Wales”</a:t>
            </a:r>
          </a:p>
          <a:p>
            <a:pPr marL="285750" indent="-285750">
              <a:buFont typeface="Arial" panose="020B0604020202020204" pitchFamily="34" charset="0"/>
              <a:buChar char="•"/>
            </a:pPr>
            <a:r>
              <a:rPr lang="en-GB" sz="1400" dirty="0"/>
              <a:t>The Assembly Government are aiming to promote the expansion of  language through families by taking part in a pioneering project run in accordance with the Welsh Language Board. </a:t>
            </a:r>
          </a:p>
          <a:p>
            <a:pPr marL="285750" indent="-285750">
              <a:buFont typeface="Arial" panose="020B0604020202020204" pitchFamily="34" charset="0"/>
              <a:buChar char="•"/>
            </a:pPr>
            <a:r>
              <a:rPr lang="en-GB" sz="1400" dirty="0"/>
              <a:t>TWF Cymru is an initiative which aims to display the </a:t>
            </a:r>
            <a:r>
              <a:rPr lang="en-GB" sz="1400" i="1" dirty="0"/>
              <a:t>“benefits of raising a child bilingually” </a:t>
            </a:r>
            <a:r>
              <a:rPr lang="en-GB" sz="1400" dirty="0"/>
              <a:t>and to protect the language by passing it down through generations.</a:t>
            </a:r>
          </a:p>
          <a:p>
            <a:pPr marL="285750" indent="-285750">
              <a:buFont typeface="Arial" panose="020B0604020202020204" pitchFamily="34" charset="0"/>
              <a:buChar char="•"/>
            </a:pPr>
            <a:r>
              <a:rPr lang="en-GB" sz="1400" dirty="0"/>
              <a:t>Their project workers are in close partnership with the health services such as health visitors and midwives. They also work with a range of early years organisations to implement the benefits of bilingualism to parents. </a:t>
            </a:r>
          </a:p>
        </p:txBody>
      </p:sp>
      <p:pic>
        <p:nvPicPr>
          <p:cNvPr id="9" name="Picture 8">
            <a:extLst>
              <a:ext uri="{FF2B5EF4-FFF2-40B4-BE49-F238E27FC236}">
                <a16:creationId xmlns:a16="http://schemas.microsoft.com/office/drawing/2014/main" id="{F1B798C6-2E48-4DFE-83E6-749DCD4792EC}"/>
              </a:ext>
            </a:extLst>
          </p:cNvPr>
          <p:cNvPicPr>
            <a:picLocks noChangeAspect="1"/>
          </p:cNvPicPr>
          <p:nvPr/>
        </p:nvPicPr>
        <p:blipFill>
          <a:blip r:embed="rId3"/>
          <a:stretch>
            <a:fillRect/>
          </a:stretch>
        </p:blipFill>
        <p:spPr>
          <a:xfrm>
            <a:off x="4606547" y="1226614"/>
            <a:ext cx="1541180" cy="728991"/>
          </a:xfrm>
          <a:prstGeom prst="rect">
            <a:avLst/>
          </a:prstGeom>
        </p:spPr>
      </p:pic>
      <p:sp>
        <p:nvSpPr>
          <p:cNvPr id="10" name="TextBox 9">
            <a:extLst>
              <a:ext uri="{FF2B5EF4-FFF2-40B4-BE49-F238E27FC236}">
                <a16:creationId xmlns:a16="http://schemas.microsoft.com/office/drawing/2014/main" id="{2A4FE3FC-D964-4828-A309-D0B9DEC43C83}"/>
              </a:ext>
            </a:extLst>
          </p:cNvPr>
          <p:cNvSpPr txBox="1"/>
          <p:nvPr/>
        </p:nvSpPr>
        <p:spPr>
          <a:xfrm>
            <a:off x="4725272" y="1130363"/>
            <a:ext cx="2292626" cy="261610"/>
          </a:xfrm>
          <a:prstGeom prst="rect">
            <a:avLst/>
          </a:prstGeom>
          <a:noFill/>
        </p:spPr>
        <p:txBody>
          <a:bodyPr wrap="square" rtlCol="0">
            <a:spAutoFit/>
          </a:bodyPr>
          <a:lstStyle/>
          <a:p>
            <a:r>
              <a:rPr lang="en-GB" sz="1100" dirty="0"/>
              <a:t>Image: gov.uk</a:t>
            </a:r>
          </a:p>
        </p:txBody>
      </p:sp>
      <p:sp>
        <p:nvSpPr>
          <p:cNvPr id="12" name="TextBox 11">
            <a:extLst>
              <a:ext uri="{FF2B5EF4-FFF2-40B4-BE49-F238E27FC236}">
                <a16:creationId xmlns:a16="http://schemas.microsoft.com/office/drawing/2014/main" id="{8B14C58D-1F85-46F1-9C91-4AB0619FF3AF}"/>
              </a:ext>
            </a:extLst>
          </p:cNvPr>
          <p:cNvSpPr txBox="1"/>
          <p:nvPr/>
        </p:nvSpPr>
        <p:spPr>
          <a:xfrm>
            <a:off x="5719459" y="948690"/>
            <a:ext cx="3363762" cy="5909310"/>
          </a:xfrm>
          <a:prstGeom prst="rect">
            <a:avLst/>
          </a:prstGeom>
          <a:noFill/>
        </p:spPr>
        <p:txBody>
          <a:bodyPr wrap="square" rtlCol="0">
            <a:spAutoFit/>
          </a:bodyPr>
          <a:lstStyle/>
          <a:p>
            <a:pPr marL="285750" indent="-285750">
              <a:buFont typeface="Arial" panose="020B0604020202020204" pitchFamily="34" charset="0"/>
              <a:buChar char="•"/>
            </a:pPr>
            <a:r>
              <a:rPr lang="en-GB" sz="1400" dirty="0"/>
              <a:t>Sure Start’s schemes are tailored to the first concerns locally, and all are different. Some schemes focus on younger/first time parents by aiding the development of their confidence and esteem. Some prioritise the mother-child relationship and how to improve it, and others provide help for the younger mothers who are still attending school. </a:t>
            </a:r>
          </a:p>
          <a:p>
            <a:pPr marL="285750" indent="-285750">
              <a:buFont typeface="Arial" panose="020B0604020202020204" pitchFamily="34" charset="0"/>
              <a:buChar char="•"/>
            </a:pPr>
            <a:r>
              <a:rPr lang="en-GB" sz="1400" dirty="0"/>
              <a:t>Sure Start partners closely with health visitors, primary health care teams, social services and early year’s education. Ensuring babies and pre-schools children in these areas are easily accessible to early and comprehensive assessment when a child/parent appears to have difficulty is the scheme’s primary aim so that quick, targeted support can be offered.</a:t>
            </a:r>
          </a:p>
          <a:p>
            <a:pPr marL="285750" indent="-285750">
              <a:buFont typeface="Arial" panose="020B0604020202020204" pitchFamily="34" charset="0"/>
              <a:buChar char="•"/>
            </a:pPr>
            <a:r>
              <a:rPr lang="en-GB" sz="1400" dirty="0"/>
              <a:t>This scheme perfectly reflects the Governments ambitions in the Rights to Action document for tackling problems/difficulties which are holding children back in their early years by early screening and intervention, and support and education.</a:t>
            </a:r>
          </a:p>
        </p:txBody>
      </p:sp>
      <p:cxnSp>
        <p:nvCxnSpPr>
          <p:cNvPr id="15" name="Straight Connector 14">
            <a:extLst>
              <a:ext uri="{FF2B5EF4-FFF2-40B4-BE49-F238E27FC236}">
                <a16:creationId xmlns:a16="http://schemas.microsoft.com/office/drawing/2014/main" id="{68A5C8A3-58B4-499D-B161-81EAF3C35CC8}"/>
              </a:ext>
            </a:extLst>
          </p:cNvPr>
          <p:cNvCxnSpPr>
            <a:cxnSpLocks/>
          </p:cNvCxnSpPr>
          <p:nvPr/>
        </p:nvCxnSpPr>
        <p:spPr>
          <a:xfrm flipH="1">
            <a:off x="2976254" y="1386078"/>
            <a:ext cx="1" cy="5372531"/>
          </a:xfrm>
          <a:prstGeom prst="line">
            <a:avLst/>
          </a:prstGeom>
        </p:spPr>
        <p:style>
          <a:lnRef idx="1">
            <a:schemeClr val="dk1"/>
          </a:lnRef>
          <a:fillRef idx="0">
            <a:schemeClr val="dk1"/>
          </a:fillRef>
          <a:effectRef idx="0">
            <a:schemeClr val="dk1"/>
          </a:effectRef>
          <a:fontRef idx="minor">
            <a:schemeClr val="tx1"/>
          </a:fontRef>
        </p:style>
      </p:cxnSp>
      <p:cxnSp>
        <p:nvCxnSpPr>
          <p:cNvPr id="18" name="Straight Connector 17">
            <a:extLst>
              <a:ext uri="{FF2B5EF4-FFF2-40B4-BE49-F238E27FC236}">
                <a16:creationId xmlns:a16="http://schemas.microsoft.com/office/drawing/2014/main" id="{7BE5D566-DC7C-4792-B9CD-028046F400A9}"/>
              </a:ext>
            </a:extLst>
          </p:cNvPr>
          <p:cNvCxnSpPr>
            <a:cxnSpLocks/>
          </p:cNvCxnSpPr>
          <p:nvPr/>
        </p:nvCxnSpPr>
        <p:spPr>
          <a:xfrm>
            <a:off x="5751444" y="1955605"/>
            <a:ext cx="0" cy="4803004"/>
          </a:xfrm>
          <a:prstGeom prst="line">
            <a:avLst/>
          </a:prstGeom>
        </p:spPr>
        <p:style>
          <a:lnRef idx="1">
            <a:schemeClr val="dk1"/>
          </a:lnRef>
          <a:fillRef idx="0">
            <a:schemeClr val="dk1"/>
          </a:fillRef>
          <a:effectRef idx="0">
            <a:schemeClr val="dk1"/>
          </a:effectRef>
          <a:fontRef idx="minor">
            <a:schemeClr val="tx1"/>
          </a:fontRef>
        </p:style>
      </p:cxnSp>
      <p:sp>
        <p:nvSpPr>
          <p:cNvPr id="21" name="TextBox 20">
            <a:extLst>
              <a:ext uri="{FF2B5EF4-FFF2-40B4-BE49-F238E27FC236}">
                <a16:creationId xmlns:a16="http://schemas.microsoft.com/office/drawing/2014/main" id="{BAD030D8-A570-4B0A-B7DF-CD2B50D6D92F}"/>
              </a:ext>
            </a:extLst>
          </p:cNvPr>
          <p:cNvSpPr txBox="1"/>
          <p:nvPr/>
        </p:nvSpPr>
        <p:spPr>
          <a:xfrm>
            <a:off x="9149483" y="0"/>
            <a:ext cx="3101004" cy="6894195"/>
          </a:xfrm>
          <a:prstGeom prst="rect">
            <a:avLst/>
          </a:prstGeom>
          <a:noFill/>
        </p:spPr>
        <p:txBody>
          <a:bodyPr wrap="square" rtlCol="0">
            <a:spAutoFit/>
          </a:bodyPr>
          <a:lstStyle/>
          <a:p>
            <a:r>
              <a:rPr lang="en-GB" dirty="0"/>
              <a:t>The Children’s Play Team Swansea</a:t>
            </a:r>
          </a:p>
          <a:p>
            <a:pPr marL="285750" indent="-285750">
              <a:buFont typeface="Arial" panose="020B0604020202020204" pitchFamily="34" charset="0"/>
              <a:buChar char="•"/>
            </a:pPr>
            <a:r>
              <a:rPr lang="en-GB" sz="1400" dirty="0"/>
              <a:t>A mobile play project for children aged up to 14 years run as an open access status. They believe </a:t>
            </a:r>
            <a:r>
              <a:rPr lang="en-GB" sz="1400" i="1" dirty="0"/>
              <a:t>“play is as important to our physical and mental health as getting enough sleep, eating well, and exercising.” (Swansea.gov)</a:t>
            </a:r>
          </a:p>
          <a:p>
            <a:pPr marL="285750" indent="-285750">
              <a:buFont typeface="Arial" panose="020B0604020202020204" pitchFamily="34" charset="0"/>
              <a:buChar char="•"/>
            </a:pPr>
            <a:r>
              <a:rPr lang="en-GB" sz="1400" dirty="0"/>
              <a:t>Article 31 of the UN Convention on the Rights of the Child clearly states a child’s rights to an </a:t>
            </a:r>
            <a:r>
              <a:rPr lang="en-GB" sz="1400" i="1" dirty="0"/>
              <a:t>“informal recreation and play.” </a:t>
            </a:r>
          </a:p>
          <a:p>
            <a:pPr marL="285750" indent="-285750">
              <a:buFont typeface="Arial" panose="020B0604020202020204" pitchFamily="34" charset="0"/>
              <a:buChar char="•"/>
            </a:pPr>
            <a:r>
              <a:rPr lang="en-GB" sz="1400" dirty="0"/>
              <a:t>The foundation of a child’s early years and learning experiences is shaped by play. Play is a vital source of enjoyment for a child, whilst also developing the child socially, emotionally, intellectually and physically. Every child’s needs to play must be nurtured to trigger their development. </a:t>
            </a:r>
          </a:p>
          <a:p>
            <a:pPr marL="285750" indent="-285750">
              <a:buFont typeface="Arial" panose="020B0604020202020204" pitchFamily="34" charset="0"/>
              <a:buChar char="•"/>
            </a:pPr>
            <a:r>
              <a:rPr lang="en-GB" sz="1400" dirty="0"/>
              <a:t>Play on Wheels is a service which provides community-based play, free of charge for children aged between 5-14 years. They also offer a creche session whilst parents access training courses. Lastly, they offer a free family play session for those who don’t have access to play facilities. </a:t>
            </a:r>
          </a:p>
        </p:txBody>
      </p:sp>
      <p:cxnSp>
        <p:nvCxnSpPr>
          <p:cNvPr id="26" name="Straight Connector 25">
            <a:extLst>
              <a:ext uri="{FF2B5EF4-FFF2-40B4-BE49-F238E27FC236}">
                <a16:creationId xmlns:a16="http://schemas.microsoft.com/office/drawing/2014/main" id="{DCDF274B-2646-4628-A6E5-440A5EB74BD2}"/>
              </a:ext>
            </a:extLst>
          </p:cNvPr>
          <p:cNvCxnSpPr>
            <a:cxnSpLocks/>
          </p:cNvCxnSpPr>
          <p:nvPr/>
        </p:nvCxnSpPr>
        <p:spPr>
          <a:xfrm>
            <a:off x="9162743" y="185530"/>
            <a:ext cx="0" cy="657307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06652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AE7C88-CFBF-4D9B-B991-AC2C32B27714}"/>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CA102248-1495-466E-AF76-E08DB68149B4}"/>
              </a:ext>
            </a:extLst>
          </p:cNvPr>
          <p:cNvSpPr>
            <a:spLocks noGrp="1"/>
          </p:cNvSpPr>
          <p:nvPr>
            <p:ph idx="1"/>
          </p:nvPr>
        </p:nvSpPr>
        <p:spPr/>
        <p:txBody>
          <a:bodyPr>
            <a:normAutofit fontScale="92500" lnSpcReduction="20000"/>
          </a:bodyPr>
          <a:lstStyle/>
          <a:p>
            <a:r>
              <a:rPr lang="en-GB" dirty="0"/>
              <a:t>Children and Young People: Rights to Action, Welsh Assembly Government, Wales (2004)</a:t>
            </a:r>
          </a:p>
          <a:p>
            <a:pPr marL="0" indent="0">
              <a:buNone/>
            </a:pPr>
            <a:r>
              <a:rPr lang="en-GB" dirty="0"/>
              <a:t>Available at: https://dera.ioe.ac.uk/7717/1/090415rightstoactionen.pdf</a:t>
            </a:r>
          </a:p>
          <a:p>
            <a:r>
              <a:rPr lang="en-GB" dirty="0"/>
              <a:t>Sure Starts Children’s Centres Logos, UK Government (2014)</a:t>
            </a:r>
          </a:p>
          <a:p>
            <a:pPr marL="0" indent="0">
              <a:buNone/>
            </a:pPr>
            <a:r>
              <a:rPr lang="en-GB" dirty="0"/>
              <a:t>Available at: </a:t>
            </a:r>
            <a:r>
              <a:rPr lang="en-GB" dirty="0">
                <a:hlinkClick r:id="rId2"/>
              </a:rPr>
              <a:t>https://www.gov.uk/government/publications/sure-start-childrens-centres-logos</a:t>
            </a:r>
            <a:endParaRPr lang="en-GB" dirty="0"/>
          </a:p>
          <a:p>
            <a:r>
              <a:rPr lang="en-GB" dirty="0"/>
              <a:t>The Children’s Play Team, Swansea Council (2019)</a:t>
            </a:r>
          </a:p>
          <a:p>
            <a:pPr marL="0" indent="0">
              <a:buNone/>
            </a:pPr>
            <a:r>
              <a:rPr lang="en-GB" dirty="0"/>
              <a:t>Available at: </a:t>
            </a:r>
            <a:r>
              <a:rPr lang="en-GB" dirty="0">
                <a:hlinkClick r:id="rId3"/>
              </a:rPr>
              <a:t>https://www.swansea.gov.uk/article/7602/The-Childrens-Play-Team</a:t>
            </a:r>
            <a:endParaRPr lang="en-GB" dirty="0"/>
          </a:p>
          <a:p>
            <a:r>
              <a:rPr lang="en-GB" dirty="0"/>
              <a:t>TWF, Betsi Cadwaladr University Health Board, NHS (2011)</a:t>
            </a:r>
          </a:p>
          <a:p>
            <a:pPr marL="0" indent="0">
              <a:buNone/>
            </a:pPr>
            <a:r>
              <a:rPr lang="en-GB" dirty="0"/>
              <a:t>Available at: </a:t>
            </a:r>
            <a:r>
              <a:rPr lang="en-GB" dirty="0">
                <a:hlinkClick r:id="rId4"/>
              </a:rPr>
              <a:t>http://www.wales.nhs.uk/sitesplus/861/tudalen/56496</a:t>
            </a: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38014252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30988</TotalTime>
  <Words>747</Words>
  <Application>Microsoft Office PowerPoint</Application>
  <PresentationFormat>Widescreen</PresentationFormat>
  <Paragraphs>29</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Rights to Action  Aim 1: A Flying Start in Life</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Rights to Action  Aim 1: A Flying Start in Life</dc:title>
  <dc:creator>Carys Messer</dc:creator>
  <cp:lastModifiedBy>Carys Messer</cp:lastModifiedBy>
  <cp:revision>14</cp:revision>
  <dcterms:created xsi:type="dcterms:W3CDTF">2020-04-28T09:31:48Z</dcterms:created>
  <dcterms:modified xsi:type="dcterms:W3CDTF">2020-05-19T22:00:29Z</dcterms:modified>
</cp:coreProperties>
</file>