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2" d="100"/>
          <a:sy n="92" d="100"/>
        </p:scale>
        <p:origin x="33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4027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4263719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4288661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0599B4-A005-44D1-B810-7746C42E5C50}" type="datetimeFigureOut">
              <a:rPr lang="en-IN" smtClean="0"/>
              <a:t>12-03-2023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3134821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0599B4-A005-44D1-B810-7746C42E5C50}" type="datetimeFigureOut">
              <a:rPr lang="en-IN" smtClean="0"/>
              <a:t>12-03-2023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3538401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0599B4-A005-44D1-B810-7746C42E5C50}" type="datetimeFigureOut">
              <a:rPr lang="en-IN" smtClean="0"/>
              <a:t>12-03-2023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404670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0599B4-A005-44D1-B810-7746C42E5C50}" type="datetimeFigureOut">
              <a:rPr lang="en-IN" smtClean="0"/>
              <a:t>12-03-2023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1323758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0599B4-A005-44D1-B810-7746C42E5C50}" type="datetimeFigureOut">
              <a:rPr lang="en-IN" smtClean="0"/>
              <a:t>12-03-2023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4192042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0599B4-A005-44D1-B810-7746C42E5C50}" type="datetimeFigureOut">
              <a:rPr lang="en-IN" smtClean="0"/>
              <a:t>12-03-2023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2730317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F0599B4-A005-44D1-B810-7746C42E5C50}" type="datetimeFigureOut">
              <a:rPr lang="en-IN" smtClean="0"/>
              <a:t>12-03-2023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4243177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4129085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081150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3083723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373739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756105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29417073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0599B4-A005-44D1-B810-7746C42E5C50}" type="datetimeFigureOut">
              <a:rPr lang="en-IN" smtClean="0"/>
              <a:t>12-03-2023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73E76D-FFCA-45B7-94AF-0B6271B4BF7E}" type="slidenum">
              <a:rPr lang="en-IN" smtClean="0"/>
              <a:t>‹#›</a:t>
            </a:fld>
            <a:endParaRPr lang="en-IN"/>
          </a:p>
        </p:txBody>
      </p:sp>
    </p:spTree>
    <p:extLst>
      <p:ext uri="{BB962C8B-B14F-4D97-AF65-F5344CB8AC3E}">
        <p14:creationId xmlns:p14="http://schemas.microsoft.com/office/powerpoint/2010/main" val="3912932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F0599B4-A005-44D1-B810-7746C42E5C50}" type="datetimeFigureOut">
              <a:rPr lang="en-IN" smtClean="0"/>
              <a:t>12-03-2023</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EF73E76D-FFCA-45B7-94AF-0B6271B4BF7E}" type="slidenum">
              <a:rPr lang="en-IN" smtClean="0"/>
              <a:t>‹#›</a:t>
            </a:fld>
            <a:endParaRPr lang="en-IN"/>
          </a:p>
        </p:txBody>
      </p:sp>
    </p:spTree>
    <p:extLst>
      <p:ext uri="{BB962C8B-B14F-4D97-AF65-F5344CB8AC3E}">
        <p14:creationId xmlns:p14="http://schemas.microsoft.com/office/powerpoint/2010/main" val="37212215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37FAC-F498-C2D5-9106-009FC1BE5887}"/>
              </a:ext>
            </a:extLst>
          </p:cNvPr>
          <p:cNvSpPr>
            <a:spLocks noGrp="1"/>
          </p:cNvSpPr>
          <p:nvPr>
            <p:ph type="ctrTitle"/>
          </p:nvPr>
        </p:nvSpPr>
        <p:spPr/>
        <p:txBody>
          <a:bodyPr/>
          <a:lstStyle/>
          <a:p>
            <a:r>
              <a:rPr lang="en-IN" sz="2500" b="1" dirty="0">
                <a:solidFill>
                  <a:schemeClr val="bg1"/>
                </a:solidFill>
              </a:rPr>
              <a:t>LCBB-5004</a:t>
            </a:r>
            <a:br>
              <a:rPr lang="en-IN" dirty="0"/>
            </a:br>
            <a:r>
              <a:rPr lang="en-IN" dirty="0"/>
              <a:t>Managing people </a:t>
            </a:r>
          </a:p>
        </p:txBody>
      </p:sp>
      <p:sp>
        <p:nvSpPr>
          <p:cNvPr id="3" name="Subtitle 2">
            <a:extLst>
              <a:ext uri="{FF2B5EF4-FFF2-40B4-BE49-F238E27FC236}">
                <a16:creationId xmlns:a16="http://schemas.microsoft.com/office/drawing/2014/main" id="{C9172A8C-4AE7-C859-BE39-EE2DDABA76E1}"/>
              </a:ext>
            </a:extLst>
          </p:cNvPr>
          <p:cNvSpPr>
            <a:spLocks noGrp="1"/>
          </p:cNvSpPr>
          <p:nvPr>
            <p:ph type="subTitle" idx="1"/>
          </p:nvPr>
        </p:nvSpPr>
        <p:spPr/>
        <p:txBody>
          <a:bodyPr/>
          <a:lstStyle/>
          <a:p>
            <a:r>
              <a:rPr lang="pt-BR" b="0" i="0" dirty="0">
                <a:solidFill>
                  <a:srgbClr val="222222"/>
                </a:solidFill>
                <a:effectLst/>
                <a:latin typeface="Arial" panose="020B0604020202020204" pitchFamily="34" charset="0"/>
              </a:rPr>
              <a:t>Client name:- Ana Maria Parau</a:t>
            </a:r>
          </a:p>
          <a:p>
            <a:r>
              <a:rPr lang="pt-BR" b="0" i="0" dirty="0">
                <a:solidFill>
                  <a:srgbClr val="222222"/>
                </a:solidFill>
                <a:effectLst/>
                <a:latin typeface="Arial" panose="020B0604020202020204" pitchFamily="34" charset="0"/>
              </a:rPr>
              <a:t>Student id:- 2123792 </a:t>
            </a:r>
            <a:endParaRPr lang="en-IN" dirty="0"/>
          </a:p>
        </p:txBody>
      </p:sp>
    </p:spTree>
    <p:extLst>
      <p:ext uri="{BB962C8B-B14F-4D97-AF65-F5344CB8AC3E}">
        <p14:creationId xmlns:p14="http://schemas.microsoft.com/office/powerpoint/2010/main" val="3514563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F9B08-FA18-3B05-A7ED-10D08D541027}"/>
              </a:ext>
            </a:extLst>
          </p:cNvPr>
          <p:cNvSpPr>
            <a:spLocks noGrp="1"/>
          </p:cNvSpPr>
          <p:nvPr>
            <p:ph type="title"/>
          </p:nvPr>
        </p:nvSpPr>
        <p:spPr>
          <a:xfrm>
            <a:off x="600635" y="71719"/>
            <a:ext cx="8758518" cy="1371599"/>
          </a:xfrm>
        </p:spPr>
        <p:txBody>
          <a:bodyPr/>
          <a:lstStyle/>
          <a:p>
            <a:r>
              <a:rPr lang="en-IN" dirty="0"/>
              <a:t>Table of content </a:t>
            </a:r>
          </a:p>
        </p:txBody>
      </p:sp>
      <p:sp>
        <p:nvSpPr>
          <p:cNvPr id="3" name="Content Placeholder 2">
            <a:extLst>
              <a:ext uri="{FF2B5EF4-FFF2-40B4-BE49-F238E27FC236}">
                <a16:creationId xmlns:a16="http://schemas.microsoft.com/office/drawing/2014/main" id="{32F77ED2-DFB0-30C7-4530-8A1D25D79587}"/>
              </a:ext>
            </a:extLst>
          </p:cNvPr>
          <p:cNvSpPr>
            <a:spLocks noGrp="1"/>
          </p:cNvSpPr>
          <p:nvPr>
            <p:ph idx="1"/>
          </p:nvPr>
        </p:nvSpPr>
        <p:spPr>
          <a:xfrm>
            <a:off x="684212" y="1909482"/>
            <a:ext cx="9275576" cy="3917577"/>
          </a:xfrm>
        </p:spPr>
        <p:txBody>
          <a:bodyPr>
            <a:normAutofit fontScale="92500"/>
          </a:bodyPr>
          <a:lstStyle/>
          <a:p>
            <a:pPr algn="just">
              <a:lnSpc>
                <a:spcPct val="150000"/>
              </a:lnSpc>
              <a:spcAft>
                <a:spcPts val="800"/>
              </a:spcAft>
            </a:pPr>
            <a:r>
              <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Introduction </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Human Resource Profession</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Role of HR professional and values govern their duties in references of CIPD Profession Map. </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Type of relationship between employers and employees</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Factors can be put for influencing positive relationship within employer and employee</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Conclusion </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References </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3632563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415BDB-B2B2-744C-306D-B48585B51AC3}"/>
              </a:ext>
            </a:extLst>
          </p:cNvPr>
          <p:cNvSpPr>
            <a:spLocks noGrp="1"/>
          </p:cNvSpPr>
          <p:nvPr>
            <p:ph type="title"/>
          </p:nvPr>
        </p:nvSpPr>
        <p:spPr>
          <a:xfrm>
            <a:off x="684212" y="403412"/>
            <a:ext cx="10656141" cy="1299882"/>
          </a:xfrm>
        </p:spPr>
        <p:txBody>
          <a:bodyPr/>
          <a:lstStyle/>
          <a:p>
            <a:pPr algn="ctr"/>
            <a:r>
              <a:rPr lang="en-IN" dirty="0"/>
              <a:t>Introduction </a:t>
            </a:r>
          </a:p>
        </p:txBody>
      </p:sp>
      <p:sp>
        <p:nvSpPr>
          <p:cNvPr id="5" name="Content Placeholder 4">
            <a:extLst>
              <a:ext uri="{FF2B5EF4-FFF2-40B4-BE49-F238E27FC236}">
                <a16:creationId xmlns:a16="http://schemas.microsoft.com/office/drawing/2014/main" id="{CBADF07B-E77B-BF7C-8A60-A89B8FA18620}"/>
              </a:ext>
            </a:extLst>
          </p:cNvPr>
          <p:cNvSpPr>
            <a:spLocks noGrp="1"/>
          </p:cNvSpPr>
          <p:nvPr>
            <p:ph idx="1"/>
          </p:nvPr>
        </p:nvSpPr>
        <p:spPr>
          <a:xfrm>
            <a:off x="684212" y="2017059"/>
            <a:ext cx="10951976" cy="3576917"/>
          </a:xfrm>
        </p:spPr>
        <p:txBody>
          <a:bodyPr>
            <a:normAutofit fontScale="92500" lnSpcReduction="10000"/>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 is strategic approach which helps in nurturing as well as supporting staff and make sure positive workplace environment. </a:t>
            </a: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addition to this, this function simply varies across distinct business and industries but involves recruitment, compensation, employee’s relation as well as training and development of staff. </a:t>
            </a: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be going to discuss role of HR professional and its values which govern their duties in references of CIPD profession map. </a:t>
            </a: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Furthermore, it also elaborates type of relation within employers and employees. Along with factors which influence positive relation among employers and employees.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509242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415BDB-B2B2-744C-306D-B48585B51AC3}"/>
              </a:ext>
            </a:extLst>
          </p:cNvPr>
          <p:cNvSpPr>
            <a:spLocks noGrp="1"/>
          </p:cNvSpPr>
          <p:nvPr>
            <p:ph type="title"/>
          </p:nvPr>
        </p:nvSpPr>
        <p:spPr>
          <a:xfrm>
            <a:off x="684212" y="403412"/>
            <a:ext cx="10656141" cy="1299882"/>
          </a:xfrm>
        </p:spPr>
        <p:txBody>
          <a:bodyPr/>
          <a:lstStyle/>
          <a:p>
            <a:pPr algn="ctr"/>
            <a:r>
              <a:rPr lang="en-IN" dirty="0"/>
              <a:t>Human resource profession  </a:t>
            </a:r>
          </a:p>
        </p:txBody>
      </p:sp>
      <p:sp>
        <p:nvSpPr>
          <p:cNvPr id="5" name="Content Placeholder 4">
            <a:extLst>
              <a:ext uri="{FF2B5EF4-FFF2-40B4-BE49-F238E27FC236}">
                <a16:creationId xmlns:a16="http://schemas.microsoft.com/office/drawing/2014/main" id="{CBADF07B-E77B-BF7C-8A60-A89B8FA18620}"/>
              </a:ext>
            </a:extLst>
          </p:cNvPr>
          <p:cNvSpPr>
            <a:spLocks noGrp="1"/>
          </p:cNvSpPr>
          <p:nvPr>
            <p:ph idx="1"/>
          </p:nvPr>
        </p:nvSpPr>
        <p:spPr>
          <a:xfrm>
            <a:off x="684212" y="2017060"/>
            <a:ext cx="5922776" cy="3281082"/>
          </a:xfrm>
        </p:spPr>
        <p:txBody>
          <a:bodyPr>
            <a:normAutofit/>
          </a:bodyPr>
          <a:lstStyle/>
          <a:p>
            <a:pPr algn="just">
              <a:lnSpc>
                <a:spcPct val="150000"/>
              </a:lnSpc>
            </a:pPr>
            <a:r>
              <a:rPr lang="en-US" sz="1800" dirty="0">
                <a:effectLst/>
                <a:latin typeface="Times New Roman" panose="02020603050405020304" pitchFamily="18" charset="0"/>
                <a:ea typeface="Calibri" panose="020F0502020204030204" pitchFamily="34" charset="0"/>
              </a:rPr>
              <a:t>Human resources professionals mainly coordinate, plan as well as direct administrative function with business firm. </a:t>
            </a:r>
          </a:p>
          <a:p>
            <a:pPr algn="just">
              <a:lnSpc>
                <a:spcPct val="150000"/>
              </a:lnSpc>
            </a:pPr>
            <a:r>
              <a:rPr lang="en-US" sz="1800" dirty="0">
                <a:effectLst/>
                <a:latin typeface="Times New Roman" panose="02020603050405020304" pitchFamily="18" charset="0"/>
                <a:ea typeface="Calibri" panose="020F0502020204030204" pitchFamily="34" charset="0"/>
              </a:rPr>
              <a:t>In addition to this, HR professionals are employed within each industry. HR work in offices as well as most of them work full time during regular business hours. </a:t>
            </a:r>
            <a:endParaRPr lang="en-IN" dirty="0"/>
          </a:p>
        </p:txBody>
      </p:sp>
      <p:pic>
        <p:nvPicPr>
          <p:cNvPr id="1030" name="Picture 6" descr="What is Human Resources? Know Human Resources Skills, Career Path,  Eligibility &amp; Courses | Naukri Learning">
            <a:extLst>
              <a:ext uri="{FF2B5EF4-FFF2-40B4-BE49-F238E27FC236}">
                <a16:creationId xmlns:a16="http://schemas.microsoft.com/office/drawing/2014/main" id="{2BA03B3D-CC84-70C4-5B81-8ACE90B328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4846" y="2456330"/>
            <a:ext cx="4280647" cy="2402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367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415BDB-B2B2-744C-306D-B48585B51AC3}"/>
              </a:ext>
            </a:extLst>
          </p:cNvPr>
          <p:cNvSpPr>
            <a:spLocks noGrp="1"/>
          </p:cNvSpPr>
          <p:nvPr>
            <p:ph type="title"/>
          </p:nvPr>
        </p:nvSpPr>
        <p:spPr>
          <a:xfrm>
            <a:off x="684212" y="286871"/>
            <a:ext cx="10656141" cy="1497105"/>
          </a:xfrm>
        </p:spPr>
        <p:txBody>
          <a:bodyPr>
            <a:normAutofit fontScale="90000"/>
          </a:bodyPr>
          <a:lstStyle/>
          <a:p>
            <a:pPr algn="ctr"/>
            <a:r>
              <a:rPr lang="en-IN" dirty="0"/>
              <a:t>Role of HR Professional and value govern their duties in references of CIPD profession map</a:t>
            </a:r>
          </a:p>
        </p:txBody>
      </p:sp>
      <p:sp>
        <p:nvSpPr>
          <p:cNvPr id="5" name="Content Placeholder 4">
            <a:extLst>
              <a:ext uri="{FF2B5EF4-FFF2-40B4-BE49-F238E27FC236}">
                <a16:creationId xmlns:a16="http://schemas.microsoft.com/office/drawing/2014/main" id="{CBADF07B-E77B-BF7C-8A60-A89B8FA18620}"/>
              </a:ext>
            </a:extLst>
          </p:cNvPr>
          <p:cNvSpPr>
            <a:spLocks noGrp="1"/>
          </p:cNvSpPr>
          <p:nvPr>
            <p:ph idx="1"/>
          </p:nvPr>
        </p:nvSpPr>
        <p:spPr>
          <a:xfrm>
            <a:off x="684212" y="2017059"/>
            <a:ext cx="11202988" cy="4554069"/>
          </a:xfrm>
        </p:spPr>
        <p:txBody>
          <a:bodyPr>
            <a:normAutofit/>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CIPD profession map is interactive set of standards for guiding those who conduct operations within human resource for developing as well as enhancing world of work. </a:t>
            </a: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Main purpose of CIPD profession is to aids instill a shared identity of professional across industry with every individual who work in HR by applying similar set of standards as well as values. </a:t>
            </a: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addition to this, sense of shared purpose is important for ensuring HR industry maintains collective identity along with this industry standards aids in guiding all with profession manner. </a:t>
            </a: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CIPD profession framework of shared values allows Human Resource in building trust which needs for creating and developing positive changes within workplace. 2</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endParaRPr lang="en-IN" dirty="0"/>
          </a:p>
        </p:txBody>
      </p:sp>
    </p:spTree>
    <p:extLst>
      <p:ext uri="{BB962C8B-B14F-4D97-AF65-F5344CB8AC3E}">
        <p14:creationId xmlns:p14="http://schemas.microsoft.com/office/powerpoint/2010/main" val="4196304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415BDB-B2B2-744C-306D-B48585B51AC3}"/>
              </a:ext>
            </a:extLst>
          </p:cNvPr>
          <p:cNvSpPr>
            <a:spLocks noGrp="1"/>
          </p:cNvSpPr>
          <p:nvPr>
            <p:ph type="title"/>
          </p:nvPr>
        </p:nvSpPr>
        <p:spPr>
          <a:xfrm>
            <a:off x="684212" y="286871"/>
            <a:ext cx="10656141" cy="1497105"/>
          </a:xfrm>
        </p:spPr>
        <p:txBody>
          <a:bodyPr>
            <a:normAutofit/>
          </a:bodyPr>
          <a:lstStyle/>
          <a:p>
            <a:pPr algn="ctr"/>
            <a:r>
              <a:rPr lang="en-IN" dirty="0"/>
              <a:t>Continue…..</a:t>
            </a:r>
          </a:p>
        </p:txBody>
      </p:sp>
      <p:sp>
        <p:nvSpPr>
          <p:cNvPr id="5" name="Content Placeholder 4">
            <a:extLst>
              <a:ext uri="{FF2B5EF4-FFF2-40B4-BE49-F238E27FC236}">
                <a16:creationId xmlns:a16="http://schemas.microsoft.com/office/drawing/2014/main" id="{CBADF07B-E77B-BF7C-8A60-A89B8FA18620}"/>
              </a:ext>
            </a:extLst>
          </p:cNvPr>
          <p:cNvSpPr>
            <a:spLocks noGrp="1"/>
          </p:cNvSpPr>
          <p:nvPr>
            <p:ph idx="1"/>
          </p:nvPr>
        </p:nvSpPr>
        <p:spPr>
          <a:xfrm>
            <a:off x="684212" y="1550895"/>
            <a:ext cx="7240588" cy="4509246"/>
          </a:xfrm>
        </p:spPr>
        <p:txBody>
          <a:bodyPr>
            <a:normAutofit/>
          </a:bodyPr>
          <a:lstStyle/>
          <a:p>
            <a:pPr algn="just">
              <a:lnSpc>
                <a:spcPct val="150000"/>
              </a:lnSpc>
            </a:pPr>
            <a:r>
              <a:rPr lang="en-US" sz="1800" dirty="0">
                <a:effectLst/>
                <a:latin typeface="Times New Roman" panose="02020603050405020304" pitchFamily="18" charset="0"/>
                <a:ea typeface="Calibri" panose="020F0502020204030204" pitchFamily="34" charset="0"/>
              </a:rPr>
              <a:t>Business environment always change which means HR professional must update their values. In the change manner CIPD also needed to be change with changing world as new priorities and technology develop which results in changing ways of working. </a:t>
            </a:r>
          </a:p>
          <a:p>
            <a:pPr algn="just">
              <a:lnSpc>
                <a:spcPct val="150000"/>
              </a:lnSpc>
            </a:pPr>
            <a:r>
              <a:rPr lang="en-US" sz="1800" dirty="0">
                <a:effectLst/>
                <a:latin typeface="Times New Roman" panose="02020603050405020304" pitchFamily="18" charset="0"/>
                <a:ea typeface="Calibri" panose="020F0502020204030204" pitchFamily="34" charset="0"/>
              </a:rPr>
              <a:t>Through this, role of HR changed forever. By implementing CIPD Profession Map, company, HR professionals as well as employees themselves benefit shifting through focusing value-based decision makings in better manner. </a:t>
            </a:r>
            <a:endParaRPr lang="en-IN" dirty="0"/>
          </a:p>
        </p:txBody>
      </p:sp>
      <p:pic>
        <p:nvPicPr>
          <p:cNvPr id="2050" name="Picture 2" descr="It's almost time for CIPD ACE 2019… what does the new Profession Map mean  for you?">
            <a:extLst>
              <a:ext uri="{FF2B5EF4-FFF2-40B4-BE49-F238E27FC236}">
                <a16:creationId xmlns:a16="http://schemas.microsoft.com/office/drawing/2014/main" id="{127C001B-7AF1-7197-377E-50B1013421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7177" y="2221846"/>
            <a:ext cx="3576917" cy="3400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40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9DDEF-0A43-0292-F1AC-40882236CB73}"/>
              </a:ext>
            </a:extLst>
          </p:cNvPr>
          <p:cNvSpPr>
            <a:spLocks noGrp="1"/>
          </p:cNvSpPr>
          <p:nvPr>
            <p:ph type="title"/>
          </p:nvPr>
        </p:nvSpPr>
        <p:spPr>
          <a:xfrm>
            <a:off x="600635" y="286871"/>
            <a:ext cx="10228730" cy="1443317"/>
          </a:xfrm>
        </p:spPr>
        <p:txBody>
          <a:bodyPr/>
          <a:lstStyle/>
          <a:p>
            <a:r>
              <a:rPr lang="en-IN" dirty="0"/>
              <a:t>Type of relationship between employers and employees</a:t>
            </a:r>
          </a:p>
        </p:txBody>
      </p:sp>
      <p:sp>
        <p:nvSpPr>
          <p:cNvPr id="3" name="Content Placeholder 2">
            <a:extLst>
              <a:ext uri="{FF2B5EF4-FFF2-40B4-BE49-F238E27FC236}">
                <a16:creationId xmlns:a16="http://schemas.microsoft.com/office/drawing/2014/main" id="{7B9412FF-BD69-0910-01A6-AC3C3213BE67}"/>
              </a:ext>
            </a:extLst>
          </p:cNvPr>
          <p:cNvSpPr>
            <a:spLocks noGrp="1"/>
          </p:cNvSpPr>
          <p:nvPr>
            <p:ph idx="1"/>
          </p:nvPr>
        </p:nvSpPr>
        <p:spPr>
          <a:xfrm>
            <a:off x="528919" y="1864660"/>
            <a:ext cx="10300446" cy="4213412"/>
          </a:xfrm>
        </p:spPr>
        <p:txBody>
          <a:bodyPr/>
          <a:lstStyle/>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 organisation when employers hire new employee, they are not just bringing new member of workforce abroad, employers also starting relationship for future. </a:t>
            </a:r>
          </a:p>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Because they both work in close quarters as they develop relationship as well as managing these relation helps in success of business. Because strong relation results in high employee happiness and enhance productivity. </a:t>
            </a:r>
          </a:p>
          <a:p>
            <a:pPr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 simple term it can be said that employer and employee both must maintain good relation with each other because it results in long term sustainability within competitive business environment.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099395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91D2C-42F4-AF9A-028D-57EFE8CD4F0A}"/>
              </a:ext>
            </a:extLst>
          </p:cNvPr>
          <p:cNvSpPr>
            <a:spLocks noGrp="1"/>
          </p:cNvSpPr>
          <p:nvPr>
            <p:ph type="title"/>
          </p:nvPr>
        </p:nvSpPr>
        <p:spPr>
          <a:xfrm>
            <a:off x="791788" y="179294"/>
            <a:ext cx="10414094" cy="1066800"/>
          </a:xfrm>
        </p:spPr>
        <p:txBody>
          <a:bodyPr/>
          <a:lstStyle/>
          <a:p>
            <a:r>
              <a:rPr lang="en-IN" dirty="0"/>
              <a:t>Continue…</a:t>
            </a:r>
          </a:p>
        </p:txBody>
      </p:sp>
      <p:sp>
        <p:nvSpPr>
          <p:cNvPr id="3" name="Content Placeholder 2">
            <a:extLst>
              <a:ext uri="{FF2B5EF4-FFF2-40B4-BE49-F238E27FC236}">
                <a16:creationId xmlns:a16="http://schemas.microsoft.com/office/drawing/2014/main" id="{5D160C51-EF99-597E-A8A4-5AFD93E1CB4D}"/>
              </a:ext>
            </a:extLst>
          </p:cNvPr>
          <p:cNvSpPr>
            <a:spLocks noGrp="1"/>
          </p:cNvSpPr>
          <p:nvPr>
            <p:ph idx="1"/>
          </p:nvPr>
        </p:nvSpPr>
        <p:spPr>
          <a:xfrm>
            <a:off x="684212" y="1604682"/>
            <a:ext cx="10996800" cy="4069978"/>
          </a:xfrm>
        </p:spPr>
        <p:txBody>
          <a:bodyPr>
            <a:normAutofit fontScale="92500" lnSpcReduction="10000"/>
          </a:bodyPr>
          <a:lstStyle/>
          <a:p>
            <a:pPr marL="0" indent="0" algn="just">
              <a:lnSpc>
                <a:spcPct val="150000"/>
              </a:lnSpc>
              <a:buNone/>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Generally, relationship of employers and employees should be mutually respectful. In this, degree of closeness depends on both. There are several types of employers in which some keep their employees at distance and make sure no confusion hierarchy exists among each other.  Whereas, other elect for becoming friendlier with their employees by seeing this as way to ramp up staff members happiness. There are several type of relationship among employers and employees explanation are as follows :-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Mutual Reliance Relationship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Relationship Building Over Time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Set Relationship Boundaries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393181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ECAD9-A054-77F0-0219-F7535D054ADC}"/>
              </a:ext>
            </a:extLst>
          </p:cNvPr>
          <p:cNvSpPr>
            <a:spLocks noGrp="1"/>
          </p:cNvSpPr>
          <p:nvPr>
            <p:ph type="title"/>
          </p:nvPr>
        </p:nvSpPr>
        <p:spPr>
          <a:xfrm>
            <a:off x="818682" y="152401"/>
            <a:ext cx="10530636" cy="1246094"/>
          </a:xfrm>
        </p:spPr>
        <p:txBody>
          <a:bodyPr>
            <a:normAutofit/>
          </a:bodyPr>
          <a:lstStyle/>
          <a:p>
            <a:pPr algn="ctr">
              <a:lnSpc>
                <a:spcPct val="150000"/>
              </a:lnSpc>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Factors can be put for influencing positive relationship within employer and employee</a:t>
            </a:r>
            <a:endParaRPr lang="en-IN" sz="2400" dirty="0"/>
          </a:p>
        </p:txBody>
      </p:sp>
      <p:sp>
        <p:nvSpPr>
          <p:cNvPr id="3" name="Content Placeholder 2">
            <a:extLst>
              <a:ext uri="{FF2B5EF4-FFF2-40B4-BE49-F238E27FC236}">
                <a16:creationId xmlns:a16="http://schemas.microsoft.com/office/drawing/2014/main" id="{9220E1D7-B67C-DBBE-751D-4BEE943A42FD}"/>
              </a:ext>
            </a:extLst>
          </p:cNvPr>
          <p:cNvSpPr>
            <a:spLocks noGrp="1"/>
          </p:cNvSpPr>
          <p:nvPr>
            <p:ph idx="1"/>
          </p:nvPr>
        </p:nvSpPr>
        <p:spPr>
          <a:xfrm>
            <a:off x="684212" y="2277035"/>
            <a:ext cx="6487553" cy="4123765"/>
          </a:xfrm>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rPr>
              <a:t>The relation within employers as well as employee is basically determined through actions as well as attitudes of employers. For example, employer basically sets tone for whether the climate within work environment will be professional, casual, well-ordered as well as creative. </a:t>
            </a:r>
          </a:p>
          <a:p>
            <a:pPr algn="just">
              <a:lnSpc>
                <a:spcPct val="150000"/>
              </a:lnSpc>
            </a:pPr>
            <a:r>
              <a:rPr lang="en-US" sz="1800" dirty="0">
                <a:effectLst/>
                <a:latin typeface="Times New Roman" panose="02020603050405020304" pitchFamily="18" charset="0"/>
                <a:ea typeface="Calibri" panose="020F0502020204030204" pitchFamily="34" charset="0"/>
              </a:rPr>
              <a:t>Surrounding which created by employers determine relationship within employers and employees are healthy as well as productive. </a:t>
            </a:r>
            <a:endParaRPr lang="en-IN" dirty="0"/>
          </a:p>
        </p:txBody>
      </p:sp>
      <p:pic>
        <p:nvPicPr>
          <p:cNvPr id="3074" name="Picture 2" descr="Difference between Employee and Employer - Diferr">
            <a:extLst>
              <a:ext uri="{FF2B5EF4-FFF2-40B4-BE49-F238E27FC236}">
                <a16:creationId xmlns:a16="http://schemas.microsoft.com/office/drawing/2014/main" id="{45CAF0F9-CB04-E66B-C74F-84279A5E79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7907" y="2899522"/>
            <a:ext cx="3451412" cy="2586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524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8D024-9A0C-8539-991E-BC78ACD161A8}"/>
              </a:ext>
            </a:extLst>
          </p:cNvPr>
          <p:cNvSpPr>
            <a:spLocks noGrp="1"/>
          </p:cNvSpPr>
          <p:nvPr>
            <p:ph type="title"/>
          </p:nvPr>
        </p:nvSpPr>
        <p:spPr>
          <a:xfrm>
            <a:off x="594564" y="116541"/>
            <a:ext cx="9992753" cy="1228165"/>
          </a:xfrm>
        </p:spPr>
        <p:txBody>
          <a:bodyPr/>
          <a:lstStyle/>
          <a:p>
            <a:pPr algn="ctr"/>
            <a:r>
              <a:rPr lang="en-IN" dirty="0"/>
              <a:t>Continue..</a:t>
            </a:r>
          </a:p>
        </p:txBody>
      </p:sp>
      <p:sp>
        <p:nvSpPr>
          <p:cNvPr id="3" name="Content Placeholder 2">
            <a:extLst>
              <a:ext uri="{FF2B5EF4-FFF2-40B4-BE49-F238E27FC236}">
                <a16:creationId xmlns:a16="http://schemas.microsoft.com/office/drawing/2014/main" id="{8E665FA7-9FAC-2F8B-A1FE-48756BBE7064}"/>
              </a:ext>
            </a:extLst>
          </p:cNvPr>
          <p:cNvSpPr>
            <a:spLocks noGrp="1"/>
          </p:cNvSpPr>
          <p:nvPr>
            <p:ph idx="1"/>
          </p:nvPr>
        </p:nvSpPr>
        <p:spPr>
          <a:xfrm>
            <a:off x="528918" y="1604682"/>
            <a:ext cx="11178987" cy="5056094"/>
          </a:xfrm>
        </p:spPr>
        <p:txBody>
          <a:bodyPr>
            <a:normAutofit/>
          </a:bodyPr>
          <a:lstStyle/>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Authentic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 It is important to be authentic as well as genuine which simply means don’t pretend somewhat which individual says when they don’t. People are smart as they can see through employers who right to care about their employees but who offer unfriendly working circumstances and set unreasoning prospects. It is important for both employers and employee to make sure that their actions match words because it is solid foundation of building trust and accomplishing desired results in better manner.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Flexible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 It is one of the most important foundations for developing good relation within employers as well as employees. Because healthy work life balance is important for achieving satisfaction and retention of employees. Almost absolutely need to be stretchy with things like hours, shifts, time off, remote work, and adapting to unforeseen conditions or traumas if you want to aids people accomplish that balance. Perhaps nothing else will demonstrate to others how important you view the employer-employee relations to be much flexible and willingness to collaborate with them to discover solutions that will best serve both parties' requirements.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437473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9B7A-0FC3-2246-335B-A461EF41D403}"/>
              </a:ext>
            </a:extLst>
          </p:cNvPr>
          <p:cNvSpPr>
            <a:spLocks noGrp="1"/>
          </p:cNvSpPr>
          <p:nvPr>
            <p:ph type="title"/>
          </p:nvPr>
        </p:nvSpPr>
        <p:spPr>
          <a:xfrm>
            <a:off x="1186236" y="206189"/>
            <a:ext cx="8534400" cy="1264024"/>
          </a:xfrm>
        </p:spPr>
        <p:txBody>
          <a:bodyPr/>
          <a:lstStyle/>
          <a:p>
            <a:pPr algn="ctr"/>
            <a:r>
              <a:rPr lang="en-IN" dirty="0"/>
              <a:t>conclusion</a:t>
            </a:r>
          </a:p>
        </p:txBody>
      </p:sp>
      <p:sp>
        <p:nvSpPr>
          <p:cNvPr id="3" name="Content Placeholder 2">
            <a:extLst>
              <a:ext uri="{FF2B5EF4-FFF2-40B4-BE49-F238E27FC236}">
                <a16:creationId xmlns:a16="http://schemas.microsoft.com/office/drawing/2014/main" id="{D5D857DA-3546-1668-6752-569A165E922F}"/>
              </a:ext>
            </a:extLst>
          </p:cNvPr>
          <p:cNvSpPr>
            <a:spLocks noGrp="1"/>
          </p:cNvSpPr>
          <p:nvPr>
            <p:ph idx="1"/>
          </p:nvPr>
        </p:nvSpPr>
        <p:spPr>
          <a:xfrm>
            <a:off x="1186236" y="2160494"/>
            <a:ext cx="8534400" cy="3774141"/>
          </a:xfrm>
        </p:spPr>
        <p:txBody>
          <a:bodyPr>
            <a:normAutofit fontScale="92500" lnSpcReduction="20000"/>
          </a:bodyPr>
          <a:lstStyle/>
          <a:p>
            <a:pPr algn="just">
              <a:lnSpc>
                <a:spcPct val="16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After going through overall discussion, it has been concluded that, HR professionals are important part of industry as they help in accomplishing desired results in better manner. </a:t>
            </a:r>
          </a:p>
          <a:p>
            <a:pPr algn="just">
              <a:lnSpc>
                <a:spcPct val="16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With this, their efforts result in employee’s satisfaction as well as accomplishing goals and objectives in better manner. Moreover, HR professional as well as their values play important role in CIPD professional map. </a:t>
            </a:r>
          </a:p>
          <a:p>
            <a:pPr algn="just">
              <a:lnSpc>
                <a:spcPct val="16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Along with this, there are several type of employee and employers relation such as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Mutual Reliance Relationship, Relationship Building Over Time as well as Set Relationship Boundaries. Moreover, there are several factors also which impact on building positive relationship among employees and employers.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768813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9B7A-0FC3-2246-335B-A461EF41D403}"/>
              </a:ext>
            </a:extLst>
          </p:cNvPr>
          <p:cNvSpPr>
            <a:spLocks noGrp="1"/>
          </p:cNvSpPr>
          <p:nvPr>
            <p:ph type="title"/>
          </p:nvPr>
        </p:nvSpPr>
        <p:spPr>
          <a:xfrm>
            <a:off x="1186236" y="206189"/>
            <a:ext cx="8534400" cy="770964"/>
          </a:xfrm>
        </p:spPr>
        <p:txBody>
          <a:bodyPr/>
          <a:lstStyle/>
          <a:p>
            <a:pPr algn="ctr"/>
            <a:r>
              <a:rPr lang="en-IN" dirty="0"/>
              <a:t>references</a:t>
            </a:r>
          </a:p>
        </p:txBody>
      </p:sp>
      <p:sp>
        <p:nvSpPr>
          <p:cNvPr id="3" name="Content Placeholder 2">
            <a:extLst>
              <a:ext uri="{FF2B5EF4-FFF2-40B4-BE49-F238E27FC236}">
                <a16:creationId xmlns:a16="http://schemas.microsoft.com/office/drawing/2014/main" id="{D5D857DA-3546-1668-6752-569A165E922F}"/>
              </a:ext>
            </a:extLst>
          </p:cNvPr>
          <p:cNvSpPr>
            <a:spLocks noGrp="1"/>
          </p:cNvSpPr>
          <p:nvPr>
            <p:ph idx="1"/>
          </p:nvPr>
        </p:nvSpPr>
        <p:spPr>
          <a:xfrm>
            <a:off x="1186236" y="1102659"/>
            <a:ext cx="10503740" cy="5549153"/>
          </a:xfrm>
        </p:spPr>
        <p:txBody>
          <a:bodyPr>
            <a:normAutofit fontScale="55000" lnSpcReduction="20000"/>
          </a:bodyPr>
          <a:lstStyle/>
          <a:p>
            <a:pPr algn="just">
              <a:lnSpc>
                <a:spcPct val="17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Romani, L., </a:t>
            </a: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Holck</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and </a:t>
            </a: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Risberg</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2019. Benevolent discrimination: Explaining how human resources professionals can be blind to the harm of diversity initiatives.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Organization</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26</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pp.371-390.</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Parry, E. and Battista, V., 2019. The impact of emerging technologies on work: a review of the evidence and implications for the human resource function.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Emerald Open Research</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p.5.</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Fernandez, V. and Gallardo-Gallardo, E., 2021. Tackling the HR digitalization challenge: key factors and barriers to HR analytics adoption.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Competitiveness Review: An International Business Journal</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31</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pp.162-187.</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Abdeldayem</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M.M. and </a:t>
            </a: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Aldulaimi</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S.H., 2020. Trends and opportunities of artificial intelligence in human resource management: Aspirations for public sector in Bahrain.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Scientific and Technology Research</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pp.3867-3871.</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Ganguly, A., Joseph, J.M., Dutta, S. and Dey, K., 2022. Exploring the employer–employee relationship: a management versus employee perspective of the vicissitudes in the virtual workplace.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Global Business Review</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p.09721509221086353.</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Abdullahi, M.S., Raman, K., </a:t>
            </a: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Solarin</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S.A. and </a:t>
            </a: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Adeiza</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2023. Employee engagement as a mediating variable on the relationship between employee relation practice and employee performance in a developing economy.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Applied Research in Higher Education</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pp.83-97.</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Tomprou</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Lee, M.K., 2022. Employment relationships in algorithmic management: A psychological contract perspective.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Computers in human </a:t>
            </a:r>
            <a:r>
              <a:rPr lang="en-IN"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126</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p.106997.</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Bharadwaj, S., Khan, N.A. and </a:t>
            </a: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Yameen</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2022. Unbundling employer branding, job satisfaction, organizational identification and employee retention: a sequential mediation analysis.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Asia-Pacific Journal of Business Administration</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pp.309-334.</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Wu, W., Zhang, Y., Ni, D., Li, S., Wu, S., Yu, Z., Du, Q. and Zhang, X., 2022. The relationship between idiosyncratic deals and employee workplace deviance: The moderating role of exchange ideology.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Vocational </a:t>
            </a:r>
            <a:r>
              <a:rPr lang="en-IN"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135</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p.103726.</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Aft>
                <a:spcPts val="800"/>
              </a:spcAft>
            </a:pP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Boumans</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2022. </a:t>
            </a:r>
            <a:r>
              <a:rPr lang="en-IN"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Neoliberalisation</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of industrial relations: The ideational development of Dutch employers’ organisations between 1976 and 2019.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Economic and Industrial Democracy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43</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pp.1610-1631.</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12823707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1481</Words>
  <Application>Microsoft Office PowerPoint</Application>
  <PresentationFormat>Widescreen</PresentationFormat>
  <Paragraphs>59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Times New Roman</vt:lpstr>
      <vt:lpstr>Wingdings 3</vt:lpstr>
      <vt:lpstr>Slice</vt:lpstr>
      <vt:lpstr>LCBB-5004 Managing people </vt:lpstr>
      <vt:lpstr>Table of content </vt:lpstr>
      <vt:lpstr>Introduction </vt:lpstr>
      <vt:lpstr>Human resource profession  </vt:lpstr>
      <vt:lpstr>Role of HR Professional and value govern their duties in references of CIPD profession map</vt:lpstr>
      <vt:lpstr>Continue…..</vt:lpstr>
      <vt:lpstr>Type of relationship between employers and employees</vt:lpstr>
      <vt:lpstr>Continue…</vt:lpstr>
      <vt:lpstr>Factors can be put for influencing positive relationship within employer and employee</vt:lpstr>
      <vt:lpstr>Continue..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2023-03-10T17:30:50Z</dcterms:created>
  <dcterms:modified xsi:type="dcterms:W3CDTF">2023-03-12T19:03:12Z</dcterms:modified>
</cp:coreProperties>
</file>