
<file path=[Content_Types].xml><?xml version="1.0" encoding="utf-8"?>
<Types xmlns="http://schemas.openxmlformats.org/package/2006/content-types">
  <Default Extension="bin" ContentType="image/unknown"/>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58" r:id="rId1"/>
  </p:sldMasterIdLst>
  <p:notesMasterIdLst>
    <p:notesMasterId r:id="rId15"/>
  </p:notesMasterIdLst>
  <p:sldIdLst>
    <p:sldId id="285" r:id="rId2"/>
    <p:sldId id="260" r:id="rId3"/>
    <p:sldId id="296" r:id="rId4"/>
    <p:sldId id="320" r:id="rId5"/>
    <p:sldId id="328" r:id="rId6"/>
    <p:sldId id="322" r:id="rId7"/>
    <p:sldId id="323" r:id="rId8"/>
    <p:sldId id="324" r:id="rId9"/>
    <p:sldId id="327" r:id="rId10"/>
    <p:sldId id="329" r:id="rId11"/>
    <p:sldId id="319" r:id="rId12"/>
    <p:sldId id="277" r:id="rId13"/>
    <p:sldId id="317"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oki Hassan" initials="RH" lastIdx="44" clrIdx="0">
    <p:extLst>
      <p:ext uri="{19B8F6BF-5375-455C-9EA6-DF929625EA0E}">
        <p15:presenceInfo xmlns:p15="http://schemas.microsoft.com/office/powerpoint/2012/main" userId="da6d61fe59483b3b" providerId="Windows Live"/>
      </p:ext>
    </p:extLst>
  </p:cmAuthor>
  <p:cmAuthor id="2" name="Dell" initials="Dell" lastIdx="28" clrIdx="1">
    <p:extLst>
      <p:ext uri="{19B8F6BF-5375-455C-9EA6-DF929625EA0E}">
        <p15:presenceInfo xmlns:p15="http://schemas.microsoft.com/office/powerpoint/2012/main" userId="Dell" providerId="None"/>
      </p:ext>
    </p:extLst>
  </p:cmAuthor>
  <p:cmAuthor id="3" name="Dell" initials="Dell [2]" lastIdx="2" clrIdx="2">
    <p:extLst>
      <p:ext uri="{19B8F6BF-5375-455C-9EA6-DF929625EA0E}">
        <p15:presenceInfo xmlns:p15="http://schemas.microsoft.com/office/powerpoint/2012/main" userId="e677f706b97f5be7"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602" autoAdjust="0"/>
    <p:restoredTop sz="69841" autoAdjust="0"/>
  </p:normalViewPr>
  <p:slideViewPr>
    <p:cSldViewPr snapToGrid="0">
      <p:cViewPr varScale="1">
        <p:scale>
          <a:sx n="54" d="100"/>
          <a:sy n="54" d="100"/>
        </p:scale>
        <p:origin x="2146" y="67"/>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B75714D-6CC5-4C27-AC92-81397E0CA167}" type="datetimeFigureOut">
              <a:rPr lang="en-US" smtClean="0"/>
              <a:t>10/18/2023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14348B3-3410-44C1-B22E-AFC9B8089606}" type="slidenum">
              <a:rPr lang="en-US" smtClean="0"/>
              <a:t>‹#›</a:t>
            </a:fld>
            <a:endParaRPr lang="en-US"/>
          </a:p>
        </p:txBody>
      </p:sp>
    </p:spTree>
    <p:extLst>
      <p:ext uri="{BB962C8B-B14F-4D97-AF65-F5344CB8AC3E}">
        <p14:creationId xmlns:p14="http://schemas.microsoft.com/office/powerpoint/2010/main" val="1637009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A872767-F7F8-4FDB-82AD-D9E843CE0FE1}" type="slidenum">
              <a:rPr lang="en-US" smtClean="0"/>
              <a:t>1</a:t>
            </a:fld>
            <a:endParaRPr lang="en-US"/>
          </a:p>
        </p:txBody>
      </p:sp>
    </p:spTree>
    <p:extLst>
      <p:ext uri="{BB962C8B-B14F-4D97-AF65-F5344CB8AC3E}">
        <p14:creationId xmlns:p14="http://schemas.microsoft.com/office/powerpoint/2010/main" val="24080193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14348B3-3410-44C1-B22E-AFC9B8089606}" type="slidenum">
              <a:rPr lang="en-US" smtClean="0"/>
              <a:t>2</a:t>
            </a:fld>
            <a:endParaRPr lang="en-US"/>
          </a:p>
        </p:txBody>
      </p:sp>
    </p:spTree>
    <p:extLst>
      <p:ext uri="{BB962C8B-B14F-4D97-AF65-F5344CB8AC3E}">
        <p14:creationId xmlns:p14="http://schemas.microsoft.com/office/powerpoint/2010/main" val="29986713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There are some sets of the missions of Refreshment Bite Restaurant such as providing essential guest service which helps to make satisfied of the customers (Walker et al. 2021). Promoting cultural activities to travelers and tourists to increase curiosity about the organization. To maintain the commitment of the guest's expectations and demands. And promote cultural activities that help to improve warming and belonging in the restaurant business</a:t>
            </a:r>
            <a:endParaRPr lang="en-US" dirty="0"/>
          </a:p>
        </p:txBody>
      </p:sp>
      <p:sp>
        <p:nvSpPr>
          <p:cNvPr id="4" name="Slide Number Placeholder 3"/>
          <p:cNvSpPr>
            <a:spLocks noGrp="1"/>
          </p:cNvSpPr>
          <p:nvPr>
            <p:ph type="sldNum" sz="quarter" idx="10"/>
          </p:nvPr>
        </p:nvSpPr>
        <p:spPr/>
        <p:txBody>
          <a:bodyPr/>
          <a:lstStyle/>
          <a:p>
            <a:fld id="{B14348B3-3410-44C1-B22E-AFC9B8089606}" type="slidenum">
              <a:rPr lang="en-US" smtClean="0"/>
              <a:t>3</a:t>
            </a:fld>
            <a:endParaRPr lang="en-US"/>
          </a:p>
        </p:txBody>
      </p:sp>
    </p:spTree>
    <p:extLst>
      <p:ext uri="{BB962C8B-B14F-4D97-AF65-F5344CB8AC3E}">
        <p14:creationId xmlns:p14="http://schemas.microsoft.com/office/powerpoint/2010/main" val="27529788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Refreshment Bite is well-decorated, with ambiance, and a good lighting atmosphere for attracting customers. It also provides comfortable seating according to the demand for services (</a:t>
            </a:r>
            <a:r>
              <a:rPr lang="en-US" sz="1200" kern="1200" dirty="0" err="1">
                <a:solidFill>
                  <a:schemeClr val="tx1"/>
                </a:solidFill>
                <a:effectLst/>
                <a:latin typeface="+mn-lt"/>
                <a:ea typeface="+mn-ea"/>
                <a:cs typeface="+mn-cs"/>
              </a:rPr>
              <a:t>Solnet</a:t>
            </a:r>
            <a:r>
              <a:rPr lang="en-US" sz="1200" kern="1200" baseline="0" dirty="0">
                <a:solidFill>
                  <a:schemeClr val="tx1"/>
                </a:solidFill>
                <a:effectLst/>
                <a:latin typeface="+mn-lt"/>
                <a:ea typeface="+mn-ea"/>
                <a:cs typeface="+mn-cs"/>
              </a:rPr>
              <a:t> et al. 2019</a:t>
            </a:r>
            <a:r>
              <a:rPr lang="en-US" sz="1200" kern="1200" dirty="0">
                <a:solidFill>
                  <a:schemeClr val="tx1"/>
                </a:solidFill>
                <a:effectLst/>
                <a:latin typeface="+mn-lt"/>
                <a:ea typeface="+mn-ea"/>
                <a:cs typeface="+mn-cs"/>
              </a:rPr>
              <a:t>). It maintains natural ingredients to provide an authentic vibe. It uses smooth background music for the improvement of mental health. </a:t>
            </a:r>
          </a:p>
          <a:p>
            <a:endParaRPr lang="en-US" dirty="0"/>
          </a:p>
        </p:txBody>
      </p:sp>
      <p:sp>
        <p:nvSpPr>
          <p:cNvPr id="4" name="Slide Number Placeholder 3"/>
          <p:cNvSpPr>
            <a:spLocks noGrp="1"/>
          </p:cNvSpPr>
          <p:nvPr>
            <p:ph type="sldNum" sz="quarter" idx="10"/>
          </p:nvPr>
        </p:nvSpPr>
        <p:spPr/>
        <p:txBody>
          <a:bodyPr/>
          <a:lstStyle/>
          <a:p>
            <a:fld id="{B14348B3-3410-44C1-B22E-AFC9B8089606}" type="slidenum">
              <a:rPr lang="en-US" smtClean="0"/>
              <a:t>4</a:t>
            </a:fld>
            <a:endParaRPr lang="en-US"/>
          </a:p>
        </p:txBody>
      </p:sp>
    </p:spTree>
    <p:extLst>
      <p:ext uri="{BB962C8B-B14F-4D97-AF65-F5344CB8AC3E}">
        <p14:creationId xmlns:p14="http://schemas.microsoft.com/office/powerpoint/2010/main" val="39892218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Refreshment Bite arranges staff training to provide effective services to the customers such as it uses training and development programs for increasing knowledge and experience in restaurant management. It helps in maintaining regular feedback and evaluation according to the customer's expectations (</a:t>
            </a:r>
            <a:r>
              <a:rPr lang="en-US" sz="1200" kern="1200" dirty="0" err="1">
                <a:solidFill>
                  <a:schemeClr val="tx1"/>
                </a:solidFill>
                <a:effectLst/>
                <a:latin typeface="+mn-lt"/>
                <a:ea typeface="+mn-ea"/>
                <a:cs typeface="+mn-cs"/>
              </a:rPr>
              <a:t>Naumov</a:t>
            </a:r>
            <a:r>
              <a:rPr lang="en-US" sz="1200" kern="1200" dirty="0">
                <a:solidFill>
                  <a:schemeClr val="tx1"/>
                </a:solidFill>
                <a:effectLst/>
                <a:latin typeface="+mn-lt"/>
                <a:ea typeface="+mn-ea"/>
                <a:cs typeface="+mn-cs"/>
              </a:rPr>
              <a:t>,</a:t>
            </a:r>
            <a:r>
              <a:rPr lang="en-US" sz="1200" kern="1200" baseline="0" dirty="0">
                <a:solidFill>
                  <a:schemeClr val="tx1"/>
                </a:solidFill>
                <a:effectLst/>
                <a:latin typeface="+mn-lt"/>
                <a:ea typeface="+mn-ea"/>
                <a:cs typeface="+mn-cs"/>
              </a:rPr>
              <a:t> 2019</a:t>
            </a:r>
            <a:r>
              <a:rPr lang="en-US" sz="1200" kern="1200" dirty="0">
                <a:solidFill>
                  <a:schemeClr val="tx1"/>
                </a:solidFill>
                <a:effectLst/>
                <a:latin typeface="+mn-lt"/>
                <a:ea typeface="+mn-ea"/>
                <a:cs typeface="+mn-cs"/>
              </a:rPr>
              <a:t>). The staff communicates and collaborates about the improvement of excellent services. </a:t>
            </a:r>
          </a:p>
          <a:p>
            <a:endParaRPr lang="en-US" dirty="0"/>
          </a:p>
        </p:txBody>
      </p:sp>
      <p:sp>
        <p:nvSpPr>
          <p:cNvPr id="4" name="Slide Number Placeholder 3"/>
          <p:cNvSpPr>
            <a:spLocks noGrp="1"/>
          </p:cNvSpPr>
          <p:nvPr>
            <p:ph type="sldNum" sz="quarter" idx="10"/>
          </p:nvPr>
        </p:nvSpPr>
        <p:spPr/>
        <p:txBody>
          <a:bodyPr/>
          <a:lstStyle/>
          <a:p>
            <a:fld id="{B14348B3-3410-44C1-B22E-AFC9B8089606}" type="slidenum">
              <a:rPr lang="en-US" smtClean="0"/>
              <a:t>5</a:t>
            </a:fld>
            <a:endParaRPr lang="en-US"/>
          </a:p>
        </p:txBody>
      </p:sp>
    </p:spTree>
    <p:extLst>
      <p:ext uri="{BB962C8B-B14F-4D97-AF65-F5344CB8AC3E}">
        <p14:creationId xmlns:p14="http://schemas.microsoft.com/office/powerpoint/2010/main" val="8869899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organization is exceptional because it provides personalized service to the customers. It emphasizes the commitment to personal service and it showcases the guest database which attracts the customers (</a:t>
            </a:r>
            <a:r>
              <a:rPr lang="en-US" sz="1200" kern="1200" dirty="0" err="1">
                <a:solidFill>
                  <a:schemeClr val="tx1"/>
                </a:solidFill>
                <a:effectLst/>
                <a:latin typeface="+mn-lt"/>
                <a:ea typeface="+mn-ea"/>
                <a:cs typeface="+mn-cs"/>
              </a:rPr>
              <a:t>Neuhofer</a:t>
            </a:r>
            <a:r>
              <a:rPr lang="en-US" sz="1200" kern="1200" baseline="0" dirty="0">
                <a:solidFill>
                  <a:schemeClr val="tx1"/>
                </a:solidFill>
                <a:effectLst/>
                <a:latin typeface="+mn-lt"/>
                <a:ea typeface="+mn-ea"/>
                <a:cs typeface="+mn-cs"/>
              </a:rPr>
              <a:t> et al. 2015</a:t>
            </a:r>
            <a:r>
              <a:rPr lang="en-US" sz="1200" kern="1200" dirty="0">
                <a:solidFill>
                  <a:schemeClr val="tx1"/>
                </a:solidFill>
                <a:effectLst/>
                <a:latin typeface="+mn-lt"/>
                <a:ea typeface="+mn-ea"/>
                <a:cs typeface="+mn-cs"/>
              </a:rPr>
              <a:t>). It is to tell and discuss past guests who enjoyed their service to the present guests. And it shows respect personally for every guest who takes services from the organization. </a:t>
            </a:r>
          </a:p>
          <a:p>
            <a:endParaRPr lang="en-US" dirty="0"/>
          </a:p>
        </p:txBody>
      </p:sp>
      <p:sp>
        <p:nvSpPr>
          <p:cNvPr id="4" name="Slide Number Placeholder 3"/>
          <p:cNvSpPr>
            <a:spLocks noGrp="1"/>
          </p:cNvSpPr>
          <p:nvPr>
            <p:ph type="sldNum" sz="quarter" idx="10"/>
          </p:nvPr>
        </p:nvSpPr>
        <p:spPr/>
        <p:txBody>
          <a:bodyPr/>
          <a:lstStyle/>
          <a:p>
            <a:fld id="{B14348B3-3410-44C1-B22E-AFC9B8089606}" type="slidenum">
              <a:rPr lang="en-US" smtClean="0"/>
              <a:t>6</a:t>
            </a:fld>
            <a:endParaRPr lang="en-US"/>
          </a:p>
        </p:txBody>
      </p:sp>
    </p:spTree>
    <p:extLst>
      <p:ext uri="{BB962C8B-B14F-4D97-AF65-F5344CB8AC3E}">
        <p14:creationId xmlns:p14="http://schemas.microsoft.com/office/powerpoint/2010/main" val="32997123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Refreshment Bite sets a lot of menu assistance to explain menu items to the guest (</a:t>
            </a:r>
            <a:r>
              <a:rPr lang="en-US" sz="1200" kern="1200" dirty="0" err="1">
                <a:solidFill>
                  <a:schemeClr val="tx1"/>
                </a:solidFill>
                <a:effectLst/>
                <a:latin typeface="+mn-lt"/>
                <a:ea typeface="+mn-ea"/>
                <a:cs typeface="+mn-cs"/>
              </a:rPr>
              <a:t>Dzhandzhugazova</a:t>
            </a:r>
            <a:r>
              <a:rPr lang="en-US" sz="1200" kern="1200" baseline="0" dirty="0">
                <a:solidFill>
                  <a:schemeClr val="tx1"/>
                </a:solidFill>
                <a:effectLst/>
                <a:latin typeface="+mn-lt"/>
                <a:ea typeface="+mn-ea"/>
                <a:cs typeface="+mn-cs"/>
              </a:rPr>
              <a:t> et al. 2016</a:t>
            </a:r>
            <a:r>
              <a:rPr lang="en-US" sz="1200" kern="1200" dirty="0">
                <a:solidFill>
                  <a:schemeClr val="tx1"/>
                </a:solidFill>
                <a:effectLst/>
                <a:latin typeface="+mn-lt"/>
                <a:ea typeface="+mn-ea"/>
                <a:cs typeface="+mn-cs"/>
              </a:rPr>
              <a:t>). The menu assistant has knowledge and experience about menu items. He knows every variant of the menu and he recommends the menu to the customers according to their demands. </a:t>
            </a:r>
          </a:p>
          <a:p>
            <a:endParaRPr lang="en-US" dirty="0"/>
          </a:p>
        </p:txBody>
      </p:sp>
      <p:sp>
        <p:nvSpPr>
          <p:cNvPr id="4" name="Slide Number Placeholder 3"/>
          <p:cNvSpPr>
            <a:spLocks noGrp="1"/>
          </p:cNvSpPr>
          <p:nvPr>
            <p:ph type="sldNum" sz="quarter" idx="10"/>
          </p:nvPr>
        </p:nvSpPr>
        <p:spPr/>
        <p:txBody>
          <a:bodyPr/>
          <a:lstStyle/>
          <a:p>
            <a:fld id="{B14348B3-3410-44C1-B22E-AFC9B8089606}" type="slidenum">
              <a:rPr lang="en-US" smtClean="0"/>
              <a:t>7</a:t>
            </a:fld>
            <a:endParaRPr lang="en-US"/>
          </a:p>
        </p:txBody>
      </p:sp>
    </p:spTree>
    <p:extLst>
      <p:ext uri="{BB962C8B-B14F-4D97-AF65-F5344CB8AC3E}">
        <p14:creationId xmlns:p14="http://schemas.microsoft.com/office/powerpoint/2010/main" val="26824302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Refreshment Bite Restaurant maintains proper guest feedback to highlight others. It helps to continuous improvement of the organization (</a:t>
            </a:r>
            <a:r>
              <a:rPr lang="en-US" sz="1200" kern="1200" dirty="0" err="1">
                <a:solidFill>
                  <a:schemeClr val="tx1"/>
                </a:solidFill>
                <a:effectLst/>
                <a:latin typeface="+mn-lt"/>
                <a:ea typeface="+mn-ea"/>
                <a:cs typeface="+mn-cs"/>
              </a:rPr>
              <a:t>Golubovskaya</a:t>
            </a:r>
            <a:r>
              <a:rPr lang="en-US" sz="1200" kern="1200" baseline="0" dirty="0">
                <a:solidFill>
                  <a:schemeClr val="tx1"/>
                </a:solidFill>
                <a:effectLst/>
                <a:latin typeface="+mn-lt"/>
                <a:ea typeface="+mn-ea"/>
                <a:cs typeface="+mn-cs"/>
              </a:rPr>
              <a:t> et al. 2017</a:t>
            </a:r>
            <a:r>
              <a:rPr lang="en-US" sz="1200" kern="1200" dirty="0">
                <a:solidFill>
                  <a:schemeClr val="tx1"/>
                </a:solidFill>
                <a:effectLst/>
                <a:latin typeface="+mn-lt"/>
                <a:ea typeface="+mn-ea"/>
                <a:cs typeface="+mn-cs"/>
              </a:rPr>
              <a:t>). This is why the organization maintains feedback cards, online reviews, and social media interactions to achieve its goals. The guest feedback led to positive change in the organization which is essential for development. </a:t>
            </a:r>
          </a:p>
          <a:p>
            <a:endParaRPr lang="en-US" dirty="0"/>
          </a:p>
        </p:txBody>
      </p:sp>
      <p:sp>
        <p:nvSpPr>
          <p:cNvPr id="4" name="Slide Number Placeholder 3"/>
          <p:cNvSpPr>
            <a:spLocks noGrp="1"/>
          </p:cNvSpPr>
          <p:nvPr>
            <p:ph type="sldNum" sz="quarter" idx="10"/>
          </p:nvPr>
        </p:nvSpPr>
        <p:spPr/>
        <p:txBody>
          <a:bodyPr/>
          <a:lstStyle/>
          <a:p>
            <a:fld id="{B14348B3-3410-44C1-B22E-AFC9B8089606}" type="slidenum">
              <a:rPr lang="en-US" smtClean="0"/>
              <a:t>8</a:t>
            </a:fld>
            <a:endParaRPr lang="en-US"/>
          </a:p>
        </p:txBody>
      </p:sp>
    </p:spTree>
    <p:extLst>
      <p:ext uri="{BB962C8B-B14F-4D97-AF65-F5344CB8AC3E}">
        <p14:creationId xmlns:p14="http://schemas.microsoft.com/office/powerpoint/2010/main" val="41955922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Technology is essential for making the service effectiveness of Refreshment Bite Restaurant. This is why there needs to be an explanation of the technologies which are used by the organization (Pham et al. 2020). The staff discusses the mobile app and website to give orders from home. It also arranges loyalty programs for sharing information about the organization to achieve the marketing goals. </a:t>
            </a:r>
          </a:p>
          <a:p>
            <a:endParaRPr lang="en-US" dirty="0"/>
          </a:p>
        </p:txBody>
      </p:sp>
      <p:sp>
        <p:nvSpPr>
          <p:cNvPr id="4" name="Slide Number Placeholder 3"/>
          <p:cNvSpPr>
            <a:spLocks noGrp="1"/>
          </p:cNvSpPr>
          <p:nvPr>
            <p:ph type="sldNum" sz="quarter" idx="10"/>
          </p:nvPr>
        </p:nvSpPr>
        <p:spPr/>
        <p:txBody>
          <a:bodyPr/>
          <a:lstStyle/>
          <a:p>
            <a:fld id="{B14348B3-3410-44C1-B22E-AFC9B8089606}" type="slidenum">
              <a:rPr lang="en-US" smtClean="0"/>
              <a:t>9</a:t>
            </a:fld>
            <a:endParaRPr lang="en-US"/>
          </a:p>
        </p:txBody>
      </p:sp>
    </p:spTree>
    <p:extLst>
      <p:ext uri="{BB962C8B-B14F-4D97-AF65-F5344CB8AC3E}">
        <p14:creationId xmlns:p14="http://schemas.microsoft.com/office/powerpoint/2010/main" val="20677691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Sustainability is another essential thing for the restaurant industry. This is why Refreshment Bite maintains sustainability rules such as it describes the sustainability effort and commitment to the customers for increasing awareness (</a:t>
            </a:r>
            <a:r>
              <a:rPr lang="en-US" sz="1200" kern="1200" dirty="0" err="1">
                <a:solidFill>
                  <a:schemeClr val="tx1"/>
                </a:solidFill>
                <a:effectLst/>
                <a:latin typeface="+mn-lt"/>
                <a:ea typeface="+mn-ea"/>
                <a:cs typeface="+mn-cs"/>
              </a:rPr>
              <a:t>Lashley</a:t>
            </a:r>
            <a:r>
              <a:rPr lang="en-US" sz="1200" kern="1200" dirty="0">
                <a:solidFill>
                  <a:schemeClr val="tx1"/>
                </a:solidFill>
                <a:effectLst/>
                <a:latin typeface="+mn-lt"/>
                <a:ea typeface="+mn-ea"/>
                <a:cs typeface="+mn-cs"/>
              </a:rPr>
              <a:t> et al.</a:t>
            </a:r>
            <a:r>
              <a:rPr lang="en-US" sz="1200" kern="1200" baseline="0" dirty="0">
                <a:solidFill>
                  <a:schemeClr val="tx1"/>
                </a:solidFill>
                <a:effectLst/>
                <a:latin typeface="+mn-lt"/>
                <a:ea typeface="+mn-ea"/>
                <a:cs typeface="+mn-cs"/>
              </a:rPr>
              <a:t> 2015</a:t>
            </a:r>
            <a:r>
              <a:rPr lang="en-US" sz="1200" kern="1200" dirty="0">
                <a:solidFill>
                  <a:schemeClr val="tx1"/>
                </a:solidFill>
                <a:effectLst/>
                <a:latin typeface="+mn-lt"/>
                <a:ea typeface="+mn-ea"/>
                <a:cs typeface="+mn-cs"/>
              </a:rPr>
              <a:t>). It maintains foods by sourcing local and organic ingredients. It provides information about partners and the community. It maintains eco-friendly activities and waste for an effective atmosphere. </a:t>
            </a:r>
          </a:p>
          <a:p>
            <a:endParaRPr lang="en-US" dirty="0"/>
          </a:p>
        </p:txBody>
      </p:sp>
      <p:sp>
        <p:nvSpPr>
          <p:cNvPr id="4" name="Slide Number Placeholder 3"/>
          <p:cNvSpPr>
            <a:spLocks noGrp="1"/>
          </p:cNvSpPr>
          <p:nvPr>
            <p:ph type="sldNum" sz="quarter" idx="10"/>
          </p:nvPr>
        </p:nvSpPr>
        <p:spPr/>
        <p:txBody>
          <a:bodyPr/>
          <a:lstStyle/>
          <a:p>
            <a:fld id="{B14348B3-3410-44C1-B22E-AFC9B8089606}" type="slidenum">
              <a:rPr lang="en-US" smtClean="0"/>
              <a:t>10</a:t>
            </a:fld>
            <a:endParaRPr lang="en-US"/>
          </a:p>
        </p:txBody>
      </p:sp>
    </p:spTree>
    <p:extLst>
      <p:ext uri="{BB962C8B-B14F-4D97-AF65-F5344CB8AC3E}">
        <p14:creationId xmlns:p14="http://schemas.microsoft.com/office/powerpoint/2010/main" val="19348823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br>
              <a:rPr lang="en-US" sz="1200" kern="1200" dirty="0">
                <a:solidFill>
                  <a:schemeClr val="tx1"/>
                </a:solidFill>
                <a:effectLst/>
                <a:latin typeface="+mn-lt"/>
                <a:ea typeface="+mn-ea"/>
                <a:cs typeface="+mn-cs"/>
              </a:rPr>
            </a:br>
            <a:r>
              <a:rPr lang="en-US" sz="1200" kern="1200" dirty="0">
                <a:solidFill>
                  <a:schemeClr val="tx1"/>
                </a:solidFill>
                <a:effectLst/>
                <a:latin typeface="+mn-lt"/>
                <a:ea typeface="+mn-ea"/>
                <a:cs typeface="+mn-cs"/>
              </a:rPr>
              <a:t> </a:t>
            </a:r>
          </a:p>
          <a:p>
            <a:endParaRPr lang="en-US" dirty="0"/>
          </a:p>
        </p:txBody>
      </p:sp>
      <p:sp>
        <p:nvSpPr>
          <p:cNvPr id="4" name="Slide Number Placeholder 3"/>
          <p:cNvSpPr>
            <a:spLocks noGrp="1"/>
          </p:cNvSpPr>
          <p:nvPr>
            <p:ph type="sldNum" sz="quarter" idx="10"/>
          </p:nvPr>
        </p:nvSpPr>
        <p:spPr/>
        <p:txBody>
          <a:bodyPr/>
          <a:lstStyle/>
          <a:p>
            <a:fld id="{B14348B3-3410-44C1-B22E-AFC9B8089606}" type="slidenum">
              <a:rPr lang="en-US" smtClean="0"/>
              <a:t>11</a:t>
            </a:fld>
            <a:endParaRPr lang="en-US"/>
          </a:p>
        </p:txBody>
      </p:sp>
    </p:spTree>
    <p:extLst>
      <p:ext uri="{BB962C8B-B14F-4D97-AF65-F5344CB8AC3E}">
        <p14:creationId xmlns:p14="http://schemas.microsoft.com/office/powerpoint/2010/main" val="2021325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14348B3-3410-44C1-B22E-AFC9B8089606}" type="slidenum">
              <a:rPr lang="en-US" smtClean="0"/>
              <a:t>12</a:t>
            </a:fld>
            <a:endParaRPr lang="en-US"/>
          </a:p>
        </p:txBody>
      </p:sp>
    </p:spTree>
    <p:extLst>
      <p:ext uri="{BB962C8B-B14F-4D97-AF65-F5344CB8AC3E}">
        <p14:creationId xmlns:p14="http://schemas.microsoft.com/office/powerpoint/2010/main" val="33314563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br>
              <a:rPr lang="en-US" sz="1200" kern="1200" dirty="0">
                <a:solidFill>
                  <a:schemeClr val="tx1"/>
                </a:solidFill>
                <a:effectLst/>
                <a:latin typeface="+mn-lt"/>
                <a:ea typeface="+mn-ea"/>
                <a:cs typeface="+mn-cs"/>
              </a:rPr>
            </a:br>
            <a:r>
              <a:rPr lang="en-US" sz="1200" kern="1200" dirty="0">
                <a:solidFill>
                  <a:schemeClr val="tx1"/>
                </a:solidFill>
                <a:effectLst/>
                <a:latin typeface="+mn-lt"/>
                <a:ea typeface="+mn-ea"/>
                <a:cs typeface="+mn-cs"/>
              </a:rPr>
              <a:t> </a:t>
            </a:r>
          </a:p>
          <a:p>
            <a:endParaRPr lang="en-US" dirty="0"/>
          </a:p>
        </p:txBody>
      </p:sp>
      <p:sp>
        <p:nvSpPr>
          <p:cNvPr id="4" name="Slide Number Placeholder 3"/>
          <p:cNvSpPr>
            <a:spLocks noGrp="1"/>
          </p:cNvSpPr>
          <p:nvPr>
            <p:ph type="sldNum" sz="quarter" idx="10"/>
          </p:nvPr>
        </p:nvSpPr>
        <p:spPr/>
        <p:txBody>
          <a:bodyPr/>
          <a:lstStyle/>
          <a:p>
            <a:fld id="{B14348B3-3410-44C1-B22E-AFC9B8089606}" type="slidenum">
              <a:rPr lang="en-US" smtClean="0"/>
              <a:t>13</a:t>
            </a:fld>
            <a:endParaRPr lang="en-US"/>
          </a:p>
        </p:txBody>
      </p:sp>
    </p:spTree>
    <p:extLst>
      <p:ext uri="{BB962C8B-B14F-4D97-AF65-F5344CB8AC3E}">
        <p14:creationId xmlns:p14="http://schemas.microsoft.com/office/powerpoint/2010/main" val="18312993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1E45834-53BD-4C8F-B791-CD5378F4150E}" type="datetimeFigureOut">
              <a:rPr lang="en-US" smtClean="0"/>
              <a:t>10/18/2023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3091661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1E45834-53BD-4C8F-B791-CD5378F4150E}" type="datetimeFigureOut">
              <a:rPr lang="en-US" smtClean="0"/>
              <a:t>10/18/2023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29788132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1E45834-53BD-4C8F-B791-CD5378F4150E}" type="datetimeFigureOut">
              <a:rPr lang="en-US" smtClean="0"/>
              <a:t>10/18/2023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16764213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1E45834-53BD-4C8F-B791-CD5378F4150E}" type="datetimeFigureOut">
              <a:rPr lang="en-US" smtClean="0"/>
              <a:t>10/18/2023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12623780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1E45834-53BD-4C8F-B791-CD5378F4150E}" type="datetimeFigureOut">
              <a:rPr lang="en-US" smtClean="0"/>
              <a:t>10/18/2023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4039080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1E45834-53BD-4C8F-B791-CD5378F4150E}" type="datetimeFigureOut">
              <a:rPr lang="en-US" smtClean="0"/>
              <a:t>10/18/2023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15473870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E45834-53BD-4C8F-B791-CD5378F4150E}" type="datetimeFigureOut">
              <a:rPr lang="en-US" smtClean="0"/>
              <a:t>10/18/2023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23766099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1E45834-53BD-4C8F-B791-CD5378F4150E}" type="datetimeFigureOut">
              <a:rPr lang="en-US" smtClean="0"/>
              <a:t>10/18/2023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36368769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1E45834-53BD-4C8F-B791-CD5378F4150E}" type="datetimeFigureOut">
              <a:rPr lang="en-US" smtClean="0"/>
              <a:t>10/18/2023</a:t>
            </a:fld>
            <a:endParaRPr lang="en-US"/>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13447948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1E45834-53BD-4C8F-B791-CD5378F4150E}" type="datetimeFigureOut">
              <a:rPr lang="en-US" smtClean="0"/>
              <a:t>10/18/2023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13117703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1E45834-53BD-4C8F-B791-CD5378F4150E}" type="datetimeFigureOut">
              <a:rPr lang="en-US" smtClean="0"/>
              <a:t>10/18/2023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19D7796-F675-488F-AC46-C88938C80352}"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304170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1E45834-53BD-4C8F-B791-CD5378F4150E}" type="datetimeFigureOut">
              <a:rPr lang="en-US" smtClean="0"/>
              <a:t>10/18/2023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29203355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1E45834-53BD-4C8F-B791-CD5378F4150E}" type="datetimeFigureOut">
              <a:rPr lang="en-US" smtClean="0"/>
              <a:t>10/18/2023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19D7796-F675-488F-AC46-C88938C80352}"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197978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1E45834-53BD-4C8F-B791-CD5378F4150E}" type="datetimeFigureOut">
              <a:rPr lang="en-US" smtClean="0"/>
              <a:t>10/18/2023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34330067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1E45834-53BD-4C8F-B791-CD5378F4150E}" type="datetimeFigureOut">
              <a:rPr lang="en-US" smtClean="0"/>
              <a:t>10/18/2023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30438004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1E45834-53BD-4C8F-B791-CD5378F4150E}" type="datetimeFigureOut">
              <a:rPr lang="en-US" smtClean="0"/>
              <a:t>10/18/2023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42161960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A1E45834-53BD-4C8F-B791-CD5378F4150E}" type="datetimeFigureOut">
              <a:rPr lang="en-US" smtClean="0"/>
              <a:t>10/18/2023</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719D7796-F675-488F-AC46-C88938C80352}" type="slidenum">
              <a:rPr lang="en-US" smtClean="0"/>
              <a:t>‹#›</a:t>
            </a:fld>
            <a:endParaRPr lang="en-US"/>
          </a:p>
        </p:txBody>
      </p:sp>
    </p:spTree>
    <p:extLst>
      <p:ext uri="{BB962C8B-B14F-4D97-AF65-F5344CB8AC3E}">
        <p14:creationId xmlns:p14="http://schemas.microsoft.com/office/powerpoint/2010/main" val="1214539283"/>
      </p:ext>
    </p:extLst>
  </p:cSld>
  <p:clrMap bg1="lt1" tx1="dk1" bg2="lt2" tx2="dk2" accent1="accent1" accent2="accent2" accent3="accent3" accent4="accent4" accent5="accent5" accent6="accent6" hlink="hlink" folHlink="folHlink"/>
  <p:sldLayoutIdLst>
    <p:sldLayoutId id="2147484059" r:id="rId1"/>
    <p:sldLayoutId id="2147484060" r:id="rId2"/>
    <p:sldLayoutId id="2147484061" r:id="rId3"/>
    <p:sldLayoutId id="2147484062" r:id="rId4"/>
    <p:sldLayoutId id="2147484063" r:id="rId5"/>
    <p:sldLayoutId id="2147484064" r:id="rId6"/>
    <p:sldLayoutId id="2147484065" r:id="rId7"/>
    <p:sldLayoutId id="2147484066" r:id="rId8"/>
    <p:sldLayoutId id="2147484067" r:id="rId9"/>
    <p:sldLayoutId id="2147484068" r:id="rId10"/>
    <p:sldLayoutId id="2147484069" r:id="rId11"/>
    <p:sldLayoutId id="2147484070" r:id="rId12"/>
    <p:sldLayoutId id="2147484071" r:id="rId13"/>
    <p:sldLayoutId id="2147484072" r:id="rId14"/>
    <p:sldLayoutId id="2147484073" r:id="rId15"/>
    <p:sldLayoutId id="2147484074"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bin"/><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bin"/><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bin"/><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Freeform: Shape 31">
            <a:extLst>
              <a:ext uri="{FF2B5EF4-FFF2-40B4-BE49-F238E27FC236}">
                <a16:creationId xmlns:a16="http://schemas.microsoft.com/office/drawing/2014/main" id="{7A08E557-10DB-421A-876E-1AE58F8E07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44703" y="3732560"/>
            <a:ext cx="3352193" cy="3125440"/>
          </a:xfrm>
          <a:custGeom>
            <a:avLst/>
            <a:gdLst>
              <a:gd name="connsiteX0" fmla="*/ 0 w 3352193"/>
              <a:gd name="connsiteY0" fmla="*/ 3125374 h 3125440"/>
              <a:gd name="connsiteX1" fmla="*/ 2579 w 3352193"/>
              <a:gd name="connsiteY1" fmla="*/ 3125440 h 3125440"/>
              <a:gd name="connsiteX2" fmla="*/ 0 w 3352193"/>
              <a:gd name="connsiteY2" fmla="*/ 3125440 h 3125440"/>
              <a:gd name="connsiteX3" fmla="*/ 3352193 w 3352193"/>
              <a:gd name="connsiteY3" fmla="*/ 0 h 3125440"/>
              <a:gd name="connsiteX4" fmla="*/ 3352193 w 3352193"/>
              <a:gd name="connsiteY4" fmla="*/ 3125440 h 3125440"/>
              <a:gd name="connsiteX5" fmla="*/ 2579 w 3352193"/>
              <a:gd name="connsiteY5" fmla="*/ 3125440 h 3125440"/>
              <a:gd name="connsiteX6" fmla="*/ 3348685 w 3352193"/>
              <a:gd name="connsiteY6" fmla="*/ 47035 h 31254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2193" h="3125440">
                <a:moveTo>
                  <a:pt x="0" y="3125374"/>
                </a:moveTo>
                <a:lnTo>
                  <a:pt x="2579" y="3125440"/>
                </a:lnTo>
                <a:lnTo>
                  <a:pt x="0" y="3125440"/>
                </a:lnTo>
                <a:close/>
                <a:moveTo>
                  <a:pt x="3352193" y="0"/>
                </a:moveTo>
                <a:lnTo>
                  <a:pt x="3352193" y="3125440"/>
                </a:lnTo>
                <a:lnTo>
                  <a:pt x="2579" y="3125440"/>
                </a:lnTo>
                <a:cubicBezTo>
                  <a:pt x="1744073" y="3125440"/>
                  <a:pt x="3176441" y="1776129"/>
                  <a:pt x="3348685" y="47035"/>
                </a:cubicBezTo>
                <a:close/>
              </a:path>
            </a:pathLst>
          </a:cu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42" name="Rectangle 33">
            <a:extLst>
              <a:ext uri="{FF2B5EF4-FFF2-40B4-BE49-F238E27FC236}">
                <a16:creationId xmlns:a16="http://schemas.microsoft.com/office/drawing/2014/main" id="{DADB9A0B-5BEE-4811-B9BE-434966B3DD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Title 1">
            <a:extLst>
              <a:ext uri="{FF2B5EF4-FFF2-40B4-BE49-F238E27FC236}">
                <a16:creationId xmlns:a16="http://schemas.microsoft.com/office/drawing/2014/main" id="{B31BD9B1-27B0-9469-7F40-6A43793EA51C}"/>
              </a:ext>
            </a:extLst>
          </p:cNvPr>
          <p:cNvSpPr>
            <a:spLocks noGrp="1"/>
          </p:cNvSpPr>
          <p:nvPr>
            <p:ph type="title"/>
          </p:nvPr>
        </p:nvSpPr>
        <p:spPr>
          <a:xfrm>
            <a:off x="2067635" y="4626592"/>
            <a:ext cx="10124364" cy="695244"/>
          </a:xfrm>
        </p:spPr>
        <p:txBody>
          <a:bodyPr vert="horz" lIns="91440" tIns="45720" rIns="91440" bIns="45720" rtlCol="0" anchor="b">
            <a:normAutofit fontScale="90000"/>
          </a:bodyPr>
          <a:lstStyle/>
          <a:p>
            <a:r>
              <a:rPr lang="en-US" sz="3600" dirty="0">
                <a:solidFill>
                  <a:srgbClr val="FFFFFF"/>
                </a:solidFill>
                <a:latin typeface="Times New Roman" panose="02020603050405020304" pitchFamily="18" charset="0"/>
                <a:cs typeface="Times New Roman" panose="02020603050405020304" pitchFamily="18" charset="0"/>
              </a:rPr>
              <a:t>Module code/title: MG413 Data insights for business Decisions</a:t>
            </a:r>
          </a:p>
        </p:txBody>
      </p:sp>
      <p:pic>
        <p:nvPicPr>
          <p:cNvPr id="6" name="Picture 6">
            <a:extLst>
              <a:ext uri="{FF2B5EF4-FFF2-40B4-BE49-F238E27FC236}">
                <a16:creationId xmlns:a16="http://schemas.microsoft.com/office/drawing/2014/main" id="{F7FB10F0-0B27-4976-8F54-C1827ED78757}"/>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0" y="0"/>
            <a:ext cx="12191998" cy="6858000"/>
          </a:xfrm>
          <a:prstGeom prst="rect">
            <a:avLst/>
          </a:prstGeom>
        </p:spPr>
      </p:pic>
      <p:sp>
        <p:nvSpPr>
          <p:cNvPr id="43" name="Freeform: Shape 35">
            <a:extLst>
              <a:ext uri="{FF2B5EF4-FFF2-40B4-BE49-F238E27FC236}">
                <a16:creationId xmlns:a16="http://schemas.microsoft.com/office/drawing/2014/main" id="{86FAFD5A-982D-4A23-BE62-6332580A8D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9673" y="-7875"/>
            <a:ext cx="3352193" cy="3125440"/>
          </a:xfrm>
          <a:custGeom>
            <a:avLst/>
            <a:gdLst>
              <a:gd name="connsiteX0" fmla="*/ 0 w 3352193"/>
              <a:gd name="connsiteY0" fmla="*/ 3125374 h 3125440"/>
              <a:gd name="connsiteX1" fmla="*/ 2579 w 3352193"/>
              <a:gd name="connsiteY1" fmla="*/ 3125440 h 3125440"/>
              <a:gd name="connsiteX2" fmla="*/ 0 w 3352193"/>
              <a:gd name="connsiteY2" fmla="*/ 3125440 h 3125440"/>
              <a:gd name="connsiteX3" fmla="*/ 3352193 w 3352193"/>
              <a:gd name="connsiteY3" fmla="*/ 0 h 3125440"/>
              <a:gd name="connsiteX4" fmla="*/ 3352193 w 3352193"/>
              <a:gd name="connsiteY4" fmla="*/ 3125440 h 3125440"/>
              <a:gd name="connsiteX5" fmla="*/ 2579 w 3352193"/>
              <a:gd name="connsiteY5" fmla="*/ 3125440 h 3125440"/>
              <a:gd name="connsiteX6" fmla="*/ 3348685 w 3352193"/>
              <a:gd name="connsiteY6" fmla="*/ 47035 h 31254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2193" h="3125440">
                <a:moveTo>
                  <a:pt x="0" y="3125374"/>
                </a:moveTo>
                <a:lnTo>
                  <a:pt x="2579" y="3125440"/>
                </a:lnTo>
                <a:lnTo>
                  <a:pt x="0" y="3125440"/>
                </a:lnTo>
                <a:close/>
                <a:moveTo>
                  <a:pt x="3352193" y="0"/>
                </a:moveTo>
                <a:lnTo>
                  <a:pt x="3352193" y="3125440"/>
                </a:lnTo>
                <a:lnTo>
                  <a:pt x="2579" y="3125440"/>
                </a:lnTo>
                <a:cubicBezTo>
                  <a:pt x="1744073" y="3125440"/>
                  <a:pt x="3176441" y="1776129"/>
                  <a:pt x="3348685" y="47035"/>
                </a:cubicBezTo>
                <a:close/>
              </a:path>
            </a:pathLst>
          </a:custGeom>
          <a:solidFill>
            <a:schemeClr val="accent2">
              <a:lumMod val="75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4" name="Freeform: Shape 37">
            <a:extLst>
              <a:ext uri="{FF2B5EF4-FFF2-40B4-BE49-F238E27FC236}">
                <a16:creationId xmlns:a16="http://schemas.microsoft.com/office/drawing/2014/main" id="{5537EB9A-A190-4BBE-8731-EF4F640D2D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 y="4346192"/>
            <a:ext cx="11582399" cy="2514603"/>
          </a:xfrm>
          <a:custGeom>
            <a:avLst/>
            <a:gdLst>
              <a:gd name="connsiteX0" fmla="*/ 3766723 w 11582399"/>
              <a:gd name="connsiteY0" fmla="*/ 0 h 2514603"/>
              <a:gd name="connsiteX1" fmla="*/ 11582399 w 11582399"/>
              <a:gd name="connsiteY1" fmla="*/ 0 h 2514603"/>
              <a:gd name="connsiteX2" fmla="*/ 11582399 w 11582399"/>
              <a:gd name="connsiteY2" fmla="*/ 2514602 h 2514603"/>
              <a:gd name="connsiteX3" fmla="*/ 8231814 w 11582399"/>
              <a:gd name="connsiteY3" fmla="*/ 2514602 h 2514603"/>
              <a:gd name="connsiteX4" fmla="*/ 8231814 w 11582399"/>
              <a:gd name="connsiteY4" fmla="*/ 2514603 h 2514603"/>
              <a:gd name="connsiteX5" fmla="*/ 0 w 11582399"/>
              <a:gd name="connsiteY5" fmla="*/ 2514603 h 2514603"/>
              <a:gd name="connsiteX6" fmla="*/ 0 w 11582399"/>
              <a:gd name="connsiteY6" fmla="*/ 2453759 h 2514603"/>
              <a:gd name="connsiteX7" fmla="*/ 0 w 11582399"/>
              <a:gd name="connsiteY7" fmla="*/ 2436722 h 2514603"/>
              <a:gd name="connsiteX8" fmla="*/ 861 w 11582399"/>
              <a:gd name="connsiteY8" fmla="*/ 2436722 h 2514603"/>
              <a:gd name="connsiteX9" fmla="*/ 12668 w 11582399"/>
              <a:gd name="connsiteY9" fmla="*/ 2202877 h 2514603"/>
              <a:gd name="connsiteX10" fmla="*/ 2453759 w 11582399"/>
              <a:gd name="connsiteY10" fmla="*/ 1 h 2514603"/>
              <a:gd name="connsiteX11" fmla="*/ 2564348 w 11582399"/>
              <a:gd name="connsiteY11" fmla="*/ 2797 h 2514603"/>
              <a:gd name="connsiteX12" fmla="*/ 3766723 w 11582399"/>
              <a:gd name="connsiteY12" fmla="*/ 2797 h 25146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582399" h="2514603">
                <a:moveTo>
                  <a:pt x="3766723" y="0"/>
                </a:moveTo>
                <a:lnTo>
                  <a:pt x="11582399" y="0"/>
                </a:lnTo>
                <a:lnTo>
                  <a:pt x="11582399" y="2514602"/>
                </a:lnTo>
                <a:lnTo>
                  <a:pt x="8231814" y="2514602"/>
                </a:lnTo>
                <a:lnTo>
                  <a:pt x="8231814" y="2514603"/>
                </a:lnTo>
                <a:lnTo>
                  <a:pt x="0" y="2514603"/>
                </a:lnTo>
                <a:lnTo>
                  <a:pt x="0" y="2453759"/>
                </a:lnTo>
                <a:lnTo>
                  <a:pt x="0" y="2436722"/>
                </a:lnTo>
                <a:lnTo>
                  <a:pt x="861" y="2436722"/>
                </a:lnTo>
                <a:lnTo>
                  <a:pt x="12668" y="2202877"/>
                </a:lnTo>
                <a:cubicBezTo>
                  <a:pt x="138326" y="965555"/>
                  <a:pt x="1183284" y="1"/>
                  <a:pt x="2453759" y="1"/>
                </a:cubicBezTo>
                <a:lnTo>
                  <a:pt x="2564348" y="2797"/>
                </a:lnTo>
                <a:lnTo>
                  <a:pt x="3766723" y="2797"/>
                </a:lnTo>
                <a:close/>
              </a:path>
            </a:pathLst>
          </a:cu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0" name="Freeform: Shape 39">
            <a:extLst>
              <a:ext uri="{FF2B5EF4-FFF2-40B4-BE49-F238E27FC236}">
                <a16:creationId xmlns:a16="http://schemas.microsoft.com/office/drawing/2014/main" id="{EEC0FAB6-9835-4DB8-A338-23665E265F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63394" y="0"/>
            <a:ext cx="4528607" cy="6858000"/>
          </a:xfrm>
          <a:custGeom>
            <a:avLst/>
            <a:gdLst>
              <a:gd name="connsiteX0" fmla="*/ 3611850 w 4528607"/>
              <a:gd name="connsiteY0" fmla="*/ 0 h 6858000"/>
              <a:gd name="connsiteX1" fmla="*/ 4528607 w 4528607"/>
              <a:gd name="connsiteY1" fmla="*/ 0 h 6858000"/>
              <a:gd name="connsiteX2" fmla="*/ 4528607 w 4528607"/>
              <a:gd name="connsiteY2" fmla="*/ 6858000 h 6858000"/>
              <a:gd name="connsiteX3" fmla="*/ 0 w 4528607"/>
              <a:gd name="connsiteY3" fmla="*/ 6858000 h 6858000"/>
              <a:gd name="connsiteX4" fmla="*/ 157749 w 4528607"/>
              <a:gd name="connsiteY4" fmla="*/ 6846005 h 6858000"/>
              <a:gd name="connsiteX5" fmla="*/ 3612770 w 4528607"/>
              <a:gd name="connsiteY5" fmla="*/ 3017366 h 6858000"/>
              <a:gd name="connsiteX6" fmla="*/ 3611350 w 4528607"/>
              <a:gd name="connsiteY6" fmla="*/ 2961216 h 6858000"/>
              <a:gd name="connsiteX7" fmla="*/ 3611850 w 4528607"/>
              <a:gd name="connsiteY7" fmla="*/ 296121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28607" h="6858000">
                <a:moveTo>
                  <a:pt x="3611850" y="0"/>
                </a:moveTo>
                <a:lnTo>
                  <a:pt x="4528607" y="0"/>
                </a:lnTo>
                <a:lnTo>
                  <a:pt x="4528607" y="6858000"/>
                </a:lnTo>
                <a:lnTo>
                  <a:pt x="0" y="6858000"/>
                </a:lnTo>
                <a:lnTo>
                  <a:pt x="157749" y="6846005"/>
                </a:lnTo>
                <a:cubicBezTo>
                  <a:pt x="2098384" y="6648923"/>
                  <a:pt x="3612770" y="5009996"/>
                  <a:pt x="3612770" y="3017366"/>
                </a:cubicBezTo>
                <a:lnTo>
                  <a:pt x="3611350" y="2961216"/>
                </a:lnTo>
                <a:lnTo>
                  <a:pt x="3611850" y="2961216"/>
                </a:lnTo>
                <a:close/>
              </a:path>
            </a:pathLst>
          </a:custGeom>
          <a:solidFill>
            <a:schemeClr val="accent2">
              <a:lumMod val="75000"/>
              <a:alpha val="6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9B89EEA-479F-930E-A0C2-D758B40E876F}"/>
              </a:ext>
            </a:extLst>
          </p:cNvPr>
          <p:cNvSpPr txBox="1"/>
          <p:nvPr/>
        </p:nvSpPr>
        <p:spPr>
          <a:xfrm>
            <a:off x="2067635" y="5329711"/>
            <a:ext cx="6662853"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dirty="0">
                <a:solidFill>
                  <a:schemeClr val="bg1"/>
                </a:solidFill>
                <a:latin typeface="Times New Roman" panose="02020603050405020304" pitchFamily="18" charset="0"/>
                <a:cs typeface="Times New Roman" panose="02020603050405020304" pitchFamily="18" charset="0"/>
              </a:rPr>
              <a:t>Module leader: Charlotte Joyner </a:t>
            </a:r>
          </a:p>
          <a:p>
            <a:r>
              <a:rPr lang="en-US" sz="2000" b="1" dirty="0">
                <a:solidFill>
                  <a:schemeClr val="bg1"/>
                </a:solidFill>
                <a:latin typeface="Times New Roman" panose="02020603050405020304" pitchFamily="18" charset="0"/>
                <a:cs typeface="Times New Roman" panose="02020603050405020304" pitchFamily="18" charset="0"/>
              </a:rPr>
              <a:t>Student Name and </a:t>
            </a:r>
            <a:r>
              <a:rPr lang="en-US" sz="2000" b="1" dirty="0" err="1">
                <a:solidFill>
                  <a:schemeClr val="bg1"/>
                </a:solidFill>
                <a:latin typeface="Times New Roman" panose="02020603050405020304" pitchFamily="18" charset="0"/>
                <a:cs typeface="Times New Roman" panose="02020603050405020304" pitchFamily="18" charset="0"/>
              </a:rPr>
              <a:t>ID:Nicoleta</a:t>
            </a:r>
            <a:r>
              <a:rPr lang="en-US" sz="2000" b="1" dirty="0">
                <a:solidFill>
                  <a:schemeClr val="bg1"/>
                </a:solidFill>
                <a:latin typeface="Times New Roman" panose="02020603050405020304" pitchFamily="18" charset="0"/>
                <a:cs typeface="Times New Roman" panose="02020603050405020304" pitchFamily="18" charset="0"/>
              </a:rPr>
              <a:t> Aurelia </a:t>
            </a:r>
            <a:r>
              <a:rPr lang="en-US" sz="2000" b="1" dirty="0" err="1">
                <a:solidFill>
                  <a:schemeClr val="bg1"/>
                </a:solidFill>
                <a:latin typeface="Times New Roman" panose="02020603050405020304" pitchFamily="18" charset="0"/>
                <a:cs typeface="Times New Roman" panose="02020603050405020304" pitchFamily="18" charset="0"/>
              </a:rPr>
              <a:t>Monafu</a:t>
            </a:r>
            <a:r>
              <a:rPr lang="en-US" sz="2000" b="1" dirty="0">
                <a:solidFill>
                  <a:schemeClr val="bg1"/>
                </a:solidFill>
                <a:latin typeface="Times New Roman" panose="02020603050405020304" pitchFamily="18" charset="0"/>
                <a:cs typeface="Times New Roman" panose="02020603050405020304" pitchFamily="18" charset="0"/>
              </a:rPr>
              <a:t> 2245344</a:t>
            </a:r>
          </a:p>
          <a:p>
            <a:r>
              <a:rPr lang="en-US" sz="2000" b="1" dirty="0">
                <a:solidFill>
                  <a:schemeClr val="bg1"/>
                </a:solidFill>
                <a:latin typeface="Times New Roman" panose="02020603050405020304" pitchFamily="18" charset="0"/>
                <a:cs typeface="Times New Roman" panose="02020603050405020304" pitchFamily="18" charset="0"/>
              </a:rPr>
              <a:t>Group </a:t>
            </a:r>
            <a:r>
              <a:rPr lang="en-US" sz="2000" b="1">
                <a:solidFill>
                  <a:schemeClr val="bg1"/>
                </a:solidFill>
                <a:latin typeface="Times New Roman" panose="02020603050405020304" pitchFamily="18" charset="0"/>
                <a:cs typeface="Times New Roman" panose="02020603050405020304" pitchFamily="18" charset="0"/>
              </a:rPr>
              <a:t>Name:BMIH4003</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itle 1">
            <a:extLst>
              <a:ext uri="{FF2B5EF4-FFF2-40B4-BE49-F238E27FC236}">
                <a16:creationId xmlns:a16="http://schemas.microsoft.com/office/drawing/2014/main" id="{B78D3929-A196-7620-56B6-A47259E8DA2F}"/>
              </a:ext>
            </a:extLst>
          </p:cNvPr>
          <p:cNvSpPr txBox="1">
            <a:spLocks/>
          </p:cNvSpPr>
          <p:nvPr/>
        </p:nvSpPr>
        <p:spPr>
          <a:xfrm>
            <a:off x="2062737" y="4391391"/>
            <a:ext cx="10129261" cy="1212102"/>
          </a:xfrm>
          <a:prstGeom prst="rect">
            <a:avLst/>
          </a:prstGeom>
        </p:spPr>
        <p:txBody>
          <a:bodyPr vert="horz" lIns="91440" tIns="45720" rIns="91440" bIns="45720" rtlCol="0" anchor="ctr">
            <a:normAutofit/>
          </a:bodyPr>
          <a:lst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a:lstStyle>
          <a:p>
            <a:r>
              <a:rPr lang="en-US" sz="2000" b="1" dirty="0">
                <a:solidFill>
                  <a:srgbClr val="FFFFFF"/>
                </a:solidFill>
                <a:latin typeface="Times New Roman" panose="02020603050405020304" pitchFamily="18" charset="0"/>
                <a:cs typeface="Times New Roman" panose="02020603050405020304" pitchFamily="18" charset="0"/>
              </a:rPr>
              <a:t>Module title: Hospitality and Guest service </a:t>
            </a:r>
          </a:p>
        </p:txBody>
      </p:sp>
    </p:spTree>
    <p:extLst>
      <p:ext uri="{BB962C8B-B14F-4D97-AF65-F5344CB8AC3E}">
        <p14:creationId xmlns:p14="http://schemas.microsoft.com/office/powerpoint/2010/main" val="21441536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100000">
              <a:schemeClr val="accent1"/>
            </a:gs>
            <a:gs pos="14000">
              <a:schemeClr val="accent2">
                <a:lumMod val="0"/>
                <a:lumOff val="100000"/>
              </a:schemeClr>
            </a:gs>
            <a:gs pos="100000">
              <a:schemeClr val="accent2">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B78D3929-A196-7620-56B6-A47259E8DA2F}"/>
              </a:ext>
            </a:extLst>
          </p:cNvPr>
          <p:cNvSpPr>
            <a:spLocks noGrp="1"/>
          </p:cNvSpPr>
          <p:nvPr>
            <p:ph type="title"/>
          </p:nvPr>
        </p:nvSpPr>
        <p:spPr>
          <a:xfrm>
            <a:off x="939267" y="900845"/>
            <a:ext cx="10264697" cy="1212102"/>
          </a:xfrm>
        </p:spPr>
        <p:txBody>
          <a:bodyPr>
            <a:normAutofit/>
          </a:bodyPr>
          <a:lstStyle/>
          <a:p>
            <a:pPr algn="ctr"/>
            <a:r>
              <a:rPr lang="en-US" sz="3600" dirty="0">
                <a:solidFill>
                  <a:srgbClr val="FFFFFF"/>
                </a:solidFill>
                <a:latin typeface="Times New Roman" panose="02020603050405020304" pitchFamily="18" charset="0"/>
                <a:cs typeface="Times New Roman" panose="02020603050405020304" pitchFamily="18" charset="0"/>
              </a:rPr>
              <a:t>Introduction</a:t>
            </a:r>
          </a:p>
        </p:txBody>
      </p:sp>
      <p:grpSp>
        <p:nvGrpSpPr>
          <p:cNvPr id="11" name="Group 10">
            <a:extLst>
              <a:ext uri="{FF2B5EF4-FFF2-40B4-BE49-F238E27FC236}">
                <a16:creationId xmlns:a16="http://schemas.microsoft.com/office/drawing/2014/main" id="{5D5AD31A-6A3F-1097-0633-820A829CD91B}"/>
              </a:ext>
            </a:extLst>
          </p:cNvPr>
          <p:cNvGrpSpPr/>
          <p:nvPr/>
        </p:nvGrpSpPr>
        <p:grpSpPr>
          <a:xfrm>
            <a:off x="0" y="0"/>
            <a:ext cx="12191408" cy="6858000"/>
            <a:chOff x="0" y="0"/>
            <a:chExt cx="12191408" cy="6858000"/>
          </a:xfrm>
          <a:noFill/>
        </p:grpSpPr>
        <p:sp>
          <p:nvSpPr>
            <p:cNvPr id="13" name="Rectangle 12">
              <a:extLst>
                <a:ext uri="{FF2B5EF4-FFF2-40B4-BE49-F238E27FC236}">
                  <a16:creationId xmlns:a16="http://schemas.microsoft.com/office/drawing/2014/main" id="{A99F82FF-DD83-E9FB-63CC-21C982974E0F}"/>
                </a:ext>
              </a:extLst>
            </p:cNvPr>
            <p:cNvSpPr/>
            <p:nvPr/>
          </p:nvSpPr>
          <p:spPr>
            <a:xfrm>
              <a:off x="0" y="0"/>
              <a:ext cx="45719"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52B8E2F9-B498-6B01-A7BD-BAF2FF3F6AAE}"/>
                </a:ext>
              </a:extLst>
            </p:cNvPr>
            <p:cNvSpPr/>
            <p:nvPr/>
          </p:nvSpPr>
          <p:spPr>
            <a:xfrm>
              <a:off x="12145689" y="0"/>
              <a:ext cx="45719"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Content Placeholder 2">
            <a:extLst>
              <a:ext uri="{FF2B5EF4-FFF2-40B4-BE49-F238E27FC236}">
                <a16:creationId xmlns:a16="http://schemas.microsoft.com/office/drawing/2014/main" id="{72EC2655-55D3-1065-AFE5-FE9AF604073E}"/>
              </a:ext>
            </a:extLst>
          </p:cNvPr>
          <p:cNvSpPr>
            <a:spLocks noGrp="1"/>
          </p:cNvSpPr>
          <p:nvPr>
            <p:ph idx="1"/>
          </p:nvPr>
        </p:nvSpPr>
        <p:spPr>
          <a:xfrm>
            <a:off x="1363091" y="2378076"/>
            <a:ext cx="9708995" cy="3567173"/>
          </a:xfrm>
        </p:spPr>
        <p:txBody>
          <a:bodyPr anchor="ctr">
            <a:normAutofit/>
          </a:bodyPr>
          <a:lstStyle/>
          <a:p>
            <a:pPr marL="0" indent="0" algn="just">
              <a:lnSpc>
                <a:spcPct val="150000"/>
              </a:lnSpc>
              <a:buNone/>
            </a:pPr>
            <a:r>
              <a:rPr lang="en-US" sz="2000" dirty="0">
                <a:latin typeface="Times New Roman" panose="02020603050405020304" pitchFamily="18" charset="0"/>
                <a:cs typeface="Times New Roman" panose="02020603050405020304" pitchFamily="18" charset="0"/>
              </a:rPr>
              <a:t>Hospitality and guest service are essential part of the tourism and hospitality management sector and it is related to restaurant industry development. Refreshment Bite Restaurant is a newly arrived restaurant in London that wants to improve business in this sector (</a:t>
            </a:r>
            <a:r>
              <a:rPr lang="en-US" sz="2000" dirty="0" err="1">
                <a:latin typeface="Times New Roman" panose="02020603050405020304" pitchFamily="18" charset="0"/>
                <a:cs typeface="Times New Roman" panose="02020603050405020304" pitchFamily="18" charset="0"/>
              </a:rPr>
              <a:t>Bagdan</a:t>
            </a:r>
            <a:r>
              <a:rPr lang="en-US" sz="2000" dirty="0">
                <a:latin typeface="Times New Roman" panose="02020603050405020304" pitchFamily="18" charset="0"/>
                <a:cs typeface="Times New Roman" panose="02020603050405020304" pitchFamily="18" charset="0"/>
              </a:rPr>
              <a:t> et al. 2019). The presentation is a discussion about Refreshment Bite Restaurant's development in the business sector and its related issues such as mission, warm welcoming message, staff training, personalized service, menu assistance, guest feedback, technology, sustainability, and so on. </a:t>
            </a:r>
          </a:p>
        </p:txBody>
      </p:sp>
    </p:spTree>
    <p:extLst>
      <p:ext uri="{BB962C8B-B14F-4D97-AF65-F5344CB8AC3E}">
        <p14:creationId xmlns:p14="http://schemas.microsoft.com/office/powerpoint/2010/main" val="41763798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100000">
              <a:schemeClr val="accent1"/>
            </a:gs>
            <a:gs pos="14000">
              <a:schemeClr val="accent2">
                <a:lumMod val="0"/>
                <a:lumOff val="100000"/>
              </a:schemeClr>
            </a:gs>
            <a:gs pos="100000">
              <a:schemeClr val="accent2">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B78D3929-A196-7620-56B6-A47259E8DA2F}"/>
              </a:ext>
            </a:extLst>
          </p:cNvPr>
          <p:cNvSpPr>
            <a:spLocks noGrp="1"/>
          </p:cNvSpPr>
          <p:nvPr>
            <p:ph type="title"/>
          </p:nvPr>
        </p:nvSpPr>
        <p:spPr>
          <a:xfrm>
            <a:off x="958506" y="800392"/>
            <a:ext cx="10264697" cy="1212102"/>
          </a:xfrm>
        </p:spPr>
        <p:txBody>
          <a:bodyPr>
            <a:normAutofit/>
          </a:bodyPr>
          <a:lstStyle/>
          <a:p>
            <a:pPr algn="ctr"/>
            <a:r>
              <a:rPr lang="en-US" dirty="0">
                <a:solidFill>
                  <a:srgbClr val="FFFFFF"/>
                </a:solidFill>
                <a:latin typeface="Times New Roman" panose="02020603050405020304" pitchFamily="18" charset="0"/>
                <a:cs typeface="Times New Roman" panose="02020603050405020304" pitchFamily="18" charset="0"/>
              </a:rPr>
              <a:t>Mission of Refreshment Bite Restaurant </a:t>
            </a:r>
            <a:endParaRPr lang="en-US" sz="3600" dirty="0">
              <a:solidFill>
                <a:srgbClr val="FFFFFF"/>
              </a:solidFill>
              <a:latin typeface="Times New Roman" panose="02020603050405020304" pitchFamily="18" charset="0"/>
              <a:cs typeface="Times New Roman" panose="02020603050405020304" pitchFamily="18" charset="0"/>
            </a:endParaRPr>
          </a:p>
        </p:txBody>
      </p:sp>
      <p:grpSp>
        <p:nvGrpSpPr>
          <p:cNvPr id="11" name="Group 10">
            <a:extLst>
              <a:ext uri="{FF2B5EF4-FFF2-40B4-BE49-F238E27FC236}">
                <a16:creationId xmlns:a16="http://schemas.microsoft.com/office/drawing/2014/main" id="{D262149D-3079-9655-0947-80DD7003325F}"/>
              </a:ext>
            </a:extLst>
          </p:cNvPr>
          <p:cNvGrpSpPr/>
          <p:nvPr/>
        </p:nvGrpSpPr>
        <p:grpSpPr>
          <a:xfrm>
            <a:off x="592" y="0"/>
            <a:ext cx="12191408" cy="6858000"/>
            <a:chOff x="0" y="0"/>
            <a:chExt cx="12191408" cy="6858000"/>
          </a:xfrm>
          <a:noFill/>
        </p:grpSpPr>
        <p:sp>
          <p:nvSpPr>
            <p:cNvPr id="13" name="Rectangle 12">
              <a:extLst>
                <a:ext uri="{FF2B5EF4-FFF2-40B4-BE49-F238E27FC236}">
                  <a16:creationId xmlns:a16="http://schemas.microsoft.com/office/drawing/2014/main" id="{06239F91-B29B-F890-82CF-C072863404EE}"/>
                </a:ext>
              </a:extLst>
            </p:cNvPr>
            <p:cNvSpPr/>
            <p:nvPr/>
          </p:nvSpPr>
          <p:spPr>
            <a:xfrm>
              <a:off x="0" y="0"/>
              <a:ext cx="45719"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AF88A85-030B-1E95-9257-6F5883AE8EC5}"/>
                </a:ext>
              </a:extLst>
            </p:cNvPr>
            <p:cNvSpPr/>
            <p:nvPr/>
          </p:nvSpPr>
          <p:spPr>
            <a:xfrm>
              <a:off x="12145689" y="0"/>
              <a:ext cx="45719"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9" name="Content Placeholder 2">
            <a:extLst>
              <a:ext uri="{FF2B5EF4-FFF2-40B4-BE49-F238E27FC236}">
                <a16:creationId xmlns:a16="http://schemas.microsoft.com/office/drawing/2014/main" id="{72EC2655-55D3-1065-AFE5-FE9AF604073E}"/>
              </a:ext>
            </a:extLst>
          </p:cNvPr>
          <p:cNvSpPr>
            <a:spLocks noGrp="1"/>
          </p:cNvSpPr>
          <p:nvPr>
            <p:ph idx="1"/>
          </p:nvPr>
        </p:nvSpPr>
        <p:spPr>
          <a:xfrm>
            <a:off x="1119323" y="2177170"/>
            <a:ext cx="5032096" cy="4397801"/>
          </a:xfrm>
        </p:spPr>
        <p:txBody>
          <a:bodyPr anchor="ctr">
            <a:normAutofit/>
          </a:bodyPr>
          <a:lstStyle/>
          <a:p>
            <a:pPr algn="just">
              <a:lnSpc>
                <a:spcPct val="150000"/>
              </a:lnSpc>
              <a:buClr>
                <a:schemeClr val="bg1"/>
              </a:buClr>
              <a:buFont typeface="Wingdings" panose="05000000000000000000" pitchFamily="2" charset="2"/>
              <a:buChar char="v"/>
            </a:pPr>
            <a:r>
              <a:rPr lang="en-US" dirty="0">
                <a:latin typeface="Times New Roman" panose="02020603050405020304" pitchFamily="18" charset="0"/>
                <a:cs typeface="Times New Roman" panose="02020603050405020304" pitchFamily="18" charset="0"/>
              </a:rPr>
              <a:t>Providing essential guest services </a:t>
            </a:r>
          </a:p>
          <a:p>
            <a:pPr algn="just">
              <a:lnSpc>
                <a:spcPct val="150000"/>
              </a:lnSpc>
              <a:buClr>
                <a:schemeClr val="bg1"/>
              </a:buClr>
              <a:buFont typeface="Wingdings" panose="05000000000000000000" pitchFamily="2" charset="2"/>
              <a:buChar char="v"/>
            </a:pPr>
            <a:r>
              <a:rPr lang="en-US" dirty="0">
                <a:latin typeface="Times New Roman" panose="02020603050405020304" pitchFamily="18" charset="0"/>
                <a:cs typeface="Times New Roman" panose="02020603050405020304" pitchFamily="18" charset="0"/>
              </a:rPr>
              <a:t>Promoting culture. </a:t>
            </a:r>
          </a:p>
          <a:p>
            <a:pPr algn="just">
              <a:lnSpc>
                <a:spcPct val="150000"/>
              </a:lnSpc>
              <a:buClr>
                <a:schemeClr val="bg1"/>
              </a:buClr>
              <a:buFont typeface="Wingdings" panose="05000000000000000000" pitchFamily="2" charset="2"/>
              <a:buChar char="v"/>
            </a:pPr>
            <a:r>
              <a:rPr lang="en-US" dirty="0">
                <a:latin typeface="Times New Roman" panose="02020603050405020304" pitchFamily="18" charset="0"/>
                <a:cs typeface="Times New Roman" panose="02020603050405020304" pitchFamily="18" charset="0"/>
              </a:rPr>
              <a:t>Committed to guest expectations </a:t>
            </a:r>
          </a:p>
          <a:p>
            <a:pPr algn="just">
              <a:lnSpc>
                <a:spcPct val="150000"/>
              </a:lnSpc>
              <a:buClr>
                <a:schemeClr val="bg1"/>
              </a:buClr>
              <a:buFont typeface="Wingdings" panose="05000000000000000000" pitchFamily="2" charset="2"/>
              <a:buChar char="v"/>
            </a:pPr>
            <a:r>
              <a:rPr lang="en-US" dirty="0">
                <a:latin typeface="Times New Roman" panose="02020603050405020304" pitchFamily="18" charset="0"/>
                <a:cs typeface="Times New Roman" panose="02020603050405020304" pitchFamily="18" charset="0"/>
              </a:rPr>
              <a:t>Promote a culture of warming and belonging</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31045" y="2543175"/>
            <a:ext cx="5365253" cy="3613901"/>
          </a:xfrm>
          <a:prstGeom prst="rect">
            <a:avLst/>
          </a:prstGeom>
        </p:spPr>
      </p:pic>
    </p:spTree>
    <p:extLst>
      <p:ext uri="{BB962C8B-B14F-4D97-AF65-F5344CB8AC3E}">
        <p14:creationId xmlns:p14="http://schemas.microsoft.com/office/powerpoint/2010/main" val="20605762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100000">
              <a:schemeClr val="accent1"/>
            </a:gs>
            <a:gs pos="14000">
              <a:schemeClr val="accent2">
                <a:lumMod val="0"/>
                <a:lumOff val="100000"/>
              </a:schemeClr>
            </a:gs>
            <a:gs pos="100000">
              <a:schemeClr val="accent2">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B78D3929-A196-7620-56B6-A47259E8DA2F}"/>
              </a:ext>
            </a:extLst>
          </p:cNvPr>
          <p:cNvSpPr>
            <a:spLocks noGrp="1"/>
          </p:cNvSpPr>
          <p:nvPr>
            <p:ph type="title"/>
          </p:nvPr>
        </p:nvSpPr>
        <p:spPr>
          <a:xfrm>
            <a:off x="958506" y="800392"/>
            <a:ext cx="10264697" cy="1212102"/>
          </a:xfrm>
        </p:spPr>
        <p:txBody>
          <a:bodyPr>
            <a:normAutofit/>
          </a:bodyPr>
          <a:lstStyle/>
          <a:p>
            <a:pPr algn="ctr"/>
            <a:r>
              <a:rPr lang="en-US" dirty="0">
                <a:solidFill>
                  <a:srgbClr val="FFFFFF"/>
                </a:solidFill>
                <a:latin typeface="Times New Roman" panose="02020603050405020304" pitchFamily="18" charset="0"/>
                <a:cs typeface="Times New Roman" panose="02020603050405020304" pitchFamily="18" charset="0"/>
              </a:rPr>
              <a:t>Welcoming atmosphere of Refreshment Restaurant </a:t>
            </a:r>
            <a:endParaRPr lang="en-US" sz="3600" dirty="0">
              <a:solidFill>
                <a:srgbClr val="FFFFFF"/>
              </a:solidFill>
              <a:latin typeface="Times New Roman" panose="02020603050405020304" pitchFamily="18" charset="0"/>
              <a:cs typeface="Times New Roman" panose="02020603050405020304" pitchFamily="18" charset="0"/>
            </a:endParaRPr>
          </a:p>
        </p:txBody>
      </p:sp>
      <p:grpSp>
        <p:nvGrpSpPr>
          <p:cNvPr id="11" name="Group 10">
            <a:extLst>
              <a:ext uri="{FF2B5EF4-FFF2-40B4-BE49-F238E27FC236}">
                <a16:creationId xmlns:a16="http://schemas.microsoft.com/office/drawing/2014/main" id="{D262149D-3079-9655-0947-80DD7003325F}"/>
              </a:ext>
            </a:extLst>
          </p:cNvPr>
          <p:cNvGrpSpPr/>
          <p:nvPr/>
        </p:nvGrpSpPr>
        <p:grpSpPr>
          <a:xfrm>
            <a:off x="592" y="0"/>
            <a:ext cx="12191408" cy="6858000"/>
            <a:chOff x="0" y="0"/>
            <a:chExt cx="12191408" cy="6858000"/>
          </a:xfrm>
          <a:noFill/>
        </p:grpSpPr>
        <p:sp>
          <p:nvSpPr>
            <p:cNvPr id="13" name="Rectangle 12">
              <a:extLst>
                <a:ext uri="{FF2B5EF4-FFF2-40B4-BE49-F238E27FC236}">
                  <a16:creationId xmlns:a16="http://schemas.microsoft.com/office/drawing/2014/main" id="{06239F91-B29B-F890-82CF-C072863404EE}"/>
                </a:ext>
              </a:extLst>
            </p:cNvPr>
            <p:cNvSpPr/>
            <p:nvPr/>
          </p:nvSpPr>
          <p:spPr>
            <a:xfrm>
              <a:off x="0" y="0"/>
              <a:ext cx="45719"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AF88A85-030B-1E95-9257-6F5883AE8EC5}"/>
                </a:ext>
              </a:extLst>
            </p:cNvPr>
            <p:cNvSpPr/>
            <p:nvPr/>
          </p:nvSpPr>
          <p:spPr>
            <a:xfrm>
              <a:off x="12145689" y="0"/>
              <a:ext cx="45719"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9" name="Content Placeholder 2">
            <a:extLst>
              <a:ext uri="{FF2B5EF4-FFF2-40B4-BE49-F238E27FC236}">
                <a16:creationId xmlns:a16="http://schemas.microsoft.com/office/drawing/2014/main" id="{72EC2655-55D3-1065-AFE5-FE9AF604073E}"/>
              </a:ext>
            </a:extLst>
          </p:cNvPr>
          <p:cNvSpPr>
            <a:spLocks noGrp="1"/>
          </p:cNvSpPr>
          <p:nvPr>
            <p:ph idx="1"/>
          </p:nvPr>
        </p:nvSpPr>
        <p:spPr>
          <a:xfrm>
            <a:off x="1119323" y="2177170"/>
            <a:ext cx="5032096" cy="4397801"/>
          </a:xfrm>
        </p:spPr>
        <p:txBody>
          <a:bodyPr anchor="ctr">
            <a:normAutofit/>
          </a:bodyPr>
          <a:lstStyle/>
          <a:p>
            <a:pPr algn="just">
              <a:lnSpc>
                <a:spcPct val="150000"/>
              </a:lnSpc>
              <a:buClr>
                <a:schemeClr val="bg1"/>
              </a:buClr>
              <a:buFont typeface="Wingdings" panose="05000000000000000000" pitchFamily="2" charset="2"/>
              <a:buChar char="v"/>
            </a:pPr>
            <a:r>
              <a:rPr lang="en-US" dirty="0">
                <a:latin typeface="Times New Roman" panose="02020603050405020304" pitchFamily="18" charset="0"/>
                <a:cs typeface="Times New Roman" panose="02020603050405020304" pitchFamily="18" charset="0"/>
              </a:rPr>
              <a:t>Décor, ambiance, and lighting atmosphere</a:t>
            </a:r>
          </a:p>
          <a:p>
            <a:pPr algn="just">
              <a:lnSpc>
                <a:spcPct val="150000"/>
              </a:lnSpc>
              <a:buClr>
                <a:schemeClr val="bg1"/>
              </a:buClr>
              <a:buFont typeface="Wingdings" panose="05000000000000000000" pitchFamily="2" charset="2"/>
              <a:buChar char="v"/>
            </a:pPr>
            <a:r>
              <a:rPr lang="en-US" dirty="0">
                <a:latin typeface="Times New Roman" panose="02020603050405020304" pitchFamily="18" charset="0"/>
                <a:cs typeface="Times New Roman" panose="02020603050405020304" pitchFamily="18" charset="0"/>
              </a:rPr>
              <a:t>Comfortable seating, </a:t>
            </a:r>
          </a:p>
          <a:p>
            <a:pPr algn="just">
              <a:lnSpc>
                <a:spcPct val="150000"/>
              </a:lnSpc>
              <a:buClr>
                <a:schemeClr val="bg1"/>
              </a:buClr>
              <a:buFont typeface="Wingdings" panose="05000000000000000000" pitchFamily="2" charset="2"/>
              <a:buChar char="v"/>
            </a:pPr>
            <a:r>
              <a:rPr lang="en-US" dirty="0">
                <a:latin typeface="Times New Roman" panose="02020603050405020304" pitchFamily="18" charset="0"/>
                <a:cs typeface="Times New Roman" panose="02020603050405020304" pitchFamily="18" charset="0"/>
              </a:rPr>
              <a:t>Natural materials and ingredients </a:t>
            </a:r>
          </a:p>
          <a:p>
            <a:pPr algn="just">
              <a:lnSpc>
                <a:spcPct val="150000"/>
              </a:lnSpc>
              <a:buClr>
                <a:schemeClr val="bg1"/>
              </a:buClr>
              <a:buFont typeface="Wingdings" panose="05000000000000000000" pitchFamily="2" charset="2"/>
              <a:buChar char="v"/>
            </a:pPr>
            <a:r>
              <a:rPr lang="en-US" dirty="0">
                <a:latin typeface="Times New Roman" panose="02020603050405020304" pitchFamily="18" charset="0"/>
                <a:cs typeface="Times New Roman" panose="02020603050405020304" pitchFamily="18" charset="0"/>
              </a:rPr>
              <a:t>Smoothing background music </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45782" y="2951596"/>
            <a:ext cx="5034914" cy="3338367"/>
          </a:xfrm>
          <a:prstGeom prst="rect">
            <a:avLst/>
          </a:prstGeom>
        </p:spPr>
      </p:pic>
    </p:spTree>
    <p:extLst>
      <p:ext uri="{BB962C8B-B14F-4D97-AF65-F5344CB8AC3E}">
        <p14:creationId xmlns:p14="http://schemas.microsoft.com/office/powerpoint/2010/main" val="32917003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100000">
              <a:schemeClr val="accent1"/>
            </a:gs>
            <a:gs pos="14000">
              <a:schemeClr val="accent2">
                <a:lumMod val="0"/>
                <a:lumOff val="100000"/>
              </a:schemeClr>
            </a:gs>
            <a:gs pos="100000">
              <a:schemeClr val="accent2">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B78D3929-A196-7620-56B6-A47259E8DA2F}"/>
              </a:ext>
            </a:extLst>
          </p:cNvPr>
          <p:cNvSpPr>
            <a:spLocks noGrp="1"/>
          </p:cNvSpPr>
          <p:nvPr>
            <p:ph type="title"/>
          </p:nvPr>
        </p:nvSpPr>
        <p:spPr>
          <a:xfrm>
            <a:off x="958506" y="800392"/>
            <a:ext cx="10264697" cy="1212102"/>
          </a:xfrm>
        </p:spPr>
        <p:txBody>
          <a:bodyPr>
            <a:normAutofit/>
          </a:bodyPr>
          <a:lstStyle/>
          <a:p>
            <a:pPr algn="ctr"/>
            <a:r>
              <a:rPr lang="en-US" dirty="0">
                <a:solidFill>
                  <a:srgbClr val="FFFFFF"/>
                </a:solidFill>
                <a:latin typeface="Times New Roman" panose="02020603050405020304" pitchFamily="18" charset="0"/>
                <a:cs typeface="Times New Roman" panose="02020603050405020304" pitchFamily="18" charset="0"/>
              </a:rPr>
              <a:t>Staff training of Refreshment Bite </a:t>
            </a:r>
            <a:endParaRPr lang="en-US" sz="3600" dirty="0">
              <a:solidFill>
                <a:srgbClr val="FFFFFF"/>
              </a:solidFill>
              <a:latin typeface="Times New Roman" panose="02020603050405020304" pitchFamily="18" charset="0"/>
              <a:cs typeface="Times New Roman" panose="02020603050405020304" pitchFamily="18" charset="0"/>
            </a:endParaRPr>
          </a:p>
        </p:txBody>
      </p:sp>
      <p:grpSp>
        <p:nvGrpSpPr>
          <p:cNvPr id="11" name="Group 10">
            <a:extLst>
              <a:ext uri="{FF2B5EF4-FFF2-40B4-BE49-F238E27FC236}">
                <a16:creationId xmlns:a16="http://schemas.microsoft.com/office/drawing/2014/main" id="{D262149D-3079-9655-0947-80DD7003325F}"/>
              </a:ext>
            </a:extLst>
          </p:cNvPr>
          <p:cNvGrpSpPr/>
          <p:nvPr/>
        </p:nvGrpSpPr>
        <p:grpSpPr>
          <a:xfrm>
            <a:off x="592" y="0"/>
            <a:ext cx="12191408" cy="6858000"/>
            <a:chOff x="0" y="0"/>
            <a:chExt cx="12191408" cy="6858000"/>
          </a:xfrm>
          <a:noFill/>
        </p:grpSpPr>
        <p:sp>
          <p:nvSpPr>
            <p:cNvPr id="13" name="Rectangle 12">
              <a:extLst>
                <a:ext uri="{FF2B5EF4-FFF2-40B4-BE49-F238E27FC236}">
                  <a16:creationId xmlns:a16="http://schemas.microsoft.com/office/drawing/2014/main" id="{06239F91-B29B-F890-82CF-C072863404EE}"/>
                </a:ext>
              </a:extLst>
            </p:cNvPr>
            <p:cNvSpPr/>
            <p:nvPr/>
          </p:nvSpPr>
          <p:spPr>
            <a:xfrm>
              <a:off x="0" y="0"/>
              <a:ext cx="45719"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AF88A85-030B-1E95-9257-6F5883AE8EC5}"/>
                </a:ext>
              </a:extLst>
            </p:cNvPr>
            <p:cNvSpPr/>
            <p:nvPr/>
          </p:nvSpPr>
          <p:spPr>
            <a:xfrm>
              <a:off x="12145689" y="0"/>
              <a:ext cx="45719"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9" name="Content Placeholder 2">
            <a:extLst>
              <a:ext uri="{FF2B5EF4-FFF2-40B4-BE49-F238E27FC236}">
                <a16:creationId xmlns:a16="http://schemas.microsoft.com/office/drawing/2014/main" id="{72EC2655-55D3-1065-AFE5-FE9AF604073E}"/>
              </a:ext>
            </a:extLst>
          </p:cNvPr>
          <p:cNvSpPr>
            <a:spLocks noGrp="1"/>
          </p:cNvSpPr>
          <p:nvPr>
            <p:ph idx="1"/>
          </p:nvPr>
        </p:nvSpPr>
        <p:spPr>
          <a:xfrm>
            <a:off x="1119323" y="2177170"/>
            <a:ext cx="5032096" cy="4397801"/>
          </a:xfrm>
        </p:spPr>
        <p:txBody>
          <a:bodyPr anchor="ctr">
            <a:normAutofit/>
          </a:bodyPr>
          <a:lstStyle/>
          <a:p>
            <a:pPr algn="just">
              <a:lnSpc>
                <a:spcPct val="150000"/>
              </a:lnSpc>
              <a:buClr>
                <a:schemeClr val="bg1"/>
              </a:buClr>
              <a:buFont typeface="Wingdings" panose="05000000000000000000" pitchFamily="2" charset="2"/>
              <a:buChar char="v"/>
            </a:pPr>
            <a:r>
              <a:rPr lang="en-US" dirty="0">
                <a:latin typeface="Times New Roman" panose="02020603050405020304" pitchFamily="18" charset="0"/>
                <a:cs typeface="Times New Roman" panose="02020603050405020304" pitchFamily="18" charset="0"/>
              </a:rPr>
              <a:t>Training and development programs </a:t>
            </a:r>
          </a:p>
          <a:p>
            <a:pPr algn="just">
              <a:lnSpc>
                <a:spcPct val="150000"/>
              </a:lnSpc>
              <a:buClr>
                <a:schemeClr val="bg1"/>
              </a:buClr>
              <a:buFont typeface="Wingdings" panose="05000000000000000000" pitchFamily="2" charset="2"/>
              <a:buChar char="v"/>
            </a:pPr>
            <a:r>
              <a:rPr lang="en-US" dirty="0">
                <a:latin typeface="Times New Roman" panose="02020603050405020304" pitchFamily="18" charset="0"/>
                <a:cs typeface="Times New Roman" panose="02020603050405020304" pitchFamily="18" charset="0"/>
              </a:rPr>
              <a:t>Maintain regular feedback and evaluation </a:t>
            </a:r>
          </a:p>
          <a:p>
            <a:pPr algn="just">
              <a:lnSpc>
                <a:spcPct val="150000"/>
              </a:lnSpc>
              <a:buClr>
                <a:schemeClr val="bg1"/>
              </a:buClr>
              <a:buFont typeface="Wingdings" panose="05000000000000000000" pitchFamily="2" charset="2"/>
              <a:buChar char="v"/>
            </a:pPr>
            <a:r>
              <a:rPr lang="en-US" dirty="0">
                <a:latin typeface="Times New Roman" panose="02020603050405020304" pitchFamily="18" charset="0"/>
                <a:cs typeface="Times New Roman" panose="02020603050405020304" pitchFamily="18" charset="0"/>
              </a:rPr>
              <a:t>Maintaining communication and collaboration. </a:t>
            </a:r>
          </a:p>
          <a:p>
            <a:pPr algn="just">
              <a:lnSpc>
                <a:spcPct val="150000"/>
              </a:lnSpc>
              <a:buClr>
                <a:schemeClr val="bg1"/>
              </a:buClr>
              <a:buFont typeface="Wingdings" panose="05000000000000000000" pitchFamily="2" charset="2"/>
              <a:buChar char="v"/>
            </a:pPr>
            <a:r>
              <a:rPr lang="en-US" dirty="0">
                <a:latin typeface="Times New Roman" panose="02020603050405020304" pitchFamily="18" charset="0"/>
                <a:cs typeface="Times New Roman" panose="02020603050405020304" pitchFamily="18" charset="0"/>
              </a:rPr>
              <a:t> Providing excellence services </a:t>
            </a:r>
          </a:p>
        </p:txBody>
      </p:sp>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675" t="3768" r="-675" b="15269"/>
          <a:stretch/>
        </p:blipFill>
        <p:spPr>
          <a:xfrm>
            <a:off x="6041173" y="3117851"/>
            <a:ext cx="5855917" cy="2976721"/>
          </a:xfrm>
          <a:prstGeom prst="rect">
            <a:avLst/>
          </a:prstGeom>
        </p:spPr>
      </p:pic>
    </p:spTree>
    <p:extLst>
      <p:ext uri="{BB962C8B-B14F-4D97-AF65-F5344CB8AC3E}">
        <p14:creationId xmlns:p14="http://schemas.microsoft.com/office/powerpoint/2010/main" val="3678237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100000">
              <a:schemeClr val="accent1"/>
            </a:gs>
            <a:gs pos="14000">
              <a:schemeClr val="accent2">
                <a:lumMod val="0"/>
                <a:lumOff val="100000"/>
              </a:schemeClr>
            </a:gs>
            <a:gs pos="100000">
              <a:schemeClr val="accent2">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B78D3929-A196-7620-56B6-A47259E8DA2F}"/>
              </a:ext>
            </a:extLst>
          </p:cNvPr>
          <p:cNvSpPr>
            <a:spLocks noGrp="1"/>
          </p:cNvSpPr>
          <p:nvPr>
            <p:ph type="title"/>
          </p:nvPr>
        </p:nvSpPr>
        <p:spPr>
          <a:xfrm>
            <a:off x="958506" y="800392"/>
            <a:ext cx="10264697" cy="1212102"/>
          </a:xfrm>
        </p:spPr>
        <p:txBody>
          <a:bodyPr>
            <a:normAutofit/>
          </a:bodyPr>
          <a:lstStyle/>
          <a:p>
            <a:pPr algn="ctr"/>
            <a:r>
              <a:rPr lang="en-US" dirty="0">
                <a:solidFill>
                  <a:srgbClr val="FFFFFF"/>
                </a:solidFill>
                <a:latin typeface="Times New Roman" panose="02020603050405020304" pitchFamily="18" charset="0"/>
                <a:cs typeface="Times New Roman" panose="02020603050405020304" pitchFamily="18" charset="0"/>
              </a:rPr>
              <a:t>Personalized service of Refreshment Bite </a:t>
            </a:r>
            <a:endParaRPr lang="en-US" sz="3600" dirty="0">
              <a:solidFill>
                <a:srgbClr val="FFFFFF"/>
              </a:solidFill>
              <a:latin typeface="Times New Roman" panose="02020603050405020304" pitchFamily="18" charset="0"/>
              <a:cs typeface="Times New Roman" panose="02020603050405020304" pitchFamily="18" charset="0"/>
            </a:endParaRPr>
          </a:p>
        </p:txBody>
      </p:sp>
      <p:grpSp>
        <p:nvGrpSpPr>
          <p:cNvPr id="11" name="Group 10">
            <a:extLst>
              <a:ext uri="{FF2B5EF4-FFF2-40B4-BE49-F238E27FC236}">
                <a16:creationId xmlns:a16="http://schemas.microsoft.com/office/drawing/2014/main" id="{D262149D-3079-9655-0947-80DD7003325F}"/>
              </a:ext>
            </a:extLst>
          </p:cNvPr>
          <p:cNvGrpSpPr/>
          <p:nvPr/>
        </p:nvGrpSpPr>
        <p:grpSpPr>
          <a:xfrm>
            <a:off x="592" y="0"/>
            <a:ext cx="12191408" cy="6858000"/>
            <a:chOff x="0" y="0"/>
            <a:chExt cx="12191408" cy="6858000"/>
          </a:xfrm>
          <a:noFill/>
        </p:grpSpPr>
        <p:sp>
          <p:nvSpPr>
            <p:cNvPr id="13" name="Rectangle 12">
              <a:extLst>
                <a:ext uri="{FF2B5EF4-FFF2-40B4-BE49-F238E27FC236}">
                  <a16:creationId xmlns:a16="http://schemas.microsoft.com/office/drawing/2014/main" id="{06239F91-B29B-F890-82CF-C072863404EE}"/>
                </a:ext>
              </a:extLst>
            </p:cNvPr>
            <p:cNvSpPr/>
            <p:nvPr/>
          </p:nvSpPr>
          <p:spPr>
            <a:xfrm>
              <a:off x="0" y="0"/>
              <a:ext cx="45719"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AF88A85-030B-1E95-9257-6F5883AE8EC5}"/>
                </a:ext>
              </a:extLst>
            </p:cNvPr>
            <p:cNvSpPr/>
            <p:nvPr/>
          </p:nvSpPr>
          <p:spPr>
            <a:xfrm>
              <a:off x="12145689" y="0"/>
              <a:ext cx="45719"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9" name="Content Placeholder 2">
            <a:extLst>
              <a:ext uri="{FF2B5EF4-FFF2-40B4-BE49-F238E27FC236}">
                <a16:creationId xmlns:a16="http://schemas.microsoft.com/office/drawing/2014/main" id="{72EC2655-55D3-1065-AFE5-FE9AF604073E}"/>
              </a:ext>
            </a:extLst>
          </p:cNvPr>
          <p:cNvSpPr>
            <a:spLocks noGrp="1"/>
          </p:cNvSpPr>
          <p:nvPr>
            <p:ph idx="1"/>
          </p:nvPr>
        </p:nvSpPr>
        <p:spPr>
          <a:xfrm>
            <a:off x="1119323" y="2177170"/>
            <a:ext cx="5032096" cy="4397801"/>
          </a:xfrm>
        </p:spPr>
        <p:txBody>
          <a:bodyPr anchor="ctr">
            <a:normAutofit/>
          </a:bodyPr>
          <a:lstStyle/>
          <a:p>
            <a:pPr algn="just">
              <a:lnSpc>
                <a:spcPct val="150000"/>
              </a:lnSpc>
              <a:buClr>
                <a:schemeClr val="bg1"/>
              </a:buClr>
              <a:buFont typeface="Wingdings" panose="05000000000000000000" pitchFamily="2" charset="2"/>
              <a:buChar char="v"/>
            </a:pPr>
            <a:r>
              <a:rPr lang="en-US" dirty="0">
                <a:latin typeface="Times New Roman" panose="02020603050405020304" pitchFamily="18" charset="0"/>
                <a:cs typeface="Times New Roman" panose="02020603050405020304" pitchFamily="18" charset="0"/>
              </a:rPr>
              <a:t>Emphasize the commitment to personal service. </a:t>
            </a:r>
          </a:p>
          <a:p>
            <a:pPr algn="just">
              <a:lnSpc>
                <a:spcPct val="150000"/>
              </a:lnSpc>
              <a:buClr>
                <a:schemeClr val="bg1"/>
              </a:buClr>
              <a:buFont typeface="Wingdings" panose="05000000000000000000" pitchFamily="2" charset="2"/>
              <a:buChar char="v"/>
            </a:pPr>
            <a:r>
              <a:rPr lang="en-US" dirty="0">
                <a:latin typeface="Times New Roman" panose="02020603050405020304" pitchFamily="18" charset="0"/>
                <a:cs typeface="Times New Roman" panose="02020603050405020304" pitchFamily="18" charset="0"/>
              </a:rPr>
              <a:t>Showcase of guest database. </a:t>
            </a:r>
          </a:p>
          <a:p>
            <a:pPr algn="just">
              <a:lnSpc>
                <a:spcPct val="150000"/>
              </a:lnSpc>
              <a:buClr>
                <a:schemeClr val="bg1"/>
              </a:buClr>
              <a:buFont typeface="Wingdings" panose="05000000000000000000" pitchFamily="2" charset="2"/>
              <a:buChar char="v"/>
            </a:pPr>
            <a:r>
              <a:rPr lang="en-US" dirty="0">
                <a:latin typeface="Times New Roman" panose="02020603050405020304" pitchFamily="18" charset="0"/>
                <a:cs typeface="Times New Roman" panose="02020603050405020304" pitchFamily="18" charset="0"/>
              </a:rPr>
              <a:t>Discussing and remember guest </a:t>
            </a:r>
          </a:p>
          <a:p>
            <a:pPr algn="just">
              <a:lnSpc>
                <a:spcPct val="150000"/>
              </a:lnSpc>
              <a:buClr>
                <a:schemeClr val="bg1"/>
              </a:buClr>
              <a:buFont typeface="Wingdings" panose="05000000000000000000" pitchFamily="2" charset="2"/>
              <a:buChar char="v"/>
            </a:pPr>
            <a:r>
              <a:rPr lang="en-US" dirty="0">
                <a:latin typeface="Times New Roman" panose="02020603050405020304" pitchFamily="18" charset="0"/>
                <a:cs typeface="Times New Roman" panose="02020603050405020304" pitchFamily="18" charset="0"/>
              </a:rPr>
              <a:t>Showing respect for every guest </a:t>
            </a:r>
          </a:p>
          <a:p>
            <a:pPr marL="0" indent="0" algn="just">
              <a:lnSpc>
                <a:spcPct val="150000"/>
              </a:lnSpc>
              <a:buClr>
                <a:schemeClr val="bg1"/>
              </a:buClr>
              <a:buNone/>
            </a:pPr>
            <a:endParaRPr lang="en-US" dirty="0">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19094" y="2848895"/>
            <a:ext cx="5429954" cy="3054349"/>
          </a:xfrm>
          <a:prstGeom prst="rect">
            <a:avLst/>
          </a:prstGeom>
        </p:spPr>
      </p:pic>
    </p:spTree>
    <p:extLst>
      <p:ext uri="{BB962C8B-B14F-4D97-AF65-F5344CB8AC3E}">
        <p14:creationId xmlns:p14="http://schemas.microsoft.com/office/powerpoint/2010/main" val="36750307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100000">
              <a:schemeClr val="accent1"/>
            </a:gs>
            <a:gs pos="14000">
              <a:schemeClr val="accent2">
                <a:lumMod val="0"/>
                <a:lumOff val="100000"/>
              </a:schemeClr>
            </a:gs>
            <a:gs pos="100000">
              <a:schemeClr val="accent2">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B78D3929-A196-7620-56B6-A47259E8DA2F}"/>
              </a:ext>
            </a:extLst>
          </p:cNvPr>
          <p:cNvSpPr>
            <a:spLocks noGrp="1"/>
          </p:cNvSpPr>
          <p:nvPr>
            <p:ph type="title"/>
          </p:nvPr>
        </p:nvSpPr>
        <p:spPr>
          <a:xfrm>
            <a:off x="958506" y="800392"/>
            <a:ext cx="10264697" cy="1212102"/>
          </a:xfrm>
        </p:spPr>
        <p:txBody>
          <a:bodyPr>
            <a:normAutofit/>
          </a:bodyPr>
          <a:lstStyle/>
          <a:p>
            <a:pPr algn="ctr"/>
            <a:r>
              <a:rPr lang="en-US" dirty="0">
                <a:solidFill>
                  <a:srgbClr val="FFFFFF"/>
                </a:solidFill>
                <a:latin typeface="Times New Roman" panose="02020603050405020304" pitchFamily="18" charset="0"/>
                <a:cs typeface="Times New Roman" panose="02020603050405020304" pitchFamily="18" charset="0"/>
              </a:rPr>
              <a:t>Menu assistance of Refreshment Bite </a:t>
            </a:r>
            <a:endParaRPr lang="en-US" sz="3600" dirty="0">
              <a:solidFill>
                <a:srgbClr val="FFFFFF"/>
              </a:solidFill>
              <a:latin typeface="Times New Roman" panose="02020603050405020304" pitchFamily="18" charset="0"/>
              <a:cs typeface="Times New Roman" panose="02020603050405020304" pitchFamily="18" charset="0"/>
            </a:endParaRPr>
          </a:p>
        </p:txBody>
      </p:sp>
      <p:grpSp>
        <p:nvGrpSpPr>
          <p:cNvPr id="11" name="Group 10">
            <a:extLst>
              <a:ext uri="{FF2B5EF4-FFF2-40B4-BE49-F238E27FC236}">
                <a16:creationId xmlns:a16="http://schemas.microsoft.com/office/drawing/2014/main" id="{D262149D-3079-9655-0947-80DD7003325F}"/>
              </a:ext>
            </a:extLst>
          </p:cNvPr>
          <p:cNvGrpSpPr/>
          <p:nvPr/>
        </p:nvGrpSpPr>
        <p:grpSpPr>
          <a:xfrm>
            <a:off x="592" y="0"/>
            <a:ext cx="12191408" cy="6858000"/>
            <a:chOff x="0" y="0"/>
            <a:chExt cx="12191408" cy="6858000"/>
          </a:xfrm>
          <a:noFill/>
        </p:grpSpPr>
        <p:sp>
          <p:nvSpPr>
            <p:cNvPr id="13" name="Rectangle 12">
              <a:extLst>
                <a:ext uri="{FF2B5EF4-FFF2-40B4-BE49-F238E27FC236}">
                  <a16:creationId xmlns:a16="http://schemas.microsoft.com/office/drawing/2014/main" id="{06239F91-B29B-F890-82CF-C072863404EE}"/>
                </a:ext>
              </a:extLst>
            </p:cNvPr>
            <p:cNvSpPr/>
            <p:nvPr/>
          </p:nvSpPr>
          <p:spPr>
            <a:xfrm>
              <a:off x="0" y="0"/>
              <a:ext cx="45719"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AF88A85-030B-1E95-9257-6F5883AE8EC5}"/>
                </a:ext>
              </a:extLst>
            </p:cNvPr>
            <p:cNvSpPr/>
            <p:nvPr/>
          </p:nvSpPr>
          <p:spPr>
            <a:xfrm>
              <a:off x="12145689" y="0"/>
              <a:ext cx="45719"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9" name="Content Placeholder 2">
            <a:extLst>
              <a:ext uri="{FF2B5EF4-FFF2-40B4-BE49-F238E27FC236}">
                <a16:creationId xmlns:a16="http://schemas.microsoft.com/office/drawing/2014/main" id="{72EC2655-55D3-1065-AFE5-FE9AF604073E}"/>
              </a:ext>
            </a:extLst>
          </p:cNvPr>
          <p:cNvSpPr>
            <a:spLocks noGrp="1"/>
          </p:cNvSpPr>
          <p:nvPr>
            <p:ph idx="1"/>
          </p:nvPr>
        </p:nvSpPr>
        <p:spPr>
          <a:xfrm>
            <a:off x="1119323" y="2177170"/>
            <a:ext cx="5032096" cy="4397801"/>
          </a:xfrm>
        </p:spPr>
        <p:txBody>
          <a:bodyPr anchor="ctr">
            <a:normAutofit/>
          </a:bodyPr>
          <a:lstStyle/>
          <a:p>
            <a:pPr algn="just">
              <a:lnSpc>
                <a:spcPct val="150000"/>
              </a:lnSpc>
              <a:buClr>
                <a:schemeClr val="bg1"/>
              </a:buClr>
              <a:buFont typeface="Wingdings" panose="05000000000000000000" pitchFamily="2" charset="2"/>
              <a:buChar char="v"/>
            </a:pPr>
            <a:r>
              <a:rPr lang="en-US" dirty="0">
                <a:latin typeface="Times New Roman" panose="02020603050405020304" pitchFamily="18" charset="0"/>
                <a:cs typeface="Times New Roman" panose="02020603050405020304" pitchFamily="18" charset="0"/>
              </a:rPr>
              <a:t>Explaining menu to the guest </a:t>
            </a:r>
          </a:p>
          <a:p>
            <a:pPr algn="just">
              <a:lnSpc>
                <a:spcPct val="150000"/>
              </a:lnSpc>
              <a:buClr>
                <a:schemeClr val="bg1"/>
              </a:buClr>
              <a:buFont typeface="Wingdings" panose="05000000000000000000" pitchFamily="2" charset="2"/>
              <a:buChar char="v"/>
            </a:pPr>
            <a:r>
              <a:rPr lang="en-US" dirty="0">
                <a:latin typeface="Times New Roman" panose="02020603050405020304" pitchFamily="18" charset="0"/>
                <a:cs typeface="Times New Roman" panose="02020603050405020304" pitchFamily="18" charset="0"/>
              </a:rPr>
              <a:t>Maintaining knowledge about menu. </a:t>
            </a:r>
          </a:p>
          <a:p>
            <a:pPr algn="just">
              <a:lnSpc>
                <a:spcPct val="150000"/>
              </a:lnSpc>
              <a:buClr>
                <a:schemeClr val="bg1"/>
              </a:buClr>
              <a:buFont typeface="Wingdings" panose="05000000000000000000" pitchFamily="2" charset="2"/>
              <a:buChar char="v"/>
            </a:pPr>
            <a:r>
              <a:rPr lang="en-US" dirty="0">
                <a:latin typeface="Times New Roman" panose="02020603050405020304" pitchFamily="18" charset="0"/>
                <a:cs typeface="Times New Roman" panose="02020603050405020304" pitchFamily="18" charset="0"/>
              </a:rPr>
              <a:t>Know about the tastes of the variant of the menu. </a:t>
            </a:r>
          </a:p>
          <a:p>
            <a:pPr algn="just">
              <a:lnSpc>
                <a:spcPct val="150000"/>
              </a:lnSpc>
              <a:buClr>
                <a:schemeClr val="bg1"/>
              </a:buClr>
              <a:buFont typeface="Wingdings" panose="05000000000000000000" pitchFamily="2" charset="2"/>
              <a:buChar char="v"/>
            </a:pPr>
            <a:r>
              <a:rPr lang="en-US" dirty="0">
                <a:latin typeface="Times New Roman" panose="02020603050405020304" pitchFamily="18" charset="0"/>
                <a:cs typeface="Times New Roman" panose="02020603050405020304" pitchFamily="18" charset="0"/>
              </a:rPr>
              <a:t>Recommended menu items. </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88037" y="2177169"/>
            <a:ext cx="3341554" cy="4727221"/>
          </a:xfrm>
          <a:prstGeom prst="rect">
            <a:avLst/>
          </a:prstGeom>
        </p:spPr>
      </p:pic>
    </p:spTree>
    <p:extLst>
      <p:ext uri="{BB962C8B-B14F-4D97-AF65-F5344CB8AC3E}">
        <p14:creationId xmlns:p14="http://schemas.microsoft.com/office/powerpoint/2010/main" val="9979036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100000">
              <a:schemeClr val="accent1"/>
            </a:gs>
            <a:gs pos="14000">
              <a:schemeClr val="accent2">
                <a:lumMod val="0"/>
                <a:lumOff val="100000"/>
              </a:schemeClr>
            </a:gs>
            <a:gs pos="100000">
              <a:schemeClr val="accent2">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B78D3929-A196-7620-56B6-A47259E8DA2F}"/>
              </a:ext>
            </a:extLst>
          </p:cNvPr>
          <p:cNvSpPr>
            <a:spLocks noGrp="1"/>
          </p:cNvSpPr>
          <p:nvPr>
            <p:ph type="title"/>
          </p:nvPr>
        </p:nvSpPr>
        <p:spPr>
          <a:xfrm>
            <a:off x="958506" y="800392"/>
            <a:ext cx="10264697" cy="1212102"/>
          </a:xfrm>
        </p:spPr>
        <p:txBody>
          <a:bodyPr>
            <a:normAutofit/>
          </a:bodyPr>
          <a:lstStyle/>
          <a:p>
            <a:pPr algn="ctr"/>
            <a:r>
              <a:rPr lang="en-US" dirty="0">
                <a:solidFill>
                  <a:srgbClr val="FFFFFF"/>
                </a:solidFill>
                <a:latin typeface="Times New Roman" panose="02020603050405020304" pitchFamily="18" charset="0"/>
                <a:cs typeface="Times New Roman" panose="02020603050405020304" pitchFamily="18" charset="0"/>
              </a:rPr>
              <a:t>Guest feedback of Refreshment Bite </a:t>
            </a:r>
            <a:endParaRPr lang="en-US" sz="3600" dirty="0">
              <a:solidFill>
                <a:srgbClr val="FFFFFF"/>
              </a:solidFill>
              <a:latin typeface="Times New Roman" panose="02020603050405020304" pitchFamily="18" charset="0"/>
              <a:cs typeface="Times New Roman" panose="02020603050405020304" pitchFamily="18" charset="0"/>
            </a:endParaRPr>
          </a:p>
        </p:txBody>
      </p:sp>
      <p:grpSp>
        <p:nvGrpSpPr>
          <p:cNvPr id="11" name="Group 10">
            <a:extLst>
              <a:ext uri="{FF2B5EF4-FFF2-40B4-BE49-F238E27FC236}">
                <a16:creationId xmlns:a16="http://schemas.microsoft.com/office/drawing/2014/main" id="{D262149D-3079-9655-0947-80DD7003325F}"/>
              </a:ext>
            </a:extLst>
          </p:cNvPr>
          <p:cNvGrpSpPr/>
          <p:nvPr/>
        </p:nvGrpSpPr>
        <p:grpSpPr>
          <a:xfrm>
            <a:off x="592" y="0"/>
            <a:ext cx="12191408" cy="6858000"/>
            <a:chOff x="0" y="0"/>
            <a:chExt cx="12191408" cy="6858000"/>
          </a:xfrm>
          <a:noFill/>
        </p:grpSpPr>
        <p:sp>
          <p:nvSpPr>
            <p:cNvPr id="13" name="Rectangle 12">
              <a:extLst>
                <a:ext uri="{FF2B5EF4-FFF2-40B4-BE49-F238E27FC236}">
                  <a16:creationId xmlns:a16="http://schemas.microsoft.com/office/drawing/2014/main" id="{06239F91-B29B-F890-82CF-C072863404EE}"/>
                </a:ext>
              </a:extLst>
            </p:cNvPr>
            <p:cNvSpPr/>
            <p:nvPr/>
          </p:nvSpPr>
          <p:spPr>
            <a:xfrm>
              <a:off x="0" y="0"/>
              <a:ext cx="45719"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AF88A85-030B-1E95-9257-6F5883AE8EC5}"/>
                </a:ext>
              </a:extLst>
            </p:cNvPr>
            <p:cNvSpPr/>
            <p:nvPr/>
          </p:nvSpPr>
          <p:spPr>
            <a:xfrm>
              <a:off x="12145689" y="0"/>
              <a:ext cx="45719"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9" name="Content Placeholder 2">
            <a:extLst>
              <a:ext uri="{FF2B5EF4-FFF2-40B4-BE49-F238E27FC236}">
                <a16:creationId xmlns:a16="http://schemas.microsoft.com/office/drawing/2014/main" id="{72EC2655-55D3-1065-AFE5-FE9AF604073E}"/>
              </a:ext>
            </a:extLst>
          </p:cNvPr>
          <p:cNvSpPr>
            <a:spLocks noGrp="1"/>
          </p:cNvSpPr>
          <p:nvPr>
            <p:ph idx="1"/>
          </p:nvPr>
        </p:nvSpPr>
        <p:spPr>
          <a:xfrm>
            <a:off x="1119323" y="2177170"/>
            <a:ext cx="5032096" cy="4397801"/>
          </a:xfrm>
        </p:spPr>
        <p:txBody>
          <a:bodyPr anchor="ctr">
            <a:normAutofit/>
          </a:bodyPr>
          <a:lstStyle/>
          <a:p>
            <a:pPr algn="just">
              <a:lnSpc>
                <a:spcPct val="150000"/>
              </a:lnSpc>
              <a:buClr>
                <a:schemeClr val="bg1"/>
              </a:buClr>
              <a:buFont typeface="Wingdings" panose="05000000000000000000" pitchFamily="2" charset="2"/>
              <a:buChar char="v"/>
            </a:pPr>
            <a:r>
              <a:rPr lang="en-US" dirty="0">
                <a:latin typeface="Times New Roman" panose="02020603050405020304" pitchFamily="18" charset="0"/>
                <a:cs typeface="Times New Roman" panose="02020603050405020304" pitchFamily="18" charset="0"/>
              </a:rPr>
              <a:t>Highlighting the guest feedback to others</a:t>
            </a:r>
          </a:p>
          <a:p>
            <a:pPr algn="just">
              <a:lnSpc>
                <a:spcPct val="150000"/>
              </a:lnSpc>
              <a:buClr>
                <a:schemeClr val="bg1"/>
              </a:buClr>
              <a:buFont typeface="Wingdings" panose="05000000000000000000" pitchFamily="2" charset="2"/>
              <a:buChar char="v"/>
            </a:pPr>
            <a:r>
              <a:rPr lang="en-US" dirty="0">
                <a:latin typeface="Times New Roman" panose="02020603050405020304" pitchFamily="18" charset="0"/>
                <a:cs typeface="Times New Roman" panose="02020603050405020304" pitchFamily="18" charset="0"/>
              </a:rPr>
              <a:t>Continuous improvement following commitment </a:t>
            </a:r>
          </a:p>
          <a:p>
            <a:pPr algn="just">
              <a:lnSpc>
                <a:spcPct val="150000"/>
              </a:lnSpc>
              <a:buClr>
                <a:schemeClr val="bg1"/>
              </a:buClr>
              <a:buFont typeface="Wingdings" panose="05000000000000000000" pitchFamily="2" charset="2"/>
              <a:buChar char="v"/>
            </a:pPr>
            <a:r>
              <a:rPr lang="en-US" dirty="0">
                <a:latin typeface="Times New Roman" panose="02020603050405020304" pitchFamily="18" charset="0"/>
                <a:cs typeface="Times New Roman" panose="02020603050405020304" pitchFamily="18" charset="0"/>
              </a:rPr>
              <a:t>Maintain feedback cards, online reviews, and social media interactions </a:t>
            </a:r>
          </a:p>
          <a:p>
            <a:pPr algn="just">
              <a:lnSpc>
                <a:spcPct val="150000"/>
              </a:lnSpc>
              <a:buClr>
                <a:schemeClr val="bg1"/>
              </a:buClr>
              <a:buFont typeface="Wingdings" panose="05000000000000000000" pitchFamily="2" charset="2"/>
              <a:buChar char="v"/>
            </a:pPr>
            <a:r>
              <a:rPr lang="en-US" dirty="0">
                <a:latin typeface="Times New Roman" panose="02020603050405020304" pitchFamily="18" charset="0"/>
                <a:cs typeface="Times New Roman" panose="02020603050405020304" pitchFamily="18" charset="0"/>
              </a:rPr>
              <a:t>Guest feedback led to positive change. </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73090" y="2541183"/>
            <a:ext cx="5312361" cy="3751902"/>
          </a:xfrm>
          <a:prstGeom prst="rect">
            <a:avLst/>
          </a:prstGeom>
        </p:spPr>
      </p:pic>
    </p:spTree>
    <p:extLst>
      <p:ext uri="{BB962C8B-B14F-4D97-AF65-F5344CB8AC3E}">
        <p14:creationId xmlns:p14="http://schemas.microsoft.com/office/powerpoint/2010/main" val="20631016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100000">
              <a:schemeClr val="accent1"/>
            </a:gs>
            <a:gs pos="14000">
              <a:schemeClr val="accent2">
                <a:lumMod val="0"/>
                <a:lumOff val="100000"/>
              </a:schemeClr>
            </a:gs>
            <a:gs pos="100000">
              <a:schemeClr val="accent2">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B78D3929-A196-7620-56B6-A47259E8DA2F}"/>
              </a:ext>
            </a:extLst>
          </p:cNvPr>
          <p:cNvSpPr>
            <a:spLocks noGrp="1"/>
          </p:cNvSpPr>
          <p:nvPr>
            <p:ph type="title"/>
          </p:nvPr>
        </p:nvSpPr>
        <p:spPr>
          <a:xfrm>
            <a:off x="958506" y="800392"/>
            <a:ext cx="10264697" cy="1212102"/>
          </a:xfrm>
        </p:spPr>
        <p:txBody>
          <a:bodyPr>
            <a:normAutofit/>
          </a:bodyPr>
          <a:lstStyle/>
          <a:p>
            <a:pPr algn="ctr"/>
            <a:r>
              <a:rPr lang="en-US" dirty="0">
                <a:solidFill>
                  <a:srgbClr val="FFFFFF"/>
                </a:solidFill>
                <a:latin typeface="Times New Roman" panose="02020603050405020304" pitchFamily="18" charset="0"/>
                <a:cs typeface="Times New Roman" panose="02020603050405020304" pitchFamily="18" charset="0"/>
              </a:rPr>
              <a:t>Technology integration of Refreshment Bite </a:t>
            </a:r>
            <a:endParaRPr lang="en-US" sz="3600" dirty="0">
              <a:solidFill>
                <a:srgbClr val="FFFFFF"/>
              </a:solidFill>
              <a:latin typeface="Times New Roman" panose="02020603050405020304" pitchFamily="18" charset="0"/>
              <a:cs typeface="Times New Roman" panose="02020603050405020304" pitchFamily="18" charset="0"/>
            </a:endParaRPr>
          </a:p>
        </p:txBody>
      </p:sp>
      <p:grpSp>
        <p:nvGrpSpPr>
          <p:cNvPr id="11" name="Group 10">
            <a:extLst>
              <a:ext uri="{FF2B5EF4-FFF2-40B4-BE49-F238E27FC236}">
                <a16:creationId xmlns:a16="http://schemas.microsoft.com/office/drawing/2014/main" id="{D262149D-3079-9655-0947-80DD7003325F}"/>
              </a:ext>
            </a:extLst>
          </p:cNvPr>
          <p:cNvGrpSpPr/>
          <p:nvPr/>
        </p:nvGrpSpPr>
        <p:grpSpPr>
          <a:xfrm>
            <a:off x="592" y="0"/>
            <a:ext cx="12191408" cy="6858000"/>
            <a:chOff x="0" y="0"/>
            <a:chExt cx="12191408" cy="6858000"/>
          </a:xfrm>
          <a:noFill/>
        </p:grpSpPr>
        <p:sp>
          <p:nvSpPr>
            <p:cNvPr id="13" name="Rectangle 12">
              <a:extLst>
                <a:ext uri="{FF2B5EF4-FFF2-40B4-BE49-F238E27FC236}">
                  <a16:creationId xmlns:a16="http://schemas.microsoft.com/office/drawing/2014/main" id="{06239F91-B29B-F890-82CF-C072863404EE}"/>
                </a:ext>
              </a:extLst>
            </p:cNvPr>
            <p:cNvSpPr/>
            <p:nvPr/>
          </p:nvSpPr>
          <p:spPr>
            <a:xfrm>
              <a:off x="0" y="0"/>
              <a:ext cx="45719"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AF88A85-030B-1E95-9257-6F5883AE8EC5}"/>
                </a:ext>
              </a:extLst>
            </p:cNvPr>
            <p:cNvSpPr/>
            <p:nvPr/>
          </p:nvSpPr>
          <p:spPr>
            <a:xfrm>
              <a:off x="12145689" y="0"/>
              <a:ext cx="45719"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9" name="Content Placeholder 2">
            <a:extLst>
              <a:ext uri="{FF2B5EF4-FFF2-40B4-BE49-F238E27FC236}">
                <a16:creationId xmlns:a16="http://schemas.microsoft.com/office/drawing/2014/main" id="{72EC2655-55D3-1065-AFE5-FE9AF604073E}"/>
              </a:ext>
            </a:extLst>
          </p:cNvPr>
          <p:cNvSpPr>
            <a:spLocks noGrp="1"/>
          </p:cNvSpPr>
          <p:nvPr>
            <p:ph idx="1"/>
          </p:nvPr>
        </p:nvSpPr>
        <p:spPr>
          <a:xfrm>
            <a:off x="1119323" y="2177170"/>
            <a:ext cx="5032096" cy="4397801"/>
          </a:xfrm>
        </p:spPr>
        <p:txBody>
          <a:bodyPr anchor="ctr">
            <a:normAutofit/>
          </a:bodyPr>
          <a:lstStyle/>
          <a:p>
            <a:pPr algn="just">
              <a:lnSpc>
                <a:spcPct val="150000"/>
              </a:lnSpc>
              <a:buClr>
                <a:schemeClr val="bg1"/>
              </a:buClr>
              <a:buFont typeface="Wingdings" panose="05000000000000000000" pitchFamily="2" charset="2"/>
              <a:buChar char="v"/>
            </a:pPr>
            <a:r>
              <a:rPr lang="en-US" dirty="0">
                <a:latin typeface="Times New Roman" panose="02020603050405020304" pitchFamily="18" charset="0"/>
                <a:cs typeface="Times New Roman" panose="02020603050405020304" pitchFamily="18" charset="0"/>
              </a:rPr>
              <a:t>Explain the technology used </a:t>
            </a:r>
          </a:p>
          <a:p>
            <a:pPr algn="just">
              <a:lnSpc>
                <a:spcPct val="150000"/>
              </a:lnSpc>
              <a:buClr>
                <a:schemeClr val="bg1"/>
              </a:buClr>
              <a:buFont typeface="Wingdings" panose="05000000000000000000" pitchFamily="2" charset="2"/>
              <a:buChar char="v"/>
            </a:pPr>
            <a:r>
              <a:rPr lang="en-US" dirty="0">
                <a:latin typeface="Times New Roman" panose="02020603050405020304" pitchFamily="18" charset="0"/>
                <a:cs typeface="Times New Roman" panose="02020603050405020304" pitchFamily="18" charset="0"/>
              </a:rPr>
              <a:t>Discussing about mobile app and website. </a:t>
            </a:r>
          </a:p>
          <a:p>
            <a:pPr algn="just">
              <a:lnSpc>
                <a:spcPct val="150000"/>
              </a:lnSpc>
              <a:buClr>
                <a:schemeClr val="bg1"/>
              </a:buClr>
              <a:buFont typeface="Wingdings" panose="05000000000000000000" pitchFamily="2" charset="2"/>
              <a:buChar char="v"/>
            </a:pPr>
            <a:r>
              <a:rPr lang="en-US" dirty="0">
                <a:latin typeface="Times New Roman" panose="02020603050405020304" pitchFamily="18" charset="0"/>
                <a:cs typeface="Times New Roman" panose="02020603050405020304" pitchFamily="18" charset="0"/>
              </a:rPr>
              <a:t>Online order receiving. </a:t>
            </a:r>
          </a:p>
          <a:p>
            <a:pPr algn="just">
              <a:lnSpc>
                <a:spcPct val="150000"/>
              </a:lnSpc>
              <a:buClr>
                <a:schemeClr val="bg1"/>
              </a:buClr>
              <a:buFont typeface="Wingdings" panose="05000000000000000000" pitchFamily="2" charset="2"/>
              <a:buChar char="v"/>
            </a:pPr>
            <a:r>
              <a:rPr lang="en-US" dirty="0">
                <a:latin typeface="Times New Roman" panose="02020603050405020304" pitchFamily="18" charset="0"/>
                <a:cs typeface="Times New Roman" panose="02020603050405020304" pitchFamily="18" charset="0"/>
              </a:rPr>
              <a:t>Mention loyalty programs </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22963" y="2712953"/>
            <a:ext cx="5556694" cy="3862018"/>
          </a:xfrm>
          <a:prstGeom prst="rect">
            <a:avLst/>
          </a:prstGeom>
        </p:spPr>
      </p:pic>
    </p:spTree>
    <p:extLst>
      <p:ext uri="{BB962C8B-B14F-4D97-AF65-F5344CB8AC3E}">
        <p14:creationId xmlns:p14="http://schemas.microsoft.com/office/powerpoint/2010/main" val="29024776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100000">
              <a:schemeClr val="accent1"/>
            </a:gs>
            <a:gs pos="14000">
              <a:schemeClr val="accent2">
                <a:lumMod val="0"/>
                <a:lumOff val="100000"/>
              </a:schemeClr>
            </a:gs>
            <a:gs pos="100000">
              <a:schemeClr val="accent2">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B78D3929-A196-7620-56B6-A47259E8DA2F}"/>
              </a:ext>
            </a:extLst>
          </p:cNvPr>
          <p:cNvSpPr>
            <a:spLocks noGrp="1"/>
          </p:cNvSpPr>
          <p:nvPr>
            <p:ph type="title"/>
          </p:nvPr>
        </p:nvSpPr>
        <p:spPr>
          <a:xfrm>
            <a:off x="958506" y="800392"/>
            <a:ext cx="10264697" cy="1212102"/>
          </a:xfrm>
        </p:spPr>
        <p:txBody>
          <a:bodyPr>
            <a:normAutofit/>
          </a:bodyPr>
          <a:lstStyle/>
          <a:p>
            <a:pPr algn="ctr"/>
            <a:r>
              <a:rPr lang="en-US" dirty="0">
                <a:solidFill>
                  <a:srgbClr val="FFFFFF"/>
                </a:solidFill>
                <a:latin typeface="Times New Roman" panose="02020603050405020304" pitchFamily="18" charset="0"/>
                <a:cs typeface="Times New Roman" panose="02020603050405020304" pitchFamily="18" charset="0"/>
              </a:rPr>
              <a:t>Sustainability of Refreshment Bite </a:t>
            </a:r>
            <a:endParaRPr lang="en-US" sz="3600" dirty="0">
              <a:solidFill>
                <a:srgbClr val="FFFFFF"/>
              </a:solidFill>
              <a:latin typeface="Times New Roman" panose="02020603050405020304" pitchFamily="18" charset="0"/>
              <a:cs typeface="Times New Roman" panose="02020603050405020304" pitchFamily="18" charset="0"/>
            </a:endParaRPr>
          </a:p>
        </p:txBody>
      </p:sp>
      <p:grpSp>
        <p:nvGrpSpPr>
          <p:cNvPr id="11" name="Group 10">
            <a:extLst>
              <a:ext uri="{FF2B5EF4-FFF2-40B4-BE49-F238E27FC236}">
                <a16:creationId xmlns:a16="http://schemas.microsoft.com/office/drawing/2014/main" id="{D262149D-3079-9655-0947-80DD7003325F}"/>
              </a:ext>
            </a:extLst>
          </p:cNvPr>
          <p:cNvGrpSpPr/>
          <p:nvPr/>
        </p:nvGrpSpPr>
        <p:grpSpPr>
          <a:xfrm>
            <a:off x="592" y="0"/>
            <a:ext cx="12191408" cy="6858000"/>
            <a:chOff x="0" y="0"/>
            <a:chExt cx="12191408" cy="6858000"/>
          </a:xfrm>
          <a:noFill/>
        </p:grpSpPr>
        <p:sp>
          <p:nvSpPr>
            <p:cNvPr id="13" name="Rectangle 12">
              <a:extLst>
                <a:ext uri="{FF2B5EF4-FFF2-40B4-BE49-F238E27FC236}">
                  <a16:creationId xmlns:a16="http://schemas.microsoft.com/office/drawing/2014/main" id="{06239F91-B29B-F890-82CF-C072863404EE}"/>
                </a:ext>
              </a:extLst>
            </p:cNvPr>
            <p:cNvSpPr/>
            <p:nvPr/>
          </p:nvSpPr>
          <p:spPr>
            <a:xfrm>
              <a:off x="0" y="0"/>
              <a:ext cx="45719"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AF88A85-030B-1E95-9257-6F5883AE8EC5}"/>
                </a:ext>
              </a:extLst>
            </p:cNvPr>
            <p:cNvSpPr/>
            <p:nvPr/>
          </p:nvSpPr>
          <p:spPr>
            <a:xfrm>
              <a:off x="12145689" y="0"/>
              <a:ext cx="45719"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9" name="Content Placeholder 2">
            <a:extLst>
              <a:ext uri="{FF2B5EF4-FFF2-40B4-BE49-F238E27FC236}">
                <a16:creationId xmlns:a16="http://schemas.microsoft.com/office/drawing/2014/main" id="{72EC2655-55D3-1065-AFE5-FE9AF604073E}"/>
              </a:ext>
            </a:extLst>
          </p:cNvPr>
          <p:cNvSpPr>
            <a:spLocks noGrp="1"/>
          </p:cNvSpPr>
          <p:nvPr>
            <p:ph idx="1"/>
          </p:nvPr>
        </p:nvSpPr>
        <p:spPr>
          <a:xfrm>
            <a:off x="1119323" y="2177170"/>
            <a:ext cx="5032096" cy="4397801"/>
          </a:xfrm>
        </p:spPr>
        <p:txBody>
          <a:bodyPr anchor="ctr">
            <a:normAutofit/>
          </a:bodyPr>
          <a:lstStyle/>
          <a:p>
            <a:pPr algn="just">
              <a:lnSpc>
                <a:spcPct val="150000"/>
              </a:lnSpc>
              <a:buClr>
                <a:schemeClr val="bg1"/>
              </a:buClr>
              <a:buFont typeface="Wingdings" panose="05000000000000000000" pitchFamily="2" charset="2"/>
              <a:buChar char="v"/>
            </a:pPr>
            <a:r>
              <a:rPr lang="en-US" dirty="0">
                <a:latin typeface="Times New Roman" panose="02020603050405020304" pitchFamily="18" charset="0"/>
                <a:cs typeface="Times New Roman" panose="02020603050405020304" pitchFamily="18" charset="0"/>
              </a:rPr>
              <a:t>Describing sustainability effort and commitment </a:t>
            </a:r>
          </a:p>
          <a:p>
            <a:pPr algn="just">
              <a:lnSpc>
                <a:spcPct val="150000"/>
              </a:lnSpc>
              <a:buClr>
                <a:schemeClr val="bg1"/>
              </a:buClr>
              <a:buFont typeface="Wingdings" panose="05000000000000000000" pitchFamily="2" charset="2"/>
              <a:buChar char="v"/>
            </a:pPr>
            <a:r>
              <a:rPr lang="en-US" dirty="0">
                <a:latin typeface="Times New Roman" panose="02020603050405020304" pitchFamily="18" charset="0"/>
                <a:cs typeface="Times New Roman" panose="02020603050405020304" pitchFamily="18" charset="0"/>
              </a:rPr>
              <a:t>Details sourcing of local and organic ingredients. </a:t>
            </a:r>
          </a:p>
          <a:p>
            <a:pPr algn="just">
              <a:lnSpc>
                <a:spcPct val="150000"/>
              </a:lnSpc>
              <a:buClr>
                <a:schemeClr val="bg1"/>
              </a:buClr>
              <a:buFont typeface="Wingdings" panose="05000000000000000000" pitchFamily="2" charset="2"/>
              <a:buChar char="v"/>
            </a:pPr>
            <a:r>
              <a:rPr lang="en-US" dirty="0">
                <a:latin typeface="Times New Roman" panose="02020603050405020304" pitchFamily="18" charset="0"/>
                <a:cs typeface="Times New Roman" panose="02020603050405020304" pitchFamily="18" charset="0"/>
              </a:rPr>
              <a:t>Describing partners and community </a:t>
            </a:r>
          </a:p>
          <a:p>
            <a:pPr algn="just">
              <a:lnSpc>
                <a:spcPct val="150000"/>
              </a:lnSpc>
              <a:buClr>
                <a:schemeClr val="bg1"/>
              </a:buClr>
              <a:buFont typeface="Wingdings" panose="05000000000000000000" pitchFamily="2" charset="2"/>
              <a:buChar char="v"/>
            </a:pPr>
            <a:r>
              <a:rPr lang="en-US" dirty="0">
                <a:latin typeface="Times New Roman" panose="02020603050405020304" pitchFamily="18" charset="0"/>
                <a:cs typeface="Times New Roman" panose="02020603050405020304" pitchFamily="18" charset="0"/>
              </a:rPr>
              <a:t>Eco-friendly activities. </a:t>
            </a:r>
          </a:p>
          <a:p>
            <a:pPr algn="just">
              <a:lnSpc>
                <a:spcPct val="150000"/>
              </a:lnSpc>
              <a:buClr>
                <a:schemeClr val="bg1"/>
              </a:buClr>
              <a:buFont typeface="Wingdings" panose="05000000000000000000" pitchFamily="2" charset="2"/>
              <a:buChar char="v"/>
            </a:pPr>
            <a:r>
              <a:rPr lang="en-US" dirty="0">
                <a:latin typeface="Times New Roman" panose="02020603050405020304" pitchFamily="18" charset="0"/>
                <a:cs typeface="Times New Roman" panose="02020603050405020304" pitchFamily="18" charset="0"/>
              </a:rPr>
              <a:t>Waste maintaining. </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73009" y="2736996"/>
            <a:ext cx="5918991" cy="3762084"/>
          </a:xfrm>
          <a:prstGeom prst="rect">
            <a:avLst/>
          </a:prstGeom>
        </p:spPr>
      </p:pic>
    </p:spTree>
    <p:extLst>
      <p:ext uri="{BB962C8B-B14F-4D97-AF65-F5344CB8AC3E}">
        <p14:creationId xmlns:p14="http://schemas.microsoft.com/office/powerpoint/2010/main" val="30443958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100000">
              <a:schemeClr val="accent1"/>
            </a:gs>
            <a:gs pos="14000">
              <a:schemeClr val="accent2">
                <a:lumMod val="0"/>
                <a:lumOff val="100000"/>
              </a:schemeClr>
            </a:gs>
            <a:gs pos="100000">
              <a:schemeClr val="accent2">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dirty="0"/>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B78D3929-A196-7620-56B6-A47259E8DA2F}"/>
              </a:ext>
            </a:extLst>
          </p:cNvPr>
          <p:cNvSpPr>
            <a:spLocks noGrp="1"/>
          </p:cNvSpPr>
          <p:nvPr>
            <p:ph type="title"/>
          </p:nvPr>
        </p:nvSpPr>
        <p:spPr>
          <a:xfrm>
            <a:off x="958506" y="800392"/>
            <a:ext cx="10264697" cy="1212102"/>
          </a:xfrm>
        </p:spPr>
        <p:txBody>
          <a:bodyPr>
            <a:normAutofit/>
          </a:bodyPr>
          <a:lstStyle/>
          <a:p>
            <a:pPr algn="ctr"/>
            <a:r>
              <a:rPr lang="en-US" sz="4000" dirty="0">
                <a:solidFill>
                  <a:srgbClr val="FFFFFF"/>
                </a:solidFill>
                <a:latin typeface="Times New Roman" panose="02020603050405020304" pitchFamily="18" charset="0"/>
                <a:cs typeface="Times New Roman" panose="02020603050405020304" pitchFamily="18" charset="0"/>
              </a:rPr>
              <a:t>Conclusion</a:t>
            </a:r>
          </a:p>
        </p:txBody>
      </p:sp>
      <p:sp>
        <p:nvSpPr>
          <p:cNvPr id="3" name="Content Placeholder 2">
            <a:extLst>
              <a:ext uri="{FF2B5EF4-FFF2-40B4-BE49-F238E27FC236}">
                <a16:creationId xmlns:a16="http://schemas.microsoft.com/office/drawing/2014/main" id="{72EC2655-55D3-1065-AFE5-FE9AF604073E}"/>
              </a:ext>
            </a:extLst>
          </p:cNvPr>
          <p:cNvSpPr>
            <a:spLocks noGrp="1"/>
          </p:cNvSpPr>
          <p:nvPr>
            <p:ph idx="1"/>
          </p:nvPr>
        </p:nvSpPr>
        <p:spPr>
          <a:xfrm>
            <a:off x="1363091" y="2378076"/>
            <a:ext cx="9708995" cy="3567173"/>
          </a:xfrm>
        </p:spPr>
        <p:txBody>
          <a:bodyPr anchor="ctr">
            <a:normAutofit/>
          </a:bodyPr>
          <a:lstStyle/>
          <a:p>
            <a:pPr marL="0" indent="0" algn="just">
              <a:lnSpc>
                <a:spcPct val="150000"/>
              </a:lnSpc>
              <a:buNone/>
            </a:pPr>
            <a:r>
              <a:rPr lang="en-US" sz="2000" dirty="0">
                <a:latin typeface="Times New Roman" panose="02020603050405020304" pitchFamily="18" charset="0"/>
                <a:cs typeface="Times New Roman" panose="02020603050405020304" pitchFamily="18" charset="0"/>
              </a:rPr>
              <a:t>Hospitality and guest service of Refreshment Bite Restaurant is essential for providing a message to other organizations that there needs to be careful and effective management of the organization which helps to improve the reputation of a country, organization, or region. On the other hand, people can get accurate service from the restaurant which makes the travelers and tourists attractive for taking service. In this way, the hospitality and guest service management sector or tourism and hospitality management sector can develop like Refreshment Bite Restaurant. </a:t>
            </a:r>
          </a:p>
        </p:txBody>
      </p:sp>
      <p:grpSp>
        <p:nvGrpSpPr>
          <p:cNvPr id="11" name="Group 10">
            <a:extLst>
              <a:ext uri="{FF2B5EF4-FFF2-40B4-BE49-F238E27FC236}">
                <a16:creationId xmlns:a16="http://schemas.microsoft.com/office/drawing/2014/main" id="{583DE56F-782F-6306-CF3E-6564533C23D1}"/>
              </a:ext>
            </a:extLst>
          </p:cNvPr>
          <p:cNvGrpSpPr/>
          <p:nvPr/>
        </p:nvGrpSpPr>
        <p:grpSpPr>
          <a:xfrm>
            <a:off x="0" y="0"/>
            <a:ext cx="12191408" cy="6858000"/>
            <a:chOff x="0" y="0"/>
            <a:chExt cx="12191408" cy="6858000"/>
          </a:xfrm>
          <a:noFill/>
        </p:grpSpPr>
        <p:sp>
          <p:nvSpPr>
            <p:cNvPr id="13" name="Rectangle 12">
              <a:extLst>
                <a:ext uri="{FF2B5EF4-FFF2-40B4-BE49-F238E27FC236}">
                  <a16:creationId xmlns:a16="http://schemas.microsoft.com/office/drawing/2014/main" id="{E47316AA-7691-06A8-979C-EA6845C43864}"/>
                </a:ext>
              </a:extLst>
            </p:cNvPr>
            <p:cNvSpPr/>
            <p:nvPr/>
          </p:nvSpPr>
          <p:spPr>
            <a:xfrm>
              <a:off x="0" y="0"/>
              <a:ext cx="45719"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59C37BA8-3F48-CA02-ECC4-521B887998D3}"/>
                </a:ext>
              </a:extLst>
            </p:cNvPr>
            <p:cNvSpPr/>
            <p:nvPr/>
          </p:nvSpPr>
          <p:spPr>
            <a:xfrm>
              <a:off x="12145689" y="0"/>
              <a:ext cx="45719"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3343063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100000">
              <a:schemeClr val="accent1"/>
            </a:gs>
            <a:gs pos="14000">
              <a:schemeClr val="accent2">
                <a:lumMod val="0"/>
                <a:lumOff val="100000"/>
              </a:schemeClr>
            </a:gs>
            <a:gs pos="100000">
              <a:schemeClr val="accent2">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no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no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no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no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no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B78D3929-A196-7620-56B6-A47259E8DA2F}"/>
              </a:ext>
            </a:extLst>
          </p:cNvPr>
          <p:cNvSpPr>
            <a:spLocks noGrp="1"/>
          </p:cNvSpPr>
          <p:nvPr>
            <p:ph type="title"/>
          </p:nvPr>
        </p:nvSpPr>
        <p:spPr>
          <a:xfrm>
            <a:off x="50284" y="34208"/>
            <a:ext cx="10264697" cy="598917"/>
          </a:xfrm>
        </p:spPr>
        <p:txBody>
          <a:bodyPr>
            <a:normAutofit fontScale="90000"/>
          </a:bodyPr>
          <a:lstStyle/>
          <a:p>
            <a:r>
              <a:rPr lang="en-US" sz="4000" dirty="0">
                <a:solidFill>
                  <a:srgbClr val="FFFFFF"/>
                </a:solidFill>
                <a:latin typeface="Times New Roman" panose="02020603050405020304" pitchFamily="18" charset="0"/>
                <a:cs typeface="Times New Roman" panose="02020603050405020304" pitchFamily="18" charset="0"/>
              </a:rPr>
              <a:t>Reference</a:t>
            </a:r>
          </a:p>
        </p:txBody>
      </p:sp>
      <p:sp>
        <p:nvSpPr>
          <p:cNvPr id="3" name="Content Placeholder 2">
            <a:extLst>
              <a:ext uri="{FF2B5EF4-FFF2-40B4-BE49-F238E27FC236}">
                <a16:creationId xmlns:a16="http://schemas.microsoft.com/office/drawing/2014/main" id="{72EC2655-55D3-1065-AFE5-FE9AF604073E}"/>
              </a:ext>
            </a:extLst>
          </p:cNvPr>
          <p:cNvSpPr>
            <a:spLocks noGrp="1"/>
          </p:cNvSpPr>
          <p:nvPr>
            <p:ph idx="1"/>
          </p:nvPr>
        </p:nvSpPr>
        <p:spPr>
          <a:xfrm>
            <a:off x="45719" y="1268840"/>
            <a:ext cx="11840889" cy="4906238"/>
          </a:xfrm>
        </p:spPr>
        <p:txBody>
          <a:bodyPr anchor="ctr">
            <a:noAutofit/>
          </a:bodyPr>
          <a:lstStyle/>
          <a:p>
            <a:pPr marL="0" indent="0">
              <a:buNone/>
            </a:pPr>
            <a:r>
              <a:rPr lang="en-US" sz="1600" dirty="0" err="1">
                <a:latin typeface="Times New Roman" panose="02020603050405020304" pitchFamily="18" charset="0"/>
                <a:cs typeface="Times New Roman" panose="02020603050405020304" pitchFamily="18" charset="0"/>
              </a:rPr>
              <a:t>Bagdan</a:t>
            </a:r>
            <a:r>
              <a:rPr lang="en-US" sz="1600" dirty="0">
                <a:latin typeface="Times New Roman" panose="02020603050405020304" pitchFamily="18" charset="0"/>
                <a:cs typeface="Times New Roman" panose="02020603050405020304" pitchFamily="18" charset="0"/>
              </a:rPr>
              <a:t>, P., (2019). </a:t>
            </a:r>
            <a:r>
              <a:rPr lang="en-US" sz="1600" i="1" dirty="0">
                <a:latin typeface="Times New Roman" panose="02020603050405020304" pitchFamily="18" charset="0"/>
                <a:cs typeface="Times New Roman" panose="02020603050405020304" pitchFamily="18" charset="0"/>
              </a:rPr>
              <a:t>Guest service in the hospitality industry</a:t>
            </a:r>
            <a:r>
              <a:rPr lang="en-US" sz="1600" dirty="0">
                <a:latin typeface="Times New Roman" panose="02020603050405020304" pitchFamily="18" charset="0"/>
                <a:cs typeface="Times New Roman" panose="02020603050405020304" pitchFamily="18" charset="0"/>
              </a:rPr>
              <a:t>. Kendall Hunt Publishing Company.</a:t>
            </a:r>
          </a:p>
          <a:p>
            <a:pPr marL="0" indent="0">
              <a:buNone/>
            </a:pPr>
            <a:r>
              <a:rPr lang="en-US" sz="1600" dirty="0" err="1">
                <a:latin typeface="Times New Roman" panose="02020603050405020304" pitchFamily="18" charset="0"/>
                <a:cs typeface="Times New Roman" panose="02020603050405020304" pitchFamily="18" charset="0"/>
              </a:rPr>
              <a:t>Dzhandzhugazova</a:t>
            </a:r>
            <a:r>
              <a:rPr lang="en-US" sz="1600" dirty="0">
                <a:latin typeface="Times New Roman" panose="02020603050405020304" pitchFamily="18" charset="0"/>
                <a:cs typeface="Times New Roman" panose="02020603050405020304" pitchFamily="18" charset="0"/>
              </a:rPr>
              <a:t>, E.A., </a:t>
            </a:r>
            <a:r>
              <a:rPr lang="en-US" sz="1600" dirty="0" err="1">
                <a:latin typeface="Times New Roman" panose="02020603050405020304" pitchFamily="18" charset="0"/>
                <a:cs typeface="Times New Roman" panose="02020603050405020304" pitchFamily="18" charset="0"/>
              </a:rPr>
              <a:t>Blinova</a:t>
            </a:r>
            <a:r>
              <a:rPr lang="en-US" sz="1600" dirty="0">
                <a:latin typeface="Times New Roman" panose="02020603050405020304" pitchFamily="18" charset="0"/>
                <a:cs typeface="Times New Roman" panose="02020603050405020304" pitchFamily="18" charset="0"/>
              </a:rPr>
              <a:t>, E.A., </a:t>
            </a:r>
            <a:r>
              <a:rPr lang="en-US" sz="1600" dirty="0" err="1">
                <a:latin typeface="Times New Roman" panose="02020603050405020304" pitchFamily="18" charset="0"/>
                <a:cs typeface="Times New Roman" panose="02020603050405020304" pitchFamily="18" charset="0"/>
              </a:rPr>
              <a:t>Orlova</a:t>
            </a:r>
            <a:r>
              <a:rPr lang="en-US" sz="1600" dirty="0">
                <a:latin typeface="Times New Roman" panose="02020603050405020304" pitchFamily="18" charset="0"/>
                <a:cs typeface="Times New Roman" panose="02020603050405020304" pitchFamily="18" charset="0"/>
              </a:rPr>
              <a:t>, L.N. and </a:t>
            </a:r>
            <a:r>
              <a:rPr lang="en-US" sz="1600" dirty="0" err="1">
                <a:latin typeface="Times New Roman" panose="02020603050405020304" pitchFamily="18" charset="0"/>
                <a:cs typeface="Times New Roman" panose="02020603050405020304" pitchFamily="18" charset="0"/>
              </a:rPr>
              <a:t>Romanova</a:t>
            </a:r>
            <a:r>
              <a:rPr lang="en-US" sz="1600" dirty="0">
                <a:latin typeface="Times New Roman" panose="02020603050405020304" pitchFamily="18" charset="0"/>
                <a:cs typeface="Times New Roman" panose="02020603050405020304" pitchFamily="18" charset="0"/>
              </a:rPr>
              <a:t>, M.M., (2016). Innovations in hospitality industry. </a:t>
            </a:r>
            <a:r>
              <a:rPr lang="en-US" sz="1600" i="1" dirty="0">
                <a:latin typeface="Times New Roman" panose="02020603050405020304" pitchFamily="18" charset="0"/>
                <a:cs typeface="Times New Roman" panose="02020603050405020304" pitchFamily="18" charset="0"/>
              </a:rPr>
              <a:t>International Journal of Environmental and Science Education</a:t>
            </a:r>
            <a:r>
              <a:rPr lang="en-US" sz="1600" dirty="0">
                <a:latin typeface="Times New Roman" panose="02020603050405020304" pitchFamily="18" charset="0"/>
                <a:cs typeface="Times New Roman" panose="02020603050405020304" pitchFamily="18" charset="0"/>
              </a:rPr>
              <a:t>, </a:t>
            </a:r>
            <a:r>
              <a:rPr lang="en-US" sz="1600" i="1" dirty="0">
                <a:latin typeface="Times New Roman" panose="02020603050405020304" pitchFamily="18" charset="0"/>
                <a:cs typeface="Times New Roman" panose="02020603050405020304" pitchFamily="18" charset="0"/>
              </a:rPr>
              <a:t>11</a:t>
            </a:r>
            <a:r>
              <a:rPr lang="en-US" sz="1600" dirty="0">
                <a:latin typeface="Times New Roman" panose="02020603050405020304" pitchFamily="18" charset="0"/>
                <a:cs typeface="Times New Roman" panose="02020603050405020304" pitchFamily="18" charset="0"/>
              </a:rPr>
              <a:t>(17), pp.10387-10400.</a:t>
            </a:r>
          </a:p>
          <a:p>
            <a:pPr marL="0" indent="0">
              <a:buNone/>
            </a:pPr>
            <a:r>
              <a:rPr lang="en-US" sz="1600" dirty="0" err="1">
                <a:latin typeface="Times New Roman" panose="02020603050405020304" pitchFamily="18" charset="0"/>
                <a:cs typeface="Times New Roman" panose="02020603050405020304" pitchFamily="18" charset="0"/>
              </a:rPr>
              <a:t>Golubovskaya</a:t>
            </a:r>
            <a:r>
              <a:rPr lang="en-US" sz="1600" dirty="0">
                <a:latin typeface="Times New Roman" panose="02020603050405020304" pitchFamily="18" charset="0"/>
                <a:cs typeface="Times New Roman" panose="02020603050405020304" pitchFamily="18" charset="0"/>
              </a:rPr>
              <a:t>, M., Robinson, R.N. and </a:t>
            </a:r>
            <a:r>
              <a:rPr lang="en-US" sz="1600" dirty="0" err="1">
                <a:latin typeface="Times New Roman" panose="02020603050405020304" pitchFamily="18" charset="0"/>
                <a:cs typeface="Times New Roman" panose="02020603050405020304" pitchFamily="18" charset="0"/>
              </a:rPr>
              <a:t>Solnet</a:t>
            </a:r>
            <a:r>
              <a:rPr lang="en-US" sz="1600" dirty="0">
                <a:latin typeface="Times New Roman" panose="02020603050405020304" pitchFamily="18" charset="0"/>
                <a:cs typeface="Times New Roman" panose="02020603050405020304" pitchFamily="18" charset="0"/>
              </a:rPr>
              <a:t>, D., (2017). The meaning of hospitality: do employees understand?. </a:t>
            </a:r>
            <a:r>
              <a:rPr lang="en-US" sz="1600" i="1" dirty="0">
                <a:latin typeface="Times New Roman" panose="02020603050405020304" pitchFamily="18" charset="0"/>
                <a:cs typeface="Times New Roman" panose="02020603050405020304" pitchFamily="18" charset="0"/>
              </a:rPr>
              <a:t>International Journal of Contemporary Hospitality Management</a:t>
            </a:r>
            <a:r>
              <a:rPr lang="en-US" sz="1600" dirty="0">
                <a:latin typeface="Times New Roman" panose="02020603050405020304" pitchFamily="18" charset="0"/>
                <a:cs typeface="Times New Roman" panose="02020603050405020304" pitchFamily="18" charset="0"/>
              </a:rPr>
              <a:t>, </a:t>
            </a:r>
            <a:r>
              <a:rPr lang="en-US" sz="1600" i="1" dirty="0">
                <a:latin typeface="Times New Roman" panose="02020603050405020304" pitchFamily="18" charset="0"/>
                <a:cs typeface="Times New Roman" panose="02020603050405020304" pitchFamily="18" charset="0"/>
              </a:rPr>
              <a:t>29</a:t>
            </a:r>
            <a:r>
              <a:rPr lang="en-US" sz="1600" dirty="0">
                <a:latin typeface="Times New Roman" panose="02020603050405020304" pitchFamily="18" charset="0"/>
                <a:cs typeface="Times New Roman" panose="02020603050405020304" pitchFamily="18" charset="0"/>
              </a:rPr>
              <a:t>(5), pp.1282-1304.</a:t>
            </a:r>
          </a:p>
          <a:p>
            <a:pPr marL="0" indent="0">
              <a:buNone/>
            </a:pPr>
            <a:r>
              <a:rPr lang="en-US" sz="1600" dirty="0" err="1">
                <a:latin typeface="Times New Roman" panose="02020603050405020304" pitchFamily="18" charset="0"/>
                <a:cs typeface="Times New Roman" panose="02020603050405020304" pitchFamily="18" charset="0"/>
              </a:rPr>
              <a:t>Lashley</a:t>
            </a:r>
            <a:r>
              <a:rPr lang="en-US" sz="1600" dirty="0">
                <a:latin typeface="Times New Roman" panose="02020603050405020304" pitchFamily="18" charset="0"/>
                <a:cs typeface="Times New Roman" panose="02020603050405020304" pitchFamily="18" charset="0"/>
              </a:rPr>
              <a:t>, C., (2015). Hospitality and hospitableness. </a:t>
            </a:r>
            <a:r>
              <a:rPr lang="en-US" sz="1600" i="1" dirty="0">
                <a:latin typeface="Times New Roman" panose="02020603050405020304" pitchFamily="18" charset="0"/>
                <a:cs typeface="Times New Roman" panose="02020603050405020304" pitchFamily="18" charset="0"/>
              </a:rPr>
              <a:t>Research in hospitality Management</a:t>
            </a:r>
            <a:r>
              <a:rPr lang="en-US" sz="1600" dirty="0">
                <a:latin typeface="Times New Roman" panose="02020603050405020304" pitchFamily="18" charset="0"/>
                <a:cs typeface="Times New Roman" panose="02020603050405020304" pitchFamily="18" charset="0"/>
              </a:rPr>
              <a:t>, </a:t>
            </a:r>
            <a:r>
              <a:rPr lang="en-US" sz="1600" i="1" dirty="0">
                <a:latin typeface="Times New Roman" panose="02020603050405020304" pitchFamily="18" charset="0"/>
                <a:cs typeface="Times New Roman" panose="02020603050405020304" pitchFamily="18" charset="0"/>
              </a:rPr>
              <a:t>5</a:t>
            </a:r>
            <a:r>
              <a:rPr lang="en-US" sz="1600" dirty="0">
                <a:latin typeface="Times New Roman" panose="02020603050405020304" pitchFamily="18" charset="0"/>
                <a:cs typeface="Times New Roman" panose="02020603050405020304" pitchFamily="18" charset="0"/>
              </a:rPr>
              <a:t>(1), pp.1-7.</a:t>
            </a:r>
          </a:p>
          <a:p>
            <a:pPr marL="0" indent="0">
              <a:buNone/>
            </a:pPr>
            <a:r>
              <a:rPr lang="en-US" sz="1600" dirty="0" err="1">
                <a:latin typeface="Times New Roman" panose="02020603050405020304" pitchFamily="18" charset="0"/>
                <a:cs typeface="Times New Roman" panose="02020603050405020304" pitchFamily="18" charset="0"/>
              </a:rPr>
              <a:t>Naumov</a:t>
            </a:r>
            <a:r>
              <a:rPr lang="en-US" sz="1600" dirty="0">
                <a:latin typeface="Times New Roman" panose="02020603050405020304" pitchFamily="18" charset="0"/>
                <a:cs typeface="Times New Roman" panose="02020603050405020304" pitchFamily="18" charset="0"/>
              </a:rPr>
              <a:t>, N., (2019). The impact of robots, artificial intelligence, and service automation on service quality and service experience in hospitality. In </a:t>
            </a:r>
            <a:r>
              <a:rPr lang="en-US" sz="1600" i="1" dirty="0">
                <a:latin typeface="Times New Roman" panose="02020603050405020304" pitchFamily="18" charset="0"/>
                <a:cs typeface="Times New Roman" panose="02020603050405020304" pitchFamily="18" charset="0"/>
              </a:rPr>
              <a:t>Robots, artificial intelligence, and service automation in travel, tourism and hospitality</a:t>
            </a:r>
            <a:r>
              <a:rPr lang="en-US" sz="1600" dirty="0">
                <a:latin typeface="Times New Roman" panose="02020603050405020304" pitchFamily="18" charset="0"/>
                <a:cs typeface="Times New Roman" panose="02020603050405020304" pitchFamily="18" charset="0"/>
              </a:rPr>
              <a:t> (pp. 123-133). emerald publishing limited.</a:t>
            </a:r>
          </a:p>
          <a:p>
            <a:pPr marL="0" indent="0">
              <a:buNone/>
            </a:pPr>
            <a:r>
              <a:rPr lang="en-US" sz="1600" dirty="0" err="1">
                <a:latin typeface="Times New Roman" panose="02020603050405020304" pitchFamily="18" charset="0"/>
                <a:cs typeface="Times New Roman" panose="02020603050405020304" pitchFamily="18" charset="0"/>
              </a:rPr>
              <a:t>Neuhofer</a:t>
            </a:r>
            <a:r>
              <a:rPr lang="en-US" sz="1600" dirty="0">
                <a:latin typeface="Times New Roman" panose="02020603050405020304" pitchFamily="18" charset="0"/>
                <a:cs typeface="Times New Roman" panose="02020603050405020304" pitchFamily="18" charset="0"/>
              </a:rPr>
              <a:t>, B., </a:t>
            </a:r>
            <a:r>
              <a:rPr lang="en-US" sz="1600" dirty="0" err="1">
                <a:latin typeface="Times New Roman" panose="02020603050405020304" pitchFamily="18" charset="0"/>
                <a:cs typeface="Times New Roman" panose="02020603050405020304" pitchFamily="18" charset="0"/>
              </a:rPr>
              <a:t>Buhalis</a:t>
            </a:r>
            <a:r>
              <a:rPr lang="en-US" sz="1600" dirty="0">
                <a:latin typeface="Times New Roman" panose="02020603050405020304" pitchFamily="18" charset="0"/>
                <a:cs typeface="Times New Roman" panose="02020603050405020304" pitchFamily="18" charset="0"/>
              </a:rPr>
              <a:t>, D. and </a:t>
            </a:r>
            <a:r>
              <a:rPr lang="en-US" sz="1600" dirty="0" err="1">
                <a:latin typeface="Times New Roman" panose="02020603050405020304" pitchFamily="18" charset="0"/>
                <a:cs typeface="Times New Roman" panose="02020603050405020304" pitchFamily="18" charset="0"/>
              </a:rPr>
              <a:t>Ladkin</a:t>
            </a:r>
            <a:r>
              <a:rPr lang="en-US" sz="1600" dirty="0">
                <a:latin typeface="Times New Roman" panose="02020603050405020304" pitchFamily="18" charset="0"/>
                <a:cs typeface="Times New Roman" panose="02020603050405020304" pitchFamily="18" charset="0"/>
              </a:rPr>
              <a:t>, A., (2015). Smart technologies for personalized experiences: a case study in the hospitality domain. </a:t>
            </a:r>
            <a:r>
              <a:rPr lang="en-US" sz="1600" i="1" dirty="0">
                <a:latin typeface="Times New Roman" panose="02020603050405020304" pitchFamily="18" charset="0"/>
                <a:cs typeface="Times New Roman" panose="02020603050405020304" pitchFamily="18" charset="0"/>
              </a:rPr>
              <a:t>Electronic Markets</a:t>
            </a:r>
            <a:r>
              <a:rPr lang="en-US" sz="1600" dirty="0">
                <a:latin typeface="Times New Roman" panose="02020603050405020304" pitchFamily="18" charset="0"/>
                <a:cs typeface="Times New Roman" panose="02020603050405020304" pitchFamily="18" charset="0"/>
              </a:rPr>
              <a:t>, </a:t>
            </a:r>
            <a:r>
              <a:rPr lang="en-US" sz="1600" i="1" dirty="0">
                <a:latin typeface="Times New Roman" panose="02020603050405020304" pitchFamily="18" charset="0"/>
                <a:cs typeface="Times New Roman" panose="02020603050405020304" pitchFamily="18" charset="0"/>
              </a:rPr>
              <a:t>25</a:t>
            </a:r>
            <a:r>
              <a:rPr lang="en-US" sz="1600" dirty="0">
                <a:latin typeface="Times New Roman" panose="02020603050405020304" pitchFamily="18" charset="0"/>
                <a:cs typeface="Times New Roman" panose="02020603050405020304" pitchFamily="18" charset="0"/>
              </a:rPr>
              <a:t>, pp.243-254.</a:t>
            </a:r>
          </a:p>
          <a:p>
            <a:pPr marL="0" indent="0">
              <a:buNone/>
            </a:pPr>
            <a:r>
              <a:rPr lang="en-US" sz="1600" dirty="0">
                <a:latin typeface="Times New Roman" panose="02020603050405020304" pitchFamily="18" charset="0"/>
                <a:cs typeface="Times New Roman" panose="02020603050405020304" pitchFamily="18" charset="0"/>
              </a:rPr>
              <a:t>Pham, Q.V., Fang, F., Ha, V.N., </a:t>
            </a:r>
            <a:r>
              <a:rPr lang="en-US" sz="1600" dirty="0" err="1">
                <a:latin typeface="Times New Roman" panose="02020603050405020304" pitchFamily="18" charset="0"/>
                <a:cs typeface="Times New Roman" panose="02020603050405020304" pitchFamily="18" charset="0"/>
              </a:rPr>
              <a:t>Piran</a:t>
            </a:r>
            <a:r>
              <a:rPr lang="en-US" sz="1600" dirty="0">
                <a:latin typeface="Times New Roman" panose="02020603050405020304" pitchFamily="18" charset="0"/>
                <a:cs typeface="Times New Roman" panose="02020603050405020304" pitchFamily="18" charset="0"/>
              </a:rPr>
              <a:t>, M.J., Le, M., Le, L.B., Hwang, W.J. and Ding, Z., (2020). A survey of multi-access edge computing in 5G and beyond: Fundamentals, technology integration, and state-of-the-art. </a:t>
            </a:r>
            <a:r>
              <a:rPr lang="en-US" sz="1600" i="1" dirty="0">
                <a:latin typeface="Times New Roman" panose="02020603050405020304" pitchFamily="18" charset="0"/>
                <a:cs typeface="Times New Roman" panose="02020603050405020304" pitchFamily="18" charset="0"/>
              </a:rPr>
              <a:t>IEEE access</a:t>
            </a:r>
            <a:r>
              <a:rPr lang="en-US" sz="1600" dirty="0">
                <a:latin typeface="Times New Roman" panose="02020603050405020304" pitchFamily="18" charset="0"/>
                <a:cs typeface="Times New Roman" panose="02020603050405020304" pitchFamily="18" charset="0"/>
              </a:rPr>
              <a:t>, </a:t>
            </a:r>
            <a:r>
              <a:rPr lang="en-US" sz="1600" i="1" dirty="0">
                <a:latin typeface="Times New Roman" panose="02020603050405020304" pitchFamily="18" charset="0"/>
                <a:cs typeface="Times New Roman" panose="02020603050405020304" pitchFamily="18" charset="0"/>
              </a:rPr>
              <a:t>8</a:t>
            </a:r>
            <a:r>
              <a:rPr lang="en-US" sz="1600" dirty="0">
                <a:latin typeface="Times New Roman" panose="02020603050405020304" pitchFamily="18" charset="0"/>
                <a:cs typeface="Times New Roman" panose="02020603050405020304" pitchFamily="18" charset="0"/>
              </a:rPr>
              <a:t>, pp.116974-117017.</a:t>
            </a:r>
          </a:p>
          <a:p>
            <a:pPr marL="0" indent="0">
              <a:buNone/>
            </a:pPr>
            <a:r>
              <a:rPr lang="en-US" sz="1600" dirty="0" err="1">
                <a:latin typeface="Times New Roman" panose="02020603050405020304" pitchFamily="18" charset="0"/>
                <a:cs typeface="Times New Roman" panose="02020603050405020304" pitchFamily="18" charset="0"/>
              </a:rPr>
              <a:t>Solnet</a:t>
            </a:r>
            <a:r>
              <a:rPr lang="en-US" sz="1600" dirty="0">
                <a:latin typeface="Times New Roman" panose="02020603050405020304" pitchFamily="18" charset="0"/>
                <a:cs typeface="Times New Roman" panose="02020603050405020304" pitchFamily="18" charset="0"/>
              </a:rPr>
              <a:t>, D., </a:t>
            </a:r>
            <a:r>
              <a:rPr lang="en-US" sz="1600" dirty="0" err="1">
                <a:latin typeface="Times New Roman" panose="02020603050405020304" pitchFamily="18" charset="0"/>
                <a:cs typeface="Times New Roman" panose="02020603050405020304" pitchFamily="18" charset="0"/>
              </a:rPr>
              <a:t>Subramony</a:t>
            </a:r>
            <a:r>
              <a:rPr lang="en-US" sz="1600" dirty="0">
                <a:latin typeface="Times New Roman" panose="02020603050405020304" pitchFamily="18" charset="0"/>
                <a:cs typeface="Times New Roman" panose="02020603050405020304" pitchFamily="18" charset="0"/>
              </a:rPr>
              <a:t>, M., Ford, R.C., </a:t>
            </a:r>
            <a:r>
              <a:rPr lang="en-US" sz="1600" dirty="0" err="1">
                <a:latin typeface="Times New Roman" panose="02020603050405020304" pitchFamily="18" charset="0"/>
                <a:cs typeface="Times New Roman" panose="02020603050405020304" pitchFamily="18" charset="0"/>
              </a:rPr>
              <a:t>Golubovskaya</a:t>
            </a:r>
            <a:r>
              <a:rPr lang="en-US" sz="1600" dirty="0">
                <a:latin typeface="Times New Roman" panose="02020603050405020304" pitchFamily="18" charset="0"/>
                <a:cs typeface="Times New Roman" panose="02020603050405020304" pitchFamily="18" charset="0"/>
              </a:rPr>
              <a:t>, M., Kang, H.J. and </a:t>
            </a:r>
            <a:r>
              <a:rPr lang="en-US" sz="1600" dirty="0" err="1">
                <a:latin typeface="Times New Roman" panose="02020603050405020304" pitchFamily="18" charset="0"/>
                <a:cs typeface="Times New Roman" panose="02020603050405020304" pitchFamily="18" charset="0"/>
              </a:rPr>
              <a:t>Hancer</a:t>
            </a:r>
            <a:r>
              <a:rPr lang="en-US" sz="1600" dirty="0">
                <a:latin typeface="Times New Roman" panose="02020603050405020304" pitchFamily="18" charset="0"/>
                <a:cs typeface="Times New Roman" panose="02020603050405020304" pitchFamily="18" charset="0"/>
              </a:rPr>
              <a:t>, M., (2019). Leveraging human touch in service interactions: lessons from hospitality. </a:t>
            </a:r>
            <a:r>
              <a:rPr lang="en-US" sz="1600" i="1" dirty="0">
                <a:latin typeface="Times New Roman" panose="02020603050405020304" pitchFamily="18" charset="0"/>
                <a:cs typeface="Times New Roman" panose="02020603050405020304" pitchFamily="18" charset="0"/>
              </a:rPr>
              <a:t>Journal of Service Management</a:t>
            </a:r>
            <a:r>
              <a:rPr lang="en-US" sz="1600" dirty="0">
                <a:latin typeface="Times New Roman" panose="02020603050405020304" pitchFamily="18" charset="0"/>
                <a:cs typeface="Times New Roman" panose="02020603050405020304" pitchFamily="18" charset="0"/>
              </a:rPr>
              <a:t>, </a:t>
            </a:r>
            <a:r>
              <a:rPr lang="en-US" sz="1600" i="1" dirty="0">
                <a:latin typeface="Times New Roman" panose="02020603050405020304" pitchFamily="18" charset="0"/>
                <a:cs typeface="Times New Roman" panose="02020603050405020304" pitchFamily="18" charset="0"/>
              </a:rPr>
              <a:t>30</a:t>
            </a:r>
            <a:r>
              <a:rPr lang="en-US" sz="1600" dirty="0">
                <a:latin typeface="Times New Roman" panose="02020603050405020304" pitchFamily="18" charset="0"/>
                <a:cs typeface="Times New Roman" panose="02020603050405020304" pitchFamily="18" charset="0"/>
              </a:rPr>
              <a:t>(3), pp.392-409.</a:t>
            </a:r>
          </a:p>
          <a:p>
            <a:pPr marL="0" indent="0">
              <a:buNone/>
            </a:pPr>
            <a:r>
              <a:rPr lang="en-US" sz="1600" dirty="0">
                <a:latin typeface="Times New Roman" panose="02020603050405020304" pitchFamily="18" charset="0"/>
                <a:cs typeface="Times New Roman" panose="02020603050405020304" pitchFamily="18" charset="0"/>
              </a:rPr>
              <a:t>Walker, J.R., (2021). </a:t>
            </a:r>
            <a:r>
              <a:rPr lang="en-US" sz="1600" i="1" dirty="0">
                <a:latin typeface="Times New Roman" panose="02020603050405020304" pitchFamily="18" charset="0"/>
                <a:cs typeface="Times New Roman" panose="02020603050405020304" pitchFamily="18" charset="0"/>
              </a:rPr>
              <a:t>Introduction to hospitality</a:t>
            </a:r>
            <a:r>
              <a:rPr lang="en-US" sz="1600" dirty="0">
                <a:latin typeface="Times New Roman" panose="02020603050405020304" pitchFamily="18" charset="0"/>
                <a:cs typeface="Times New Roman" panose="02020603050405020304" pitchFamily="18" charset="0"/>
              </a:rPr>
              <a:t>. Pearson.</a:t>
            </a:r>
          </a:p>
        </p:txBody>
      </p:sp>
      <p:grpSp>
        <p:nvGrpSpPr>
          <p:cNvPr id="11" name="Group 10">
            <a:extLst>
              <a:ext uri="{FF2B5EF4-FFF2-40B4-BE49-F238E27FC236}">
                <a16:creationId xmlns:a16="http://schemas.microsoft.com/office/drawing/2014/main" id="{576152FA-9D96-BEDE-F88E-22890BD0EFED}"/>
              </a:ext>
            </a:extLst>
          </p:cNvPr>
          <p:cNvGrpSpPr/>
          <p:nvPr/>
        </p:nvGrpSpPr>
        <p:grpSpPr>
          <a:xfrm>
            <a:off x="0" y="0"/>
            <a:ext cx="12191408" cy="6858000"/>
            <a:chOff x="0" y="0"/>
            <a:chExt cx="12191408" cy="6858000"/>
          </a:xfrm>
          <a:noFill/>
        </p:grpSpPr>
        <p:sp>
          <p:nvSpPr>
            <p:cNvPr id="13" name="Rectangle 12">
              <a:extLst>
                <a:ext uri="{FF2B5EF4-FFF2-40B4-BE49-F238E27FC236}">
                  <a16:creationId xmlns:a16="http://schemas.microsoft.com/office/drawing/2014/main" id="{A7EC16FD-AE3D-AC0E-C3A1-EAC42824E4F1}"/>
                </a:ext>
              </a:extLst>
            </p:cNvPr>
            <p:cNvSpPr/>
            <p:nvPr/>
          </p:nvSpPr>
          <p:spPr>
            <a:xfrm>
              <a:off x="0" y="0"/>
              <a:ext cx="45719"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B6E66948-8A33-5AF4-EF50-E0EC8EE118B0}"/>
                </a:ext>
              </a:extLst>
            </p:cNvPr>
            <p:cNvSpPr/>
            <p:nvPr/>
          </p:nvSpPr>
          <p:spPr>
            <a:xfrm>
              <a:off x="12145689" y="0"/>
              <a:ext cx="45719"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2544768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100000">
              <a:schemeClr val="accent1"/>
            </a:gs>
            <a:gs pos="14000">
              <a:schemeClr val="accent2">
                <a:lumMod val="0"/>
                <a:lumOff val="100000"/>
              </a:schemeClr>
            </a:gs>
            <a:gs pos="100000">
              <a:schemeClr val="accent2">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nvGrpSpPr>
          <p:cNvPr id="11" name="Group 10">
            <a:extLst>
              <a:ext uri="{FF2B5EF4-FFF2-40B4-BE49-F238E27FC236}">
                <a16:creationId xmlns:a16="http://schemas.microsoft.com/office/drawing/2014/main" id="{583DE56F-782F-6306-CF3E-6564533C23D1}"/>
              </a:ext>
            </a:extLst>
          </p:cNvPr>
          <p:cNvGrpSpPr/>
          <p:nvPr/>
        </p:nvGrpSpPr>
        <p:grpSpPr>
          <a:xfrm>
            <a:off x="0" y="0"/>
            <a:ext cx="12191408" cy="6858000"/>
            <a:chOff x="0" y="0"/>
            <a:chExt cx="12191408" cy="6858000"/>
          </a:xfrm>
        </p:grpSpPr>
        <p:sp>
          <p:nvSpPr>
            <p:cNvPr id="13" name="Rectangle 12">
              <a:extLst>
                <a:ext uri="{FF2B5EF4-FFF2-40B4-BE49-F238E27FC236}">
                  <a16:creationId xmlns:a16="http://schemas.microsoft.com/office/drawing/2014/main" id="{E47316AA-7691-06A8-979C-EA6845C43864}"/>
                </a:ext>
              </a:extLst>
            </p:cNvPr>
            <p:cNvSpPr/>
            <p:nvPr/>
          </p:nvSpPr>
          <p:spPr>
            <a:xfrm>
              <a:off x="0" y="0"/>
              <a:ext cx="45719"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59C37BA8-3F48-CA02-ECC4-521B887998D3}"/>
                </a:ext>
              </a:extLst>
            </p:cNvPr>
            <p:cNvSpPr/>
            <p:nvPr/>
          </p:nvSpPr>
          <p:spPr>
            <a:xfrm>
              <a:off x="12145689" y="0"/>
              <a:ext cx="45719"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
            <a:ext cx="12192000" cy="6858000"/>
          </a:xfrm>
          <a:prstGeom prst="rect">
            <a:avLst/>
          </a:prstGeom>
        </p:spPr>
      </p:pic>
    </p:spTree>
    <p:extLst>
      <p:ext uri="{BB962C8B-B14F-4D97-AF65-F5344CB8AC3E}">
        <p14:creationId xmlns:p14="http://schemas.microsoft.com/office/powerpoint/2010/main" val="192711062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3100</TotalTime>
  <Words>1322</Words>
  <Application>Microsoft Office PowerPoint</Application>
  <PresentationFormat>Widescreen</PresentationFormat>
  <Paragraphs>83</Paragraphs>
  <Slides>13</Slides>
  <Notes>13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Calibri</vt:lpstr>
      <vt:lpstr>Times New Roman</vt:lpstr>
      <vt:lpstr>Trebuchet MS</vt:lpstr>
      <vt:lpstr>Wingdings</vt:lpstr>
      <vt:lpstr>Wingdings 3</vt:lpstr>
      <vt:lpstr>Facet</vt:lpstr>
      <vt:lpstr>Module code/title: MG413 Data insights for business Decisions</vt:lpstr>
      <vt:lpstr>Introduction</vt:lpstr>
      <vt:lpstr>Mission of Refreshment Bite Restaurant </vt:lpstr>
      <vt:lpstr>Welcoming atmosphere of Refreshment Restaurant </vt:lpstr>
      <vt:lpstr>Staff training of Refreshment Bite </vt:lpstr>
      <vt:lpstr>Personalized service of Refreshment Bite </vt:lpstr>
      <vt:lpstr>Menu assistance of Refreshment Bite </vt:lpstr>
      <vt:lpstr>Guest feedback of Refreshment Bite </vt:lpstr>
      <vt:lpstr>Technology integration of Refreshment Bite </vt:lpstr>
      <vt:lpstr>Sustainability of Refreshment Bite </vt:lpstr>
      <vt:lpstr>Conclusion</vt:lpstr>
      <vt:lpstr>Reference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Ana Maria Stoica</cp:lastModifiedBy>
  <cp:revision>582</cp:revision>
  <dcterms:created xsi:type="dcterms:W3CDTF">2022-10-21T17:05:31Z</dcterms:created>
  <dcterms:modified xsi:type="dcterms:W3CDTF">2023-10-18T12:42:36Z</dcterms:modified>
</cp:coreProperties>
</file>