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6667" autoAdjust="0"/>
  </p:normalViewPr>
  <p:slideViewPr>
    <p:cSldViewPr>
      <p:cViewPr varScale="1">
        <p:scale>
          <a:sx n="55" d="100"/>
          <a:sy n="55" d="100"/>
        </p:scale>
        <p:origin x="2242" y="3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AC30F8F-5901-4037-BB0A-F303184CA626}" type="datetimeFigureOut">
              <a:rPr lang="en-US" smtClean="0"/>
              <a:t>11/28/2025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770FDEA-CF21-4184-AFE0-0794FD2AFCE4}" type="slidenum">
              <a:rPr lang="en-US" smtClean="0"/>
              <a:t>‹#›</a:t>
            </a:fld>
            <a:endParaRPr lang="en-US"/>
          </a:p>
        </p:txBody>
      </p:sp>
    </p:spTree>
    <p:extLst>
      <p:ext uri="{BB962C8B-B14F-4D97-AF65-F5344CB8AC3E}">
        <p14:creationId xmlns:p14="http://schemas.microsoft.com/office/powerpoint/2010/main" val="7178795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presentation, I will assess the effectiveness of digital technologies in enhancing service delivery and efficiency in Sunrise Residential Care Home. The topic under consideration is specifically on Microsoft 365 applications, such as MS Word as a working tool, and MS Teams as a communication and collaboration system. I will also discuss the effects of a low level of digital literacy among the staff on the workflow, communication, and the results of care provided to the residents. The presentation ends with an online safety checklist that would meet the specifics of the residential care home setting. Everything is backed up with scholarly information that has to do with digital innovation in health and social care environments.</a:t>
            </a:r>
          </a:p>
        </p:txBody>
      </p:sp>
      <p:sp>
        <p:nvSpPr>
          <p:cNvPr id="4" name="Slide Number Placeholder 3"/>
          <p:cNvSpPr>
            <a:spLocks noGrp="1"/>
          </p:cNvSpPr>
          <p:nvPr>
            <p:ph type="sldNum" sz="quarter" idx="10"/>
          </p:nvPr>
        </p:nvSpPr>
        <p:spPr/>
        <p:txBody>
          <a:bodyPr/>
          <a:lstStyle/>
          <a:p>
            <a:fld id="{6770FDEA-CF21-4184-AFE0-0794FD2AFCE4}" type="slidenum">
              <a:rPr lang="en-US" smtClean="0"/>
              <a:t>1</a:t>
            </a:fld>
            <a:endParaRPr lang="en-US"/>
          </a:p>
        </p:txBody>
      </p:sp>
    </p:spTree>
    <p:extLst>
      <p:ext uri="{BB962C8B-B14F-4D97-AF65-F5344CB8AC3E}">
        <p14:creationId xmlns:p14="http://schemas.microsoft.com/office/powerpoint/2010/main" val="1052300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Sunrise Residential Care Home offers long term care to the elderly with complex and in most cases progressive health conditions. Numerous residents need extensive documentation, an interdisciplinary approach, and coordinated care provision. </a:t>
            </a:r>
            <a:r>
              <a:rPr lang="en-GB" sz="1200" kern="1200" dirty="0" err="1">
                <a:solidFill>
                  <a:schemeClr val="tx1"/>
                </a:solidFill>
                <a:effectLst/>
                <a:latin typeface="+mn-lt"/>
                <a:ea typeface="+mn-ea"/>
                <a:cs typeface="+mn-cs"/>
              </a:rPr>
              <a:t>Hanratty</a:t>
            </a:r>
            <a:r>
              <a:rPr lang="en-GB" sz="1200" kern="1200" dirty="0">
                <a:solidFill>
                  <a:schemeClr val="tx1"/>
                </a:solidFill>
                <a:effectLst/>
                <a:latin typeface="+mn-lt"/>
                <a:ea typeface="+mn-ea"/>
                <a:cs typeface="+mn-cs"/>
              </a:rPr>
              <a:t> et al. (2019) state that the implementation of innovation in care homes can greatly enhance health outcomes provided that it is introduced effectively. But digital integration will not work unless the staff have the required skills and self-confidence to utilize such tools. Microsoft 365 is available in Sunrise, although the digital literacy has not been evenly distributed, hence the full potential of the tools is not being realised. This background shows that technological solutions and proper training are required.</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770FDEA-CF21-4184-AFE0-0794FD2AFCE4}" type="slidenum">
              <a:rPr lang="en-US" smtClean="0"/>
              <a:t>2</a:t>
            </a:fld>
            <a:endParaRPr lang="en-US"/>
          </a:p>
        </p:txBody>
      </p:sp>
    </p:spTree>
    <p:extLst>
      <p:ext uri="{BB962C8B-B14F-4D97-AF65-F5344CB8AC3E}">
        <p14:creationId xmlns:p14="http://schemas.microsoft.com/office/powerpoint/2010/main" val="36837794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MS word is a fundamental program that is utilized in written records in most environments of health and care. It is a key component in organizing care plans, daily observation notes, and incident reports at Sunrise that must be clear and accurate in order to be regulatory compliant. According to a study conducted by Kruse and Rapp (2023), MS Word is the most widespread digital writing tool since it is versatile and allows using structured templates. Standardised digital templates reduce the documentation style variability among the care staff and lead to easier information interpretation and reduce the chances of omissions. This will help provide safer and more steady resident care.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770FDEA-CF21-4184-AFE0-0794FD2AFCE4}" type="slidenum">
              <a:rPr lang="en-US" smtClean="0"/>
              <a:t>3</a:t>
            </a:fld>
            <a:endParaRPr lang="en-US"/>
          </a:p>
        </p:txBody>
      </p:sp>
    </p:spTree>
    <p:extLst>
      <p:ext uri="{BB962C8B-B14F-4D97-AF65-F5344CB8AC3E}">
        <p14:creationId xmlns:p14="http://schemas.microsoft.com/office/powerpoint/2010/main" val="11734247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primary benefit of MS Word is that it gets rid of the issues that are faced with handwritten notes, including illegibility or unfinished entries. The templates enhance consistency, which is advocated by Rapp, </a:t>
            </a:r>
            <a:r>
              <a:rPr lang="en-GB" sz="1200" kern="1200" dirty="0" err="1">
                <a:solidFill>
                  <a:schemeClr val="tx1"/>
                </a:solidFill>
                <a:effectLst/>
                <a:latin typeface="+mn-lt"/>
                <a:ea typeface="+mn-ea"/>
                <a:cs typeface="+mn-cs"/>
              </a:rPr>
              <a:t>Heilmann</a:t>
            </a:r>
            <a:r>
              <a:rPr lang="en-GB" sz="1200" kern="1200" dirty="0">
                <a:solidFill>
                  <a:schemeClr val="tx1"/>
                </a:solidFill>
                <a:effectLst/>
                <a:latin typeface="+mn-lt"/>
                <a:ea typeface="+mn-ea"/>
                <a:cs typeface="+mn-cs"/>
              </a:rPr>
              <a:t> and Kruse (2023) who believe that digital writing systems simplify the workflow in the environment where documentation is repetitive. In the case of a care home such as Sunrise, such kind of standardisation helps in making sure that all the staff records important information in a similar manner. Digital records are also simpler to update and review and this aids continuity between the day and night shifts. This is in line with findings that structured digital documentation is an aspect that leads to safer care practices.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770FDEA-CF21-4184-AFE0-0794FD2AFCE4}" type="slidenum">
              <a:rPr lang="en-US" smtClean="0"/>
              <a:t>4</a:t>
            </a:fld>
            <a:endParaRPr lang="en-US"/>
          </a:p>
        </p:txBody>
      </p:sp>
    </p:spTree>
    <p:extLst>
      <p:ext uri="{BB962C8B-B14F-4D97-AF65-F5344CB8AC3E}">
        <p14:creationId xmlns:p14="http://schemas.microsoft.com/office/powerpoint/2010/main" val="37709031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Despite the various advantages of MS word, its efficiency will rely on the level of competence in the staff. In case employees are not computer savvy, the software can act as a hindrance instead of a help. According to </a:t>
            </a:r>
            <a:r>
              <a:rPr lang="en-GB" sz="1200" kern="1200" dirty="0" err="1">
                <a:solidFill>
                  <a:schemeClr val="tx1"/>
                </a:solidFill>
                <a:effectLst/>
                <a:latin typeface="+mn-lt"/>
                <a:ea typeface="+mn-ea"/>
                <a:cs typeface="+mn-cs"/>
              </a:rPr>
              <a:t>Østensen</a:t>
            </a:r>
            <a:r>
              <a:rPr lang="en-GB" sz="1200" kern="1200" dirty="0">
                <a:solidFill>
                  <a:schemeClr val="tx1"/>
                </a:solidFill>
                <a:effectLst/>
                <a:latin typeface="+mn-lt"/>
                <a:ea typeface="+mn-ea"/>
                <a:cs typeface="+mn-cs"/>
              </a:rPr>
              <a:t> et al. (2017), new technologies may understandably overwhelm the staff in long-term care facilities when the latter do not receive enough training. Also problematic is version control - since several files can be used with the same resident, then accuracy is compromised. There are also confidentiality threats such as leaving document open or storing files on insecure places by staff. Such constraints demonstrate that Word should be backed by policies, training and storage systems like </a:t>
            </a:r>
            <a:r>
              <a:rPr lang="en-GB" sz="1200" kern="1200" dirty="0" err="1">
                <a:solidFill>
                  <a:schemeClr val="tx1"/>
                </a:solidFill>
                <a:effectLst/>
                <a:latin typeface="+mn-lt"/>
                <a:ea typeface="+mn-ea"/>
                <a:cs typeface="+mn-cs"/>
              </a:rPr>
              <a:t>OneDrive</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770FDEA-CF21-4184-AFE0-0794FD2AFCE4}" type="slidenum">
              <a:rPr lang="en-US" smtClean="0"/>
              <a:t>5</a:t>
            </a:fld>
            <a:endParaRPr lang="en-US"/>
          </a:p>
        </p:txBody>
      </p:sp>
    </p:spTree>
    <p:extLst>
      <p:ext uri="{BB962C8B-B14F-4D97-AF65-F5344CB8AC3E}">
        <p14:creationId xmlns:p14="http://schemas.microsoft.com/office/powerpoint/2010/main" val="14543852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MS Teams is a centralised system, which facilitates communication and teamwork among care home employees. It allows real time communications to be done hence saving time on the delay that comes with face to face communication or paper notes. Video calls enable the nurse, GPs, physiotherapists, and managers to work together even when they are off-site. According to </a:t>
            </a:r>
            <a:r>
              <a:rPr lang="en-GB" sz="1200" kern="1200" dirty="0" err="1">
                <a:solidFill>
                  <a:schemeClr val="tx1"/>
                </a:solidFill>
                <a:effectLst/>
                <a:latin typeface="+mn-lt"/>
                <a:ea typeface="+mn-ea"/>
                <a:cs typeface="+mn-cs"/>
              </a:rPr>
              <a:t>Chaushi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Nastovska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Veseli-Kurtishi</a:t>
            </a:r>
            <a:r>
              <a:rPr lang="en-GB" sz="1200" kern="1200" dirty="0">
                <a:solidFill>
                  <a:schemeClr val="tx1"/>
                </a:solidFill>
                <a:effectLst/>
                <a:latin typeface="+mn-lt"/>
                <a:ea typeface="+mn-ea"/>
                <a:cs typeface="+mn-cs"/>
              </a:rPr>
              <a:t> (2023), MS Teams is beneficial to strengthen virtual collaboration since it offers integrated tools: chat, video conferencing, and file sharing on one workspace. It comes in handy especially in residential care where several stakeholders are usually involved in decision making. The fact that teams can develop channels of communication also assists in the organisation of communication based on shift, role, or resident needs.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770FDEA-CF21-4184-AFE0-0794FD2AFCE4}" type="slidenum">
              <a:rPr lang="en-US" smtClean="0"/>
              <a:t>6</a:t>
            </a:fld>
            <a:endParaRPr lang="en-US"/>
          </a:p>
        </p:txBody>
      </p:sp>
    </p:spTree>
    <p:extLst>
      <p:ext uri="{BB962C8B-B14F-4D97-AF65-F5344CB8AC3E}">
        <p14:creationId xmlns:p14="http://schemas.microsoft.com/office/powerpoint/2010/main" val="35512339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MS Teams lowers the reliance on the traditional communication method including noticeboards or handover books. Digital communication will make sure the message is sent to all concerned staff members and this will result in a decrease in clinical risk. </a:t>
            </a:r>
            <a:r>
              <a:rPr lang="en-GB" sz="1200" kern="1200" dirty="0" err="1">
                <a:solidFill>
                  <a:schemeClr val="tx1"/>
                </a:solidFill>
                <a:effectLst/>
                <a:latin typeface="+mn-lt"/>
                <a:ea typeface="+mn-ea"/>
                <a:cs typeface="+mn-cs"/>
              </a:rPr>
              <a:t>Aloulou</a:t>
            </a:r>
            <a:r>
              <a:rPr lang="en-GB" sz="1200" kern="1200" dirty="0">
                <a:solidFill>
                  <a:schemeClr val="tx1"/>
                </a:solidFill>
                <a:effectLst/>
                <a:latin typeface="+mn-lt"/>
                <a:ea typeface="+mn-ea"/>
                <a:cs typeface="+mn-cs"/>
              </a:rPr>
              <a:t> et al. (2013) concluded that digital technology in care settings enhances coordination, especially in those teams that depend on external healthcare workers. It is also through teams that the staff can share files safely i.e. care plans, risk assessment, or hand over documents can be accessed immediately. This information centralization enhances team work and also helps to make sure that the staffs always get access to the latest information.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770FDEA-CF21-4184-AFE0-0794FD2AFCE4}" type="slidenum">
              <a:rPr lang="en-US" smtClean="0"/>
              <a:t>7</a:t>
            </a:fld>
            <a:endParaRPr lang="en-US"/>
          </a:p>
        </p:txBody>
      </p:sp>
    </p:spTree>
    <p:extLst>
      <p:ext uri="{BB962C8B-B14F-4D97-AF65-F5344CB8AC3E}">
        <p14:creationId xmlns:p14="http://schemas.microsoft.com/office/powerpoint/2010/main" val="11760666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MS Teams is heavily dependent on the presence of stable internet. Video calls and file uploads can be slow and unreliable in care homes that have limited broadband. The personnel who are not technologically savvy can become confused with Teams as well since the interface has several channels, chats, and notifications. Outlining the need to launch digital systems in care settings, </a:t>
            </a:r>
            <a:r>
              <a:rPr lang="en-GB" sz="1200" kern="1200" dirty="0" err="1">
                <a:solidFill>
                  <a:schemeClr val="tx1"/>
                </a:solidFill>
                <a:effectLst/>
                <a:latin typeface="+mn-lt"/>
                <a:ea typeface="+mn-ea"/>
                <a:cs typeface="+mn-cs"/>
              </a:rPr>
              <a:t>Ostensen</a:t>
            </a:r>
            <a:r>
              <a:rPr lang="en-GB" sz="1200" kern="1200" dirty="0">
                <a:solidFill>
                  <a:schemeClr val="tx1"/>
                </a:solidFill>
                <a:effectLst/>
                <a:latin typeface="+mn-lt"/>
                <a:ea typeface="+mn-ea"/>
                <a:cs typeface="+mn-cs"/>
              </a:rPr>
              <a:t> et al. (2017) note that the implementation process needs to be systematically trained and supported, which will reduce stress and confusion. Lack of explicit digital governance policies will mean that employees might unintentionally leave confidential information in the wrong channels putting the care home in a vulnerable position in terms of data-protection.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770FDEA-CF21-4184-AFE0-0794FD2AFCE4}" type="slidenum">
              <a:rPr lang="en-US" smtClean="0"/>
              <a:t>8</a:t>
            </a:fld>
            <a:endParaRPr lang="en-US"/>
          </a:p>
        </p:txBody>
      </p:sp>
    </p:spTree>
    <p:extLst>
      <p:ext uri="{BB962C8B-B14F-4D97-AF65-F5344CB8AC3E}">
        <p14:creationId xmlns:p14="http://schemas.microsoft.com/office/powerpoint/2010/main" val="39379131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One of the most significant considerations of the success of technological implementation is the digital literacy. </a:t>
            </a:r>
            <a:r>
              <a:rPr lang="en-GB" sz="1200" kern="1200" dirty="0" err="1">
                <a:solidFill>
                  <a:schemeClr val="tx1"/>
                </a:solidFill>
                <a:effectLst/>
                <a:latin typeface="+mn-lt"/>
                <a:ea typeface="+mn-ea"/>
                <a:cs typeface="+mn-cs"/>
              </a:rPr>
              <a:t>Hanratty</a:t>
            </a:r>
            <a:r>
              <a:rPr lang="en-GB" sz="1200" kern="1200" dirty="0">
                <a:solidFill>
                  <a:schemeClr val="tx1"/>
                </a:solidFill>
                <a:effectLst/>
                <a:latin typeface="+mn-lt"/>
                <a:ea typeface="+mn-ea"/>
                <a:cs typeface="+mn-cs"/>
              </a:rPr>
              <a:t> et al. believed that innovations in care homes may not always fail due to technology, but due to the staff members lack the skills to operate these systems (2019). The low level of digital competence causes delays in the documentation process, the growth of human error, and the use of </a:t>
            </a:r>
            <a:r>
              <a:rPr lang="en-GB" sz="1200" kern="1200" dirty="0" err="1">
                <a:solidFill>
                  <a:schemeClr val="tx1"/>
                </a:solidFill>
                <a:effectLst/>
                <a:latin typeface="+mn-lt"/>
                <a:ea typeface="+mn-ea"/>
                <a:cs typeface="+mn-cs"/>
              </a:rPr>
              <a:t>outdated</a:t>
            </a:r>
            <a:r>
              <a:rPr lang="en-GB" sz="1200" kern="1200" dirty="0">
                <a:solidFill>
                  <a:schemeClr val="tx1"/>
                </a:solidFill>
                <a:effectLst/>
                <a:latin typeface="+mn-lt"/>
                <a:ea typeface="+mn-ea"/>
                <a:cs typeface="+mn-cs"/>
              </a:rPr>
              <a:t> practices. The personnel might also not use digital tools and that will not support communication and decrease the precision of resident data. Resident safety is directly impacted by these issues and these prove the necessity of systematic digital literacy training.</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770FDEA-CF21-4184-AFE0-0794FD2AFCE4}" type="slidenum">
              <a:rPr lang="en-US" smtClean="0"/>
              <a:t>9</a:t>
            </a:fld>
            <a:endParaRPr lang="en-US"/>
          </a:p>
        </p:txBody>
      </p:sp>
    </p:spTree>
    <p:extLst>
      <p:ext uri="{BB962C8B-B14F-4D97-AF65-F5344CB8AC3E}">
        <p14:creationId xmlns:p14="http://schemas.microsoft.com/office/powerpoint/2010/main" val="40585269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Online security will provide assurances that information on residents that are sensitive is secured. According to </a:t>
            </a:r>
            <a:r>
              <a:rPr lang="en-GB" sz="1200" kern="1200" dirty="0" err="1">
                <a:solidFill>
                  <a:schemeClr val="tx1"/>
                </a:solidFill>
                <a:effectLst/>
                <a:latin typeface="+mn-lt"/>
                <a:ea typeface="+mn-ea"/>
                <a:cs typeface="+mn-cs"/>
              </a:rPr>
              <a:t>Østensen</a:t>
            </a:r>
            <a:r>
              <a:rPr lang="en-GB" sz="1200" kern="1200" dirty="0">
                <a:solidFill>
                  <a:schemeClr val="tx1"/>
                </a:solidFill>
                <a:effectLst/>
                <a:latin typeface="+mn-lt"/>
                <a:ea typeface="+mn-ea"/>
                <a:cs typeface="+mn-cs"/>
              </a:rPr>
              <a:t> et al. (2017), without proper training of the staff, care homes are exposed to new risks due to graphical systems. Multi-factor authentication and strong passwords will decrease cyber-security vulnerabilities. The security of email is important since phishing attacks are directed at health and social care organisations. </a:t>
            </a:r>
            <a:r>
              <a:rPr lang="en-GB" sz="1200" kern="1200" dirty="0" err="1">
                <a:solidFill>
                  <a:schemeClr val="tx1"/>
                </a:solidFill>
                <a:effectLst/>
                <a:latin typeface="+mn-lt"/>
                <a:ea typeface="+mn-ea"/>
                <a:cs typeface="+mn-cs"/>
              </a:rPr>
              <a:t>OneDrive</a:t>
            </a:r>
            <a:r>
              <a:rPr lang="en-GB" sz="1200" kern="1200" dirty="0">
                <a:solidFill>
                  <a:schemeClr val="tx1"/>
                </a:solidFill>
                <a:effectLst/>
                <a:latin typeface="+mn-lt"/>
                <a:ea typeface="+mn-ea"/>
                <a:cs typeface="+mn-cs"/>
              </a:rPr>
              <a:t> provides a secure storage storing all the documents inaccessible to anyone but authorised staff. Lastly, the professional and legal data protection standards are maintained through confidentiality measures like locking computer screens and limiting conversations.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770FDEA-CF21-4184-AFE0-0794FD2AFCE4}" type="slidenum">
              <a:rPr lang="en-US" smtClean="0"/>
              <a:t>10</a:t>
            </a:fld>
            <a:endParaRPr lang="en-US"/>
          </a:p>
        </p:txBody>
      </p:sp>
    </p:spTree>
    <p:extLst>
      <p:ext uri="{BB962C8B-B14F-4D97-AF65-F5344CB8AC3E}">
        <p14:creationId xmlns:p14="http://schemas.microsoft.com/office/powerpoint/2010/main" val="2817222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Overall, the digital tools within Microsoft 365 can make a great contribution to the efficiency, accuracy and communication in Sunrise Residential Care Home. MS Word makes the documentation standardised and more readable, and MS Teams allows staff and outside professionals to collaborate effectively. Nonetheless, digital literacy has been an important condition which will dictate the success of these technologies. Care homes need regimented training programmes to make staff competent and sure in utilising digital systems. An effective digital safety checklist will also pass the data protection laws and will improve the safety of residents.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770FDEA-CF21-4184-AFE0-0794FD2AFCE4}" type="slidenum">
              <a:rPr lang="en-US" smtClean="0"/>
              <a:t>11</a:t>
            </a:fld>
            <a:endParaRPr lang="en-US"/>
          </a:p>
        </p:txBody>
      </p:sp>
    </p:spTree>
    <p:extLst>
      <p:ext uri="{BB962C8B-B14F-4D97-AF65-F5344CB8AC3E}">
        <p14:creationId xmlns:p14="http://schemas.microsoft.com/office/powerpoint/2010/main" val="24766832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770FDEA-CF21-4184-AFE0-0794FD2AFCE4}" type="slidenum">
              <a:rPr lang="en-US" smtClean="0"/>
              <a:t>12</a:t>
            </a:fld>
            <a:endParaRPr lang="en-US"/>
          </a:p>
        </p:txBody>
      </p:sp>
    </p:spTree>
    <p:extLst>
      <p:ext uri="{BB962C8B-B14F-4D97-AF65-F5344CB8AC3E}">
        <p14:creationId xmlns:p14="http://schemas.microsoft.com/office/powerpoint/2010/main" val="16895361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B027C30-85A4-44EC-B3BF-8163D170DF92}"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0D3D5E-9599-4AF5-9EE3-AE888A3DD00F}" type="slidenum">
              <a:rPr lang="en-US" smtClean="0"/>
              <a:t>‹#›</a:t>
            </a:fld>
            <a:endParaRPr lang="en-US"/>
          </a:p>
        </p:txBody>
      </p:sp>
    </p:spTree>
    <p:extLst>
      <p:ext uri="{BB962C8B-B14F-4D97-AF65-F5344CB8AC3E}">
        <p14:creationId xmlns:p14="http://schemas.microsoft.com/office/powerpoint/2010/main" val="1042412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027C30-85A4-44EC-B3BF-8163D170DF92}"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0D3D5E-9599-4AF5-9EE3-AE888A3DD00F}" type="slidenum">
              <a:rPr lang="en-US" smtClean="0"/>
              <a:t>‹#›</a:t>
            </a:fld>
            <a:endParaRPr lang="en-US"/>
          </a:p>
        </p:txBody>
      </p:sp>
    </p:spTree>
    <p:extLst>
      <p:ext uri="{BB962C8B-B14F-4D97-AF65-F5344CB8AC3E}">
        <p14:creationId xmlns:p14="http://schemas.microsoft.com/office/powerpoint/2010/main" val="10571041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027C30-85A4-44EC-B3BF-8163D170DF92}"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0D3D5E-9599-4AF5-9EE3-AE888A3DD00F}" type="slidenum">
              <a:rPr lang="en-US" smtClean="0"/>
              <a:t>‹#›</a:t>
            </a:fld>
            <a:endParaRPr lang="en-US"/>
          </a:p>
        </p:txBody>
      </p:sp>
    </p:spTree>
    <p:extLst>
      <p:ext uri="{BB962C8B-B14F-4D97-AF65-F5344CB8AC3E}">
        <p14:creationId xmlns:p14="http://schemas.microsoft.com/office/powerpoint/2010/main" val="381869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027C30-85A4-44EC-B3BF-8163D170DF92}" type="datetimeFigureOut">
              <a:rPr lang="en-US" smtClean="0"/>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20D3D5E-9599-4AF5-9EE3-AE888A3DD00F}" type="slidenum">
              <a:rPr lang="en-US" smtClean="0"/>
              <a:t>‹#›</a:t>
            </a:fld>
            <a:endParaRPr lang="en-US"/>
          </a:p>
        </p:txBody>
      </p:sp>
    </p:spTree>
    <p:extLst>
      <p:ext uri="{BB962C8B-B14F-4D97-AF65-F5344CB8AC3E}">
        <p14:creationId xmlns:p14="http://schemas.microsoft.com/office/powerpoint/2010/main" val="2534275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B027C30-85A4-44EC-B3BF-8163D170DF92}" type="datetimeFigureOut">
              <a:rPr lang="en-US" smtClean="0"/>
              <a:t>11/28/2025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20D3D5E-9599-4AF5-9EE3-AE888A3DD00F}" type="slidenum">
              <a:rPr lang="en-US" smtClean="0"/>
              <a:t>‹#›</a:t>
            </a:fld>
            <a:endParaRPr lang="en-US"/>
          </a:p>
        </p:txBody>
      </p:sp>
    </p:spTree>
    <p:extLst>
      <p:ext uri="{BB962C8B-B14F-4D97-AF65-F5344CB8AC3E}">
        <p14:creationId xmlns:p14="http://schemas.microsoft.com/office/powerpoint/2010/main" val="23322152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027C30-85A4-44EC-B3BF-8163D170DF92}" type="datetimeFigureOut">
              <a:rPr lang="en-US" smtClean="0"/>
              <a:t>11/28/2025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20D3D5E-9599-4AF5-9EE3-AE888A3DD00F}" type="slidenum">
              <a:rPr lang="en-US" smtClean="0"/>
              <a:t>‹#›</a:t>
            </a:fld>
            <a:endParaRPr lang="en-US"/>
          </a:p>
        </p:txBody>
      </p:sp>
    </p:spTree>
    <p:extLst>
      <p:ext uri="{BB962C8B-B14F-4D97-AF65-F5344CB8AC3E}">
        <p14:creationId xmlns:p14="http://schemas.microsoft.com/office/powerpoint/2010/main" val="1632838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027C30-85A4-44EC-B3BF-8163D170DF92}" type="datetimeFigureOut">
              <a:rPr lang="en-US" smtClean="0"/>
              <a:t>11/28/2025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20D3D5E-9599-4AF5-9EE3-AE888A3DD00F}" type="slidenum">
              <a:rPr lang="en-US" smtClean="0"/>
              <a:t>‹#›</a:t>
            </a:fld>
            <a:endParaRPr lang="en-US"/>
          </a:p>
        </p:txBody>
      </p:sp>
    </p:spTree>
    <p:extLst>
      <p:ext uri="{BB962C8B-B14F-4D97-AF65-F5344CB8AC3E}">
        <p14:creationId xmlns:p14="http://schemas.microsoft.com/office/powerpoint/2010/main" val="4264260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DB027C30-85A4-44EC-B3BF-8163D170DF92}" type="datetimeFigureOut">
              <a:rPr lang="en-US" smtClean="0"/>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20D3D5E-9599-4AF5-9EE3-AE888A3DD00F}" type="slidenum">
              <a:rPr lang="en-US" smtClean="0"/>
              <a:t>‹#›</a:t>
            </a:fld>
            <a:endParaRPr lang="en-US"/>
          </a:p>
        </p:txBody>
      </p:sp>
    </p:spTree>
    <p:extLst>
      <p:ext uri="{BB962C8B-B14F-4D97-AF65-F5344CB8AC3E}">
        <p14:creationId xmlns:p14="http://schemas.microsoft.com/office/powerpoint/2010/main" val="34867876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027C30-85A4-44EC-B3BF-8163D170DF92}" type="datetimeFigureOut">
              <a:rPr lang="en-US" smtClean="0"/>
              <a:t>11/28/2025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20D3D5E-9599-4AF5-9EE3-AE888A3DD00F}" type="slidenum">
              <a:rPr lang="en-US" smtClean="0"/>
              <a:t>‹#›</a:t>
            </a:fld>
            <a:endParaRPr lang="en-US"/>
          </a:p>
        </p:txBody>
      </p:sp>
    </p:spTree>
    <p:extLst>
      <p:ext uri="{BB962C8B-B14F-4D97-AF65-F5344CB8AC3E}">
        <p14:creationId xmlns:p14="http://schemas.microsoft.com/office/powerpoint/2010/main" val="14074074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027C30-85A4-44EC-B3BF-8163D170DF92}"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0D3D5E-9599-4AF5-9EE3-AE888A3DD00F}" type="slidenum">
              <a:rPr lang="en-US" smtClean="0"/>
              <a:t>‹#›</a:t>
            </a:fld>
            <a:endParaRPr lang="en-US"/>
          </a:p>
        </p:txBody>
      </p:sp>
    </p:spTree>
    <p:extLst>
      <p:ext uri="{BB962C8B-B14F-4D97-AF65-F5344CB8AC3E}">
        <p14:creationId xmlns:p14="http://schemas.microsoft.com/office/powerpoint/2010/main" val="1658593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027C30-85A4-44EC-B3BF-8163D170DF92}"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0D3D5E-9599-4AF5-9EE3-AE888A3DD00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314090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027C30-85A4-44EC-B3BF-8163D170DF92}"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0D3D5E-9599-4AF5-9EE3-AE888A3DD00F}" type="slidenum">
              <a:rPr lang="en-US" smtClean="0"/>
              <a:t>‹#›</a:t>
            </a:fld>
            <a:endParaRPr lang="en-US"/>
          </a:p>
        </p:txBody>
      </p:sp>
    </p:spTree>
    <p:extLst>
      <p:ext uri="{BB962C8B-B14F-4D97-AF65-F5344CB8AC3E}">
        <p14:creationId xmlns:p14="http://schemas.microsoft.com/office/powerpoint/2010/main" val="26392051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027C30-85A4-44EC-B3BF-8163D170DF92}"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0D3D5E-9599-4AF5-9EE3-AE888A3DD00F}"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158529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027C30-85A4-44EC-B3BF-8163D170DF92}"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0D3D5E-9599-4AF5-9EE3-AE888A3DD00F}" type="slidenum">
              <a:rPr lang="en-US" smtClean="0"/>
              <a:t>‹#›</a:t>
            </a:fld>
            <a:endParaRPr lang="en-US"/>
          </a:p>
        </p:txBody>
      </p:sp>
    </p:spTree>
    <p:extLst>
      <p:ext uri="{BB962C8B-B14F-4D97-AF65-F5344CB8AC3E}">
        <p14:creationId xmlns:p14="http://schemas.microsoft.com/office/powerpoint/2010/main" val="19793825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027C30-85A4-44EC-B3BF-8163D170DF92}"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0D3D5E-9599-4AF5-9EE3-AE888A3DD00F}" type="slidenum">
              <a:rPr lang="en-US" smtClean="0"/>
              <a:t>‹#›</a:t>
            </a:fld>
            <a:endParaRPr lang="en-US"/>
          </a:p>
        </p:txBody>
      </p:sp>
    </p:spTree>
    <p:extLst>
      <p:ext uri="{BB962C8B-B14F-4D97-AF65-F5344CB8AC3E}">
        <p14:creationId xmlns:p14="http://schemas.microsoft.com/office/powerpoint/2010/main" val="39601402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027C30-85A4-44EC-B3BF-8163D170DF92}" type="datetimeFigureOut">
              <a:rPr lang="en-US" smtClean="0"/>
              <a:t>11/28/2025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20D3D5E-9599-4AF5-9EE3-AE888A3DD00F}" type="slidenum">
              <a:rPr lang="en-US" smtClean="0"/>
              <a:t>‹#›</a:t>
            </a:fld>
            <a:endParaRPr lang="en-US"/>
          </a:p>
        </p:txBody>
      </p:sp>
    </p:spTree>
    <p:extLst>
      <p:ext uri="{BB962C8B-B14F-4D97-AF65-F5344CB8AC3E}">
        <p14:creationId xmlns:p14="http://schemas.microsoft.com/office/powerpoint/2010/main" val="3464025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B027C30-85A4-44EC-B3BF-8163D170DF92}" type="datetimeFigureOut">
              <a:rPr lang="en-US" smtClean="0"/>
              <a:t>11/28/2025</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220D3D5E-9599-4AF5-9EE3-AE888A3DD00F}" type="slidenum">
              <a:rPr lang="en-US" smtClean="0"/>
              <a:t>‹#›</a:t>
            </a:fld>
            <a:endParaRPr lang="en-US"/>
          </a:p>
        </p:txBody>
      </p:sp>
    </p:spTree>
    <p:extLst>
      <p:ext uri="{BB962C8B-B14F-4D97-AF65-F5344CB8AC3E}">
        <p14:creationId xmlns:p14="http://schemas.microsoft.com/office/powerpoint/2010/main" val="35228243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Autofit/>
          </a:bodyPr>
          <a:lstStyle/>
          <a:p>
            <a:r>
              <a:rPr lang="en-GB" sz="3600" b="1" dirty="0"/>
              <a:t>Enhancing Efficiency at Sunrise Residential Care Home Through Digital Tools</a:t>
            </a:r>
            <a:endParaRPr lang="en-US" sz="3600" b="1" dirty="0"/>
          </a:p>
        </p:txBody>
      </p:sp>
      <p:sp>
        <p:nvSpPr>
          <p:cNvPr id="7" name="Content Placeholder 6"/>
          <p:cNvSpPr>
            <a:spLocks noGrp="1"/>
          </p:cNvSpPr>
          <p:nvPr>
            <p:ph idx="1"/>
          </p:nvPr>
        </p:nvSpPr>
        <p:spPr/>
        <p:txBody>
          <a:bodyPr/>
          <a:lstStyle/>
          <a:p>
            <a:r>
              <a:rPr lang="en-GB" b="1" dirty="0"/>
              <a:t>Module:</a:t>
            </a:r>
            <a:r>
              <a:rPr lang="en-GB" dirty="0"/>
              <a:t> LCHS4007 – Digital Skills and Research Methods</a:t>
            </a:r>
            <a:br>
              <a:rPr lang="en-GB" dirty="0"/>
            </a:br>
            <a:r>
              <a:rPr lang="en-GB" b="1" dirty="0"/>
              <a:t>Assessment:</a:t>
            </a:r>
            <a:r>
              <a:rPr lang="en-GB" dirty="0"/>
              <a:t> Group Presentation</a:t>
            </a:r>
            <a:br>
              <a:rPr lang="en-GB" dirty="0"/>
            </a:br>
            <a:r>
              <a:rPr lang="en-GB" b="1" dirty="0"/>
              <a:t>Student Name:</a:t>
            </a:r>
            <a:r>
              <a:rPr lang="en-GB" dirty="0"/>
              <a:t> </a:t>
            </a:r>
            <a:br>
              <a:rPr lang="en-GB" dirty="0"/>
            </a:br>
            <a:r>
              <a:rPr lang="en-GB" b="1" dirty="0"/>
              <a:t>Student Number:</a:t>
            </a:r>
            <a:r>
              <a:rPr lang="en-GB" dirty="0"/>
              <a:t> </a:t>
            </a:r>
            <a:br>
              <a:rPr lang="en-GB" dirty="0"/>
            </a:br>
            <a:r>
              <a:rPr lang="en-GB" b="1" dirty="0"/>
              <a:t>Lecturer:</a:t>
            </a:r>
            <a:r>
              <a:rPr lang="en-GB" dirty="0"/>
              <a:t> </a:t>
            </a:r>
            <a:r>
              <a:rPr lang="en-GB" dirty="0" err="1"/>
              <a:t>Hajra</a:t>
            </a:r>
            <a:r>
              <a:rPr lang="en-GB" dirty="0"/>
              <a:t> </a:t>
            </a:r>
            <a:r>
              <a:rPr lang="en-GB" dirty="0" err="1"/>
              <a:t>Mustasim</a:t>
            </a:r>
            <a:endParaRPr lang="en-US" dirty="0"/>
          </a:p>
          <a:p>
            <a:endParaRPr lang="en-US" dirty="0"/>
          </a:p>
        </p:txBody>
      </p:sp>
    </p:spTree>
    <p:extLst>
      <p:ext uri="{BB962C8B-B14F-4D97-AF65-F5344CB8AC3E}">
        <p14:creationId xmlns:p14="http://schemas.microsoft.com/office/powerpoint/2010/main" val="3348490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228600"/>
            <a:ext cx="7391400" cy="1143000"/>
          </a:xfrm>
        </p:spPr>
        <p:txBody>
          <a:bodyPr>
            <a:noAutofit/>
          </a:bodyPr>
          <a:lstStyle/>
          <a:p>
            <a:r>
              <a:rPr lang="en-GB" sz="3600" b="1" dirty="0"/>
              <a:t>Overview of Sunrise Residential Care Home</a:t>
            </a:r>
            <a:br>
              <a:rPr lang="en-US" sz="3600" dirty="0"/>
            </a:br>
            <a:endParaRPr lang="en-US" sz="3600" dirty="0"/>
          </a:p>
        </p:txBody>
      </p:sp>
      <p:sp>
        <p:nvSpPr>
          <p:cNvPr id="3" name="Content Placeholder 2"/>
          <p:cNvSpPr>
            <a:spLocks noGrp="1"/>
          </p:cNvSpPr>
          <p:nvPr>
            <p:ph idx="1"/>
          </p:nvPr>
        </p:nvSpPr>
        <p:spPr/>
        <p:txBody>
          <a:bodyPr/>
          <a:lstStyle/>
          <a:p>
            <a:pPr lvl="0"/>
            <a:r>
              <a:rPr lang="en-GB" dirty="0"/>
              <a:t>35 residents requiring long-term care</a:t>
            </a:r>
            <a:endParaRPr lang="en-US" dirty="0"/>
          </a:p>
          <a:p>
            <a:pPr lvl="0"/>
            <a:r>
              <a:rPr lang="en-GB" dirty="0"/>
              <a:t>Dementia, mobility limitations, chronic conditions</a:t>
            </a:r>
            <a:endParaRPr lang="en-US" dirty="0"/>
          </a:p>
          <a:p>
            <a:pPr lvl="0"/>
            <a:r>
              <a:rPr lang="en-GB" dirty="0"/>
              <a:t>Staff include nurses, carers, administrators, external professionals</a:t>
            </a:r>
            <a:endParaRPr lang="en-US" dirty="0"/>
          </a:p>
          <a:p>
            <a:pPr lvl="0"/>
            <a:r>
              <a:rPr lang="en-GB" dirty="0"/>
              <a:t>Uses Microsoft 365 suite</a:t>
            </a:r>
            <a:endParaRPr lang="en-US" dirty="0"/>
          </a:p>
          <a:p>
            <a:pPr lvl="0"/>
            <a:r>
              <a:rPr lang="en-GB" dirty="0"/>
              <a:t>Employee digital capabilities are diverse </a:t>
            </a:r>
            <a:endParaRPr lang="en-US" dirty="0"/>
          </a:p>
          <a:p>
            <a:endParaRPr lang="en-US" dirty="0"/>
          </a:p>
        </p:txBody>
      </p:sp>
    </p:spTree>
    <p:extLst>
      <p:ext uri="{BB962C8B-B14F-4D97-AF65-F5344CB8AC3E}">
        <p14:creationId xmlns:p14="http://schemas.microsoft.com/office/powerpoint/2010/main" val="4214782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MS Word: How It Supports Efficiency</a:t>
            </a:r>
            <a:endParaRPr lang="en-US" dirty="0"/>
          </a:p>
        </p:txBody>
      </p:sp>
      <p:sp>
        <p:nvSpPr>
          <p:cNvPr id="3" name="Content Placeholder 2"/>
          <p:cNvSpPr>
            <a:spLocks noGrp="1"/>
          </p:cNvSpPr>
          <p:nvPr>
            <p:ph idx="1"/>
          </p:nvPr>
        </p:nvSpPr>
        <p:spPr/>
        <p:txBody>
          <a:bodyPr/>
          <a:lstStyle/>
          <a:p>
            <a:pPr lvl="0"/>
            <a:r>
              <a:rPr lang="en-GB" dirty="0"/>
              <a:t>Care plans and assessments</a:t>
            </a:r>
            <a:endParaRPr lang="en-US" dirty="0"/>
          </a:p>
          <a:p>
            <a:pPr lvl="0"/>
            <a:r>
              <a:rPr lang="en-GB" dirty="0"/>
              <a:t>Daily logs and observation notes</a:t>
            </a:r>
            <a:endParaRPr lang="en-US" dirty="0"/>
          </a:p>
          <a:p>
            <a:pPr lvl="0"/>
            <a:r>
              <a:rPr lang="en-GB" dirty="0"/>
              <a:t>Incident/accident reporting</a:t>
            </a:r>
            <a:endParaRPr lang="en-US" dirty="0"/>
          </a:p>
          <a:p>
            <a:pPr lvl="0"/>
            <a:r>
              <a:rPr lang="en-GB" dirty="0"/>
              <a:t>MAR-related documentation</a:t>
            </a:r>
            <a:endParaRPr lang="en-US" dirty="0"/>
          </a:p>
          <a:p>
            <a:pPr lvl="0"/>
            <a:r>
              <a:rPr lang="en-GB" dirty="0"/>
              <a:t>Policies and procedures</a:t>
            </a:r>
            <a:endParaRPr lang="en-US" dirty="0"/>
          </a:p>
          <a:p>
            <a:pPr lvl="0"/>
            <a:r>
              <a:rPr lang="en-GB" dirty="0"/>
              <a:t>Staff training documents</a:t>
            </a:r>
            <a:endParaRPr lang="en-US" dirty="0"/>
          </a:p>
          <a:p>
            <a:endParaRPr lang="en-US" dirty="0"/>
          </a:p>
        </p:txBody>
      </p:sp>
    </p:spTree>
    <p:extLst>
      <p:ext uri="{BB962C8B-B14F-4D97-AF65-F5344CB8AC3E}">
        <p14:creationId xmlns:p14="http://schemas.microsoft.com/office/powerpoint/2010/main" val="30531449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Benefits of Using MS Word</a:t>
            </a:r>
            <a:br>
              <a:rPr lang="en-US" dirty="0"/>
            </a:br>
            <a:endParaRPr lang="en-US" dirty="0"/>
          </a:p>
        </p:txBody>
      </p:sp>
      <p:sp>
        <p:nvSpPr>
          <p:cNvPr id="3" name="Content Placeholder 2"/>
          <p:cNvSpPr>
            <a:spLocks noGrp="1"/>
          </p:cNvSpPr>
          <p:nvPr>
            <p:ph idx="1"/>
          </p:nvPr>
        </p:nvSpPr>
        <p:spPr/>
        <p:txBody>
          <a:bodyPr/>
          <a:lstStyle/>
          <a:p>
            <a:pPr lvl="0"/>
            <a:r>
              <a:rPr lang="en-GB" dirty="0"/>
              <a:t>Improves precision and reduces handwriting errors</a:t>
            </a:r>
            <a:endParaRPr lang="en-US" dirty="0"/>
          </a:p>
          <a:p>
            <a:pPr lvl="0"/>
            <a:r>
              <a:rPr lang="en-GB" dirty="0"/>
              <a:t>Templates enhances consistency</a:t>
            </a:r>
            <a:endParaRPr lang="en-US" dirty="0"/>
          </a:p>
          <a:p>
            <a:pPr lvl="0"/>
            <a:r>
              <a:rPr lang="en-GB" dirty="0"/>
              <a:t>Quick editing and updating</a:t>
            </a:r>
            <a:endParaRPr lang="en-US" dirty="0"/>
          </a:p>
          <a:p>
            <a:pPr lvl="0"/>
            <a:r>
              <a:rPr lang="en-GB" dirty="0"/>
              <a:t>Promotes structured clinical documentation</a:t>
            </a:r>
            <a:endParaRPr lang="en-US" dirty="0"/>
          </a:p>
          <a:p>
            <a:pPr lvl="0"/>
            <a:r>
              <a:rPr lang="en-GB" dirty="0"/>
              <a:t>Strengthens continuity between shifts</a:t>
            </a:r>
            <a:endParaRPr lang="en-US" dirty="0"/>
          </a:p>
          <a:p>
            <a:endParaRPr lang="en-US" dirty="0"/>
          </a:p>
        </p:txBody>
      </p:sp>
    </p:spTree>
    <p:extLst>
      <p:ext uri="{BB962C8B-B14F-4D97-AF65-F5344CB8AC3E}">
        <p14:creationId xmlns:p14="http://schemas.microsoft.com/office/powerpoint/2010/main" val="8998263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Limitations of MS Word</a:t>
            </a:r>
            <a:br>
              <a:rPr lang="en-US" dirty="0"/>
            </a:br>
            <a:endParaRPr lang="en-US" dirty="0"/>
          </a:p>
        </p:txBody>
      </p:sp>
      <p:sp>
        <p:nvSpPr>
          <p:cNvPr id="3" name="Content Placeholder 2"/>
          <p:cNvSpPr>
            <a:spLocks noGrp="1"/>
          </p:cNvSpPr>
          <p:nvPr>
            <p:ph idx="1"/>
          </p:nvPr>
        </p:nvSpPr>
        <p:spPr/>
        <p:txBody>
          <a:bodyPr/>
          <a:lstStyle/>
          <a:p>
            <a:pPr lvl="0"/>
            <a:r>
              <a:rPr lang="en-GB" dirty="0"/>
              <a:t>Requires training for staff</a:t>
            </a:r>
            <a:endParaRPr lang="en-US" dirty="0"/>
          </a:p>
          <a:p>
            <a:pPr lvl="0"/>
            <a:r>
              <a:rPr lang="en-GB" dirty="0"/>
              <a:t>Poor file management results in  version conflicts</a:t>
            </a:r>
            <a:endParaRPr lang="en-US" dirty="0"/>
          </a:p>
          <a:p>
            <a:pPr lvl="0"/>
            <a:r>
              <a:rPr lang="en-GB" dirty="0"/>
              <a:t>Slow for staff with inadequate typing skills</a:t>
            </a:r>
            <a:endParaRPr lang="en-US" dirty="0"/>
          </a:p>
          <a:p>
            <a:pPr lvl="0"/>
            <a:r>
              <a:rPr lang="en-GB" dirty="0"/>
              <a:t>Potential confidentiality risks</a:t>
            </a:r>
            <a:endParaRPr lang="en-US" dirty="0"/>
          </a:p>
          <a:p>
            <a:endParaRPr lang="en-US" dirty="0"/>
          </a:p>
        </p:txBody>
      </p:sp>
    </p:spTree>
    <p:extLst>
      <p:ext uri="{BB962C8B-B14F-4D97-AF65-F5344CB8AC3E}">
        <p14:creationId xmlns:p14="http://schemas.microsoft.com/office/powerpoint/2010/main" val="35035814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MS Teams: How It Supports Communication</a:t>
            </a:r>
            <a:endParaRPr lang="en-US" dirty="0"/>
          </a:p>
        </p:txBody>
      </p:sp>
      <p:sp>
        <p:nvSpPr>
          <p:cNvPr id="3" name="Content Placeholder 2"/>
          <p:cNvSpPr>
            <a:spLocks noGrp="1"/>
          </p:cNvSpPr>
          <p:nvPr>
            <p:ph idx="1"/>
          </p:nvPr>
        </p:nvSpPr>
        <p:spPr/>
        <p:txBody>
          <a:bodyPr/>
          <a:lstStyle/>
          <a:p>
            <a:pPr lvl="0"/>
            <a:r>
              <a:rPr lang="en-GB" dirty="0"/>
              <a:t>Instant messages for quick updates</a:t>
            </a:r>
            <a:endParaRPr lang="en-US" dirty="0"/>
          </a:p>
          <a:p>
            <a:pPr lvl="0"/>
            <a:r>
              <a:rPr lang="en-GB" dirty="0"/>
              <a:t>Video meetings with external professionals</a:t>
            </a:r>
            <a:endParaRPr lang="en-US" dirty="0"/>
          </a:p>
          <a:p>
            <a:pPr lvl="0"/>
            <a:r>
              <a:rPr lang="en-GB" dirty="0"/>
              <a:t>Shared channels for teams</a:t>
            </a:r>
            <a:endParaRPr lang="en-US" dirty="0"/>
          </a:p>
          <a:p>
            <a:pPr lvl="0"/>
            <a:r>
              <a:rPr lang="en-GB" dirty="0"/>
              <a:t>Secure document sharing</a:t>
            </a:r>
            <a:endParaRPr lang="en-US" dirty="0"/>
          </a:p>
          <a:p>
            <a:pPr lvl="0"/>
            <a:r>
              <a:rPr lang="en-GB" dirty="0"/>
              <a:t>Supports remote work and collaboration</a:t>
            </a:r>
            <a:endParaRPr lang="en-US" dirty="0"/>
          </a:p>
          <a:p>
            <a:endParaRPr lang="en-US" dirty="0"/>
          </a:p>
        </p:txBody>
      </p:sp>
    </p:spTree>
    <p:extLst>
      <p:ext uri="{BB962C8B-B14F-4D97-AF65-F5344CB8AC3E}">
        <p14:creationId xmlns:p14="http://schemas.microsoft.com/office/powerpoint/2010/main" val="2753725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Benefits of MS Teams</a:t>
            </a:r>
            <a:br>
              <a:rPr lang="en-US" dirty="0"/>
            </a:br>
            <a:endParaRPr lang="en-US" dirty="0"/>
          </a:p>
        </p:txBody>
      </p:sp>
      <p:sp>
        <p:nvSpPr>
          <p:cNvPr id="3" name="Content Placeholder 2"/>
          <p:cNvSpPr>
            <a:spLocks noGrp="1"/>
          </p:cNvSpPr>
          <p:nvPr>
            <p:ph idx="1"/>
          </p:nvPr>
        </p:nvSpPr>
        <p:spPr/>
        <p:txBody>
          <a:bodyPr/>
          <a:lstStyle/>
          <a:p>
            <a:pPr lvl="0"/>
            <a:r>
              <a:rPr lang="en-GB" dirty="0"/>
              <a:t>Speeds up communication</a:t>
            </a:r>
            <a:endParaRPr lang="en-US" dirty="0"/>
          </a:p>
          <a:p>
            <a:pPr lvl="0"/>
            <a:r>
              <a:rPr lang="en-GB" dirty="0"/>
              <a:t>Reduces misunderstandings</a:t>
            </a:r>
            <a:endParaRPr lang="en-US" dirty="0"/>
          </a:p>
          <a:p>
            <a:pPr lvl="0"/>
            <a:r>
              <a:rPr lang="en-GB" dirty="0"/>
              <a:t>Strengthens teamwork</a:t>
            </a:r>
            <a:endParaRPr lang="en-US" dirty="0"/>
          </a:p>
          <a:p>
            <a:pPr lvl="0"/>
            <a:r>
              <a:rPr lang="en-GB" dirty="0"/>
              <a:t>Stores documents centrally</a:t>
            </a:r>
            <a:endParaRPr lang="en-US" dirty="0"/>
          </a:p>
          <a:p>
            <a:pPr lvl="0"/>
            <a:r>
              <a:rPr lang="en-GB" dirty="0"/>
              <a:t>Promotes multidisciplinary collaboration</a:t>
            </a:r>
            <a:endParaRPr lang="en-US" dirty="0"/>
          </a:p>
          <a:p>
            <a:endParaRPr lang="en-US" dirty="0"/>
          </a:p>
        </p:txBody>
      </p:sp>
    </p:spTree>
    <p:extLst>
      <p:ext uri="{BB962C8B-B14F-4D97-AF65-F5344CB8AC3E}">
        <p14:creationId xmlns:p14="http://schemas.microsoft.com/office/powerpoint/2010/main" val="1063854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Limitations of MS Teams</a:t>
            </a:r>
            <a:endParaRPr lang="en-US" dirty="0"/>
          </a:p>
        </p:txBody>
      </p:sp>
      <p:sp>
        <p:nvSpPr>
          <p:cNvPr id="3" name="Content Placeholder 2"/>
          <p:cNvSpPr>
            <a:spLocks noGrp="1"/>
          </p:cNvSpPr>
          <p:nvPr>
            <p:ph idx="1"/>
          </p:nvPr>
        </p:nvSpPr>
        <p:spPr/>
        <p:txBody>
          <a:bodyPr/>
          <a:lstStyle/>
          <a:p>
            <a:pPr lvl="0"/>
            <a:r>
              <a:rPr lang="en-GB" dirty="0"/>
              <a:t>Requires good internet connectivity</a:t>
            </a:r>
            <a:endParaRPr lang="en-US" dirty="0"/>
          </a:p>
          <a:p>
            <a:pPr lvl="0"/>
            <a:r>
              <a:rPr lang="en-GB" dirty="0"/>
              <a:t>Notification overload</a:t>
            </a:r>
            <a:endParaRPr lang="en-US" dirty="0"/>
          </a:p>
          <a:p>
            <a:pPr lvl="0"/>
            <a:r>
              <a:rPr lang="en-GB" dirty="0"/>
              <a:t>Staff digital literacy varies</a:t>
            </a:r>
            <a:endParaRPr lang="en-US" dirty="0"/>
          </a:p>
          <a:p>
            <a:pPr lvl="0"/>
            <a:r>
              <a:rPr lang="en-GB" dirty="0"/>
              <a:t>Possible misuse of channels</a:t>
            </a:r>
            <a:endParaRPr lang="en-US" dirty="0"/>
          </a:p>
          <a:p>
            <a:endParaRPr lang="en-US" dirty="0"/>
          </a:p>
        </p:txBody>
      </p:sp>
    </p:spTree>
    <p:extLst>
      <p:ext uri="{BB962C8B-B14F-4D97-AF65-F5344CB8AC3E}">
        <p14:creationId xmlns:p14="http://schemas.microsoft.com/office/powerpoint/2010/main" val="3545640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Impact of Limited Digital Skills	</a:t>
            </a:r>
            <a:endParaRPr lang="en-US" dirty="0"/>
          </a:p>
        </p:txBody>
      </p:sp>
      <p:sp>
        <p:nvSpPr>
          <p:cNvPr id="3" name="Content Placeholder 2"/>
          <p:cNvSpPr>
            <a:spLocks noGrp="1"/>
          </p:cNvSpPr>
          <p:nvPr>
            <p:ph idx="1"/>
          </p:nvPr>
        </p:nvSpPr>
        <p:spPr/>
        <p:txBody>
          <a:bodyPr/>
          <a:lstStyle/>
          <a:p>
            <a:pPr lvl="0"/>
            <a:r>
              <a:rPr lang="en-GB" dirty="0"/>
              <a:t>Slower documentation</a:t>
            </a:r>
            <a:endParaRPr lang="en-US" dirty="0"/>
          </a:p>
          <a:p>
            <a:pPr lvl="0"/>
            <a:r>
              <a:rPr lang="en-GB" dirty="0"/>
              <a:t>Incomplete or inaccurate records</a:t>
            </a:r>
            <a:endParaRPr lang="en-US" dirty="0"/>
          </a:p>
          <a:p>
            <a:pPr lvl="0"/>
            <a:r>
              <a:rPr lang="en-GB" dirty="0"/>
              <a:t>Poor communication between staff</a:t>
            </a:r>
            <a:endParaRPr lang="en-US" dirty="0"/>
          </a:p>
          <a:p>
            <a:pPr lvl="0"/>
            <a:r>
              <a:rPr lang="en-GB" dirty="0"/>
              <a:t>Higher stress levels</a:t>
            </a:r>
            <a:endParaRPr lang="en-US" dirty="0"/>
          </a:p>
          <a:p>
            <a:pPr lvl="0"/>
            <a:r>
              <a:rPr lang="en-GB" dirty="0"/>
              <a:t>Reduced quality of care</a:t>
            </a:r>
            <a:endParaRPr lang="en-US" dirty="0"/>
          </a:p>
          <a:p>
            <a:pPr lvl="0"/>
            <a:r>
              <a:rPr lang="en-GB" dirty="0"/>
              <a:t>Risks to resident safety</a:t>
            </a:r>
            <a:endParaRPr lang="en-US" dirty="0"/>
          </a:p>
          <a:p>
            <a:endParaRPr lang="en-US" dirty="0"/>
          </a:p>
        </p:txBody>
      </p:sp>
    </p:spTree>
    <p:extLst>
      <p:ext uri="{BB962C8B-B14F-4D97-AF65-F5344CB8AC3E}">
        <p14:creationId xmlns:p14="http://schemas.microsoft.com/office/powerpoint/2010/main" val="11777389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Digital Safety Checklist for Sunrise</a:t>
            </a:r>
            <a:endParaRPr lang="en-US" dirty="0"/>
          </a:p>
        </p:txBody>
      </p:sp>
      <p:sp>
        <p:nvSpPr>
          <p:cNvPr id="3" name="Content Placeholder 2"/>
          <p:cNvSpPr>
            <a:spLocks noGrp="1"/>
          </p:cNvSpPr>
          <p:nvPr>
            <p:ph idx="1"/>
          </p:nvPr>
        </p:nvSpPr>
        <p:spPr/>
        <p:txBody>
          <a:bodyPr>
            <a:normAutofit fontScale="47500" lnSpcReduction="20000"/>
          </a:bodyPr>
          <a:lstStyle/>
          <a:p>
            <a:r>
              <a:rPr lang="en-GB" b="1" dirty="0"/>
              <a:t>Secure Logins</a:t>
            </a:r>
            <a:endParaRPr lang="en-US" dirty="0"/>
          </a:p>
          <a:p>
            <a:pPr lvl="0"/>
            <a:r>
              <a:rPr lang="en-GB" dirty="0"/>
              <a:t>Strong passwords</a:t>
            </a:r>
            <a:endParaRPr lang="en-US" dirty="0"/>
          </a:p>
          <a:p>
            <a:pPr lvl="0"/>
            <a:r>
              <a:rPr lang="en-GB" dirty="0"/>
              <a:t>Multi-factor authentication</a:t>
            </a:r>
            <a:endParaRPr lang="en-US" dirty="0"/>
          </a:p>
          <a:p>
            <a:pPr lvl="0"/>
            <a:r>
              <a:rPr lang="en-GB" dirty="0"/>
              <a:t>No sharing of login details</a:t>
            </a:r>
            <a:endParaRPr lang="en-US" dirty="0"/>
          </a:p>
          <a:p>
            <a:r>
              <a:rPr lang="en-GB" b="1" dirty="0"/>
              <a:t>Email Safety</a:t>
            </a:r>
            <a:endParaRPr lang="en-US" dirty="0"/>
          </a:p>
          <a:p>
            <a:pPr lvl="0"/>
            <a:r>
              <a:rPr lang="en-GB" dirty="0"/>
              <a:t>Avoid unknown links</a:t>
            </a:r>
            <a:endParaRPr lang="en-US" dirty="0"/>
          </a:p>
          <a:p>
            <a:pPr lvl="0"/>
            <a:r>
              <a:rPr lang="en-GB" dirty="0"/>
              <a:t>Verify sender identity</a:t>
            </a:r>
            <a:endParaRPr lang="en-US" dirty="0"/>
          </a:p>
          <a:p>
            <a:pPr lvl="0"/>
            <a:r>
              <a:rPr lang="en-GB" dirty="0"/>
              <a:t>Report suspicious emails</a:t>
            </a:r>
            <a:endParaRPr lang="en-US" dirty="0"/>
          </a:p>
          <a:p>
            <a:r>
              <a:rPr lang="en-GB" b="1" dirty="0"/>
              <a:t>Safe Document Storage</a:t>
            </a:r>
            <a:endParaRPr lang="en-US" dirty="0"/>
          </a:p>
          <a:p>
            <a:pPr lvl="0"/>
            <a:r>
              <a:rPr lang="en-GB" dirty="0"/>
              <a:t>Use </a:t>
            </a:r>
            <a:r>
              <a:rPr lang="en-GB" dirty="0" err="1"/>
              <a:t>OneDrive</a:t>
            </a:r>
            <a:endParaRPr lang="en-US" dirty="0"/>
          </a:p>
          <a:p>
            <a:pPr lvl="0"/>
            <a:r>
              <a:rPr lang="en-GB" dirty="0"/>
              <a:t>Follow file-naming conventions</a:t>
            </a:r>
            <a:endParaRPr lang="en-US" dirty="0"/>
          </a:p>
          <a:p>
            <a:pPr lvl="0"/>
            <a:r>
              <a:rPr lang="en-GB" dirty="0"/>
              <a:t>Apply version-control rules</a:t>
            </a:r>
            <a:endParaRPr lang="en-US" dirty="0"/>
          </a:p>
          <a:p>
            <a:r>
              <a:rPr lang="en-GB" b="1" dirty="0"/>
              <a:t>Confidentiality</a:t>
            </a:r>
            <a:endParaRPr lang="en-US" dirty="0"/>
          </a:p>
          <a:p>
            <a:pPr lvl="0"/>
            <a:r>
              <a:rPr lang="en-GB" dirty="0"/>
              <a:t>Lock screens when unattended</a:t>
            </a:r>
            <a:endParaRPr lang="en-US" dirty="0"/>
          </a:p>
          <a:p>
            <a:pPr lvl="0"/>
            <a:r>
              <a:rPr lang="en-GB" dirty="0"/>
              <a:t>Do not talk about residents openly </a:t>
            </a:r>
            <a:endParaRPr lang="en-US" dirty="0"/>
          </a:p>
          <a:p>
            <a:pPr lvl="0"/>
            <a:r>
              <a:rPr lang="en-GB" dirty="0"/>
              <a:t>Store digital files safely</a:t>
            </a:r>
            <a:endParaRPr lang="en-US" dirty="0"/>
          </a:p>
          <a:p>
            <a:endParaRPr lang="en-US" dirty="0"/>
          </a:p>
        </p:txBody>
      </p:sp>
    </p:spTree>
    <p:extLst>
      <p:ext uri="{BB962C8B-B14F-4D97-AF65-F5344CB8AC3E}">
        <p14:creationId xmlns:p14="http://schemas.microsoft.com/office/powerpoint/2010/main" val="22037814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Conclusion</a:t>
            </a:r>
            <a:br>
              <a:rPr lang="en-US" dirty="0"/>
            </a:br>
            <a:endParaRPr lang="en-US" dirty="0"/>
          </a:p>
        </p:txBody>
      </p:sp>
      <p:sp>
        <p:nvSpPr>
          <p:cNvPr id="3" name="Content Placeholder 2"/>
          <p:cNvSpPr>
            <a:spLocks noGrp="1"/>
          </p:cNvSpPr>
          <p:nvPr>
            <p:ph idx="1"/>
          </p:nvPr>
        </p:nvSpPr>
        <p:spPr/>
        <p:txBody>
          <a:bodyPr/>
          <a:lstStyle/>
          <a:p>
            <a:pPr lvl="0"/>
            <a:r>
              <a:rPr lang="en-GB" dirty="0"/>
              <a:t>MS Word improves documentation</a:t>
            </a:r>
            <a:endParaRPr lang="en-US" dirty="0"/>
          </a:p>
          <a:p>
            <a:pPr lvl="0"/>
            <a:r>
              <a:rPr lang="en-GB" dirty="0"/>
              <a:t>MS Teams promotes efficient communication</a:t>
            </a:r>
            <a:endParaRPr lang="en-US" dirty="0"/>
          </a:p>
          <a:p>
            <a:pPr lvl="0"/>
            <a:r>
              <a:rPr lang="en-GB" dirty="0"/>
              <a:t>Digital literacy is essential for safe care</a:t>
            </a:r>
            <a:endParaRPr lang="en-US" dirty="0"/>
          </a:p>
          <a:p>
            <a:pPr lvl="0"/>
            <a:r>
              <a:rPr lang="en-GB" dirty="0"/>
              <a:t>Digital safety protects residents and staff</a:t>
            </a:r>
            <a:endParaRPr lang="en-US" dirty="0"/>
          </a:p>
          <a:p>
            <a:pPr lvl="0"/>
            <a:r>
              <a:rPr lang="en-GB" dirty="0"/>
              <a:t>Training and structured implementation are fundamental</a:t>
            </a:r>
            <a:endParaRPr lang="en-US" dirty="0"/>
          </a:p>
          <a:p>
            <a:endParaRPr lang="en-US" dirty="0"/>
          </a:p>
        </p:txBody>
      </p:sp>
    </p:spTree>
    <p:extLst>
      <p:ext uri="{BB962C8B-B14F-4D97-AF65-F5344CB8AC3E}">
        <p14:creationId xmlns:p14="http://schemas.microsoft.com/office/powerpoint/2010/main" val="7574579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endParaRPr lang="en-US" dirty="0"/>
          </a:p>
        </p:txBody>
      </p:sp>
      <p:sp>
        <p:nvSpPr>
          <p:cNvPr id="3" name="Content Placeholder 2"/>
          <p:cNvSpPr>
            <a:spLocks noGrp="1"/>
          </p:cNvSpPr>
          <p:nvPr>
            <p:ph idx="1"/>
          </p:nvPr>
        </p:nvSpPr>
        <p:spPr/>
        <p:txBody>
          <a:bodyPr>
            <a:normAutofit fontScale="25000" lnSpcReduction="20000"/>
          </a:bodyPr>
          <a:lstStyle/>
          <a:p>
            <a:r>
              <a:rPr lang="en-GB" sz="4200" dirty="0" err="1"/>
              <a:t>Aloulou</a:t>
            </a:r>
            <a:r>
              <a:rPr lang="en-GB" sz="4200" dirty="0"/>
              <a:t>, H., </a:t>
            </a:r>
            <a:r>
              <a:rPr lang="en-GB" sz="4200" dirty="0" err="1"/>
              <a:t>Mokhtari</a:t>
            </a:r>
            <a:r>
              <a:rPr lang="en-GB" sz="4200" dirty="0"/>
              <a:t>, M., </a:t>
            </a:r>
            <a:r>
              <a:rPr lang="en-GB" sz="4200" dirty="0" err="1"/>
              <a:t>Tiberghien</a:t>
            </a:r>
            <a:r>
              <a:rPr lang="en-GB" sz="4200" dirty="0"/>
              <a:t>, T., </a:t>
            </a:r>
            <a:r>
              <a:rPr lang="en-GB" sz="4200" dirty="0" err="1"/>
              <a:t>Biswas</a:t>
            </a:r>
            <a:r>
              <a:rPr lang="en-GB" sz="4200" dirty="0"/>
              <a:t>, J., </a:t>
            </a:r>
            <a:r>
              <a:rPr lang="en-GB" sz="4200" dirty="0" err="1"/>
              <a:t>Phua</a:t>
            </a:r>
            <a:r>
              <a:rPr lang="en-GB" sz="4200" dirty="0"/>
              <a:t>, C., Kenneth Lin, J.H. and Yap, P. (2013) ‘Deployment of assistive living technology in a nursing home environment: methods and lessons learned’, </a:t>
            </a:r>
            <a:r>
              <a:rPr lang="en-GB" sz="4200" i="1" dirty="0"/>
              <a:t>BMC Medical Informatics and Decision Making</a:t>
            </a:r>
            <a:r>
              <a:rPr lang="en-GB" sz="4200" dirty="0"/>
              <a:t>, 13(1), p.42.</a:t>
            </a:r>
            <a:endParaRPr lang="en-US" sz="4200" dirty="0"/>
          </a:p>
          <a:p>
            <a:r>
              <a:rPr lang="en-GB" sz="4200" dirty="0" err="1"/>
              <a:t>Chaushi</a:t>
            </a:r>
            <a:r>
              <a:rPr lang="en-GB" sz="4200" dirty="0"/>
              <a:t>, B.A., </a:t>
            </a:r>
            <a:r>
              <a:rPr lang="en-GB" sz="4200" dirty="0" err="1"/>
              <a:t>Nastovska</a:t>
            </a:r>
            <a:r>
              <a:rPr lang="en-GB" sz="4200" dirty="0"/>
              <a:t>, M. and </a:t>
            </a:r>
            <a:r>
              <a:rPr lang="en-GB" sz="4200" dirty="0" err="1"/>
              <a:t>Veseli-Kurtishi</a:t>
            </a:r>
            <a:r>
              <a:rPr lang="en-GB" sz="4200" dirty="0"/>
              <a:t>, T. (</a:t>
            </a:r>
            <a:r>
              <a:rPr lang="en-GB" sz="4200" dirty="0" err="1"/>
              <a:t>n.d.</a:t>
            </a:r>
            <a:r>
              <a:rPr lang="en-GB" sz="4200" dirty="0"/>
              <a:t>) </a:t>
            </a:r>
            <a:r>
              <a:rPr lang="en-GB" sz="4200" i="1" dirty="0"/>
              <a:t>MS Teams for Virtual Collaboration—An Overview.</a:t>
            </a:r>
            <a:endParaRPr lang="en-US" sz="4200" dirty="0"/>
          </a:p>
          <a:p>
            <a:r>
              <a:rPr lang="en-GB" sz="4200" dirty="0" err="1"/>
              <a:t>Hanratty</a:t>
            </a:r>
            <a:r>
              <a:rPr lang="en-GB" sz="4200" dirty="0"/>
              <a:t>, B., Craig, D., </a:t>
            </a:r>
            <a:r>
              <a:rPr lang="en-GB" sz="4200" dirty="0" err="1"/>
              <a:t>Brittain</a:t>
            </a:r>
            <a:r>
              <a:rPr lang="en-GB" sz="4200" dirty="0"/>
              <a:t>, K., </a:t>
            </a:r>
            <a:r>
              <a:rPr lang="en-GB" sz="4200" dirty="0" err="1"/>
              <a:t>Spilsbury</a:t>
            </a:r>
            <a:r>
              <a:rPr lang="en-GB" sz="4200" dirty="0"/>
              <a:t>, K., Vines, J. and Wilson, P. (2019) </a:t>
            </a:r>
            <a:r>
              <a:rPr lang="en-GB" sz="4200" i="1" dirty="0"/>
              <a:t>Innovation to Enhance Health in Care Homes and Evaluation of Tools for Measuring Outcomes of Care: Rapid Evidence Synthesis.</a:t>
            </a:r>
            <a:r>
              <a:rPr lang="en-GB" sz="4200" dirty="0"/>
              <a:t> Health and Social Care Delivery Research, 7(27), pp.1–178.</a:t>
            </a:r>
            <a:endParaRPr lang="en-US" sz="4200" dirty="0"/>
          </a:p>
          <a:p>
            <a:r>
              <a:rPr lang="en-GB" sz="4200" dirty="0"/>
              <a:t>Kruse, O. and Rapp, C. (2023) ‘Word processing software: The rise of MS Word’, in </a:t>
            </a:r>
            <a:r>
              <a:rPr lang="en-GB" sz="4200" i="1" dirty="0"/>
              <a:t>Digital Writing Technologies in Higher Education: Theory, Research, and Practice.</a:t>
            </a:r>
            <a:r>
              <a:rPr lang="en-GB" sz="4200" dirty="0"/>
              <a:t> Cham: Springer, pp. 15–32.</a:t>
            </a:r>
            <a:endParaRPr lang="en-US" sz="4200" dirty="0"/>
          </a:p>
          <a:p>
            <a:r>
              <a:rPr lang="en-GB" sz="4200" dirty="0"/>
              <a:t>Rapp, C., </a:t>
            </a:r>
            <a:r>
              <a:rPr lang="en-GB" sz="4200" dirty="0" err="1"/>
              <a:t>Heilmann</a:t>
            </a:r>
            <a:r>
              <a:rPr lang="en-GB" sz="4200" dirty="0"/>
              <a:t>, T. and Kruse, O. (2023) ‘Beyond MS Word: alternatives and developments’, in </a:t>
            </a:r>
            <a:r>
              <a:rPr lang="en-GB" sz="4200" i="1" dirty="0"/>
              <a:t>Digital Writing Technologies in Higher Education: Theory, Research, and Practice.</a:t>
            </a:r>
            <a:r>
              <a:rPr lang="en-GB" sz="4200" dirty="0"/>
              <a:t> Cham: Springer, pp.33–47.</a:t>
            </a:r>
            <a:endParaRPr lang="en-US" sz="4200" dirty="0"/>
          </a:p>
          <a:p>
            <a:r>
              <a:rPr lang="en-GB" sz="4200" dirty="0" err="1"/>
              <a:t>Østensen</a:t>
            </a:r>
            <a:r>
              <a:rPr lang="en-GB" sz="4200" dirty="0"/>
              <a:t>, E., </a:t>
            </a:r>
            <a:r>
              <a:rPr lang="en-GB" sz="4200" dirty="0" err="1"/>
              <a:t>Gjevjon</a:t>
            </a:r>
            <a:r>
              <a:rPr lang="en-GB" sz="4200" dirty="0"/>
              <a:t>, E.R., </a:t>
            </a:r>
            <a:r>
              <a:rPr lang="en-GB" sz="4200" dirty="0" err="1"/>
              <a:t>Øderud</a:t>
            </a:r>
            <a:r>
              <a:rPr lang="en-GB" sz="4200" dirty="0"/>
              <a:t>, T. and Moen, A. (2017) ‘Introducing technology for thriving in residential long-term care’, </a:t>
            </a:r>
            <a:r>
              <a:rPr lang="en-GB" sz="4200" i="1" dirty="0"/>
              <a:t>Journal of Nursing Scholarship</a:t>
            </a:r>
            <a:r>
              <a:rPr lang="en-GB" sz="4200" dirty="0"/>
              <a:t>, 49(1), pp.44–53.</a:t>
            </a:r>
            <a:endParaRPr lang="en-US" sz="4200" dirty="0"/>
          </a:p>
          <a:p>
            <a:endParaRPr lang="en-US" dirty="0"/>
          </a:p>
        </p:txBody>
      </p:sp>
    </p:spTree>
    <p:extLst>
      <p:ext uri="{BB962C8B-B14F-4D97-AF65-F5344CB8AC3E}">
        <p14:creationId xmlns:p14="http://schemas.microsoft.com/office/powerpoint/2010/main" val="106861153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26</TotalTime>
  <Words>1992</Words>
  <Application>Microsoft Office PowerPoint</Application>
  <PresentationFormat>On-screen Show (4:3)</PresentationFormat>
  <Paragraphs>103</Paragraphs>
  <Slides>12</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Trebuchet MS</vt:lpstr>
      <vt:lpstr>Wingdings 3</vt:lpstr>
      <vt:lpstr>Facet</vt:lpstr>
      <vt:lpstr>Enhancing Efficiency at Sunrise Residential Care Home Through Digital Tools</vt:lpstr>
      <vt:lpstr>Overview of Sunrise Residential Care Home </vt:lpstr>
      <vt:lpstr>MS Word: How It Supports Efficiency</vt:lpstr>
      <vt:lpstr>Benefits of Using MS Word </vt:lpstr>
      <vt:lpstr>Limitations of MS Word </vt:lpstr>
      <vt:lpstr>MS Teams: How It Supports Communication</vt:lpstr>
      <vt:lpstr>Benefits of MS Teams </vt:lpstr>
      <vt:lpstr>Limitations of MS Teams</vt:lpstr>
      <vt:lpstr>Impact of Limited Digital Skills </vt:lpstr>
      <vt:lpstr>Digital Safety Checklist for Sunrise</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Enhancing Efficiency at Sunrise Residential Care Home Through Digital Tools</dc:title>
  <dc:creator>Sharon</dc:creator>
  <cp:lastModifiedBy>raja hasnain ali</cp:lastModifiedBy>
  <cp:revision>4</cp:revision>
  <dcterms:created xsi:type="dcterms:W3CDTF">2025-11-28T07:30:01Z</dcterms:created>
  <dcterms:modified xsi:type="dcterms:W3CDTF">2025-11-28T12:40:03Z</dcterms:modified>
</cp:coreProperties>
</file>