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Lst>
  <p:sldSz cy="5143500" cx="9144000"/>
  <p:notesSz cx="6858000" cy="9144000"/>
  <p:embeddedFontLst>
    <p:embeddedFont>
      <p:font typeface="Raleway"/>
      <p:regular r:id="rId12"/>
      <p:bold r:id="rId13"/>
      <p:italic r:id="rId14"/>
      <p:boldItalic r:id="rId15"/>
    </p:embeddedFont>
    <p:embeddedFont>
      <p:font typeface="Lato"/>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Raleway-bold.fntdata"/><Relationship Id="rId12" Type="http://schemas.openxmlformats.org/officeDocument/2006/relationships/font" Target="fonts/Raleway-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aleway-boldItalic.fntdata"/><Relationship Id="rId14" Type="http://schemas.openxmlformats.org/officeDocument/2006/relationships/font" Target="fonts/Raleway-italic.fntdata"/><Relationship Id="rId17" Type="http://schemas.openxmlformats.org/officeDocument/2006/relationships/font" Target="fonts/Lato-bold.fntdata"/><Relationship Id="rId16" Type="http://schemas.openxmlformats.org/officeDocument/2006/relationships/font" Target="fonts/Lato-regular.fntdata"/><Relationship Id="rId5" Type="http://schemas.openxmlformats.org/officeDocument/2006/relationships/notesMaster" Target="notesMasters/notesMaster1.xml"/><Relationship Id="rId19" Type="http://schemas.openxmlformats.org/officeDocument/2006/relationships/font" Target="fonts/Lato-boldItalic.fntdata"/><Relationship Id="rId6" Type="http://schemas.openxmlformats.org/officeDocument/2006/relationships/slide" Target="slides/slide1.xml"/><Relationship Id="rId18" Type="http://schemas.openxmlformats.org/officeDocument/2006/relationships/font" Target="fonts/Lato-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Google Shape;8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8" name="Shape 88"/>
        <p:cNvGrpSpPr/>
        <p:nvPr/>
      </p:nvGrpSpPr>
      <p:grpSpPr>
        <a:xfrm>
          <a:off x="0" y="0"/>
          <a:ext cx="0" cy="0"/>
          <a:chOff x="0" y="0"/>
          <a:chExt cx="0" cy="0"/>
        </a:xfrm>
      </p:grpSpPr>
      <p:sp>
        <p:nvSpPr>
          <p:cNvPr id="89" name="Google Shape;89;g88e472e822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88e472e822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4" name="Shape 94"/>
        <p:cNvGrpSpPr/>
        <p:nvPr/>
      </p:nvGrpSpPr>
      <p:grpSpPr>
        <a:xfrm>
          <a:off x="0" y="0"/>
          <a:ext cx="0" cy="0"/>
          <a:chOff x="0" y="0"/>
          <a:chExt cx="0" cy="0"/>
        </a:xfrm>
      </p:grpSpPr>
      <p:sp>
        <p:nvSpPr>
          <p:cNvPr id="95" name="Google Shape;95;g88e472e822_0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88e472e822_0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Google Shape;101;g88e472e822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88e472e822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7" name="Shape 107"/>
        <p:cNvGrpSpPr/>
        <p:nvPr/>
      </p:nvGrpSpPr>
      <p:grpSpPr>
        <a:xfrm>
          <a:off x="0" y="0"/>
          <a:ext cx="0" cy="0"/>
          <a:chOff x="0" y="0"/>
          <a:chExt cx="0" cy="0"/>
        </a:xfrm>
      </p:grpSpPr>
      <p:sp>
        <p:nvSpPr>
          <p:cNvPr id="108" name="Google Shape;108;g88e472e822_0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88e472e822_0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4" name="Shape 114"/>
        <p:cNvGrpSpPr/>
        <p:nvPr/>
      </p:nvGrpSpPr>
      <p:grpSpPr>
        <a:xfrm>
          <a:off x="0" y="0"/>
          <a:ext cx="0" cy="0"/>
          <a:chOff x="0" y="0"/>
          <a:chExt cx="0" cy="0"/>
        </a:xfrm>
      </p:grpSpPr>
      <p:sp>
        <p:nvSpPr>
          <p:cNvPr id="115" name="Google Shape;115;g88e472e822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88e472e822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4200"/>
              <a:buNone/>
              <a:defRPr sz="4200">
                <a:solidFill>
                  <a:schemeClr val="dk2"/>
                </a:solidFill>
              </a:defRPr>
            </a:lvl1pPr>
            <a:lvl2pPr lvl="1">
              <a:spcBef>
                <a:spcPts val="0"/>
              </a:spcBef>
              <a:spcAft>
                <a:spcPts val="0"/>
              </a:spcAft>
              <a:buClr>
                <a:schemeClr val="dk2"/>
              </a:buClr>
              <a:buSzPts val="4200"/>
              <a:buNone/>
              <a:defRPr sz="4200">
                <a:solidFill>
                  <a:schemeClr val="dk2"/>
                </a:solidFill>
              </a:defRPr>
            </a:lvl2pPr>
            <a:lvl3pPr lvl="2">
              <a:spcBef>
                <a:spcPts val="0"/>
              </a:spcBef>
              <a:spcAft>
                <a:spcPts val="0"/>
              </a:spcAft>
              <a:buClr>
                <a:schemeClr val="dk2"/>
              </a:buClr>
              <a:buSzPts val="4200"/>
              <a:buNone/>
              <a:defRPr sz="4200">
                <a:solidFill>
                  <a:schemeClr val="dk2"/>
                </a:solidFill>
              </a:defRPr>
            </a:lvl3pPr>
            <a:lvl4pPr lvl="3">
              <a:spcBef>
                <a:spcPts val="0"/>
              </a:spcBef>
              <a:spcAft>
                <a:spcPts val="0"/>
              </a:spcAft>
              <a:buClr>
                <a:schemeClr val="dk2"/>
              </a:buClr>
              <a:buSzPts val="4200"/>
              <a:buNone/>
              <a:defRPr sz="4200">
                <a:solidFill>
                  <a:schemeClr val="dk2"/>
                </a:solidFill>
              </a:defRPr>
            </a:lvl4pPr>
            <a:lvl5pPr lvl="4">
              <a:spcBef>
                <a:spcPts val="0"/>
              </a:spcBef>
              <a:spcAft>
                <a:spcPts val="0"/>
              </a:spcAft>
              <a:buClr>
                <a:schemeClr val="dk2"/>
              </a:buClr>
              <a:buSzPts val="4200"/>
              <a:buNone/>
              <a:defRPr sz="4200">
                <a:solidFill>
                  <a:schemeClr val="dk2"/>
                </a:solidFill>
              </a:defRPr>
            </a:lvl5pPr>
            <a:lvl6pPr lvl="5">
              <a:spcBef>
                <a:spcPts val="0"/>
              </a:spcBef>
              <a:spcAft>
                <a:spcPts val="0"/>
              </a:spcAft>
              <a:buClr>
                <a:schemeClr val="dk2"/>
              </a:buClr>
              <a:buSzPts val="4200"/>
              <a:buNone/>
              <a:defRPr sz="4200">
                <a:solidFill>
                  <a:schemeClr val="dk2"/>
                </a:solidFill>
              </a:defRPr>
            </a:lvl6pPr>
            <a:lvl7pPr lvl="6">
              <a:spcBef>
                <a:spcPts val="0"/>
              </a:spcBef>
              <a:spcAft>
                <a:spcPts val="0"/>
              </a:spcAft>
              <a:buClr>
                <a:schemeClr val="dk2"/>
              </a:buClr>
              <a:buSzPts val="4200"/>
              <a:buNone/>
              <a:defRPr sz="4200">
                <a:solidFill>
                  <a:schemeClr val="dk2"/>
                </a:solidFill>
              </a:defRPr>
            </a:lvl7pPr>
            <a:lvl8pPr lvl="7">
              <a:spcBef>
                <a:spcPts val="0"/>
              </a:spcBef>
              <a:spcAft>
                <a:spcPts val="0"/>
              </a:spcAft>
              <a:buClr>
                <a:schemeClr val="dk2"/>
              </a:buClr>
              <a:buSzPts val="4200"/>
              <a:buNone/>
              <a:defRPr sz="4200">
                <a:solidFill>
                  <a:schemeClr val="dk2"/>
                </a:solidFill>
              </a:defRPr>
            </a:lvl8pPr>
            <a:lvl9pPr lvl="8">
              <a:spcBef>
                <a:spcPts val="0"/>
              </a:spcBef>
              <a:spcAft>
                <a:spcPts val="0"/>
              </a:spcAft>
              <a:buClr>
                <a:schemeClr val="dk2"/>
              </a:buClr>
              <a:buSzPts val="4200"/>
              <a:buNone/>
              <a:defRPr sz="4200">
                <a:solidFill>
                  <a:schemeClr val="dk2"/>
                </a:solidFill>
              </a:defRPr>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1600"/>
              </a:spcBef>
              <a:spcAft>
                <a:spcPts val="0"/>
              </a:spcAft>
              <a:buClr>
                <a:schemeClr val="lt1"/>
              </a:buClr>
              <a:buSzPts val="1100"/>
              <a:buChar char="○"/>
              <a:defRPr>
                <a:solidFill>
                  <a:schemeClr val="lt1"/>
                </a:solidFill>
              </a:defRPr>
            </a:lvl2pPr>
            <a:lvl3pPr indent="-298450" lvl="2" marL="1371600">
              <a:spcBef>
                <a:spcPts val="1600"/>
              </a:spcBef>
              <a:spcAft>
                <a:spcPts val="0"/>
              </a:spcAft>
              <a:buClr>
                <a:schemeClr val="lt1"/>
              </a:buClr>
              <a:buSzPts val="1100"/>
              <a:buChar char="■"/>
              <a:defRPr>
                <a:solidFill>
                  <a:schemeClr val="lt1"/>
                </a:solidFill>
              </a:defRPr>
            </a:lvl3pPr>
            <a:lvl4pPr indent="-298450" lvl="3" marL="1828800">
              <a:spcBef>
                <a:spcPts val="1600"/>
              </a:spcBef>
              <a:spcAft>
                <a:spcPts val="0"/>
              </a:spcAft>
              <a:buClr>
                <a:schemeClr val="lt1"/>
              </a:buClr>
              <a:buSzPts val="1100"/>
              <a:buChar char="●"/>
              <a:defRPr>
                <a:solidFill>
                  <a:schemeClr val="lt1"/>
                </a:solidFill>
              </a:defRPr>
            </a:lvl4pPr>
            <a:lvl5pPr indent="-298450" lvl="4" marL="2286000">
              <a:spcBef>
                <a:spcPts val="1600"/>
              </a:spcBef>
              <a:spcAft>
                <a:spcPts val="0"/>
              </a:spcAft>
              <a:buClr>
                <a:schemeClr val="lt1"/>
              </a:buClr>
              <a:buSzPts val="1100"/>
              <a:buChar char="○"/>
              <a:defRPr>
                <a:solidFill>
                  <a:schemeClr val="lt1"/>
                </a:solidFill>
              </a:defRPr>
            </a:lvl5pPr>
            <a:lvl6pPr indent="-298450" lvl="5" marL="2743200">
              <a:spcBef>
                <a:spcPts val="1600"/>
              </a:spcBef>
              <a:spcAft>
                <a:spcPts val="0"/>
              </a:spcAft>
              <a:buClr>
                <a:schemeClr val="lt1"/>
              </a:buClr>
              <a:buSzPts val="1100"/>
              <a:buChar char="■"/>
              <a:defRPr>
                <a:solidFill>
                  <a:schemeClr val="lt1"/>
                </a:solidFill>
              </a:defRPr>
            </a:lvl6pPr>
            <a:lvl7pPr indent="-298450" lvl="6" marL="3200400">
              <a:spcBef>
                <a:spcPts val="1600"/>
              </a:spcBef>
              <a:spcAft>
                <a:spcPts val="0"/>
              </a:spcAft>
              <a:buClr>
                <a:schemeClr val="lt1"/>
              </a:buClr>
              <a:buSzPts val="1100"/>
              <a:buChar char="●"/>
              <a:defRPr>
                <a:solidFill>
                  <a:schemeClr val="lt1"/>
                </a:solidFill>
              </a:defRPr>
            </a:lvl7pPr>
            <a:lvl8pPr indent="-298450" lvl="7" marL="3657600">
              <a:spcBef>
                <a:spcPts val="1600"/>
              </a:spcBef>
              <a:spcAft>
                <a:spcPts val="0"/>
              </a:spcAft>
              <a:buClr>
                <a:schemeClr val="lt1"/>
              </a:buClr>
              <a:buSzPts val="1100"/>
              <a:buChar char="○"/>
              <a:defRPr>
                <a:solidFill>
                  <a:schemeClr val="lt1"/>
                </a:solidFill>
              </a:defRPr>
            </a:lvl8pPr>
            <a:lvl9pPr indent="-298450" lvl="8" marL="4114800">
              <a:spcBef>
                <a:spcPts val="1600"/>
              </a:spcBef>
              <a:spcAft>
                <a:spcPts val="160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SzPts val="2800"/>
              <a:buFont typeface="Raleway"/>
              <a:buNone/>
              <a:defRPr b="1" sz="2800">
                <a:latin typeface="Raleway"/>
                <a:ea typeface="Raleway"/>
                <a:cs typeface="Raleway"/>
                <a:sym typeface="Raleway"/>
              </a:defRPr>
            </a:lvl1pPr>
            <a:lvl2pPr lvl="1">
              <a:spcBef>
                <a:spcPts val="0"/>
              </a:spcBef>
              <a:spcAft>
                <a:spcPts val="0"/>
              </a:spcAft>
              <a:buSzPts val="2800"/>
              <a:buFont typeface="Raleway"/>
              <a:buNone/>
              <a:defRPr b="1" sz="2800">
                <a:latin typeface="Raleway"/>
                <a:ea typeface="Raleway"/>
                <a:cs typeface="Raleway"/>
                <a:sym typeface="Raleway"/>
              </a:defRPr>
            </a:lvl2pPr>
            <a:lvl3pPr lvl="2">
              <a:spcBef>
                <a:spcPts val="0"/>
              </a:spcBef>
              <a:spcAft>
                <a:spcPts val="0"/>
              </a:spcAft>
              <a:buSzPts val="2800"/>
              <a:buFont typeface="Raleway"/>
              <a:buNone/>
              <a:defRPr b="1" sz="2800">
                <a:latin typeface="Raleway"/>
                <a:ea typeface="Raleway"/>
                <a:cs typeface="Raleway"/>
                <a:sym typeface="Raleway"/>
              </a:defRPr>
            </a:lvl3pPr>
            <a:lvl4pPr lvl="3">
              <a:spcBef>
                <a:spcPts val="0"/>
              </a:spcBef>
              <a:spcAft>
                <a:spcPts val="0"/>
              </a:spcAft>
              <a:buSzPts val="2800"/>
              <a:buFont typeface="Raleway"/>
              <a:buNone/>
              <a:defRPr b="1" sz="2800">
                <a:latin typeface="Raleway"/>
                <a:ea typeface="Raleway"/>
                <a:cs typeface="Raleway"/>
                <a:sym typeface="Raleway"/>
              </a:defRPr>
            </a:lvl4pPr>
            <a:lvl5pPr lvl="4">
              <a:spcBef>
                <a:spcPts val="0"/>
              </a:spcBef>
              <a:spcAft>
                <a:spcPts val="0"/>
              </a:spcAft>
              <a:buSzPts val="2800"/>
              <a:buFont typeface="Raleway"/>
              <a:buNone/>
              <a:defRPr b="1" sz="2800">
                <a:latin typeface="Raleway"/>
                <a:ea typeface="Raleway"/>
                <a:cs typeface="Raleway"/>
                <a:sym typeface="Raleway"/>
              </a:defRPr>
            </a:lvl5pPr>
            <a:lvl6pPr lvl="5">
              <a:spcBef>
                <a:spcPts val="0"/>
              </a:spcBef>
              <a:spcAft>
                <a:spcPts val="0"/>
              </a:spcAft>
              <a:buSzPts val="2800"/>
              <a:buFont typeface="Raleway"/>
              <a:buNone/>
              <a:defRPr b="1" sz="2800">
                <a:latin typeface="Raleway"/>
                <a:ea typeface="Raleway"/>
                <a:cs typeface="Raleway"/>
                <a:sym typeface="Raleway"/>
              </a:defRPr>
            </a:lvl6pPr>
            <a:lvl7pPr lvl="6">
              <a:spcBef>
                <a:spcPts val="0"/>
              </a:spcBef>
              <a:spcAft>
                <a:spcPts val="0"/>
              </a:spcAft>
              <a:buSzPts val="2800"/>
              <a:buFont typeface="Raleway"/>
              <a:buNone/>
              <a:defRPr b="1" sz="2800">
                <a:latin typeface="Raleway"/>
                <a:ea typeface="Raleway"/>
                <a:cs typeface="Raleway"/>
                <a:sym typeface="Raleway"/>
              </a:defRPr>
            </a:lvl7pPr>
            <a:lvl8pPr lvl="7">
              <a:spcBef>
                <a:spcPts val="0"/>
              </a:spcBef>
              <a:spcAft>
                <a:spcPts val="0"/>
              </a:spcAft>
              <a:buSzPts val="2800"/>
              <a:buFont typeface="Raleway"/>
              <a:buNone/>
              <a:defRPr b="1" sz="2800">
                <a:latin typeface="Raleway"/>
                <a:ea typeface="Raleway"/>
                <a:cs typeface="Raleway"/>
                <a:sym typeface="Raleway"/>
              </a:defRPr>
            </a:lvl8pPr>
            <a:lvl9pPr lvl="8">
              <a:spcBef>
                <a:spcPts val="0"/>
              </a:spcBef>
              <a:spcAft>
                <a:spcPts val="0"/>
              </a:spcAft>
              <a:buSzPts val="2800"/>
              <a:buFont typeface="Raleway"/>
              <a:buNone/>
              <a:defRPr b="1" sz="2800">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Enterprise &amp; Innovation Group Project</a:t>
            </a:r>
            <a:endParaRPr/>
          </a:p>
        </p:txBody>
      </p:sp>
      <p:sp>
        <p:nvSpPr>
          <p:cNvPr id="87" name="Google Shape;87;p13"/>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By Matthew Overton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1" name="Shape 91"/>
        <p:cNvGrpSpPr/>
        <p:nvPr/>
      </p:nvGrpSpPr>
      <p:grpSpPr>
        <a:xfrm>
          <a:off x="0" y="0"/>
          <a:ext cx="0" cy="0"/>
          <a:chOff x="0" y="0"/>
          <a:chExt cx="0" cy="0"/>
        </a:xfrm>
      </p:grpSpPr>
      <p:sp>
        <p:nvSpPr>
          <p:cNvPr id="92" name="Google Shape;92;p1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Team</a:t>
            </a:r>
            <a:endParaRPr/>
          </a:p>
        </p:txBody>
      </p:sp>
      <p:sp>
        <p:nvSpPr>
          <p:cNvPr id="93" name="Google Shape;93;p14"/>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Kieron Williams - Market analysis and Business design</a:t>
            </a:r>
            <a:endParaRPr b="1"/>
          </a:p>
          <a:p>
            <a:pPr indent="0" lvl="0" marL="0" rtl="0" algn="l">
              <a:spcBef>
                <a:spcPts val="1600"/>
              </a:spcBef>
              <a:spcAft>
                <a:spcPts val="0"/>
              </a:spcAft>
              <a:buNone/>
            </a:pPr>
            <a:r>
              <a:rPr lang="en" sz="1100"/>
              <a:t>Kieron did the majority of market research for the application, he compiled the most important aspects of similar services to help with the design process. He also estimated costings and revenue from ads.</a:t>
            </a:r>
            <a:endParaRPr sz="1100"/>
          </a:p>
          <a:p>
            <a:pPr indent="0" lvl="0" marL="0" rtl="0" algn="l">
              <a:spcBef>
                <a:spcPts val="1600"/>
              </a:spcBef>
              <a:spcAft>
                <a:spcPts val="0"/>
              </a:spcAft>
              <a:buNone/>
            </a:pPr>
            <a:r>
              <a:rPr b="1" lang="en"/>
              <a:t>Matthew Overton - Design analysis and Development</a:t>
            </a:r>
            <a:endParaRPr b="1"/>
          </a:p>
          <a:p>
            <a:pPr indent="0" lvl="0" marL="0" rtl="0" algn="l">
              <a:spcBef>
                <a:spcPts val="1600"/>
              </a:spcBef>
              <a:spcAft>
                <a:spcPts val="1600"/>
              </a:spcAft>
              <a:buNone/>
            </a:pPr>
            <a:r>
              <a:rPr lang="en" sz="1100"/>
              <a:t>I proposed the initial design of the application, including it’s requirements, and developed the prototype based on the minimum viable product.</a:t>
            </a:r>
            <a:endParaRPr sz="11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7" name="Shape 97"/>
        <p:cNvGrpSpPr/>
        <p:nvPr/>
      </p:nvGrpSpPr>
      <p:grpSpPr>
        <a:xfrm>
          <a:off x="0" y="0"/>
          <a:ext cx="0" cy="0"/>
          <a:chOff x="0" y="0"/>
          <a:chExt cx="0" cy="0"/>
        </a:xfrm>
      </p:grpSpPr>
      <p:sp>
        <p:nvSpPr>
          <p:cNvPr id="98" name="Google Shape;98;p15"/>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Idea</a:t>
            </a:r>
            <a:endParaRPr/>
          </a:p>
        </p:txBody>
      </p:sp>
      <p:sp>
        <p:nvSpPr>
          <p:cNvPr id="99" name="Google Shape;99;p15"/>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the application?</a:t>
            </a:r>
            <a:endParaRPr b="1"/>
          </a:p>
          <a:p>
            <a:pPr indent="0" lvl="0" marL="0" rtl="0" algn="l">
              <a:spcBef>
                <a:spcPts val="1600"/>
              </a:spcBef>
              <a:spcAft>
                <a:spcPts val="0"/>
              </a:spcAft>
              <a:buNone/>
            </a:pPr>
            <a:r>
              <a:rPr lang="en" sz="1100"/>
              <a:t>A new food delivery service that provides healthy meals cooked by people in your community.</a:t>
            </a:r>
            <a:endParaRPr sz="1100"/>
          </a:p>
          <a:p>
            <a:pPr indent="0" lvl="0" marL="0" rtl="0" algn="l">
              <a:spcBef>
                <a:spcPts val="1600"/>
              </a:spcBef>
              <a:spcAft>
                <a:spcPts val="0"/>
              </a:spcAft>
              <a:buNone/>
            </a:pPr>
            <a:r>
              <a:rPr b="1" lang="en"/>
              <a:t>Unique Selling Point</a:t>
            </a:r>
            <a:endParaRPr b="1"/>
          </a:p>
          <a:p>
            <a:pPr indent="0" lvl="0" marL="0" rtl="0" algn="l">
              <a:spcBef>
                <a:spcPts val="1600"/>
              </a:spcBef>
              <a:spcAft>
                <a:spcPts val="1600"/>
              </a:spcAft>
              <a:buNone/>
            </a:pPr>
            <a:r>
              <a:rPr lang="en" sz="1100"/>
              <a:t>It provides another option for people who order takeout food often but want a healthy alternative. Home cooks have the opportunity to supplement their income. Students can get a taste of home while they’re away.</a:t>
            </a:r>
            <a:endParaRPr sz="11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3" name="Shape 103"/>
        <p:cNvGrpSpPr/>
        <p:nvPr/>
      </p:nvGrpSpPr>
      <p:grpSpPr>
        <a:xfrm>
          <a:off x="0" y="0"/>
          <a:ext cx="0" cy="0"/>
          <a:chOff x="0" y="0"/>
          <a:chExt cx="0" cy="0"/>
        </a:xfrm>
      </p:grpSpPr>
      <p:sp>
        <p:nvSpPr>
          <p:cNvPr id="104" name="Google Shape;104;p16"/>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Design - Frontend</a:t>
            </a:r>
            <a:endParaRPr/>
          </a:p>
        </p:txBody>
      </p:sp>
      <p:sp>
        <p:nvSpPr>
          <p:cNvPr id="105" name="Google Shape;105;p16"/>
          <p:cNvSpPr txBox="1"/>
          <p:nvPr>
            <p:ph idx="1" type="body"/>
          </p:nvPr>
        </p:nvSpPr>
        <p:spPr>
          <a:xfrm>
            <a:off x="4118975" y="2152875"/>
            <a:ext cx="4739700" cy="226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100"/>
              <a:t>In order to successfully capture our initial designs I created some basic grid designs for the application.</a:t>
            </a:r>
            <a:endParaRPr sz="1100"/>
          </a:p>
          <a:p>
            <a:pPr indent="0" lvl="0" marL="0" rtl="0" algn="l">
              <a:spcBef>
                <a:spcPts val="1600"/>
              </a:spcBef>
              <a:spcAft>
                <a:spcPts val="0"/>
              </a:spcAft>
              <a:buNone/>
            </a:pPr>
            <a:r>
              <a:rPr lang="en" sz="1100"/>
              <a:t>I left appropriate spots for the ads to support our financial analysis.</a:t>
            </a:r>
            <a:endParaRPr sz="1100"/>
          </a:p>
          <a:p>
            <a:pPr indent="0" lvl="0" marL="0" rtl="0" algn="l">
              <a:spcBef>
                <a:spcPts val="1600"/>
              </a:spcBef>
              <a:spcAft>
                <a:spcPts val="1600"/>
              </a:spcAft>
              <a:buNone/>
            </a:pPr>
            <a:r>
              <a:t/>
            </a:r>
            <a:endParaRPr sz="1100"/>
          </a:p>
        </p:txBody>
      </p:sp>
      <p:pic>
        <p:nvPicPr>
          <p:cNvPr id="106" name="Google Shape;106;p16"/>
          <p:cNvPicPr preferRelativeResize="0"/>
          <p:nvPr/>
        </p:nvPicPr>
        <p:blipFill>
          <a:blip r:embed="rId3">
            <a:alphaModFix/>
          </a:blip>
          <a:stretch>
            <a:fillRect/>
          </a:stretch>
        </p:blipFill>
        <p:spPr>
          <a:xfrm>
            <a:off x="470675" y="2309850"/>
            <a:ext cx="3461550" cy="19471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0" name="Shape 110"/>
        <p:cNvGrpSpPr/>
        <p:nvPr/>
      </p:nvGrpSpPr>
      <p:grpSpPr>
        <a:xfrm>
          <a:off x="0" y="0"/>
          <a:ext cx="0" cy="0"/>
          <a:chOff x="0" y="0"/>
          <a:chExt cx="0" cy="0"/>
        </a:xfrm>
      </p:grpSpPr>
      <p:sp>
        <p:nvSpPr>
          <p:cNvPr id="111" name="Google Shape;111;p17"/>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Design - Backend</a:t>
            </a:r>
            <a:endParaRPr/>
          </a:p>
        </p:txBody>
      </p:sp>
      <p:sp>
        <p:nvSpPr>
          <p:cNvPr id="112" name="Google Shape;112;p17"/>
          <p:cNvSpPr txBox="1"/>
          <p:nvPr>
            <p:ph idx="1" type="body"/>
          </p:nvPr>
        </p:nvSpPr>
        <p:spPr>
          <a:xfrm>
            <a:off x="729450" y="2078875"/>
            <a:ext cx="4828500" cy="226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100"/>
              <a:t>I created a database to store the data for our meals, orders, cooks and customers.</a:t>
            </a:r>
            <a:endParaRPr sz="1100"/>
          </a:p>
          <a:p>
            <a:pPr indent="0" lvl="0" marL="0" rtl="0" algn="l">
              <a:spcBef>
                <a:spcPts val="1600"/>
              </a:spcBef>
              <a:spcAft>
                <a:spcPts val="0"/>
              </a:spcAft>
              <a:buNone/>
            </a:pPr>
            <a:r>
              <a:rPr lang="en" sz="1100"/>
              <a:t>Using data stored in this database I can dynamically load items to pages in the application.</a:t>
            </a:r>
            <a:endParaRPr sz="1100"/>
          </a:p>
          <a:p>
            <a:pPr indent="0" lvl="0" marL="0" rtl="0" algn="l">
              <a:spcBef>
                <a:spcPts val="1600"/>
              </a:spcBef>
              <a:spcAft>
                <a:spcPts val="1600"/>
              </a:spcAft>
              <a:buNone/>
            </a:pPr>
            <a:r>
              <a:rPr lang="en" sz="1100"/>
              <a:t>The database is normalized to 3NF </a:t>
            </a:r>
            <a:r>
              <a:rPr lang="en" sz="800"/>
              <a:t>[1] </a:t>
            </a:r>
            <a:r>
              <a:rPr lang="en" sz="1100"/>
              <a:t>to prevent data redundancy and makes appropriate use of foreign key constraints.</a:t>
            </a:r>
            <a:endParaRPr sz="1100"/>
          </a:p>
        </p:txBody>
      </p:sp>
      <p:pic>
        <p:nvPicPr>
          <p:cNvPr id="113" name="Google Shape;113;p17"/>
          <p:cNvPicPr preferRelativeResize="0"/>
          <p:nvPr/>
        </p:nvPicPr>
        <p:blipFill>
          <a:blip r:embed="rId3">
            <a:alphaModFix/>
          </a:blip>
          <a:stretch>
            <a:fillRect/>
          </a:stretch>
        </p:blipFill>
        <p:spPr>
          <a:xfrm>
            <a:off x="5614125" y="2078875"/>
            <a:ext cx="3419514" cy="22611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7" name="Shape 117"/>
        <p:cNvGrpSpPr/>
        <p:nvPr/>
      </p:nvGrpSpPr>
      <p:grpSpPr>
        <a:xfrm>
          <a:off x="0" y="0"/>
          <a:ext cx="0" cy="0"/>
          <a:chOff x="0" y="0"/>
          <a:chExt cx="0" cy="0"/>
        </a:xfrm>
      </p:grpSpPr>
      <p:sp>
        <p:nvSpPr>
          <p:cNvPr id="118" name="Google Shape;118;p18"/>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Development</a:t>
            </a:r>
            <a:endParaRPr/>
          </a:p>
        </p:txBody>
      </p:sp>
      <p:sp>
        <p:nvSpPr>
          <p:cNvPr id="119" name="Google Shape;119;p18"/>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Frontend</a:t>
            </a:r>
            <a:endParaRPr b="1"/>
          </a:p>
          <a:p>
            <a:pPr indent="0" lvl="0" marL="0" rtl="0" algn="l">
              <a:spcBef>
                <a:spcPts val="1600"/>
              </a:spcBef>
              <a:spcAft>
                <a:spcPts val="0"/>
              </a:spcAft>
              <a:buNone/>
            </a:pPr>
            <a:r>
              <a:rPr lang="en" sz="1100"/>
              <a:t>I developed the frontend with HTML, JavaScript and some CSS. I utilized Bootstrap’s grid and styles to create a functional but aesthetically pleasing experience, due to this the application is supported on mobile as intended.</a:t>
            </a:r>
            <a:endParaRPr sz="1100"/>
          </a:p>
          <a:p>
            <a:pPr indent="0" lvl="0" marL="0" rtl="0" algn="l">
              <a:spcBef>
                <a:spcPts val="1600"/>
              </a:spcBef>
              <a:spcAft>
                <a:spcPts val="0"/>
              </a:spcAft>
              <a:buNone/>
            </a:pPr>
            <a:r>
              <a:rPr b="1" lang="en"/>
              <a:t>Backend</a:t>
            </a:r>
            <a:endParaRPr b="1"/>
          </a:p>
          <a:p>
            <a:pPr indent="0" lvl="0" marL="0" rtl="0" algn="l">
              <a:spcBef>
                <a:spcPts val="1600"/>
              </a:spcBef>
              <a:spcAft>
                <a:spcPts val="1600"/>
              </a:spcAft>
              <a:buNone/>
            </a:pPr>
            <a:r>
              <a:rPr lang="en" sz="1100"/>
              <a:t>I developed the backend using PHP and MySQL. The application dynamically serve pages using data from the database and the register and login systems function to track your current and past orders.</a:t>
            </a:r>
            <a:endParaRPr sz="11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