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0"/>
  </p:notesMasterIdLst>
  <p:handoutMasterIdLst>
    <p:handoutMasterId r:id="rId21"/>
  </p:handoutMasterIdLst>
  <p:sldIdLst>
    <p:sldId id="256" r:id="rId2"/>
    <p:sldId id="300" r:id="rId3"/>
    <p:sldId id="283" r:id="rId4"/>
    <p:sldId id="287" r:id="rId5"/>
    <p:sldId id="282" r:id="rId6"/>
    <p:sldId id="284" r:id="rId7"/>
    <p:sldId id="294" r:id="rId8"/>
    <p:sldId id="293" r:id="rId9"/>
    <p:sldId id="289" r:id="rId10"/>
    <p:sldId id="288" r:id="rId11"/>
    <p:sldId id="290" r:id="rId12"/>
    <p:sldId id="285" r:id="rId13"/>
    <p:sldId id="286" r:id="rId14"/>
    <p:sldId id="296" r:id="rId15"/>
    <p:sldId id="299" r:id="rId16"/>
    <p:sldId id="298" r:id="rId17"/>
    <p:sldId id="291" r:id="rId18"/>
    <p:sldId id="292"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6C0000"/>
    <a:srgbClr val="003635"/>
    <a:srgbClr val="004853"/>
    <a:srgbClr val="336699"/>
    <a:srgbClr val="005654"/>
    <a:srgbClr val="003366"/>
    <a:srgbClr val="FF9933"/>
    <a:srgbClr val="004644"/>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5" autoAdjust="0"/>
    <p:restoredTop sz="94360" autoAdjust="0"/>
  </p:normalViewPr>
  <p:slideViewPr>
    <p:cSldViewPr>
      <p:cViewPr varScale="1">
        <p:scale>
          <a:sx n="86" d="100"/>
          <a:sy n="86" d="100"/>
        </p:scale>
        <p:origin x="118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27/11/2018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3491880" y="63876"/>
            <a:ext cx="5504305" cy="916852"/>
          </a:xfrm>
        </p:spPr>
        <p:txBody>
          <a:bodyPr>
            <a:normAutofit/>
          </a:bodyPr>
          <a:lstStyle/>
          <a:p>
            <a:pPr algn="r"/>
            <a:r>
              <a:rPr lang="en-GB" altLang="en-US" sz="2000" dirty="0"/>
              <a:t>CSEN7029  </a:t>
            </a:r>
            <a:r>
              <a:rPr lang="en-GB" altLang="en-US" sz="2000" i="1" dirty="0"/>
              <a:t>Utopias, Dystopias &amp; the functions of fictions</a:t>
            </a:r>
            <a:endParaRPr lang="en-GB" altLang="en-US" sz="2000" i="1" dirty="0">
              <a:solidFill>
                <a:schemeClr val="accent4">
                  <a:lumMod val="60000"/>
                  <a:lumOff val="40000"/>
                </a:schemeClr>
              </a:solidFill>
              <a:latin typeface="Arial Narrow" panose="020B0606020202030204" pitchFamily="34" charset="0"/>
            </a:endParaRPr>
          </a:p>
          <a:p>
            <a:pPr algn="r"/>
            <a:endParaRPr lang="en-GB" altLang="en-US" sz="2000" i="1" dirty="0">
              <a:solidFill>
                <a:schemeClr val="accent4">
                  <a:lumMod val="60000"/>
                  <a:lumOff val="40000"/>
                </a:schemeClr>
              </a:solidFill>
              <a:effectLst/>
              <a:latin typeface="Arial Narrow" panose="020B0606020202030204" pitchFamily="34" charset="0"/>
            </a:endParaRPr>
          </a:p>
        </p:txBody>
      </p:sp>
      <p:sp>
        <p:nvSpPr>
          <p:cNvPr id="3" name="Rectangle 2"/>
          <p:cNvSpPr/>
          <p:nvPr/>
        </p:nvSpPr>
        <p:spPr>
          <a:xfrm>
            <a:off x="179512" y="4941168"/>
            <a:ext cx="8568953" cy="1477328"/>
          </a:xfrm>
          <a:prstGeom prst="rect">
            <a:avLst/>
          </a:prstGeom>
          <a:solidFill>
            <a:srgbClr val="003635"/>
          </a:solidFill>
        </p:spPr>
        <p:txBody>
          <a:bodyPr wrap="square">
            <a:spAutoFit/>
          </a:bodyPr>
          <a:lstStyle/>
          <a:p>
            <a:pPr marL="137160" indent="0">
              <a:spcBef>
                <a:spcPts val="0"/>
              </a:spcBef>
              <a:buNone/>
            </a:pPr>
            <a:r>
              <a:rPr lang="en-GB" sz="2000" dirty="0">
                <a:solidFill>
                  <a:schemeClr val="accent4">
                    <a:lumMod val="60000"/>
                    <a:lumOff val="40000"/>
                  </a:schemeClr>
                </a:solidFill>
                <a:latin typeface="Palatino Linotype" panose="02040502050505030304" pitchFamily="18" charset="0"/>
              </a:rPr>
              <a:t>[</a:t>
            </a:r>
            <a:r>
              <a:rPr lang="en-GB" dirty="0">
                <a:solidFill>
                  <a:schemeClr val="tx1">
                    <a:lumMod val="75000"/>
                  </a:schemeClr>
                </a:solidFill>
                <a:latin typeface="Arial Narrow" panose="020B0606020202030204" pitchFamily="34" charset="0"/>
              </a:rPr>
              <a:t>Le </a:t>
            </a:r>
            <a:r>
              <a:rPr lang="en-GB" dirty="0" err="1">
                <a:solidFill>
                  <a:schemeClr val="tx1">
                    <a:lumMod val="75000"/>
                  </a:schemeClr>
                </a:solidFill>
                <a:latin typeface="Arial Narrow" panose="020B0606020202030204" pitchFamily="34" charset="0"/>
              </a:rPr>
              <a:t>Guin</a:t>
            </a:r>
            <a:r>
              <a:rPr lang="en-GB" dirty="0">
                <a:solidFill>
                  <a:schemeClr val="tx1">
                    <a:lumMod val="75000"/>
                  </a:schemeClr>
                </a:solidFill>
                <a:latin typeface="Arial Narrow" panose="020B0606020202030204" pitchFamily="34" charset="0"/>
              </a:rPr>
              <a:t>] is one of the most important contemporary American writers (and not only of SF and fantasy): her novel </a:t>
            </a:r>
            <a:r>
              <a:rPr lang="en-GB" i="1" dirty="0">
                <a:solidFill>
                  <a:schemeClr val="tx1">
                    <a:lumMod val="75000"/>
                  </a:schemeClr>
                </a:solidFill>
                <a:latin typeface="Arial Narrow" panose="020B0606020202030204" pitchFamily="34" charset="0"/>
              </a:rPr>
              <a:t>The Left Hand of Darkness </a:t>
            </a:r>
            <a:r>
              <a:rPr lang="en-GB" dirty="0">
                <a:solidFill>
                  <a:schemeClr val="tx1">
                    <a:lumMod val="75000"/>
                  </a:schemeClr>
                </a:solidFill>
                <a:latin typeface="Arial Narrow" panose="020B0606020202030204" pitchFamily="34" charset="0"/>
              </a:rPr>
              <a:t>(1969) made a fundamental contribution to feminism and gender studies, just as her electrifying political intervention, </a:t>
            </a:r>
            <a:r>
              <a:rPr lang="en-GB" i="1" dirty="0">
                <a:solidFill>
                  <a:schemeClr val="tx1">
                    <a:lumMod val="75000"/>
                  </a:schemeClr>
                </a:solidFill>
                <a:latin typeface="Arial Narrow" panose="020B0606020202030204" pitchFamily="34" charset="0"/>
              </a:rPr>
              <a:t>The Dispossessed </a:t>
            </a:r>
            <a:r>
              <a:rPr lang="en-GB" dirty="0">
                <a:solidFill>
                  <a:schemeClr val="tx1">
                    <a:lumMod val="75000"/>
                  </a:schemeClr>
                </a:solidFill>
                <a:latin typeface="Arial Narrow" panose="020B0606020202030204" pitchFamily="34" charset="0"/>
              </a:rPr>
              <a:t>(1974), did to the political debates of the 1970s. </a:t>
            </a:r>
          </a:p>
          <a:p>
            <a:pPr marL="137160" indent="0">
              <a:buNone/>
            </a:pPr>
            <a:r>
              <a:rPr lang="en-GB" sz="1600" dirty="0">
                <a:solidFill>
                  <a:schemeClr val="tx1">
                    <a:lumMod val="75000"/>
                  </a:schemeClr>
                </a:solidFill>
                <a:latin typeface="Arial Narrow" panose="020B0606020202030204" pitchFamily="34" charset="0"/>
              </a:rPr>
              <a:t>         Jameson, ‘Utopia and its Antinomies’ </a:t>
            </a:r>
            <a:r>
              <a:rPr lang="en-GB" sz="1600" i="1" dirty="0" err="1">
                <a:solidFill>
                  <a:schemeClr val="tx1">
                    <a:lumMod val="75000"/>
                  </a:schemeClr>
                </a:solidFill>
                <a:latin typeface="Arial Narrow" panose="020B0606020202030204" pitchFamily="34" charset="0"/>
              </a:rPr>
              <a:t>Archeologies</a:t>
            </a:r>
            <a:r>
              <a:rPr lang="en-GB" sz="1600" i="1" dirty="0">
                <a:solidFill>
                  <a:schemeClr val="tx1">
                    <a:lumMod val="75000"/>
                  </a:schemeClr>
                </a:solidFill>
                <a:latin typeface="Arial Narrow" panose="020B0606020202030204" pitchFamily="34" charset="0"/>
              </a:rPr>
              <a:t> of the Future</a:t>
            </a:r>
            <a:r>
              <a:rPr lang="en-GB" sz="1600" dirty="0">
                <a:solidFill>
                  <a:schemeClr val="tx1">
                    <a:lumMod val="75000"/>
                  </a:schemeClr>
                </a:solidFill>
                <a:latin typeface="Arial Narrow" panose="020B0606020202030204" pitchFamily="34" charset="0"/>
              </a:rPr>
              <a:t> </a:t>
            </a:r>
            <a:r>
              <a:rPr lang="en-GB" sz="1600" i="1" dirty="0">
                <a:solidFill>
                  <a:schemeClr val="tx1">
                    <a:lumMod val="75000"/>
                  </a:schemeClr>
                </a:solidFill>
                <a:latin typeface="Arial Narrow" panose="020B0606020202030204" pitchFamily="34" charset="0"/>
              </a:rPr>
              <a:t> </a:t>
            </a:r>
            <a:r>
              <a:rPr lang="en-GB" sz="1600" dirty="0">
                <a:solidFill>
                  <a:schemeClr val="tx1">
                    <a:lumMod val="75000"/>
                  </a:schemeClr>
                </a:solidFill>
                <a:latin typeface="Arial Narrow" panose="020B0606020202030204" pitchFamily="34" charset="0"/>
              </a:rPr>
              <a:t> p. 144</a:t>
            </a:r>
          </a:p>
        </p:txBody>
      </p:sp>
      <p:sp>
        <p:nvSpPr>
          <p:cNvPr id="4" name="Rectangle 3"/>
          <p:cNvSpPr/>
          <p:nvPr/>
        </p:nvSpPr>
        <p:spPr>
          <a:xfrm>
            <a:off x="647564" y="1844824"/>
            <a:ext cx="7848872" cy="1938992"/>
          </a:xfrm>
          <a:prstGeom prst="rect">
            <a:avLst/>
          </a:prstGeom>
          <a:solidFill>
            <a:srgbClr val="003635"/>
          </a:solidFill>
          <a:ln w="28575">
            <a:solidFill>
              <a:srgbClr val="003635"/>
            </a:solidFill>
          </a:ln>
        </p:spPr>
        <p:txBody>
          <a:bodyPr wrap="square">
            <a:spAutoFit/>
          </a:bodyPr>
          <a:lstStyle/>
          <a:p>
            <a:pPr algn="ctr"/>
            <a:endParaRPr lang="en-GB" sz="1400" dirty="0">
              <a:latin typeface="Palatino Linotype" panose="02040502050505030304" pitchFamily="18" charset="0"/>
            </a:endParaRPr>
          </a:p>
          <a:p>
            <a:pPr algn="ctr"/>
            <a:r>
              <a:rPr lang="en-GB" sz="4800" dirty="0">
                <a:latin typeface="Bernard MT Condensed" panose="02050806060905020404" pitchFamily="18" charset="0"/>
              </a:rPr>
              <a:t>Ursula Le </a:t>
            </a:r>
            <a:r>
              <a:rPr lang="en-GB" sz="4800" dirty="0" err="1">
                <a:latin typeface="Bernard MT Condensed" panose="02050806060905020404" pitchFamily="18" charset="0"/>
              </a:rPr>
              <a:t>Guin</a:t>
            </a:r>
            <a:r>
              <a:rPr lang="en-GB" sz="4800" dirty="0">
                <a:latin typeface="Bernard MT Condensed" panose="02050806060905020404" pitchFamily="18" charset="0"/>
              </a:rPr>
              <a:t>, </a:t>
            </a:r>
            <a:r>
              <a:rPr lang="en-GB" sz="4800" i="1" dirty="0">
                <a:latin typeface="Bernard MT Condensed" panose="02050806060905020404" pitchFamily="18" charset="0"/>
              </a:rPr>
              <a:t>The Dispossessed </a:t>
            </a:r>
            <a:r>
              <a:rPr lang="en-GB" sz="4000" dirty="0">
                <a:latin typeface="Bernard MT Condensed" panose="02050806060905020404" pitchFamily="18" charset="0"/>
              </a:rPr>
              <a:t>(1974) : the environmental turn</a:t>
            </a:r>
          </a:p>
          <a:p>
            <a:pPr algn="ctr"/>
            <a:endParaRPr lang="en-GB" sz="1400" dirty="0">
              <a:latin typeface="Bernard MT Condensed" panose="02050806060905020404" pitchFamily="18"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7500" lnSpcReduction="2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38997664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77BA-5AB4-4A6B-B9F7-5C4BF4D76ABB}"/>
              </a:ext>
            </a:extLst>
          </p:cNvPr>
          <p:cNvSpPr>
            <a:spLocks noGrp="1"/>
          </p:cNvSpPr>
          <p:nvPr>
            <p:ph type="title"/>
          </p:nvPr>
        </p:nvSpPr>
        <p:spPr>
          <a:xfrm>
            <a:off x="457200" y="0"/>
            <a:ext cx="8229600" cy="980728"/>
          </a:xfrm>
        </p:spPr>
        <p:txBody>
          <a:bodyPr>
            <a:normAutofit/>
          </a:bodyPr>
          <a:lstStyle/>
          <a:p>
            <a:r>
              <a:rPr lang="en-GB" sz="3600" dirty="0">
                <a:solidFill>
                  <a:srgbClr val="FFCC99"/>
                </a:solidFill>
                <a:effectLst/>
              </a:rPr>
              <a:t>The utopia as novel</a:t>
            </a:r>
            <a:endParaRPr lang="en-GB" sz="2200" i="1" dirty="0">
              <a:solidFill>
                <a:srgbClr val="FFCC99"/>
              </a:solidFill>
              <a:latin typeface="+mn-lt"/>
              <a:ea typeface="+mn-ea"/>
              <a:cs typeface="+mn-cs"/>
            </a:endParaRPr>
          </a:p>
        </p:txBody>
      </p:sp>
      <p:sp>
        <p:nvSpPr>
          <p:cNvPr id="3" name="Content Placeholder 2">
            <a:extLst>
              <a:ext uri="{FF2B5EF4-FFF2-40B4-BE49-F238E27FC236}">
                <a16:creationId xmlns:a16="http://schemas.microsoft.com/office/drawing/2014/main" id="{6B5EBDBF-6FCC-47F4-9CFF-A05B5E2A9949}"/>
              </a:ext>
            </a:extLst>
          </p:cNvPr>
          <p:cNvSpPr>
            <a:spLocks noGrp="1"/>
          </p:cNvSpPr>
          <p:nvPr>
            <p:ph idx="1"/>
          </p:nvPr>
        </p:nvSpPr>
        <p:spPr>
          <a:xfrm>
            <a:off x="323528" y="764704"/>
            <a:ext cx="8496944" cy="5904656"/>
          </a:xfrm>
        </p:spPr>
        <p:txBody>
          <a:bodyPr>
            <a:normAutofit fontScale="92500" lnSpcReduction="20000"/>
          </a:bodyPr>
          <a:lstStyle/>
          <a:p>
            <a:pPr marL="137160" indent="0">
              <a:lnSpc>
                <a:spcPct val="120000"/>
              </a:lnSpc>
              <a:buNone/>
            </a:pPr>
            <a:r>
              <a:rPr lang="en-GB" sz="2400" dirty="0"/>
              <a:t>chapters by Laurence Davis and Simon Stow … tackle head-on a question that recurs throughout the edited volume, specifically the extent to which Le </a:t>
            </a:r>
            <a:r>
              <a:rPr lang="en-GB" sz="2400" dirty="0" err="1"/>
              <a:t>Guin’s</a:t>
            </a:r>
            <a:r>
              <a:rPr lang="en-GB" sz="2400" dirty="0"/>
              <a:t> “ambiguous utopia” </a:t>
            </a:r>
            <a:r>
              <a:rPr lang="en-GB" sz="2400" dirty="0">
                <a:solidFill>
                  <a:srgbClr val="FFCC99"/>
                </a:solidFill>
              </a:rPr>
              <a:t>poses a challenge to prevailing models of utopian literature and thought premised on an association between utopia and the idea of perfection</a:t>
            </a:r>
            <a:r>
              <a:rPr lang="en-GB" sz="2400" dirty="0"/>
              <a:t>. Both do so, moreover, </a:t>
            </a:r>
            <a:r>
              <a:rPr lang="en-GB" sz="2400" u="sng" dirty="0"/>
              <a:t>by paying particular attention to the fact that Le </a:t>
            </a:r>
            <a:r>
              <a:rPr lang="en-GB" sz="2400" u="sng" dirty="0" err="1"/>
              <a:t>Guin</a:t>
            </a:r>
            <a:r>
              <a:rPr lang="en-GB" sz="2400" u="sng" dirty="0"/>
              <a:t> chose to write her utopia as </a:t>
            </a:r>
            <a:r>
              <a:rPr lang="en-GB" sz="2400" u="sng" dirty="0">
                <a:solidFill>
                  <a:srgbClr val="FFCC99"/>
                </a:solidFill>
              </a:rPr>
              <a:t>a novel</a:t>
            </a:r>
            <a:r>
              <a:rPr lang="en-GB" sz="2400" u="sng" dirty="0"/>
              <a:t>.</a:t>
            </a:r>
          </a:p>
          <a:p>
            <a:pPr marL="137160" indent="0">
              <a:lnSpc>
                <a:spcPct val="120000"/>
              </a:lnSpc>
              <a:buNone/>
            </a:pPr>
            <a:r>
              <a:rPr lang="en-GB" sz="2400" dirty="0"/>
              <a:t>According to Davis, Le </a:t>
            </a:r>
            <a:r>
              <a:rPr lang="en-GB" sz="2400" dirty="0" err="1"/>
              <a:t>Guin</a:t>
            </a:r>
            <a:r>
              <a:rPr lang="en-GB" sz="2400" dirty="0"/>
              <a:t> succeeds in </a:t>
            </a:r>
            <a:r>
              <a:rPr lang="en-GB" sz="2400" i="1" dirty="0"/>
              <a:t>The Dispossessed </a:t>
            </a:r>
            <a:r>
              <a:rPr lang="en-GB" sz="2400" dirty="0"/>
              <a:t>in representing utopia not as a timeless and unattainable state of perfection, but as a time-sensitive, revolutionary critical perspective that can expand the opportunities for free human choice and meaningful action by helping to break open the horizon of historical possibility. In so doing, he suggests, </a:t>
            </a:r>
            <a:r>
              <a:rPr lang="en-GB" sz="2400" u="sng" dirty="0">
                <a:solidFill>
                  <a:srgbClr val="FFCC99"/>
                </a:solidFill>
              </a:rPr>
              <a:t>she redeems both the concept and fictional practice of utopia. </a:t>
            </a:r>
            <a:r>
              <a:rPr lang="en-GB" sz="2400" dirty="0"/>
              <a:t>She also dramatizes the dangers of dogmatic, mechanistic, Euclidean, and deterministic  conceptions of history, and reminds us of the indispensable part played in historical change by individual choice, moral responsibility, and personal creativity.  (</a:t>
            </a:r>
            <a:r>
              <a:rPr lang="en-GB" sz="2400" dirty="0" err="1"/>
              <a:t>Introduction,</a:t>
            </a:r>
            <a:r>
              <a:rPr lang="en-GB" sz="2400" i="1" dirty="0" err="1"/>
              <a:t>The</a:t>
            </a:r>
            <a:r>
              <a:rPr lang="en-GB" sz="2400" i="1" dirty="0"/>
              <a:t> New Utopian Politics of Ursula K. Le </a:t>
            </a:r>
            <a:r>
              <a:rPr lang="en-GB" sz="2400" i="1" dirty="0" err="1"/>
              <a:t>Guin’s</a:t>
            </a:r>
            <a:r>
              <a:rPr lang="en-GB" sz="2400" i="1" dirty="0"/>
              <a:t> ‘The Dispossessed’  </a:t>
            </a:r>
            <a:r>
              <a:rPr lang="en-GB" sz="2400" dirty="0" err="1"/>
              <a:t>p.x</a:t>
            </a:r>
            <a:r>
              <a:rPr lang="en-GB" sz="2400" dirty="0"/>
              <a:t>)</a:t>
            </a:r>
            <a:r>
              <a:rPr lang="en-GB" sz="2400" i="1" dirty="0"/>
              <a:t> </a:t>
            </a:r>
            <a:endParaRPr lang="en-GB" sz="2400" dirty="0"/>
          </a:p>
        </p:txBody>
      </p:sp>
    </p:spTree>
    <p:extLst>
      <p:ext uri="{BB962C8B-B14F-4D97-AF65-F5344CB8AC3E}">
        <p14:creationId xmlns:p14="http://schemas.microsoft.com/office/powerpoint/2010/main" val="38444145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EECB8-4FF6-42CA-A315-0CED9A38E914}"/>
              </a:ext>
            </a:extLst>
          </p:cNvPr>
          <p:cNvSpPr>
            <a:spLocks noGrp="1"/>
          </p:cNvSpPr>
          <p:nvPr>
            <p:ph type="title"/>
          </p:nvPr>
        </p:nvSpPr>
        <p:spPr>
          <a:xfrm>
            <a:off x="251520" y="297807"/>
            <a:ext cx="8784976" cy="501666"/>
          </a:xfrm>
        </p:spPr>
        <p:txBody>
          <a:bodyPr>
            <a:noAutofit/>
          </a:bodyPr>
          <a:lstStyle/>
          <a:p>
            <a:pPr algn="l"/>
            <a:r>
              <a:rPr lang="en-GB" sz="3600" dirty="0" smtClean="0">
                <a:solidFill>
                  <a:srgbClr val="FFCC99"/>
                </a:solidFill>
                <a:effectLst/>
                <a:latin typeface="+mn-lt"/>
              </a:rPr>
              <a:t>KEY ISSUES</a:t>
            </a:r>
            <a:endParaRPr lang="en-GB" sz="4000" b="0" dirty="0">
              <a:solidFill>
                <a:srgbClr val="FFCC99"/>
              </a:solidFill>
              <a:effectLst/>
              <a:latin typeface="+mn-lt"/>
            </a:endParaRPr>
          </a:p>
        </p:txBody>
      </p:sp>
      <p:sp>
        <p:nvSpPr>
          <p:cNvPr id="3" name="Content Placeholder 2">
            <a:extLst>
              <a:ext uri="{FF2B5EF4-FFF2-40B4-BE49-F238E27FC236}">
                <a16:creationId xmlns:a16="http://schemas.microsoft.com/office/drawing/2014/main" id="{5A11F94D-BBF1-472C-9CA7-A92D47A4689D}"/>
              </a:ext>
            </a:extLst>
          </p:cNvPr>
          <p:cNvSpPr>
            <a:spLocks noGrp="1"/>
          </p:cNvSpPr>
          <p:nvPr>
            <p:ph idx="1"/>
          </p:nvPr>
        </p:nvSpPr>
        <p:spPr>
          <a:xfrm>
            <a:off x="403448" y="799473"/>
            <a:ext cx="8229600" cy="5874862"/>
          </a:xfrm>
        </p:spPr>
        <p:txBody>
          <a:bodyPr>
            <a:normAutofit/>
          </a:bodyPr>
          <a:lstStyle/>
          <a:p>
            <a:pPr marL="137160" indent="0">
              <a:buNone/>
            </a:pPr>
            <a:r>
              <a:rPr lang="en-GB" sz="2400" dirty="0" smtClean="0"/>
              <a:t>- </a:t>
            </a:r>
            <a:r>
              <a:rPr lang="en-GB" sz="2400" dirty="0">
                <a:solidFill>
                  <a:srgbClr val="FFCC99"/>
                </a:solidFill>
              </a:rPr>
              <a:t>Individual  expression </a:t>
            </a:r>
            <a:r>
              <a:rPr lang="en-GB" sz="2400" dirty="0"/>
              <a:t>in communal state</a:t>
            </a:r>
          </a:p>
          <a:p>
            <a:pPr marL="137160" indent="0">
              <a:buNone/>
            </a:pPr>
            <a:r>
              <a:rPr lang="en-GB" sz="2400" dirty="0"/>
              <a:t>- To what extent caused by difficult environmental conditions and </a:t>
            </a:r>
            <a:r>
              <a:rPr lang="en-GB" sz="2400" dirty="0">
                <a:solidFill>
                  <a:srgbClr val="FFCC99"/>
                </a:solidFill>
              </a:rPr>
              <a:t>scarcity of resources</a:t>
            </a:r>
          </a:p>
          <a:p>
            <a:pPr marL="137160" indent="0">
              <a:buNone/>
            </a:pPr>
            <a:r>
              <a:rPr lang="en-GB" sz="2400" dirty="0"/>
              <a:t>- The possibility of an </a:t>
            </a:r>
            <a:r>
              <a:rPr lang="en-GB" sz="2400" dirty="0">
                <a:solidFill>
                  <a:srgbClr val="FFCC99"/>
                </a:solidFill>
              </a:rPr>
              <a:t>anarchist idea ossifying </a:t>
            </a:r>
            <a:r>
              <a:rPr lang="en-GB" sz="2400" dirty="0"/>
              <a:t>into rigidity, with the </a:t>
            </a:r>
            <a:r>
              <a:rPr lang="en-GB" sz="2400" dirty="0" err="1"/>
              <a:t>Annaresti</a:t>
            </a:r>
            <a:r>
              <a:rPr lang="en-GB" sz="2400" dirty="0"/>
              <a:t>  parroting bits of </a:t>
            </a:r>
            <a:r>
              <a:rPr lang="en-GB" sz="2400" dirty="0" err="1"/>
              <a:t>Odo</a:t>
            </a:r>
            <a:r>
              <a:rPr lang="en-GB" sz="2400" dirty="0"/>
              <a:t> (fixed into a sacred text)  </a:t>
            </a:r>
          </a:p>
          <a:p>
            <a:pPr marL="137160" indent="0">
              <a:buNone/>
            </a:pPr>
            <a:r>
              <a:rPr lang="en-GB" sz="2400" dirty="0"/>
              <a:t>- Of the </a:t>
            </a:r>
            <a:r>
              <a:rPr lang="en-GB" sz="2400" dirty="0">
                <a:solidFill>
                  <a:srgbClr val="FFCC99"/>
                </a:solidFill>
              </a:rPr>
              <a:t>‘cornerstone’ </a:t>
            </a:r>
            <a:r>
              <a:rPr lang="en-GB" sz="2400" dirty="0"/>
              <a:t>becoming not the foundation of a secure home but a </a:t>
            </a:r>
            <a:r>
              <a:rPr lang="en-GB" sz="2400" dirty="0">
                <a:solidFill>
                  <a:srgbClr val="FFCC99"/>
                </a:solidFill>
              </a:rPr>
              <a:t>wall</a:t>
            </a:r>
            <a:r>
              <a:rPr lang="en-GB" sz="2400" dirty="0"/>
              <a:t> that </a:t>
            </a:r>
            <a:r>
              <a:rPr lang="en-GB" sz="2400" i="1" dirty="0"/>
              <a:t>prevents</a:t>
            </a:r>
            <a:r>
              <a:rPr lang="en-GB" sz="2400" dirty="0"/>
              <a:t> the individual returning home</a:t>
            </a:r>
          </a:p>
          <a:p>
            <a:pPr marL="137160" indent="0">
              <a:buNone/>
            </a:pPr>
            <a:r>
              <a:rPr lang="en-GB" sz="2400" dirty="0"/>
              <a:t>- </a:t>
            </a:r>
            <a:r>
              <a:rPr lang="en-GB" sz="2400" dirty="0" smtClean="0">
                <a:solidFill>
                  <a:srgbClr val="FFCC99"/>
                </a:solidFill>
              </a:rPr>
              <a:t>Time-</a:t>
            </a:r>
            <a:r>
              <a:rPr lang="en-GB" sz="2400" dirty="0" smtClean="0"/>
              <a:t> </a:t>
            </a:r>
            <a:r>
              <a:rPr lang="en-GB" sz="2400" dirty="0"/>
              <a:t>the nature of time and its expression within people, languages, ideas, human species, </a:t>
            </a:r>
          </a:p>
          <a:p>
            <a:pPr marL="137160" indent="0">
              <a:buNone/>
            </a:pPr>
            <a:r>
              <a:rPr lang="en-GB" sz="2400" dirty="0"/>
              <a:t>- The loss of the family, the meal the </a:t>
            </a:r>
            <a:r>
              <a:rPr lang="en-GB" sz="2400" dirty="0">
                <a:solidFill>
                  <a:srgbClr val="FFCC99"/>
                </a:solidFill>
              </a:rPr>
              <a:t>stable place called home</a:t>
            </a:r>
            <a:r>
              <a:rPr lang="en-GB" sz="2400" dirty="0"/>
              <a:t>. </a:t>
            </a:r>
          </a:p>
          <a:p>
            <a:pPr marL="137160" indent="0">
              <a:buNone/>
            </a:pPr>
            <a:endParaRPr lang="en-GB" dirty="0"/>
          </a:p>
          <a:p>
            <a:pPr marL="137160" indent="0">
              <a:buNone/>
            </a:pPr>
            <a:r>
              <a:rPr lang="en-GB" sz="2400" dirty="0"/>
              <a:t>Many of the following passages come from the various essays that make up </a:t>
            </a:r>
            <a:r>
              <a:rPr lang="en-GB" sz="2400" i="1" dirty="0"/>
              <a:t>The New Utopian Politics of Ursula K. Le </a:t>
            </a:r>
            <a:r>
              <a:rPr lang="en-GB" sz="2400" i="1" dirty="0" err="1"/>
              <a:t>Guin’s</a:t>
            </a:r>
            <a:r>
              <a:rPr lang="en-GB" sz="2400" i="1" dirty="0"/>
              <a:t> ‘The Dispossessed’ </a:t>
            </a:r>
          </a:p>
          <a:p>
            <a:pPr marL="137160" indent="0" algn="r">
              <a:buNone/>
            </a:pPr>
            <a:r>
              <a:rPr lang="en-GB" sz="2400" dirty="0">
                <a:solidFill>
                  <a:srgbClr val="FFCC99"/>
                </a:solidFill>
              </a:rPr>
              <a:t>(available in full on </a:t>
            </a:r>
            <a:r>
              <a:rPr lang="en-GB" sz="2400" dirty="0" err="1">
                <a:solidFill>
                  <a:srgbClr val="FFCC99"/>
                </a:solidFill>
              </a:rPr>
              <a:t>moodle</a:t>
            </a:r>
            <a:r>
              <a:rPr lang="en-GB" sz="2400" dirty="0">
                <a:solidFill>
                  <a:srgbClr val="FFCC99"/>
                </a:solidFill>
              </a:rPr>
              <a:t>)  </a:t>
            </a:r>
          </a:p>
        </p:txBody>
      </p:sp>
    </p:spTree>
    <p:extLst>
      <p:ext uri="{BB962C8B-B14F-4D97-AF65-F5344CB8AC3E}">
        <p14:creationId xmlns:p14="http://schemas.microsoft.com/office/powerpoint/2010/main" val="269784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CD82-444B-4710-BD26-76860ABE3261}"/>
              </a:ext>
            </a:extLst>
          </p:cNvPr>
          <p:cNvSpPr>
            <a:spLocks noGrp="1"/>
          </p:cNvSpPr>
          <p:nvPr>
            <p:ph type="title"/>
          </p:nvPr>
        </p:nvSpPr>
        <p:spPr>
          <a:xfrm>
            <a:off x="457200" y="116632"/>
            <a:ext cx="8229600" cy="850106"/>
          </a:xfrm>
        </p:spPr>
        <p:txBody>
          <a:bodyPr>
            <a:normAutofit/>
          </a:bodyPr>
          <a:lstStyle/>
          <a:p>
            <a:r>
              <a:rPr lang="en-GB" dirty="0">
                <a:solidFill>
                  <a:srgbClr val="FFCC99"/>
                </a:solidFill>
                <a:effectLst/>
              </a:rPr>
              <a:t>Scarcity &amp; acceptance </a:t>
            </a:r>
          </a:p>
        </p:txBody>
      </p:sp>
      <p:sp>
        <p:nvSpPr>
          <p:cNvPr id="3" name="Content Placeholder 2">
            <a:extLst>
              <a:ext uri="{FF2B5EF4-FFF2-40B4-BE49-F238E27FC236}">
                <a16:creationId xmlns:a16="http://schemas.microsoft.com/office/drawing/2014/main" id="{4CD78308-9FEA-49FD-A458-2F80B026FF99}"/>
              </a:ext>
            </a:extLst>
          </p:cNvPr>
          <p:cNvSpPr>
            <a:spLocks noGrp="1"/>
          </p:cNvSpPr>
          <p:nvPr>
            <p:ph idx="1"/>
          </p:nvPr>
        </p:nvSpPr>
        <p:spPr>
          <a:xfrm>
            <a:off x="354360" y="945187"/>
            <a:ext cx="8435280" cy="5774630"/>
          </a:xfrm>
        </p:spPr>
        <p:txBody>
          <a:bodyPr>
            <a:normAutofit/>
          </a:bodyPr>
          <a:lstStyle/>
          <a:p>
            <a:pPr marL="137160" indent="0">
              <a:buNone/>
            </a:pPr>
            <a:r>
              <a:rPr lang="en-GB" sz="2600" dirty="0"/>
              <a:t>Because the anarchist society of </a:t>
            </a:r>
            <a:r>
              <a:rPr lang="en-GB" sz="2600" dirty="0" err="1"/>
              <a:t>Anarres</a:t>
            </a:r>
            <a:r>
              <a:rPr lang="en-GB" sz="2600" dirty="0"/>
              <a:t> can respond effectively to scarcity, it can resolve </a:t>
            </a:r>
            <a:r>
              <a:rPr lang="en-GB" sz="2600" dirty="0">
                <a:solidFill>
                  <a:srgbClr val="FFCC99"/>
                </a:solidFill>
              </a:rPr>
              <a:t>the problem that Hobbes thought would lead to a state of war of all against all </a:t>
            </a:r>
            <a:r>
              <a:rPr lang="en-GB" sz="2600" dirty="0"/>
              <a:t>and require a central authority with enough coercive power to establish law and order, determine the distribution of “mine and thine,” and maintain the peace. … Sharing their concerns about scarcity and conflict, Marx thought that </a:t>
            </a:r>
            <a:r>
              <a:rPr lang="en-GB" sz="2600" dirty="0">
                <a:solidFill>
                  <a:srgbClr val="FFCC99"/>
                </a:solidFill>
              </a:rPr>
              <a:t>any attempt to replace capitalism, liberalism, and possessive individualism with a free, egalitarian, communist society would fail unless the </a:t>
            </a:r>
            <a:r>
              <a:rPr lang="en-GB" sz="2600" dirty="0" err="1">
                <a:solidFill>
                  <a:srgbClr val="FFCC99"/>
                </a:solidFill>
              </a:rPr>
              <a:t>unpreced</a:t>
            </a:r>
            <a:r>
              <a:rPr lang="en-GB" sz="2600" dirty="0">
                <a:solidFill>
                  <a:srgbClr val="FFCC99"/>
                </a:solidFill>
              </a:rPr>
              <a:t>- </a:t>
            </a:r>
            <a:r>
              <a:rPr lang="en-GB" sz="2600" dirty="0" err="1">
                <a:solidFill>
                  <a:srgbClr val="FFCC99"/>
                </a:solidFill>
              </a:rPr>
              <a:t>ented</a:t>
            </a:r>
            <a:r>
              <a:rPr lang="en-GB" sz="2600" dirty="0">
                <a:solidFill>
                  <a:srgbClr val="FFCC99"/>
                </a:solidFill>
              </a:rPr>
              <a:t> productive powers that capitalism had brought into existence could be maintained and expanded.</a:t>
            </a:r>
            <a:r>
              <a:rPr lang="en-GB" sz="2600" dirty="0">
                <a:solidFill>
                  <a:srgbClr val="FFC000"/>
                </a:solidFill>
              </a:rPr>
              <a:t> </a:t>
            </a:r>
            <a:r>
              <a:rPr lang="en-GB" sz="2600" dirty="0"/>
              <a:t>What liberal capitalism and Marxism cannot do, Le </a:t>
            </a:r>
            <a:r>
              <a:rPr lang="en-GB" sz="2600" dirty="0" err="1"/>
              <a:t>Guin’s</a:t>
            </a:r>
            <a:r>
              <a:rPr lang="en-GB" sz="2600" dirty="0"/>
              <a:t> anarchy, as practiced on </a:t>
            </a:r>
            <a:r>
              <a:rPr lang="en-GB" sz="2600" dirty="0" err="1"/>
              <a:t>Anarres</a:t>
            </a:r>
            <a:r>
              <a:rPr lang="en-GB" sz="2600" dirty="0"/>
              <a:t>, can: establish and maintain a society of liberty, equality, and community despite severe shortages of resources. </a:t>
            </a:r>
          </a:p>
          <a:p>
            <a:pPr marL="457200" lvl="1" indent="0">
              <a:buNone/>
            </a:pPr>
            <a:r>
              <a:rPr lang="en-GB" sz="2200" dirty="0"/>
              <a:t>	Peter G. </a:t>
            </a:r>
            <a:r>
              <a:rPr lang="en-GB" sz="2200" dirty="0" err="1"/>
              <a:t>Stillman</a:t>
            </a:r>
            <a:r>
              <a:rPr lang="en-GB" sz="2200" dirty="0"/>
              <a:t>, ‘</a:t>
            </a:r>
            <a:r>
              <a:rPr lang="en-GB" sz="2200" i="1" dirty="0"/>
              <a:t>The Dispossessed </a:t>
            </a:r>
            <a:r>
              <a:rPr lang="en-GB" sz="2200" dirty="0"/>
              <a:t>as Ecological Political Theory</a:t>
            </a:r>
            <a:r>
              <a:rPr lang="en-GB" dirty="0"/>
              <a:t>’  (p.56)</a:t>
            </a:r>
          </a:p>
        </p:txBody>
      </p:sp>
    </p:spTree>
    <p:extLst>
      <p:ext uri="{BB962C8B-B14F-4D97-AF65-F5344CB8AC3E}">
        <p14:creationId xmlns:p14="http://schemas.microsoft.com/office/powerpoint/2010/main" val="36086862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17977-5ACF-4EB1-A55D-A9AF1DD71925}"/>
              </a:ext>
            </a:extLst>
          </p:cNvPr>
          <p:cNvSpPr>
            <a:spLocks noGrp="1"/>
          </p:cNvSpPr>
          <p:nvPr>
            <p:ph type="title"/>
          </p:nvPr>
        </p:nvSpPr>
        <p:spPr>
          <a:xfrm>
            <a:off x="179512" y="274638"/>
            <a:ext cx="8856984" cy="1143000"/>
          </a:xfrm>
        </p:spPr>
        <p:txBody>
          <a:bodyPr>
            <a:noAutofit/>
          </a:bodyPr>
          <a:lstStyle/>
          <a:p>
            <a:r>
              <a:rPr lang="en-GB" sz="3200" dirty="0">
                <a:solidFill>
                  <a:srgbClr val="FFCC99"/>
                </a:solidFill>
                <a:effectLst/>
              </a:rPr>
              <a:t>the perspective of environmental &amp; ecological issues </a:t>
            </a:r>
            <a:endParaRPr lang="en-GB" sz="3600" dirty="0">
              <a:solidFill>
                <a:srgbClr val="FFCC99"/>
              </a:solidFill>
              <a:effectLst/>
            </a:endParaRPr>
          </a:p>
        </p:txBody>
      </p:sp>
      <p:sp>
        <p:nvSpPr>
          <p:cNvPr id="3" name="Content Placeholder 2">
            <a:extLst>
              <a:ext uri="{FF2B5EF4-FFF2-40B4-BE49-F238E27FC236}">
                <a16:creationId xmlns:a16="http://schemas.microsoft.com/office/drawing/2014/main" id="{ED8B9434-561C-4CAE-8BE7-14464C32D7E8}"/>
              </a:ext>
            </a:extLst>
          </p:cNvPr>
          <p:cNvSpPr>
            <a:spLocks noGrp="1"/>
          </p:cNvSpPr>
          <p:nvPr>
            <p:ph idx="1"/>
          </p:nvPr>
        </p:nvSpPr>
        <p:spPr/>
        <p:txBody>
          <a:bodyPr>
            <a:normAutofit fontScale="92500" lnSpcReduction="10000"/>
          </a:bodyPr>
          <a:lstStyle/>
          <a:p>
            <a:pPr marL="137160" indent="0">
              <a:buNone/>
            </a:pPr>
            <a:r>
              <a:rPr lang="en-GB" sz="2600" dirty="0"/>
              <a:t>[1] Anarchy on </a:t>
            </a:r>
            <a:r>
              <a:rPr lang="en-GB" sz="2600" dirty="0" err="1"/>
              <a:t>Anarres</a:t>
            </a:r>
            <a:r>
              <a:rPr lang="en-GB" sz="2600" dirty="0"/>
              <a:t> allows for the resolution of important </a:t>
            </a:r>
            <a:r>
              <a:rPr lang="en-GB" sz="2600" dirty="0">
                <a:solidFill>
                  <a:srgbClr val="FFCC99"/>
                </a:solidFill>
              </a:rPr>
              <a:t>environmental issues of resource use </a:t>
            </a:r>
            <a:r>
              <a:rPr lang="en-GB" sz="2600" dirty="0"/>
              <a:t>and disposal, but is anarchy the only social arrangement that can resolve these issues? </a:t>
            </a:r>
          </a:p>
          <a:p>
            <a:pPr marL="137160" indent="0">
              <a:spcBef>
                <a:spcPts val="600"/>
              </a:spcBef>
              <a:buNone/>
            </a:pPr>
            <a:r>
              <a:rPr lang="en-GB" sz="2600" dirty="0"/>
              <a:t>[2] What about </a:t>
            </a:r>
            <a:r>
              <a:rPr lang="en-GB" sz="2600" dirty="0">
                <a:solidFill>
                  <a:srgbClr val="FFCC99"/>
                </a:solidFill>
              </a:rPr>
              <a:t>environmental and ecological issues that go beyond resource use and pollution, </a:t>
            </a:r>
            <a:r>
              <a:rPr lang="en-GB" sz="2600" dirty="0"/>
              <a:t>such as how human beings relate </a:t>
            </a:r>
            <a:r>
              <a:rPr lang="en-GB" sz="2600" dirty="0" err="1"/>
              <a:t>psychologi</a:t>
            </a:r>
            <a:r>
              <a:rPr lang="en-GB" sz="2600" dirty="0"/>
              <a:t>-//</a:t>
            </a:r>
            <a:r>
              <a:rPr lang="en-GB" sz="2600" dirty="0" err="1"/>
              <a:t>cally</a:t>
            </a:r>
            <a:r>
              <a:rPr lang="en-GB" sz="2600" dirty="0"/>
              <a:t> or spiritually to what surrounds us, how the human species maintains and reproduces itself, and how human beings relate to and fit in with the ecosystem as a whole? </a:t>
            </a:r>
          </a:p>
          <a:p>
            <a:pPr marL="137160" indent="0">
              <a:buNone/>
            </a:pPr>
            <a:r>
              <a:rPr lang="en-GB" sz="2600" dirty="0"/>
              <a:t>[3] although </a:t>
            </a:r>
            <a:r>
              <a:rPr lang="en-GB" sz="2600" i="1" dirty="0"/>
              <a:t>The Dispossessed </a:t>
            </a:r>
            <a:r>
              <a:rPr lang="en-GB" sz="2600" dirty="0"/>
              <a:t>presents an imagined anarchist society that continues on </a:t>
            </a:r>
            <a:r>
              <a:rPr lang="en-GB" sz="2600" dirty="0" err="1"/>
              <a:t>Anarres</a:t>
            </a:r>
            <a:r>
              <a:rPr lang="en-GB" sz="2600" dirty="0"/>
              <a:t> under conditions of scarcity, </a:t>
            </a:r>
            <a:r>
              <a:rPr lang="en-GB" sz="2600" dirty="0">
                <a:solidFill>
                  <a:srgbClr val="FFCC99"/>
                </a:solidFill>
              </a:rPr>
              <a:t>is anarchy possible under conditions of relative plenty?</a:t>
            </a:r>
            <a:r>
              <a:rPr lang="en-GB" sz="2600" dirty="0"/>
              <a:t> </a:t>
            </a:r>
            <a:r>
              <a:rPr lang="en-GB" sz="2400" dirty="0"/>
              <a:t>Looked at within the confines of the written text: is anarchy possible on A-Io with its relative plenty? </a:t>
            </a:r>
            <a:endParaRPr lang="en-GB" sz="2600" dirty="0"/>
          </a:p>
          <a:p>
            <a:pPr marL="137160" indent="0">
              <a:buNone/>
            </a:pPr>
            <a:r>
              <a:rPr lang="en-GB" sz="2200" dirty="0"/>
              <a:t>						</a:t>
            </a:r>
            <a:r>
              <a:rPr lang="en-GB" sz="2200" dirty="0" err="1"/>
              <a:t>Stillman</a:t>
            </a:r>
            <a:r>
              <a:rPr lang="en-GB" sz="2200" dirty="0"/>
              <a:t>, (pp.56-7)</a:t>
            </a:r>
          </a:p>
          <a:p>
            <a:pPr marL="137160" indent="0">
              <a:buNone/>
            </a:pPr>
            <a:endParaRPr lang="en-GB" dirty="0"/>
          </a:p>
        </p:txBody>
      </p:sp>
    </p:spTree>
    <p:extLst>
      <p:ext uri="{BB962C8B-B14F-4D97-AF65-F5344CB8AC3E}">
        <p14:creationId xmlns:p14="http://schemas.microsoft.com/office/powerpoint/2010/main" val="124614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FBC41-FAE1-46DA-B915-6E241FF403A2}"/>
              </a:ext>
            </a:extLst>
          </p:cNvPr>
          <p:cNvSpPr>
            <a:spLocks noGrp="1"/>
          </p:cNvSpPr>
          <p:nvPr>
            <p:ph type="title"/>
          </p:nvPr>
        </p:nvSpPr>
        <p:spPr>
          <a:xfrm>
            <a:off x="324720" y="116632"/>
            <a:ext cx="8494559" cy="850106"/>
          </a:xfrm>
        </p:spPr>
        <p:txBody>
          <a:bodyPr>
            <a:noAutofit/>
          </a:bodyPr>
          <a:lstStyle/>
          <a:p>
            <a:r>
              <a:rPr lang="en-GB" sz="2600" dirty="0">
                <a:solidFill>
                  <a:srgbClr val="FFC000"/>
                </a:solidFill>
                <a:effectLst/>
              </a:rPr>
              <a:t> </a:t>
            </a:r>
            <a:r>
              <a:rPr lang="en-GB" sz="3200" dirty="0">
                <a:solidFill>
                  <a:srgbClr val="FFCC99"/>
                </a:solidFill>
                <a:effectLst/>
              </a:rPr>
              <a:t>resources: trade</a:t>
            </a:r>
            <a:endParaRPr lang="en-GB" sz="2600" dirty="0">
              <a:solidFill>
                <a:srgbClr val="FFCC99"/>
              </a:solidFill>
              <a:effectLst/>
            </a:endParaRPr>
          </a:p>
        </p:txBody>
      </p:sp>
      <p:sp>
        <p:nvSpPr>
          <p:cNvPr id="3" name="Content Placeholder 2">
            <a:extLst>
              <a:ext uri="{FF2B5EF4-FFF2-40B4-BE49-F238E27FC236}">
                <a16:creationId xmlns:a16="http://schemas.microsoft.com/office/drawing/2014/main" id="{823C987A-67B1-4FEE-959B-A8AAE176F4F6}"/>
              </a:ext>
            </a:extLst>
          </p:cNvPr>
          <p:cNvSpPr>
            <a:spLocks noGrp="1"/>
          </p:cNvSpPr>
          <p:nvPr>
            <p:ph idx="1"/>
          </p:nvPr>
        </p:nvSpPr>
        <p:spPr>
          <a:xfrm>
            <a:off x="457199" y="966738"/>
            <a:ext cx="8229600" cy="5616624"/>
          </a:xfrm>
        </p:spPr>
        <p:txBody>
          <a:bodyPr>
            <a:normAutofit fontScale="85000" lnSpcReduction="20000"/>
          </a:bodyPr>
          <a:lstStyle/>
          <a:p>
            <a:pPr marL="137160" indent="0" fontAlgn="base">
              <a:buNone/>
            </a:pPr>
            <a:r>
              <a:rPr lang="en-GB" dirty="0"/>
              <a:t>They brought fossil oils and petroleum products, certain delicate machine parts and electronic components that </a:t>
            </a:r>
            <a:r>
              <a:rPr lang="en-GB" dirty="0" err="1"/>
              <a:t>Anarresti</a:t>
            </a:r>
            <a:r>
              <a:rPr lang="en-GB" dirty="0"/>
              <a:t> manufacturing was not geared to supply, and often a new strain of fruit tree or grain for testing. They took back to </a:t>
            </a:r>
            <a:r>
              <a:rPr lang="en-GB" dirty="0" err="1"/>
              <a:t>Urras</a:t>
            </a:r>
            <a:r>
              <a:rPr lang="en-GB" dirty="0"/>
              <a:t> a full load of mercury, copper, </a:t>
            </a:r>
            <a:r>
              <a:rPr lang="en-GB" dirty="0" err="1"/>
              <a:t>aluminum</a:t>
            </a:r>
            <a:r>
              <a:rPr lang="en-GB" dirty="0"/>
              <a:t>, uranium, tin, and gold. It was, for them, a very good bargain. </a:t>
            </a:r>
            <a:r>
              <a:rPr lang="en-GB" dirty="0">
                <a:solidFill>
                  <a:srgbClr val="FFCC99"/>
                </a:solidFill>
              </a:rPr>
              <a:t>The division of their cargoes eight times a year was the most prestigious function of the </a:t>
            </a:r>
            <a:r>
              <a:rPr lang="en-GB" dirty="0" err="1">
                <a:solidFill>
                  <a:srgbClr val="FFCC99"/>
                </a:solidFill>
              </a:rPr>
              <a:t>Urrasti</a:t>
            </a:r>
            <a:r>
              <a:rPr lang="en-GB" dirty="0">
                <a:solidFill>
                  <a:srgbClr val="FFCC99"/>
                </a:solidFill>
              </a:rPr>
              <a:t> Council of World Governments and the major event of the </a:t>
            </a:r>
            <a:r>
              <a:rPr lang="en-GB" dirty="0" err="1">
                <a:solidFill>
                  <a:srgbClr val="FFCC99"/>
                </a:solidFill>
              </a:rPr>
              <a:t>Urrasti</a:t>
            </a:r>
            <a:r>
              <a:rPr lang="en-GB" dirty="0">
                <a:solidFill>
                  <a:srgbClr val="FFCC99"/>
                </a:solidFill>
              </a:rPr>
              <a:t> world stock market. In fact, the Free World of </a:t>
            </a:r>
            <a:r>
              <a:rPr lang="en-GB" dirty="0" err="1">
                <a:solidFill>
                  <a:srgbClr val="FFCC99"/>
                </a:solidFill>
              </a:rPr>
              <a:t>Anarres</a:t>
            </a:r>
            <a:r>
              <a:rPr lang="en-GB" dirty="0">
                <a:solidFill>
                  <a:srgbClr val="FFCC99"/>
                </a:solidFill>
              </a:rPr>
              <a:t> was a mining colony of </a:t>
            </a:r>
            <a:r>
              <a:rPr lang="en-GB" dirty="0" err="1">
                <a:solidFill>
                  <a:srgbClr val="FFCC99"/>
                </a:solidFill>
              </a:rPr>
              <a:t>Urras</a:t>
            </a:r>
            <a:r>
              <a:rPr lang="en-GB" dirty="0">
                <a:solidFill>
                  <a:srgbClr val="FFCC99"/>
                </a:solidFill>
              </a:rPr>
              <a:t>.</a:t>
            </a:r>
          </a:p>
          <a:p>
            <a:pPr marL="137160" indent="0" fontAlgn="base">
              <a:buNone/>
            </a:pPr>
            <a:r>
              <a:rPr lang="en-GB" dirty="0"/>
              <a:t>The fact galled. Every generation, every year, in the PDC debates in </a:t>
            </a:r>
            <a:r>
              <a:rPr lang="en-GB" dirty="0" err="1"/>
              <a:t>Abbenay</a:t>
            </a:r>
            <a:r>
              <a:rPr lang="en-GB" dirty="0"/>
              <a:t>, fierce protests were made) “Why do we continue these profiteering business transactions with </a:t>
            </a:r>
            <a:r>
              <a:rPr lang="en-GB" dirty="0" err="1"/>
              <a:t>warmaking</a:t>
            </a:r>
            <a:r>
              <a:rPr lang="en-GB" dirty="0"/>
              <a:t> </a:t>
            </a:r>
            <a:r>
              <a:rPr lang="en-GB" dirty="0" err="1"/>
              <a:t>propertarians</a:t>
            </a:r>
            <a:r>
              <a:rPr lang="en-GB" dirty="0"/>
              <a:t>?” And cooler heads always gave the same answer: </a:t>
            </a:r>
            <a:r>
              <a:rPr lang="en-GB" dirty="0">
                <a:solidFill>
                  <a:srgbClr val="FFCC99"/>
                </a:solidFill>
              </a:rPr>
              <a:t>“It would cost the </a:t>
            </a:r>
            <a:r>
              <a:rPr lang="en-GB" dirty="0" err="1">
                <a:solidFill>
                  <a:srgbClr val="FFCC99"/>
                </a:solidFill>
              </a:rPr>
              <a:t>Urrasti</a:t>
            </a:r>
            <a:r>
              <a:rPr lang="en-GB" dirty="0">
                <a:solidFill>
                  <a:srgbClr val="FFCC99"/>
                </a:solidFill>
              </a:rPr>
              <a:t> more to dig the ores themselves; therefore they don't invade us. But if we broke the trade agreement, they would use force.” </a:t>
            </a:r>
            <a:r>
              <a:rPr lang="en-GB" dirty="0"/>
              <a:t>It is hard, however, for people who have never paid money for anything to understand the psychology of cost, the argument of the marketplace. Seven generations of peace had not brought trust.              (chapter 4)</a:t>
            </a:r>
          </a:p>
          <a:p>
            <a:pPr marL="137160" indent="0">
              <a:buNone/>
            </a:pPr>
            <a:endParaRPr lang="en-GB" dirty="0"/>
          </a:p>
        </p:txBody>
      </p:sp>
    </p:spTree>
    <p:extLst>
      <p:ext uri="{BB962C8B-B14F-4D97-AF65-F5344CB8AC3E}">
        <p14:creationId xmlns:p14="http://schemas.microsoft.com/office/powerpoint/2010/main" val="37333491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5B6A72-E137-4734-A1EB-774603128C46}"/>
              </a:ext>
            </a:extLst>
          </p:cNvPr>
          <p:cNvSpPr>
            <a:spLocks noGrp="1"/>
          </p:cNvSpPr>
          <p:nvPr>
            <p:ph idx="1"/>
          </p:nvPr>
        </p:nvSpPr>
        <p:spPr>
          <a:xfrm>
            <a:off x="302940" y="1097360"/>
            <a:ext cx="8538120" cy="5760640"/>
          </a:xfrm>
        </p:spPr>
        <p:txBody>
          <a:bodyPr>
            <a:normAutofit fontScale="85000" lnSpcReduction="20000"/>
          </a:bodyPr>
          <a:lstStyle/>
          <a:p>
            <a:pPr marL="137160" indent="0">
              <a:buNone/>
            </a:pPr>
            <a:r>
              <a:rPr lang="en-GB" dirty="0"/>
              <a:t>The whole experience had been so bewildering to him that he put it out of mind as soon as possible, but he had dreams about it for months afterwards, nightmares. </a:t>
            </a:r>
            <a:r>
              <a:rPr lang="en-GB" dirty="0" err="1"/>
              <a:t>Saemtenevia</a:t>
            </a:r>
            <a:r>
              <a:rPr lang="en-GB" dirty="0"/>
              <a:t> Prospect was two miles long, and it was a solid mass of people, traffic, and things: </a:t>
            </a:r>
            <a:r>
              <a:rPr lang="en-GB" dirty="0">
                <a:solidFill>
                  <a:srgbClr val="FFCC99"/>
                </a:solidFill>
              </a:rPr>
              <a:t>things to buy, things for sale. </a:t>
            </a:r>
            <a:r>
              <a:rPr lang="en-GB" dirty="0"/>
              <a:t>Coats, dresses, gowns, robes, trousers, breeches, shuts, blouses, hats, shoes, stockings, scarves, shawls, vests, capes, umbrellas, clothes to wear while sleeping, while swimming, while playing games, while at an afternoon party, while at an evening party, while at a party in the country, while traveling, while at the </a:t>
            </a:r>
            <a:r>
              <a:rPr lang="en-GB" dirty="0" err="1"/>
              <a:t>theater</a:t>
            </a:r>
            <a:r>
              <a:rPr lang="en-GB" dirty="0"/>
              <a:t>, while riding horses, gardening, receiving guests, boating, dining, hunting — all different, all in hundreds of different cuts, styles, </a:t>
            </a:r>
            <a:r>
              <a:rPr lang="en-GB" dirty="0" err="1"/>
              <a:t>colors</a:t>
            </a:r>
            <a:r>
              <a:rPr lang="en-GB" dirty="0"/>
              <a:t>, textures, materials. Perfumes, clocks. lamps, statues, cosmetics, candles, pictures, cameras, games, vases, sofas, kettles, puzzles, pillows, dolls, colanders, hassocks, jewels, carpets, toothpicks, calendars, a baby's teething rattle of platinum with a handle of rock crystal, an electrical machine to sharpen pencils, a wristwatch with diamond numerals; figurines and </a:t>
            </a:r>
            <a:r>
              <a:rPr lang="en-GB" dirty="0" err="1"/>
              <a:t>souvenira</a:t>
            </a:r>
            <a:r>
              <a:rPr lang="en-GB" dirty="0"/>
              <a:t> and kickshaws and mementos and gewgaws and bric-a-brac, everything either useless to begin with or ornamented so as to disguise its use; acres of luxuries, acres of excrement. </a:t>
            </a:r>
          </a:p>
          <a:p>
            <a:pPr marL="137160" indent="0" algn="r">
              <a:buNone/>
            </a:pPr>
            <a:r>
              <a:rPr lang="en-GB" sz="2400" dirty="0"/>
              <a:t>(Chapter 5)</a:t>
            </a:r>
          </a:p>
        </p:txBody>
      </p:sp>
      <p:sp>
        <p:nvSpPr>
          <p:cNvPr id="4" name="Rectangle 3">
            <a:extLst>
              <a:ext uri="{FF2B5EF4-FFF2-40B4-BE49-F238E27FC236}">
                <a16:creationId xmlns:a16="http://schemas.microsoft.com/office/drawing/2014/main" id="{9BB7550E-1D87-4B51-B4DE-629FFFE5FED8}"/>
              </a:ext>
            </a:extLst>
          </p:cNvPr>
          <p:cNvSpPr/>
          <p:nvPr/>
        </p:nvSpPr>
        <p:spPr>
          <a:xfrm>
            <a:off x="1475656" y="116632"/>
            <a:ext cx="6564041" cy="646331"/>
          </a:xfrm>
          <a:prstGeom prst="rect">
            <a:avLst/>
          </a:prstGeom>
        </p:spPr>
        <p:txBody>
          <a:bodyPr wrap="none">
            <a:spAutoFit/>
          </a:bodyPr>
          <a:lstStyle/>
          <a:p>
            <a:r>
              <a:rPr lang="en-GB" sz="3600" b="1" dirty="0">
                <a:ln w="6350">
                  <a:noFill/>
                </a:ln>
                <a:solidFill>
                  <a:srgbClr val="FFCC99"/>
                </a:solidFill>
                <a:latin typeface="+mj-lt"/>
                <a:ea typeface="+mj-ea"/>
                <a:cs typeface="+mj-cs"/>
              </a:rPr>
              <a:t>Resources: the market</a:t>
            </a:r>
          </a:p>
        </p:txBody>
      </p:sp>
    </p:spTree>
    <p:extLst>
      <p:ext uri="{BB962C8B-B14F-4D97-AF65-F5344CB8AC3E}">
        <p14:creationId xmlns:p14="http://schemas.microsoft.com/office/powerpoint/2010/main" val="32738741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80AB-D175-4DBD-AEB9-020E09145EF8}"/>
              </a:ext>
            </a:extLst>
          </p:cNvPr>
          <p:cNvSpPr>
            <a:spLocks noGrp="1"/>
          </p:cNvSpPr>
          <p:nvPr>
            <p:ph type="title"/>
          </p:nvPr>
        </p:nvSpPr>
        <p:spPr>
          <a:xfrm>
            <a:off x="457200" y="188640"/>
            <a:ext cx="8229600" cy="719484"/>
          </a:xfrm>
        </p:spPr>
        <p:txBody>
          <a:bodyPr>
            <a:noAutofit/>
          </a:bodyPr>
          <a:lstStyle/>
          <a:p>
            <a:r>
              <a:rPr lang="en-GB" sz="3200" dirty="0">
                <a:solidFill>
                  <a:srgbClr val="FFCC99"/>
                </a:solidFill>
                <a:effectLst/>
              </a:rPr>
              <a:t>The human response to nature</a:t>
            </a:r>
            <a:r>
              <a:rPr lang="en-GB" sz="3200" dirty="0">
                <a:solidFill>
                  <a:srgbClr val="FFC000"/>
                </a:solidFill>
                <a:effectLst/>
              </a:rPr>
              <a:t> </a:t>
            </a:r>
          </a:p>
        </p:txBody>
      </p:sp>
      <p:sp>
        <p:nvSpPr>
          <p:cNvPr id="3" name="Content Placeholder 2">
            <a:extLst>
              <a:ext uri="{FF2B5EF4-FFF2-40B4-BE49-F238E27FC236}">
                <a16:creationId xmlns:a16="http://schemas.microsoft.com/office/drawing/2014/main" id="{B5FF5385-7D3F-4A95-98BC-C7ABEC1822E3}"/>
              </a:ext>
            </a:extLst>
          </p:cNvPr>
          <p:cNvSpPr>
            <a:spLocks noGrp="1"/>
          </p:cNvSpPr>
          <p:nvPr>
            <p:ph idx="1"/>
          </p:nvPr>
        </p:nvSpPr>
        <p:spPr>
          <a:xfrm>
            <a:off x="287524" y="836712"/>
            <a:ext cx="8568952" cy="5746650"/>
          </a:xfrm>
        </p:spPr>
        <p:txBody>
          <a:bodyPr>
            <a:normAutofit fontScale="85000" lnSpcReduction="20000"/>
          </a:bodyPr>
          <a:lstStyle/>
          <a:p>
            <a:pPr marL="137160" indent="0">
              <a:buNone/>
            </a:pPr>
            <a:r>
              <a:rPr lang="en-GB" dirty="0"/>
              <a:t>My world, my Earth, is a ruin. A planet spoiled by the human species. We multiplied and gobbled and fought until there was nothing left, and then we died. We controlled neither appetite nor violence; we did not adapt...</a:t>
            </a:r>
            <a:r>
              <a:rPr lang="en-GB" dirty="0">
                <a:solidFill>
                  <a:srgbClr val="FFCC99"/>
                </a:solidFill>
              </a:rPr>
              <a:t>We Terrans made a desert,” </a:t>
            </a:r>
            <a:r>
              <a:rPr lang="en-GB" dirty="0"/>
              <a:t>a desert now governed by “total centralization” and “absolute regimentation” (11: 347–48). For </a:t>
            </a:r>
            <a:r>
              <a:rPr lang="en-GB" dirty="0" err="1"/>
              <a:t>Shevek</a:t>
            </a:r>
            <a:r>
              <a:rPr lang="en-GB" dirty="0"/>
              <a:t>, </a:t>
            </a:r>
            <a:r>
              <a:rPr lang="en-GB" dirty="0" err="1"/>
              <a:t>Urras</a:t>
            </a:r>
            <a:r>
              <a:rPr lang="en-GB" dirty="0"/>
              <a:t> at present may be a hell, but Terra is substantially worse. </a:t>
            </a:r>
          </a:p>
          <a:p>
            <a:pPr marL="137160" indent="0">
              <a:buNone/>
            </a:pPr>
            <a:r>
              <a:rPr lang="en-GB" dirty="0"/>
              <a:t>In addition to the critique and warning, Le </a:t>
            </a:r>
            <a:r>
              <a:rPr lang="en-GB" dirty="0" err="1"/>
              <a:t>Guin</a:t>
            </a:r>
            <a:r>
              <a:rPr lang="en-GB" dirty="0"/>
              <a:t> holds out hope. </a:t>
            </a:r>
            <a:r>
              <a:rPr lang="en-GB" dirty="0">
                <a:solidFill>
                  <a:srgbClr val="FFCC99"/>
                </a:solidFill>
              </a:rPr>
              <a:t>The hope is, however, not in a utopia as a blueprint or model for her readers to copy.</a:t>
            </a:r>
          </a:p>
          <a:p>
            <a:pPr marL="137160" indent="0">
              <a:buNone/>
            </a:pPr>
            <a:endParaRPr lang="en-GB" dirty="0"/>
          </a:p>
          <a:p>
            <a:pPr marL="137160" indent="0">
              <a:buNone/>
            </a:pPr>
            <a:r>
              <a:rPr lang="en-GB" dirty="0"/>
              <a:t>With its </a:t>
            </a:r>
            <a:r>
              <a:rPr lang="en-GB" dirty="0">
                <a:solidFill>
                  <a:srgbClr val="FFCC99"/>
                </a:solidFill>
              </a:rPr>
              <a:t>scarcity, </a:t>
            </a:r>
            <a:r>
              <a:rPr lang="en-GB" dirty="0" err="1">
                <a:solidFill>
                  <a:srgbClr val="FFCC99"/>
                </a:solidFill>
              </a:rPr>
              <a:t>Anarres</a:t>
            </a:r>
            <a:r>
              <a:rPr lang="en-GB" dirty="0">
                <a:solidFill>
                  <a:srgbClr val="FFCC99"/>
                </a:solidFill>
              </a:rPr>
              <a:t> allows the </a:t>
            </a:r>
            <a:r>
              <a:rPr lang="en-GB" dirty="0" err="1">
                <a:solidFill>
                  <a:srgbClr val="FFCC99"/>
                </a:solidFill>
              </a:rPr>
              <a:t>Anarresti</a:t>
            </a:r>
            <a:r>
              <a:rPr lang="en-GB" dirty="0">
                <a:solidFill>
                  <a:srgbClr val="FFCC99"/>
                </a:solidFill>
              </a:rPr>
              <a:t>—</a:t>
            </a:r>
            <a:r>
              <a:rPr lang="en-GB" dirty="0"/>
              <a:t>and Le </a:t>
            </a:r>
            <a:r>
              <a:rPr lang="en-GB" dirty="0" err="1"/>
              <a:t>Guin’s</a:t>
            </a:r>
            <a:r>
              <a:rPr lang="en-GB" dirty="0"/>
              <a:t> </a:t>
            </a:r>
            <a:r>
              <a:rPr lang="en-GB" dirty="0">
                <a:solidFill>
                  <a:srgbClr val="FFCC99"/>
                </a:solidFill>
              </a:rPr>
              <a:t>readers—to see with clarity the effects of their actions on the ecosystem and on other human beings. </a:t>
            </a:r>
            <a:r>
              <a:rPr lang="en-GB" dirty="0"/>
              <a:t>When </a:t>
            </a:r>
            <a:r>
              <a:rPr lang="en-GB" dirty="0" err="1"/>
              <a:t>Shevek</a:t>
            </a:r>
            <a:r>
              <a:rPr lang="en-GB" dirty="0"/>
              <a:t> travels to </a:t>
            </a:r>
            <a:r>
              <a:rPr lang="en-GB" dirty="0" err="1"/>
              <a:t>Urras</a:t>
            </a:r>
            <a:r>
              <a:rPr lang="en-GB" dirty="0"/>
              <a:t> and back to </a:t>
            </a:r>
            <a:r>
              <a:rPr lang="en-GB" dirty="0" err="1"/>
              <a:t>Anarres</a:t>
            </a:r>
            <a:r>
              <a:rPr lang="en-GB" dirty="0"/>
              <a:t>, he goes with empty hands (13: 387): he does not take with him concerns about his social status, economic class, political power, or patriarchal privilege, and so he is free to discover, act from, and express his own individuality. </a:t>
            </a:r>
            <a:r>
              <a:rPr lang="en-GB" u="sng" dirty="0">
                <a:solidFill>
                  <a:srgbClr val="FFCC99"/>
                </a:solidFill>
              </a:rPr>
              <a:t>As </a:t>
            </a:r>
            <a:r>
              <a:rPr lang="en-GB" u="sng" dirty="0" err="1">
                <a:solidFill>
                  <a:srgbClr val="FFCC99"/>
                </a:solidFill>
              </a:rPr>
              <a:t>Shevek</a:t>
            </a:r>
            <a:r>
              <a:rPr lang="en-GB" u="sng" dirty="0">
                <a:solidFill>
                  <a:srgbClr val="FFCC99"/>
                </a:solidFill>
              </a:rPr>
              <a:t> learns on </a:t>
            </a:r>
            <a:r>
              <a:rPr lang="en-GB" u="sng" dirty="0" err="1">
                <a:solidFill>
                  <a:srgbClr val="FFCC99"/>
                </a:solidFill>
              </a:rPr>
              <a:t>Urras</a:t>
            </a:r>
            <a:r>
              <a:rPr lang="en-GB" u="sng" dirty="0">
                <a:solidFill>
                  <a:srgbClr val="FFCC99"/>
                </a:solidFill>
              </a:rPr>
              <a:t>, concern with status, wealth, and power can possess individuals, dominating their lives and limiting their freedom.</a:t>
            </a:r>
          </a:p>
          <a:p>
            <a:pPr marL="137160" indent="0" algn="r">
              <a:buNone/>
            </a:pPr>
            <a:r>
              <a:rPr lang="en-GB" sz="2400" dirty="0" err="1"/>
              <a:t>Stillman</a:t>
            </a:r>
            <a:r>
              <a:rPr lang="en-GB" sz="2400" dirty="0"/>
              <a:t> pp. 68, 69 </a:t>
            </a:r>
          </a:p>
          <a:p>
            <a:pPr marL="137160" indent="0">
              <a:buNone/>
            </a:pPr>
            <a:endParaRPr lang="en-GB" dirty="0"/>
          </a:p>
        </p:txBody>
      </p:sp>
    </p:spTree>
    <p:extLst>
      <p:ext uri="{BB962C8B-B14F-4D97-AF65-F5344CB8AC3E}">
        <p14:creationId xmlns:p14="http://schemas.microsoft.com/office/powerpoint/2010/main" val="61608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C76B-0074-435C-8685-384CB74D371C}"/>
              </a:ext>
            </a:extLst>
          </p:cNvPr>
          <p:cNvSpPr>
            <a:spLocks noGrp="1"/>
          </p:cNvSpPr>
          <p:nvPr>
            <p:ph type="title"/>
          </p:nvPr>
        </p:nvSpPr>
        <p:spPr>
          <a:xfrm>
            <a:off x="399290" y="116632"/>
            <a:ext cx="8229600" cy="634082"/>
          </a:xfrm>
        </p:spPr>
        <p:txBody>
          <a:bodyPr>
            <a:normAutofit fontScale="90000"/>
          </a:bodyPr>
          <a:lstStyle/>
          <a:p>
            <a:r>
              <a:rPr lang="en-GB" dirty="0">
                <a:solidFill>
                  <a:srgbClr val="FFCC99"/>
                </a:solidFill>
                <a:effectLst/>
              </a:rPr>
              <a:t>Relevance to today </a:t>
            </a:r>
          </a:p>
        </p:txBody>
      </p:sp>
      <p:sp>
        <p:nvSpPr>
          <p:cNvPr id="3" name="Content Placeholder 2">
            <a:extLst>
              <a:ext uri="{FF2B5EF4-FFF2-40B4-BE49-F238E27FC236}">
                <a16:creationId xmlns:a16="http://schemas.microsoft.com/office/drawing/2014/main" id="{DA1F5728-E82C-40B7-A5CC-88E584D122BE}"/>
              </a:ext>
            </a:extLst>
          </p:cNvPr>
          <p:cNvSpPr>
            <a:spLocks noGrp="1"/>
          </p:cNvSpPr>
          <p:nvPr>
            <p:ph idx="1"/>
          </p:nvPr>
        </p:nvSpPr>
        <p:spPr>
          <a:xfrm>
            <a:off x="395536" y="1059381"/>
            <a:ext cx="8229600" cy="5616624"/>
          </a:xfrm>
        </p:spPr>
        <p:txBody>
          <a:bodyPr>
            <a:normAutofit fontScale="77500" lnSpcReduction="20000"/>
          </a:bodyPr>
          <a:lstStyle/>
          <a:p>
            <a:pPr marL="137160" indent="0">
              <a:lnSpc>
                <a:spcPct val="120000"/>
              </a:lnSpc>
              <a:buNone/>
            </a:pPr>
            <a:r>
              <a:rPr lang="en-GB" sz="3000" dirty="0"/>
              <a:t>The question whether anarchy is possible in a society of relative plenty has a direct bearing on the relation between </a:t>
            </a:r>
            <a:r>
              <a:rPr lang="en-GB" sz="3000" i="1" dirty="0"/>
              <a:t>The Dispossessed </a:t>
            </a:r>
            <a:r>
              <a:rPr lang="en-GB" sz="3000" dirty="0"/>
              <a:t>and industrial-capitalist countries of 1974 or today. Le </a:t>
            </a:r>
            <a:r>
              <a:rPr lang="en-GB" sz="3000" dirty="0" err="1"/>
              <a:t>Guin’s</a:t>
            </a:r>
            <a:r>
              <a:rPr lang="en-GB" sz="3000" dirty="0"/>
              <a:t> </a:t>
            </a:r>
            <a:r>
              <a:rPr lang="en-GB" sz="3000" dirty="0" err="1"/>
              <a:t>Urras</a:t>
            </a:r>
            <a:r>
              <a:rPr lang="en-GB" sz="3000" dirty="0"/>
              <a:t> closely resembles our earth in 1974: a consumer capitalist society, A-Io, opposed to a state communist society, Thu, fighting ideological wars on Third World countries like </a:t>
            </a:r>
            <a:r>
              <a:rPr lang="en-GB" sz="3000" dirty="0" err="1"/>
              <a:t>Benbili</a:t>
            </a:r>
            <a:r>
              <a:rPr lang="en-GB" sz="3000" dirty="0"/>
              <a:t>. </a:t>
            </a:r>
            <a:r>
              <a:rPr lang="en-GB" sz="3000" dirty="0">
                <a:solidFill>
                  <a:srgbClr val="FFCC99"/>
                </a:solidFill>
              </a:rPr>
              <a:t>The parallels to the United States, the Soviet Union, and Vietnam are clear; </a:t>
            </a:r>
            <a:r>
              <a:rPr lang="en-GB" sz="3000" dirty="0"/>
              <a:t>and A-Io’s inegalitarian consumer capitalism resonates with similarities to G7 countries in 1974 and now. Thus, many of the criticisms of A-Io are likely to be applicable to the United States and other capitalist countries. </a:t>
            </a:r>
            <a:r>
              <a:rPr lang="en-GB" sz="3000" i="1" dirty="0"/>
              <a:t>The Dispossessed </a:t>
            </a:r>
            <a:r>
              <a:rPr lang="en-GB" sz="3000" dirty="0"/>
              <a:t>is a critique of modern accumulation and modern consumer society, as seen extensively in A-Io. In A-Io the sense of freedom is narrow: free to choose (if you have the cash) from a cornucopia of consumer items, one lives within a society highly structured by class, status, and gender, where inequalities dull or pervert the senses and lead to psychological frustration.			</a:t>
            </a:r>
            <a:r>
              <a:rPr lang="en-GB" sz="2400" dirty="0" err="1"/>
              <a:t>Stillman</a:t>
            </a:r>
            <a:r>
              <a:rPr lang="en-GB" sz="2400" dirty="0"/>
              <a:t>, p. 67</a:t>
            </a:r>
          </a:p>
        </p:txBody>
      </p:sp>
    </p:spTree>
    <p:extLst>
      <p:ext uri="{BB962C8B-B14F-4D97-AF65-F5344CB8AC3E}">
        <p14:creationId xmlns:p14="http://schemas.microsoft.com/office/powerpoint/2010/main" val="16325927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A8F1-E892-4F55-897B-9E848D42A07F}"/>
              </a:ext>
            </a:extLst>
          </p:cNvPr>
          <p:cNvSpPr>
            <a:spLocks noGrp="1"/>
          </p:cNvSpPr>
          <p:nvPr>
            <p:ph type="title"/>
          </p:nvPr>
        </p:nvSpPr>
        <p:spPr>
          <a:xfrm>
            <a:off x="457200" y="-171400"/>
            <a:ext cx="8229600" cy="1143000"/>
          </a:xfrm>
        </p:spPr>
        <p:txBody>
          <a:bodyPr>
            <a:normAutofit/>
          </a:bodyPr>
          <a:lstStyle/>
          <a:p>
            <a:r>
              <a:rPr lang="en-GB" sz="4000" dirty="0">
                <a:solidFill>
                  <a:srgbClr val="FFCC99"/>
                </a:solidFill>
                <a:effectLst/>
              </a:rPr>
              <a:t>a core of Ambiguity </a:t>
            </a:r>
          </a:p>
        </p:txBody>
      </p:sp>
      <p:sp>
        <p:nvSpPr>
          <p:cNvPr id="3" name="Content Placeholder 2">
            <a:extLst>
              <a:ext uri="{FF2B5EF4-FFF2-40B4-BE49-F238E27FC236}">
                <a16:creationId xmlns:a16="http://schemas.microsoft.com/office/drawing/2014/main" id="{4EFBD84A-2B47-437A-A51A-EE2EB7BBC50B}"/>
              </a:ext>
            </a:extLst>
          </p:cNvPr>
          <p:cNvSpPr>
            <a:spLocks noGrp="1"/>
          </p:cNvSpPr>
          <p:nvPr>
            <p:ph idx="1"/>
          </p:nvPr>
        </p:nvSpPr>
        <p:spPr>
          <a:xfrm>
            <a:off x="457200" y="764704"/>
            <a:ext cx="8229600" cy="6093296"/>
          </a:xfrm>
        </p:spPr>
        <p:txBody>
          <a:bodyPr>
            <a:normAutofit fontScale="85000" lnSpcReduction="20000"/>
          </a:bodyPr>
          <a:lstStyle/>
          <a:p>
            <a:pPr marL="137160" indent="0">
              <a:buNone/>
            </a:pPr>
            <a:r>
              <a:rPr lang="en-GB" dirty="0"/>
              <a:t>Criticisms of utopia get their force from the depiction and the reality of dystopia. It is no accident that </a:t>
            </a:r>
            <a:r>
              <a:rPr lang="en-GB" dirty="0">
                <a:solidFill>
                  <a:srgbClr val="FFCC99"/>
                </a:solidFill>
              </a:rPr>
              <a:t>the strongest criticisms of utopianism emerge from post–World War II writers</a:t>
            </a:r>
            <a:r>
              <a:rPr lang="en-GB" dirty="0"/>
              <a:t>. Yet we cannot let our fear that someone’s vision is in fact a theory of debasement turn us away from the very idea of vision itself. Once someone sets up a blueprint for a more perfect society, someone else will show how that society will inevitably fail or has within it the seeds of the worst possible society. Rather than deny the idea of vision and simply accustom ourselves to what we already know, we should consider visions such as Le </a:t>
            </a:r>
            <a:r>
              <a:rPr lang="en-GB" dirty="0" err="1"/>
              <a:t>Guin’s</a:t>
            </a:r>
            <a:r>
              <a:rPr lang="en-GB" dirty="0"/>
              <a:t>.</a:t>
            </a:r>
          </a:p>
          <a:p>
            <a:pPr marL="137160" indent="0">
              <a:buNone/>
            </a:pPr>
            <a:r>
              <a:rPr lang="en-GB" dirty="0"/>
              <a:t> For Le </a:t>
            </a:r>
            <a:r>
              <a:rPr lang="en-GB" dirty="0" err="1"/>
              <a:t>Guin</a:t>
            </a:r>
            <a:r>
              <a:rPr lang="en-GB" dirty="0"/>
              <a:t> is neither offering a blueprint nor a utopia written from the perspective of Truth. There is no set of guidelines that we can simply enact to produce our </a:t>
            </a:r>
            <a:r>
              <a:rPr lang="en-GB" dirty="0" err="1"/>
              <a:t>Anarres</a:t>
            </a:r>
            <a:r>
              <a:rPr lang="en-GB" dirty="0"/>
              <a:t>. But</a:t>
            </a:r>
            <a:r>
              <a:rPr lang="en-GB" dirty="0">
                <a:solidFill>
                  <a:srgbClr val="FFC000"/>
                </a:solidFill>
              </a:rPr>
              <a:t> </a:t>
            </a:r>
            <a:r>
              <a:rPr lang="en-GB" dirty="0">
                <a:solidFill>
                  <a:srgbClr val="FFCC99"/>
                </a:solidFill>
              </a:rPr>
              <a:t>she has created a utopia that provides a principle from which to build: </a:t>
            </a:r>
            <a:r>
              <a:rPr lang="en-GB" dirty="0"/>
              <a:t>one cannot justify the happiness of one by the degradation of another.</a:t>
            </a:r>
            <a:r>
              <a:rPr lang="en-GB" dirty="0">
                <a:solidFill>
                  <a:srgbClr val="FFC000"/>
                </a:solidFill>
              </a:rPr>
              <a:t> </a:t>
            </a:r>
            <a:r>
              <a:rPr lang="en-GB" dirty="0">
                <a:solidFill>
                  <a:srgbClr val="FFCC99"/>
                </a:solidFill>
              </a:rPr>
              <a:t>And she has created a utopia that sets out a framework for what is desirable: </a:t>
            </a:r>
            <a:r>
              <a:rPr lang="en-GB" dirty="0"/>
              <a:t>self-chosen work, vibrant (self-chosen) communal ties, commitment to oneself and one’s community, and commitment to both the idea of a vision and the </a:t>
            </a:r>
            <a:r>
              <a:rPr lang="en-GB" dirty="0" err="1"/>
              <a:t>skeptical</a:t>
            </a:r>
            <a:r>
              <a:rPr lang="en-GB" dirty="0"/>
              <a:t> attitude necessary to keep that vision alive.</a:t>
            </a:r>
          </a:p>
          <a:p>
            <a:pPr marL="137160" indent="0">
              <a:buNone/>
            </a:pPr>
            <a:r>
              <a:rPr lang="en-GB" sz="2400" dirty="0"/>
              <a:t>Claire P. Curtis, ‘Ambiguous Choices: </a:t>
            </a:r>
            <a:r>
              <a:rPr lang="en-GB" sz="2400" dirty="0" err="1"/>
              <a:t>Skepticism</a:t>
            </a:r>
            <a:r>
              <a:rPr lang="en-GB" sz="2400" dirty="0"/>
              <a:t> as a Grounding for Utopia,’ p.280</a:t>
            </a:r>
          </a:p>
        </p:txBody>
      </p:sp>
    </p:spTree>
    <p:extLst>
      <p:ext uri="{BB962C8B-B14F-4D97-AF65-F5344CB8AC3E}">
        <p14:creationId xmlns:p14="http://schemas.microsoft.com/office/powerpoint/2010/main" val="289321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87E6B-9464-4269-A763-7D944E1AB458}"/>
              </a:ext>
            </a:extLst>
          </p:cNvPr>
          <p:cNvSpPr>
            <a:spLocks noGrp="1"/>
          </p:cNvSpPr>
          <p:nvPr>
            <p:ph type="title"/>
          </p:nvPr>
        </p:nvSpPr>
        <p:spPr>
          <a:xfrm>
            <a:off x="457200" y="274638"/>
            <a:ext cx="8229600" cy="994122"/>
          </a:xfrm>
        </p:spPr>
        <p:txBody>
          <a:bodyPr/>
          <a:lstStyle/>
          <a:p>
            <a:r>
              <a:rPr lang="en-GB" dirty="0">
                <a:solidFill>
                  <a:srgbClr val="FFCC99"/>
                </a:solidFill>
                <a:effectLst/>
              </a:rPr>
              <a:t>The significance of ideas</a:t>
            </a:r>
          </a:p>
        </p:txBody>
      </p:sp>
      <p:sp>
        <p:nvSpPr>
          <p:cNvPr id="3" name="Content Placeholder 2">
            <a:extLst>
              <a:ext uri="{FF2B5EF4-FFF2-40B4-BE49-F238E27FC236}">
                <a16:creationId xmlns:a16="http://schemas.microsoft.com/office/drawing/2014/main" id="{F7F6AC69-7390-4055-B078-CED4B98537B2}"/>
              </a:ext>
            </a:extLst>
          </p:cNvPr>
          <p:cNvSpPr>
            <a:spLocks noGrp="1"/>
          </p:cNvSpPr>
          <p:nvPr>
            <p:ph idx="1"/>
          </p:nvPr>
        </p:nvSpPr>
        <p:spPr>
          <a:xfrm>
            <a:off x="457200" y="1268760"/>
            <a:ext cx="8229600" cy="5040600"/>
          </a:xfrm>
        </p:spPr>
        <p:txBody>
          <a:bodyPr>
            <a:normAutofit fontScale="85000" lnSpcReduction="10000"/>
          </a:bodyPr>
          <a:lstStyle/>
          <a:p>
            <a:pPr marL="137160" indent="0">
              <a:buNone/>
            </a:pPr>
            <a:r>
              <a:rPr lang="en-GB" dirty="0"/>
              <a:t>This city's about ready for anything. A strike is what we need, a general strike, and massive demonstrations. Like the Ninth Month Strike that </a:t>
            </a:r>
            <a:r>
              <a:rPr lang="en-GB" dirty="0" err="1"/>
              <a:t>Odo</a:t>
            </a:r>
            <a:r>
              <a:rPr lang="en-GB" dirty="0"/>
              <a:t> led,” he added with a dry, strained smile. “We could use an </a:t>
            </a:r>
            <a:r>
              <a:rPr lang="en-GB" dirty="0" err="1"/>
              <a:t>Odo</a:t>
            </a:r>
            <a:r>
              <a:rPr lang="en-GB" dirty="0"/>
              <a:t> now. But they've got no Moon to buy us off with this time. We make justice here, or nowhere.” He looked back at </a:t>
            </a:r>
            <a:r>
              <a:rPr lang="en-GB" dirty="0" err="1"/>
              <a:t>Shevek</a:t>
            </a:r>
            <a:r>
              <a:rPr lang="en-GB" dirty="0"/>
              <a:t>, and presently said in a softer voice</a:t>
            </a:r>
            <a:r>
              <a:rPr lang="en-GB" dirty="0">
                <a:solidFill>
                  <a:srgbClr val="FFCC99"/>
                </a:solidFill>
              </a:rPr>
              <a:t>, “Do you know what your society has meant, here, to us, these last hundred and fifty years? Do you know that when people here want to wish each other luck they say, `May you get reborn on </a:t>
            </a:r>
            <a:r>
              <a:rPr lang="en-GB" dirty="0" err="1">
                <a:solidFill>
                  <a:srgbClr val="FFCC99"/>
                </a:solidFill>
              </a:rPr>
              <a:t>Anarres</a:t>
            </a:r>
            <a:r>
              <a:rPr lang="en-GB" dirty="0">
                <a:solidFill>
                  <a:srgbClr val="FFCC99"/>
                </a:solidFill>
              </a:rPr>
              <a:t>!' </a:t>
            </a:r>
            <a:r>
              <a:rPr lang="en-GB" dirty="0"/>
              <a:t>To know that it exists, to know that there is a society without government, without police, without economic exploitation, that they can never say again that it's just a mirage, an idealist's dream! I wonder if you fully understand why they've kept you so well hidden out there at leu </a:t>
            </a:r>
            <a:r>
              <a:rPr lang="en-GB" dirty="0" err="1"/>
              <a:t>Eun</a:t>
            </a:r>
            <a:r>
              <a:rPr lang="en-GB" dirty="0"/>
              <a:t>, </a:t>
            </a:r>
            <a:r>
              <a:rPr lang="en-GB" dirty="0" err="1"/>
              <a:t>Dr.</a:t>
            </a:r>
            <a:r>
              <a:rPr lang="en-GB" dirty="0"/>
              <a:t> </a:t>
            </a:r>
            <a:r>
              <a:rPr lang="en-GB" dirty="0" err="1"/>
              <a:t>Shevek</a:t>
            </a:r>
            <a:r>
              <a:rPr lang="en-GB" dirty="0"/>
              <a:t>. Why you never were allowed to appear at any meeting open to the public. Why they'll be after you like dogs after a rabbit the moment they find you're gone.                             </a:t>
            </a:r>
            <a:r>
              <a:rPr lang="en-GB" sz="2400" dirty="0"/>
              <a:t>(chapter  9)</a:t>
            </a:r>
            <a:endParaRPr lang="en-GB" dirty="0"/>
          </a:p>
        </p:txBody>
      </p:sp>
    </p:spTree>
    <p:extLst>
      <p:ext uri="{BB962C8B-B14F-4D97-AF65-F5344CB8AC3E}">
        <p14:creationId xmlns:p14="http://schemas.microsoft.com/office/powerpoint/2010/main" val="20716398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B32D2-4416-4A5C-B96B-F3AF02CF7781}"/>
              </a:ext>
            </a:extLst>
          </p:cNvPr>
          <p:cNvSpPr>
            <a:spLocks noGrp="1"/>
          </p:cNvSpPr>
          <p:nvPr>
            <p:ph type="title"/>
          </p:nvPr>
        </p:nvSpPr>
        <p:spPr>
          <a:xfrm>
            <a:off x="457200" y="188640"/>
            <a:ext cx="8003232" cy="760837"/>
          </a:xfrm>
        </p:spPr>
        <p:txBody>
          <a:bodyPr>
            <a:normAutofit/>
          </a:bodyPr>
          <a:lstStyle/>
          <a:p>
            <a:r>
              <a:rPr lang="en-GB" sz="3600" dirty="0">
                <a:solidFill>
                  <a:srgbClr val="FFCC99"/>
                </a:solidFill>
                <a:effectLst/>
              </a:rPr>
              <a:t>Context of new utopia</a:t>
            </a:r>
          </a:p>
        </p:txBody>
      </p:sp>
      <p:sp>
        <p:nvSpPr>
          <p:cNvPr id="3" name="Content Placeholder 2">
            <a:extLst>
              <a:ext uri="{FF2B5EF4-FFF2-40B4-BE49-F238E27FC236}">
                <a16:creationId xmlns:a16="http://schemas.microsoft.com/office/drawing/2014/main" id="{56DF83E2-9B63-485D-8F15-FA8D21A5FBE0}"/>
              </a:ext>
            </a:extLst>
          </p:cNvPr>
          <p:cNvSpPr>
            <a:spLocks noGrp="1"/>
          </p:cNvSpPr>
          <p:nvPr>
            <p:ph idx="1"/>
          </p:nvPr>
        </p:nvSpPr>
        <p:spPr>
          <a:xfrm>
            <a:off x="251520" y="949477"/>
            <a:ext cx="8426019" cy="5694040"/>
          </a:xfrm>
        </p:spPr>
        <p:txBody>
          <a:bodyPr>
            <a:normAutofit fontScale="70000" lnSpcReduction="20000"/>
          </a:bodyPr>
          <a:lstStyle/>
          <a:p>
            <a:pPr marL="137160" indent="0">
              <a:buNone/>
            </a:pPr>
            <a:r>
              <a:rPr lang="en-GB" sz="3400" dirty="0"/>
              <a:t>Jameson’s </a:t>
            </a:r>
            <a:r>
              <a:rPr lang="en-GB" sz="3400" dirty="0" err="1"/>
              <a:t>encyclopedic</a:t>
            </a:r>
            <a:r>
              <a:rPr lang="en-GB" sz="3400" dirty="0"/>
              <a:t>  </a:t>
            </a:r>
            <a:r>
              <a:rPr lang="en-GB" sz="3400" i="1" dirty="0">
                <a:solidFill>
                  <a:srgbClr val="00B0F0"/>
                </a:solidFill>
              </a:rPr>
              <a:t>Archaeologies</a:t>
            </a:r>
            <a:r>
              <a:rPr lang="en-GB" sz="3400" i="1" dirty="0"/>
              <a:t>*</a:t>
            </a:r>
            <a:r>
              <a:rPr lang="en-GB" sz="3400" dirty="0"/>
              <a:t>  is subtitled “The Desire Called Utopia and Other Science Fictions,” which comes from his description of utopia, in an earlier work, </a:t>
            </a:r>
            <a:r>
              <a:rPr lang="en-GB" sz="3400" dirty="0">
                <a:solidFill>
                  <a:srgbClr val="FFCC99"/>
                </a:solidFill>
              </a:rPr>
              <a:t>“as a kind of desiring to desire, a  learning to desire, the invention of the desire called utopia in the first place.” </a:t>
            </a:r>
            <a:r>
              <a:rPr lang="en-GB" sz="3400" dirty="0"/>
              <a:t>Likewise, Ruth </a:t>
            </a:r>
            <a:r>
              <a:rPr lang="en-GB" sz="3400" dirty="0" err="1"/>
              <a:t>Levitas</a:t>
            </a:r>
            <a:r>
              <a:rPr lang="en-GB" sz="3400" dirty="0"/>
              <a:t>, who has been integral to the development of utopian studies as a field, opens and concludes  </a:t>
            </a:r>
            <a:r>
              <a:rPr lang="en-GB" sz="3400" i="1" dirty="0"/>
              <a:t>The Concept of Utopia </a:t>
            </a:r>
            <a:r>
              <a:rPr lang="en-GB" sz="3400" dirty="0"/>
              <a:t>, her overview of  twentieth-century utopian thought, by defining utopia as </a:t>
            </a:r>
            <a:r>
              <a:rPr lang="en-GB" sz="3400" dirty="0">
                <a:solidFill>
                  <a:srgbClr val="FFCC99"/>
                </a:solidFill>
              </a:rPr>
              <a:t>“the desire for a better way of being.” </a:t>
            </a:r>
            <a:r>
              <a:rPr lang="en-GB" sz="3400" dirty="0"/>
              <a:t>And the concept of the “education of desire” appears in her work in two  capacities: as a definition of utopia and as a term from which to distinguish her calls for  utopian hope. In his survey of utopian literature from the sixteenth to the twentieth century,  </a:t>
            </a:r>
            <a:r>
              <a:rPr lang="en-GB" sz="3400" i="1" dirty="0">
                <a:solidFill>
                  <a:srgbClr val="00B0F0"/>
                </a:solidFill>
              </a:rPr>
              <a:t>Narrating Utopia </a:t>
            </a:r>
            <a:r>
              <a:rPr lang="en-GB" sz="3400" i="1" dirty="0"/>
              <a:t>*</a:t>
            </a:r>
            <a:r>
              <a:rPr lang="en-GB" sz="3400" dirty="0"/>
              <a:t>, Chris Ferns argues that the genre’s </a:t>
            </a:r>
            <a:r>
              <a:rPr lang="en-GB" sz="3400" dirty="0">
                <a:solidFill>
                  <a:srgbClr val="FFCC99"/>
                </a:solidFill>
              </a:rPr>
              <a:t>“purpose . . . has become less the advocacy of specific alternative </a:t>
            </a:r>
            <a:r>
              <a:rPr lang="en-GB" sz="3400" dirty="0" err="1">
                <a:solidFill>
                  <a:srgbClr val="FFCC99"/>
                </a:solidFill>
              </a:rPr>
              <a:t>sociopolitical</a:t>
            </a:r>
            <a:r>
              <a:rPr lang="en-GB" sz="3400" dirty="0">
                <a:solidFill>
                  <a:srgbClr val="FFCC99"/>
                </a:solidFill>
              </a:rPr>
              <a:t> formations, and more the stimulus and  education of desire .” </a:t>
            </a:r>
            <a:r>
              <a:rPr lang="en-GB" sz="3400" dirty="0"/>
              <a:t>For literary utopian studies, the desire discourse reflects modern utopias’ move away from totalizing blueprints and toward open-ended, self-reflexive, provisional world-making.</a:t>
            </a:r>
          </a:p>
          <a:p>
            <a:pPr marL="137160" indent="0">
              <a:buNone/>
            </a:pPr>
            <a:r>
              <a:rPr lang="en-GB" dirty="0"/>
              <a:t>    Christine Nadir, ‘Environmental Literature, and the Legacy of an Idea’, </a:t>
            </a:r>
            <a:r>
              <a:rPr lang="nl-NL" i="1" dirty="0"/>
              <a:t>Utopian Studies, </a:t>
            </a:r>
          </a:p>
          <a:p>
            <a:pPr marL="137160" indent="0">
              <a:buNone/>
            </a:pPr>
            <a:r>
              <a:rPr lang="nl-NL" i="1" dirty="0"/>
              <a:t>    (</a:t>
            </a:r>
            <a:r>
              <a:rPr lang="nl-NL" dirty="0"/>
              <a:t>Vol. 21, No. 1, 2010)</a:t>
            </a:r>
            <a:r>
              <a:rPr lang="en-GB" dirty="0"/>
              <a:t> : 24                    </a:t>
            </a:r>
            <a:r>
              <a:rPr lang="en-GB" dirty="0">
                <a:solidFill>
                  <a:srgbClr val="00B0F0"/>
                </a:solidFill>
              </a:rPr>
              <a:t>* both texts available in full on </a:t>
            </a:r>
            <a:r>
              <a:rPr lang="en-GB" dirty="0" err="1">
                <a:solidFill>
                  <a:srgbClr val="00B0F0"/>
                </a:solidFill>
              </a:rPr>
              <a:t>moodle</a:t>
            </a:r>
            <a:endParaRPr lang="en-GB" dirty="0">
              <a:solidFill>
                <a:srgbClr val="00B0F0"/>
              </a:solidFill>
            </a:endParaRPr>
          </a:p>
        </p:txBody>
      </p:sp>
    </p:spTree>
    <p:extLst>
      <p:ext uri="{BB962C8B-B14F-4D97-AF65-F5344CB8AC3E}">
        <p14:creationId xmlns:p14="http://schemas.microsoft.com/office/powerpoint/2010/main" val="4082803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B06A9-3187-467A-B6DF-9FC64BEAE0E5}"/>
              </a:ext>
            </a:extLst>
          </p:cNvPr>
          <p:cNvSpPr>
            <a:spLocks noGrp="1"/>
          </p:cNvSpPr>
          <p:nvPr>
            <p:ph type="title"/>
          </p:nvPr>
        </p:nvSpPr>
        <p:spPr>
          <a:xfrm>
            <a:off x="179512" y="274638"/>
            <a:ext cx="8784976" cy="850106"/>
          </a:xfrm>
        </p:spPr>
        <p:txBody>
          <a:bodyPr>
            <a:noAutofit/>
          </a:bodyPr>
          <a:lstStyle/>
          <a:p>
            <a:r>
              <a:rPr lang="en-GB" sz="3200" dirty="0">
                <a:solidFill>
                  <a:srgbClr val="FFCC99"/>
                </a:solidFill>
                <a:effectLst/>
              </a:rPr>
              <a:t>Seeking new forms of domination</a:t>
            </a:r>
          </a:p>
        </p:txBody>
      </p:sp>
      <p:sp>
        <p:nvSpPr>
          <p:cNvPr id="3" name="Content Placeholder 2">
            <a:extLst>
              <a:ext uri="{FF2B5EF4-FFF2-40B4-BE49-F238E27FC236}">
                <a16:creationId xmlns:a16="http://schemas.microsoft.com/office/drawing/2014/main" id="{7D6C4E5C-42DF-4C30-A540-2C1BB45AAD03}"/>
              </a:ext>
            </a:extLst>
          </p:cNvPr>
          <p:cNvSpPr>
            <a:spLocks noGrp="1"/>
          </p:cNvSpPr>
          <p:nvPr>
            <p:ph idx="1"/>
          </p:nvPr>
        </p:nvSpPr>
        <p:spPr>
          <a:xfrm>
            <a:off x="457200" y="1268760"/>
            <a:ext cx="8363272" cy="5314602"/>
          </a:xfrm>
        </p:spPr>
        <p:txBody>
          <a:bodyPr>
            <a:normAutofit fontScale="85000" lnSpcReduction="20000"/>
          </a:bodyPr>
          <a:lstStyle/>
          <a:p>
            <a:pPr marL="137160" indent="0">
              <a:buNone/>
            </a:pPr>
            <a:r>
              <a:rPr lang="en-GB" dirty="0"/>
              <a:t>Building on critical theory such as Max Horkheimer and Theodor Adorno’s  </a:t>
            </a:r>
            <a:r>
              <a:rPr lang="en-GB" i="1" dirty="0"/>
              <a:t>Dialectic of Enlightenment </a:t>
            </a:r>
            <a:r>
              <a:rPr lang="en-GB" dirty="0"/>
              <a:t>, </a:t>
            </a:r>
            <a:r>
              <a:rPr lang="en-GB" dirty="0" err="1"/>
              <a:t>Abensour’s</a:t>
            </a:r>
            <a:r>
              <a:rPr lang="en-GB" dirty="0"/>
              <a:t> theory of utopia originates in an understanding of modernity as a dialectic of emancipation, which he defines </a:t>
            </a:r>
            <a:r>
              <a:rPr lang="en-GB" dirty="0">
                <a:solidFill>
                  <a:srgbClr val="FFCC99"/>
                </a:solidFill>
              </a:rPr>
              <a:t>as “the paradoxical movement by which modern emancipation overturns into its opposite, giving birth to new forms of domination and oppression—to barbarity—in spite of the emancipatory intentionality from which it starts.”     </a:t>
            </a:r>
          </a:p>
          <a:p>
            <a:pPr marL="137160" indent="0">
              <a:buNone/>
            </a:pPr>
            <a:r>
              <a:rPr lang="en-GB" dirty="0" err="1"/>
              <a:t>Abensour</a:t>
            </a:r>
            <a:r>
              <a:rPr lang="en-GB" dirty="0"/>
              <a:t> argues that since 1848 literature has set itself to work on this “paradoxical movement,” creating a “new utopian spirit” that meditates on the fissures within modern utopian claims. This spirit, </a:t>
            </a:r>
            <a:r>
              <a:rPr lang="en-GB" dirty="0" err="1"/>
              <a:t>Abensour</a:t>
            </a:r>
            <a:r>
              <a:rPr lang="en-GB" dirty="0"/>
              <a:t> writes, “has as its task, </a:t>
            </a:r>
            <a:r>
              <a:rPr lang="en-GB" dirty="0">
                <a:solidFill>
                  <a:srgbClr val="FFCC99"/>
                </a:solidFill>
              </a:rPr>
              <a:t>once it has located the blind spots that carry out the reversal of modern emancipation, to inhabit them and engage in the work of deconstruction and critique so that a new path opens for utopia” </a:t>
            </a:r>
            <a:r>
              <a:rPr lang="en-GB" dirty="0"/>
              <a:t>New utopian works ask: What are the mechanisms by which utopian promises of progress and freedom are transformed into forces of domination? </a:t>
            </a:r>
          </a:p>
          <a:p>
            <a:pPr marL="137160" indent="0" algn="r">
              <a:buNone/>
            </a:pPr>
            <a:r>
              <a:rPr lang="en-GB" dirty="0"/>
              <a:t>(Nadir: 27)</a:t>
            </a:r>
          </a:p>
        </p:txBody>
      </p:sp>
    </p:spTree>
    <p:extLst>
      <p:ext uri="{BB962C8B-B14F-4D97-AF65-F5344CB8AC3E}">
        <p14:creationId xmlns:p14="http://schemas.microsoft.com/office/powerpoint/2010/main" val="420869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56659-B1D3-4A54-BCE1-AC5627F137BA}"/>
              </a:ext>
            </a:extLst>
          </p:cNvPr>
          <p:cNvSpPr>
            <a:spLocks noGrp="1"/>
          </p:cNvSpPr>
          <p:nvPr>
            <p:ph type="title"/>
          </p:nvPr>
        </p:nvSpPr>
        <p:spPr>
          <a:xfrm>
            <a:off x="431457" y="116632"/>
            <a:ext cx="8229600" cy="792088"/>
          </a:xfrm>
        </p:spPr>
        <p:txBody>
          <a:bodyPr>
            <a:normAutofit/>
          </a:bodyPr>
          <a:lstStyle/>
          <a:p>
            <a:r>
              <a:rPr lang="en-GB" sz="3600" dirty="0">
                <a:solidFill>
                  <a:srgbClr val="FFCC99"/>
                </a:solidFill>
                <a:effectLst/>
              </a:rPr>
              <a:t>blind spots</a:t>
            </a:r>
          </a:p>
        </p:txBody>
      </p:sp>
      <p:sp>
        <p:nvSpPr>
          <p:cNvPr id="3" name="Content Placeholder 2">
            <a:extLst>
              <a:ext uri="{FF2B5EF4-FFF2-40B4-BE49-F238E27FC236}">
                <a16:creationId xmlns:a16="http://schemas.microsoft.com/office/drawing/2014/main" id="{6393F6BB-367E-46A2-8D32-C5FE5AA038A9}"/>
              </a:ext>
            </a:extLst>
          </p:cNvPr>
          <p:cNvSpPr>
            <a:spLocks noGrp="1"/>
          </p:cNvSpPr>
          <p:nvPr>
            <p:ph idx="1"/>
          </p:nvPr>
        </p:nvSpPr>
        <p:spPr>
          <a:xfrm>
            <a:off x="611560" y="918951"/>
            <a:ext cx="8229600" cy="6038441"/>
          </a:xfrm>
        </p:spPr>
        <p:txBody>
          <a:bodyPr>
            <a:normAutofit fontScale="85000" lnSpcReduction="20000"/>
          </a:bodyPr>
          <a:lstStyle/>
          <a:p>
            <a:pPr marL="137160" indent="0" fontAlgn="base">
              <a:buNone/>
            </a:pPr>
            <a:r>
              <a:rPr lang="en-GB" dirty="0"/>
              <a:t>How long has this been going on?”</a:t>
            </a:r>
          </a:p>
          <a:p>
            <a:pPr marL="137160" indent="0" fontAlgn="base">
              <a:buNone/>
            </a:pPr>
            <a:r>
              <a:rPr lang="en-GB" dirty="0"/>
              <a:t>“A long time,” </a:t>
            </a:r>
            <a:r>
              <a:rPr lang="en-GB" dirty="0" err="1"/>
              <a:t>Sadik</a:t>
            </a:r>
            <a:r>
              <a:rPr lang="en-GB" dirty="0"/>
              <a:t> said, not lifting her head.</a:t>
            </a:r>
          </a:p>
          <a:p>
            <a:pPr marL="137160" indent="0" fontAlgn="base">
              <a:buNone/>
            </a:pPr>
            <a:r>
              <a:rPr lang="en-GB" dirty="0"/>
              <a:t>“Days, </a:t>
            </a:r>
            <a:r>
              <a:rPr lang="en-GB" dirty="0" err="1"/>
              <a:t>decads</a:t>
            </a:r>
            <a:r>
              <a:rPr lang="en-GB" dirty="0"/>
              <a:t>, all quarter?”</a:t>
            </a:r>
          </a:p>
          <a:p>
            <a:pPr marL="137160" indent="0" fontAlgn="base">
              <a:buNone/>
            </a:pPr>
            <a:r>
              <a:rPr lang="en-GB" dirty="0"/>
              <a:t>“Oh, longer. </a:t>
            </a:r>
            <a:r>
              <a:rPr lang="en-GB" dirty="0">
                <a:solidFill>
                  <a:srgbClr val="FFCC99"/>
                </a:solidFill>
              </a:rPr>
              <a:t>But they get ...they're meaner in the dorm now. At night </a:t>
            </a:r>
            <a:r>
              <a:rPr lang="en-GB" dirty="0" err="1">
                <a:solidFill>
                  <a:srgbClr val="FFCC99"/>
                </a:solidFill>
              </a:rPr>
              <a:t>Terzol</a:t>
            </a:r>
            <a:r>
              <a:rPr lang="en-GB" dirty="0">
                <a:solidFill>
                  <a:srgbClr val="FFCC99"/>
                </a:solidFill>
              </a:rPr>
              <a:t> doesn't stop them.” </a:t>
            </a:r>
            <a:r>
              <a:rPr lang="en-GB" dirty="0" err="1">
                <a:solidFill>
                  <a:srgbClr val="FFCC99"/>
                </a:solidFill>
              </a:rPr>
              <a:t>Sadik</a:t>
            </a:r>
            <a:r>
              <a:rPr lang="en-GB" dirty="0">
                <a:solidFill>
                  <a:srgbClr val="FFCC99"/>
                </a:solidFill>
              </a:rPr>
              <a:t> spoke rather like a sleep-talker, and quite serenely, as if the matter no longer concerned her.</a:t>
            </a:r>
          </a:p>
          <a:p>
            <a:pPr marL="137160" indent="0" fontAlgn="base">
              <a:buNone/>
            </a:pPr>
            <a:r>
              <a:rPr lang="en-GB" dirty="0"/>
              <a:t>“What do they do?” </a:t>
            </a:r>
            <a:r>
              <a:rPr lang="en-GB" dirty="0" err="1"/>
              <a:t>Takver</a:t>
            </a:r>
            <a:r>
              <a:rPr lang="en-GB" dirty="0"/>
              <a:t> asked, though </a:t>
            </a:r>
            <a:r>
              <a:rPr lang="en-GB" dirty="0" err="1"/>
              <a:t>Shevek's</a:t>
            </a:r>
            <a:r>
              <a:rPr lang="en-GB" dirty="0"/>
              <a:t> gaze warned her.</a:t>
            </a:r>
          </a:p>
          <a:p>
            <a:pPr marL="137160" indent="0" fontAlgn="base">
              <a:buNone/>
            </a:pPr>
            <a:r>
              <a:rPr lang="en-GB" dirty="0"/>
              <a:t>“Well, they ...they're just mean. They keep me out of the games and things. </a:t>
            </a:r>
            <a:r>
              <a:rPr lang="en-GB" dirty="0">
                <a:solidFill>
                  <a:srgbClr val="FFCC99"/>
                </a:solidFill>
              </a:rPr>
              <a:t>Tip, you know, she was a friend, she used to come and talk at least after lights out. But she stopped. </a:t>
            </a:r>
            <a:r>
              <a:rPr lang="en-GB" dirty="0" err="1">
                <a:solidFill>
                  <a:srgbClr val="FFCC99"/>
                </a:solidFill>
              </a:rPr>
              <a:t>Terzol</a:t>
            </a:r>
            <a:r>
              <a:rPr lang="en-GB" dirty="0">
                <a:solidFill>
                  <a:srgbClr val="FFCC99"/>
                </a:solidFill>
              </a:rPr>
              <a:t> is the big sister in the dorm now, and she's ...she says, `</a:t>
            </a:r>
            <a:r>
              <a:rPr lang="en-GB" dirty="0" err="1">
                <a:solidFill>
                  <a:srgbClr val="FFCC99"/>
                </a:solidFill>
              </a:rPr>
              <a:t>Shevek</a:t>
            </a:r>
            <a:r>
              <a:rPr lang="en-GB" dirty="0">
                <a:solidFill>
                  <a:srgbClr val="FFCC99"/>
                </a:solidFill>
              </a:rPr>
              <a:t> is — </a:t>
            </a:r>
            <a:r>
              <a:rPr lang="en-GB" dirty="0" err="1">
                <a:solidFill>
                  <a:srgbClr val="FFCC99"/>
                </a:solidFill>
              </a:rPr>
              <a:t>Shevek</a:t>
            </a:r>
            <a:r>
              <a:rPr lang="en-GB" dirty="0">
                <a:solidFill>
                  <a:srgbClr val="FFCC99"/>
                </a:solidFill>
              </a:rPr>
              <a:t> — ' “</a:t>
            </a:r>
          </a:p>
          <a:p>
            <a:pPr marL="137160" indent="0" fontAlgn="base">
              <a:buNone/>
            </a:pPr>
            <a:r>
              <a:rPr lang="en-GB" dirty="0"/>
              <a:t>He broke in, feeling the tension rise in the child's body, the cowering and the summoning of courage, unendurable. “She says, `</a:t>
            </a:r>
            <a:r>
              <a:rPr lang="en-GB" dirty="0" err="1"/>
              <a:t>Shevek</a:t>
            </a:r>
            <a:r>
              <a:rPr lang="en-GB" dirty="0"/>
              <a:t> is a traitor, </a:t>
            </a:r>
            <a:r>
              <a:rPr lang="en-GB" dirty="0" err="1"/>
              <a:t>Sadik</a:t>
            </a:r>
            <a:r>
              <a:rPr lang="en-GB" dirty="0"/>
              <a:t> is an </a:t>
            </a:r>
            <a:r>
              <a:rPr lang="en-GB" dirty="0" err="1"/>
              <a:t>egoizer</a:t>
            </a:r>
            <a:r>
              <a:rPr lang="en-GB" dirty="0"/>
              <a:t> — You know what she says, </a:t>
            </a:r>
            <a:r>
              <a:rPr lang="en-GB" dirty="0" err="1"/>
              <a:t>Takver</a:t>
            </a:r>
            <a:r>
              <a:rPr lang="en-GB" dirty="0"/>
              <a:t>!” His eyes were blazing. </a:t>
            </a:r>
            <a:r>
              <a:rPr lang="en-GB" dirty="0" err="1"/>
              <a:t>Takver</a:t>
            </a:r>
            <a:r>
              <a:rPr lang="en-GB" dirty="0"/>
              <a:t> came forward and touched her daughter's cheek, once, rather timidly. She said in a quiet voice, “Yes, I know,” and went and sat down on the other bed platform, facing them.</a:t>
            </a:r>
            <a:endParaRPr lang="en-GB" sz="2600" dirty="0"/>
          </a:p>
          <a:p>
            <a:pPr marL="137160" indent="0" fontAlgn="base">
              <a:buNone/>
            </a:pPr>
            <a:r>
              <a:rPr lang="en-GB" sz="2600" dirty="0"/>
              <a:t>							(Chapter 12)</a:t>
            </a:r>
            <a:endParaRPr lang="en-GB" dirty="0"/>
          </a:p>
        </p:txBody>
      </p:sp>
    </p:spTree>
    <p:extLst>
      <p:ext uri="{BB962C8B-B14F-4D97-AF65-F5344CB8AC3E}">
        <p14:creationId xmlns:p14="http://schemas.microsoft.com/office/powerpoint/2010/main" val="18501279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8F095-1056-454E-908B-CC18EEEFC6F7}"/>
              </a:ext>
            </a:extLst>
          </p:cNvPr>
          <p:cNvSpPr>
            <a:spLocks noGrp="1"/>
          </p:cNvSpPr>
          <p:nvPr>
            <p:ph type="title"/>
          </p:nvPr>
        </p:nvSpPr>
        <p:spPr>
          <a:xfrm>
            <a:off x="457200" y="116632"/>
            <a:ext cx="8229600" cy="706090"/>
          </a:xfrm>
        </p:spPr>
        <p:txBody>
          <a:bodyPr>
            <a:normAutofit/>
          </a:bodyPr>
          <a:lstStyle/>
          <a:p>
            <a:r>
              <a:rPr lang="en-GB" sz="3600" dirty="0">
                <a:solidFill>
                  <a:srgbClr val="FFCC99"/>
                </a:solidFill>
                <a:effectLst/>
              </a:rPr>
              <a:t>An ambiguous utopia</a:t>
            </a:r>
          </a:p>
        </p:txBody>
      </p:sp>
      <p:sp>
        <p:nvSpPr>
          <p:cNvPr id="3" name="Content Placeholder 2">
            <a:extLst>
              <a:ext uri="{FF2B5EF4-FFF2-40B4-BE49-F238E27FC236}">
                <a16:creationId xmlns:a16="http://schemas.microsoft.com/office/drawing/2014/main" id="{A81D5929-2422-4EE8-B08A-F9BB835726B6}"/>
              </a:ext>
            </a:extLst>
          </p:cNvPr>
          <p:cNvSpPr>
            <a:spLocks noGrp="1"/>
          </p:cNvSpPr>
          <p:nvPr>
            <p:ph idx="1"/>
          </p:nvPr>
        </p:nvSpPr>
        <p:spPr>
          <a:xfrm>
            <a:off x="287524" y="836712"/>
            <a:ext cx="8568952" cy="5904656"/>
          </a:xfrm>
        </p:spPr>
        <p:txBody>
          <a:bodyPr>
            <a:normAutofit fontScale="70000" lnSpcReduction="20000"/>
          </a:bodyPr>
          <a:lstStyle/>
          <a:p>
            <a:pPr marL="137160" indent="0">
              <a:buNone/>
            </a:pPr>
            <a:r>
              <a:rPr lang="en-GB" sz="3100" dirty="0"/>
              <a:t>… in green utopias, sacrifice is not a temporary but an ongoing prerequisite for survival. The “scarcity gap” cannot be closed. As Lisa Garforth explains, ecotopias assume “a  much less giving nature ” and seek to “[replace] nature’s taken-for-granted domination and exploitation with a utopia of environmental collaboration and caution.” In </a:t>
            </a:r>
            <a:r>
              <a:rPr lang="en-GB" sz="3100" i="1" dirty="0"/>
              <a:t>The Dispossessed </a:t>
            </a:r>
            <a:r>
              <a:rPr lang="en-GB" sz="3100" dirty="0"/>
              <a:t>,  </a:t>
            </a:r>
            <a:r>
              <a:rPr lang="en-GB" sz="3100" dirty="0" err="1"/>
              <a:t>Anarres’s</a:t>
            </a:r>
            <a:r>
              <a:rPr lang="en-GB" sz="3100" dirty="0"/>
              <a:t> scant native vegetation, frequent droughts, and lack of animal life make it clear that </a:t>
            </a:r>
            <a:r>
              <a:rPr lang="en-GB" sz="3100" dirty="0">
                <a:solidFill>
                  <a:srgbClr val="FFCC99"/>
                </a:solidFill>
              </a:rPr>
              <a:t>the only way to avert disaster is through careful planning, vigilant resource conservation, arduous </a:t>
            </a:r>
            <a:r>
              <a:rPr lang="en-GB" sz="3100" dirty="0" err="1">
                <a:solidFill>
                  <a:srgbClr val="FFCC99"/>
                </a:solidFill>
              </a:rPr>
              <a:t>labor</a:t>
            </a:r>
            <a:r>
              <a:rPr lang="en-GB" sz="3100" dirty="0">
                <a:solidFill>
                  <a:srgbClr val="FFCC99"/>
                </a:solidFill>
              </a:rPr>
              <a:t>, and the fulfilment of only the most basic human needs</a:t>
            </a:r>
            <a:r>
              <a:rPr lang="en-GB" sz="3100" dirty="0"/>
              <a:t>—a system of regulation that many characters regard as an oppressive blueprint of how they should live their lives. Every citizen is conditioned to sacrifice her or his individual desires for the community in exchange for a modest, if sometimes painful, existence</a:t>
            </a:r>
          </a:p>
          <a:p>
            <a:pPr marL="137160" indent="0">
              <a:buNone/>
            </a:pPr>
            <a:r>
              <a:rPr lang="en-GB" sz="3100" i="1" dirty="0"/>
              <a:t>The  Dispossessed  </a:t>
            </a:r>
            <a:r>
              <a:rPr lang="en-GB" sz="3100" dirty="0"/>
              <a:t>does not lead its reader to this dialectic of emancipation to perform the task literary utopian studies so often advocates. Through the juxtaposition of oppositional social forces, the novel does not propose that the education of desire will automatically escape the tendency of utopian promises to totalize and dominate. Rather,  </a:t>
            </a:r>
            <a:r>
              <a:rPr lang="en-GB" sz="3100" i="1" dirty="0">
                <a:solidFill>
                  <a:srgbClr val="FFCC99"/>
                </a:solidFill>
              </a:rPr>
              <a:t>The Dispossessed  </a:t>
            </a:r>
            <a:r>
              <a:rPr lang="en-GB" sz="3100" dirty="0">
                <a:solidFill>
                  <a:srgbClr val="FFCC99"/>
                </a:solidFill>
              </a:rPr>
              <a:t>explores how discourses of liberation—here, ecological liberation—naturalize certain ways of being and foreclose others.</a:t>
            </a:r>
            <a:r>
              <a:rPr lang="en-GB" sz="3100" dirty="0">
                <a:solidFill>
                  <a:srgbClr val="FFC000"/>
                </a:solidFill>
              </a:rPr>
              <a:t> </a:t>
            </a:r>
            <a:r>
              <a:rPr lang="en-GB" sz="3100" dirty="0"/>
              <a:t>Le </a:t>
            </a:r>
            <a:r>
              <a:rPr lang="en-GB" sz="3100" dirty="0" err="1"/>
              <a:t>Guin’s</a:t>
            </a:r>
            <a:r>
              <a:rPr lang="en-GB" sz="3100" dirty="0"/>
              <a:t> novel performs the work of </a:t>
            </a:r>
            <a:r>
              <a:rPr lang="en-GB" sz="3100" dirty="0" err="1"/>
              <a:t>Abensour’s</a:t>
            </a:r>
            <a:r>
              <a:rPr lang="en-GB" sz="3100" dirty="0"/>
              <a:t> new utopian spirit by first identifying one of the possible </a:t>
            </a:r>
            <a:r>
              <a:rPr lang="en-GB" sz="3100" dirty="0">
                <a:solidFill>
                  <a:srgbClr val="FFCC99"/>
                </a:solidFill>
              </a:rPr>
              <a:t>“blind spots that carry out the reversal of modern emancipation” and then by deconstructing this vulnerability “so that a new path opens for utopia.”     </a:t>
            </a:r>
            <a:r>
              <a:rPr lang="en-GB" sz="3100" dirty="0">
                <a:solidFill>
                  <a:srgbClr val="FFC000"/>
                </a:solidFill>
              </a:rPr>
              <a:t> </a:t>
            </a:r>
            <a:r>
              <a:rPr lang="en-GB" sz="3100" dirty="0"/>
              <a:t>                       </a:t>
            </a:r>
            <a:r>
              <a:rPr lang="en-GB" sz="2600" dirty="0"/>
              <a:t>(Nadir: 36, 45)</a:t>
            </a:r>
            <a:endParaRPr lang="en-GB" sz="4000" dirty="0"/>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212124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CFD6F-A3A5-42BC-920C-F29ABC208E61}"/>
              </a:ext>
            </a:extLst>
          </p:cNvPr>
          <p:cNvSpPr>
            <a:spLocks noGrp="1"/>
          </p:cNvSpPr>
          <p:nvPr>
            <p:ph type="title"/>
          </p:nvPr>
        </p:nvSpPr>
        <p:spPr>
          <a:xfrm>
            <a:off x="457200" y="116632"/>
            <a:ext cx="8229600" cy="792088"/>
          </a:xfrm>
        </p:spPr>
        <p:txBody>
          <a:bodyPr>
            <a:normAutofit/>
          </a:bodyPr>
          <a:lstStyle/>
          <a:p>
            <a:r>
              <a:rPr lang="en-GB" sz="3600" dirty="0">
                <a:solidFill>
                  <a:srgbClr val="FFCC99"/>
                </a:solidFill>
                <a:effectLst/>
              </a:rPr>
              <a:t>Le </a:t>
            </a:r>
            <a:r>
              <a:rPr lang="en-GB" sz="3600" dirty="0" err="1">
                <a:solidFill>
                  <a:srgbClr val="FFCC99"/>
                </a:solidFill>
                <a:effectLst/>
              </a:rPr>
              <a:t>guin’s</a:t>
            </a:r>
            <a:r>
              <a:rPr lang="en-GB" sz="3600" dirty="0">
                <a:solidFill>
                  <a:srgbClr val="FFCC99"/>
                </a:solidFill>
                <a:effectLst/>
              </a:rPr>
              <a:t> </a:t>
            </a:r>
            <a:r>
              <a:rPr lang="en-GB" sz="3600" dirty="0" smtClean="0">
                <a:solidFill>
                  <a:srgbClr val="FFCC99"/>
                </a:solidFill>
                <a:effectLst/>
              </a:rPr>
              <a:t>own afterward </a:t>
            </a:r>
            <a:endParaRPr lang="en-GB" sz="3600" dirty="0">
              <a:solidFill>
                <a:srgbClr val="FFCC99"/>
              </a:solidFill>
              <a:effectLst/>
            </a:endParaRPr>
          </a:p>
        </p:txBody>
      </p:sp>
      <p:sp>
        <p:nvSpPr>
          <p:cNvPr id="3" name="Content Placeholder 2">
            <a:extLst>
              <a:ext uri="{FF2B5EF4-FFF2-40B4-BE49-F238E27FC236}">
                <a16:creationId xmlns:a16="http://schemas.microsoft.com/office/drawing/2014/main" id="{3B1CC13E-51F0-40D9-94FE-A316BD2015EC}"/>
              </a:ext>
            </a:extLst>
          </p:cNvPr>
          <p:cNvSpPr>
            <a:spLocks noGrp="1"/>
          </p:cNvSpPr>
          <p:nvPr>
            <p:ph idx="1"/>
          </p:nvPr>
        </p:nvSpPr>
        <p:spPr>
          <a:xfrm>
            <a:off x="323528" y="1052736"/>
            <a:ext cx="8363272" cy="5688632"/>
          </a:xfrm>
        </p:spPr>
        <p:txBody>
          <a:bodyPr>
            <a:normAutofit fontScale="85000" lnSpcReduction="20000"/>
          </a:bodyPr>
          <a:lstStyle/>
          <a:p>
            <a:pPr marL="137160" indent="0">
              <a:buNone/>
            </a:pPr>
            <a:r>
              <a:rPr lang="en-GB" dirty="0"/>
              <a:t>I’ve spent a good deal of vehemence objecting to the reduction of fiction to ideas. </a:t>
            </a:r>
            <a:r>
              <a:rPr lang="en-GB" dirty="0">
                <a:solidFill>
                  <a:srgbClr val="FFCC99"/>
                </a:solidFill>
              </a:rPr>
              <a:t>Readers, I think, are often led astray by the widespread belief that a novel springs from a single originating “idea,” and then are kept astray by the critical practice of discussing fiction as completely accessible to intellect, a rational presentation of ideas by means of an essentially ornamental narrative. </a:t>
            </a:r>
            <a:r>
              <a:rPr lang="en-GB" dirty="0"/>
              <a:t>In discussing novels that clearly deal with social, political, or ethical issues, and above all in discussing science fiction, supposed to be a “literature of ideas,” this practice is so common—particularly in teaching and academic texts—that </a:t>
            </a:r>
            <a:r>
              <a:rPr lang="en-GB" u="sng" dirty="0"/>
              <a:t>it has driven me to slightly lunatic extremes of protest. </a:t>
            </a:r>
          </a:p>
          <a:p>
            <a:pPr marL="137160" indent="0">
              <a:buNone/>
            </a:pPr>
            <a:r>
              <a:rPr lang="en-GB" dirty="0"/>
              <a:t>In reaction to it, I find myself talking as if intellect had nothing to with novel writing or novel reading, speaking of composition as a pure trance state, and asserting that all I seek when writing is to allow my unconscious mind to control the course of the story, using rational thought only to reality check when revising. </a:t>
            </a:r>
            <a:r>
              <a:rPr lang="en-GB" u="sng" dirty="0"/>
              <a:t>All this is perfectly true</a:t>
            </a:r>
            <a:r>
              <a:rPr lang="en-GB" dirty="0"/>
              <a:t>, but it’s only half the picture. It’s because the other half of the picture is so often the only one shown and discussed that I </a:t>
            </a:r>
            <a:r>
              <a:rPr lang="en-GB" dirty="0" err="1"/>
              <a:t>counterreact</a:t>
            </a:r>
            <a:r>
              <a:rPr lang="en-GB" dirty="0"/>
              <a:t> to the point of sounding </a:t>
            </a:r>
            <a:r>
              <a:rPr lang="en-GB" i="1" dirty="0" err="1"/>
              <a:t>woowoo</a:t>
            </a:r>
            <a:r>
              <a:rPr lang="en-GB" dirty="0"/>
              <a:t>.</a:t>
            </a:r>
          </a:p>
        </p:txBody>
      </p:sp>
    </p:spTree>
    <p:extLst>
      <p:ext uri="{BB962C8B-B14F-4D97-AF65-F5344CB8AC3E}">
        <p14:creationId xmlns:p14="http://schemas.microsoft.com/office/powerpoint/2010/main" val="8491363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56301E-46BC-4D2C-B405-7175C8504BA4}"/>
              </a:ext>
            </a:extLst>
          </p:cNvPr>
          <p:cNvSpPr>
            <a:spLocks noGrp="1"/>
          </p:cNvSpPr>
          <p:nvPr>
            <p:ph idx="1"/>
          </p:nvPr>
        </p:nvSpPr>
        <p:spPr>
          <a:xfrm>
            <a:off x="539552" y="1340768"/>
            <a:ext cx="8229600" cy="4824536"/>
          </a:xfrm>
        </p:spPr>
        <p:txBody>
          <a:bodyPr>
            <a:normAutofit fontScale="85000" lnSpcReduction="20000"/>
          </a:bodyPr>
          <a:lstStyle/>
          <a:p>
            <a:pPr marL="137160" indent="0">
              <a:buNone/>
            </a:pPr>
            <a:r>
              <a:rPr lang="en-GB" dirty="0"/>
              <a:t>…  The book doesn’t have a happy ending. It has an open ending. As pointed out in at least one of the chapters, it’s quite possible that both </a:t>
            </a:r>
            <a:r>
              <a:rPr lang="en-GB" dirty="0" err="1"/>
              <a:t>Shevek</a:t>
            </a:r>
            <a:r>
              <a:rPr lang="en-GB" dirty="0"/>
              <a:t> and </a:t>
            </a:r>
            <a:r>
              <a:rPr lang="en-GB" dirty="0" err="1"/>
              <a:t>Ketho</a:t>
            </a:r>
            <a:r>
              <a:rPr lang="en-GB" dirty="0"/>
              <a:t> will be killed on arrival by an angry mob. And it’s only too likely that </a:t>
            </a:r>
            <a:r>
              <a:rPr lang="en-GB" dirty="0" err="1"/>
              <a:t>Shevek’s</a:t>
            </a:r>
            <a:r>
              <a:rPr lang="en-GB" dirty="0"/>
              <a:t> specific plans and hopes for his people will come to little or nothing. That would not surprise </a:t>
            </a:r>
            <a:r>
              <a:rPr lang="en-GB" dirty="0" err="1"/>
              <a:t>Ketho</a:t>
            </a:r>
            <a:r>
              <a:rPr lang="en-GB" dirty="0"/>
              <a:t>. </a:t>
            </a:r>
          </a:p>
          <a:p>
            <a:pPr marL="137160" indent="0">
              <a:buNone/>
            </a:pPr>
            <a:r>
              <a:rPr lang="en-GB" dirty="0"/>
              <a:t>In speaking of the end of the book I must once again thank its first reader and first critic, Darko </a:t>
            </a:r>
            <a:r>
              <a:rPr lang="en-GB" dirty="0" err="1"/>
              <a:t>Suvin</a:t>
            </a:r>
            <a:r>
              <a:rPr lang="en-GB" dirty="0"/>
              <a:t>, who brought to my Anarchist manuscript the merciless eye of a Marxist and the merciful mind of a friend. It had twelve chapters then, and a neat full-circle ending. Twelve chapters? he cried, enraged. It should be an odd number! And what is this—closure? You are not allowed to close this text! Is the circle open or not? </a:t>
            </a:r>
          </a:p>
          <a:p>
            <a:pPr marL="137160" indent="0">
              <a:buNone/>
            </a:pPr>
            <a:r>
              <a:rPr lang="en-GB" dirty="0"/>
              <a:t>The circle is open. The doors are open. In order to have doors to open, you have to have a house. </a:t>
            </a:r>
          </a:p>
          <a:p>
            <a:pPr marL="137160" indent="0">
              <a:buNone/>
            </a:pPr>
            <a:r>
              <a:rPr lang="en-GB" i="1" dirty="0"/>
              <a:t>	The New Utopian Politics of Ursula K. Le </a:t>
            </a:r>
            <a:r>
              <a:rPr lang="en-GB" i="1" dirty="0" err="1"/>
              <a:t>Guin’s</a:t>
            </a:r>
            <a:r>
              <a:rPr lang="en-GB" i="1" dirty="0"/>
              <a:t> ‘The Dispossessed</a:t>
            </a:r>
            <a:endParaRPr lang="en-GB" dirty="0"/>
          </a:p>
        </p:txBody>
      </p:sp>
      <p:sp>
        <p:nvSpPr>
          <p:cNvPr id="4" name="Rectangle 3">
            <a:extLst>
              <a:ext uri="{FF2B5EF4-FFF2-40B4-BE49-F238E27FC236}">
                <a16:creationId xmlns:a16="http://schemas.microsoft.com/office/drawing/2014/main" id="{8753A14B-CCDB-4E03-986A-93F4345007FC}"/>
              </a:ext>
            </a:extLst>
          </p:cNvPr>
          <p:cNvSpPr/>
          <p:nvPr/>
        </p:nvSpPr>
        <p:spPr>
          <a:xfrm>
            <a:off x="3851920" y="6366519"/>
            <a:ext cx="5367688" cy="461665"/>
          </a:xfrm>
          <a:prstGeom prst="rect">
            <a:avLst/>
          </a:prstGeom>
        </p:spPr>
        <p:txBody>
          <a:bodyPr wrap="none">
            <a:spAutoFit/>
          </a:bodyPr>
          <a:lstStyle/>
          <a:p>
            <a:r>
              <a:rPr lang="en-GB" sz="2400" dirty="0">
                <a:solidFill>
                  <a:srgbClr val="FFCC99"/>
                </a:solidFill>
              </a:rPr>
              <a:t>And for a house you need a cornerstone …</a:t>
            </a:r>
          </a:p>
        </p:txBody>
      </p:sp>
      <p:sp>
        <p:nvSpPr>
          <p:cNvPr id="5" name="Title 1">
            <a:extLst>
              <a:ext uri="{FF2B5EF4-FFF2-40B4-BE49-F238E27FC236}">
                <a16:creationId xmlns:a16="http://schemas.microsoft.com/office/drawing/2014/main" id="{B964975A-FEE2-447E-BDAC-01DFE632E094}"/>
              </a:ext>
            </a:extLst>
          </p:cNvPr>
          <p:cNvSpPr>
            <a:spLocks noGrp="1"/>
          </p:cNvSpPr>
          <p:nvPr>
            <p:ph type="title"/>
          </p:nvPr>
        </p:nvSpPr>
        <p:spPr>
          <a:xfrm>
            <a:off x="683568" y="116632"/>
            <a:ext cx="8229600" cy="792088"/>
          </a:xfrm>
        </p:spPr>
        <p:txBody>
          <a:bodyPr>
            <a:normAutofit/>
          </a:bodyPr>
          <a:lstStyle/>
          <a:p>
            <a:pPr algn="r"/>
            <a:r>
              <a:rPr lang="en-GB" sz="3600" b="0" i="1" dirty="0">
                <a:solidFill>
                  <a:srgbClr val="FFCC99"/>
                </a:solidFill>
                <a:effectLst/>
                <a:latin typeface="+mn-lt"/>
              </a:rPr>
              <a:t>The author on the readings (2) </a:t>
            </a:r>
          </a:p>
        </p:txBody>
      </p:sp>
    </p:spTree>
    <p:extLst>
      <p:ext uri="{BB962C8B-B14F-4D97-AF65-F5344CB8AC3E}">
        <p14:creationId xmlns:p14="http://schemas.microsoft.com/office/powerpoint/2010/main" val="13548928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2540</TotalTime>
  <Words>3643</Words>
  <Application>Microsoft Office PowerPoint</Application>
  <PresentationFormat>On-screen Show (4:3)</PresentationFormat>
  <Paragraphs>85</Paragraphs>
  <Slides>18</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18</vt:i4>
      </vt:variant>
    </vt:vector>
  </HeadingPairs>
  <TitlesOfParts>
    <vt:vector size="32" baseType="lpstr">
      <vt:lpstr>Arial</vt:lpstr>
      <vt:lpstr>Arial Narrow</vt:lpstr>
      <vt:lpstr>Bernard MT Condensed</vt:lpstr>
      <vt:lpstr>Calibri</vt:lpstr>
      <vt:lpstr>Felix Titling</vt:lpstr>
      <vt:lpstr>Garamond</vt:lpstr>
      <vt:lpstr>Palatino Linotype</vt:lpstr>
      <vt:lpstr>Perpetua</vt:lpstr>
      <vt:lpstr>Perpetua Titling MT</vt:lpstr>
      <vt:lpstr>Times New Roman</vt:lpstr>
      <vt:lpstr>Wingdings</vt:lpstr>
      <vt:lpstr>Wingdings 2</vt:lpstr>
      <vt:lpstr>Wingdings 3</vt:lpstr>
      <vt:lpstr>Apex</vt:lpstr>
      <vt:lpstr>PowerPoint Presentation</vt:lpstr>
      <vt:lpstr>PowerPoint Presentation</vt:lpstr>
      <vt:lpstr>The utopia as novel</vt:lpstr>
      <vt:lpstr>KEY ISSUES</vt:lpstr>
      <vt:lpstr>Scarcity &amp; acceptance </vt:lpstr>
      <vt:lpstr>the perspective of environmental &amp; ecological issues </vt:lpstr>
      <vt:lpstr> resources: trade</vt:lpstr>
      <vt:lpstr>PowerPoint Presentation</vt:lpstr>
      <vt:lpstr>The human response to nature </vt:lpstr>
      <vt:lpstr>Relevance to today </vt:lpstr>
      <vt:lpstr>a core of Ambiguity </vt:lpstr>
      <vt:lpstr>The significance of ideas</vt:lpstr>
      <vt:lpstr>Context of new utopia</vt:lpstr>
      <vt:lpstr>Seeking new forms of domination</vt:lpstr>
      <vt:lpstr>blind spots</vt:lpstr>
      <vt:lpstr>An ambiguous utopia</vt:lpstr>
      <vt:lpstr>Le guin’s own afterward </vt:lpstr>
      <vt:lpstr>The author on the readings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145</cp:revision>
  <cp:lastPrinted>2018-11-08T09:25:37Z</cp:lastPrinted>
  <dcterms:created xsi:type="dcterms:W3CDTF">1601-01-01T00:00:00Z</dcterms:created>
  <dcterms:modified xsi:type="dcterms:W3CDTF">2018-11-27T18:22:05Z</dcterms:modified>
</cp:coreProperties>
</file>