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6633"/>
    <a:srgbClr val="99000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359B7E-9317-4559-A5CE-A936275BA5A5}" v="20" dt="2022-10-26T15:41:59.0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0" d="100"/>
          <a:sy n="80" d="100"/>
        </p:scale>
        <p:origin x="782"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Mai Dyer (2207003)" userId="a28b859e-fe38-4ec0-b911-d2a12d50507b" providerId="ADAL" clId="{DF359B7E-9317-4559-A5CE-A936275BA5A5}"/>
    <pc:docChg chg="undo custSel modSld">
      <pc:chgData name="Lily-Mai Dyer (2207003)" userId="a28b859e-fe38-4ec0-b911-d2a12d50507b" providerId="ADAL" clId="{DF359B7E-9317-4559-A5CE-A936275BA5A5}" dt="2022-10-18T23:33:31.768" v="869" actId="122"/>
      <pc:docMkLst>
        <pc:docMk/>
      </pc:docMkLst>
      <pc:sldChg chg="modSp mod">
        <pc:chgData name="Lily-Mai Dyer (2207003)" userId="a28b859e-fe38-4ec0-b911-d2a12d50507b" providerId="ADAL" clId="{DF359B7E-9317-4559-A5CE-A936275BA5A5}" dt="2022-10-18T23:33:31.768" v="869" actId="122"/>
        <pc:sldMkLst>
          <pc:docMk/>
          <pc:sldMk cId="722551359" sldId="256"/>
        </pc:sldMkLst>
        <pc:spChg chg="mod">
          <ac:chgData name="Lily-Mai Dyer (2207003)" userId="a28b859e-fe38-4ec0-b911-d2a12d50507b" providerId="ADAL" clId="{DF359B7E-9317-4559-A5CE-A936275BA5A5}" dt="2022-10-18T23:33:31.768" v="869" actId="122"/>
          <ac:spMkLst>
            <pc:docMk/>
            <pc:sldMk cId="722551359" sldId="256"/>
            <ac:spMk id="4" creationId="{D409926D-F3D4-1725-BAAE-63FCEA455E7C}"/>
          </ac:spMkLst>
        </pc:spChg>
      </pc:sldChg>
    </pc:docChg>
  </pc:docChgLst>
  <pc:docChgLst>
    <pc:chgData name="Lily-Mai" userId="a28b859e-fe38-4ec0-b911-d2a12d50507b" providerId="ADAL" clId="{DF359B7E-9317-4559-A5CE-A936275BA5A5}"/>
    <pc:docChg chg="undo custSel addSld delSld modSld">
      <pc:chgData name="Lily-Mai" userId="a28b859e-fe38-4ec0-b911-d2a12d50507b" providerId="ADAL" clId="{DF359B7E-9317-4559-A5CE-A936275BA5A5}" dt="2022-10-26T17:57:49.567" v="4315" actId="166"/>
      <pc:docMkLst>
        <pc:docMk/>
      </pc:docMkLst>
      <pc:sldChg chg="addSp delSp modSp mod">
        <pc:chgData name="Lily-Mai" userId="a28b859e-fe38-4ec0-b911-d2a12d50507b" providerId="ADAL" clId="{DF359B7E-9317-4559-A5CE-A936275BA5A5}" dt="2022-10-26T17:57:49.567" v="4315" actId="166"/>
        <pc:sldMkLst>
          <pc:docMk/>
          <pc:sldMk cId="722551359" sldId="256"/>
        </pc:sldMkLst>
        <pc:spChg chg="add mod ord">
          <ac:chgData name="Lily-Mai" userId="a28b859e-fe38-4ec0-b911-d2a12d50507b" providerId="ADAL" clId="{DF359B7E-9317-4559-A5CE-A936275BA5A5}" dt="2022-10-26T15:24:08.797" v="4158" actId="1076"/>
          <ac:spMkLst>
            <pc:docMk/>
            <pc:sldMk cId="722551359" sldId="256"/>
            <ac:spMk id="2" creationId="{CE588D06-1A4B-6979-9D95-4DBF1EBA5AEA}"/>
          </ac:spMkLst>
        </pc:spChg>
        <pc:spChg chg="mod ord">
          <ac:chgData name="Lily-Mai" userId="a28b859e-fe38-4ec0-b911-d2a12d50507b" providerId="ADAL" clId="{DF359B7E-9317-4559-A5CE-A936275BA5A5}" dt="2022-10-26T15:26:48.095" v="4212" actId="14861"/>
          <ac:spMkLst>
            <pc:docMk/>
            <pc:sldMk cId="722551359" sldId="256"/>
            <ac:spMk id="4" creationId="{D409926D-F3D4-1725-BAAE-63FCEA455E7C}"/>
          </ac:spMkLst>
        </pc:spChg>
        <pc:spChg chg="add mod">
          <ac:chgData name="Lily-Mai" userId="a28b859e-fe38-4ec0-b911-d2a12d50507b" providerId="ADAL" clId="{DF359B7E-9317-4559-A5CE-A936275BA5A5}" dt="2022-10-26T14:36:06.392" v="3111" actId="1076"/>
          <ac:spMkLst>
            <pc:docMk/>
            <pc:sldMk cId="722551359" sldId="256"/>
            <ac:spMk id="10" creationId="{52C96ECD-6264-0A54-CF4E-814ECD189C9D}"/>
          </ac:spMkLst>
        </pc:spChg>
        <pc:spChg chg="add mod">
          <ac:chgData name="Lily-Mai" userId="a28b859e-fe38-4ec0-b911-d2a12d50507b" providerId="ADAL" clId="{DF359B7E-9317-4559-A5CE-A936275BA5A5}" dt="2022-10-26T14:35:31.501" v="3106" actId="1076"/>
          <ac:spMkLst>
            <pc:docMk/>
            <pc:sldMk cId="722551359" sldId="256"/>
            <ac:spMk id="13" creationId="{2908DE31-EF6C-61AC-B362-A3AF02085D7C}"/>
          </ac:spMkLst>
        </pc:spChg>
        <pc:spChg chg="add mod ord">
          <ac:chgData name="Lily-Mai" userId="a28b859e-fe38-4ec0-b911-d2a12d50507b" providerId="ADAL" clId="{DF359B7E-9317-4559-A5CE-A936275BA5A5}" dt="2022-10-26T17:57:22.058" v="4312" actId="170"/>
          <ac:spMkLst>
            <pc:docMk/>
            <pc:sldMk cId="722551359" sldId="256"/>
            <ac:spMk id="14" creationId="{929B48D7-071F-EE7E-CC34-C371D72894A6}"/>
          </ac:spMkLst>
        </pc:spChg>
        <pc:spChg chg="add mod ord">
          <ac:chgData name="Lily-Mai" userId="a28b859e-fe38-4ec0-b911-d2a12d50507b" providerId="ADAL" clId="{DF359B7E-9317-4559-A5CE-A936275BA5A5}" dt="2022-10-26T17:57:49.567" v="4315" actId="166"/>
          <ac:spMkLst>
            <pc:docMk/>
            <pc:sldMk cId="722551359" sldId="256"/>
            <ac:spMk id="15" creationId="{8DC05ED0-1CED-FB9A-D44E-35B08C4653AA}"/>
          </ac:spMkLst>
        </pc:spChg>
        <pc:spChg chg="add mod">
          <ac:chgData name="Lily-Mai" userId="a28b859e-fe38-4ec0-b911-d2a12d50507b" providerId="ADAL" clId="{DF359B7E-9317-4559-A5CE-A936275BA5A5}" dt="2022-10-26T15:26:26.384" v="4210" actId="1076"/>
          <ac:spMkLst>
            <pc:docMk/>
            <pc:sldMk cId="722551359" sldId="256"/>
            <ac:spMk id="16" creationId="{5317E519-3BD8-B67D-4657-BE30EF6277FA}"/>
          </ac:spMkLst>
        </pc:spChg>
        <pc:picChg chg="add del mod ord modCrop">
          <ac:chgData name="Lily-Mai" userId="a28b859e-fe38-4ec0-b911-d2a12d50507b" providerId="ADAL" clId="{DF359B7E-9317-4559-A5CE-A936275BA5A5}" dt="2022-10-24T11:20:29.701" v="1470" actId="478"/>
          <ac:picMkLst>
            <pc:docMk/>
            <pc:sldMk cId="722551359" sldId="256"/>
            <ac:picMk id="5" creationId="{4B1DE350-B065-04EA-3506-400821A5751C}"/>
          </ac:picMkLst>
        </pc:picChg>
        <pc:picChg chg="add del mod ord">
          <ac:chgData name="Lily-Mai" userId="a28b859e-fe38-4ec0-b911-d2a12d50507b" providerId="ADAL" clId="{DF359B7E-9317-4559-A5CE-A936275BA5A5}" dt="2022-10-24T11:20:59.211" v="1480" actId="478"/>
          <ac:picMkLst>
            <pc:docMk/>
            <pc:sldMk cId="722551359" sldId="256"/>
            <ac:picMk id="7" creationId="{CB53C7BB-BFA3-2205-440B-99113B2C7DA8}"/>
          </ac:picMkLst>
        </pc:picChg>
        <pc:picChg chg="add mod ord modCrop">
          <ac:chgData name="Lily-Mai" userId="a28b859e-fe38-4ec0-b911-d2a12d50507b" providerId="ADAL" clId="{DF359B7E-9317-4559-A5CE-A936275BA5A5}" dt="2022-10-26T11:25:04.735" v="2311" actId="1038"/>
          <ac:picMkLst>
            <pc:docMk/>
            <pc:sldMk cId="722551359" sldId="256"/>
            <ac:picMk id="9" creationId="{BF8F6BD4-2067-A623-D0A9-D739A9123805}"/>
          </ac:picMkLst>
        </pc:picChg>
        <pc:picChg chg="add mod modCrop">
          <ac:chgData name="Lily-Mai" userId="a28b859e-fe38-4ec0-b911-d2a12d50507b" providerId="ADAL" clId="{DF359B7E-9317-4559-A5CE-A936275BA5A5}" dt="2022-10-26T14:35:21.268" v="3105" actId="1076"/>
          <ac:picMkLst>
            <pc:docMk/>
            <pc:sldMk cId="722551359" sldId="256"/>
            <ac:picMk id="12" creationId="{5BB1036E-9772-4A95-1759-EF6FBB435772}"/>
          </ac:picMkLst>
        </pc:picChg>
      </pc:sldChg>
      <pc:sldChg chg="addSp modSp new mod">
        <pc:chgData name="Lily-Mai" userId="a28b859e-fe38-4ec0-b911-d2a12d50507b" providerId="ADAL" clId="{DF359B7E-9317-4559-A5CE-A936275BA5A5}" dt="2022-10-26T15:41:40.594" v="4309" actId="1076"/>
        <pc:sldMkLst>
          <pc:docMk/>
          <pc:sldMk cId="3322203293" sldId="257"/>
        </pc:sldMkLst>
        <pc:spChg chg="add mod">
          <ac:chgData name="Lily-Mai" userId="a28b859e-fe38-4ec0-b911-d2a12d50507b" providerId="ADAL" clId="{DF359B7E-9317-4559-A5CE-A936275BA5A5}" dt="2022-10-26T15:41:40.594" v="4309" actId="1076"/>
          <ac:spMkLst>
            <pc:docMk/>
            <pc:sldMk cId="3322203293" sldId="257"/>
            <ac:spMk id="2" creationId="{094C0682-A14A-BDEA-836E-8A5073D6F735}"/>
          </ac:spMkLst>
        </pc:spChg>
      </pc:sldChg>
      <pc:sldChg chg="new del">
        <pc:chgData name="Lily-Mai" userId="a28b859e-fe38-4ec0-b911-d2a12d50507b" providerId="ADAL" clId="{DF359B7E-9317-4559-A5CE-A936275BA5A5}" dt="2022-10-26T16:24:22.835" v="4311" actId="47"/>
        <pc:sldMkLst>
          <pc:docMk/>
          <pc:sldMk cId="948054634"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33526E-7933-4A44-A808-AFF8BAD05ED6}" type="datetimeFigureOut">
              <a:rPr lang="en-GB" smtClean="0"/>
              <a:t>23/10/2022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672AB0-ADD3-4786-BDD3-D0B5D1DA9B31}" type="slidenum">
              <a:rPr lang="en-GB" smtClean="0"/>
              <a:t>‹#›</a:t>
            </a:fld>
            <a:endParaRPr lang="en-GB" dirty="0"/>
          </a:p>
        </p:txBody>
      </p:sp>
    </p:spTree>
    <p:extLst>
      <p:ext uri="{BB962C8B-B14F-4D97-AF65-F5344CB8AC3E}">
        <p14:creationId xmlns:p14="http://schemas.microsoft.com/office/powerpoint/2010/main" val="1605589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6B07C-E4D7-1813-89B2-EB7D52EDD9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AEBDE3-60F6-5527-68DB-ADBD8B09FB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191D97-351A-1467-8C8C-12BE54914FFF}"/>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5" name="Footer Placeholder 4">
            <a:extLst>
              <a:ext uri="{FF2B5EF4-FFF2-40B4-BE49-F238E27FC236}">
                <a16:creationId xmlns:a16="http://schemas.microsoft.com/office/drawing/2014/main" id="{7A0292F2-BDE3-5528-6AD9-8EA5840BA47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669FB25-F378-A172-29FC-983B4E23F8A9}"/>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3053803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8F747-FB3A-0204-9951-C371029E0A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CEEF97-5EDF-563B-2E06-596F2AF8FA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20FD5-DE3E-4E44-2157-CCF143AB54D3}"/>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5" name="Footer Placeholder 4">
            <a:extLst>
              <a:ext uri="{FF2B5EF4-FFF2-40B4-BE49-F238E27FC236}">
                <a16:creationId xmlns:a16="http://schemas.microsoft.com/office/drawing/2014/main" id="{B6865595-5A79-F768-8735-17C28D25900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F39FA97-9A17-9F56-E17E-3ED05BC7FCA1}"/>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3807632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69C8A-7029-6744-60E5-88D7E1F29C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EC73EA-0037-222F-CB43-8D338ED546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A10E96-B5CB-ACC9-892F-37AC834D3507}"/>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5" name="Footer Placeholder 4">
            <a:extLst>
              <a:ext uri="{FF2B5EF4-FFF2-40B4-BE49-F238E27FC236}">
                <a16:creationId xmlns:a16="http://schemas.microsoft.com/office/drawing/2014/main" id="{CD39AF9A-EDA6-2AB6-6DE9-00E739BFFD2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87A2AD4-66CC-8955-C5BF-6518882CE24C}"/>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2943444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FB516-D229-B1AB-76BE-86A0CB7FAB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19F087-58F8-31E1-5CE0-00EE414050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4A038E-105F-AF87-F324-B9805816CC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077BFA-1FFC-476B-FC95-4315A0DC7AC1}"/>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6" name="Footer Placeholder 5">
            <a:extLst>
              <a:ext uri="{FF2B5EF4-FFF2-40B4-BE49-F238E27FC236}">
                <a16:creationId xmlns:a16="http://schemas.microsoft.com/office/drawing/2014/main" id="{6EE6AE24-89B7-8A11-0E71-095341D1289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D6BA9F0-A110-1457-ECBB-ED905AA029C4}"/>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1631545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B6ABB-F471-2E84-D6B2-138F59DC2E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5355DC-90E3-B9B0-1959-ACE09D0B17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206BB3-FB94-16F1-8EEA-8AB32B0B4A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C81869-1BFA-8A87-A600-A9D4752B83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4D15AD-3EA1-C35D-0159-C6418F0BD3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B92FF4-6AD1-FA05-21BD-1F40BFC2E65E}"/>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8" name="Footer Placeholder 7">
            <a:extLst>
              <a:ext uri="{FF2B5EF4-FFF2-40B4-BE49-F238E27FC236}">
                <a16:creationId xmlns:a16="http://schemas.microsoft.com/office/drawing/2014/main" id="{ABC9379A-00E1-AAF3-4AF9-609E4645AA2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2A5FA8A-5AF1-20BE-DA37-EDAB5564E814}"/>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2216070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3751E-B223-A5D2-B7B7-F6C6A56EC9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2E4FD0-B8BE-59E6-9E6F-867F286573AB}"/>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4" name="Footer Placeholder 3">
            <a:extLst>
              <a:ext uri="{FF2B5EF4-FFF2-40B4-BE49-F238E27FC236}">
                <a16:creationId xmlns:a16="http://schemas.microsoft.com/office/drawing/2014/main" id="{97B81A4B-5349-EBC1-4490-CB050E517B7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C65C523-3136-7A5C-949A-BD295E1C9133}"/>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712565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5BE54B-B739-5C13-EEA8-A2F8952D9EB3}"/>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3" name="Footer Placeholder 2">
            <a:extLst>
              <a:ext uri="{FF2B5EF4-FFF2-40B4-BE49-F238E27FC236}">
                <a16:creationId xmlns:a16="http://schemas.microsoft.com/office/drawing/2014/main" id="{38FA35F1-C7F8-BE6B-4DE5-23CE627E14C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9B2BDD0-BEF1-9873-2061-80F14E530568}"/>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3838486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C727E-1C18-3562-32D1-119CB3D58C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22ACAC-8C7A-0ED4-95A1-1D2237C803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781C2B-0D03-DA61-7D3D-B44C8A0A31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AD5ED1-F8CA-B0F2-1D18-CED73EDC0368}"/>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6" name="Footer Placeholder 5">
            <a:extLst>
              <a:ext uri="{FF2B5EF4-FFF2-40B4-BE49-F238E27FC236}">
                <a16:creationId xmlns:a16="http://schemas.microsoft.com/office/drawing/2014/main" id="{961CDFD1-F9B8-F956-BC30-E81D186EA08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3F4D437-979A-CA7A-0AF0-B3CB60614EEA}"/>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3016894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1A6AF-9070-8136-8DC8-9287BC2387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31D7EB-E8D6-6637-BF85-11507C5A97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83404F8-6DFB-8163-F0ED-07B9A698EC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E29C1B-DCAD-B469-B5D6-6A2D6A4C6181}"/>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6" name="Footer Placeholder 5">
            <a:extLst>
              <a:ext uri="{FF2B5EF4-FFF2-40B4-BE49-F238E27FC236}">
                <a16:creationId xmlns:a16="http://schemas.microsoft.com/office/drawing/2014/main" id="{783BA137-C028-62A9-7B6E-DEE81A68369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16FE7F2-87DB-9CA1-CA69-79EF06B65CAA}"/>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3338062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9F3EF-4307-FA00-619E-67E918F6A4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ACC171-FB34-73CD-ACEA-9C335FB6A3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2343B4-33AE-BCFF-BFB3-456EA0C8CDDB}"/>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5" name="Footer Placeholder 4">
            <a:extLst>
              <a:ext uri="{FF2B5EF4-FFF2-40B4-BE49-F238E27FC236}">
                <a16:creationId xmlns:a16="http://schemas.microsoft.com/office/drawing/2014/main" id="{83F6633E-CEDA-A28C-5636-A04BE50454D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F7DFBF4-78E6-3BAE-55D0-D5E1E428DBC8}"/>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2610396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770947-D170-6985-485C-FE9AD55E0D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5DCA86-3923-EF39-6AC9-4FC9AF8F10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7DE40A-14E4-FFDE-7EF1-5DB463D6199E}"/>
              </a:ext>
            </a:extLst>
          </p:cNvPr>
          <p:cNvSpPr>
            <a:spLocks noGrp="1"/>
          </p:cNvSpPr>
          <p:nvPr>
            <p:ph type="dt" sz="half" idx="10"/>
          </p:nvPr>
        </p:nvSpPr>
        <p:spPr/>
        <p:txBody>
          <a:bodyPr/>
          <a:lstStyle/>
          <a:p>
            <a:fld id="{0C417464-6FB9-4C40-840F-7DDEA2734978}" type="datetimeFigureOut">
              <a:rPr lang="en-GB" smtClean="0"/>
              <a:t>23/10/2022</a:t>
            </a:fld>
            <a:endParaRPr lang="en-GB" dirty="0"/>
          </a:p>
        </p:txBody>
      </p:sp>
      <p:sp>
        <p:nvSpPr>
          <p:cNvPr id="5" name="Footer Placeholder 4">
            <a:extLst>
              <a:ext uri="{FF2B5EF4-FFF2-40B4-BE49-F238E27FC236}">
                <a16:creationId xmlns:a16="http://schemas.microsoft.com/office/drawing/2014/main" id="{A5D8DA5D-AD11-5403-81D3-444514471B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C0DA4A2-0810-1680-18FB-F409F38EB5E5}"/>
              </a:ext>
            </a:extLst>
          </p:cNvPr>
          <p:cNvSpPr>
            <a:spLocks noGrp="1"/>
          </p:cNvSpPr>
          <p:nvPr>
            <p:ph type="sldNum" sz="quarter" idx="12"/>
          </p:nvPr>
        </p:nvSpPr>
        <p:spPr/>
        <p:txBody>
          <a:bodyPr/>
          <a:lstStyle/>
          <a:p>
            <a:fld id="{D370DE66-E41E-4716-846D-DA541BAFD351}" type="slidenum">
              <a:rPr lang="en-GB" smtClean="0"/>
              <a:t>‹#›</a:t>
            </a:fld>
            <a:endParaRPr lang="en-GB" dirty="0"/>
          </a:p>
        </p:txBody>
      </p:sp>
    </p:spTree>
    <p:extLst>
      <p:ext uri="{BB962C8B-B14F-4D97-AF65-F5344CB8AC3E}">
        <p14:creationId xmlns:p14="http://schemas.microsoft.com/office/powerpoint/2010/main" val="2933549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B7A7FA-4388-51A5-066C-F5CB1D886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0B1AD-A1F2-F7F7-B4A5-DD08F53996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0B4527-F728-5703-D52C-31524F46B2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417464-6FB9-4C40-840F-7DDEA2734978}" type="datetimeFigureOut">
              <a:rPr lang="en-GB" smtClean="0"/>
              <a:t>23/10/2022</a:t>
            </a:fld>
            <a:endParaRPr lang="en-GB" dirty="0"/>
          </a:p>
        </p:txBody>
      </p:sp>
      <p:sp>
        <p:nvSpPr>
          <p:cNvPr id="5" name="Footer Placeholder 4">
            <a:extLst>
              <a:ext uri="{FF2B5EF4-FFF2-40B4-BE49-F238E27FC236}">
                <a16:creationId xmlns:a16="http://schemas.microsoft.com/office/drawing/2014/main" id="{A8259738-0DA9-D219-287A-461C3B9DFC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2152BCB-46B1-9039-9A82-DF9CEB2E3D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70DE66-E41E-4716-846D-DA541BAFD351}" type="slidenum">
              <a:rPr lang="en-GB" smtClean="0"/>
              <a:t>‹#›</a:t>
            </a:fld>
            <a:endParaRPr lang="en-GB" dirty="0"/>
          </a:p>
        </p:txBody>
      </p:sp>
    </p:spTree>
    <p:extLst>
      <p:ext uri="{BB962C8B-B14F-4D97-AF65-F5344CB8AC3E}">
        <p14:creationId xmlns:p14="http://schemas.microsoft.com/office/powerpoint/2010/main" val="8642411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fastcompany.com/3009605/how-color-coded-notes-make-you-a-more-efficient-thinker" TargetMode="External"/><Relationship Id="rId3" Type="http://schemas.openxmlformats.org/officeDocument/2006/relationships/hyperlink" Target="https://www.hopinto.co.uk/questions/why-is-it-important-to-reflect-on-your-work-experience/" TargetMode="External"/><Relationship Id="rId7" Type="http://schemas.openxmlformats.org/officeDocument/2006/relationships/hyperlink" Target="https://doi.org/10.1037/0022-0663.99.1.167" TargetMode="External"/><Relationship Id="rId2" Type="http://schemas.openxmlformats.org/officeDocument/2006/relationships/hyperlink" Target="https://www.hcpc-uk.org/standards/meeting-our-standards/reflective-practice/what-is-reflection/" TargetMode="External"/><Relationship Id="rId1" Type="http://schemas.openxmlformats.org/officeDocument/2006/relationships/slideLayout" Target="../slideLayouts/slideLayout7.xml"/><Relationship Id="rId6" Type="http://schemas.openxmlformats.org/officeDocument/2006/relationships/hyperlink" Target="https://www.monash.edu/learnhq/enhance-your-thinking/critical-thinking/what-is-critical-thinking" TargetMode="External"/><Relationship Id="rId5" Type="http://schemas.openxmlformats.org/officeDocument/2006/relationships/hyperlink" Target="https://doi.org/10.1037/0022-0663.82.4.760" TargetMode="External"/><Relationship Id="rId10" Type="http://schemas.openxmlformats.org/officeDocument/2006/relationships/hyperlink" Target="https://www.youreducationportal.com/importance-of-note-taking/" TargetMode="External"/><Relationship Id="rId4" Type="http://schemas.openxmlformats.org/officeDocument/2006/relationships/hyperlink" Target="https://d1wqtxts1xzle7.cloudfront.net/32138153/J0965960-with-cover-page-v2.pdf?Expires=1666129928&amp;Signature=Z6rJziEcSI8O3qwirDDpGZf4-gtnFxOXXbA1T3R5XSiYe7vulkFHIQ8LQyLyxRkfjQz8vvU3KwYdtxcDEDce05xxiYnf7de5s3ETaNQThuvDyXj~A5cxhXifrce88iKvW6i8RJUBSPtyl1sjFr~Gd3HLjvTo96QVlFKEnnDQrF10JK2ZrUSA-M5fD8lYNj72yUR1s129xo7QbHSpx1OQJK-W6p516VkcC6LskFI6HCWXOIX5L6FcG1DQMdodI8F2PJFWgLyJFDZCuBLqiUM7KT6XUWVBcMu7f-tZg0QrFWE8sdTqQwc8sKMaY5xEc8aAkpp3huxxeBWiwI8wkCeU-A__&amp;Key-Pair-Id=APKAJLOHF5GGSLRBV4ZA" TargetMode="External"/><Relationship Id="rId9" Type="http://schemas.openxmlformats.org/officeDocument/2006/relationships/hyperlink" Target="https://studyprism.co.uk/reflective-practice/models/kolbs-reflective-learning-cy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text">
            <a:extLst>
              <a:ext uri="{FF2B5EF4-FFF2-40B4-BE49-F238E27FC236}">
                <a16:creationId xmlns:a16="http://schemas.microsoft.com/office/drawing/2014/main" id="{BF8F6BD4-2067-A623-D0A9-D739A9123805}"/>
              </a:ext>
            </a:extLst>
          </p:cNvPr>
          <p:cNvPicPr>
            <a:picLocks noChangeAspect="1"/>
          </p:cNvPicPr>
          <p:nvPr/>
        </p:nvPicPr>
        <p:blipFill rotWithShape="1">
          <a:blip r:embed="rId2">
            <a:extLst>
              <a:ext uri="{28A0092B-C50C-407E-A947-70E740481C1C}">
                <a14:useLocalDpi xmlns:a14="http://schemas.microsoft.com/office/drawing/2010/main" val="0"/>
              </a:ext>
            </a:extLst>
          </a:blip>
          <a:srcRect l="1328" t="1667" r="1094" b="2361"/>
          <a:stretch/>
        </p:blipFill>
        <p:spPr>
          <a:xfrm>
            <a:off x="9525" y="-38100"/>
            <a:ext cx="12192000" cy="6858000"/>
          </a:xfrm>
          <a:prstGeom prst="rect">
            <a:avLst/>
          </a:prstGeom>
        </p:spPr>
      </p:pic>
      <p:sp>
        <p:nvSpPr>
          <p:cNvPr id="10" name="TextBox 9">
            <a:extLst>
              <a:ext uri="{FF2B5EF4-FFF2-40B4-BE49-F238E27FC236}">
                <a16:creationId xmlns:a16="http://schemas.microsoft.com/office/drawing/2014/main" id="{52C96ECD-6264-0A54-CF4E-814ECD189C9D}"/>
              </a:ext>
            </a:extLst>
          </p:cNvPr>
          <p:cNvSpPr txBox="1"/>
          <p:nvPr/>
        </p:nvSpPr>
        <p:spPr>
          <a:xfrm>
            <a:off x="760895" y="3526461"/>
            <a:ext cx="3255312" cy="2862322"/>
          </a:xfrm>
          <a:prstGeom prst="rect">
            <a:avLst/>
          </a:prstGeom>
          <a:solidFill>
            <a:schemeClr val="bg1"/>
          </a:solidFill>
          <a:ln>
            <a:solidFill>
              <a:schemeClr val="accent6">
                <a:lumMod val="75000"/>
              </a:schemeClr>
            </a:solidFill>
          </a:ln>
          <a:effectLst>
            <a:outerShdw blurRad="63500" sx="102000" sy="102000" algn="ctr" rotWithShape="0">
              <a:prstClr val="black">
                <a:alpha val="40000"/>
              </a:prstClr>
            </a:outerShdw>
          </a:effectLst>
        </p:spPr>
        <p:txBody>
          <a:bodyPr wrap="square" rtlCol="0">
            <a:spAutoFit/>
          </a:bodyPr>
          <a:lstStyle/>
          <a:p>
            <a:pPr algn="ctr"/>
            <a:r>
              <a:rPr lang="en-GB" sz="1200" b="1" u="sng" dirty="0">
                <a:solidFill>
                  <a:schemeClr val="accent6">
                    <a:lumMod val="75000"/>
                  </a:schemeClr>
                </a:solidFill>
                <a:latin typeface="Arial" panose="020B0604020202020204" pitchFamily="34" charset="0"/>
                <a:cs typeface="Arial" panose="020B0604020202020204" pitchFamily="34" charset="0"/>
              </a:rPr>
              <a:t>Reflection</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HCPC (2021) describes reflection as a process that guides you to look into your own practice by viewing it analytically. Reflection is viewed as a crucial skill to have as Hertfordshire Opportunities Portal (2022) states that reflection can help you identify your strengths and weaknesses in order to find solutions to be able to gain more positive outcomes. Study Prism (2022) explains a reflective cycle that can help people develop better self-awareness and in effect, improve on a variety of skills. This is known as Kolb’s Learning Cycle.</a:t>
            </a:r>
          </a:p>
        </p:txBody>
      </p:sp>
      <p:sp>
        <p:nvSpPr>
          <p:cNvPr id="2" name="TextBox 1">
            <a:extLst>
              <a:ext uri="{FF2B5EF4-FFF2-40B4-BE49-F238E27FC236}">
                <a16:creationId xmlns:a16="http://schemas.microsoft.com/office/drawing/2014/main" id="{CE588D06-1A4B-6979-9D95-4DBF1EBA5AEA}"/>
              </a:ext>
            </a:extLst>
          </p:cNvPr>
          <p:cNvSpPr txBox="1"/>
          <p:nvPr/>
        </p:nvSpPr>
        <p:spPr>
          <a:xfrm>
            <a:off x="7896536" y="844448"/>
            <a:ext cx="3534569" cy="3231654"/>
          </a:xfrm>
          <a:prstGeom prst="rect">
            <a:avLst/>
          </a:prstGeom>
          <a:noFill/>
          <a:ln>
            <a:solidFill>
              <a:schemeClr val="accent4">
                <a:lumMod val="75000"/>
              </a:schemeClr>
            </a:solidFill>
          </a:ln>
          <a:effectLst>
            <a:outerShdw blurRad="63500" sx="102000" sy="102000" algn="ctr" rotWithShape="0">
              <a:prstClr val="black">
                <a:alpha val="40000"/>
              </a:prstClr>
            </a:outerShdw>
          </a:effectLst>
        </p:spPr>
        <p:txBody>
          <a:bodyPr wrap="square" rtlCol="0">
            <a:spAutoFit/>
          </a:bodyPr>
          <a:lstStyle/>
          <a:p>
            <a:pPr algn="ctr"/>
            <a:r>
              <a:rPr lang="en-GB" sz="1200" dirty="0">
                <a:latin typeface="Arial" panose="020B0604020202020204" pitchFamily="34" charset="0"/>
                <a:cs typeface="Arial" panose="020B0604020202020204" pitchFamily="34" charset="0"/>
              </a:rPr>
              <a:t> </a:t>
            </a:r>
            <a:r>
              <a:rPr lang="en-GB" sz="1200" b="1" u="sng" dirty="0">
                <a:solidFill>
                  <a:schemeClr val="accent4">
                    <a:lumMod val="75000"/>
                  </a:schemeClr>
                </a:solidFill>
                <a:latin typeface="Arial" panose="020B0604020202020204" pitchFamily="34" charset="0"/>
                <a:cs typeface="Arial" panose="020B0604020202020204" pitchFamily="34" charset="0"/>
              </a:rPr>
              <a:t>Note-taking</a:t>
            </a:r>
          </a:p>
          <a:p>
            <a:pPr algn="ctr"/>
            <a:endParaRPr lang="en-GB" sz="1200"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Note-taking is a very useful skill to have whilst learning about a topic. Peverly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(2007) explains that many students believe that note-taking is a key element in achieving. It is described as “an important part of academic studying” Peverly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(2007 page 1). Your education portal (2021) relates to this as it provides reasoning to why it is important. It explains how it can help to improve the quality of your work whilst helping with time management and well-being. According to Purdy (2013), there is scientific evidence to prove that adding colour and making your notes more intriguing, can help with memory and knowledge as long as they are not prioritised over the main project.</a:t>
            </a:r>
          </a:p>
        </p:txBody>
      </p:sp>
      <p:sp>
        <p:nvSpPr>
          <p:cNvPr id="4" name="TextBox 3">
            <a:extLst>
              <a:ext uri="{FF2B5EF4-FFF2-40B4-BE49-F238E27FC236}">
                <a16:creationId xmlns:a16="http://schemas.microsoft.com/office/drawing/2014/main" id="{D409926D-F3D4-1725-BAAE-63FCEA455E7C}"/>
              </a:ext>
            </a:extLst>
          </p:cNvPr>
          <p:cNvSpPr txBox="1"/>
          <p:nvPr/>
        </p:nvSpPr>
        <p:spPr>
          <a:xfrm>
            <a:off x="4127365" y="568961"/>
            <a:ext cx="3694923" cy="3416320"/>
          </a:xfrm>
          <a:prstGeom prst="rect">
            <a:avLst/>
          </a:prstGeom>
          <a:noFill/>
          <a:ln>
            <a:solidFill>
              <a:schemeClr val="accent2"/>
            </a:solidFill>
          </a:ln>
          <a:effectLst>
            <a:outerShdw blurRad="63500" sx="102000" sy="102000" algn="ctr" rotWithShape="0">
              <a:prstClr val="black">
                <a:alpha val="40000"/>
              </a:prstClr>
            </a:outerShdw>
          </a:effectLst>
        </p:spPr>
        <p:txBody>
          <a:bodyPr wrap="square" rtlCol="0">
            <a:spAutoFit/>
          </a:bodyPr>
          <a:lstStyle/>
          <a:p>
            <a:pPr algn="ctr"/>
            <a:r>
              <a:rPr lang="en-GB" sz="1200" b="1" u="sng" dirty="0">
                <a:solidFill>
                  <a:schemeClr val="accent2"/>
                </a:solidFill>
                <a:latin typeface="Arial" panose="020B0604020202020204" pitchFamily="34" charset="0"/>
                <a:cs typeface="Arial" panose="020B0604020202020204" pitchFamily="34" charset="0"/>
              </a:rPr>
              <a:t>Time management</a:t>
            </a:r>
          </a:p>
          <a:p>
            <a:pPr algn="ct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Time management skills are very useful in life. Cottrell (2013) details the importance of time management by displaying the fact that it is absolutely necessary for people, especially students, to be able to manage and prioritise their time correctly. Macan (1990) provides scientific evidence that highlights this theory to be true. She explains a study that was carried out which proves that students are more likely to achieve higher results if they have efficient time management skills. These findings have also been backed up with a more up-to-date article. Kaushar (2013) supports these statistics by implying that college students may struggle more than when they were in school as they are required to carry out more independent studies which requires good time management.</a:t>
            </a:r>
          </a:p>
        </p:txBody>
      </p:sp>
      <p:pic>
        <p:nvPicPr>
          <p:cNvPr id="12" name="Picture 11" descr="Timeline&#10;&#10;Description automatically generated">
            <a:extLst>
              <a:ext uri="{FF2B5EF4-FFF2-40B4-BE49-F238E27FC236}">
                <a16:creationId xmlns:a16="http://schemas.microsoft.com/office/drawing/2014/main" id="{5BB1036E-9772-4A95-1759-EF6FBB435772}"/>
              </a:ext>
            </a:extLst>
          </p:cNvPr>
          <p:cNvPicPr>
            <a:picLocks noChangeAspect="1"/>
          </p:cNvPicPr>
          <p:nvPr/>
        </p:nvPicPr>
        <p:blipFill rotWithShape="1">
          <a:blip r:embed="rId3">
            <a:extLst>
              <a:ext uri="{28A0092B-C50C-407E-A947-70E740481C1C}">
                <a14:useLocalDpi xmlns:a14="http://schemas.microsoft.com/office/drawing/2010/main" val="0"/>
              </a:ext>
            </a:extLst>
          </a:blip>
          <a:srcRect l="20843" t="10955" r="23461" b="11570"/>
          <a:stretch/>
        </p:blipFill>
        <p:spPr>
          <a:xfrm>
            <a:off x="4145902" y="4031129"/>
            <a:ext cx="2895600" cy="1852987"/>
          </a:xfrm>
          <a:prstGeom prst="rect">
            <a:avLst/>
          </a:prstGeom>
        </p:spPr>
      </p:pic>
      <p:sp>
        <p:nvSpPr>
          <p:cNvPr id="13" name="TextBox 12">
            <a:extLst>
              <a:ext uri="{FF2B5EF4-FFF2-40B4-BE49-F238E27FC236}">
                <a16:creationId xmlns:a16="http://schemas.microsoft.com/office/drawing/2014/main" id="{2908DE31-EF6C-61AC-B362-A3AF02085D7C}"/>
              </a:ext>
            </a:extLst>
          </p:cNvPr>
          <p:cNvSpPr txBox="1"/>
          <p:nvPr/>
        </p:nvSpPr>
        <p:spPr>
          <a:xfrm>
            <a:off x="4603435" y="5906598"/>
            <a:ext cx="2181225"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(Source: ISC Medical, 2019)</a:t>
            </a:r>
          </a:p>
        </p:txBody>
      </p:sp>
      <p:sp>
        <p:nvSpPr>
          <p:cNvPr id="14" name="TextBox 13">
            <a:extLst>
              <a:ext uri="{FF2B5EF4-FFF2-40B4-BE49-F238E27FC236}">
                <a16:creationId xmlns:a16="http://schemas.microsoft.com/office/drawing/2014/main" id="{929B48D7-071F-EE7E-CC34-C371D72894A6}"/>
              </a:ext>
            </a:extLst>
          </p:cNvPr>
          <p:cNvSpPr txBox="1"/>
          <p:nvPr/>
        </p:nvSpPr>
        <p:spPr>
          <a:xfrm>
            <a:off x="771525" y="567419"/>
            <a:ext cx="3244682" cy="2862322"/>
          </a:xfrm>
          <a:prstGeom prst="rect">
            <a:avLst/>
          </a:prstGeom>
          <a:noFill/>
          <a:ln>
            <a:solidFill>
              <a:srgbClr val="990000"/>
            </a:solidFill>
          </a:ln>
          <a:effectLst>
            <a:outerShdw blurRad="63500" sx="102000" sy="102000" algn="ctr" rotWithShape="0">
              <a:prstClr val="black">
                <a:alpha val="40000"/>
              </a:prstClr>
            </a:outerShdw>
          </a:effectLst>
        </p:spPr>
        <p:txBody>
          <a:bodyPr wrap="square" rtlCol="0">
            <a:spAutoFit/>
          </a:bodyPr>
          <a:lstStyle/>
          <a:p>
            <a:pPr algn="ctr"/>
            <a:r>
              <a:rPr lang="en-GB" sz="1200" b="1" u="sng" dirty="0">
                <a:solidFill>
                  <a:srgbClr val="990000"/>
                </a:solidFill>
                <a:latin typeface="Arial" panose="020B0604020202020204" pitchFamily="34" charset="0"/>
                <a:cs typeface="Arial" panose="020B0604020202020204" pitchFamily="34" charset="0"/>
              </a:rPr>
              <a:t>Introduction</a:t>
            </a:r>
          </a:p>
          <a:p>
            <a:endParaRPr lang="en-GB" sz="1200" b="1" u="sng" dirty="0">
              <a:solidFill>
                <a:srgbClr val="990000"/>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Monash University (2022) describes critical thinking as when you make a judgement, and question and analyse what you have heard or read. It is about using reliable information to make judgements. A critical thinker is able to see things from different perspectives and uses a lot of questions to find out why things are the way they are. A critical thinker usually has highly developed skills in order for them to think in the way that they do. Some of these skills that will help to build a quality critical thinker include time management, note-taking and, reflection.</a:t>
            </a:r>
            <a:endParaRPr lang="en-GB" sz="1200" b="1" u="sng" dirty="0">
              <a:solidFill>
                <a:srgbClr val="990000"/>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317E519-3BD8-B67D-4657-BE30EF6277FA}"/>
              </a:ext>
            </a:extLst>
          </p:cNvPr>
          <p:cNvSpPr txBox="1"/>
          <p:nvPr/>
        </p:nvSpPr>
        <p:spPr>
          <a:xfrm>
            <a:off x="8707266" y="476628"/>
            <a:ext cx="2723839" cy="276999"/>
          </a:xfrm>
          <a:prstGeom prst="rect">
            <a:avLst/>
          </a:prstGeom>
          <a:noFill/>
          <a:ln>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Lily-Mai Dyer (2207003) – study skills</a:t>
            </a:r>
          </a:p>
        </p:txBody>
      </p:sp>
      <p:sp>
        <p:nvSpPr>
          <p:cNvPr id="15" name="TextBox 14">
            <a:extLst>
              <a:ext uri="{FF2B5EF4-FFF2-40B4-BE49-F238E27FC236}">
                <a16:creationId xmlns:a16="http://schemas.microsoft.com/office/drawing/2014/main" id="{8DC05ED0-1CED-FB9A-D44E-35B08C4653AA}"/>
              </a:ext>
            </a:extLst>
          </p:cNvPr>
          <p:cNvSpPr txBox="1"/>
          <p:nvPr/>
        </p:nvSpPr>
        <p:spPr>
          <a:xfrm>
            <a:off x="7171197" y="4166923"/>
            <a:ext cx="4249278" cy="2123658"/>
          </a:xfrm>
          <a:prstGeom prst="rect">
            <a:avLst/>
          </a:prstGeom>
          <a:noFill/>
          <a:ln>
            <a:solidFill>
              <a:srgbClr val="996633"/>
            </a:solidFill>
          </a:ln>
          <a:effectLst>
            <a:outerShdw blurRad="63500" sx="102000" sy="102000" algn="ctr" rotWithShape="0">
              <a:prstClr val="black">
                <a:alpha val="40000"/>
              </a:prstClr>
            </a:outerShdw>
          </a:effectLst>
        </p:spPr>
        <p:txBody>
          <a:bodyPr wrap="square" rtlCol="0">
            <a:spAutoFit/>
          </a:bodyPr>
          <a:lstStyle/>
          <a:p>
            <a:pPr algn="ctr"/>
            <a:r>
              <a:rPr lang="en-GB" sz="1200" b="1" u="sng" dirty="0">
                <a:solidFill>
                  <a:srgbClr val="996633"/>
                </a:solidFill>
                <a:latin typeface="Arial" panose="020B0604020202020204" pitchFamily="34" charset="0"/>
                <a:cs typeface="Arial" panose="020B0604020202020204" pitchFamily="34" charset="0"/>
              </a:rPr>
              <a:t>Conclusion</a:t>
            </a:r>
          </a:p>
          <a:p>
            <a:endParaRPr lang="en-GB" sz="1200" b="1" u="sng" dirty="0">
              <a:solidFill>
                <a:srgbClr val="996633"/>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Time management skills help to support a critical thinker as it allows them to prioritise their time in order to think deeper into questions. Following this, note-taking is crucial to a critical thinker as they will need to be able to efficiently note down the key information so that they can fully understand the topic and come back to related questions. Finally, it is essential for a critical thinker to be able to reflect as this will present them with new opportunities and questions to discover the reasoning behind the cause.</a:t>
            </a:r>
            <a:endParaRPr lang="en-GB" sz="1200" b="1" u="sng" dirty="0">
              <a:solidFill>
                <a:srgbClr val="9966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2551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4C0682-A14A-BDEA-836E-8A5073D6F735}"/>
              </a:ext>
            </a:extLst>
          </p:cNvPr>
          <p:cNvSpPr txBox="1"/>
          <p:nvPr/>
        </p:nvSpPr>
        <p:spPr>
          <a:xfrm>
            <a:off x="61912" y="238125"/>
            <a:ext cx="12068175" cy="6239850"/>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References:</a:t>
            </a:r>
          </a:p>
          <a:p>
            <a:endParaRPr lang="en-GB" sz="1400" dirty="0">
              <a:latin typeface="Arial" panose="020B0604020202020204" pitchFamily="34" charset="0"/>
              <a:cs typeface="Arial" panose="020B0604020202020204" pitchFamily="34" charset="0"/>
            </a:endParaRPr>
          </a:p>
          <a:p>
            <a:pPr lvl="0">
              <a:lnSpc>
                <a:spcPct val="107000"/>
              </a:lnSpc>
            </a:pPr>
            <a:r>
              <a:rPr lang="en-GB" sz="1200" dirty="0">
                <a:effectLst/>
                <a:latin typeface="Arial" panose="020B0604020202020204" pitchFamily="34" charset="0"/>
                <a:ea typeface="Calibri" panose="020F0502020204030204" pitchFamily="34" charset="0"/>
                <a:cs typeface="Arial" panose="020B0604020202020204" pitchFamily="34" charset="0"/>
              </a:rPr>
              <a:t>Cottrell, S. (2013) </a:t>
            </a:r>
            <a:r>
              <a:rPr lang="en-GB" sz="1200" i="1" dirty="0">
                <a:effectLst/>
                <a:latin typeface="Arial" panose="020B0604020202020204" pitchFamily="34" charset="0"/>
                <a:ea typeface="Calibri" panose="020F0502020204030204" pitchFamily="34" charset="0"/>
                <a:cs typeface="Arial" panose="020B0604020202020204" pitchFamily="34" charset="0"/>
              </a:rPr>
              <a:t>Palgrave Study Skills: The Study Skills Handbook. </a:t>
            </a:r>
            <a:r>
              <a:rPr lang="en-GB" sz="1200" dirty="0">
                <a:effectLst/>
                <a:latin typeface="Arial" panose="020B0604020202020204" pitchFamily="34" charset="0"/>
                <a:ea typeface="Calibri" panose="020F0502020204030204" pitchFamily="34" charset="0"/>
                <a:cs typeface="Arial" panose="020B0604020202020204" pitchFamily="34" charset="0"/>
              </a:rPr>
              <a:t>4</a:t>
            </a:r>
            <a:r>
              <a:rPr lang="en-GB" sz="12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edn</a:t>
            </a:r>
            <a:r>
              <a:rPr lang="en-GB" sz="1200" dirty="0">
                <a:effectLst/>
                <a:latin typeface="Arial" panose="020B0604020202020204" pitchFamily="34" charset="0"/>
                <a:ea typeface="Calibri" panose="020F0502020204030204" pitchFamily="34" charset="0"/>
                <a:cs typeface="Arial" panose="020B0604020202020204" pitchFamily="34" charset="0"/>
              </a:rPr>
              <a:t>. Hampshire: Palgrave Macmillan. </a:t>
            </a:r>
          </a:p>
          <a:p>
            <a:pPr>
              <a:lnSpc>
                <a:spcPct val="107000"/>
              </a:lnSpc>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GB" sz="1200" dirty="0">
                <a:effectLst/>
                <a:latin typeface="Arial" panose="020B0604020202020204" pitchFamily="34" charset="0"/>
                <a:ea typeface="Calibri" panose="020F0502020204030204" pitchFamily="34" charset="0"/>
                <a:cs typeface="Arial" panose="020B0604020202020204" pitchFamily="34" charset="0"/>
              </a:rPr>
              <a:t>HCPC (2021) </a:t>
            </a:r>
            <a:r>
              <a:rPr lang="en-GB" sz="1200" i="1" dirty="0">
                <a:effectLst/>
                <a:latin typeface="Arial" panose="020B0604020202020204" pitchFamily="34" charset="0"/>
                <a:ea typeface="Calibri" panose="020F0502020204030204" pitchFamily="34" charset="0"/>
                <a:cs typeface="Arial" panose="020B0604020202020204" pitchFamily="34" charset="0"/>
              </a:rPr>
              <a:t>What is reflection?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https://www.hcpc-uk.org/standards/meeting-our-standards/reflective-practice/what-is-reflection/</a:t>
            </a:r>
            <a:r>
              <a:rPr lang="en-GB" sz="1200" dirty="0">
                <a:effectLst/>
                <a:latin typeface="Arial" panose="020B0604020202020204" pitchFamily="34" charset="0"/>
                <a:ea typeface="Calibri" panose="020F0502020204030204" pitchFamily="34" charset="0"/>
                <a:cs typeface="Arial" panose="020B0604020202020204" pitchFamily="34" charset="0"/>
              </a:rPr>
              <a:t> (Accessed: 22 October 2022).</a:t>
            </a:r>
          </a:p>
          <a:p>
            <a:pPr>
              <a:lnSpc>
                <a:spcPct val="107000"/>
              </a:lnSpc>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GB" sz="1200" dirty="0">
                <a:effectLst/>
                <a:latin typeface="Arial" panose="020B0604020202020204" pitchFamily="34" charset="0"/>
                <a:ea typeface="Calibri" panose="020F0502020204030204" pitchFamily="34" charset="0"/>
                <a:cs typeface="Arial" panose="020B0604020202020204" pitchFamily="34" charset="0"/>
              </a:rPr>
              <a:t>Hertfordshire Opportunities Portal (2022) </a:t>
            </a:r>
            <a:r>
              <a:rPr lang="en-GB" sz="1200" i="1" dirty="0">
                <a:effectLst/>
                <a:latin typeface="Arial" panose="020B0604020202020204" pitchFamily="34" charset="0"/>
                <a:ea typeface="Calibri" panose="020F0502020204030204" pitchFamily="34" charset="0"/>
                <a:cs typeface="Arial" panose="020B0604020202020204" pitchFamily="34" charset="0"/>
              </a:rPr>
              <a:t>Why is it important to reflect on your work experience?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https://www.hopinto.co.uk/questions/why-is-it-important-to-reflect-on-your-work-experience/</a:t>
            </a:r>
            <a:r>
              <a:rPr lang="en-GB" sz="1200" dirty="0">
                <a:effectLst/>
                <a:latin typeface="Arial" panose="020B0604020202020204" pitchFamily="34" charset="0"/>
                <a:ea typeface="Calibri" panose="020F0502020204030204" pitchFamily="34" charset="0"/>
                <a:cs typeface="Arial" panose="020B0604020202020204" pitchFamily="34" charset="0"/>
              </a:rPr>
              <a:t> (Accessed: 22 October 2022).</a:t>
            </a:r>
          </a:p>
          <a:p>
            <a:pPr lvl="0">
              <a:lnSpc>
                <a:spcPct val="107000"/>
              </a:lnSpc>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1200" dirty="0" err="1">
                <a:effectLst/>
                <a:latin typeface="Arial" panose="020B0604020202020204" pitchFamily="34" charset="0"/>
                <a:ea typeface="Calibri" panose="020F0502020204030204" pitchFamily="34" charset="0"/>
                <a:cs typeface="Arial" panose="020B0604020202020204" pitchFamily="34" charset="0"/>
              </a:rPr>
              <a:t>Kaushar</a:t>
            </a:r>
            <a:r>
              <a:rPr lang="en-GB" sz="1200" dirty="0">
                <a:effectLst/>
                <a:latin typeface="Arial" panose="020B0604020202020204" pitchFamily="34" charset="0"/>
                <a:ea typeface="Calibri" panose="020F0502020204030204" pitchFamily="34" charset="0"/>
                <a:cs typeface="Arial" panose="020B0604020202020204" pitchFamily="34" charset="0"/>
              </a:rPr>
              <a:t>, M. (2013). ‘Study of Impact of Time Management on Academic Performance of College Students’, </a:t>
            </a:r>
            <a:r>
              <a:rPr lang="en-GB" sz="1200" i="1" dirty="0">
                <a:effectLst/>
                <a:latin typeface="Arial" panose="020B0604020202020204" pitchFamily="34" charset="0"/>
                <a:ea typeface="Calibri" panose="020F0502020204030204" pitchFamily="34" charset="0"/>
                <a:cs typeface="Arial" panose="020B0604020202020204" pitchFamily="34" charset="0"/>
              </a:rPr>
              <a:t>IOSR Journal of Business and Management, </a:t>
            </a:r>
            <a:r>
              <a:rPr lang="en-GB" sz="1200" dirty="0">
                <a:effectLst/>
                <a:latin typeface="Arial" panose="020B0604020202020204" pitchFamily="34" charset="0"/>
                <a:ea typeface="Calibri" panose="020F0502020204030204" pitchFamily="34" charset="0"/>
                <a:cs typeface="Arial" panose="020B0604020202020204" pitchFamily="34" charset="0"/>
              </a:rPr>
              <a:t>9(6), pp. 59-60.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d1wqtxts1xzle7.cloudfront.net/32138153/J0965960-with-cover-page-v2.pdf?Expires=1666129928&amp;Signature=Z6rJziEcSI8O3qwirDDpGZf4-gtnFxOXXbA1T3R5XSiYe7vulkFHIQ8LQyLyxRkfjQz8vvU3KwYdtxcDEDce05xxiYnf7de5s3ETaNQThuvDyXj~A5cxhXifrce88iKvW6i8RJUBSPtyl1sjFr~Gd3HLjvTo96QVlFKEnnDQrF10JK2ZrUSA-M5fD8lYNj72yUR1s129xo7QbHSpx1OQJK-W6p516VkcC6LskFI6HCWXOIX5L6FcG1DQMdodI8F2PJFWgLyJFDZCuBLqiUM7KT6XUWVBcMu7f-tZg0QrFWE8sdTqQwc8sKMaY5xEc8aAkpp3huxxeBWiwI8wkCeU-A__&amp;Key-Pair-Id=APKAJLOHF5GGSLRBV4ZA</a:t>
            </a:r>
            <a:r>
              <a:rPr lang="en-GB" sz="1200" dirty="0">
                <a:effectLst/>
                <a:latin typeface="Arial" panose="020B0604020202020204" pitchFamily="34" charset="0"/>
                <a:ea typeface="Calibri" panose="020F0502020204030204" pitchFamily="34" charset="0"/>
                <a:cs typeface="Arial" panose="020B0604020202020204" pitchFamily="34" charset="0"/>
              </a:rPr>
              <a:t> (Accessed: 16 October 2022).</a:t>
            </a:r>
          </a:p>
          <a:p>
            <a:pPr lvl="0">
              <a:lnSpc>
                <a:spcPct val="107000"/>
              </a:lnSpc>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1200" dirty="0">
                <a:effectLst/>
                <a:latin typeface="Arial" panose="020B0604020202020204" pitchFamily="34" charset="0"/>
                <a:ea typeface="Calibri" panose="020F0502020204030204" pitchFamily="34" charset="0"/>
                <a:cs typeface="Arial" panose="020B0604020202020204" pitchFamily="34" charset="0"/>
              </a:rPr>
              <a:t>Macan, T. H., Shahani, C., </a:t>
            </a:r>
            <a:r>
              <a:rPr lang="en-GB" sz="1200" dirty="0" err="1">
                <a:effectLst/>
                <a:latin typeface="Arial" panose="020B0604020202020204" pitchFamily="34" charset="0"/>
                <a:ea typeface="Calibri" panose="020F0502020204030204" pitchFamily="34" charset="0"/>
                <a:cs typeface="Arial" panose="020B0604020202020204" pitchFamily="34" charset="0"/>
              </a:rPr>
              <a:t>Dipboye</a:t>
            </a:r>
            <a:r>
              <a:rPr lang="en-GB" sz="1200" dirty="0">
                <a:effectLst/>
                <a:latin typeface="Arial" panose="020B0604020202020204" pitchFamily="34" charset="0"/>
                <a:ea typeface="Calibri" panose="020F0502020204030204" pitchFamily="34" charset="0"/>
                <a:cs typeface="Arial" panose="020B0604020202020204" pitchFamily="34" charset="0"/>
              </a:rPr>
              <a:t>, R. L., and Phillips, A. P. (1990). ‘College students' time management: Correlations with academic performance and stress’, </a:t>
            </a:r>
            <a:r>
              <a:rPr lang="en-GB" sz="1200" i="1" dirty="0">
                <a:effectLst/>
                <a:latin typeface="Arial" panose="020B0604020202020204" pitchFamily="34" charset="0"/>
                <a:ea typeface="Calibri" panose="020F0502020204030204" pitchFamily="34" charset="0"/>
                <a:cs typeface="Arial" panose="020B0604020202020204" pitchFamily="34" charset="0"/>
              </a:rPr>
              <a:t>Journal of </a:t>
            </a:r>
          </a:p>
          <a:p>
            <a:pPr lvl="0">
              <a:lnSpc>
                <a:spcPct val="107000"/>
              </a:lnSpc>
            </a:pPr>
            <a:r>
              <a:rPr lang="en-GB" sz="1200" i="1" dirty="0">
                <a:effectLst/>
                <a:latin typeface="Arial" panose="020B0604020202020204" pitchFamily="34" charset="0"/>
                <a:ea typeface="Calibri" panose="020F0502020204030204" pitchFamily="34" charset="0"/>
                <a:cs typeface="Arial" panose="020B0604020202020204" pitchFamily="34" charset="0"/>
              </a:rPr>
              <a:t>Educational Psychology, </a:t>
            </a:r>
            <a:r>
              <a:rPr lang="en-GB" sz="1200" dirty="0">
                <a:effectLst/>
                <a:latin typeface="Arial" panose="020B0604020202020204" pitchFamily="34" charset="0"/>
                <a:ea typeface="Calibri" panose="020F0502020204030204" pitchFamily="34" charset="0"/>
                <a:cs typeface="Arial" panose="020B0604020202020204" pitchFamily="34" charset="0"/>
              </a:rPr>
              <a:t>82(4), pp. 760–768.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https://doi.org/10.1037/0022-0663.82.4.760</a:t>
            </a:r>
            <a:r>
              <a:rPr lang="en-GB" sz="12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1200" dirty="0">
                <a:effectLst/>
                <a:latin typeface="Arial" panose="020B0604020202020204" pitchFamily="34" charset="0"/>
                <a:ea typeface="Calibri" panose="020F0502020204030204" pitchFamily="34" charset="0"/>
                <a:cs typeface="Arial" panose="020B0604020202020204" pitchFamily="34" charset="0"/>
              </a:rPr>
              <a:t> (Accessed: 16 October 2022).</a:t>
            </a:r>
          </a:p>
          <a:p>
            <a:pPr lvl="0">
              <a:lnSpc>
                <a:spcPct val="107000"/>
              </a:lnSpc>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1200" dirty="0">
                <a:effectLst/>
                <a:latin typeface="Arial" panose="020B0604020202020204" pitchFamily="34" charset="0"/>
                <a:ea typeface="Calibri" panose="020F0502020204030204" pitchFamily="34" charset="0"/>
                <a:cs typeface="Arial" panose="020B0604020202020204" pitchFamily="34" charset="0"/>
              </a:rPr>
              <a:t>Monash University (2022) </a:t>
            </a:r>
            <a:r>
              <a:rPr lang="en-GB" sz="1200" i="1" dirty="0">
                <a:effectLst/>
                <a:latin typeface="Arial" panose="020B0604020202020204" pitchFamily="34" charset="0"/>
                <a:ea typeface="Calibri" panose="020F0502020204030204" pitchFamily="34" charset="0"/>
                <a:cs typeface="Arial" panose="020B0604020202020204" pitchFamily="34" charset="0"/>
              </a:rPr>
              <a:t>What is critical thinking?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https://www.monash.edu/learnhq/enhance-your-thinking/critical-thinking/what-is-critical-thinking</a:t>
            </a:r>
            <a:r>
              <a:rPr lang="en-GB" sz="1200" dirty="0">
                <a:effectLst/>
                <a:latin typeface="Arial" panose="020B0604020202020204" pitchFamily="34" charset="0"/>
                <a:ea typeface="Calibri" panose="020F0502020204030204" pitchFamily="34" charset="0"/>
                <a:cs typeface="Arial" panose="020B0604020202020204" pitchFamily="34" charset="0"/>
              </a:rPr>
              <a:t> (Accessed: 12 October 2022).</a:t>
            </a:r>
          </a:p>
          <a:p>
            <a:pPr lvl="0">
              <a:lnSpc>
                <a:spcPct val="107000"/>
              </a:lnSpc>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1200" dirty="0">
                <a:effectLst/>
                <a:latin typeface="Arial" panose="020B0604020202020204" pitchFamily="34" charset="0"/>
                <a:ea typeface="Calibri" panose="020F0502020204030204" pitchFamily="34" charset="0"/>
                <a:cs typeface="Arial" panose="020B0604020202020204" pitchFamily="34" charset="0"/>
              </a:rPr>
              <a:t>Peverly, S., Ramaswamy, V., Brown, C., </a:t>
            </a:r>
            <a:r>
              <a:rPr lang="en-GB" sz="1200" dirty="0" err="1">
                <a:effectLst/>
                <a:latin typeface="Arial" panose="020B0604020202020204" pitchFamily="34" charset="0"/>
                <a:ea typeface="Calibri" panose="020F0502020204030204" pitchFamily="34" charset="0"/>
                <a:cs typeface="Arial" panose="020B0604020202020204" pitchFamily="34" charset="0"/>
              </a:rPr>
              <a:t>Sumowski</a:t>
            </a:r>
            <a:r>
              <a:rPr lang="en-GB" sz="1200" dirty="0">
                <a:effectLst/>
                <a:latin typeface="Arial" panose="020B0604020202020204" pitchFamily="34" charset="0"/>
                <a:ea typeface="Calibri" panose="020F0502020204030204" pitchFamily="34" charset="0"/>
                <a:cs typeface="Arial" panose="020B0604020202020204" pitchFamily="34" charset="0"/>
              </a:rPr>
              <a:t>, J., </a:t>
            </a:r>
            <a:r>
              <a:rPr lang="en-GB" sz="1200" dirty="0" err="1">
                <a:effectLst/>
                <a:latin typeface="Arial" panose="020B0604020202020204" pitchFamily="34" charset="0"/>
                <a:ea typeface="Calibri" panose="020F0502020204030204" pitchFamily="34" charset="0"/>
                <a:cs typeface="Arial" panose="020B0604020202020204" pitchFamily="34" charset="0"/>
              </a:rPr>
              <a:t>Alidoost</a:t>
            </a:r>
            <a:r>
              <a:rPr lang="en-GB" sz="1200" dirty="0">
                <a:effectLst/>
                <a:latin typeface="Arial" panose="020B0604020202020204" pitchFamily="34" charset="0"/>
                <a:ea typeface="Calibri" panose="020F0502020204030204" pitchFamily="34" charset="0"/>
                <a:cs typeface="Arial" panose="020B0604020202020204" pitchFamily="34" charset="0"/>
              </a:rPr>
              <a:t>, M., and Garner, J. (2007). ‘What Predicts Skill in Lecture Note Taking?’, </a:t>
            </a:r>
            <a:r>
              <a:rPr lang="en-GB" sz="1200" i="1" dirty="0">
                <a:effectLst/>
                <a:latin typeface="Arial" panose="020B0604020202020204" pitchFamily="34" charset="0"/>
                <a:ea typeface="Calibri" panose="020F0502020204030204" pitchFamily="34" charset="0"/>
                <a:cs typeface="Arial" panose="020B0604020202020204" pitchFamily="34" charset="0"/>
              </a:rPr>
              <a:t>Journal of Educational Psychology,</a:t>
            </a:r>
            <a:r>
              <a:rPr lang="en-GB" sz="1200" dirty="0">
                <a:effectLst/>
                <a:latin typeface="Arial" panose="020B0604020202020204" pitchFamily="34" charset="0"/>
                <a:ea typeface="Calibri" panose="020F0502020204030204" pitchFamily="34" charset="0"/>
                <a:cs typeface="Arial" panose="020B0604020202020204" pitchFamily="34" charset="0"/>
              </a:rPr>
              <a:t> 99(1), pp. 167–180.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https://doi.org/10.1037/0022-0663.99.1.167</a:t>
            </a:r>
            <a:r>
              <a:rPr lang="en-GB" sz="1200" dirty="0">
                <a:effectLst/>
                <a:latin typeface="Arial" panose="020B0604020202020204" pitchFamily="34" charset="0"/>
                <a:ea typeface="Calibri" panose="020F0502020204030204" pitchFamily="34" charset="0"/>
                <a:cs typeface="Arial" panose="020B0604020202020204" pitchFamily="34" charset="0"/>
              </a:rPr>
              <a:t> (Accessed: 20 October 2022).</a:t>
            </a:r>
          </a:p>
          <a:p>
            <a:pPr lvl="0">
              <a:lnSpc>
                <a:spcPct val="107000"/>
              </a:lnSpc>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1200" dirty="0">
                <a:effectLst/>
                <a:latin typeface="Arial" panose="020B0604020202020204" pitchFamily="34" charset="0"/>
                <a:ea typeface="Calibri" panose="020F0502020204030204" pitchFamily="34" charset="0"/>
                <a:cs typeface="Arial" panose="020B0604020202020204" pitchFamily="34" charset="0"/>
              </a:rPr>
              <a:t>Purdy, K. (2013) </a:t>
            </a:r>
            <a:r>
              <a:rPr lang="en-GB" sz="1200" i="1" dirty="0">
                <a:effectLst/>
                <a:latin typeface="Arial" panose="020B0604020202020204" pitchFamily="34" charset="0"/>
                <a:ea typeface="Calibri" panose="020F0502020204030204" pitchFamily="34" charset="0"/>
                <a:cs typeface="Arial" panose="020B0604020202020204" pitchFamily="34" charset="0"/>
              </a:rPr>
              <a:t>How Color-Coded Notes Make You A More Efficient Thinker.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https://www.fastcompany.com/3009605/how-color-coded-notes-make-you-a-more-efficient-thinker</a:t>
            </a:r>
            <a:r>
              <a:rPr lang="en-GB" sz="1200" dirty="0">
                <a:effectLst/>
                <a:latin typeface="Arial" panose="020B0604020202020204" pitchFamily="34" charset="0"/>
                <a:ea typeface="Calibri" panose="020F0502020204030204" pitchFamily="34" charset="0"/>
                <a:cs typeface="Arial" panose="020B0604020202020204" pitchFamily="34" charset="0"/>
              </a:rPr>
              <a:t> (Accessed: 20 October 2022).</a:t>
            </a:r>
          </a:p>
          <a:p>
            <a:pPr lvl="0">
              <a:lnSpc>
                <a:spcPct val="107000"/>
              </a:lnSpc>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1200" dirty="0">
                <a:effectLst/>
                <a:latin typeface="Arial" panose="020B0604020202020204" pitchFamily="34" charset="0"/>
                <a:ea typeface="Calibri" panose="020F0502020204030204" pitchFamily="34" charset="0"/>
                <a:cs typeface="Arial" panose="020B0604020202020204" pitchFamily="34" charset="0"/>
              </a:rPr>
              <a:t>Study Prism (2022) </a:t>
            </a:r>
            <a:r>
              <a:rPr lang="en-GB" sz="1200" i="1" dirty="0">
                <a:effectLst/>
                <a:latin typeface="Arial" panose="020B0604020202020204" pitchFamily="34" charset="0"/>
                <a:ea typeface="Calibri" panose="020F0502020204030204" pitchFamily="34" charset="0"/>
                <a:cs typeface="Arial" panose="020B0604020202020204" pitchFamily="34" charset="0"/>
              </a:rPr>
              <a:t>Kolb’s Reflective Learning Cycle.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https://studyprism.co.uk/reflective-practice/models/kolbs-reflective-learning-cycle/</a:t>
            </a:r>
            <a:r>
              <a:rPr lang="en-GB" sz="1200" dirty="0">
                <a:effectLst/>
                <a:latin typeface="Arial" panose="020B0604020202020204" pitchFamily="34" charset="0"/>
                <a:ea typeface="Calibri" panose="020F0502020204030204" pitchFamily="34" charset="0"/>
                <a:cs typeface="Arial" panose="020B0604020202020204" pitchFamily="34" charset="0"/>
              </a:rPr>
              <a:t> (Accessed: 23 October 2022). </a:t>
            </a:r>
          </a:p>
          <a:p>
            <a:pPr lvl="0">
              <a:lnSpc>
                <a:spcPct val="107000"/>
              </a:lnSpc>
            </a:pPr>
            <a:endParaRPr lang="en-GB" sz="12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1200" dirty="0">
                <a:effectLst/>
                <a:latin typeface="Arial" panose="020B0604020202020204" pitchFamily="34" charset="0"/>
                <a:ea typeface="Calibri" panose="020F0502020204030204" pitchFamily="34" charset="0"/>
                <a:cs typeface="Arial" panose="020B0604020202020204" pitchFamily="34" charset="0"/>
              </a:rPr>
              <a:t>Your Education Portal (2021) </a:t>
            </a:r>
            <a:r>
              <a:rPr lang="en-GB" sz="1200" i="1" dirty="0">
                <a:effectLst/>
                <a:latin typeface="Arial" panose="020B0604020202020204" pitchFamily="34" charset="0"/>
                <a:ea typeface="Calibri" panose="020F0502020204030204" pitchFamily="34" charset="0"/>
                <a:cs typeface="Arial" panose="020B0604020202020204" pitchFamily="34" charset="0"/>
              </a:rPr>
              <a:t>Top 7 Benefits of Note Taking.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https://www.youreducationportal.com/importance-of-note-taking/</a:t>
            </a:r>
            <a:r>
              <a:rPr lang="en-GB" sz="1200" dirty="0">
                <a:effectLst/>
                <a:latin typeface="Arial" panose="020B0604020202020204" pitchFamily="34" charset="0"/>
                <a:ea typeface="Calibri" panose="020F0502020204030204" pitchFamily="34" charset="0"/>
                <a:cs typeface="Arial" panose="020B0604020202020204" pitchFamily="34" charset="0"/>
              </a:rPr>
              <a:t> (Accessed: 20 October 2022).</a:t>
            </a:r>
          </a:p>
        </p:txBody>
      </p:sp>
    </p:spTree>
    <p:extLst>
      <p:ext uri="{BB962C8B-B14F-4D97-AF65-F5344CB8AC3E}">
        <p14:creationId xmlns:p14="http://schemas.microsoft.com/office/powerpoint/2010/main" val="3322203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5853</TotalTime>
  <Words>1043</Words>
  <Application>Microsoft Office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Lily-Mai Dyer (2207003)</dc:creator>
  <cp:lastModifiedBy>Lily-Mai</cp:lastModifiedBy>
  <cp:revision>1</cp:revision>
  <dcterms:created xsi:type="dcterms:W3CDTF">2022-10-17T14:56:26Z</dcterms:created>
  <dcterms:modified xsi:type="dcterms:W3CDTF">2022-10-26T17:57:49Z</dcterms:modified>
</cp:coreProperties>
</file>