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handoutMasterIdLst>
    <p:handoutMasterId r:id="rId52"/>
  </p:handoutMasterIdLst>
  <p:sldIdLst>
    <p:sldId id="256" r:id="rId5"/>
    <p:sldId id="315" r:id="rId6"/>
    <p:sldId id="316" r:id="rId7"/>
    <p:sldId id="334" r:id="rId8"/>
    <p:sldId id="335" r:id="rId9"/>
    <p:sldId id="336" r:id="rId10"/>
    <p:sldId id="337" r:id="rId11"/>
    <p:sldId id="376" r:id="rId12"/>
    <p:sldId id="377" r:id="rId13"/>
    <p:sldId id="378" r:id="rId14"/>
    <p:sldId id="379" r:id="rId15"/>
    <p:sldId id="380" r:id="rId16"/>
    <p:sldId id="381" r:id="rId17"/>
    <p:sldId id="382" r:id="rId18"/>
    <p:sldId id="383" r:id="rId19"/>
    <p:sldId id="384" r:id="rId20"/>
    <p:sldId id="385" r:id="rId21"/>
    <p:sldId id="365" r:id="rId22"/>
    <p:sldId id="366" r:id="rId23"/>
    <p:sldId id="367" r:id="rId24"/>
    <p:sldId id="368" r:id="rId25"/>
    <p:sldId id="369" r:id="rId26"/>
    <p:sldId id="370" r:id="rId27"/>
    <p:sldId id="371" r:id="rId28"/>
    <p:sldId id="372" r:id="rId29"/>
    <p:sldId id="373" r:id="rId30"/>
    <p:sldId id="374" r:id="rId31"/>
    <p:sldId id="340" r:id="rId32"/>
    <p:sldId id="344" r:id="rId33"/>
    <p:sldId id="345" r:id="rId34"/>
    <p:sldId id="347" r:id="rId35"/>
    <p:sldId id="348" r:id="rId36"/>
    <p:sldId id="349" r:id="rId37"/>
    <p:sldId id="352" r:id="rId38"/>
    <p:sldId id="353" r:id="rId39"/>
    <p:sldId id="350" r:id="rId40"/>
    <p:sldId id="358" r:id="rId41"/>
    <p:sldId id="359" r:id="rId42"/>
    <p:sldId id="360" r:id="rId43"/>
    <p:sldId id="361" r:id="rId44"/>
    <p:sldId id="362" r:id="rId45"/>
    <p:sldId id="363" r:id="rId46"/>
    <p:sldId id="364" r:id="rId47"/>
    <p:sldId id="329" r:id="rId48"/>
    <p:sldId id="375" r:id="rId49"/>
    <p:sldId id="357"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4351B2-2A95-4BB1-9835-36A791078C07}" v="3" dt="2023-07-13T12:09:05.3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35"/>
    <p:restoredTop sz="95588"/>
  </p:normalViewPr>
  <p:slideViewPr>
    <p:cSldViewPr>
      <p:cViewPr varScale="1">
        <p:scale>
          <a:sx n="99" d="100"/>
          <a:sy n="99" d="100"/>
        </p:scale>
        <p:origin x="84" y="16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06/06/2024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6/6/2024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F4B96860-502C-454D-9214-F84E15D7E877}"/>
              </a:ext>
            </a:extLst>
          </p:cNvPr>
          <p:cNvSpPr>
            <a:spLocks noGrp="1" noRot="1" noChangeAspect="1" noTextEdit="1"/>
          </p:cNvSpPr>
          <p:nvPr>
            <p:ph type="sldImg"/>
          </p:nvPr>
        </p:nvSpPr>
        <p:spPr>
          <a:ln/>
        </p:spPr>
      </p:sp>
      <p:sp>
        <p:nvSpPr>
          <p:cNvPr id="35843" name="Notes Placeholder 2">
            <a:extLst>
              <a:ext uri="{FF2B5EF4-FFF2-40B4-BE49-F238E27FC236}">
                <a16:creationId xmlns:a16="http://schemas.microsoft.com/office/drawing/2014/main" id="{B00EB98F-C706-4299-84A5-E830CE0ED06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5844" name="Slide Number Placeholder 3">
            <a:extLst>
              <a:ext uri="{FF2B5EF4-FFF2-40B4-BE49-F238E27FC236}">
                <a16:creationId xmlns:a16="http://schemas.microsoft.com/office/drawing/2014/main" id="{46A531E7-ED25-4937-B6B5-256E12BD269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7BD3F0B8-D543-4790-8A4C-99251BE813CD}" type="slidenum">
              <a:rPr lang="en-GB" altLang="en-US">
                <a:latin typeface="Times New Roman" panose="02020603050405020304" pitchFamily="18" charset="0"/>
              </a:rPr>
              <a:pPr eaLnBrk="1" hangingPunct="1"/>
              <a:t>2</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653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082602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4</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459528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5</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760748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6</a:t>
            </a:fld>
            <a:endParaRPr lang="en-GB" altLang="en-US">
              <a:latin typeface="Times New Roman" panose="02020603050405020304" pitchFamily="18" charset="0"/>
            </a:endParaRPr>
          </a:p>
        </p:txBody>
      </p:sp>
    </p:spTree>
    <p:extLst>
      <p:ext uri="{BB962C8B-B14F-4D97-AF65-F5344CB8AC3E}">
        <p14:creationId xmlns:p14="http://schemas.microsoft.com/office/powerpoint/2010/main" val="777901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7</a:t>
            </a:fld>
            <a:endParaRPr lang="en-GB" altLang="en-US">
              <a:latin typeface="Times New Roman" panose="02020603050405020304" pitchFamily="18" charset="0"/>
            </a:endParaRPr>
          </a:p>
        </p:txBody>
      </p:sp>
    </p:spTree>
    <p:extLst>
      <p:ext uri="{BB962C8B-B14F-4D97-AF65-F5344CB8AC3E}">
        <p14:creationId xmlns:p14="http://schemas.microsoft.com/office/powerpoint/2010/main" val="7431810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8</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0826021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9</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160625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10</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4595288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11</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508115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12</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7664090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13</a:t>
            </a:fld>
            <a:endParaRPr lang="en-GB" altLang="en-US">
              <a:latin typeface="Times New Roman" panose="02020603050405020304" pitchFamily="18" charset="0"/>
            </a:endParaRPr>
          </a:p>
        </p:txBody>
      </p:sp>
    </p:spTree>
    <p:extLst>
      <p:ext uri="{BB962C8B-B14F-4D97-AF65-F5344CB8AC3E}">
        <p14:creationId xmlns:p14="http://schemas.microsoft.com/office/powerpoint/2010/main" val="42642565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14</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7095611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15</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760748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16</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0914673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17</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692894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18</a:t>
            </a:fld>
            <a:endParaRPr lang="en-GB" altLang="en-US">
              <a:latin typeface="Times New Roman" panose="02020603050405020304" pitchFamily="18" charset="0"/>
            </a:endParaRPr>
          </a:p>
        </p:txBody>
      </p:sp>
    </p:spTree>
    <p:extLst>
      <p:ext uri="{BB962C8B-B14F-4D97-AF65-F5344CB8AC3E}">
        <p14:creationId xmlns:p14="http://schemas.microsoft.com/office/powerpoint/2010/main" val="42072818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19</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9486522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20</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2844779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21</a:t>
            </a:fld>
            <a:endParaRPr lang="en-GB" altLang="en-US">
              <a:latin typeface="Times New Roman" panose="02020603050405020304" pitchFamily="18" charset="0"/>
            </a:endParaRPr>
          </a:p>
        </p:txBody>
      </p:sp>
    </p:spTree>
    <p:extLst>
      <p:ext uri="{BB962C8B-B14F-4D97-AF65-F5344CB8AC3E}">
        <p14:creationId xmlns:p14="http://schemas.microsoft.com/office/powerpoint/2010/main" val="6940898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22</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1890249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23</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275964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24</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184956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25</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037221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26</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027988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27</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6409011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28</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0054405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29</a:t>
            </a:fld>
            <a:endParaRPr lang="en-GB" altLang="en-US">
              <a:latin typeface="Times New Roman" panose="02020603050405020304" pitchFamily="18" charset="0"/>
            </a:endParaRPr>
          </a:p>
        </p:txBody>
      </p:sp>
    </p:spTree>
    <p:extLst>
      <p:ext uri="{BB962C8B-B14F-4D97-AF65-F5344CB8AC3E}">
        <p14:creationId xmlns:p14="http://schemas.microsoft.com/office/powerpoint/2010/main" val="7643779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30</a:t>
            </a:fld>
            <a:endParaRPr lang="en-GB" altLang="en-US">
              <a:latin typeface="Times New Roman" panose="02020603050405020304" pitchFamily="18" charset="0"/>
            </a:endParaRPr>
          </a:p>
        </p:txBody>
      </p:sp>
    </p:spTree>
    <p:extLst>
      <p:ext uri="{BB962C8B-B14F-4D97-AF65-F5344CB8AC3E}">
        <p14:creationId xmlns:p14="http://schemas.microsoft.com/office/powerpoint/2010/main" val="97143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31</a:t>
            </a:fld>
            <a:endParaRPr lang="en-GB" altLang="en-US">
              <a:latin typeface="Times New Roman" panose="02020603050405020304" pitchFamily="18" charset="0"/>
            </a:endParaRPr>
          </a:p>
        </p:txBody>
      </p:sp>
    </p:spTree>
    <p:extLst>
      <p:ext uri="{BB962C8B-B14F-4D97-AF65-F5344CB8AC3E}">
        <p14:creationId xmlns:p14="http://schemas.microsoft.com/office/powerpoint/2010/main" val="9029584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32</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91544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33</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6469104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34</a:t>
            </a:fld>
            <a:endParaRPr lang="en-GB" altLang="en-US">
              <a:latin typeface="Times New Roman" panose="02020603050405020304" pitchFamily="18" charset="0"/>
            </a:endParaRPr>
          </a:p>
        </p:txBody>
      </p:sp>
    </p:spTree>
    <p:extLst>
      <p:ext uri="{BB962C8B-B14F-4D97-AF65-F5344CB8AC3E}">
        <p14:creationId xmlns:p14="http://schemas.microsoft.com/office/powerpoint/2010/main" val="7007091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35</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1773169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36</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9074066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37</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2135357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38</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2308614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39</a:t>
            </a:fld>
            <a:endParaRPr lang="en-GB" altLang="en-US">
              <a:latin typeface="Times New Roman" panose="02020603050405020304" pitchFamily="18" charset="0"/>
            </a:endParaRPr>
          </a:p>
        </p:txBody>
      </p:sp>
    </p:spTree>
    <p:extLst>
      <p:ext uri="{BB962C8B-B14F-4D97-AF65-F5344CB8AC3E}">
        <p14:creationId xmlns:p14="http://schemas.microsoft.com/office/powerpoint/2010/main" val="41758327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40</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1963352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41</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1817323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42</a:t>
            </a:fld>
            <a:endParaRPr lang="en-GB" altLang="en-US">
              <a:latin typeface="Times New Roman" panose="02020603050405020304" pitchFamily="18" charset="0"/>
            </a:endParaRPr>
          </a:p>
        </p:txBody>
      </p:sp>
    </p:spTree>
    <p:extLst>
      <p:ext uri="{BB962C8B-B14F-4D97-AF65-F5344CB8AC3E}">
        <p14:creationId xmlns:p14="http://schemas.microsoft.com/office/powerpoint/2010/main" val="42210893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7C9A098-FD52-48D8-B838-568A90EB8865}"/>
              </a:ext>
            </a:extLst>
          </p:cNvPr>
          <p:cNvSpPr>
            <a:spLocks noGrp="1" noRot="1" noChangeAspect="1" noTextEdit="1"/>
          </p:cNvSpPr>
          <p:nvPr>
            <p:ph type="sldImg"/>
          </p:nvPr>
        </p:nvSpPr>
        <p:spPr>
          <a:ln/>
        </p:spPr>
      </p:sp>
      <p:sp>
        <p:nvSpPr>
          <p:cNvPr id="37891" name="Notes Placeholder 2">
            <a:extLst>
              <a:ext uri="{FF2B5EF4-FFF2-40B4-BE49-F238E27FC236}">
                <a16:creationId xmlns:a16="http://schemas.microsoft.com/office/drawing/2014/main" id="{FD351477-15AC-426D-BBE7-9BAC5E9D24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29602752-8E2F-4FE7-8A5A-6267F47CFC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FDAB8F0-0E0E-492B-8577-C5EBE3FA3E7B}" type="slidenum">
              <a:rPr lang="en-GB" altLang="en-US">
                <a:latin typeface="Times New Roman" panose="02020603050405020304" pitchFamily="18" charset="0"/>
              </a:rPr>
              <a:pPr eaLnBrk="1" hangingPunct="1"/>
              <a:t>43</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6871001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06/06/2024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06/06/2024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06/06/2024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06/06/2024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06/06/2024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06/06/2024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06/06/2024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06/06/2024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06/06/2024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06/06/2024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06/06/2024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06/06/2024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hyperlink" Target="https://www.slideshare.net/maheswarijaikumar/survey-research-design-122265053" TargetMode="External"/><Relationship Id="rId2" Type="http://schemas.openxmlformats.org/officeDocument/2006/relationships/hyperlink" Target="https://www.slideshare.net/ludymae/chapter-9methods-of-data-collection" TargetMode="External"/><Relationship Id="rId1" Type="http://schemas.openxmlformats.org/officeDocument/2006/relationships/slideLayout" Target="../slideLayouts/slideLayout2.xml"/><Relationship Id="rId4" Type="http://schemas.openxmlformats.org/officeDocument/2006/relationships/hyperlink" Target="https://www.oxbridgeessays.com/blog/how-to-dissertation-secondary-research-4-steps/#methods"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slideshare.net/ludymae/chapter-9methods-of-data-collection" TargetMode="External"/><Relationship Id="rId2" Type="http://schemas.openxmlformats.org/officeDocument/2006/relationships/hyperlink" Target="https://www.simplypsychology.org/likert-scale.html" TargetMode="External"/><Relationship Id="rId1" Type="http://schemas.openxmlformats.org/officeDocument/2006/relationships/slideLayout" Target="../slideLayouts/slideLayout2.xml"/><Relationship Id="rId4" Type="http://schemas.openxmlformats.org/officeDocument/2006/relationships/hyperlink" Target="https://www.slideshare.net/cadella49/questionnaire-design-admin"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340768"/>
            <a:ext cx="7992888" cy="1470025"/>
          </a:xfrm>
        </p:spPr>
        <p:txBody>
          <a:bodyPr>
            <a:normAutofit fontScale="90000"/>
          </a:bodyPr>
          <a:lstStyle/>
          <a:p>
            <a:pPr marL="0" indent="0"/>
            <a:r>
              <a:rPr lang="en-GB" altLang="en-US" b="1" dirty="0">
                <a:solidFill>
                  <a:srgbClr val="FFCC00"/>
                </a:solidFill>
              </a:rPr>
              <a:t>Digital Skills and Research Methods (</a:t>
            </a:r>
            <a:r>
              <a:rPr lang="en-GB" altLang="en-US" b="1">
                <a:solidFill>
                  <a:srgbClr val="FFCC00"/>
                </a:solidFill>
              </a:rPr>
              <a:t>DSR)</a:t>
            </a:r>
            <a:br>
              <a:rPr lang="en-GB" altLang="en-US" b="1">
                <a:solidFill>
                  <a:srgbClr val="FFCC00"/>
                </a:solidFill>
              </a:rPr>
            </a:br>
            <a:r>
              <a:rPr lang="en-GB" altLang="en-US" b="1">
                <a:solidFill>
                  <a:srgbClr val="FFCC00"/>
                </a:solidFill>
              </a:rPr>
              <a:t>LCHS 4007</a:t>
            </a:r>
            <a:endParaRPr lang="en-GB" altLang="en-US" b="1" dirty="0">
              <a:solidFill>
                <a:srgbClr val="FFCC00"/>
              </a:solidFill>
            </a:endParaRPr>
          </a:p>
        </p:txBody>
      </p:sp>
      <p:sp>
        <p:nvSpPr>
          <p:cNvPr id="3" name="Title 1">
            <a:extLst>
              <a:ext uri="{FF2B5EF4-FFF2-40B4-BE49-F238E27FC236}">
                <a16:creationId xmlns:a16="http://schemas.microsoft.com/office/drawing/2014/main" id="{8F1FDA89-5FBB-4CC3-B6AB-BC0969476989}"/>
              </a:ext>
            </a:extLst>
          </p:cNvPr>
          <p:cNvSpPr txBox="1">
            <a:spLocks/>
          </p:cNvSpPr>
          <p:nvPr/>
        </p:nvSpPr>
        <p:spPr>
          <a:xfrm>
            <a:off x="4211960" y="3789040"/>
            <a:ext cx="4932040" cy="749945"/>
          </a:xfrm>
          <a:prstGeom prst="rect">
            <a:avLst/>
          </a:prstGeom>
        </p:spPr>
        <p:txBody>
          <a:bodyPr vert="horz" lIns="91440" tIns="45720" rIns="91440" bIns="45720" rtlCol="0" anchor="ctr">
            <a:normAutofit fontScale="92500"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b="1"/>
              <a:t>Week 9: </a:t>
            </a:r>
            <a:endParaRPr lang="en-GB" sz="2400" b="1" dirty="0"/>
          </a:p>
          <a:p>
            <a:r>
              <a:rPr lang="en-GB" sz="2400" b="1" dirty="0"/>
              <a:t> Data Collection Tools &amp; Techniques</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3">
            <a:extLst>
              <a:ext uri="{FF2B5EF4-FFF2-40B4-BE49-F238E27FC236}">
                <a16:creationId xmlns:a16="http://schemas.microsoft.com/office/drawing/2014/main" id="{8EA1E799-F92A-4E45-96FB-056D02E85D5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2A900B68-6015-4E77-A5AA-217C9DE2E519}" type="slidenum">
              <a:rPr lang="en-GB" altLang="en-US"/>
              <a:pPr eaLnBrk="1" hangingPunct="1"/>
              <a:t>2</a:t>
            </a:fld>
            <a:endParaRPr lang="en-GB" altLang="en-US"/>
          </a:p>
        </p:txBody>
      </p:sp>
      <p:sp>
        <p:nvSpPr>
          <p:cNvPr id="5123" name="Title 1">
            <a:extLst>
              <a:ext uri="{FF2B5EF4-FFF2-40B4-BE49-F238E27FC236}">
                <a16:creationId xmlns:a16="http://schemas.microsoft.com/office/drawing/2014/main" id="{1D6C6B8E-42AE-4ABD-A425-9A42C4F39F4A}"/>
              </a:ext>
            </a:extLst>
          </p:cNvPr>
          <p:cNvSpPr>
            <a:spLocks noGrp="1"/>
          </p:cNvSpPr>
          <p:nvPr>
            <p:ph type="title"/>
          </p:nvPr>
        </p:nvSpPr>
        <p:spPr/>
        <p:txBody>
          <a:bodyPr/>
          <a:lstStyle/>
          <a:p>
            <a:pPr algn="ctr" fontAlgn="auto">
              <a:spcAft>
                <a:spcPts val="0"/>
              </a:spcAft>
              <a:defRPr/>
            </a:pPr>
            <a:r>
              <a:rPr lang="en-GB" b="1" dirty="0">
                <a:latin typeface="Calibri" pitchFamily="34" charset="0"/>
              </a:rPr>
              <a:t>Learning outcomes</a:t>
            </a:r>
          </a:p>
        </p:txBody>
      </p:sp>
      <p:sp>
        <p:nvSpPr>
          <p:cNvPr id="11268" name="Content Placeholder 2">
            <a:extLst>
              <a:ext uri="{FF2B5EF4-FFF2-40B4-BE49-F238E27FC236}">
                <a16:creationId xmlns:a16="http://schemas.microsoft.com/office/drawing/2014/main" id="{47884219-D6FE-4012-A6A8-BA339FEF4541}"/>
              </a:ext>
            </a:extLst>
          </p:cNvPr>
          <p:cNvSpPr>
            <a:spLocks noGrp="1"/>
          </p:cNvSpPr>
          <p:nvPr>
            <p:ph idx="4294967295"/>
          </p:nvPr>
        </p:nvSpPr>
        <p:spPr>
          <a:xfrm>
            <a:off x="611188" y="1773238"/>
            <a:ext cx="8075612" cy="3724275"/>
          </a:xfrm>
        </p:spPr>
        <p:txBody>
          <a:bodyPr>
            <a:normAutofit/>
          </a:bodyPr>
          <a:lstStyle/>
          <a:p>
            <a:pPr algn="just">
              <a:buFont typeface="Wingdings" panose="05000000000000000000" pitchFamily="2" charset="2"/>
              <a:buNone/>
            </a:pPr>
            <a:r>
              <a:rPr lang="en-GB" altLang="en-US" b="1" dirty="0">
                <a:latin typeface="Calibri" panose="020F0502020204030204" pitchFamily="34" charset="0"/>
              </a:rPr>
              <a:t>By the end of this session you will be able to:</a:t>
            </a:r>
            <a:r>
              <a:rPr lang="en-GB" altLang="en-US" dirty="0">
                <a:latin typeface="Calibri" panose="020F0502020204030204" pitchFamily="34" charset="0"/>
              </a:rPr>
              <a:t> </a:t>
            </a:r>
          </a:p>
          <a:p>
            <a:pPr algn="just"/>
            <a:r>
              <a:rPr lang="en-GB" altLang="en-US" dirty="0">
                <a:latin typeface="Calibri" panose="020F0502020204030204" pitchFamily="34" charset="0"/>
              </a:rPr>
              <a:t>Understand definition of data collection </a:t>
            </a:r>
          </a:p>
          <a:p>
            <a:pPr algn="just"/>
            <a:r>
              <a:rPr lang="en-GB" altLang="en-US" dirty="0">
                <a:latin typeface="Calibri" panose="020F0502020204030204" pitchFamily="34" charset="0"/>
              </a:rPr>
              <a:t>Identify Data collection tool or instrument</a:t>
            </a:r>
          </a:p>
          <a:p>
            <a:pPr algn="just"/>
            <a:r>
              <a:rPr lang="en-GB" altLang="en-US" dirty="0">
                <a:latin typeface="Calibri" panose="020F0502020204030204" pitchFamily="34" charset="0"/>
              </a:rPr>
              <a:t>Know primary data collection tool </a:t>
            </a:r>
          </a:p>
          <a:p>
            <a:pPr algn="just"/>
            <a:r>
              <a:rPr lang="en-GB" altLang="en-US" dirty="0">
                <a:latin typeface="Calibri" panose="020F0502020204030204" pitchFamily="34" charset="0"/>
              </a:rPr>
              <a:t>Determine Sources of secondary data data</a:t>
            </a:r>
          </a:p>
          <a:p>
            <a:pPr algn="just"/>
            <a:r>
              <a:rPr lang="en-GB" altLang="en-US" dirty="0">
                <a:latin typeface="Calibri" panose="020F0502020204030204" pitchFamily="34" charset="0"/>
              </a:rPr>
              <a:t>Understand secondary research process</a:t>
            </a:r>
          </a:p>
          <a:p>
            <a:pPr algn="just"/>
            <a:endParaRPr lang="en-GB" altLang="en-US" dirty="0">
              <a:latin typeface="Calibri" panose="020F0502020204030204" pitchFamily="34" charset="0"/>
            </a:endParaRPr>
          </a:p>
          <a:p>
            <a:pPr algn="just"/>
            <a:endParaRPr lang="en-GB" altLang="en-US" dirty="0"/>
          </a:p>
        </p:txBody>
      </p:sp>
    </p:spTree>
    <p:extLst>
      <p:ext uri="{BB962C8B-B14F-4D97-AF65-F5344CB8AC3E}">
        <p14:creationId xmlns:p14="http://schemas.microsoft.com/office/powerpoint/2010/main" val="2959100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lstStyle/>
          <a:p>
            <a:pPr algn="ctr" fontAlgn="auto">
              <a:spcAft>
                <a:spcPts val="0"/>
              </a:spcAft>
              <a:defRPr/>
            </a:pPr>
            <a:r>
              <a:rPr lang="en-GB" b="1" dirty="0">
                <a:latin typeface="Calibri" pitchFamily="34" charset="0"/>
              </a:rPr>
              <a:t>What is Data Collection?</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636212"/>
            <a:ext cx="8075240" cy="4381723"/>
          </a:xfrm>
        </p:spPr>
        <p:txBody>
          <a:bodyPr>
            <a:normAutofit fontScale="40000" lnSpcReduction="20000"/>
          </a:bodyPr>
          <a:lstStyle/>
          <a:p>
            <a:pPr algn="just"/>
            <a:r>
              <a:rPr lang="en-GB" altLang="en-US" sz="6000" dirty="0"/>
              <a:t>Data collection is the process by which the researcher collects the information needed to answer the research question(s) or problem (</a:t>
            </a:r>
            <a:r>
              <a:rPr lang="en-GB" altLang="en-US" sz="6000" dirty="0" err="1"/>
              <a:t>Nalzaro</a:t>
            </a:r>
            <a:r>
              <a:rPr lang="en-GB" altLang="en-US" sz="6000" dirty="0"/>
              <a:t>, 2012)</a:t>
            </a:r>
          </a:p>
          <a:p>
            <a:pPr algn="just"/>
            <a:endParaRPr lang="en-GB" altLang="en-US" sz="6000" dirty="0"/>
          </a:p>
          <a:p>
            <a:pPr algn="just"/>
            <a:r>
              <a:rPr lang="en-GB" altLang="en-US" sz="6000" dirty="0"/>
              <a:t>Data collection is defined as the procedure of collecting, measuring and analysing accurate insights for research using standard validated techniques (Bhat, 2019)</a:t>
            </a:r>
          </a:p>
          <a:p>
            <a:pPr algn="just"/>
            <a:endParaRPr lang="en-GB" altLang="en-US" sz="4400" dirty="0">
              <a:latin typeface="Calibri" panose="020F0502020204030204" pitchFamily="34" charset="0"/>
            </a:endParaRPr>
          </a:p>
          <a:p>
            <a:pPr algn="just"/>
            <a:r>
              <a:rPr lang="en-GB" altLang="en-US" sz="6000" dirty="0"/>
              <a:t>Data collection is the process of gathering the desirable information carefully, with least possible distortion, so that the analysis may provide answers that are credible and stand to logic (Sapsford &amp; </a:t>
            </a:r>
            <a:r>
              <a:rPr lang="en-GB" altLang="en-US" sz="6000" dirty="0" err="1"/>
              <a:t>Jupp</a:t>
            </a:r>
            <a:r>
              <a:rPr lang="en-GB" altLang="en-US" sz="6000" dirty="0"/>
              <a:t>, 2016)</a:t>
            </a:r>
          </a:p>
        </p:txBody>
      </p:sp>
    </p:spTree>
    <p:extLst>
      <p:ext uri="{BB962C8B-B14F-4D97-AF65-F5344CB8AC3E}">
        <p14:creationId xmlns:p14="http://schemas.microsoft.com/office/powerpoint/2010/main" val="3893083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4</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lstStyle/>
          <a:p>
            <a:pPr algn="ctr" fontAlgn="auto">
              <a:spcAft>
                <a:spcPts val="0"/>
              </a:spcAft>
              <a:defRPr/>
            </a:pPr>
            <a:r>
              <a:rPr lang="en-GB" b="1" dirty="0">
                <a:latin typeface="Calibri" pitchFamily="34" charset="0"/>
              </a:rPr>
              <a:t>Data Collection – Important Tips</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60825"/>
            <a:ext cx="8075240" cy="4381723"/>
          </a:xfrm>
        </p:spPr>
        <p:txBody>
          <a:bodyPr>
            <a:normAutofit fontScale="40000" lnSpcReduction="20000"/>
          </a:bodyPr>
          <a:lstStyle/>
          <a:p>
            <a:pPr algn="just"/>
            <a:r>
              <a:rPr lang="en-GB" altLang="en-US" sz="6000" dirty="0"/>
              <a:t>In collecting data, the researcher must decide: </a:t>
            </a:r>
          </a:p>
          <a:p>
            <a:pPr marL="0" indent="0" algn="just">
              <a:buNone/>
            </a:pPr>
            <a:r>
              <a:rPr lang="en-GB" altLang="en-US" sz="6000" dirty="0"/>
              <a:t>	- Which data to collect </a:t>
            </a:r>
          </a:p>
          <a:p>
            <a:pPr marL="0" indent="0" algn="just">
              <a:buNone/>
            </a:pPr>
            <a:r>
              <a:rPr lang="en-GB" altLang="en-US" sz="6000" dirty="0"/>
              <a:t>	- How to collect data </a:t>
            </a:r>
          </a:p>
          <a:p>
            <a:pPr marL="0" indent="0" algn="just">
              <a:buNone/>
            </a:pPr>
            <a:r>
              <a:rPr lang="en-GB" altLang="en-US" sz="6000" dirty="0"/>
              <a:t>	- Who will collect data </a:t>
            </a:r>
          </a:p>
          <a:p>
            <a:pPr marL="0" indent="0" algn="just">
              <a:buNone/>
            </a:pPr>
            <a:r>
              <a:rPr lang="en-GB" altLang="en-US" sz="6000" dirty="0"/>
              <a:t>	- When to collect data</a:t>
            </a:r>
          </a:p>
          <a:p>
            <a:pPr algn="just"/>
            <a:endParaRPr lang="en-GB" altLang="en-US" sz="6000" dirty="0"/>
          </a:p>
          <a:p>
            <a:pPr algn="just"/>
            <a:r>
              <a:rPr lang="en-GB" altLang="en-US" sz="6000" dirty="0"/>
              <a:t>The selection of data collection method should be based on the following: </a:t>
            </a:r>
          </a:p>
          <a:p>
            <a:pPr marL="457200" lvl="1" indent="0" algn="just">
              <a:buNone/>
            </a:pPr>
            <a:r>
              <a:rPr lang="en-GB" altLang="en-US" sz="5600" dirty="0"/>
              <a:t>	- The identified hypothesis or research problem </a:t>
            </a:r>
          </a:p>
          <a:p>
            <a:pPr marL="457200" lvl="1" indent="0" algn="just">
              <a:buNone/>
            </a:pPr>
            <a:r>
              <a:rPr lang="en-GB" altLang="en-US" sz="5600" dirty="0"/>
              <a:t>	- The research design and </a:t>
            </a:r>
          </a:p>
          <a:p>
            <a:pPr marL="457200" lvl="1" indent="0" algn="just">
              <a:buNone/>
            </a:pPr>
            <a:r>
              <a:rPr lang="en-GB" altLang="en-US" sz="5600" dirty="0"/>
              <a:t>	- The information gathered about the variables </a:t>
            </a:r>
          </a:p>
        </p:txBody>
      </p:sp>
      <p:sp>
        <p:nvSpPr>
          <p:cNvPr id="2" name="TextBox 1">
            <a:extLst>
              <a:ext uri="{FF2B5EF4-FFF2-40B4-BE49-F238E27FC236}">
                <a16:creationId xmlns:a16="http://schemas.microsoft.com/office/drawing/2014/main" id="{E993DDDA-789D-7444-AB0B-7DF03090E194}"/>
              </a:ext>
            </a:extLst>
          </p:cNvPr>
          <p:cNvSpPr txBox="1"/>
          <p:nvPr/>
        </p:nvSpPr>
        <p:spPr>
          <a:xfrm>
            <a:off x="6220780" y="5312509"/>
            <a:ext cx="2466020" cy="369332"/>
          </a:xfrm>
          <a:prstGeom prst="rect">
            <a:avLst/>
          </a:prstGeom>
          <a:noFill/>
        </p:spPr>
        <p:txBody>
          <a:bodyPr wrap="square" rtlCol="0">
            <a:spAutoFit/>
          </a:bodyPr>
          <a:lstStyle/>
          <a:p>
            <a:r>
              <a:rPr lang="en-US" dirty="0"/>
              <a:t>Source: Creswell (2003)</a:t>
            </a:r>
          </a:p>
        </p:txBody>
      </p:sp>
    </p:spTree>
    <p:extLst>
      <p:ext uri="{BB962C8B-B14F-4D97-AF65-F5344CB8AC3E}">
        <p14:creationId xmlns:p14="http://schemas.microsoft.com/office/powerpoint/2010/main" val="3363873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5</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Data Collection – Research Tool or Instrument</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lnSpcReduction="10000"/>
          </a:bodyPr>
          <a:lstStyle/>
          <a:p>
            <a:pPr algn="just"/>
            <a:r>
              <a:rPr lang="en-GB" altLang="en-US" sz="2400" dirty="0"/>
              <a:t>Research instrument or tool described as a device used to collect data </a:t>
            </a:r>
          </a:p>
          <a:p>
            <a:pPr algn="just"/>
            <a:endParaRPr lang="en-GB" altLang="en-US" sz="2400" dirty="0"/>
          </a:p>
          <a:p>
            <a:pPr algn="just"/>
            <a:r>
              <a:rPr lang="en-GB" altLang="en-US" sz="2400" dirty="0"/>
              <a:t>Research instrument facilitate variable observation and measurement </a:t>
            </a:r>
          </a:p>
          <a:p>
            <a:pPr algn="just"/>
            <a:endParaRPr lang="en-GB" altLang="en-US" sz="2400" dirty="0"/>
          </a:p>
          <a:p>
            <a:pPr algn="just"/>
            <a:r>
              <a:rPr lang="en-GB" altLang="en-US" sz="2400" dirty="0"/>
              <a:t>The type of instrument used by the researcher depends on the data collection method selected </a:t>
            </a:r>
          </a:p>
          <a:p>
            <a:pPr algn="just"/>
            <a:endParaRPr lang="en-GB" altLang="en-US" sz="2400" dirty="0"/>
          </a:p>
          <a:p>
            <a:pPr algn="just"/>
            <a:r>
              <a:rPr lang="en-GB" altLang="en-US" sz="2400" dirty="0"/>
              <a:t>Instrument development requires a high degree of research expertise, as the instrument must be reliable</a:t>
            </a:r>
          </a:p>
        </p:txBody>
      </p:sp>
      <p:sp>
        <p:nvSpPr>
          <p:cNvPr id="5" name="TextBox 4">
            <a:extLst>
              <a:ext uri="{FF2B5EF4-FFF2-40B4-BE49-F238E27FC236}">
                <a16:creationId xmlns:a16="http://schemas.microsoft.com/office/drawing/2014/main" id="{B802781E-DC74-E84E-B895-D913B9A5D8D7}"/>
              </a:ext>
            </a:extLst>
          </p:cNvPr>
          <p:cNvSpPr txBox="1"/>
          <p:nvPr/>
        </p:nvSpPr>
        <p:spPr>
          <a:xfrm>
            <a:off x="6220780" y="5312509"/>
            <a:ext cx="2466020" cy="369332"/>
          </a:xfrm>
          <a:prstGeom prst="rect">
            <a:avLst/>
          </a:prstGeom>
          <a:noFill/>
        </p:spPr>
        <p:txBody>
          <a:bodyPr wrap="square" rtlCol="0">
            <a:spAutoFit/>
          </a:bodyPr>
          <a:lstStyle/>
          <a:p>
            <a:r>
              <a:rPr lang="en-US" dirty="0"/>
              <a:t>Source: Creswell (2003)</a:t>
            </a:r>
          </a:p>
        </p:txBody>
      </p:sp>
    </p:spTree>
    <p:extLst>
      <p:ext uri="{BB962C8B-B14F-4D97-AF65-F5344CB8AC3E}">
        <p14:creationId xmlns:p14="http://schemas.microsoft.com/office/powerpoint/2010/main" val="2328657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6</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Primary Data Collection Tool</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a:bodyPr>
          <a:lstStyle/>
          <a:p>
            <a:pPr algn="just"/>
            <a:r>
              <a:rPr lang="en-GB" altLang="en-US" sz="2400" dirty="0"/>
              <a:t>Data collection tool/instrument can be divided as: </a:t>
            </a:r>
          </a:p>
          <a:p>
            <a:pPr lvl="1" algn="just"/>
            <a:r>
              <a:rPr lang="en-GB" altLang="en-US" sz="2400" dirty="0"/>
              <a:t>Questionnaire </a:t>
            </a:r>
          </a:p>
          <a:p>
            <a:pPr lvl="1" algn="just"/>
            <a:r>
              <a:rPr lang="en-GB" altLang="en-US" sz="2400" dirty="0"/>
              <a:t>Checklist </a:t>
            </a:r>
          </a:p>
          <a:p>
            <a:pPr lvl="1" algn="just"/>
            <a:r>
              <a:rPr lang="en-GB" altLang="en-US" sz="2400" dirty="0"/>
              <a:t>Distribution </a:t>
            </a:r>
          </a:p>
          <a:p>
            <a:pPr lvl="1" algn="just"/>
            <a:r>
              <a:rPr lang="en-GB" altLang="en-US" sz="2400" dirty="0"/>
              <a:t>Interview </a:t>
            </a:r>
          </a:p>
          <a:p>
            <a:pPr lvl="1" algn="just"/>
            <a:r>
              <a:rPr lang="en-GB" altLang="en-US" sz="2400" dirty="0"/>
              <a:t>Observation </a:t>
            </a:r>
          </a:p>
          <a:p>
            <a:pPr lvl="1" algn="just"/>
            <a:r>
              <a:rPr lang="en-GB" altLang="en-US" sz="2400" dirty="0"/>
              <a:t>Records </a:t>
            </a:r>
          </a:p>
          <a:p>
            <a:pPr lvl="1" algn="just"/>
            <a:r>
              <a:rPr lang="en-GB" altLang="en-US" sz="2400" dirty="0"/>
              <a:t>Experimental </a:t>
            </a:r>
          </a:p>
          <a:p>
            <a:pPr lvl="1" algn="just"/>
            <a:r>
              <a:rPr lang="en-GB" altLang="en-US" sz="2400" dirty="0"/>
              <a:t>Survey</a:t>
            </a:r>
          </a:p>
        </p:txBody>
      </p:sp>
      <p:sp>
        <p:nvSpPr>
          <p:cNvPr id="5" name="TextBox 4">
            <a:extLst>
              <a:ext uri="{FF2B5EF4-FFF2-40B4-BE49-F238E27FC236}">
                <a16:creationId xmlns:a16="http://schemas.microsoft.com/office/drawing/2014/main" id="{A2DA7711-6932-9540-852F-3FF1BD4D544A}"/>
              </a:ext>
            </a:extLst>
          </p:cNvPr>
          <p:cNvSpPr txBox="1"/>
          <p:nvPr/>
        </p:nvSpPr>
        <p:spPr>
          <a:xfrm>
            <a:off x="6220780" y="5312509"/>
            <a:ext cx="2466020" cy="369332"/>
          </a:xfrm>
          <a:prstGeom prst="rect">
            <a:avLst/>
          </a:prstGeom>
          <a:noFill/>
        </p:spPr>
        <p:txBody>
          <a:bodyPr wrap="square" rtlCol="0">
            <a:spAutoFit/>
          </a:bodyPr>
          <a:lstStyle/>
          <a:p>
            <a:r>
              <a:rPr lang="en-US" dirty="0"/>
              <a:t>Source: Creswell (2003)</a:t>
            </a:r>
          </a:p>
        </p:txBody>
      </p:sp>
      <p:sp>
        <p:nvSpPr>
          <p:cNvPr id="6" name="TextBox 5">
            <a:extLst>
              <a:ext uri="{FF2B5EF4-FFF2-40B4-BE49-F238E27FC236}">
                <a16:creationId xmlns:a16="http://schemas.microsoft.com/office/drawing/2014/main" id="{7F43F1D0-FB3B-D34C-BB26-3A775742E723}"/>
              </a:ext>
            </a:extLst>
          </p:cNvPr>
          <p:cNvSpPr txBox="1"/>
          <p:nvPr/>
        </p:nvSpPr>
        <p:spPr>
          <a:xfrm>
            <a:off x="4578188" y="3105834"/>
            <a:ext cx="3744415" cy="646331"/>
          </a:xfrm>
          <a:prstGeom prst="rect">
            <a:avLst/>
          </a:prstGeom>
          <a:noFill/>
        </p:spPr>
        <p:txBody>
          <a:bodyPr wrap="square" rtlCol="0">
            <a:spAutoFit/>
          </a:bodyPr>
          <a:lstStyle/>
          <a:p>
            <a:r>
              <a:rPr lang="en-US" b="1" dirty="0"/>
              <a:t>N.B.: </a:t>
            </a:r>
            <a:r>
              <a:rPr lang="en-US" dirty="0"/>
              <a:t>Only </a:t>
            </a:r>
            <a:r>
              <a:rPr lang="en-US" b="1" dirty="0"/>
              <a:t>Questionnaire, Interview </a:t>
            </a:r>
            <a:r>
              <a:rPr lang="en-US" dirty="0"/>
              <a:t>and </a:t>
            </a:r>
            <a:r>
              <a:rPr lang="en-US" b="1" dirty="0"/>
              <a:t>Survey</a:t>
            </a:r>
            <a:r>
              <a:rPr lang="en-US" dirty="0"/>
              <a:t> will be discussed here. </a:t>
            </a:r>
          </a:p>
        </p:txBody>
      </p:sp>
    </p:spTree>
    <p:extLst>
      <p:ext uri="{BB962C8B-B14F-4D97-AF65-F5344CB8AC3E}">
        <p14:creationId xmlns:p14="http://schemas.microsoft.com/office/powerpoint/2010/main" val="2223444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7</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Primary Data Collection Tool</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82973"/>
            <a:ext cx="8075240" cy="4381723"/>
          </a:xfrm>
        </p:spPr>
        <p:txBody>
          <a:bodyPr>
            <a:normAutofit fontScale="92500" lnSpcReduction="20000"/>
          </a:bodyPr>
          <a:lstStyle/>
          <a:p>
            <a:pPr algn="just"/>
            <a:r>
              <a:rPr lang="en-GB" altLang="en-US" sz="2400" b="1" dirty="0"/>
              <a:t>Questionnaire: </a:t>
            </a:r>
            <a:endParaRPr lang="en-GB" altLang="en-US" sz="2000" b="1" dirty="0"/>
          </a:p>
          <a:p>
            <a:pPr lvl="1" algn="just"/>
            <a:r>
              <a:rPr lang="en-GB" altLang="en-US" sz="2400" dirty="0"/>
              <a:t>A series of questions designed to elicit information, which is filled in by all participants in the sample (Sample will be discussed in the later week)</a:t>
            </a:r>
          </a:p>
          <a:p>
            <a:pPr lvl="1" algn="just"/>
            <a:endParaRPr lang="en-GB" altLang="en-US" sz="2400" dirty="0"/>
          </a:p>
          <a:p>
            <a:pPr lvl="1" algn="just"/>
            <a:r>
              <a:rPr lang="en-GB" altLang="en-US" sz="2400" dirty="0"/>
              <a:t>Questionnaire can be gathered either by oral interview or by written questionnaire </a:t>
            </a:r>
          </a:p>
          <a:p>
            <a:pPr lvl="1" algn="just"/>
            <a:endParaRPr lang="en-GB" altLang="en-US" sz="2400" dirty="0"/>
          </a:p>
          <a:p>
            <a:pPr lvl="1" algn="just"/>
            <a:r>
              <a:rPr lang="en-GB" altLang="en-US" sz="2400" dirty="0"/>
              <a:t>Questionnaire is the Series of questions in written form and indirect interview. It is the most common type of research instrument to collect data. </a:t>
            </a:r>
          </a:p>
          <a:p>
            <a:pPr lvl="1" algn="just"/>
            <a:endParaRPr lang="en-GB" altLang="en-US" sz="2400" dirty="0"/>
          </a:p>
          <a:p>
            <a:pPr lvl="1" algn="just"/>
            <a:r>
              <a:rPr lang="en-GB" altLang="en-US" sz="2400" dirty="0"/>
              <a:t>It is a self report paper and pencil instrument that a researcher asked to complete</a:t>
            </a:r>
          </a:p>
        </p:txBody>
      </p:sp>
      <p:sp>
        <p:nvSpPr>
          <p:cNvPr id="5" name="TextBox 4">
            <a:extLst>
              <a:ext uri="{FF2B5EF4-FFF2-40B4-BE49-F238E27FC236}">
                <a16:creationId xmlns:a16="http://schemas.microsoft.com/office/drawing/2014/main" id="{A2DA7711-6932-9540-852F-3FF1BD4D544A}"/>
              </a:ext>
            </a:extLst>
          </p:cNvPr>
          <p:cNvSpPr txBox="1"/>
          <p:nvPr/>
        </p:nvSpPr>
        <p:spPr>
          <a:xfrm>
            <a:off x="6220780" y="5312509"/>
            <a:ext cx="2466020" cy="369332"/>
          </a:xfrm>
          <a:prstGeom prst="rect">
            <a:avLst/>
          </a:prstGeom>
          <a:noFill/>
        </p:spPr>
        <p:txBody>
          <a:bodyPr wrap="square" rtlCol="0">
            <a:spAutoFit/>
          </a:bodyPr>
          <a:lstStyle/>
          <a:p>
            <a:r>
              <a:rPr lang="en-US" dirty="0"/>
              <a:t>Source: Creswell (2003)</a:t>
            </a:r>
          </a:p>
        </p:txBody>
      </p:sp>
    </p:spTree>
    <p:extLst>
      <p:ext uri="{BB962C8B-B14F-4D97-AF65-F5344CB8AC3E}">
        <p14:creationId xmlns:p14="http://schemas.microsoft.com/office/powerpoint/2010/main" val="2714110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8</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lstStyle/>
          <a:p>
            <a:pPr algn="ctr" fontAlgn="auto">
              <a:spcAft>
                <a:spcPts val="0"/>
              </a:spcAft>
              <a:defRPr/>
            </a:pPr>
            <a:r>
              <a:rPr lang="en-GB" b="1" dirty="0">
                <a:latin typeface="Calibri" pitchFamily="34" charset="0"/>
              </a:rPr>
              <a:t>What is Questionnaire?</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636212"/>
            <a:ext cx="8075240" cy="4381723"/>
          </a:xfrm>
        </p:spPr>
        <p:txBody>
          <a:bodyPr>
            <a:normAutofit fontScale="92500" lnSpcReduction="20000"/>
          </a:bodyPr>
          <a:lstStyle/>
          <a:p>
            <a:pPr algn="just"/>
            <a:r>
              <a:rPr lang="en-GB" altLang="en-US" sz="2400" dirty="0"/>
              <a:t>Questionnaire is a research instrument consisting of a series of (interview) questions for the purpose of gathering information from respondents </a:t>
            </a:r>
          </a:p>
          <a:p>
            <a:pPr algn="just"/>
            <a:endParaRPr lang="en-GB" altLang="en-US" sz="2400" dirty="0"/>
          </a:p>
          <a:p>
            <a:pPr algn="just"/>
            <a:r>
              <a:rPr lang="en-GB" altLang="en-US" sz="2400" dirty="0"/>
              <a:t>Questionnaire can be thought of as kind of written interview and can be carried out face to face, by telephone, computer or post </a:t>
            </a:r>
          </a:p>
          <a:p>
            <a:pPr algn="just"/>
            <a:endParaRPr lang="en-GB" altLang="en-US" sz="2400" dirty="0"/>
          </a:p>
          <a:p>
            <a:pPr algn="just"/>
            <a:r>
              <a:rPr lang="en-GB" altLang="en-US" sz="2400" dirty="0"/>
              <a:t>Questionnaires provide a relatively cheap, quick and efficient way of obtaining large amounts of information from a large sample of people </a:t>
            </a:r>
          </a:p>
          <a:p>
            <a:pPr algn="just"/>
            <a:endParaRPr lang="en-GB" altLang="en-US" sz="2400" dirty="0"/>
          </a:p>
          <a:p>
            <a:pPr algn="just"/>
            <a:r>
              <a:rPr lang="en-GB" altLang="en-US" sz="2400" dirty="0"/>
              <a:t>Questionnaire is a formalised set of questions for obtaining information from respondents </a:t>
            </a:r>
          </a:p>
          <a:p>
            <a:pPr algn="just"/>
            <a:endParaRPr lang="en-GB" altLang="en-US" sz="2400" dirty="0"/>
          </a:p>
        </p:txBody>
      </p:sp>
      <p:sp>
        <p:nvSpPr>
          <p:cNvPr id="5" name="TextBox 4">
            <a:extLst>
              <a:ext uri="{FF2B5EF4-FFF2-40B4-BE49-F238E27FC236}">
                <a16:creationId xmlns:a16="http://schemas.microsoft.com/office/drawing/2014/main" id="{C70677CD-7DB6-9146-A25B-457C45EF1B0E}"/>
              </a:ext>
            </a:extLst>
          </p:cNvPr>
          <p:cNvSpPr txBox="1"/>
          <p:nvPr/>
        </p:nvSpPr>
        <p:spPr>
          <a:xfrm>
            <a:off x="6045812" y="5363924"/>
            <a:ext cx="2466020" cy="369332"/>
          </a:xfrm>
          <a:prstGeom prst="rect">
            <a:avLst/>
          </a:prstGeom>
          <a:noFill/>
        </p:spPr>
        <p:txBody>
          <a:bodyPr wrap="square" rtlCol="0">
            <a:spAutoFit/>
          </a:bodyPr>
          <a:lstStyle/>
          <a:p>
            <a:r>
              <a:rPr lang="en-US" dirty="0"/>
              <a:t>Source: McLeod (2018)</a:t>
            </a:r>
          </a:p>
        </p:txBody>
      </p:sp>
    </p:spTree>
    <p:extLst>
      <p:ext uri="{BB962C8B-B14F-4D97-AF65-F5344CB8AC3E}">
        <p14:creationId xmlns:p14="http://schemas.microsoft.com/office/powerpoint/2010/main" val="3905110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9</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lstStyle/>
          <a:p>
            <a:pPr algn="ctr" fontAlgn="auto">
              <a:spcAft>
                <a:spcPts val="0"/>
              </a:spcAft>
              <a:defRPr/>
            </a:pPr>
            <a:r>
              <a:rPr lang="en-GB" b="1" dirty="0">
                <a:latin typeface="Calibri" pitchFamily="34" charset="0"/>
              </a:rPr>
              <a:t>What is Questionnaire?</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292885"/>
            <a:ext cx="8075240" cy="4381723"/>
          </a:xfrm>
        </p:spPr>
        <p:txBody>
          <a:bodyPr>
            <a:normAutofit fontScale="92500" lnSpcReduction="20000"/>
          </a:bodyPr>
          <a:lstStyle/>
          <a:p>
            <a:pPr algn="just"/>
            <a:r>
              <a:rPr lang="en-GB" altLang="en-US" sz="2400" dirty="0"/>
              <a:t>Data can be collected relatively quickly because the researcher would not need to present when the questionnaires were completed</a:t>
            </a:r>
          </a:p>
          <a:p>
            <a:pPr marL="0" indent="0" algn="just">
              <a:buNone/>
            </a:pPr>
            <a:endParaRPr lang="en-GB" altLang="en-US" sz="2400" dirty="0"/>
          </a:p>
          <a:p>
            <a:pPr algn="just"/>
            <a:r>
              <a:rPr lang="en-GB" altLang="en-US" sz="2400" dirty="0"/>
              <a:t>Questionnaires is useful for large populations (will be discussed in the next week) when interviews would be impractical </a:t>
            </a:r>
          </a:p>
          <a:p>
            <a:pPr algn="just"/>
            <a:endParaRPr lang="en-GB" altLang="en-US" sz="2400" dirty="0"/>
          </a:p>
          <a:p>
            <a:pPr algn="just"/>
            <a:r>
              <a:rPr lang="en-GB" altLang="en-US" sz="2400" dirty="0"/>
              <a:t>Questionnaire design is one of the most critical stages in the research (specially for survey) process</a:t>
            </a:r>
          </a:p>
          <a:p>
            <a:pPr algn="just"/>
            <a:endParaRPr lang="en-GB" altLang="en-US" sz="2400" dirty="0"/>
          </a:p>
          <a:p>
            <a:pPr algn="just"/>
            <a:r>
              <a:rPr lang="en-GB" altLang="en-US" sz="2400" dirty="0"/>
              <a:t>Relevance and accuracy are the two basic criteria for questionnaire design</a:t>
            </a:r>
          </a:p>
        </p:txBody>
      </p:sp>
      <p:sp>
        <p:nvSpPr>
          <p:cNvPr id="5" name="TextBox 4">
            <a:extLst>
              <a:ext uri="{FF2B5EF4-FFF2-40B4-BE49-F238E27FC236}">
                <a16:creationId xmlns:a16="http://schemas.microsoft.com/office/drawing/2014/main" id="{1B27EF89-52AC-834E-BD0B-8377E5FD5F47}"/>
              </a:ext>
            </a:extLst>
          </p:cNvPr>
          <p:cNvSpPr txBox="1"/>
          <p:nvPr/>
        </p:nvSpPr>
        <p:spPr>
          <a:xfrm>
            <a:off x="4572000" y="5301208"/>
            <a:ext cx="3939832" cy="369332"/>
          </a:xfrm>
          <a:prstGeom prst="rect">
            <a:avLst/>
          </a:prstGeom>
          <a:noFill/>
        </p:spPr>
        <p:txBody>
          <a:bodyPr wrap="square" rtlCol="0">
            <a:spAutoFit/>
          </a:bodyPr>
          <a:lstStyle/>
          <a:p>
            <a:r>
              <a:rPr lang="en-US" dirty="0"/>
              <a:t>Source: McLeod (2018) &amp; Ali (2012)</a:t>
            </a:r>
          </a:p>
        </p:txBody>
      </p:sp>
    </p:spTree>
    <p:extLst>
      <p:ext uri="{BB962C8B-B14F-4D97-AF65-F5344CB8AC3E}">
        <p14:creationId xmlns:p14="http://schemas.microsoft.com/office/powerpoint/2010/main" val="2721537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10</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lstStyle/>
          <a:p>
            <a:pPr algn="ctr" fontAlgn="auto">
              <a:spcAft>
                <a:spcPts val="0"/>
              </a:spcAft>
              <a:defRPr/>
            </a:pPr>
            <a:r>
              <a:rPr lang="en-GB" b="1" dirty="0">
                <a:latin typeface="Calibri" pitchFamily="34" charset="0"/>
              </a:rPr>
              <a:t>Types/Format of Questions</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60825"/>
            <a:ext cx="8075240" cy="4381723"/>
          </a:xfrm>
        </p:spPr>
        <p:txBody>
          <a:bodyPr>
            <a:normAutofit/>
          </a:bodyPr>
          <a:lstStyle/>
          <a:p>
            <a:pPr algn="just"/>
            <a:r>
              <a:rPr lang="en-GB" altLang="en-US" sz="2400" dirty="0"/>
              <a:t>Often a questionnaire uses both “Open Ended”/”Open Response” and “Closed Ended”/ “Closed Response”  questions to collect data. </a:t>
            </a:r>
          </a:p>
          <a:p>
            <a:pPr algn="just"/>
            <a:r>
              <a:rPr lang="en-GB" altLang="en-US" sz="2400" dirty="0"/>
              <a:t>These formats are beneficial as it means both Quantitative and Qualitative data can be obtained</a:t>
            </a:r>
          </a:p>
          <a:p>
            <a:pPr marL="0" indent="0" algn="just">
              <a:buNone/>
            </a:pPr>
            <a:endParaRPr lang="en-GB" altLang="en-US" sz="2400" dirty="0"/>
          </a:p>
        </p:txBody>
      </p:sp>
      <p:sp>
        <p:nvSpPr>
          <p:cNvPr id="2" name="TextBox 1">
            <a:extLst>
              <a:ext uri="{FF2B5EF4-FFF2-40B4-BE49-F238E27FC236}">
                <a16:creationId xmlns:a16="http://schemas.microsoft.com/office/drawing/2014/main" id="{E993DDDA-789D-7444-AB0B-7DF03090E194}"/>
              </a:ext>
            </a:extLst>
          </p:cNvPr>
          <p:cNvSpPr txBox="1"/>
          <p:nvPr/>
        </p:nvSpPr>
        <p:spPr>
          <a:xfrm>
            <a:off x="4908333" y="5326762"/>
            <a:ext cx="3778467" cy="369332"/>
          </a:xfrm>
          <a:prstGeom prst="rect">
            <a:avLst/>
          </a:prstGeom>
          <a:noFill/>
        </p:spPr>
        <p:txBody>
          <a:bodyPr wrap="square" rtlCol="0">
            <a:spAutoFit/>
          </a:bodyPr>
          <a:lstStyle/>
          <a:p>
            <a:r>
              <a:rPr lang="en-US" dirty="0"/>
              <a:t>Source: McLeod (2018) &amp; </a:t>
            </a:r>
            <a:r>
              <a:rPr lang="en-US" dirty="0" err="1"/>
              <a:t>Kvale</a:t>
            </a:r>
            <a:r>
              <a:rPr lang="en-US" dirty="0"/>
              <a:t> (2007)</a:t>
            </a:r>
          </a:p>
        </p:txBody>
      </p:sp>
      <p:grpSp>
        <p:nvGrpSpPr>
          <p:cNvPr id="6" name="Group 5">
            <a:extLst>
              <a:ext uri="{FF2B5EF4-FFF2-40B4-BE49-F238E27FC236}">
                <a16:creationId xmlns:a16="http://schemas.microsoft.com/office/drawing/2014/main" id="{7BAFA4D4-D378-E249-B3B8-2F9B5CEA4E8A}"/>
              </a:ext>
            </a:extLst>
          </p:cNvPr>
          <p:cNvGrpSpPr/>
          <p:nvPr/>
        </p:nvGrpSpPr>
        <p:grpSpPr>
          <a:xfrm>
            <a:off x="2758729" y="3839403"/>
            <a:ext cx="3472181" cy="1235077"/>
            <a:chOff x="0" y="0"/>
            <a:chExt cx="3472518" cy="1235413"/>
          </a:xfrm>
        </p:grpSpPr>
        <p:grpSp>
          <p:nvGrpSpPr>
            <p:cNvPr id="7" name="Group 6">
              <a:extLst>
                <a:ext uri="{FF2B5EF4-FFF2-40B4-BE49-F238E27FC236}">
                  <a16:creationId xmlns:a16="http://schemas.microsoft.com/office/drawing/2014/main" id="{EE9F742C-5E55-D348-B956-FC9D22EA781A}"/>
                </a:ext>
              </a:extLst>
            </p:cNvPr>
            <p:cNvGrpSpPr/>
            <p:nvPr/>
          </p:nvGrpSpPr>
          <p:grpSpPr>
            <a:xfrm>
              <a:off x="0" y="301557"/>
              <a:ext cx="3472518" cy="933856"/>
              <a:chOff x="0" y="0"/>
              <a:chExt cx="3472518" cy="933856"/>
            </a:xfrm>
          </p:grpSpPr>
          <p:grpSp>
            <p:nvGrpSpPr>
              <p:cNvPr id="9" name="Group 8">
                <a:extLst>
                  <a:ext uri="{FF2B5EF4-FFF2-40B4-BE49-F238E27FC236}">
                    <a16:creationId xmlns:a16="http://schemas.microsoft.com/office/drawing/2014/main" id="{B2324257-C9A7-A549-A9FB-7C6A5A65F70C}"/>
                  </a:ext>
                </a:extLst>
              </p:cNvPr>
              <p:cNvGrpSpPr/>
              <p:nvPr/>
            </p:nvGrpSpPr>
            <p:grpSpPr>
              <a:xfrm>
                <a:off x="0" y="0"/>
                <a:ext cx="3472518" cy="933856"/>
                <a:chOff x="0" y="0"/>
                <a:chExt cx="3472518" cy="933856"/>
              </a:xfrm>
            </p:grpSpPr>
            <p:cxnSp>
              <p:nvCxnSpPr>
                <p:cNvPr id="11" name="Straight Arrow Connector 10">
                  <a:extLst>
                    <a:ext uri="{FF2B5EF4-FFF2-40B4-BE49-F238E27FC236}">
                      <a16:creationId xmlns:a16="http://schemas.microsoft.com/office/drawing/2014/main" id="{77CC5ADF-F24B-574E-90A6-CE1221396CB1}"/>
                    </a:ext>
                  </a:extLst>
                </p:cNvPr>
                <p:cNvCxnSpPr/>
                <p:nvPr/>
              </p:nvCxnSpPr>
              <p:spPr>
                <a:xfrm>
                  <a:off x="1668564" y="0"/>
                  <a:ext cx="0" cy="3600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72693B39-AE01-3643-8F8A-E3606CE7A399}"/>
                    </a:ext>
                  </a:extLst>
                </p:cNvPr>
                <p:cNvCxnSpPr/>
                <p:nvPr/>
              </p:nvCxnSpPr>
              <p:spPr>
                <a:xfrm>
                  <a:off x="588794" y="359923"/>
                  <a:ext cx="0" cy="272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EA8A0861-4BB0-CC4D-8F15-3BCAA06B3FA3}"/>
                    </a:ext>
                  </a:extLst>
                </p:cNvPr>
                <p:cNvCxnSpPr/>
                <p:nvPr/>
              </p:nvCxnSpPr>
              <p:spPr>
                <a:xfrm>
                  <a:off x="2758062" y="359923"/>
                  <a:ext cx="0" cy="272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Text Box 5">
                  <a:extLst>
                    <a:ext uri="{FF2B5EF4-FFF2-40B4-BE49-F238E27FC236}">
                      <a16:creationId xmlns:a16="http://schemas.microsoft.com/office/drawing/2014/main" id="{2246E3BC-763E-7246-9037-E1654F824A4D}"/>
                    </a:ext>
                  </a:extLst>
                </p:cNvPr>
                <p:cNvSpPr txBox="1"/>
                <p:nvPr/>
              </p:nvSpPr>
              <p:spPr>
                <a:xfrm>
                  <a:off x="0" y="632298"/>
                  <a:ext cx="1196502" cy="301558"/>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GB" sz="1200">
                      <a:effectLst/>
                      <a:latin typeface="Calibri" panose="020F0502020204030204" pitchFamily="34" charset="0"/>
                      <a:ea typeface="Calibri" panose="020F0502020204030204" pitchFamily="34" charset="0"/>
                      <a:cs typeface="Times New Roman" panose="02020603050405020304" pitchFamily="18" charset="0"/>
                    </a:rPr>
                    <a:t>Open Questions</a:t>
                  </a:r>
                </a:p>
              </p:txBody>
            </p:sp>
            <p:sp>
              <p:nvSpPr>
                <p:cNvPr id="15" name="Text Box 6">
                  <a:extLst>
                    <a:ext uri="{FF2B5EF4-FFF2-40B4-BE49-F238E27FC236}">
                      <a16:creationId xmlns:a16="http://schemas.microsoft.com/office/drawing/2014/main" id="{38328250-D338-0C4B-A931-18DFD3C3AE4E}"/>
                    </a:ext>
                  </a:extLst>
                </p:cNvPr>
                <p:cNvSpPr txBox="1"/>
                <p:nvPr/>
              </p:nvSpPr>
              <p:spPr>
                <a:xfrm>
                  <a:off x="2149813" y="622570"/>
                  <a:ext cx="1322705" cy="30099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GB" sz="1200">
                      <a:effectLst/>
                      <a:latin typeface="Calibri" panose="020F0502020204030204" pitchFamily="34" charset="0"/>
                      <a:ea typeface="Calibri" panose="020F0502020204030204" pitchFamily="34" charset="0"/>
                      <a:cs typeface="Times New Roman" panose="02020603050405020304" pitchFamily="18" charset="0"/>
                    </a:rPr>
                    <a:t>Closed Questions</a:t>
                  </a:r>
                </a:p>
              </p:txBody>
            </p:sp>
          </p:grpSp>
          <p:cxnSp>
            <p:nvCxnSpPr>
              <p:cNvPr id="10" name="Straight Connector 9">
                <a:extLst>
                  <a:ext uri="{FF2B5EF4-FFF2-40B4-BE49-F238E27FC236}">
                    <a16:creationId xmlns:a16="http://schemas.microsoft.com/office/drawing/2014/main" id="{852A127B-02D4-0548-9D39-DD3D19D0255B}"/>
                  </a:ext>
                </a:extLst>
              </p:cNvPr>
              <p:cNvCxnSpPr/>
              <p:nvPr/>
            </p:nvCxnSpPr>
            <p:spPr>
              <a:xfrm>
                <a:off x="593387" y="359923"/>
                <a:ext cx="2164407" cy="0"/>
              </a:xfrm>
              <a:prstGeom prst="line">
                <a:avLst/>
              </a:prstGeom>
            </p:spPr>
            <p:style>
              <a:lnRef idx="1">
                <a:schemeClr val="dk1"/>
              </a:lnRef>
              <a:fillRef idx="0">
                <a:schemeClr val="dk1"/>
              </a:fillRef>
              <a:effectRef idx="0">
                <a:schemeClr val="dk1"/>
              </a:effectRef>
              <a:fontRef idx="minor">
                <a:schemeClr val="tx1"/>
              </a:fontRef>
            </p:style>
          </p:cxnSp>
        </p:grpSp>
        <p:sp>
          <p:nvSpPr>
            <p:cNvPr id="8" name="Text Box 10">
              <a:extLst>
                <a:ext uri="{FF2B5EF4-FFF2-40B4-BE49-F238E27FC236}">
                  <a16:creationId xmlns:a16="http://schemas.microsoft.com/office/drawing/2014/main" id="{8AC3857D-D21E-0F4F-B5EC-76F751E7383C}"/>
                </a:ext>
              </a:extLst>
            </p:cNvPr>
            <p:cNvSpPr txBox="1"/>
            <p:nvPr/>
          </p:nvSpPr>
          <p:spPr>
            <a:xfrm>
              <a:off x="933855" y="0"/>
              <a:ext cx="1488332" cy="301558"/>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GB" sz="1200">
                  <a:effectLst/>
                  <a:latin typeface="Calibri" panose="020F0502020204030204" pitchFamily="34" charset="0"/>
                  <a:ea typeface="Calibri" panose="020F0502020204030204" pitchFamily="34" charset="0"/>
                  <a:cs typeface="Times New Roman" panose="02020603050405020304" pitchFamily="18" charset="0"/>
                </a:rPr>
                <a:t>Interview Questions</a:t>
              </a:r>
            </a:p>
          </p:txBody>
        </p:sp>
      </p:grpSp>
    </p:spTree>
    <p:extLst>
      <p:ext uri="{BB962C8B-B14F-4D97-AF65-F5344CB8AC3E}">
        <p14:creationId xmlns:p14="http://schemas.microsoft.com/office/powerpoint/2010/main" val="4208295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11</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lstStyle/>
          <a:p>
            <a:pPr algn="ctr" fontAlgn="auto">
              <a:spcAft>
                <a:spcPts val="0"/>
              </a:spcAft>
              <a:defRPr/>
            </a:pPr>
            <a:r>
              <a:rPr lang="en-GB" b="1" dirty="0">
                <a:latin typeface="Calibri" pitchFamily="34" charset="0"/>
              </a:rPr>
              <a:t>Types/Format of Questions</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28176" y="1161906"/>
            <a:ext cx="8075240" cy="4381723"/>
          </a:xfrm>
        </p:spPr>
        <p:txBody>
          <a:bodyPr>
            <a:normAutofit fontScale="85000" lnSpcReduction="20000"/>
          </a:bodyPr>
          <a:lstStyle/>
          <a:p>
            <a:pPr algn="just"/>
            <a:r>
              <a:rPr lang="en-GB" altLang="en-US" sz="2400" b="1" dirty="0"/>
              <a:t>Closed Questions: </a:t>
            </a:r>
          </a:p>
          <a:p>
            <a:pPr algn="just">
              <a:buFontTx/>
              <a:buChar char="-"/>
            </a:pPr>
            <a:r>
              <a:rPr lang="en-GB" altLang="en-US" sz="2400" dirty="0"/>
              <a:t>Closed questions structure the answer by only allowing responses which fit into pre-decided categories </a:t>
            </a:r>
          </a:p>
          <a:p>
            <a:pPr algn="just">
              <a:buFontTx/>
              <a:buChar char="-"/>
            </a:pPr>
            <a:endParaRPr lang="en-GB" altLang="en-US" sz="2400" dirty="0"/>
          </a:p>
          <a:p>
            <a:pPr algn="just">
              <a:buFontTx/>
              <a:buChar char="-"/>
            </a:pPr>
            <a:r>
              <a:rPr lang="en-GB" altLang="en-US" sz="2400" dirty="0"/>
              <a:t>Data can be placed into a category, is called nominal data. The category can be restricted as few as two options, i.e.: 	</a:t>
            </a:r>
          </a:p>
          <a:p>
            <a:pPr marL="0" indent="0" algn="just">
              <a:buNone/>
            </a:pPr>
            <a:r>
              <a:rPr lang="en-GB" altLang="en-US" sz="2400" b="1" dirty="0"/>
              <a:t>	1. Dichotomous (e.g.: ‘yes’ or ‘no’, ‘male’ or ‘female’</a:t>
            </a:r>
          </a:p>
          <a:p>
            <a:pPr marL="914400" lvl="2" indent="0" algn="just">
              <a:buNone/>
            </a:pPr>
            <a:r>
              <a:rPr lang="en-GB" altLang="en-US" b="1" dirty="0"/>
              <a:t>2. Complex lists of alternatives</a:t>
            </a:r>
          </a:p>
          <a:p>
            <a:pPr marL="914400" lvl="2" indent="0" algn="just">
              <a:buNone/>
            </a:pPr>
            <a:endParaRPr lang="en-GB" altLang="en-US" sz="2400" dirty="0"/>
          </a:p>
          <a:p>
            <a:pPr algn="just">
              <a:buFontTx/>
              <a:buChar char="-"/>
            </a:pPr>
            <a:r>
              <a:rPr lang="en-GB" altLang="en-US" sz="2400" dirty="0"/>
              <a:t>Closed questions also provide ordinal data, which can be ranked. </a:t>
            </a:r>
          </a:p>
          <a:p>
            <a:pPr algn="just">
              <a:buFontTx/>
              <a:buChar char="-"/>
            </a:pPr>
            <a:endParaRPr lang="en-GB" altLang="en-US" sz="2400" dirty="0"/>
          </a:p>
          <a:p>
            <a:pPr algn="just">
              <a:buFontTx/>
              <a:buChar char="-"/>
            </a:pPr>
            <a:r>
              <a:rPr lang="en-GB" altLang="en-US" sz="2400" dirty="0"/>
              <a:t>This often involves using a continuous rating scale (Likert Scale) to measure the strength of attitudes or emotions. For example: strongly agree/agree/neutral/disagree/strongly disagree/unable to answer</a:t>
            </a:r>
          </a:p>
          <a:p>
            <a:pPr marL="0" indent="0" algn="just">
              <a:buNone/>
            </a:pPr>
            <a:endParaRPr lang="en-GB" altLang="en-US" sz="2400" dirty="0"/>
          </a:p>
        </p:txBody>
      </p:sp>
      <p:sp>
        <p:nvSpPr>
          <p:cNvPr id="2" name="TextBox 1">
            <a:extLst>
              <a:ext uri="{FF2B5EF4-FFF2-40B4-BE49-F238E27FC236}">
                <a16:creationId xmlns:a16="http://schemas.microsoft.com/office/drawing/2014/main" id="{E993DDDA-789D-7444-AB0B-7DF03090E194}"/>
              </a:ext>
            </a:extLst>
          </p:cNvPr>
          <p:cNvSpPr txBox="1"/>
          <p:nvPr/>
        </p:nvSpPr>
        <p:spPr>
          <a:xfrm>
            <a:off x="5259033" y="5304244"/>
            <a:ext cx="3336075" cy="338554"/>
          </a:xfrm>
          <a:prstGeom prst="rect">
            <a:avLst/>
          </a:prstGeom>
          <a:noFill/>
        </p:spPr>
        <p:txBody>
          <a:bodyPr wrap="square" rtlCol="0">
            <a:spAutoFit/>
          </a:bodyPr>
          <a:lstStyle/>
          <a:p>
            <a:r>
              <a:rPr lang="en-US" sz="1600" dirty="0"/>
              <a:t>Source: McLeod (2018) &amp; </a:t>
            </a:r>
            <a:r>
              <a:rPr lang="en-US" sz="1600" dirty="0" err="1"/>
              <a:t>Kvale</a:t>
            </a:r>
            <a:r>
              <a:rPr lang="en-US" sz="1600" dirty="0"/>
              <a:t> (2007)</a:t>
            </a:r>
          </a:p>
        </p:txBody>
      </p:sp>
      <p:sp>
        <p:nvSpPr>
          <p:cNvPr id="16" name="TextBox 15">
            <a:extLst>
              <a:ext uri="{FF2B5EF4-FFF2-40B4-BE49-F238E27FC236}">
                <a16:creationId xmlns:a16="http://schemas.microsoft.com/office/drawing/2014/main" id="{B8CE70EC-998E-F941-9E90-16C6D67BF217}"/>
              </a:ext>
            </a:extLst>
          </p:cNvPr>
          <p:cNvSpPr txBox="1"/>
          <p:nvPr/>
        </p:nvSpPr>
        <p:spPr>
          <a:xfrm>
            <a:off x="745232" y="5273466"/>
            <a:ext cx="4474840" cy="338554"/>
          </a:xfrm>
          <a:prstGeom prst="rect">
            <a:avLst/>
          </a:prstGeom>
          <a:noFill/>
          <a:ln w="12700">
            <a:solidFill>
              <a:schemeClr val="tx1"/>
            </a:solidFill>
          </a:ln>
        </p:spPr>
        <p:txBody>
          <a:bodyPr wrap="square" rtlCol="0">
            <a:spAutoFit/>
          </a:bodyPr>
          <a:lstStyle/>
          <a:p>
            <a:r>
              <a:rPr lang="en-US" sz="1600" b="1" dirty="0"/>
              <a:t>N.B.: </a:t>
            </a:r>
            <a:r>
              <a:rPr lang="en-US" sz="1400" b="1" dirty="0"/>
              <a:t>More Closed question types will be discussed later</a:t>
            </a:r>
          </a:p>
        </p:txBody>
      </p:sp>
    </p:spTree>
    <p:extLst>
      <p:ext uri="{BB962C8B-B14F-4D97-AF65-F5344CB8AC3E}">
        <p14:creationId xmlns:p14="http://schemas.microsoft.com/office/powerpoint/2010/main" val="3133075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12</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Strengths &amp; Weakness of Closed Questions</a:t>
            </a:r>
            <a:endParaRPr lang="en-GB" b="1" dirty="0">
              <a:solidFill>
                <a:schemeClr val="tx2">
                  <a:satMod val="200000"/>
                </a:schemeClr>
              </a:solidFill>
              <a:latin typeface="Calibri" pitchFamily="34" charset="0"/>
            </a:endParaRPr>
          </a:p>
        </p:txBody>
      </p:sp>
      <p:sp>
        <p:nvSpPr>
          <p:cNvPr id="2" name="TextBox 1">
            <a:extLst>
              <a:ext uri="{FF2B5EF4-FFF2-40B4-BE49-F238E27FC236}">
                <a16:creationId xmlns:a16="http://schemas.microsoft.com/office/drawing/2014/main" id="{E993DDDA-789D-7444-AB0B-7DF03090E194}"/>
              </a:ext>
            </a:extLst>
          </p:cNvPr>
          <p:cNvSpPr txBox="1"/>
          <p:nvPr/>
        </p:nvSpPr>
        <p:spPr>
          <a:xfrm>
            <a:off x="4969997" y="5373216"/>
            <a:ext cx="3778467" cy="369332"/>
          </a:xfrm>
          <a:prstGeom prst="rect">
            <a:avLst/>
          </a:prstGeom>
          <a:noFill/>
        </p:spPr>
        <p:txBody>
          <a:bodyPr wrap="square" rtlCol="0">
            <a:spAutoFit/>
          </a:bodyPr>
          <a:lstStyle/>
          <a:p>
            <a:r>
              <a:rPr lang="en-US" dirty="0"/>
              <a:t>Source: McLeod (2018) &amp; Ali (2012)</a:t>
            </a:r>
          </a:p>
        </p:txBody>
      </p:sp>
      <p:graphicFrame>
        <p:nvGraphicFramePr>
          <p:cNvPr id="3" name="Table 2">
            <a:extLst>
              <a:ext uri="{FF2B5EF4-FFF2-40B4-BE49-F238E27FC236}">
                <a16:creationId xmlns:a16="http://schemas.microsoft.com/office/drawing/2014/main" id="{D21B4F3B-F5A4-FA47-8FA1-DB44D232E5A6}"/>
              </a:ext>
            </a:extLst>
          </p:cNvPr>
          <p:cNvGraphicFramePr>
            <a:graphicFrameLocks noGrp="1"/>
          </p:cNvGraphicFramePr>
          <p:nvPr/>
        </p:nvGraphicFramePr>
        <p:xfrm>
          <a:off x="457200" y="1258416"/>
          <a:ext cx="8229600" cy="466344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3535116680"/>
                    </a:ext>
                  </a:extLst>
                </a:gridCol>
                <a:gridCol w="4114800">
                  <a:extLst>
                    <a:ext uri="{9D8B030D-6E8A-4147-A177-3AD203B41FA5}">
                      <a16:colId xmlns:a16="http://schemas.microsoft.com/office/drawing/2014/main" val="1785264358"/>
                    </a:ext>
                  </a:extLst>
                </a:gridCol>
              </a:tblGrid>
              <a:tr h="395603">
                <a:tc>
                  <a:txBody>
                    <a:bodyPr/>
                    <a:lstStyle/>
                    <a:p>
                      <a:pPr algn="ctr"/>
                      <a:r>
                        <a:rPr lang="en-US" sz="2400" dirty="0">
                          <a:solidFill>
                            <a:schemeClr val="tx1"/>
                          </a:solidFill>
                        </a:rPr>
                        <a:t>Strength</a:t>
                      </a:r>
                    </a:p>
                  </a:txBody>
                  <a:tcPr/>
                </a:tc>
                <a:tc>
                  <a:txBody>
                    <a:bodyPr/>
                    <a:lstStyle/>
                    <a:p>
                      <a:pPr algn="ctr"/>
                      <a:r>
                        <a:rPr lang="en-US" sz="2400" dirty="0">
                          <a:solidFill>
                            <a:schemeClr val="tx1"/>
                          </a:solidFill>
                        </a:rPr>
                        <a:t>Weakness</a:t>
                      </a:r>
                    </a:p>
                  </a:txBody>
                  <a:tcPr/>
                </a:tc>
                <a:extLst>
                  <a:ext uri="{0D108BD9-81ED-4DB2-BD59-A6C34878D82A}">
                    <a16:rowId xmlns:a16="http://schemas.microsoft.com/office/drawing/2014/main" val="2153165945"/>
                  </a:ext>
                </a:extLst>
              </a:tr>
              <a:tr h="3164827">
                <a:tc>
                  <a:txBody>
                    <a:bodyPr/>
                    <a:lstStyle/>
                    <a:p>
                      <a:pPr marL="285750" indent="-285750" algn="just">
                        <a:buFontTx/>
                        <a:buChar char="-"/>
                      </a:pPr>
                      <a:r>
                        <a:rPr lang="en-US" dirty="0">
                          <a:solidFill>
                            <a:schemeClr val="tx1"/>
                          </a:solidFill>
                        </a:rPr>
                        <a:t>Closed questions are economical </a:t>
                      </a:r>
                    </a:p>
                    <a:p>
                      <a:pPr marL="285750" indent="-285750" algn="just">
                        <a:buFontTx/>
                        <a:buChar char="-"/>
                      </a:pPr>
                      <a:r>
                        <a:rPr lang="en-US" dirty="0">
                          <a:solidFill>
                            <a:schemeClr val="tx1"/>
                          </a:solidFill>
                        </a:rPr>
                        <a:t>Can provide large amount of research data for relatively low costs</a:t>
                      </a:r>
                    </a:p>
                    <a:p>
                      <a:pPr marL="285750" indent="-285750" algn="just">
                        <a:buFontTx/>
                        <a:buChar char="-"/>
                      </a:pPr>
                      <a:r>
                        <a:rPr lang="en-US" dirty="0">
                          <a:solidFill>
                            <a:schemeClr val="tx1"/>
                          </a:solidFill>
                        </a:rPr>
                        <a:t>The respondent provide information, which can be easily converted into quantitative data (‘yes’ or ‘no’)</a:t>
                      </a:r>
                    </a:p>
                    <a:p>
                      <a:pPr marL="285750" indent="-285750" algn="just">
                        <a:buFontTx/>
                        <a:buChar char="-"/>
                      </a:pPr>
                      <a:r>
                        <a:rPr lang="en-US" dirty="0">
                          <a:solidFill>
                            <a:schemeClr val="tx1"/>
                          </a:solidFill>
                        </a:rPr>
                        <a:t>It allows statistical analysis of the responses </a:t>
                      </a:r>
                    </a:p>
                    <a:p>
                      <a:pPr marL="285750" indent="-285750" algn="just">
                        <a:buFontTx/>
                        <a:buChar char="-"/>
                      </a:pPr>
                      <a:r>
                        <a:rPr lang="en-US" dirty="0">
                          <a:solidFill>
                            <a:schemeClr val="tx1"/>
                          </a:solidFill>
                        </a:rPr>
                        <a:t>All the questions are standardized </a:t>
                      </a:r>
                    </a:p>
                    <a:p>
                      <a:pPr marL="285750" indent="-285750" algn="just">
                        <a:buFontTx/>
                        <a:buChar char="-"/>
                      </a:pPr>
                      <a:r>
                        <a:rPr lang="en-US" dirty="0">
                          <a:solidFill>
                            <a:schemeClr val="tx1"/>
                          </a:solidFill>
                        </a:rPr>
                        <a:t>All respondents are asked exactly the same questions in the same order</a:t>
                      </a:r>
                    </a:p>
                    <a:p>
                      <a:pPr marL="285750" indent="-285750" algn="just">
                        <a:buFontTx/>
                        <a:buChar char="-"/>
                      </a:pPr>
                      <a:r>
                        <a:rPr lang="en-US" dirty="0">
                          <a:solidFill>
                            <a:schemeClr val="tx1"/>
                          </a:solidFill>
                        </a:rPr>
                        <a:t>Questionnaire can be replicated easily to check for reliability </a:t>
                      </a:r>
                    </a:p>
                  </a:txBody>
                  <a:tcPr/>
                </a:tc>
                <a:tc>
                  <a:txBody>
                    <a:bodyPr/>
                    <a:lstStyle/>
                    <a:p>
                      <a:pPr marL="285750" indent="-285750" algn="just">
                        <a:buFontTx/>
                        <a:buChar char="-"/>
                      </a:pPr>
                      <a:r>
                        <a:rPr lang="en-US" dirty="0">
                          <a:solidFill>
                            <a:schemeClr val="tx1"/>
                          </a:solidFill>
                        </a:rPr>
                        <a:t>Lack of details</a:t>
                      </a:r>
                    </a:p>
                    <a:p>
                      <a:pPr marL="285750" indent="-285750" algn="just">
                        <a:buFontTx/>
                        <a:buChar char="-"/>
                      </a:pPr>
                      <a:r>
                        <a:rPr lang="en-US" dirty="0">
                          <a:solidFill>
                            <a:schemeClr val="tx1"/>
                          </a:solidFill>
                        </a:rPr>
                        <a:t>Responses are very fixed </a:t>
                      </a:r>
                    </a:p>
                    <a:p>
                      <a:pPr marL="285750" indent="-285750" algn="just">
                        <a:buFontTx/>
                        <a:buChar char="-"/>
                      </a:pPr>
                      <a:r>
                        <a:rPr lang="en-US" dirty="0">
                          <a:solidFill>
                            <a:schemeClr val="tx1"/>
                          </a:solidFill>
                        </a:rPr>
                        <a:t>Less scope for respondents to supply more answers</a:t>
                      </a:r>
                    </a:p>
                    <a:p>
                      <a:pPr marL="285750" indent="-285750" algn="just">
                        <a:buFontTx/>
                        <a:buChar char="-"/>
                      </a:pPr>
                      <a:r>
                        <a:rPr lang="en-US" dirty="0">
                          <a:solidFill>
                            <a:schemeClr val="tx1"/>
                          </a:solidFill>
                        </a:rPr>
                        <a:t>Lack of opportunities for the respondents to share their true feelings or reflection on a topic</a:t>
                      </a:r>
                    </a:p>
                    <a:p>
                      <a:pPr marL="285750" indent="-285750" algn="just">
                        <a:buFontTx/>
                        <a:buChar char="-"/>
                      </a:pPr>
                      <a:r>
                        <a:rPr lang="en-US" dirty="0">
                          <a:solidFill>
                            <a:schemeClr val="tx1"/>
                          </a:solidFill>
                        </a:rPr>
                        <a:t>Effort required in designing alternatives </a:t>
                      </a:r>
                    </a:p>
                    <a:p>
                      <a:pPr marL="285750" indent="-285750" algn="just">
                        <a:buFontTx/>
                        <a:buChar char="-"/>
                      </a:pPr>
                      <a:r>
                        <a:rPr lang="en-US" dirty="0">
                          <a:solidFill>
                            <a:schemeClr val="tx1"/>
                          </a:solidFill>
                        </a:rPr>
                        <a:t>Difficult to develop good questions </a:t>
                      </a:r>
                    </a:p>
                    <a:p>
                      <a:pPr marL="285750" indent="-285750" algn="just">
                        <a:buFontTx/>
                        <a:buChar char="-"/>
                      </a:pPr>
                      <a:r>
                        <a:rPr lang="en-US" dirty="0">
                          <a:solidFill>
                            <a:schemeClr val="tx1"/>
                          </a:solidFill>
                        </a:rPr>
                        <a:t>Bias responses as people can pick alternatives</a:t>
                      </a:r>
                    </a:p>
                    <a:p>
                      <a:pPr marL="285750" indent="-285750" algn="just">
                        <a:buFontTx/>
                        <a:buChar char="-"/>
                      </a:pPr>
                      <a:r>
                        <a:rPr lang="en-US" dirty="0">
                          <a:solidFill>
                            <a:schemeClr val="tx1"/>
                          </a:solidFill>
                        </a:rPr>
                        <a:t>Potential order bias</a:t>
                      </a:r>
                    </a:p>
                  </a:txBody>
                  <a:tcPr/>
                </a:tc>
                <a:extLst>
                  <a:ext uri="{0D108BD9-81ED-4DB2-BD59-A6C34878D82A}">
                    <a16:rowId xmlns:a16="http://schemas.microsoft.com/office/drawing/2014/main" val="3531952701"/>
                  </a:ext>
                </a:extLst>
              </a:tr>
            </a:tbl>
          </a:graphicData>
        </a:graphic>
      </p:graphicFrame>
    </p:spTree>
    <p:extLst>
      <p:ext uri="{BB962C8B-B14F-4D97-AF65-F5344CB8AC3E}">
        <p14:creationId xmlns:p14="http://schemas.microsoft.com/office/powerpoint/2010/main" val="3506492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13</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lstStyle/>
          <a:p>
            <a:pPr algn="ctr" fontAlgn="auto">
              <a:spcAft>
                <a:spcPts val="0"/>
              </a:spcAft>
              <a:defRPr/>
            </a:pPr>
            <a:r>
              <a:rPr lang="en-GB" b="1" dirty="0">
                <a:latin typeface="Calibri" pitchFamily="34" charset="0"/>
              </a:rPr>
              <a:t>Types/Format of Questions</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28176" y="1161906"/>
            <a:ext cx="8075240" cy="4381723"/>
          </a:xfrm>
        </p:spPr>
        <p:txBody>
          <a:bodyPr>
            <a:normAutofit fontScale="92500" lnSpcReduction="10000"/>
          </a:bodyPr>
          <a:lstStyle/>
          <a:p>
            <a:pPr algn="just"/>
            <a:r>
              <a:rPr lang="en-GB" altLang="en-US" sz="2400" b="1" dirty="0"/>
              <a:t>Open Questions: </a:t>
            </a:r>
          </a:p>
          <a:p>
            <a:pPr algn="just">
              <a:buFontTx/>
              <a:buChar char="-"/>
            </a:pPr>
            <a:r>
              <a:rPr lang="en-GB" altLang="en-US" sz="2400" dirty="0"/>
              <a:t>Open questions allow people to express what they think in their own words</a:t>
            </a:r>
          </a:p>
          <a:p>
            <a:pPr algn="just">
              <a:buFontTx/>
              <a:buChar char="-"/>
            </a:pPr>
            <a:r>
              <a:rPr lang="en-GB" altLang="en-US" sz="2400" dirty="0"/>
              <a:t>Open-ended questions enable the respondents to answer in as much as they like in their own words</a:t>
            </a:r>
          </a:p>
          <a:p>
            <a:pPr algn="just">
              <a:buFontTx/>
              <a:buChar char="-"/>
            </a:pPr>
            <a:r>
              <a:rPr lang="en-GB" altLang="en-US" sz="2400" dirty="0"/>
              <a:t>Open question give no pre-set answer options and instead allow the respondents to put down exactly what they like in their own words </a:t>
            </a:r>
          </a:p>
          <a:p>
            <a:pPr algn="just">
              <a:buFontTx/>
              <a:buChar char="-"/>
            </a:pPr>
            <a:r>
              <a:rPr lang="en-GB" altLang="en-US" sz="2400" dirty="0"/>
              <a:t>Open questions are often used for complex questions that cannot be answered in a few simple categories </a:t>
            </a:r>
          </a:p>
          <a:p>
            <a:pPr algn="just">
              <a:buFontTx/>
              <a:buChar char="-"/>
            </a:pPr>
            <a:r>
              <a:rPr lang="en-GB" altLang="en-US" sz="2400" b="1" dirty="0"/>
              <a:t>Example: </a:t>
            </a:r>
            <a:r>
              <a:rPr lang="en-GB" altLang="en-US" sz="2400" dirty="0"/>
              <a:t>Can you tell us your experiences studying at UWTSD? </a:t>
            </a:r>
          </a:p>
          <a:p>
            <a:pPr marL="0" indent="0" algn="just">
              <a:buNone/>
            </a:pPr>
            <a:endParaRPr lang="en-GB" altLang="en-US" sz="2400" dirty="0"/>
          </a:p>
        </p:txBody>
      </p:sp>
      <p:sp>
        <p:nvSpPr>
          <p:cNvPr id="2" name="TextBox 1">
            <a:extLst>
              <a:ext uri="{FF2B5EF4-FFF2-40B4-BE49-F238E27FC236}">
                <a16:creationId xmlns:a16="http://schemas.microsoft.com/office/drawing/2014/main" id="{E993DDDA-789D-7444-AB0B-7DF03090E194}"/>
              </a:ext>
            </a:extLst>
          </p:cNvPr>
          <p:cNvSpPr txBox="1"/>
          <p:nvPr/>
        </p:nvSpPr>
        <p:spPr>
          <a:xfrm>
            <a:off x="6195137" y="5321874"/>
            <a:ext cx="2399971" cy="369332"/>
          </a:xfrm>
          <a:prstGeom prst="rect">
            <a:avLst/>
          </a:prstGeom>
          <a:noFill/>
        </p:spPr>
        <p:txBody>
          <a:bodyPr wrap="square" rtlCol="0">
            <a:spAutoFit/>
          </a:bodyPr>
          <a:lstStyle/>
          <a:p>
            <a:r>
              <a:rPr lang="en-US" dirty="0"/>
              <a:t>Source: McLeod (2018)</a:t>
            </a:r>
          </a:p>
        </p:txBody>
      </p:sp>
    </p:spTree>
    <p:extLst>
      <p:ext uri="{BB962C8B-B14F-4D97-AF65-F5344CB8AC3E}">
        <p14:creationId xmlns:p14="http://schemas.microsoft.com/office/powerpoint/2010/main" val="3475597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14</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Strengths &amp; Weakness of Open Questions</a:t>
            </a:r>
            <a:endParaRPr lang="en-GB" b="1" dirty="0">
              <a:solidFill>
                <a:schemeClr val="tx2">
                  <a:satMod val="200000"/>
                </a:schemeClr>
              </a:solidFill>
              <a:latin typeface="Calibri" pitchFamily="34" charset="0"/>
            </a:endParaRPr>
          </a:p>
        </p:txBody>
      </p:sp>
      <p:sp>
        <p:nvSpPr>
          <p:cNvPr id="2" name="TextBox 1">
            <a:extLst>
              <a:ext uri="{FF2B5EF4-FFF2-40B4-BE49-F238E27FC236}">
                <a16:creationId xmlns:a16="http://schemas.microsoft.com/office/drawing/2014/main" id="{E993DDDA-789D-7444-AB0B-7DF03090E194}"/>
              </a:ext>
            </a:extLst>
          </p:cNvPr>
          <p:cNvSpPr txBox="1"/>
          <p:nvPr/>
        </p:nvSpPr>
        <p:spPr>
          <a:xfrm>
            <a:off x="5391701" y="5373216"/>
            <a:ext cx="3716803" cy="369332"/>
          </a:xfrm>
          <a:prstGeom prst="rect">
            <a:avLst/>
          </a:prstGeom>
          <a:noFill/>
        </p:spPr>
        <p:txBody>
          <a:bodyPr wrap="square" rtlCol="0">
            <a:spAutoFit/>
          </a:bodyPr>
          <a:lstStyle/>
          <a:p>
            <a:r>
              <a:rPr lang="en-US" dirty="0"/>
              <a:t>Source: McLeod (2018) &amp; Ali (2012)</a:t>
            </a:r>
          </a:p>
        </p:txBody>
      </p:sp>
      <p:graphicFrame>
        <p:nvGraphicFramePr>
          <p:cNvPr id="3" name="Table 2">
            <a:extLst>
              <a:ext uri="{FF2B5EF4-FFF2-40B4-BE49-F238E27FC236}">
                <a16:creationId xmlns:a16="http://schemas.microsoft.com/office/drawing/2014/main" id="{D21B4F3B-F5A4-FA47-8FA1-DB44D232E5A6}"/>
              </a:ext>
            </a:extLst>
          </p:cNvPr>
          <p:cNvGraphicFramePr>
            <a:graphicFrameLocks noGrp="1"/>
          </p:cNvGraphicFramePr>
          <p:nvPr/>
        </p:nvGraphicFramePr>
        <p:xfrm>
          <a:off x="457200" y="1258416"/>
          <a:ext cx="8229600" cy="466344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3535116680"/>
                    </a:ext>
                  </a:extLst>
                </a:gridCol>
                <a:gridCol w="4114800">
                  <a:extLst>
                    <a:ext uri="{9D8B030D-6E8A-4147-A177-3AD203B41FA5}">
                      <a16:colId xmlns:a16="http://schemas.microsoft.com/office/drawing/2014/main" val="1785264358"/>
                    </a:ext>
                  </a:extLst>
                </a:gridCol>
              </a:tblGrid>
              <a:tr h="395603">
                <a:tc>
                  <a:txBody>
                    <a:bodyPr/>
                    <a:lstStyle/>
                    <a:p>
                      <a:pPr algn="ctr"/>
                      <a:r>
                        <a:rPr lang="en-US" sz="2400" dirty="0">
                          <a:solidFill>
                            <a:schemeClr val="tx1"/>
                          </a:solidFill>
                        </a:rPr>
                        <a:t>Strength</a:t>
                      </a:r>
                    </a:p>
                  </a:txBody>
                  <a:tcPr/>
                </a:tc>
                <a:tc>
                  <a:txBody>
                    <a:bodyPr/>
                    <a:lstStyle/>
                    <a:p>
                      <a:pPr algn="ctr"/>
                      <a:r>
                        <a:rPr lang="en-US" sz="2400" dirty="0">
                          <a:solidFill>
                            <a:schemeClr val="tx1"/>
                          </a:solidFill>
                        </a:rPr>
                        <a:t>Weakness</a:t>
                      </a:r>
                    </a:p>
                  </a:txBody>
                  <a:tcPr/>
                </a:tc>
                <a:extLst>
                  <a:ext uri="{0D108BD9-81ED-4DB2-BD59-A6C34878D82A}">
                    <a16:rowId xmlns:a16="http://schemas.microsoft.com/office/drawing/2014/main" val="2153165945"/>
                  </a:ext>
                </a:extLst>
              </a:tr>
              <a:tr h="3164827">
                <a:tc>
                  <a:txBody>
                    <a:bodyPr/>
                    <a:lstStyle/>
                    <a:p>
                      <a:pPr marL="285750" indent="-285750" algn="just">
                        <a:buFontTx/>
                        <a:buChar char="-"/>
                      </a:pPr>
                      <a:r>
                        <a:rPr lang="en-US" dirty="0">
                          <a:solidFill>
                            <a:schemeClr val="tx1"/>
                          </a:solidFill>
                        </a:rPr>
                        <a:t>Rich qualitative data can be obtained </a:t>
                      </a:r>
                    </a:p>
                    <a:p>
                      <a:pPr marL="285750" indent="-285750" algn="just">
                        <a:buFontTx/>
                        <a:buChar char="-"/>
                      </a:pPr>
                      <a:r>
                        <a:rPr lang="en-US" dirty="0">
                          <a:solidFill>
                            <a:schemeClr val="tx1"/>
                          </a:solidFill>
                        </a:rPr>
                        <a:t>Open questions allow the respondents to elaborate on their answer </a:t>
                      </a:r>
                    </a:p>
                    <a:p>
                      <a:pPr marL="285750" indent="-285750" algn="just">
                        <a:buFontTx/>
                        <a:buChar char="-"/>
                      </a:pPr>
                      <a:r>
                        <a:rPr lang="en-US" dirty="0">
                          <a:solidFill>
                            <a:schemeClr val="tx1"/>
                          </a:solidFill>
                        </a:rPr>
                        <a:t>The research can find out why a person holds a certain attitude </a:t>
                      </a:r>
                    </a:p>
                    <a:p>
                      <a:pPr marL="285750" indent="-285750" algn="just">
                        <a:buFontTx/>
                        <a:buChar char="-"/>
                      </a:pPr>
                      <a:r>
                        <a:rPr lang="en-US" dirty="0">
                          <a:solidFill>
                            <a:schemeClr val="tx1"/>
                          </a:solidFill>
                        </a:rPr>
                        <a:t>Open questions can be used when responses are unforeseen or there are too many to list </a:t>
                      </a:r>
                    </a:p>
                    <a:p>
                      <a:pPr marL="285750" indent="-285750" algn="just">
                        <a:buFontTx/>
                        <a:buChar char="-"/>
                      </a:pPr>
                      <a:r>
                        <a:rPr lang="en-US" dirty="0">
                          <a:solidFill>
                            <a:schemeClr val="tx1"/>
                          </a:solidFill>
                        </a:rPr>
                        <a:t>Open questions can be used when verbatim responses are important </a:t>
                      </a:r>
                    </a:p>
                    <a:p>
                      <a:pPr marL="285750" indent="-285750" algn="just">
                        <a:buFontTx/>
                        <a:buChar char="-"/>
                      </a:pPr>
                      <a:r>
                        <a:rPr lang="en-US" dirty="0">
                          <a:solidFill>
                            <a:schemeClr val="tx1"/>
                          </a:solidFill>
                        </a:rPr>
                        <a:t>Open question can be used when behavior being measured is sensitive </a:t>
                      </a:r>
                    </a:p>
                  </a:txBody>
                  <a:tcPr/>
                </a:tc>
                <a:tc>
                  <a:txBody>
                    <a:bodyPr/>
                    <a:lstStyle/>
                    <a:p>
                      <a:pPr marL="285750" indent="-285750" algn="just">
                        <a:buFontTx/>
                        <a:buChar char="-"/>
                      </a:pPr>
                      <a:r>
                        <a:rPr lang="en-US" dirty="0">
                          <a:solidFill>
                            <a:schemeClr val="tx1"/>
                          </a:solidFill>
                        </a:rPr>
                        <a:t>Time consuming to collect data</a:t>
                      </a:r>
                    </a:p>
                    <a:p>
                      <a:pPr marL="285750" indent="-285750" algn="just">
                        <a:buFontTx/>
                        <a:buChar char="-"/>
                      </a:pPr>
                      <a:r>
                        <a:rPr lang="en-US" dirty="0">
                          <a:solidFill>
                            <a:schemeClr val="tx1"/>
                          </a:solidFill>
                        </a:rPr>
                        <a:t> </a:t>
                      </a:r>
                    </a:p>
                    <a:p>
                      <a:pPr marL="285750" indent="-285750" algn="just">
                        <a:buFontTx/>
                        <a:buChar char="-"/>
                      </a:pPr>
                      <a:r>
                        <a:rPr lang="en-US" dirty="0">
                          <a:solidFill>
                            <a:schemeClr val="tx1"/>
                          </a:solidFill>
                        </a:rPr>
                        <a:t>It takes longer for the respondents to complete open questions; therefore smaller sample size may be obtained </a:t>
                      </a:r>
                    </a:p>
                    <a:p>
                      <a:pPr marL="285750" indent="-285750" algn="just">
                        <a:buFontTx/>
                        <a:buChar char="-"/>
                      </a:pPr>
                      <a:endParaRPr lang="en-US" dirty="0">
                        <a:solidFill>
                          <a:schemeClr val="tx1"/>
                        </a:solidFill>
                      </a:endParaRPr>
                    </a:p>
                    <a:p>
                      <a:pPr marL="285750" indent="-285750" algn="just">
                        <a:buFontTx/>
                        <a:buChar char="-"/>
                      </a:pPr>
                      <a:r>
                        <a:rPr lang="en-US" dirty="0">
                          <a:solidFill>
                            <a:schemeClr val="tx1"/>
                          </a:solidFill>
                        </a:rPr>
                        <a:t>Time consuming to analyze the data for the researcher</a:t>
                      </a:r>
                    </a:p>
                    <a:p>
                      <a:pPr marL="285750" indent="-285750" algn="just">
                        <a:buFontTx/>
                        <a:buChar char="-"/>
                      </a:pPr>
                      <a:endParaRPr lang="en-US" dirty="0">
                        <a:solidFill>
                          <a:schemeClr val="tx1"/>
                        </a:solidFill>
                      </a:endParaRPr>
                    </a:p>
                    <a:p>
                      <a:pPr marL="285750" indent="-285750" algn="just">
                        <a:buFontTx/>
                        <a:buChar char="-"/>
                      </a:pPr>
                      <a:r>
                        <a:rPr lang="en-US" dirty="0">
                          <a:solidFill>
                            <a:schemeClr val="tx1"/>
                          </a:solidFill>
                        </a:rPr>
                        <a:t>Not suitable for less educated respondents as open questions require superior writing skills and better ability to express one’s feelings verbally </a:t>
                      </a:r>
                    </a:p>
                  </a:txBody>
                  <a:tcPr/>
                </a:tc>
                <a:extLst>
                  <a:ext uri="{0D108BD9-81ED-4DB2-BD59-A6C34878D82A}">
                    <a16:rowId xmlns:a16="http://schemas.microsoft.com/office/drawing/2014/main" val="3531952701"/>
                  </a:ext>
                </a:extLst>
              </a:tr>
            </a:tbl>
          </a:graphicData>
        </a:graphic>
      </p:graphicFrame>
    </p:spTree>
    <p:extLst>
      <p:ext uri="{BB962C8B-B14F-4D97-AF65-F5344CB8AC3E}">
        <p14:creationId xmlns:p14="http://schemas.microsoft.com/office/powerpoint/2010/main" val="32664914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15</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Important Factors in Questionnaire Design</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lnSpcReduction="10000"/>
          </a:bodyPr>
          <a:lstStyle/>
          <a:p>
            <a:pPr marL="0" indent="0" algn="just">
              <a:buNone/>
            </a:pPr>
            <a:r>
              <a:rPr lang="en-GB" altLang="en-US" sz="2400" dirty="0"/>
              <a:t>According to McLeod (2018), “</a:t>
            </a:r>
            <a:r>
              <a:rPr lang="en-GB" altLang="en-US" sz="2400" i="1" dirty="0"/>
              <a:t>with some questionnaires suffering from a response rate as low as only 5% and therefore, it is essential that a questionnaire is well design” </a:t>
            </a:r>
          </a:p>
          <a:p>
            <a:pPr marL="0" indent="0" algn="just">
              <a:buNone/>
            </a:pPr>
            <a:r>
              <a:rPr lang="en-GB" altLang="en-US" sz="2400" dirty="0"/>
              <a:t>There are a number of important factors in questionnaire design such as: </a:t>
            </a:r>
          </a:p>
          <a:p>
            <a:pPr marL="0" indent="0" algn="just">
              <a:buNone/>
            </a:pPr>
            <a:endParaRPr lang="en-GB" altLang="en-US" sz="2400" dirty="0"/>
          </a:p>
          <a:p>
            <a:pPr marL="457200" indent="-457200" algn="just">
              <a:buAutoNum type="arabicPeriod"/>
            </a:pPr>
            <a:r>
              <a:rPr lang="en-GB" altLang="en-US" sz="2400" b="1" dirty="0"/>
              <a:t>Aims: </a:t>
            </a:r>
          </a:p>
          <a:p>
            <a:pPr algn="just">
              <a:buFontTx/>
              <a:buChar char="-"/>
            </a:pPr>
            <a:r>
              <a:rPr lang="en-GB" altLang="en-US" sz="2400" dirty="0"/>
              <a:t>Ensure all questions asked address the aims of the research </a:t>
            </a:r>
          </a:p>
          <a:p>
            <a:pPr algn="just">
              <a:buFontTx/>
              <a:buChar char="-"/>
            </a:pPr>
            <a:r>
              <a:rPr lang="en-GB" altLang="en-US" sz="2400" dirty="0"/>
              <a:t>Use only one feature of the construct you are investigating in per item</a:t>
            </a:r>
          </a:p>
        </p:txBody>
      </p:sp>
      <p:sp>
        <p:nvSpPr>
          <p:cNvPr id="5" name="TextBox 4">
            <a:extLst>
              <a:ext uri="{FF2B5EF4-FFF2-40B4-BE49-F238E27FC236}">
                <a16:creationId xmlns:a16="http://schemas.microsoft.com/office/drawing/2014/main" id="{B802781E-DC74-E84E-B895-D913B9A5D8D7}"/>
              </a:ext>
            </a:extLst>
          </p:cNvPr>
          <p:cNvSpPr txBox="1"/>
          <p:nvPr/>
        </p:nvSpPr>
        <p:spPr>
          <a:xfrm>
            <a:off x="4644008" y="5354594"/>
            <a:ext cx="3888432" cy="369332"/>
          </a:xfrm>
          <a:prstGeom prst="rect">
            <a:avLst/>
          </a:prstGeom>
          <a:noFill/>
        </p:spPr>
        <p:txBody>
          <a:bodyPr wrap="square" rtlCol="0">
            <a:spAutoFit/>
          </a:bodyPr>
          <a:lstStyle/>
          <a:p>
            <a:r>
              <a:rPr lang="en-US" dirty="0"/>
              <a:t>Source: Fraley, Waller &amp; Brennan (2000)</a:t>
            </a:r>
          </a:p>
        </p:txBody>
      </p:sp>
    </p:spTree>
    <p:extLst>
      <p:ext uri="{BB962C8B-B14F-4D97-AF65-F5344CB8AC3E}">
        <p14:creationId xmlns:p14="http://schemas.microsoft.com/office/powerpoint/2010/main" val="2289758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16</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Important Factors in Questionnaire Design</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lnSpcReduction="10000"/>
          </a:bodyPr>
          <a:lstStyle/>
          <a:p>
            <a:pPr marL="0" indent="0" algn="just">
              <a:buNone/>
            </a:pPr>
            <a:r>
              <a:rPr lang="en-GB" altLang="en-US" sz="2400" b="1" dirty="0"/>
              <a:t>2. Length: </a:t>
            </a:r>
          </a:p>
          <a:p>
            <a:pPr algn="just">
              <a:buFontTx/>
              <a:buChar char="-"/>
            </a:pPr>
            <a:r>
              <a:rPr lang="en-GB" altLang="en-US" sz="2400" dirty="0"/>
              <a:t>The longer the questionnaire, the less likely people will complete it</a:t>
            </a:r>
          </a:p>
          <a:p>
            <a:pPr algn="just">
              <a:buFontTx/>
              <a:buChar char="-"/>
            </a:pPr>
            <a:r>
              <a:rPr lang="en-GB" altLang="en-US" sz="2400" dirty="0"/>
              <a:t>Questions should be short, clear, and be to the point </a:t>
            </a:r>
          </a:p>
          <a:p>
            <a:pPr algn="just">
              <a:buFontTx/>
              <a:buChar char="-"/>
            </a:pPr>
            <a:r>
              <a:rPr lang="en-GB" altLang="en-US" sz="2400" dirty="0"/>
              <a:t>Any unnecessary questions/items should be omitted </a:t>
            </a:r>
          </a:p>
          <a:p>
            <a:pPr marL="0" indent="0" algn="just">
              <a:buNone/>
            </a:pPr>
            <a:endParaRPr lang="en-GB" altLang="en-US" sz="2400" dirty="0"/>
          </a:p>
          <a:p>
            <a:pPr marL="0" indent="0" algn="just">
              <a:buNone/>
            </a:pPr>
            <a:r>
              <a:rPr lang="en-GB" altLang="en-US" sz="2400" b="1" dirty="0"/>
              <a:t>3. Pilot Study: </a:t>
            </a:r>
          </a:p>
          <a:p>
            <a:pPr algn="just">
              <a:buFontTx/>
              <a:buChar char="-"/>
            </a:pPr>
            <a:r>
              <a:rPr lang="en-GB" altLang="en-US" sz="2400" dirty="0"/>
              <a:t>Ran a small scale practice study to ensure people understand the questions </a:t>
            </a:r>
          </a:p>
          <a:p>
            <a:pPr algn="just">
              <a:buFontTx/>
              <a:buChar char="-"/>
            </a:pPr>
            <a:r>
              <a:rPr lang="en-GB" altLang="en-US" sz="2400" dirty="0"/>
              <a:t>People will also be able to give detailed honest feedback on the questionnaire design </a:t>
            </a:r>
          </a:p>
        </p:txBody>
      </p:sp>
      <p:sp>
        <p:nvSpPr>
          <p:cNvPr id="6" name="TextBox 5">
            <a:extLst>
              <a:ext uri="{FF2B5EF4-FFF2-40B4-BE49-F238E27FC236}">
                <a16:creationId xmlns:a16="http://schemas.microsoft.com/office/drawing/2014/main" id="{C07BD176-B58B-6A48-9512-37FD45E73450}"/>
              </a:ext>
            </a:extLst>
          </p:cNvPr>
          <p:cNvSpPr txBox="1"/>
          <p:nvPr/>
        </p:nvSpPr>
        <p:spPr>
          <a:xfrm>
            <a:off x="4777680" y="5370165"/>
            <a:ext cx="4474840" cy="369332"/>
          </a:xfrm>
          <a:prstGeom prst="rect">
            <a:avLst/>
          </a:prstGeom>
          <a:noFill/>
        </p:spPr>
        <p:txBody>
          <a:bodyPr wrap="square" rtlCol="0">
            <a:spAutoFit/>
          </a:bodyPr>
          <a:lstStyle/>
          <a:p>
            <a:r>
              <a:rPr lang="en-US" dirty="0"/>
              <a:t>Source: Fraley, Waller &amp; Brennan (2000)</a:t>
            </a:r>
          </a:p>
        </p:txBody>
      </p:sp>
    </p:spTree>
    <p:extLst>
      <p:ext uri="{BB962C8B-B14F-4D97-AF65-F5344CB8AC3E}">
        <p14:creationId xmlns:p14="http://schemas.microsoft.com/office/powerpoint/2010/main" val="40953769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17</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Important Factors in Questionnaire Design</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a:bodyPr>
          <a:lstStyle/>
          <a:p>
            <a:pPr marL="0" indent="0" algn="just">
              <a:buNone/>
            </a:pPr>
            <a:r>
              <a:rPr lang="en-GB" altLang="en-US" sz="2400" b="1" dirty="0"/>
              <a:t>4. Question Order: </a:t>
            </a:r>
          </a:p>
          <a:p>
            <a:pPr algn="just">
              <a:buFontTx/>
              <a:buChar char="-"/>
            </a:pPr>
            <a:r>
              <a:rPr lang="en-GB" altLang="en-US" sz="2400" dirty="0"/>
              <a:t>Questions should progress logically from the least sensitive to the most sensitive </a:t>
            </a:r>
          </a:p>
          <a:p>
            <a:pPr algn="just">
              <a:buFontTx/>
              <a:buChar char="-"/>
            </a:pPr>
            <a:r>
              <a:rPr lang="en-GB" altLang="en-US" sz="2400" dirty="0"/>
              <a:t>Questions should progress from the factual and behavioural to the cognitive </a:t>
            </a:r>
          </a:p>
          <a:p>
            <a:pPr algn="just">
              <a:buFontTx/>
              <a:buChar char="-"/>
            </a:pPr>
            <a:r>
              <a:rPr lang="en-GB" altLang="en-US" sz="2400" dirty="0"/>
              <a:t>Questions should progress from the more general to the more specific</a:t>
            </a:r>
          </a:p>
          <a:p>
            <a:pPr algn="just">
              <a:buFontTx/>
              <a:buChar char="-"/>
            </a:pPr>
            <a:r>
              <a:rPr lang="en-GB" altLang="en-US" sz="2400" dirty="0"/>
              <a:t>The researcher should ensure that the answer to a question is not influenced by previous questions </a:t>
            </a:r>
          </a:p>
          <a:p>
            <a:pPr algn="just">
              <a:buFontTx/>
              <a:buChar char="-"/>
            </a:pPr>
            <a:endParaRPr lang="en-GB" altLang="en-US" sz="2400" dirty="0"/>
          </a:p>
          <a:p>
            <a:pPr marL="0" indent="0" algn="just">
              <a:buNone/>
            </a:pPr>
            <a:endParaRPr lang="en-GB" altLang="en-US" sz="2400" dirty="0"/>
          </a:p>
        </p:txBody>
      </p:sp>
      <p:sp>
        <p:nvSpPr>
          <p:cNvPr id="6" name="TextBox 5">
            <a:extLst>
              <a:ext uri="{FF2B5EF4-FFF2-40B4-BE49-F238E27FC236}">
                <a16:creationId xmlns:a16="http://schemas.microsoft.com/office/drawing/2014/main" id="{4344A6A5-63F0-C540-9A46-026C33C10826}"/>
              </a:ext>
            </a:extLst>
          </p:cNvPr>
          <p:cNvSpPr txBox="1"/>
          <p:nvPr/>
        </p:nvSpPr>
        <p:spPr>
          <a:xfrm>
            <a:off x="4582344" y="5159758"/>
            <a:ext cx="4104456" cy="369332"/>
          </a:xfrm>
          <a:prstGeom prst="rect">
            <a:avLst/>
          </a:prstGeom>
          <a:noFill/>
        </p:spPr>
        <p:txBody>
          <a:bodyPr wrap="square" rtlCol="0">
            <a:spAutoFit/>
          </a:bodyPr>
          <a:lstStyle/>
          <a:p>
            <a:r>
              <a:rPr lang="en-US" dirty="0"/>
              <a:t>Source: Fraley, Waller &amp; Brennan (2000)</a:t>
            </a:r>
          </a:p>
        </p:txBody>
      </p:sp>
    </p:spTree>
    <p:extLst>
      <p:ext uri="{BB962C8B-B14F-4D97-AF65-F5344CB8AC3E}">
        <p14:creationId xmlns:p14="http://schemas.microsoft.com/office/powerpoint/2010/main" val="27898584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18</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Important Factors in Questionnaire Design</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a:bodyPr>
          <a:lstStyle/>
          <a:p>
            <a:pPr marL="0" indent="0" algn="just">
              <a:buNone/>
            </a:pPr>
            <a:r>
              <a:rPr lang="en-GB" altLang="en-US" sz="2400" b="1" dirty="0"/>
              <a:t>5. Terminology: </a:t>
            </a:r>
          </a:p>
          <a:p>
            <a:pPr algn="just">
              <a:buFontTx/>
              <a:buChar char="-"/>
            </a:pPr>
            <a:r>
              <a:rPr lang="en-GB" altLang="en-US" sz="2400" dirty="0"/>
              <a:t>There should be minimum of technical jargon should be used in the questionnaire </a:t>
            </a:r>
          </a:p>
          <a:p>
            <a:pPr algn="just">
              <a:buFontTx/>
              <a:buChar char="-"/>
            </a:pPr>
            <a:r>
              <a:rPr lang="en-GB" altLang="en-US" sz="2400" dirty="0"/>
              <a:t>The language of a questionnaire should be appropriate to the vocabulary of the group of people being studied </a:t>
            </a:r>
          </a:p>
          <a:p>
            <a:pPr algn="just">
              <a:buFontTx/>
              <a:buChar char="-"/>
            </a:pPr>
            <a:r>
              <a:rPr lang="en-GB" altLang="en-US" sz="2400" dirty="0"/>
              <a:t>Questions should be simple, to the point and easy to understand </a:t>
            </a:r>
          </a:p>
          <a:p>
            <a:pPr algn="just">
              <a:buFontTx/>
              <a:buChar char="-"/>
            </a:pPr>
            <a:r>
              <a:rPr lang="en-GB" altLang="en-US" sz="2400" dirty="0"/>
              <a:t>Always use statements, while designing questionnaires and interpret in the same way by members of different subpopulations of the population of interest. </a:t>
            </a:r>
          </a:p>
          <a:p>
            <a:pPr algn="just">
              <a:buFontTx/>
              <a:buChar char="-"/>
            </a:pPr>
            <a:endParaRPr lang="en-GB" altLang="en-US" sz="2400" dirty="0"/>
          </a:p>
          <a:p>
            <a:pPr marL="0" indent="0" algn="just">
              <a:buNone/>
            </a:pPr>
            <a:endParaRPr lang="en-GB" altLang="en-US" sz="2400" dirty="0"/>
          </a:p>
        </p:txBody>
      </p:sp>
      <p:sp>
        <p:nvSpPr>
          <p:cNvPr id="6" name="TextBox 5">
            <a:extLst>
              <a:ext uri="{FF2B5EF4-FFF2-40B4-BE49-F238E27FC236}">
                <a16:creationId xmlns:a16="http://schemas.microsoft.com/office/drawing/2014/main" id="{E66351C7-DB63-9840-8402-331C0D5DE71D}"/>
              </a:ext>
            </a:extLst>
          </p:cNvPr>
          <p:cNvSpPr txBox="1"/>
          <p:nvPr/>
        </p:nvSpPr>
        <p:spPr>
          <a:xfrm>
            <a:off x="4644008" y="5363924"/>
            <a:ext cx="3960440" cy="369332"/>
          </a:xfrm>
          <a:prstGeom prst="rect">
            <a:avLst/>
          </a:prstGeom>
          <a:noFill/>
        </p:spPr>
        <p:txBody>
          <a:bodyPr wrap="square" rtlCol="0">
            <a:spAutoFit/>
          </a:bodyPr>
          <a:lstStyle/>
          <a:p>
            <a:r>
              <a:rPr lang="en-US" dirty="0"/>
              <a:t>Source: Fraley, Waller &amp; Brennan (2000)</a:t>
            </a:r>
          </a:p>
        </p:txBody>
      </p:sp>
    </p:spTree>
    <p:extLst>
      <p:ext uri="{BB962C8B-B14F-4D97-AF65-F5344CB8AC3E}">
        <p14:creationId xmlns:p14="http://schemas.microsoft.com/office/powerpoint/2010/main" val="14564182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19</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Important Factors in Questionnaire Design</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fontScale="92500"/>
          </a:bodyPr>
          <a:lstStyle/>
          <a:p>
            <a:pPr marL="0" indent="0" algn="just">
              <a:buNone/>
            </a:pPr>
            <a:r>
              <a:rPr lang="en-GB" altLang="en-US" sz="2400" b="1" dirty="0"/>
              <a:t>6.Presentation: </a:t>
            </a:r>
          </a:p>
          <a:p>
            <a:pPr algn="just">
              <a:buFontTx/>
              <a:buChar char="-"/>
            </a:pPr>
            <a:r>
              <a:rPr lang="en-GB" altLang="en-US" sz="2400" dirty="0"/>
              <a:t>Ensure questions looks professional </a:t>
            </a:r>
          </a:p>
          <a:p>
            <a:pPr algn="just">
              <a:buFontTx/>
              <a:buChar char="-"/>
            </a:pPr>
            <a:r>
              <a:rPr lang="en-GB" altLang="en-US" sz="2400" dirty="0"/>
              <a:t>Include clear and concise instructions </a:t>
            </a:r>
          </a:p>
          <a:p>
            <a:pPr algn="just">
              <a:buFontTx/>
              <a:buChar char="-"/>
            </a:pPr>
            <a:r>
              <a:rPr lang="en-GB" altLang="en-US" sz="2400" dirty="0"/>
              <a:t>If sent through the post (for postal survey), always ensure the envelops does not signify ‘junk mail’. </a:t>
            </a:r>
          </a:p>
          <a:p>
            <a:pPr marL="0" indent="0" algn="just">
              <a:buNone/>
            </a:pPr>
            <a:endParaRPr lang="en-GB" altLang="en-US" sz="2400" dirty="0"/>
          </a:p>
          <a:p>
            <a:pPr marL="0" indent="0" algn="just">
              <a:buNone/>
            </a:pPr>
            <a:r>
              <a:rPr lang="en-GB" altLang="en-US" sz="2400" b="1" dirty="0"/>
              <a:t>7. Avoid using Double-barrelled questions: </a:t>
            </a:r>
          </a:p>
          <a:p>
            <a:pPr algn="just">
              <a:buFontTx/>
              <a:buChar char="-"/>
            </a:pPr>
            <a:r>
              <a:rPr lang="en-GB" altLang="en-US" sz="2400" dirty="0"/>
              <a:t>A double-barrelled questions combines two or more issues or attitudinal objects in a single question </a:t>
            </a:r>
          </a:p>
          <a:p>
            <a:pPr algn="just">
              <a:buFontTx/>
              <a:buChar char="-"/>
            </a:pPr>
            <a:r>
              <a:rPr lang="en-GB" altLang="en-US" sz="2400" b="1" dirty="0"/>
              <a:t>Example: </a:t>
            </a:r>
            <a:r>
              <a:rPr lang="en-GB" altLang="en-US" sz="2400" dirty="0"/>
              <a:t>Do you think lecturers should have more contact with university staffs and university administrators? </a:t>
            </a:r>
          </a:p>
          <a:p>
            <a:pPr algn="just">
              <a:buFontTx/>
              <a:buChar char="-"/>
            </a:pPr>
            <a:endParaRPr lang="en-GB" altLang="en-US" sz="2400" dirty="0"/>
          </a:p>
        </p:txBody>
      </p:sp>
      <p:sp>
        <p:nvSpPr>
          <p:cNvPr id="6" name="TextBox 5">
            <a:extLst>
              <a:ext uri="{FF2B5EF4-FFF2-40B4-BE49-F238E27FC236}">
                <a16:creationId xmlns:a16="http://schemas.microsoft.com/office/drawing/2014/main" id="{31A34055-A48D-144E-84C4-C906FFF927B2}"/>
              </a:ext>
            </a:extLst>
          </p:cNvPr>
          <p:cNvSpPr txBox="1"/>
          <p:nvPr/>
        </p:nvSpPr>
        <p:spPr>
          <a:xfrm>
            <a:off x="4726360" y="5435932"/>
            <a:ext cx="3960440" cy="369332"/>
          </a:xfrm>
          <a:prstGeom prst="rect">
            <a:avLst/>
          </a:prstGeom>
          <a:noFill/>
        </p:spPr>
        <p:txBody>
          <a:bodyPr wrap="square" rtlCol="0">
            <a:spAutoFit/>
          </a:bodyPr>
          <a:lstStyle/>
          <a:p>
            <a:r>
              <a:rPr lang="en-US" dirty="0"/>
              <a:t>Source: Fraley, Waller &amp; Brennan (2000)</a:t>
            </a:r>
          </a:p>
        </p:txBody>
      </p:sp>
    </p:spTree>
    <p:extLst>
      <p:ext uri="{BB962C8B-B14F-4D97-AF65-F5344CB8AC3E}">
        <p14:creationId xmlns:p14="http://schemas.microsoft.com/office/powerpoint/2010/main" val="1160878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20</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Important Factors in Questionnaire Design</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lnSpcReduction="10000"/>
          </a:bodyPr>
          <a:lstStyle/>
          <a:p>
            <a:pPr marL="0" indent="0" algn="just">
              <a:buNone/>
            </a:pPr>
            <a:r>
              <a:rPr lang="en-GB" altLang="en-US" sz="2400" b="1" dirty="0"/>
              <a:t>8. Do not use Poor questions: </a:t>
            </a:r>
          </a:p>
          <a:p>
            <a:pPr marL="933450" lvl="1" indent="-533400" algn="just">
              <a:lnSpc>
                <a:spcPct val="90000"/>
              </a:lnSpc>
              <a:defRPr/>
            </a:pPr>
            <a:r>
              <a:rPr lang="en-GB" sz="2000" dirty="0">
                <a:cs typeface="Times New Roman" charset="0"/>
              </a:rPr>
              <a:t>Negatives or double negatives </a:t>
            </a:r>
            <a:r>
              <a:rPr lang="en-GB" sz="2000" b="1" dirty="0">
                <a:cs typeface="Times New Roman" charset="0"/>
              </a:rPr>
              <a:t>(don't you make use of none of our services?) </a:t>
            </a:r>
          </a:p>
          <a:p>
            <a:pPr marL="933450" lvl="1" indent="-533400" algn="just">
              <a:lnSpc>
                <a:spcPct val="90000"/>
              </a:lnSpc>
              <a:defRPr/>
            </a:pPr>
            <a:r>
              <a:rPr lang="en-GB" sz="2000" dirty="0">
                <a:cs typeface="Times New Roman" charset="0"/>
              </a:rPr>
              <a:t>Ambiguous </a:t>
            </a:r>
            <a:r>
              <a:rPr lang="en-GB" sz="2000" b="1" dirty="0">
                <a:cs typeface="Times New Roman" charset="0"/>
              </a:rPr>
              <a:t>(where do you like to shop?)</a:t>
            </a:r>
          </a:p>
          <a:p>
            <a:pPr marL="933450" lvl="1" indent="-533400" algn="just">
              <a:lnSpc>
                <a:spcPct val="90000"/>
              </a:lnSpc>
              <a:defRPr/>
            </a:pPr>
            <a:r>
              <a:rPr lang="en-GB" sz="2000" dirty="0">
                <a:cs typeface="Times New Roman" charset="0"/>
              </a:rPr>
              <a:t>Questions with the words ‘usually’ or ‘recently’ etc. </a:t>
            </a:r>
            <a:r>
              <a:rPr lang="en-GB" sz="2000" b="1" dirty="0">
                <a:cs typeface="Times New Roman" charset="0"/>
              </a:rPr>
              <a:t>(do you usually visit our website?)</a:t>
            </a:r>
          </a:p>
          <a:p>
            <a:pPr marL="933450" lvl="1" indent="-533400" algn="just">
              <a:lnSpc>
                <a:spcPct val="90000"/>
              </a:lnSpc>
              <a:defRPr/>
            </a:pPr>
            <a:r>
              <a:rPr lang="en-GB" sz="2000" dirty="0">
                <a:cs typeface="Times New Roman" charset="0"/>
              </a:rPr>
              <a:t>Leading questions </a:t>
            </a:r>
            <a:r>
              <a:rPr lang="en-GB" sz="2000" b="1" dirty="0">
                <a:cs typeface="Times New Roman" charset="0"/>
              </a:rPr>
              <a:t>(how soon do you want the services transformed?)</a:t>
            </a:r>
          </a:p>
          <a:p>
            <a:pPr marL="933450" lvl="1" indent="-533400" algn="just">
              <a:lnSpc>
                <a:spcPct val="90000"/>
              </a:lnSpc>
              <a:defRPr/>
            </a:pPr>
            <a:r>
              <a:rPr lang="en-GB" sz="2000" dirty="0">
                <a:cs typeface="Times New Roman" charset="0"/>
              </a:rPr>
              <a:t>Questions that don’t itemise alternatives </a:t>
            </a:r>
            <a:r>
              <a:rPr lang="en-GB" sz="2000" b="1" dirty="0">
                <a:cs typeface="Times New Roman" charset="0"/>
              </a:rPr>
              <a:t>(closed ended pre-descriptions are not presented)</a:t>
            </a:r>
          </a:p>
          <a:p>
            <a:pPr marL="933450" lvl="1" indent="-533400" algn="just">
              <a:lnSpc>
                <a:spcPct val="90000"/>
              </a:lnSpc>
              <a:defRPr/>
            </a:pPr>
            <a:r>
              <a:rPr lang="en-GB" sz="2000" dirty="0">
                <a:cs typeface="Times New Roman" charset="0"/>
              </a:rPr>
              <a:t>Inconsistent questions </a:t>
            </a:r>
            <a:r>
              <a:rPr lang="nl-NL" sz="2000" b="1" dirty="0">
                <a:cs typeface="Times New Roman" charset="0"/>
              </a:rPr>
              <a:t>(options </a:t>
            </a:r>
            <a:r>
              <a:rPr lang="nl-NL" sz="2000" b="1" dirty="0" err="1">
                <a:cs typeface="Times New Roman" charset="0"/>
              </a:rPr>
              <a:t>to</a:t>
            </a:r>
            <a:r>
              <a:rPr lang="nl-NL" sz="2000" b="1" dirty="0">
                <a:cs typeface="Times New Roman" charset="0"/>
              </a:rPr>
              <a:t> select, </a:t>
            </a:r>
            <a:r>
              <a:rPr lang="nl-NL" sz="2000" b="1" dirty="0" err="1">
                <a:cs typeface="Times New Roman" charset="0"/>
              </a:rPr>
              <a:t>language</a:t>
            </a:r>
            <a:r>
              <a:rPr lang="nl-NL" sz="2000" b="1" dirty="0">
                <a:cs typeface="Times New Roman" charset="0"/>
              </a:rPr>
              <a:t>, logic order, )</a:t>
            </a:r>
          </a:p>
          <a:p>
            <a:pPr marL="933450" lvl="1" indent="-533400" algn="just">
              <a:lnSpc>
                <a:spcPct val="90000"/>
              </a:lnSpc>
              <a:defRPr/>
            </a:pPr>
            <a:r>
              <a:rPr lang="en-GB" sz="2000" dirty="0">
                <a:cs typeface="Times New Roman" charset="0"/>
              </a:rPr>
              <a:t>Potentially embarrassing questions</a:t>
            </a:r>
            <a:r>
              <a:rPr lang="nl-NL" sz="2000" dirty="0">
                <a:cs typeface="Times New Roman" charset="0"/>
              </a:rPr>
              <a:t> </a:t>
            </a:r>
            <a:r>
              <a:rPr lang="nl-NL" sz="2000" b="1" dirty="0">
                <a:cs typeface="Times New Roman" charset="0"/>
              </a:rPr>
              <a:t>(</a:t>
            </a:r>
            <a:r>
              <a:rPr lang="nl-NL" sz="2000" b="1" dirty="0" err="1">
                <a:cs typeface="Times New Roman" charset="0"/>
              </a:rPr>
              <a:t>political</a:t>
            </a:r>
            <a:r>
              <a:rPr lang="nl-NL" sz="2000" b="1" dirty="0">
                <a:cs typeface="Times New Roman" charset="0"/>
              </a:rPr>
              <a:t>, </a:t>
            </a:r>
            <a:r>
              <a:rPr lang="nl-NL" sz="2000" b="1" dirty="0" err="1">
                <a:cs typeface="Times New Roman" charset="0"/>
              </a:rPr>
              <a:t>sexual</a:t>
            </a:r>
            <a:r>
              <a:rPr lang="nl-NL" sz="2000" b="1" dirty="0">
                <a:cs typeface="Times New Roman" charset="0"/>
              </a:rPr>
              <a:t> </a:t>
            </a:r>
            <a:r>
              <a:rPr lang="nl-NL" sz="2000" b="1" dirty="0" err="1">
                <a:cs typeface="Times New Roman" charset="0"/>
              </a:rPr>
              <a:t>orientation</a:t>
            </a:r>
            <a:r>
              <a:rPr lang="nl-NL" sz="2000" b="1" dirty="0">
                <a:cs typeface="Times New Roman" charset="0"/>
              </a:rPr>
              <a:t>,..)</a:t>
            </a:r>
            <a:endParaRPr lang="en-GB" sz="2000" b="1" dirty="0">
              <a:cs typeface="Times New Roman" charset="0"/>
            </a:endParaRPr>
          </a:p>
          <a:p>
            <a:pPr marL="933450" lvl="1" indent="-533400" algn="just">
              <a:lnSpc>
                <a:spcPct val="90000"/>
              </a:lnSpc>
              <a:defRPr/>
            </a:pPr>
            <a:r>
              <a:rPr lang="en-GB" sz="2000" dirty="0">
                <a:cs typeface="Times New Roman" charset="0"/>
              </a:rPr>
              <a:t>Direct classification questions </a:t>
            </a:r>
            <a:r>
              <a:rPr lang="en-GB" sz="2000" b="1" dirty="0">
                <a:cs typeface="Times New Roman" charset="0"/>
              </a:rPr>
              <a:t>(how old are you</a:t>
            </a:r>
            <a:r>
              <a:rPr lang="nl-NL" sz="2000" b="1" dirty="0">
                <a:cs typeface="Times New Roman" charset="0"/>
              </a:rPr>
              <a:t>?)</a:t>
            </a:r>
            <a:endParaRPr lang="en-GB" sz="2000" b="1" dirty="0">
              <a:cs typeface="Times New Roman" charset="0"/>
            </a:endParaRPr>
          </a:p>
          <a:p>
            <a:pPr marL="0" indent="0" algn="just">
              <a:buNone/>
            </a:pPr>
            <a:endParaRPr lang="en-GB" altLang="en-US" sz="2400" dirty="0"/>
          </a:p>
          <a:p>
            <a:pPr algn="just">
              <a:buFontTx/>
              <a:buChar char="-"/>
            </a:pPr>
            <a:endParaRPr lang="en-GB" altLang="en-US" sz="2400" dirty="0"/>
          </a:p>
        </p:txBody>
      </p:sp>
      <p:sp>
        <p:nvSpPr>
          <p:cNvPr id="6" name="TextBox 5">
            <a:extLst>
              <a:ext uri="{FF2B5EF4-FFF2-40B4-BE49-F238E27FC236}">
                <a16:creationId xmlns:a16="http://schemas.microsoft.com/office/drawing/2014/main" id="{310F7902-C852-9E42-AF38-C940299BFB0E}"/>
              </a:ext>
            </a:extLst>
          </p:cNvPr>
          <p:cNvSpPr txBox="1"/>
          <p:nvPr/>
        </p:nvSpPr>
        <p:spPr>
          <a:xfrm>
            <a:off x="4726360" y="5435932"/>
            <a:ext cx="3960440" cy="369332"/>
          </a:xfrm>
          <a:prstGeom prst="rect">
            <a:avLst/>
          </a:prstGeom>
          <a:noFill/>
        </p:spPr>
        <p:txBody>
          <a:bodyPr wrap="square" rtlCol="0">
            <a:spAutoFit/>
          </a:bodyPr>
          <a:lstStyle/>
          <a:p>
            <a:r>
              <a:rPr lang="en-US" dirty="0"/>
              <a:t>Source: Fraley, Waller &amp; Brennan (2000)</a:t>
            </a:r>
          </a:p>
        </p:txBody>
      </p:sp>
    </p:spTree>
    <p:extLst>
      <p:ext uri="{BB962C8B-B14F-4D97-AF65-F5344CB8AC3E}">
        <p14:creationId xmlns:p14="http://schemas.microsoft.com/office/powerpoint/2010/main" val="11104809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21</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Important Factors in Questionnaire Design</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26598"/>
            <a:ext cx="8075240" cy="4381723"/>
          </a:xfrm>
        </p:spPr>
        <p:txBody>
          <a:bodyPr>
            <a:normAutofit fontScale="92500" lnSpcReduction="10000"/>
          </a:bodyPr>
          <a:lstStyle/>
          <a:p>
            <a:pPr marL="0" indent="0" algn="just">
              <a:buNone/>
            </a:pPr>
            <a:r>
              <a:rPr lang="en-GB" altLang="en-US" sz="2400" b="1" dirty="0"/>
              <a:t>8. Avoid using Double Negatives: </a:t>
            </a:r>
          </a:p>
          <a:p>
            <a:pPr algn="just">
              <a:buFontTx/>
              <a:buChar char="-"/>
            </a:pPr>
            <a:r>
              <a:rPr lang="en-GB" altLang="en-US" sz="2400" dirty="0"/>
              <a:t>When respondents are asked for their agreement with a statement, double negatives can occur</a:t>
            </a:r>
          </a:p>
          <a:p>
            <a:pPr algn="just">
              <a:buFontTx/>
              <a:buChar char="-"/>
            </a:pPr>
            <a:r>
              <a:rPr lang="en-GB" altLang="en-US" sz="2400" b="1" dirty="0"/>
              <a:t>Example: </a:t>
            </a:r>
            <a:r>
              <a:rPr lang="en-GB" altLang="en-US" sz="2400" dirty="0"/>
              <a:t>Do you agree or disagree with the following statement? “Lecturers should not be required to supervise their students during recess”. </a:t>
            </a:r>
          </a:p>
          <a:p>
            <a:pPr marL="0" indent="0" algn="just">
              <a:buNone/>
            </a:pPr>
            <a:endParaRPr lang="en-GB" altLang="en-US" sz="2400" dirty="0"/>
          </a:p>
          <a:p>
            <a:pPr marL="0" indent="0" algn="just">
              <a:buNone/>
            </a:pPr>
            <a:r>
              <a:rPr lang="en-GB" altLang="en-US" sz="2400" b="1" dirty="0"/>
              <a:t>9. Avoid using loaded/leading questions: </a:t>
            </a:r>
          </a:p>
          <a:p>
            <a:pPr algn="just">
              <a:buFontTx/>
              <a:buChar char="-"/>
            </a:pPr>
            <a:r>
              <a:rPr lang="en-GB" altLang="en-US" sz="2400" dirty="0"/>
              <a:t>A leading question is phrased in such a way that suggests to the respondents that the researcher expects a certain answer</a:t>
            </a:r>
          </a:p>
          <a:p>
            <a:pPr algn="just">
              <a:buFontTx/>
              <a:buChar char="-"/>
            </a:pPr>
            <a:r>
              <a:rPr lang="en-GB" altLang="en-US" sz="2400" b="1" dirty="0"/>
              <a:t>Example: </a:t>
            </a:r>
            <a:r>
              <a:rPr lang="en-GB" altLang="en-US" sz="2400" dirty="0"/>
              <a:t>Do not you agree that social workers should earn more money than they currently earn? </a:t>
            </a:r>
          </a:p>
          <a:p>
            <a:pPr algn="just">
              <a:buFontTx/>
              <a:buChar char="-"/>
            </a:pPr>
            <a:endParaRPr lang="en-GB" altLang="en-US" sz="2400" dirty="0"/>
          </a:p>
        </p:txBody>
      </p:sp>
      <p:sp>
        <p:nvSpPr>
          <p:cNvPr id="6" name="TextBox 5">
            <a:extLst>
              <a:ext uri="{FF2B5EF4-FFF2-40B4-BE49-F238E27FC236}">
                <a16:creationId xmlns:a16="http://schemas.microsoft.com/office/drawing/2014/main" id="{78D42396-DB06-0642-B146-A8FD5099145F}"/>
              </a:ext>
            </a:extLst>
          </p:cNvPr>
          <p:cNvSpPr txBox="1"/>
          <p:nvPr/>
        </p:nvSpPr>
        <p:spPr>
          <a:xfrm>
            <a:off x="4726360" y="5435932"/>
            <a:ext cx="3960440" cy="369332"/>
          </a:xfrm>
          <a:prstGeom prst="rect">
            <a:avLst/>
          </a:prstGeom>
          <a:noFill/>
        </p:spPr>
        <p:txBody>
          <a:bodyPr wrap="square" rtlCol="0">
            <a:spAutoFit/>
          </a:bodyPr>
          <a:lstStyle/>
          <a:p>
            <a:r>
              <a:rPr lang="en-US" dirty="0"/>
              <a:t>Source: Fraley, Waller &amp; Brennan (2000)</a:t>
            </a:r>
          </a:p>
        </p:txBody>
      </p:sp>
    </p:spTree>
    <p:extLst>
      <p:ext uri="{BB962C8B-B14F-4D97-AF65-F5344CB8AC3E}">
        <p14:creationId xmlns:p14="http://schemas.microsoft.com/office/powerpoint/2010/main" val="1213367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22</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Techniques for Designing Questionnaire</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556792"/>
            <a:ext cx="8075240" cy="4151529"/>
          </a:xfrm>
        </p:spPr>
        <p:txBody>
          <a:bodyPr>
            <a:normAutofit fontScale="92500" lnSpcReduction="10000"/>
          </a:bodyPr>
          <a:lstStyle/>
          <a:p>
            <a:pPr algn="just"/>
            <a:r>
              <a:rPr lang="en-GB" altLang="en-US" sz="2400" dirty="0"/>
              <a:t>Researcher may read literature about the topic and look through questionnaires or obtain help from experts </a:t>
            </a:r>
          </a:p>
          <a:p>
            <a:pPr algn="just"/>
            <a:endParaRPr lang="en-GB" altLang="en-US" sz="2400" dirty="0"/>
          </a:p>
          <a:p>
            <a:pPr algn="just"/>
            <a:r>
              <a:rPr lang="en-GB" altLang="en-US" sz="2400" dirty="0"/>
              <a:t>If ‘Yes’ or ‘No’ questions are used; additional information may be gained by leaving space for respondents own idea </a:t>
            </a:r>
          </a:p>
          <a:p>
            <a:pPr algn="just"/>
            <a:endParaRPr lang="en-GB" altLang="en-US" sz="2400" dirty="0"/>
          </a:p>
          <a:p>
            <a:pPr algn="just"/>
            <a:r>
              <a:rPr lang="en-GB" altLang="en-US" sz="2400" dirty="0"/>
              <a:t>The possibility of a middle ground statement is also important </a:t>
            </a:r>
          </a:p>
          <a:p>
            <a:pPr algn="just"/>
            <a:endParaRPr lang="en-GB" altLang="en-US" sz="2400" dirty="0"/>
          </a:p>
          <a:p>
            <a:pPr algn="just"/>
            <a:r>
              <a:rPr lang="en-GB" altLang="en-US" sz="2400" dirty="0"/>
              <a:t>Every item/question in a questionnaire should relate to the topic under study</a:t>
            </a:r>
          </a:p>
        </p:txBody>
      </p:sp>
      <p:sp>
        <p:nvSpPr>
          <p:cNvPr id="6" name="TextBox 5">
            <a:extLst>
              <a:ext uri="{FF2B5EF4-FFF2-40B4-BE49-F238E27FC236}">
                <a16:creationId xmlns:a16="http://schemas.microsoft.com/office/drawing/2014/main" id="{78D42396-DB06-0642-B146-A8FD5099145F}"/>
              </a:ext>
            </a:extLst>
          </p:cNvPr>
          <p:cNvSpPr txBox="1"/>
          <p:nvPr/>
        </p:nvSpPr>
        <p:spPr>
          <a:xfrm>
            <a:off x="6094512" y="5373216"/>
            <a:ext cx="2437928" cy="369332"/>
          </a:xfrm>
          <a:prstGeom prst="rect">
            <a:avLst/>
          </a:prstGeom>
          <a:noFill/>
        </p:spPr>
        <p:txBody>
          <a:bodyPr wrap="square" rtlCol="0">
            <a:spAutoFit/>
          </a:bodyPr>
          <a:lstStyle/>
          <a:p>
            <a:r>
              <a:rPr lang="en-US" dirty="0"/>
              <a:t>Source: </a:t>
            </a:r>
            <a:r>
              <a:rPr lang="en-US" dirty="0" err="1"/>
              <a:t>Nalzaro</a:t>
            </a:r>
            <a:r>
              <a:rPr lang="en-US" dirty="0"/>
              <a:t> (2012)</a:t>
            </a:r>
          </a:p>
        </p:txBody>
      </p:sp>
    </p:spTree>
    <p:extLst>
      <p:ext uri="{BB962C8B-B14F-4D97-AF65-F5344CB8AC3E}">
        <p14:creationId xmlns:p14="http://schemas.microsoft.com/office/powerpoint/2010/main" val="25200004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23</a:t>
            </a:fld>
            <a:endParaRPr lang="en-GB" altLang="en-US" dirty="0"/>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Criteria of a Good Questionnaire</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45760" y="1270789"/>
            <a:ext cx="8075240" cy="4151529"/>
          </a:xfrm>
        </p:spPr>
        <p:txBody>
          <a:bodyPr>
            <a:normAutofit fontScale="77500" lnSpcReduction="20000"/>
          </a:bodyPr>
          <a:lstStyle/>
          <a:p>
            <a:pPr marL="0" indent="0" algn="just">
              <a:buNone/>
            </a:pPr>
            <a:r>
              <a:rPr lang="en-GB" altLang="en-US" sz="2400" b="1" dirty="0"/>
              <a:t>1. Clarity of Language: </a:t>
            </a:r>
          </a:p>
          <a:p>
            <a:pPr algn="just">
              <a:buFontTx/>
              <a:buChar char="-"/>
            </a:pPr>
            <a:r>
              <a:rPr lang="en-GB" altLang="en-US" sz="2400" dirty="0"/>
              <a:t>It must meet the level of understanding of the respondents in order to generate needed responses </a:t>
            </a:r>
          </a:p>
          <a:p>
            <a:pPr marL="0" indent="0" algn="just">
              <a:buNone/>
            </a:pPr>
            <a:endParaRPr lang="en-GB" altLang="en-US" sz="2400" dirty="0"/>
          </a:p>
          <a:p>
            <a:pPr marL="0" indent="0" algn="just">
              <a:buNone/>
            </a:pPr>
            <a:r>
              <a:rPr lang="en-GB" altLang="en-US" sz="2400" b="1" dirty="0"/>
              <a:t>2. Singleness of Objective: </a:t>
            </a:r>
          </a:p>
          <a:p>
            <a:pPr algn="just">
              <a:buFontTx/>
              <a:buChar char="-"/>
            </a:pPr>
            <a:r>
              <a:rPr lang="en-GB" altLang="en-US" sz="2400" dirty="0"/>
              <a:t>An item/question must have one and only one answer </a:t>
            </a:r>
          </a:p>
          <a:p>
            <a:pPr marL="0" indent="0" algn="just">
              <a:buNone/>
            </a:pPr>
            <a:endParaRPr lang="en-GB" altLang="en-US" sz="2400" dirty="0"/>
          </a:p>
          <a:p>
            <a:pPr marL="0" indent="0" algn="just">
              <a:buNone/>
            </a:pPr>
            <a:r>
              <a:rPr lang="en-GB" altLang="en-US" sz="2400" b="1" dirty="0"/>
              <a:t>3. One-to-One Correspondence: </a:t>
            </a:r>
          </a:p>
          <a:p>
            <a:pPr algn="just">
              <a:buFontTx/>
              <a:buChar char="-"/>
            </a:pPr>
            <a:r>
              <a:rPr lang="en-GB" altLang="en-US" sz="2400" dirty="0"/>
              <a:t>The questionnaire as a whole must correspond with the objectives of the study </a:t>
            </a:r>
          </a:p>
          <a:p>
            <a:pPr marL="0" indent="0" algn="just">
              <a:buNone/>
            </a:pPr>
            <a:r>
              <a:rPr lang="en-GB" altLang="en-US" sz="2400" dirty="0"/>
              <a:t> </a:t>
            </a:r>
          </a:p>
          <a:p>
            <a:pPr marL="0" indent="0" algn="just">
              <a:buNone/>
            </a:pPr>
            <a:r>
              <a:rPr lang="en-GB" altLang="en-US" sz="2400" b="1" dirty="0"/>
              <a:t>4. Correct Grammar, Spelling, and Construction:</a:t>
            </a:r>
          </a:p>
          <a:p>
            <a:pPr algn="just">
              <a:buFontTx/>
              <a:buChar char="-"/>
            </a:pPr>
            <a:r>
              <a:rPr lang="en-GB" altLang="en-US" sz="2400" dirty="0"/>
              <a:t>The questionnaire must be constructed observing grammatically correct sentences, correctly spelled words and coherence in construction of sentences , etc. </a:t>
            </a:r>
          </a:p>
          <a:p>
            <a:pPr algn="just">
              <a:buFontTx/>
              <a:buChar char="-"/>
            </a:pPr>
            <a:endParaRPr lang="en-GB" altLang="en-US" sz="2400" dirty="0"/>
          </a:p>
        </p:txBody>
      </p:sp>
      <p:sp>
        <p:nvSpPr>
          <p:cNvPr id="6" name="TextBox 5">
            <a:extLst>
              <a:ext uri="{FF2B5EF4-FFF2-40B4-BE49-F238E27FC236}">
                <a16:creationId xmlns:a16="http://schemas.microsoft.com/office/drawing/2014/main" id="{78D42396-DB06-0642-B146-A8FD5099145F}"/>
              </a:ext>
            </a:extLst>
          </p:cNvPr>
          <p:cNvSpPr txBox="1"/>
          <p:nvPr/>
        </p:nvSpPr>
        <p:spPr>
          <a:xfrm>
            <a:off x="6227088" y="5422630"/>
            <a:ext cx="2293912" cy="369332"/>
          </a:xfrm>
          <a:prstGeom prst="rect">
            <a:avLst/>
          </a:prstGeom>
          <a:noFill/>
        </p:spPr>
        <p:txBody>
          <a:bodyPr wrap="square" rtlCol="0">
            <a:spAutoFit/>
          </a:bodyPr>
          <a:lstStyle/>
          <a:p>
            <a:r>
              <a:rPr lang="en-US" dirty="0"/>
              <a:t>Source: </a:t>
            </a:r>
            <a:r>
              <a:rPr lang="en-US" dirty="0" err="1"/>
              <a:t>Nalzaro</a:t>
            </a:r>
            <a:r>
              <a:rPr lang="en-US" dirty="0"/>
              <a:t> (2012)</a:t>
            </a:r>
          </a:p>
        </p:txBody>
      </p:sp>
    </p:spTree>
    <p:extLst>
      <p:ext uri="{BB962C8B-B14F-4D97-AF65-F5344CB8AC3E}">
        <p14:creationId xmlns:p14="http://schemas.microsoft.com/office/powerpoint/2010/main" val="28477018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24</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Criteria of a Good Questionnaire</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45760" y="1270789"/>
            <a:ext cx="8075240" cy="4151529"/>
          </a:xfrm>
        </p:spPr>
        <p:txBody>
          <a:bodyPr>
            <a:normAutofit fontScale="77500" lnSpcReduction="20000"/>
          </a:bodyPr>
          <a:lstStyle/>
          <a:p>
            <a:pPr marL="0" indent="0">
              <a:buNone/>
            </a:pPr>
            <a:r>
              <a:rPr lang="en-GB" altLang="en-US" sz="2400" b="1" dirty="0"/>
              <a:t>1. Clarity of Language: </a:t>
            </a:r>
          </a:p>
          <a:p>
            <a:pPr algn="just">
              <a:buFontTx/>
              <a:buChar char="-"/>
            </a:pPr>
            <a:r>
              <a:rPr lang="en-GB" altLang="en-US" sz="2400" dirty="0"/>
              <a:t>It must meet the level of understanding of the respondents in order to generate needed responses </a:t>
            </a:r>
          </a:p>
          <a:p>
            <a:pPr marL="0" indent="0" algn="just">
              <a:buNone/>
            </a:pPr>
            <a:endParaRPr lang="en-GB" altLang="en-US" sz="2400" dirty="0"/>
          </a:p>
          <a:p>
            <a:pPr marL="0" indent="0" algn="just">
              <a:buNone/>
            </a:pPr>
            <a:r>
              <a:rPr lang="en-GB" altLang="en-US" sz="2400" b="1" dirty="0"/>
              <a:t>2. Singleness of Objective: </a:t>
            </a:r>
          </a:p>
          <a:p>
            <a:pPr algn="just">
              <a:buFontTx/>
              <a:buChar char="-"/>
            </a:pPr>
            <a:r>
              <a:rPr lang="en-GB" altLang="en-US" sz="2400" dirty="0"/>
              <a:t>An item/question must have one and only one answer </a:t>
            </a:r>
          </a:p>
          <a:p>
            <a:pPr marL="0" indent="0" algn="just">
              <a:buNone/>
            </a:pPr>
            <a:endParaRPr lang="en-GB" altLang="en-US" sz="2400" dirty="0"/>
          </a:p>
          <a:p>
            <a:pPr marL="0" indent="0" algn="just">
              <a:buNone/>
            </a:pPr>
            <a:r>
              <a:rPr lang="en-GB" altLang="en-US" sz="2400" b="1" dirty="0"/>
              <a:t>3. One-to-One Correspondence: </a:t>
            </a:r>
          </a:p>
          <a:p>
            <a:pPr algn="just">
              <a:buFontTx/>
              <a:buChar char="-"/>
            </a:pPr>
            <a:r>
              <a:rPr lang="en-GB" altLang="en-US" sz="2400" dirty="0"/>
              <a:t>The questionnaire as a whole must correspond with the objectives of the study </a:t>
            </a:r>
          </a:p>
          <a:p>
            <a:pPr marL="0" indent="0" algn="just">
              <a:buNone/>
            </a:pPr>
            <a:r>
              <a:rPr lang="en-GB" altLang="en-US" sz="2400" dirty="0"/>
              <a:t> </a:t>
            </a:r>
          </a:p>
          <a:p>
            <a:pPr marL="0" indent="0" algn="just">
              <a:buNone/>
            </a:pPr>
            <a:r>
              <a:rPr lang="en-GB" altLang="en-US" sz="2400" b="1" dirty="0"/>
              <a:t>4. Correct Grammar, Spelling, and Construction:</a:t>
            </a:r>
          </a:p>
          <a:p>
            <a:pPr algn="just">
              <a:buFontTx/>
              <a:buChar char="-"/>
            </a:pPr>
            <a:r>
              <a:rPr lang="en-GB" altLang="en-US" sz="2400" dirty="0"/>
              <a:t>The questionnaire must be constructed observing grammatically correct sentences, correctly spelled words and coherence in construction of sentences , etc. </a:t>
            </a:r>
          </a:p>
          <a:p>
            <a:pPr algn="just">
              <a:buFontTx/>
              <a:buChar char="-"/>
            </a:pPr>
            <a:endParaRPr lang="en-GB" altLang="en-US" sz="2400" dirty="0"/>
          </a:p>
        </p:txBody>
      </p:sp>
      <p:sp>
        <p:nvSpPr>
          <p:cNvPr id="6" name="TextBox 5">
            <a:extLst>
              <a:ext uri="{FF2B5EF4-FFF2-40B4-BE49-F238E27FC236}">
                <a16:creationId xmlns:a16="http://schemas.microsoft.com/office/drawing/2014/main" id="{78D42396-DB06-0642-B146-A8FD5099145F}"/>
              </a:ext>
            </a:extLst>
          </p:cNvPr>
          <p:cNvSpPr txBox="1"/>
          <p:nvPr/>
        </p:nvSpPr>
        <p:spPr>
          <a:xfrm>
            <a:off x="6320880" y="5422318"/>
            <a:ext cx="2365920" cy="369332"/>
          </a:xfrm>
          <a:prstGeom prst="rect">
            <a:avLst/>
          </a:prstGeom>
          <a:noFill/>
        </p:spPr>
        <p:txBody>
          <a:bodyPr wrap="square" rtlCol="0">
            <a:spAutoFit/>
          </a:bodyPr>
          <a:lstStyle/>
          <a:p>
            <a:r>
              <a:rPr lang="en-US" dirty="0"/>
              <a:t>Source: </a:t>
            </a:r>
            <a:r>
              <a:rPr lang="en-US" dirty="0" err="1"/>
              <a:t>Nalzaro</a:t>
            </a:r>
            <a:r>
              <a:rPr lang="en-US" dirty="0"/>
              <a:t> (2012)</a:t>
            </a:r>
          </a:p>
        </p:txBody>
      </p:sp>
    </p:spTree>
    <p:extLst>
      <p:ext uri="{BB962C8B-B14F-4D97-AF65-F5344CB8AC3E}">
        <p14:creationId xmlns:p14="http://schemas.microsoft.com/office/powerpoint/2010/main" val="161247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25</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Types of Closed-ended Questions</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45760" y="1270789"/>
            <a:ext cx="8075240" cy="4151529"/>
          </a:xfrm>
        </p:spPr>
        <p:txBody>
          <a:bodyPr>
            <a:normAutofit/>
          </a:bodyPr>
          <a:lstStyle/>
          <a:p>
            <a:pPr marL="457200" indent="-457200" algn="just">
              <a:buAutoNum type="arabicPeriod"/>
            </a:pPr>
            <a:r>
              <a:rPr lang="en-GB" altLang="en-US" sz="2400" b="1" dirty="0"/>
              <a:t>Multiple Questions: </a:t>
            </a:r>
            <a:r>
              <a:rPr lang="en-GB" altLang="en-US" sz="2400" dirty="0"/>
              <a:t>This offers more than one choice. </a:t>
            </a:r>
            <a:r>
              <a:rPr lang="en-GB" altLang="en-US" sz="2400" b="1" dirty="0"/>
              <a:t>Example: </a:t>
            </a:r>
            <a:r>
              <a:rPr lang="en-GB" altLang="en-US" sz="2400" dirty="0"/>
              <a:t>How favourable is it to you to become a student at UWTSD? – Very favourable, favourable, not sure, unfavourable &amp; Very unfavourable </a:t>
            </a:r>
          </a:p>
          <a:p>
            <a:pPr marL="457200" indent="-457200" algn="just">
              <a:buAutoNum type="arabicPeriod"/>
            </a:pPr>
            <a:endParaRPr lang="en-GB" altLang="en-US" sz="2400" dirty="0"/>
          </a:p>
          <a:p>
            <a:pPr marL="457200" indent="-457200" algn="just">
              <a:buAutoNum type="arabicPeriod"/>
            </a:pPr>
            <a:r>
              <a:rPr lang="en-GB" altLang="en-US" sz="2400" b="1" dirty="0"/>
              <a:t>Rank Order Questions: </a:t>
            </a:r>
            <a:r>
              <a:rPr lang="en-GB" altLang="en-US" sz="2400" dirty="0"/>
              <a:t>The respondents are asked to choose a response from the ”most” or “least”.  </a:t>
            </a:r>
          </a:p>
          <a:p>
            <a:pPr algn="just">
              <a:buFontTx/>
              <a:buChar char="-"/>
            </a:pPr>
            <a:r>
              <a:rPr lang="en-GB" altLang="en-US" sz="2400" b="1" dirty="0"/>
              <a:t>Example: </a:t>
            </a:r>
            <a:r>
              <a:rPr lang="en-GB" altLang="en-US" sz="2400" dirty="0"/>
              <a:t>Why must online classes should be more practical oriented? Rank your answer from the 1 – most reasonable to 5- least reasonable? </a:t>
            </a:r>
          </a:p>
          <a:p>
            <a:pPr algn="just">
              <a:buFontTx/>
              <a:buChar char="-"/>
            </a:pPr>
            <a:endParaRPr lang="en-GB" altLang="en-US" sz="2400" dirty="0"/>
          </a:p>
          <a:p>
            <a:pPr marL="0" indent="0" algn="just">
              <a:buNone/>
            </a:pPr>
            <a:endParaRPr lang="en-GB" altLang="en-US" sz="2400" dirty="0"/>
          </a:p>
          <a:p>
            <a:pPr algn="just">
              <a:buFontTx/>
              <a:buChar char="-"/>
            </a:pPr>
            <a:endParaRPr lang="en-GB" altLang="en-US" sz="2400" dirty="0"/>
          </a:p>
        </p:txBody>
      </p:sp>
      <p:sp>
        <p:nvSpPr>
          <p:cNvPr id="6" name="TextBox 5">
            <a:extLst>
              <a:ext uri="{FF2B5EF4-FFF2-40B4-BE49-F238E27FC236}">
                <a16:creationId xmlns:a16="http://schemas.microsoft.com/office/drawing/2014/main" id="{78D42396-DB06-0642-B146-A8FD5099145F}"/>
              </a:ext>
            </a:extLst>
          </p:cNvPr>
          <p:cNvSpPr txBox="1"/>
          <p:nvPr/>
        </p:nvSpPr>
        <p:spPr>
          <a:xfrm>
            <a:off x="6289848" y="5422318"/>
            <a:ext cx="2674640" cy="369332"/>
          </a:xfrm>
          <a:prstGeom prst="rect">
            <a:avLst/>
          </a:prstGeom>
          <a:noFill/>
        </p:spPr>
        <p:txBody>
          <a:bodyPr wrap="square" rtlCol="0">
            <a:spAutoFit/>
          </a:bodyPr>
          <a:lstStyle/>
          <a:p>
            <a:r>
              <a:rPr lang="en-US" dirty="0"/>
              <a:t>Source: </a:t>
            </a:r>
            <a:r>
              <a:rPr lang="en-US" dirty="0" err="1"/>
              <a:t>Nalzaro</a:t>
            </a:r>
            <a:r>
              <a:rPr lang="en-US" dirty="0"/>
              <a:t> (2012)</a:t>
            </a:r>
          </a:p>
        </p:txBody>
      </p:sp>
    </p:spTree>
    <p:extLst>
      <p:ext uri="{BB962C8B-B14F-4D97-AF65-F5344CB8AC3E}">
        <p14:creationId xmlns:p14="http://schemas.microsoft.com/office/powerpoint/2010/main" val="3242539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26</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Types of Closed-ended Questions</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45760" y="1270789"/>
            <a:ext cx="8075240" cy="4151529"/>
          </a:xfrm>
        </p:spPr>
        <p:txBody>
          <a:bodyPr>
            <a:normAutofit fontScale="92500" lnSpcReduction="10000"/>
          </a:bodyPr>
          <a:lstStyle/>
          <a:p>
            <a:pPr marL="0" indent="0" algn="just">
              <a:buNone/>
            </a:pPr>
            <a:r>
              <a:rPr lang="en-GB" altLang="en-US" sz="2400" b="1" dirty="0"/>
              <a:t>3. Rating Questions/Rating Scale (Likert Scale):</a:t>
            </a:r>
          </a:p>
          <a:p>
            <a:pPr algn="just">
              <a:buFontTx/>
              <a:buChar char="-"/>
            </a:pPr>
            <a:r>
              <a:rPr lang="en-GB" altLang="en-US" sz="2400" dirty="0"/>
              <a:t>The respondents are asked to judge something along an ordered dimension </a:t>
            </a:r>
          </a:p>
          <a:p>
            <a:pPr algn="just">
              <a:buFontTx/>
              <a:buChar char="-"/>
            </a:pPr>
            <a:r>
              <a:rPr lang="en-GB" altLang="en-US" sz="2400" dirty="0"/>
              <a:t>This is typically bipolar in nature, with the end points specifying the opposite extremes of a continuum </a:t>
            </a:r>
          </a:p>
          <a:p>
            <a:pPr algn="just">
              <a:buFontTx/>
              <a:buChar char="-"/>
            </a:pPr>
            <a:r>
              <a:rPr lang="en-GB" altLang="en-US" sz="2400" dirty="0"/>
              <a:t>Various types of rating scales have been developed to measure attitudes directly (i.e.: the person knows their attitude is being studied). </a:t>
            </a:r>
          </a:p>
          <a:p>
            <a:pPr algn="just">
              <a:buFontTx/>
              <a:buChar char="-"/>
            </a:pPr>
            <a:r>
              <a:rPr lang="en-GB" altLang="en-US" sz="2400" dirty="0"/>
              <a:t>The most widely used rating scale is the Likert Scale. The Likert scale is a five (or seven) point scale, which is used to allow the individual to express how much they agree or disagree with a particular statement</a:t>
            </a:r>
            <a:r>
              <a:rPr lang="en-GB" altLang="en-US" sz="2400" b="1" dirty="0"/>
              <a:t> </a:t>
            </a:r>
          </a:p>
          <a:p>
            <a:pPr marL="0" indent="0" algn="just">
              <a:buNone/>
            </a:pPr>
            <a:endParaRPr lang="en-GB" altLang="en-US" sz="2400" dirty="0"/>
          </a:p>
          <a:p>
            <a:pPr algn="just">
              <a:buFontTx/>
              <a:buChar char="-"/>
            </a:pPr>
            <a:endParaRPr lang="en-GB" altLang="en-US" sz="2400" dirty="0"/>
          </a:p>
        </p:txBody>
      </p:sp>
      <p:sp>
        <p:nvSpPr>
          <p:cNvPr id="6" name="TextBox 5">
            <a:extLst>
              <a:ext uri="{FF2B5EF4-FFF2-40B4-BE49-F238E27FC236}">
                <a16:creationId xmlns:a16="http://schemas.microsoft.com/office/drawing/2014/main" id="{78D42396-DB06-0642-B146-A8FD5099145F}"/>
              </a:ext>
            </a:extLst>
          </p:cNvPr>
          <p:cNvSpPr txBox="1"/>
          <p:nvPr/>
        </p:nvSpPr>
        <p:spPr>
          <a:xfrm>
            <a:off x="6289848" y="5422318"/>
            <a:ext cx="2674640" cy="369332"/>
          </a:xfrm>
          <a:prstGeom prst="rect">
            <a:avLst/>
          </a:prstGeom>
          <a:noFill/>
        </p:spPr>
        <p:txBody>
          <a:bodyPr wrap="square" rtlCol="0">
            <a:spAutoFit/>
          </a:bodyPr>
          <a:lstStyle/>
          <a:p>
            <a:r>
              <a:rPr lang="en-US" dirty="0"/>
              <a:t>Source: McLeod (2019)</a:t>
            </a:r>
          </a:p>
        </p:txBody>
      </p:sp>
    </p:spTree>
    <p:extLst>
      <p:ext uri="{BB962C8B-B14F-4D97-AF65-F5344CB8AC3E}">
        <p14:creationId xmlns:p14="http://schemas.microsoft.com/office/powerpoint/2010/main" val="32139239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27</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Types of Closed-ended Questions</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45760" y="1124744"/>
            <a:ext cx="8075240" cy="4151529"/>
          </a:xfrm>
        </p:spPr>
        <p:txBody>
          <a:bodyPr>
            <a:normAutofit fontScale="85000" lnSpcReduction="20000"/>
          </a:bodyPr>
          <a:lstStyle/>
          <a:p>
            <a:pPr marL="0" indent="0" algn="just">
              <a:buNone/>
            </a:pPr>
            <a:r>
              <a:rPr lang="en-GB" altLang="en-US" sz="2400" b="1" dirty="0"/>
              <a:t>Example of Likert Scale: </a:t>
            </a:r>
          </a:p>
          <a:p>
            <a:pPr marL="0" indent="0" algn="just">
              <a:buNone/>
            </a:pPr>
            <a:r>
              <a:rPr lang="en-GB" altLang="en-US" sz="2400" b="1" dirty="0"/>
              <a:t>Question: </a:t>
            </a:r>
            <a:r>
              <a:rPr lang="en-GB" altLang="en-US" sz="2400" dirty="0"/>
              <a:t>Studying at UWTSD is giving us more knowledge and understanding in general. </a:t>
            </a:r>
          </a:p>
          <a:p>
            <a:pPr marL="0" indent="0" algn="just">
              <a:buNone/>
            </a:pPr>
            <a:endParaRPr lang="en-GB" altLang="en-US" sz="2400" dirty="0"/>
          </a:p>
          <a:p>
            <a:pPr marL="0" indent="0" algn="just">
              <a:buNone/>
            </a:pPr>
            <a:endParaRPr lang="en-GB" altLang="en-US" sz="2400" dirty="0"/>
          </a:p>
          <a:p>
            <a:pPr marL="0" indent="0" algn="just">
              <a:buNone/>
            </a:pPr>
            <a:endParaRPr lang="en-GB" altLang="en-US" sz="2400" dirty="0"/>
          </a:p>
          <a:p>
            <a:pPr marL="0" indent="0" algn="just">
              <a:buNone/>
            </a:pPr>
            <a:endParaRPr lang="en-GB" altLang="en-US" sz="2400" dirty="0"/>
          </a:p>
          <a:p>
            <a:pPr marL="0" indent="0" algn="just">
              <a:buNone/>
            </a:pPr>
            <a:endParaRPr lang="en-GB" altLang="en-US" sz="2400" dirty="0"/>
          </a:p>
          <a:p>
            <a:pPr algn="just">
              <a:buFontTx/>
              <a:buChar char="-"/>
            </a:pPr>
            <a:r>
              <a:rPr lang="en-GB" altLang="en-US" sz="2400" dirty="0"/>
              <a:t>A Likert scale assumes that the strength/ intensity of an attitude is linear</a:t>
            </a:r>
          </a:p>
          <a:p>
            <a:pPr algn="just">
              <a:buFontTx/>
              <a:buChar char="-"/>
            </a:pPr>
            <a:endParaRPr lang="en-GB" altLang="en-US" sz="2400" dirty="0"/>
          </a:p>
          <a:p>
            <a:pPr algn="just">
              <a:buFontTx/>
              <a:buChar char="-"/>
            </a:pPr>
            <a:r>
              <a:rPr lang="en-GB" altLang="en-US" sz="2400" dirty="0"/>
              <a:t>Each of the five/seven responses would have a numerical value, which would be used to measure the attitude under investigation</a:t>
            </a:r>
          </a:p>
        </p:txBody>
      </p:sp>
      <p:sp>
        <p:nvSpPr>
          <p:cNvPr id="6" name="TextBox 5">
            <a:extLst>
              <a:ext uri="{FF2B5EF4-FFF2-40B4-BE49-F238E27FC236}">
                <a16:creationId xmlns:a16="http://schemas.microsoft.com/office/drawing/2014/main" id="{78D42396-DB06-0642-B146-A8FD5099145F}"/>
              </a:ext>
            </a:extLst>
          </p:cNvPr>
          <p:cNvSpPr txBox="1"/>
          <p:nvPr/>
        </p:nvSpPr>
        <p:spPr>
          <a:xfrm>
            <a:off x="6469360" y="5422318"/>
            <a:ext cx="2674640" cy="369332"/>
          </a:xfrm>
          <a:prstGeom prst="rect">
            <a:avLst/>
          </a:prstGeom>
          <a:noFill/>
        </p:spPr>
        <p:txBody>
          <a:bodyPr wrap="square" rtlCol="0">
            <a:spAutoFit/>
          </a:bodyPr>
          <a:lstStyle/>
          <a:p>
            <a:r>
              <a:rPr lang="en-US" dirty="0"/>
              <a:t>Source: Bowling (1997)</a:t>
            </a:r>
          </a:p>
        </p:txBody>
      </p:sp>
      <p:graphicFrame>
        <p:nvGraphicFramePr>
          <p:cNvPr id="2" name="Table 1">
            <a:extLst>
              <a:ext uri="{FF2B5EF4-FFF2-40B4-BE49-F238E27FC236}">
                <a16:creationId xmlns:a16="http://schemas.microsoft.com/office/drawing/2014/main" id="{72B9B4D5-453E-EA4D-84EF-683827F06A1F}"/>
              </a:ext>
            </a:extLst>
          </p:cNvPr>
          <p:cNvGraphicFramePr>
            <a:graphicFrameLocks noGrp="1"/>
          </p:cNvGraphicFramePr>
          <p:nvPr/>
        </p:nvGraphicFramePr>
        <p:xfrm>
          <a:off x="457200" y="2276872"/>
          <a:ext cx="8229600" cy="1181100"/>
        </p:xfrm>
        <a:graphic>
          <a:graphicData uri="http://schemas.openxmlformats.org/drawingml/2006/table">
            <a:tbl>
              <a:tblPr firstRow="1" firstCol="1" bandRow="1">
                <a:tableStyleId>{5C22544A-7EE6-4342-B048-85BDC9FD1C3A}</a:tableStyleId>
              </a:tblPr>
              <a:tblGrid>
                <a:gridCol w="1645920">
                  <a:extLst>
                    <a:ext uri="{9D8B030D-6E8A-4147-A177-3AD203B41FA5}">
                      <a16:colId xmlns:a16="http://schemas.microsoft.com/office/drawing/2014/main" val="2660465489"/>
                    </a:ext>
                  </a:extLst>
                </a:gridCol>
                <a:gridCol w="1645920">
                  <a:extLst>
                    <a:ext uri="{9D8B030D-6E8A-4147-A177-3AD203B41FA5}">
                      <a16:colId xmlns:a16="http://schemas.microsoft.com/office/drawing/2014/main" val="2788307945"/>
                    </a:ext>
                  </a:extLst>
                </a:gridCol>
                <a:gridCol w="1645920">
                  <a:extLst>
                    <a:ext uri="{9D8B030D-6E8A-4147-A177-3AD203B41FA5}">
                      <a16:colId xmlns:a16="http://schemas.microsoft.com/office/drawing/2014/main" val="1961015219"/>
                    </a:ext>
                  </a:extLst>
                </a:gridCol>
                <a:gridCol w="1645920">
                  <a:extLst>
                    <a:ext uri="{9D8B030D-6E8A-4147-A177-3AD203B41FA5}">
                      <a16:colId xmlns:a16="http://schemas.microsoft.com/office/drawing/2014/main" val="3801384130"/>
                    </a:ext>
                  </a:extLst>
                </a:gridCol>
                <a:gridCol w="1645920">
                  <a:extLst>
                    <a:ext uri="{9D8B030D-6E8A-4147-A177-3AD203B41FA5}">
                      <a16:colId xmlns:a16="http://schemas.microsoft.com/office/drawing/2014/main" val="3290210277"/>
                    </a:ext>
                  </a:extLst>
                </a:gridCol>
              </a:tblGrid>
              <a:tr h="571500">
                <a:tc>
                  <a:txBody>
                    <a:bodyPr/>
                    <a:lstStyle/>
                    <a:p>
                      <a:pPr algn="ctr">
                        <a:spcAft>
                          <a:spcPts val="0"/>
                        </a:spcAft>
                      </a:pPr>
                      <a:r>
                        <a:rPr lang="en-GB" sz="2000" dirty="0">
                          <a:solidFill>
                            <a:schemeClr val="tx1"/>
                          </a:solidFill>
                          <a:effectLst/>
                        </a:rPr>
                        <a:t>Strongly Disagree</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solidFill>
                            <a:schemeClr val="tx1"/>
                          </a:solidFill>
                          <a:effectLst/>
                        </a:rPr>
                        <a:t>Disagree</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a:solidFill>
                            <a:schemeClr val="tx1"/>
                          </a:solidFill>
                          <a:effectLst/>
                        </a:rPr>
                        <a:t>Undecided</a:t>
                      </a:r>
                      <a:endParaRPr lang="en-GB"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a:solidFill>
                            <a:schemeClr val="tx1"/>
                          </a:solidFill>
                          <a:effectLst/>
                        </a:rPr>
                        <a:t>Agree</a:t>
                      </a:r>
                      <a:endParaRPr lang="en-GB"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a:solidFill>
                            <a:schemeClr val="tx1"/>
                          </a:solidFill>
                          <a:effectLst/>
                        </a:rPr>
                        <a:t>Strongly Agree</a:t>
                      </a:r>
                      <a:endParaRPr lang="en-GB"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2973102"/>
                  </a:ext>
                </a:extLst>
              </a:tr>
              <a:tr h="571500">
                <a:tc>
                  <a:txBody>
                    <a:bodyPr/>
                    <a:lstStyle/>
                    <a:p>
                      <a:pPr algn="ctr">
                        <a:spcAft>
                          <a:spcPts val="0"/>
                        </a:spcAft>
                      </a:pPr>
                      <a:r>
                        <a:rPr lang="en-GB" sz="2000">
                          <a:solidFill>
                            <a:schemeClr val="tx1"/>
                          </a:solidFill>
                          <a:effectLst/>
                        </a:rPr>
                        <a:t>(1)</a:t>
                      </a:r>
                      <a:endParaRPr lang="en-GB" sz="20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b="1" dirty="0">
                          <a:solidFill>
                            <a:schemeClr val="tx1"/>
                          </a:solidFill>
                          <a:effectLst/>
                        </a:rPr>
                        <a:t>(2)</a:t>
                      </a:r>
                      <a:endParaRPr lang="en-GB"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b="1" dirty="0">
                          <a:solidFill>
                            <a:schemeClr val="tx1"/>
                          </a:solidFill>
                          <a:effectLst/>
                        </a:rPr>
                        <a:t>(3)</a:t>
                      </a:r>
                      <a:endParaRPr lang="en-GB"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b="1" dirty="0">
                          <a:solidFill>
                            <a:schemeClr val="tx1"/>
                          </a:solidFill>
                          <a:effectLst/>
                        </a:rPr>
                        <a:t>(4)</a:t>
                      </a:r>
                      <a:endParaRPr lang="en-GB"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b="1" dirty="0">
                          <a:solidFill>
                            <a:schemeClr val="tx1"/>
                          </a:solidFill>
                          <a:effectLst/>
                        </a:rPr>
                        <a:t>(5)</a:t>
                      </a:r>
                      <a:endParaRPr lang="en-GB"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13932778"/>
                  </a:ext>
                </a:extLst>
              </a:tr>
            </a:tbl>
          </a:graphicData>
        </a:graphic>
      </p:graphicFrame>
      <p:sp>
        <p:nvSpPr>
          <p:cNvPr id="3" name="TextBox 2">
            <a:extLst>
              <a:ext uri="{FF2B5EF4-FFF2-40B4-BE49-F238E27FC236}">
                <a16:creationId xmlns:a16="http://schemas.microsoft.com/office/drawing/2014/main" id="{0B7DDB5B-22C2-9C45-977C-6E4577E61230}"/>
              </a:ext>
            </a:extLst>
          </p:cNvPr>
          <p:cNvSpPr txBox="1"/>
          <p:nvPr/>
        </p:nvSpPr>
        <p:spPr>
          <a:xfrm>
            <a:off x="611560" y="5013176"/>
            <a:ext cx="5760640" cy="646331"/>
          </a:xfrm>
          <a:prstGeom prst="rect">
            <a:avLst/>
          </a:prstGeom>
          <a:noFill/>
          <a:ln w="12700">
            <a:solidFill>
              <a:schemeClr val="tx1"/>
            </a:solidFill>
          </a:ln>
        </p:spPr>
        <p:txBody>
          <a:bodyPr wrap="square" rtlCol="0">
            <a:spAutoFit/>
          </a:bodyPr>
          <a:lstStyle/>
          <a:p>
            <a:r>
              <a:rPr lang="en-US" b="1" dirty="0"/>
              <a:t>N.B.: Students are strongly advised to use Likert Scale only to design questionnaire for their assignment task. </a:t>
            </a:r>
          </a:p>
        </p:txBody>
      </p:sp>
    </p:spTree>
    <p:extLst>
      <p:ext uri="{BB962C8B-B14F-4D97-AF65-F5344CB8AC3E}">
        <p14:creationId xmlns:p14="http://schemas.microsoft.com/office/powerpoint/2010/main" val="28954852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28</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Primary Data Collection Tool</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382973"/>
            <a:ext cx="8229600" cy="4381723"/>
          </a:xfrm>
        </p:spPr>
        <p:txBody>
          <a:bodyPr>
            <a:normAutofit fontScale="92500"/>
          </a:bodyPr>
          <a:lstStyle/>
          <a:p>
            <a:pPr algn="just"/>
            <a:r>
              <a:rPr lang="en-GB" altLang="en-US" sz="2600" b="1" dirty="0"/>
              <a:t>Interview: </a:t>
            </a:r>
          </a:p>
          <a:p>
            <a:pPr lvl="1" algn="just"/>
            <a:r>
              <a:rPr lang="en-GB" altLang="en-US" sz="2200" dirty="0"/>
              <a:t>Interview involves either structure, semi-structure or even unstructured verbal communications between the researcher and subject/respondents/participants, during which information is obtained for a study (</a:t>
            </a:r>
            <a:r>
              <a:rPr lang="en-GB" altLang="en-US" sz="2200" dirty="0" err="1"/>
              <a:t>Nalzaro</a:t>
            </a:r>
            <a:r>
              <a:rPr lang="en-GB" altLang="en-US" sz="2200" dirty="0"/>
              <a:t>, 2012)</a:t>
            </a:r>
          </a:p>
          <a:p>
            <a:pPr lvl="1" algn="just"/>
            <a:endParaRPr lang="en-GB" altLang="en-US" sz="2200" dirty="0"/>
          </a:p>
          <a:p>
            <a:pPr lvl="1" algn="just"/>
            <a:r>
              <a:rPr lang="en-GB" altLang="en-US" sz="2200" dirty="0"/>
              <a:t>A method of data collection in which one person (interviewer) ask questions to another person (respondent), which conducted either face to face or telephonically (Abraham, 2014)</a:t>
            </a:r>
          </a:p>
          <a:p>
            <a:pPr lvl="1" algn="just"/>
            <a:endParaRPr lang="en-GB" altLang="en-US" sz="2200" dirty="0"/>
          </a:p>
          <a:p>
            <a:pPr lvl="1" algn="just"/>
            <a:r>
              <a:rPr lang="en-GB" altLang="en-US" sz="2200" dirty="0"/>
              <a:t>One to one direct communication between researcher and subject for collection of data (</a:t>
            </a:r>
            <a:r>
              <a:rPr lang="en-US" sz="2400" dirty="0" err="1"/>
              <a:t>Isave</a:t>
            </a:r>
            <a:r>
              <a:rPr lang="en-US" sz="2400" dirty="0"/>
              <a:t>, 2010)</a:t>
            </a:r>
            <a:endParaRPr lang="en-GB" altLang="en-US" sz="2200" dirty="0"/>
          </a:p>
        </p:txBody>
      </p:sp>
    </p:spTree>
    <p:extLst>
      <p:ext uri="{BB962C8B-B14F-4D97-AF65-F5344CB8AC3E}">
        <p14:creationId xmlns:p14="http://schemas.microsoft.com/office/powerpoint/2010/main" val="21454109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29</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Types of Interview</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136519"/>
            <a:ext cx="8435280" cy="4308705"/>
          </a:xfrm>
        </p:spPr>
        <p:txBody>
          <a:bodyPr>
            <a:normAutofit fontScale="92500" lnSpcReduction="10000"/>
          </a:bodyPr>
          <a:lstStyle/>
          <a:p>
            <a:pPr marL="457200" indent="-457200" algn="just">
              <a:buAutoNum type="arabicPeriod"/>
            </a:pPr>
            <a:r>
              <a:rPr lang="en-GB" altLang="en-US" sz="2400" b="1" dirty="0"/>
              <a:t>Unstructured Interview:</a:t>
            </a:r>
            <a:endParaRPr lang="en-GB" altLang="en-US" sz="2000" b="1" dirty="0"/>
          </a:p>
          <a:p>
            <a:pPr marL="0" indent="0" algn="just">
              <a:buNone/>
            </a:pPr>
            <a:r>
              <a:rPr lang="en-GB" altLang="en-US" sz="2000" b="1" dirty="0"/>
              <a:t>	</a:t>
            </a:r>
            <a:r>
              <a:rPr lang="en-GB" altLang="en-US" sz="2000" dirty="0"/>
              <a:t>- More conventional and has limited set of questions</a:t>
            </a:r>
          </a:p>
          <a:p>
            <a:pPr marL="0" indent="0" algn="just">
              <a:buNone/>
            </a:pPr>
            <a:r>
              <a:rPr lang="en-GB" altLang="en-US" sz="2000" dirty="0"/>
              <a:t>	- Presented with same questions in same order, hence takes long time</a:t>
            </a:r>
          </a:p>
          <a:p>
            <a:pPr marL="0" indent="0" algn="just">
              <a:buNone/>
            </a:pPr>
            <a:r>
              <a:rPr lang="en-GB" altLang="en-US" sz="2000" dirty="0"/>
              <a:t>	- Conducted in a usual situation &amp; not permitted to change anything</a:t>
            </a:r>
          </a:p>
          <a:p>
            <a:pPr marL="0" indent="0" algn="just">
              <a:buNone/>
            </a:pPr>
            <a:r>
              <a:rPr lang="en-GB" altLang="en-US" sz="2000" dirty="0"/>
              <a:t>	- This allows the researcher flexibility in questioning the subject </a:t>
            </a:r>
            <a:endParaRPr lang="en-GB" altLang="en-US" sz="2400" dirty="0"/>
          </a:p>
          <a:p>
            <a:pPr marL="0" indent="0" algn="just">
              <a:buNone/>
            </a:pPr>
            <a:endParaRPr lang="en-GB" altLang="en-US" sz="2400" b="1" dirty="0"/>
          </a:p>
          <a:p>
            <a:pPr marL="0" indent="0" algn="just">
              <a:buNone/>
            </a:pPr>
            <a:r>
              <a:rPr lang="en-GB" altLang="en-US" sz="2400" b="1" dirty="0"/>
              <a:t>2. Structured Interview: </a:t>
            </a:r>
          </a:p>
          <a:p>
            <a:pPr marL="0" indent="0" algn="just">
              <a:buNone/>
            </a:pPr>
            <a:r>
              <a:rPr lang="en-GB" altLang="en-US" sz="2400" b="1" dirty="0"/>
              <a:t>	</a:t>
            </a:r>
            <a:r>
              <a:rPr lang="en-GB" altLang="en-US" sz="2000" dirty="0"/>
              <a:t>- Always operates within formal written instrument</a:t>
            </a:r>
          </a:p>
          <a:p>
            <a:pPr marL="0" indent="0" algn="just">
              <a:buNone/>
            </a:pPr>
            <a:r>
              <a:rPr lang="en-GB" altLang="en-US" sz="2000" dirty="0"/>
              <a:t>	- Researcher designed the questions to be asked prior to interview 	including the order of the questions </a:t>
            </a:r>
          </a:p>
          <a:p>
            <a:pPr marL="0" indent="0" algn="just">
              <a:buNone/>
            </a:pPr>
            <a:r>
              <a:rPr lang="en-GB" altLang="en-US" sz="2000" dirty="0"/>
              <a:t>	- The questions are asked orally in either face to face or telephone 	format</a:t>
            </a:r>
          </a:p>
        </p:txBody>
      </p:sp>
      <p:sp>
        <p:nvSpPr>
          <p:cNvPr id="2" name="Rectangle 1">
            <a:extLst>
              <a:ext uri="{FF2B5EF4-FFF2-40B4-BE49-F238E27FC236}">
                <a16:creationId xmlns:a16="http://schemas.microsoft.com/office/drawing/2014/main" id="{1E4D713E-C963-D246-91B3-AC6123DD8E1A}"/>
              </a:ext>
            </a:extLst>
          </p:cNvPr>
          <p:cNvSpPr/>
          <p:nvPr/>
        </p:nvSpPr>
        <p:spPr>
          <a:xfrm>
            <a:off x="6242423" y="5260558"/>
            <a:ext cx="2390398" cy="369332"/>
          </a:xfrm>
          <a:prstGeom prst="rect">
            <a:avLst/>
          </a:prstGeom>
        </p:spPr>
        <p:txBody>
          <a:bodyPr wrap="none">
            <a:spAutoFit/>
          </a:bodyPr>
          <a:lstStyle/>
          <a:p>
            <a:r>
              <a:rPr lang="en-GB" dirty="0"/>
              <a:t>Source: Creswell</a:t>
            </a:r>
            <a:r>
              <a:rPr lang="en-US" dirty="0"/>
              <a:t> (2003)</a:t>
            </a:r>
          </a:p>
        </p:txBody>
      </p:sp>
    </p:spTree>
    <p:extLst>
      <p:ext uri="{BB962C8B-B14F-4D97-AF65-F5344CB8AC3E}">
        <p14:creationId xmlns:p14="http://schemas.microsoft.com/office/powerpoint/2010/main" val="39200599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30</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Types of Interview</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136519"/>
            <a:ext cx="8435280" cy="4308705"/>
          </a:xfrm>
        </p:spPr>
        <p:txBody>
          <a:bodyPr>
            <a:normAutofit/>
          </a:bodyPr>
          <a:lstStyle/>
          <a:p>
            <a:pPr marL="0" indent="0" algn="just">
              <a:buNone/>
            </a:pPr>
            <a:r>
              <a:rPr lang="en-GB" altLang="en-US" sz="2400" b="1" dirty="0"/>
              <a:t>3. Semi-Structured Interview: </a:t>
            </a:r>
          </a:p>
          <a:p>
            <a:pPr algn="just"/>
            <a:r>
              <a:rPr lang="en-GB" altLang="en-US" sz="2400" dirty="0"/>
              <a:t>Semi-structured interview is in the partial pre-planning of the questions </a:t>
            </a:r>
          </a:p>
          <a:p>
            <a:pPr algn="just"/>
            <a:r>
              <a:rPr lang="en-GB" altLang="en-US" sz="2400" dirty="0"/>
              <a:t>Semi-structured interviews still allow for replication of the interview with other but are be less controlled </a:t>
            </a:r>
          </a:p>
          <a:p>
            <a:pPr algn="just"/>
            <a:r>
              <a:rPr lang="en-GB" altLang="en-US" sz="2400" dirty="0"/>
              <a:t>Semi-structure interviews may be conducted in various 	modes such as face-to-face, by telephone, videophone… but face-to-face is probably the best</a:t>
            </a:r>
          </a:p>
          <a:p>
            <a:pPr algn="just"/>
            <a:r>
              <a:rPr lang="en-GB" altLang="en-US" sz="2400" dirty="0"/>
              <a:t>A great deal of qualitative research used semi-structured interview material </a:t>
            </a:r>
          </a:p>
          <a:p>
            <a:pPr marL="0" indent="0" algn="just">
              <a:buNone/>
            </a:pPr>
            <a:endParaRPr lang="en-GB" altLang="en-US" sz="2400" b="1" dirty="0"/>
          </a:p>
        </p:txBody>
      </p:sp>
      <p:sp>
        <p:nvSpPr>
          <p:cNvPr id="2" name="Rectangle 1">
            <a:extLst>
              <a:ext uri="{FF2B5EF4-FFF2-40B4-BE49-F238E27FC236}">
                <a16:creationId xmlns:a16="http://schemas.microsoft.com/office/drawing/2014/main" id="{1E4D713E-C963-D246-91B3-AC6123DD8E1A}"/>
              </a:ext>
            </a:extLst>
          </p:cNvPr>
          <p:cNvSpPr/>
          <p:nvPr/>
        </p:nvSpPr>
        <p:spPr>
          <a:xfrm>
            <a:off x="6242423" y="5260558"/>
            <a:ext cx="2258119" cy="369332"/>
          </a:xfrm>
          <a:prstGeom prst="rect">
            <a:avLst/>
          </a:prstGeom>
        </p:spPr>
        <p:txBody>
          <a:bodyPr wrap="none">
            <a:spAutoFit/>
          </a:bodyPr>
          <a:lstStyle/>
          <a:p>
            <a:r>
              <a:rPr lang="en-GB" dirty="0"/>
              <a:t>Source: Gomez </a:t>
            </a:r>
            <a:r>
              <a:rPr lang="en-US" dirty="0"/>
              <a:t>(2014)</a:t>
            </a:r>
          </a:p>
        </p:txBody>
      </p:sp>
    </p:spTree>
    <p:extLst>
      <p:ext uri="{BB962C8B-B14F-4D97-AF65-F5344CB8AC3E}">
        <p14:creationId xmlns:p14="http://schemas.microsoft.com/office/powerpoint/2010/main" val="1058186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31</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Advantages of Interview?</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136519"/>
            <a:ext cx="8435280" cy="4493371"/>
          </a:xfrm>
        </p:spPr>
        <p:txBody>
          <a:bodyPr>
            <a:normAutofit/>
          </a:bodyPr>
          <a:lstStyle/>
          <a:p>
            <a:pPr algn="just"/>
            <a:r>
              <a:rPr lang="en-GB" altLang="en-US" sz="2400" b="1" dirty="0"/>
              <a:t>Advantages of Interview: </a:t>
            </a:r>
          </a:p>
          <a:p>
            <a:pPr marL="0" indent="0" algn="just">
              <a:buNone/>
            </a:pPr>
            <a:r>
              <a:rPr lang="en-GB" altLang="en-US" sz="2400" b="1" dirty="0"/>
              <a:t>	</a:t>
            </a:r>
            <a:r>
              <a:rPr lang="en-GB" altLang="en-US" sz="2400" dirty="0"/>
              <a:t>- Data from interview are usable </a:t>
            </a:r>
          </a:p>
          <a:p>
            <a:pPr marL="0" indent="0" algn="just">
              <a:buNone/>
            </a:pPr>
            <a:r>
              <a:rPr lang="en-GB" altLang="en-US" sz="2400" dirty="0"/>
              <a:t>	- Depth of response can be assured </a:t>
            </a:r>
          </a:p>
          <a:p>
            <a:pPr marL="0" indent="0" algn="just">
              <a:buNone/>
            </a:pPr>
            <a:r>
              <a:rPr lang="en-GB" altLang="en-US" sz="2400" dirty="0"/>
              <a:t>	- The interview technique provides basis for the 	formulation of questionnaire </a:t>
            </a:r>
          </a:p>
          <a:p>
            <a:pPr marL="0" indent="0" algn="just">
              <a:buNone/>
            </a:pPr>
            <a:r>
              <a:rPr lang="en-GB" altLang="en-US" sz="2400" dirty="0"/>
              <a:t>	- Clarification is possible </a:t>
            </a:r>
          </a:p>
          <a:p>
            <a:pPr marL="0" indent="0" algn="just">
              <a:buNone/>
            </a:pPr>
            <a:r>
              <a:rPr lang="en-GB" altLang="en-US" sz="2400" dirty="0"/>
              <a:t>	- No items are overlooked </a:t>
            </a:r>
          </a:p>
          <a:p>
            <a:pPr marL="0" indent="0" algn="just">
              <a:buNone/>
            </a:pPr>
            <a:r>
              <a:rPr lang="en-GB" altLang="en-US" sz="2400" dirty="0"/>
              <a:t>	- Higher proportion of response is obtained </a:t>
            </a:r>
          </a:p>
          <a:p>
            <a:pPr marL="0" indent="0" algn="just">
              <a:buNone/>
            </a:pPr>
            <a:r>
              <a:rPr lang="en-GB" altLang="en-US" sz="2400" dirty="0"/>
              <a:t>	- Greater amount of flexibility is allowed</a:t>
            </a:r>
          </a:p>
        </p:txBody>
      </p:sp>
      <p:sp>
        <p:nvSpPr>
          <p:cNvPr id="2" name="Rectangle 1">
            <a:extLst>
              <a:ext uri="{FF2B5EF4-FFF2-40B4-BE49-F238E27FC236}">
                <a16:creationId xmlns:a16="http://schemas.microsoft.com/office/drawing/2014/main" id="{1E4D713E-C963-D246-91B3-AC6123DD8E1A}"/>
              </a:ext>
            </a:extLst>
          </p:cNvPr>
          <p:cNvSpPr/>
          <p:nvPr/>
        </p:nvSpPr>
        <p:spPr>
          <a:xfrm>
            <a:off x="4297281" y="5260558"/>
            <a:ext cx="4024307" cy="369332"/>
          </a:xfrm>
          <a:prstGeom prst="rect">
            <a:avLst/>
          </a:prstGeom>
        </p:spPr>
        <p:txBody>
          <a:bodyPr wrap="none">
            <a:spAutoFit/>
          </a:bodyPr>
          <a:lstStyle/>
          <a:p>
            <a:r>
              <a:rPr lang="en-GB" dirty="0"/>
              <a:t>Source: </a:t>
            </a:r>
            <a:r>
              <a:rPr lang="en-GB" dirty="0" err="1"/>
              <a:t>Nalzaro</a:t>
            </a:r>
            <a:r>
              <a:rPr lang="en-GB" dirty="0"/>
              <a:t> (2012) &amp; Creswell </a:t>
            </a:r>
            <a:r>
              <a:rPr lang="en-US" dirty="0"/>
              <a:t>(2003)</a:t>
            </a:r>
          </a:p>
        </p:txBody>
      </p:sp>
    </p:spTree>
    <p:extLst>
      <p:ext uri="{BB962C8B-B14F-4D97-AF65-F5344CB8AC3E}">
        <p14:creationId xmlns:p14="http://schemas.microsoft.com/office/powerpoint/2010/main" val="33050765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32</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Disadvantages of Interview?</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136519"/>
            <a:ext cx="8435280" cy="4493371"/>
          </a:xfrm>
        </p:spPr>
        <p:txBody>
          <a:bodyPr>
            <a:normAutofit lnSpcReduction="10000"/>
          </a:bodyPr>
          <a:lstStyle/>
          <a:p>
            <a:pPr algn="just"/>
            <a:r>
              <a:rPr lang="en-GB" altLang="en-US" sz="2400" b="1" dirty="0"/>
              <a:t>Disadvantages of Interview: </a:t>
            </a:r>
          </a:p>
          <a:p>
            <a:pPr marL="0" indent="0" algn="just">
              <a:buNone/>
            </a:pPr>
            <a:r>
              <a:rPr lang="en-GB" altLang="en-US" sz="2400" b="1" dirty="0"/>
              <a:t>	</a:t>
            </a:r>
            <a:r>
              <a:rPr lang="en-GB" altLang="en-US" sz="2400" dirty="0"/>
              <a:t>- Time element/Time restriction</a:t>
            </a:r>
          </a:p>
          <a:p>
            <a:pPr marL="0" indent="0" algn="just">
              <a:buNone/>
            </a:pPr>
            <a:r>
              <a:rPr lang="en-GB" altLang="en-US" sz="2400" dirty="0"/>
              <a:t>	- Biases may present in result </a:t>
            </a:r>
          </a:p>
          <a:p>
            <a:pPr marL="0" indent="0" algn="just">
              <a:buNone/>
            </a:pPr>
            <a:r>
              <a:rPr lang="en-GB" altLang="en-US" sz="2400" dirty="0"/>
              <a:t>	- Costly </a:t>
            </a:r>
          </a:p>
          <a:p>
            <a:pPr marL="0" indent="0" algn="just">
              <a:buNone/>
            </a:pPr>
            <a:r>
              <a:rPr lang="en-GB" altLang="en-US" sz="2400" dirty="0"/>
              <a:t>	- Hesitation to express </a:t>
            </a:r>
          </a:p>
          <a:p>
            <a:pPr marL="0" indent="0" algn="just">
              <a:buNone/>
            </a:pPr>
            <a:r>
              <a:rPr lang="en-GB" altLang="en-US" sz="2400" dirty="0"/>
              <a:t>	- Vague </a:t>
            </a:r>
          </a:p>
          <a:p>
            <a:pPr marL="0" indent="0" algn="just">
              <a:buNone/>
            </a:pPr>
            <a:r>
              <a:rPr lang="en-GB" altLang="en-US" sz="2400" dirty="0"/>
              <a:t>	- Less time for thinking </a:t>
            </a:r>
          </a:p>
          <a:p>
            <a:pPr marL="0" indent="0" algn="just">
              <a:buNone/>
            </a:pPr>
            <a:r>
              <a:rPr lang="en-GB" altLang="en-US" sz="2400" dirty="0"/>
              <a:t>	- Very subjective </a:t>
            </a:r>
          </a:p>
          <a:p>
            <a:pPr marL="0" indent="0" algn="just">
              <a:buNone/>
            </a:pPr>
            <a:r>
              <a:rPr lang="en-GB" altLang="en-US" sz="2400" dirty="0"/>
              <a:t>	- Researcher can have influence </a:t>
            </a:r>
          </a:p>
          <a:p>
            <a:pPr marL="0" indent="0" algn="just">
              <a:buNone/>
            </a:pPr>
            <a:r>
              <a:rPr lang="en-GB" altLang="en-US" sz="2400" dirty="0"/>
              <a:t>	- Manipulate or socially accepted response may be 	preferred</a:t>
            </a:r>
          </a:p>
        </p:txBody>
      </p:sp>
      <p:sp>
        <p:nvSpPr>
          <p:cNvPr id="2" name="Rectangle 1">
            <a:extLst>
              <a:ext uri="{FF2B5EF4-FFF2-40B4-BE49-F238E27FC236}">
                <a16:creationId xmlns:a16="http://schemas.microsoft.com/office/drawing/2014/main" id="{1E4D713E-C963-D246-91B3-AC6123DD8E1A}"/>
              </a:ext>
            </a:extLst>
          </p:cNvPr>
          <p:cNvSpPr/>
          <p:nvPr/>
        </p:nvSpPr>
        <p:spPr>
          <a:xfrm>
            <a:off x="4572000" y="5294027"/>
            <a:ext cx="2073132" cy="369332"/>
          </a:xfrm>
          <a:prstGeom prst="rect">
            <a:avLst/>
          </a:prstGeom>
        </p:spPr>
        <p:txBody>
          <a:bodyPr wrap="none">
            <a:spAutoFit/>
          </a:bodyPr>
          <a:lstStyle/>
          <a:p>
            <a:r>
              <a:rPr lang="en-GB" dirty="0"/>
              <a:t>Source: </a:t>
            </a:r>
            <a:r>
              <a:rPr lang="en-GB" dirty="0" err="1"/>
              <a:t>Isave</a:t>
            </a:r>
            <a:r>
              <a:rPr lang="en-GB" dirty="0"/>
              <a:t> </a:t>
            </a:r>
            <a:r>
              <a:rPr lang="en-US" dirty="0"/>
              <a:t>(2010)</a:t>
            </a:r>
          </a:p>
        </p:txBody>
      </p:sp>
    </p:spTree>
    <p:extLst>
      <p:ext uri="{BB962C8B-B14F-4D97-AF65-F5344CB8AC3E}">
        <p14:creationId xmlns:p14="http://schemas.microsoft.com/office/powerpoint/2010/main" val="37265437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33</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Primary Data Collection Tool</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279525"/>
            <a:ext cx="8435280" cy="4350365"/>
          </a:xfrm>
        </p:spPr>
        <p:txBody>
          <a:bodyPr>
            <a:normAutofit fontScale="85000" lnSpcReduction="20000"/>
          </a:bodyPr>
          <a:lstStyle/>
          <a:p>
            <a:pPr algn="just"/>
            <a:r>
              <a:rPr lang="en-GB" altLang="en-US" sz="2400" b="1" dirty="0"/>
              <a:t>Survey: </a:t>
            </a:r>
          </a:p>
          <a:p>
            <a:pPr marL="0" indent="0" algn="just">
              <a:buNone/>
            </a:pPr>
            <a:r>
              <a:rPr lang="en-GB" altLang="en-US" sz="2400" b="1" dirty="0"/>
              <a:t>	</a:t>
            </a:r>
            <a:endParaRPr lang="en-GB" altLang="en-US" sz="2400" dirty="0"/>
          </a:p>
          <a:p>
            <a:pPr marL="0" indent="0" algn="just">
              <a:buNone/>
            </a:pPr>
            <a:r>
              <a:rPr lang="en-GB" altLang="en-US" sz="2400" dirty="0"/>
              <a:t>- The process to ask many people a question or a series of questions in order to gather information about what most people do or think about something (Cruz, 2016)</a:t>
            </a:r>
          </a:p>
          <a:p>
            <a:pPr marL="0" indent="0" algn="just">
              <a:buNone/>
            </a:pPr>
            <a:endParaRPr lang="en-GB" altLang="en-US" sz="2400" dirty="0"/>
          </a:p>
          <a:p>
            <a:pPr marL="0" indent="0" algn="just">
              <a:buNone/>
            </a:pPr>
            <a:r>
              <a:rPr lang="en-GB" altLang="en-US" sz="2400" dirty="0"/>
              <a:t>- A survey is used to know or get the opinions of large group 	of people about a particular topic or issue (Cruz, 2016)</a:t>
            </a:r>
          </a:p>
          <a:p>
            <a:pPr marL="0" indent="0" algn="just">
              <a:buNone/>
            </a:pPr>
            <a:endParaRPr lang="en-GB" altLang="en-US" sz="2400" dirty="0"/>
          </a:p>
          <a:p>
            <a:pPr marL="0" indent="0" algn="just">
              <a:buNone/>
            </a:pPr>
            <a:r>
              <a:rPr lang="en-GB" altLang="en-US" sz="2400" dirty="0"/>
              <a:t>- Non-experimental type in which the researcher investigate a community or a group of people (</a:t>
            </a:r>
            <a:r>
              <a:rPr lang="en-GB" altLang="en-US" sz="2400" dirty="0" err="1"/>
              <a:t>Nalzaro</a:t>
            </a:r>
            <a:r>
              <a:rPr lang="en-GB" altLang="en-US" sz="2400" dirty="0"/>
              <a:t>, 2012)</a:t>
            </a:r>
          </a:p>
          <a:p>
            <a:pPr marL="0" indent="0" algn="just">
              <a:buNone/>
            </a:pPr>
            <a:endParaRPr lang="en-GB" altLang="en-US" sz="2400" dirty="0"/>
          </a:p>
          <a:p>
            <a:pPr marL="0" indent="0" algn="just">
              <a:buNone/>
            </a:pPr>
            <a:endParaRPr lang="en-GB" altLang="en-US" sz="2400" b="1" dirty="0"/>
          </a:p>
          <a:p>
            <a:pPr marL="0" indent="0" algn="just">
              <a:buNone/>
            </a:pPr>
            <a:r>
              <a:rPr lang="en-GB" altLang="en-US" sz="2400" b="1" dirty="0"/>
              <a:t>- </a:t>
            </a:r>
            <a:r>
              <a:rPr lang="en-GB" altLang="en-US" sz="2400" dirty="0"/>
              <a:t>Another name is FORMULATIVE OR EXPLORATORY research</a:t>
            </a:r>
            <a:endParaRPr lang="en-GB" altLang="en-US" sz="2400" b="1" dirty="0"/>
          </a:p>
        </p:txBody>
      </p:sp>
    </p:spTree>
    <p:extLst>
      <p:ext uri="{BB962C8B-B14F-4D97-AF65-F5344CB8AC3E}">
        <p14:creationId xmlns:p14="http://schemas.microsoft.com/office/powerpoint/2010/main" val="5976048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34</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Types of Survey</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279525"/>
            <a:ext cx="8435280" cy="4350365"/>
          </a:xfrm>
        </p:spPr>
        <p:txBody>
          <a:bodyPr>
            <a:normAutofit fontScale="92500" lnSpcReduction="20000"/>
          </a:bodyPr>
          <a:lstStyle/>
          <a:p>
            <a:pPr algn="just"/>
            <a:r>
              <a:rPr lang="en-GB" altLang="en-US" sz="2400" b="1" dirty="0"/>
              <a:t>Descriptive Survey: </a:t>
            </a:r>
            <a:r>
              <a:rPr lang="en-GB" altLang="en-US" sz="2400" dirty="0"/>
              <a:t>Descriptive survey is undertaken to describe the frequency of occurrence of a phenomenon rather than to study the relationships</a:t>
            </a:r>
          </a:p>
          <a:p>
            <a:pPr algn="just"/>
            <a:endParaRPr lang="en-GB" altLang="en-US" sz="2000" b="1" dirty="0"/>
          </a:p>
          <a:p>
            <a:pPr algn="just"/>
            <a:r>
              <a:rPr lang="en-GB" altLang="en-US" sz="2400" b="1" dirty="0"/>
              <a:t>Exploratory Survey: </a:t>
            </a:r>
            <a:r>
              <a:rPr lang="en-GB" altLang="en-US" sz="2400" dirty="0"/>
              <a:t>Exploratory survey is a phenomenon and its related factors about which much information is not known </a:t>
            </a:r>
          </a:p>
          <a:p>
            <a:pPr algn="just"/>
            <a:endParaRPr lang="en-GB" altLang="en-US" sz="2400" b="1" dirty="0"/>
          </a:p>
          <a:p>
            <a:pPr algn="just"/>
            <a:r>
              <a:rPr lang="en-GB" altLang="en-US" sz="2400" b="1" dirty="0"/>
              <a:t>Correlational Survey: </a:t>
            </a:r>
            <a:r>
              <a:rPr lang="en-GB" altLang="en-US" sz="2400" dirty="0"/>
              <a:t>Studies the relationships between two or more variables in a natural setting without manipulation or control</a:t>
            </a:r>
          </a:p>
          <a:p>
            <a:pPr algn="just"/>
            <a:endParaRPr lang="en-GB" altLang="en-US" sz="2400" b="1" dirty="0"/>
          </a:p>
          <a:p>
            <a:pPr algn="just"/>
            <a:r>
              <a:rPr lang="en-GB" altLang="en-US" sz="2400" b="1" dirty="0"/>
              <a:t>Comparative Survey: </a:t>
            </a:r>
            <a:r>
              <a:rPr lang="en-GB" altLang="en-US" sz="2400" dirty="0"/>
              <a:t>Aims at comparing and constructing the existence of a certain phenomenon in two or more groups</a:t>
            </a:r>
            <a:endParaRPr lang="en-GB" altLang="en-US" sz="2400" b="1" dirty="0"/>
          </a:p>
          <a:p>
            <a:pPr algn="just"/>
            <a:endParaRPr lang="en-GB" altLang="en-US" sz="2400" dirty="0"/>
          </a:p>
          <a:p>
            <a:pPr algn="just"/>
            <a:endParaRPr lang="en-GB" altLang="en-US" sz="2000" dirty="0"/>
          </a:p>
        </p:txBody>
      </p:sp>
      <p:sp>
        <p:nvSpPr>
          <p:cNvPr id="5" name="Rectangle 4">
            <a:extLst>
              <a:ext uri="{FF2B5EF4-FFF2-40B4-BE49-F238E27FC236}">
                <a16:creationId xmlns:a16="http://schemas.microsoft.com/office/drawing/2014/main" id="{6F447AF6-54B1-6148-9ADE-3208550B219D}"/>
              </a:ext>
            </a:extLst>
          </p:cNvPr>
          <p:cNvSpPr/>
          <p:nvPr/>
        </p:nvSpPr>
        <p:spPr>
          <a:xfrm>
            <a:off x="6249851" y="5363924"/>
            <a:ext cx="2436949" cy="369332"/>
          </a:xfrm>
          <a:prstGeom prst="rect">
            <a:avLst/>
          </a:prstGeom>
        </p:spPr>
        <p:txBody>
          <a:bodyPr wrap="none">
            <a:spAutoFit/>
          </a:bodyPr>
          <a:lstStyle/>
          <a:p>
            <a:r>
              <a:rPr lang="en-GB" dirty="0"/>
              <a:t>Source: </a:t>
            </a:r>
            <a:r>
              <a:rPr lang="en-GB" dirty="0" err="1"/>
              <a:t>Jaikumar</a:t>
            </a:r>
            <a:r>
              <a:rPr lang="en-GB" dirty="0"/>
              <a:t> </a:t>
            </a:r>
            <a:r>
              <a:rPr lang="en-US" dirty="0"/>
              <a:t>(2018)</a:t>
            </a:r>
          </a:p>
        </p:txBody>
      </p:sp>
    </p:spTree>
    <p:extLst>
      <p:ext uri="{BB962C8B-B14F-4D97-AF65-F5344CB8AC3E}">
        <p14:creationId xmlns:p14="http://schemas.microsoft.com/office/powerpoint/2010/main" val="12751582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35</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b="1" dirty="0">
                <a:latin typeface="Calibri" pitchFamily="34" charset="0"/>
              </a:rPr>
              <a:t>Types of Survey</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279525"/>
            <a:ext cx="8435280" cy="4350365"/>
          </a:xfrm>
        </p:spPr>
        <p:txBody>
          <a:bodyPr>
            <a:normAutofit lnSpcReduction="10000"/>
          </a:bodyPr>
          <a:lstStyle/>
          <a:p>
            <a:pPr algn="just"/>
            <a:r>
              <a:rPr lang="en-GB" altLang="en-US" sz="2400" b="1" dirty="0"/>
              <a:t>Written Survey: </a:t>
            </a:r>
            <a:r>
              <a:rPr lang="en-GB" altLang="en-US" sz="2400" dirty="0"/>
              <a:t>In a written survey, data are collected with the support of written, structured tools, such as questionnaires, opinionnaires etc. </a:t>
            </a:r>
          </a:p>
          <a:p>
            <a:pPr algn="just"/>
            <a:endParaRPr lang="en-GB" altLang="en-US" sz="2400" b="1" dirty="0"/>
          </a:p>
          <a:p>
            <a:pPr algn="just"/>
            <a:r>
              <a:rPr lang="en-GB" altLang="en-US" sz="2400" b="1" dirty="0"/>
              <a:t>Oral Survey: </a:t>
            </a:r>
            <a:r>
              <a:rPr lang="en-GB" altLang="en-US" sz="2400" dirty="0"/>
              <a:t>In a oral survey, data are collected by using face-to-face or telephonic conversation or oral interview with respondents </a:t>
            </a:r>
          </a:p>
          <a:p>
            <a:pPr algn="just"/>
            <a:endParaRPr lang="en-GB" altLang="en-US" sz="2400" b="1" dirty="0"/>
          </a:p>
          <a:p>
            <a:pPr algn="just"/>
            <a:r>
              <a:rPr lang="en-GB" altLang="en-US" sz="2400" b="1" dirty="0"/>
              <a:t>Electronic Survey: </a:t>
            </a:r>
            <a:r>
              <a:rPr lang="en-GB" altLang="en-US" sz="2400" dirty="0"/>
              <a:t>In an electronic survey, data are collected by using electronic means such as electronic mail messages (email), web forms, mobile short-message (SMS), WhatsApp messages, Chat etc. </a:t>
            </a:r>
            <a:endParaRPr lang="en-GB" altLang="en-US" sz="2400" b="1" dirty="0"/>
          </a:p>
          <a:p>
            <a:pPr algn="just"/>
            <a:endParaRPr lang="en-GB" altLang="en-US" sz="2400" dirty="0"/>
          </a:p>
          <a:p>
            <a:pPr algn="just"/>
            <a:endParaRPr lang="en-GB" altLang="en-US" sz="2000" dirty="0"/>
          </a:p>
        </p:txBody>
      </p:sp>
      <p:sp>
        <p:nvSpPr>
          <p:cNvPr id="5" name="Rectangle 4">
            <a:extLst>
              <a:ext uri="{FF2B5EF4-FFF2-40B4-BE49-F238E27FC236}">
                <a16:creationId xmlns:a16="http://schemas.microsoft.com/office/drawing/2014/main" id="{6F447AF6-54B1-6148-9ADE-3208550B219D}"/>
              </a:ext>
            </a:extLst>
          </p:cNvPr>
          <p:cNvSpPr/>
          <p:nvPr/>
        </p:nvSpPr>
        <p:spPr>
          <a:xfrm>
            <a:off x="6249851" y="5363924"/>
            <a:ext cx="2436949" cy="369332"/>
          </a:xfrm>
          <a:prstGeom prst="rect">
            <a:avLst/>
          </a:prstGeom>
        </p:spPr>
        <p:txBody>
          <a:bodyPr wrap="none">
            <a:spAutoFit/>
          </a:bodyPr>
          <a:lstStyle/>
          <a:p>
            <a:r>
              <a:rPr lang="en-GB" dirty="0"/>
              <a:t>Source: </a:t>
            </a:r>
            <a:r>
              <a:rPr lang="en-GB" dirty="0" err="1"/>
              <a:t>Jaikumar</a:t>
            </a:r>
            <a:r>
              <a:rPr lang="en-GB" dirty="0"/>
              <a:t> </a:t>
            </a:r>
            <a:r>
              <a:rPr lang="en-US" dirty="0"/>
              <a:t>(2018)</a:t>
            </a:r>
          </a:p>
        </p:txBody>
      </p:sp>
    </p:spTree>
    <p:extLst>
      <p:ext uri="{BB962C8B-B14F-4D97-AF65-F5344CB8AC3E}">
        <p14:creationId xmlns:p14="http://schemas.microsoft.com/office/powerpoint/2010/main" val="7236131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36</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fontScale="90000"/>
          </a:bodyPr>
          <a:lstStyle/>
          <a:p>
            <a:pPr algn="ctr" fontAlgn="auto">
              <a:spcAft>
                <a:spcPts val="0"/>
              </a:spcAft>
              <a:defRPr/>
            </a:pPr>
            <a:r>
              <a:rPr lang="en-GB" b="1" dirty="0">
                <a:latin typeface="Calibri" pitchFamily="34" charset="0"/>
              </a:rPr>
              <a:t>Advantages &amp; Disadvantages of Survey</a:t>
            </a:r>
            <a:endParaRPr lang="en-GB" b="1" dirty="0">
              <a:solidFill>
                <a:schemeClr val="tx2">
                  <a:satMod val="200000"/>
                </a:schemeClr>
              </a:solidFill>
              <a:latin typeface="Calibri" pitchFamily="34" charset="0"/>
            </a:endParaRPr>
          </a:p>
        </p:txBody>
      </p:sp>
      <p:sp>
        <p:nvSpPr>
          <p:cNvPr id="13316" name="Content Placeholder 2">
            <a:extLst>
              <a:ext uri="{FF2B5EF4-FFF2-40B4-BE49-F238E27FC236}">
                <a16:creationId xmlns:a16="http://schemas.microsoft.com/office/drawing/2014/main" id="{AC183CAE-DA2A-4813-AA17-4FBB537E913A}"/>
              </a:ext>
            </a:extLst>
          </p:cNvPr>
          <p:cNvSpPr>
            <a:spLocks noGrp="1"/>
          </p:cNvSpPr>
          <p:nvPr>
            <p:ph idx="4294967295"/>
          </p:nvPr>
        </p:nvSpPr>
        <p:spPr>
          <a:xfrm>
            <a:off x="457200" y="1279525"/>
            <a:ext cx="8435280" cy="4350365"/>
          </a:xfrm>
        </p:spPr>
        <p:txBody>
          <a:bodyPr>
            <a:normAutofit/>
          </a:bodyPr>
          <a:lstStyle/>
          <a:p>
            <a:pPr algn="just"/>
            <a:r>
              <a:rPr lang="en-GB" altLang="en-US" sz="2400" b="1" dirty="0"/>
              <a:t>Advantages</a:t>
            </a:r>
          </a:p>
          <a:p>
            <a:pPr algn="just">
              <a:buFontTx/>
              <a:buChar char="-"/>
            </a:pPr>
            <a:r>
              <a:rPr lang="en-GB" altLang="en-US" sz="2400" dirty="0"/>
              <a:t>Can provide information about the possibilities of undertaking different types of research methods</a:t>
            </a:r>
          </a:p>
          <a:p>
            <a:pPr algn="just">
              <a:buFontTx/>
              <a:buChar char="-"/>
            </a:pPr>
            <a:r>
              <a:rPr lang="en-GB" altLang="en-US" sz="2400" dirty="0"/>
              <a:t>Provides data about the present</a:t>
            </a:r>
          </a:p>
          <a:p>
            <a:pPr algn="just">
              <a:buFontTx/>
              <a:buChar char="-"/>
            </a:pPr>
            <a:r>
              <a:rPr lang="en-GB" altLang="en-US" sz="2400" dirty="0"/>
              <a:t>Has a high degree of representativeness </a:t>
            </a:r>
          </a:p>
          <a:p>
            <a:pPr algn="just">
              <a:buFontTx/>
              <a:buChar char="-"/>
            </a:pPr>
            <a:r>
              <a:rPr lang="en-GB" altLang="en-US" sz="2400" dirty="0"/>
              <a:t>Easy to get respondents and information often do not express their true reactions to the questions </a:t>
            </a:r>
          </a:p>
          <a:p>
            <a:pPr algn="just"/>
            <a:r>
              <a:rPr lang="en-GB" altLang="en-US" sz="2400" b="1" dirty="0"/>
              <a:t>Disadvantages</a:t>
            </a:r>
          </a:p>
          <a:p>
            <a:pPr algn="just">
              <a:buFontTx/>
              <a:buChar char="-"/>
            </a:pPr>
            <a:r>
              <a:rPr lang="en-GB" altLang="en-US" sz="2400" dirty="0"/>
              <a:t>Yields a low degree of control over extraneous variables </a:t>
            </a:r>
          </a:p>
          <a:p>
            <a:pPr algn="just">
              <a:buFontTx/>
              <a:buChar char="-"/>
            </a:pPr>
            <a:r>
              <a:rPr lang="en-GB" altLang="en-US" sz="2400" dirty="0"/>
              <a:t>Verbal behaviour is quite unreliable and that people</a:t>
            </a:r>
          </a:p>
          <a:p>
            <a:pPr marL="0" indent="0" algn="just">
              <a:buNone/>
            </a:pPr>
            <a:endParaRPr lang="en-GB" altLang="en-US" sz="2400" dirty="0"/>
          </a:p>
        </p:txBody>
      </p:sp>
      <p:sp>
        <p:nvSpPr>
          <p:cNvPr id="5" name="Rectangle 4">
            <a:extLst>
              <a:ext uri="{FF2B5EF4-FFF2-40B4-BE49-F238E27FC236}">
                <a16:creationId xmlns:a16="http://schemas.microsoft.com/office/drawing/2014/main" id="{6C192311-85F1-9B46-B478-8843B0E85FC0}"/>
              </a:ext>
            </a:extLst>
          </p:cNvPr>
          <p:cNvSpPr/>
          <p:nvPr/>
        </p:nvSpPr>
        <p:spPr>
          <a:xfrm>
            <a:off x="6613668" y="5393809"/>
            <a:ext cx="2310504" cy="369332"/>
          </a:xfrm>
          <a:prstGeom prst="rect">
            <a:avLst/>
          </a:prstGeom>
        </p:spPr>
        <p:txBody>
          <a:bodyPr wrap="none">
            <a:spAutoFit/>
          </a:bodyPr>
          <a:lstStyle/>
          <a:p>
            <a:r>
              <a:rPr lang="en-GB" dirty="0"/>
              <a:t>Source: </a:t>
            </a:r>
            <a:r>
              <a:rPr lang="en-GB" dirty="0" err="1"/>
              <a:t>Nalzaro</a:t>
            </a:r>
            <a:r>
              <a:rPr lang="en-GB" dirty="0"/>
              <a:t> </a:t>
            </a:r>
            <a:r>
              <a:rPr lang="en-US" dirty="0"/>
              <a:t>(2012)</a:t>
            </a:r>
          </a:p>
        </p:txBody>
      </p:sp>
    </p:spTree>
    <p:extLst>
      <p:ext uri="{BB962C8B-B14F-4D97-AF65-F5344CB8AC3E}">
        <p14:creationId xmlns:p14="http://schemas.microsoft.com/office/powerpoint/2010/main" val="11655256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37</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sz="3200" b="1" dirty="0"/>
              <a:t>Secondary Data Collection Methods: Sources of Secondary Data</a:t>
            </a:r>
            <a:endParaRPr lang="en-GB" sz="3200" b="1" dirty="0">
              <a:solidFill>
                <a:schemeClr val="tx2">
                  <a:satMod val="200000"/>
                </a:schemeClr>
              </a:solidFill>
            </a:endParaRPr>
          </a:p>
        </p:txBody>
      </p:sp>
      <p:sp>
        <p:nvSpPr>
          <p:cNvPr id="5" name="Rectangle 4">
            <a:extLst>
              <a:ext uri="{FF2B5EF4-FFF2-40B4-BE49-F238E27FC236}">
                <a16:creationId xmlns:a16="http://schemas.microsoft.com/office/drawing/2014/main" id="{6C192311-85F1-9B46-B478-8843B0E85FC0}"/>
              </a:ext>
            </a:extLst>
          </p:cNvPr>
          <p:cNvSpPr/>
          <p:nvPr/>
        </p:nvSpPr>
        <p:spPr>
          <a:xfrm>
            <a:off x="6613668" y="5393809"/>
            <a:ext cx="2310504" cy="369332"/>
          </a:xfrm>
          <a:prstGeom prst="rect">
            <a:avLst/>
          </a:prstGeom>
        </p:spPr>
        <p:txBody>
          <a:bodyPr wrap="none">
            <a:spAutoFit/>
          </a:bodyPr>
          <a:lstStyle/>
          <a:p>
            <a:r>
              <a:rPr lang="en-GB" dirty="0"/>
              <a:t>Source: </a:t>
            </a:r>
            <a:r>
              <a:rPr lang="en-GB" dirty="0" err="1"/>
              <a:t>Nalzaro</a:t>
            </a:r>
            <a:r>
              <a:rPr lang="en-GB" dirty="0"/>
              <a:t> </a:t>
            </a:r>
            <a:r>
              <a:rPr lang="en-US" dirty="0"/>
              <a:t>(2012)</a:t>
            </a:r>
          </a:p>
        </p:txBody>
      </p:sp>
      <p:pic>
        <p:nvPicPr>
          <p:cNvPr id="3" name="Picture 2">
            <a:extLst>
              <a:ext uri="{FF2B5EF4-FFF2-40B4-BE49-F238E27FC236}">
                <a16:creationId xmlns:a16="http://schemas.microsoft.com/office/drawing/2014/main" id="{20ABB1E4-F425-3F40-B9ED-CE44032C7035}"/>
              </a:ext>
            </a:extLst>
          </p:cNvPr>
          <p:cNvPicPr>
            <a:picLocks noChangeAspect="1"/>
          </p:cNvPicPr>
          <p:nvPr/>
        </p:nvPicPr>
        <p:blipFill>
          <a:blip r:embed="rId3"/>
          <a:stretch>
            <a:fillRect/>
          </a:stretch>
        </p:blipFill>
        <p:spPr>
          <a:xfrm>
            <a:off x="1022350" y="1279525"/>
            <a:ext cx="7099300" cy="4067175"/>
          </a:xfrm>
          <a:prstGeom prst="rect">
            <a:avLst/>
          </a:prstGeom>
        </p:spPr>
      </p:pic>
    </p:spTree>
    <p:extLst>
      <p:ext uri="{BB962C8B-B14F-4D97-AF65-F5344CB8AC3E}">
        <p14:creationId xmlns:p14="http://schemas.microsoft.com/office/powerpoint/2010/main" val="9584898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38</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sz="3200" b="1" dirty="0"/>
              <a:t>Secondary Data Collection Methods: Sources of Secondary Data</a:t>
            </a:r>
            <a:endParaRPr lang="en-GB" sz="3200" b="1" dirty="0">
              <a:solidFill>
                <a:schemeClr val="tx2">
                  <a:satMod val="200000"/>
                </a:schemeClr>
              </a:solidFill>
            </a:endParaRPr>
          </a:p>
        </p:txBody>
      </p:sp>
      <p:sp>
        <p:nvSpPr>
          <p:cNvPr id="5" name="Rectangle 4">
            <a:extLst>
              <a:ext uri="{FF2B5EF4-FFF2-40B4-BE49-F238E27FC236}">
                <a16:creationId xmlns:a16="http://schemas.microsoft.com/office/drawing/2014/main" id="{6C192311-85F1-9B46-B478-8843B0E85FC0}"/>
              </a:ext>
            </a:extLst>
          </p:cNvPr>
          <p:cNvSpPr/>
          <p:nvPr/>
        </p:nvSpPr>
        <p:spPr>
          <a:xfrm>
            <a:off x="6613668" y="5393809"/>
            <a:ext cx="2310504" cy="369332"/>
          </a:xfrm>
          <a:prstGeom prst="rect">
            <a:avLst/>
          </a:prstGeom>
        </p:spPr>
        <p:txBody>
          <a:bodyPr wrap="none">
            <a:spAutoFit/>
          </a:bodyPr>
          <a:lstStyle/>
          <a:p>
            <a:r>
              <a:rPr lang="en-GB" dirty="0"/>
              <a:t>Source: </a:t>
            </a:r>
            <a:r>
              <a:rPr lang="en-GB" dirty="0" err="1"/>
              <a:t>Nalzaro</a:t>
            </a:r>
            <a:r>
              <a:rPr lang="en-GB" dirty="0"/>
              <a:t> </a:t>
            </a:r>
            <a:r>
              <a:rPr lang="en-US" dirty="0"/>
              <a:t>(2012)</a:t>
            </a:r>
          </a:p>
        </p:txBody>
      </p:sp>
      <p:sp>
        <p:nvSpPr>
          <p:cNvPr id="6" name="Content Placeholder 2">
            <a:extLst>
              <a:ext uri="{FF2B5EF4-FFF2-40B4-BE49-F238E27FC236}">
                <a16:creationId xmlns:a16="http://schemas.microsoft.com/office/drawing/2014/main" id="{C9AB0541-9829-B045-A1D6-7EFAA6A823EC}"/>
              </a:ext>
            </a:extLst>
          </p:cNvPr>
          <p:cNvSpPr txBox="1">
            <a:spLocks/>
          </p:cNvSpPr>
          <p:nvPr/>
        </p:nvSpPr>
        <p:spPr>
          <a:xfrm>
            <a:off x="457200" y="1279525"/>
            <a:ext cx="8435280" cy="4350365"/>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Font typeface="Arial" pitchFamily="34" charset="0"/>
              <a:buNone/>
            </a:pPr>
            <a:r>
              <a:rPr lang="en-GB" altLang="en-US" sz="2200" dirty="0"/>
              <a:t>The two most common types of secondary data sources are labelled as </a:t>
            </a:r>
            <a:r>
              <a:rPr lang="en-GB" altLang="en-US" sz="2200" b="1" dirty="0"/>
              <a:t>Internal </a:t>
            </a:r>
            <a:r>
              <a:rPr lang="en-GB" altLang="en-US" sz="2200" dirty="0"/>
              <a:t>and </a:t>
            </a:r>
            <a:r>
              <a:rPr lang="en-GB" altLang="en-US" sz="2200" b="1" dirty="0"/>
              <a:t>external</a:t>
            </a:r>
          </a:p>
          <a:p>
            <a:pPr marL="0" indent="0" algn="just">
              <a:buFont typeface="Arial" pitchFamily="34" charset="0"/>
              <a:buNone/>
            </a:pPr>
            <a:endParaRPr lang="en-GB" altLang="en-US" sz="2200" b="1" dirty="0"/>
          </a:p>
          <a:p>
            <a:pPr marL="0" indent="0" algn="just">
              <a:buFont typeface="Arial" pitchFamily="34" charset="0"/>
              <a:buNone/>
            </a:pPr>
            <a:r>
              <a:rPr lang="en-GB" altLang="en-US" sz="2200" b="1" dirty="0"/>
              <a:t>Internal Sources of data: </a:t>
            </a:r>
            <a:r>
              <a:rPr lang="en-GB" altLang="en-US" sz="2200" dirty="0"/>
              <a:t>are those that are internal to the organisation in question. </a:t>
            </a:r>
            <a:r>
              <a:rPr lang="en-GB" altLang="en-US" sz="2200" b="1" dirty="0"/>
              <a:t>For example: </a:t>
            </a:r>
            <a:r>
              <a:rPr lang="en-GB" altLang="en-US" sz="2200" dirty="0"/>
              <a:t>if you are doing a research project for an organisation, where you are an intern, and you want to reuse some of their past data, you would be using internal data sources </a:t>
            </a:r>
          </a:p>
          <a:p>
            <a:pPr marL="0" indent="0" algn="just">
              <a:buFont typeface="Arial" pitchFamily="34" charset="0"/>
              <a:buNone/>
            </a:pPr>
            <a:endParaRPr lang="en-GB" altLang="en-US" sz="2200" b="1" dirty="0"/>
          </a:p>
          <a:p>
            <a:pPr marL="0" indent="0" algn="just">
              <a:buFont typeface="Arial" pitchFamily="34" charset="0"/>
              <a:buNone/>
            </a:pPr>
            <a:r>
              <a:rPr lang="en-GB" altLang="en-US" sz="2200" b="1" dirty="0"/>
              <a:t>External Sources of data: </a:t>
            </a:r>
            <a:r>
              <a:rPr lang="en-GB" altLang="en-US" sz="2200" dirty="0"/>
              <a:t>are those that are external to an organisation or a research institution. This type of data has been collected by “somebody else”, in the literal sense of the term</a:t>
            </a:r>
            <a:endParaRPr lang="en-GB" altLang="en-US" sz="2200" b="1" dirty="0"/>
          </a:p>
          <a:p>
            <a:pPr marL="0" indent="0" algn="just">
              <a:buFont typeface="Arial" pitchFamily="34" charset="0"/>
              <a:buNone/>
            </a:pPr>
            <a:endParaRPr lang="en-GB" altLang="en-US" sz="2200" dirty="0"/>
          </a:p>
        </p:txBody>
      </p:sp>
    </p:spTree>
    <p:extLst>
      <p:ext uri="{BB962C8B-B14F-4D97-AF65-F5344CB8AC3E}">
        <p14:creationId xmlns:p14="http://schemas.microsoft.com/office/powerpoint/2010/main" val="40112765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39</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1143000"/>
          </a:xfrm>
        </p:spPr>
        <p:txBody>
          <a:bodyPr>
            <a:normAutofit/>
          </a:bodyPr>
          <a:lstStyle/>
          <a:p>
            <a:pPr algn="ctr" fontAlgn="auto">
              <a:spcAft>
                <a:spcPts val="0"/>
              </a:spcAft>
              <a:defRPr/>
            </a:pPr>
            <a:r>
              <a:rPr lang="en-GB" sz="3200" b="1" dirty="0"/>
              <a:t>Summary of Internal &amp; External Sources of Secondary Data</a:t>
            </a:r>
            <a:endParaRPr lang="en-GB" sz="3200" b="1" dirty="0">
              <a:solidFill>
                <a:schemeClr val="tx2">
                  <a:satMod val="200000"/>
                </a:schemeClr>
              </a:solidFill>
            </a:endParaRPr>
          </a:p>
        </p:txBody>
      </p:sp>
      <p:pic>
        <p:nvPicPr>
          <p:cNvPr id="2" name="Picture 1">
            <a:extLst>
              <a:ext uri="{FF2B5EF4-FFF2-40B4-BE49-F238E27FC236}">
                <a16:creationId xmlns:a16="http://schemas.microsoft.com/office/drawing/2014/main" id="{A364D914-2043-134F-9D0D-BBF85A85C73D}"/>
              </a:ext>
            </a:extLst>
          </p:cNvPr>
          <p:cNvPicPr>
            <a:picLocks noChangeAspect="1"/>
          </p:cNvPicPr>
          <p:nvPr/>
        </p:nvPicPr>
        <p:blipFill>
          <a:blip r:embed="rId3"/>
          <a:stretch>
            <a:fillRect/>
          </a:stretch>
        </p:blipFill>
        <p:spPr>
          <a:xfrm>
            <a:off x="457200" y="1279525"/>
            <a:ext cx="8229600" cy="4237707"/>
          </a:xfrm>
          <a:prstGeom prst="rect">
            <a:avLst/>
          </a:prstGeom>
        </p:spPr>
      </p:pic>
    </p:spTree>
    <p:extLst>
      <p:ext uri="{BB962C8B-B14F-4D97-AF65-F5344CB8AC3E}">
        <p14:creationId xmlns:p14="http://schemas.microsoft.com/office/powerpoint/2010/main" val="22205859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40</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700187"/>
          </a:xfrm>
        </p:spPr>
        <p:txBody>
          <a:bodyPr>
            <a:normAutofit/>
          </a:bodyPr>
          <a:lstStyle/>
          <a:p>
            <a:pPr algn="ctr" fontAlgn="auto">
              <a:spcAft>
                <a:spcPts val="0"/>
              </a:spcAft>
              <a:defRPr/>
            </a:pPr>
            <a:r>
              <a:rPr lang="en-GB" sz="3200" b="1" dirty="0"/>
              <a:t>Secondary Research Process – 4 Steps</a:t>
            </a:r>
            <a:endParaRPr lang="en-GB" sz="3200" b="1" dirty="0">
              <a:solidFill>
                <a:schemeClr val="tx2">
                  <a:satMod val="200000"/>
                </a:schemeClr>
              </a:solidFill>
            </a:endParaRPr>
          </a:p>
        </p:txBody>
      </p:sp>
      <p:sp>
        <p:nvSpPr>
          <p:cNvPr id="5" name="Content Placeholder 2">
            <a:extLst>
              <a:ext uri="{FF2B5EF4-FFF2-40B4-BE49-F238E27FC236}">
                <a16:creationId xmlns:a16="http://schemas.microsoft.com/office/drawing/2014/main" id="{4DBFED76-BB5D-FB43-8DBC-063AE718B354}"/>
              </a:ext>
            </a:extLst>
          </p:cNvPr>
          <p:cNvSpPr txBox="1">
            <a:spLocks/>
          </p:cNvSpPr>
          <p:nvPr/>
        </p:nvSpPr>
        <p:spPr>
          <a:xfrm>
            <a:off x="457200" y="1124744"/>
            <a:ext cx="8229600" cy="435036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Font typeface="Arial" pitchFamily="34" charset="0"/>
              <a:buNone/>
            </a:pPr>
            <a:r>
              <a:rPr lang="en-GB" altLang="en-US" sz="2200" dirty="0"/>
              <a:t>The secondary research process consists of 4 steps: </a:t>
            </a:r>
          </a:p>
          <a:p>
            <a:pPr marL="0" indent="0" algn="just">
              <a:buFont typeface="Arial" pitchFamily="34" charset="0"/>
              <a:buNone/>
            </a:pPr>
            <a:endParaRPr lang="en-GB" altLang="en-US" sz="2200" b="1" dirty="0"/>
          </a:p>
          <a:p>
            <a:pPr marL="457200" indent="-457200" algn="just">
              <a:buFont typeface="+mj-lt"/>
              <a:buAutoNum type="arabicPeriod"/>
            </a:pPr>
            <a:r>
              <a:rPr lang="en-GB" altLang="en-US" sz="2400" b="1" dirty="0"/>
              <a:t>Develop your research question(s): </a:t>
            </a:r>
            <a:r>
              <a:rPr lang="en-GB" altLang="en-US" sz="2400" dirty="0"/>
              <a:t>Secondary research begins exactly like any type of research: by developing your research question(s) </a:t>
            </a:r>
          </a:p>
          <a:p>
            <a:pPr marL="457200" indent="-457200" algn="just">
              <a:buFont typeface="+mj-lt"/>
              <a:buAutoNum type="arabicPeriod"/>
            </a:pPr>
            <a:endParaRPr lang="en-GB" altLang="en-US" sz="2400" dirty="0"/>
          </a:p>
          <a:p>
            <a:pPr marL="457200" indent="-457200" algn="just">
              <a:buFont typeface="+mj-lt"/>
              <a:buAutoNum type="arabicPeriod"/>
            </a:pPr>
            <a:r>
              <a:rPr lang="en-GB" altLang="en-US" sz="2400" b="1" dirty="0"/>
              <a:t>Identify a secondary data set: </a:t>
            </a:r>
            <a:r>
              <a:rPr lang="en-GB" altLang="en-US" sz="2400" dirty="0"/>
              <a:t>Most research begins by specifying what is already known on the topic and what knowledge seems to be missing. This process involves considering the kind of data previously collected on the topic </a:t>
            </a:r>
          </a:p>
          <a:p>
            <a:pPr marL="0" indent="0" algn="just">
              <a:buNone/>
            </a:pPr>
            <a:endParaRPr lang="en-GB" altLang="en-US" sz="2200" b="1" dirty="0"/>
          </a:p>
        </p:txBody>
      </p:sp>
    </p:spTree>
    <p:extLst>
      <p:ext uri="{BB962C8B-B14F-4D97-AF65-F5344CB8AC3E}">
        <p14:creationId xmlns:p14="http://schemas.microsoft.com/office/powerpoint/2010/main" val="9318329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41</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136525"/>
            <a:ext cx="8229600" cy="700187"/>
          </a:xfrm>
        </p:spPr>
        <p:txBody>
          <a:bodyPr>
            <a:normAutofit/>
          </a:bodyPr>
          <a:lstStyle/>
          <a:p>
            <a:pPr algn="ctr" fontAlgn="auto">
              <a:spcAft>
                <a:spcPts val="0"/>
              </a:spcAft>
              <a:defRPr/>
            </a:pPr>
            <a:r>
              <a:rPr lang="en-GB" sz="3200" b="1" dirty="0"/>
              <a:t>Secondary Research Process – 4 Steps</a:t>
            </a:r>
            <a:endParaRPr lang="en-GB" sz="3200" b="1" dirty="0">
              <a:solidFill>
                <a:schemeClr val="tx2">
                  <a:satMod val="200000"/>
                </a:schemeClr>
              </a:solidFill>
            </a:endParaRPr>
          </a:p>
        </p:txBody>
      </p:sp>
      <p:sp>
        <p:nvSpPr>
          <p:cNvPr id="5" name="Content Placeholder 2">
            <a:extLst>
              <a:ext uri="{FF2B5EF4-FFF2-40B4-BE49-F238E27FC236}">
                <a16:creationId xmlns:a16="http://schemas.microsoft.com/office/drawing/2014/main" id="{4DBFED76-BB5D-FB43-8DBC-063AE718B354}"/>
              </a:ext>
            </a:extLst>
          </p:cNvPr>
          <p:cNvSpPr txBox="1">
            <a:spLocks/>
          </p:cNvSpPr>
          <p:nvPr/>
        </p:nvSpPr>
        <p:spPr>
          <a:xfrm>
            <a:off x="457200" y="908720"/>
            <a:ext cx="8229600" cy="4350365"/>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altLang="en-US" sz="2400" b="1" dirty="0"/>
              <a:t>3. Evaluate a secondary data set: </a:t>
            </a:r>
            <a:endParaRPr lang="en-GB" altLang="en-US" sz="2400" dirty="0"/>
          </a:p>
          <a:p>
            <a:pPr algn="just">
              <a:buFontTx/>
              <a:buChar char="-"/>
            </a:pPr>
            <a:r>
              <a:rPr lang="en-GB" altLang="en-US" sz="2400" b="1" dirty="0"/>
              <a:t>3a: </a:t>
            </a:r>
            <a:r>
              <a:rPr lang="en-GB" altLang="en-US" sz="2400" dirty="0"/>
              <a:t>What was the aim of the original study? </a:t>
            </a:r>
          </a:p>
          <a:p>
            <a:pPr algn="just">
              <a:buFontTx/>
              <a:buChar char="-"/>
            </a:pPr>
            <a:r>
              <a:rPr lang="en-GB" altLang="en-US" sz="2400" b="1" dirty="0"/>
              <a:t>3b: </a:t>
            </a:r>
            <a:r>
              <a:rPr lang="en-GB" altLang="en-US" sz="2400" dirty="0"/>
              <a:t>Who has collected the data ?</a:t>
            </a:r>
          </a:p>
          <a:p>
            <a:pPr algn="just">
              <a:buFontTx/>
              <a:buChar char="-"/>
            </a:pPr>
            <a:r>
              <a:rPr lang="en-GB" altLang="en-US" sz="2400" b="1" dirty="0"/>
              <a:t>3c: </a:t>
            </a:r>
            <a:r>
              <a:rPr lang="en-GB" altLang="en-US" sz="2400" dirty="0"/>
              <a:t>Which measures were employed </a:t>
            </a:r>
          </a:p>
          <a:p>
            <a:pPr algn="just">
              <a:buFontTx/>
              <a:buChar char="-"/>
            </a:pPr>
            <a:r>
              <a:rPr lang="en-GB" altLang="en-US" sz="2400" b="1" dirty="0"/>
              <a:t>3 d: </a:t>
            </a:r>
            <a:r>
              <a:rPr lang="en-GB" altLang="en-US" sz="2400" dirty="0"/>
              <a:t>When was the data collected ? </a:t>
            </a:r>
          </a:p>
          <a:p>
            <a:pPr algn="just">
              <a:buFontTx/>
              <a:buChar char="-"/>
            </a:pPr>
            <a:r>
              <a:rPr lang="en-GB" altLang="en-US" sz="2400" b="1" dirty="0"/>
              <a:t>3e: </a:t>
            </a:r>
            <a:r>
              <a:rPr lang="en-GB" altLang="en-US" sz="2400" dirty="0"/>
              <a:t>What methodology was used to collect the data? </a:t>
            </a:r>
          </a:p>
          <a:p>
            <a:pPr algn="just">
              <a:buFontTx/>
              <a:buChar char="-"/>
            </a:pPr>
            <a:r>
              <a:rPr lang="en-GB" altLang="en-US" sz="2400" b="1" dirty="0"/>
              <a:t>3f: </a:t>
            </a:r>
            <a:r>
              <a:rPr lang="en-GB" altLang="en-US" sz="2400" dirty="0"/>
              <a:t>Making a final evaluation</a:t>
            </a:r>
            <a:endParaRPr lang="en-GB" altLang="en-US" sz="2400" b="1" dirty="0"/>
          </a:p>
          <a:p>
            <a:pPr marL="0" indent="0" algn="just">
              <a:buFont typeface="Arial" pitchFamily="34" charset="0"/>
              <a:buNone/>
            </a:pPr>
            <a:endParaRPr lang="en-GB" altLang="en-US" sz="2200" b="1" dirty="0"/>
          </a:p>
          <a:p>
            <a:pPr marL="0" indent="0" algn="just">
              <a:buNone/>
            </a:pPr>
            <a:r>
              <a:rPr lang="en-GB" altLang="en-US" sz="2200" b="1" dirty="0"/>
              <a:t>4. Prepare and analyse secondary data: </a:t>
            </a:r>
            <a:r>
              <a:rPr lang="en-GB" altLang="en-US" sz="2200" dirty="0"/>
              <a:t>During the secondary data evaluation process, you will familiarise yourself with the original research. Having done so, your next step is to prepare a secondary data set. </a:t>
            </a:r>
            <a:endParaRPr lang="en-GB" altLang="en-US" sz="2200" b="1" dirty="0"/>
          </a:p>
        </p:txBody>
      </p:sp>
    </p:spTree>
    <p:extLst>
      <p:ext uri="{BB962C8B-B14F-4D97-AF65-F5344CB8AC3E}">
        <p14:creationId xmlns:p14="http://schemas.microsoft.com/office/powerpoint/2010/main" val="27524684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42</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476672"/>
            <a:ext cx="8229600" cy="700187"/>
          </a:xfrm>
        </p:spPr>
        <p:txBody>
          <a:bodyPr>
            <a:normAutofit fontScale="90000"/>
          </a:bodyPr>
          <a:lstStyle/>
          <a:p>
            <a:pPr algn="ctr" fontAlgn="auto">
              <a:spcAft>
                <a:spcPts val="0"/>
              </a:spcAft>
              <a:defRPr/>
            </a:pPr>
            <a:r>
              <a:rPr lang="en-GB" sz="3200" b="1" dirty="0"/>
              <a:t>Summary of all the steps of doing secondary research</a:t>
            </a:r>
            <a:endParaRPr lang="en-GB" sz="3200" b="1" dirty="0">
              <a:solidFill>
                <a:schemeClr val="tx2">
                  <a:satMod val="200000"/>
                </a:schemeClr>
              </a:solidFill>
            </a:endParaRPr>
          </a:p>
        </p:txBody>
      </p:sp>
      <p:pic>
        <p:nvPicPr>
          <p:cNvPr id="2" name="Picture 1">
            <a:extLst>
              <a:ext uri="{FF2B5EF4-FFF2-40B4-BE49-F238E27FC236}">
                <a16:creationId xmlns:a16="http://schemas.microsoft.com/office/drawing/2014/main" id="{7098F756-C175-A14C-AAB8-6C92080838A6}"/>
              </a:ext>
            </a:extLst>
          </p:cNvPr>
          <p:cNvPicPr>
            <a:picLocks noChangeAspect="1"/>
          </p:cNvPicPr>
          <p:nvPr/>
        </p:nvPicPr>
        <p:blipFill>
          <a:blip r:embed="rId3"/>
          <a:stretch>
            <a:fillRect/>
          </a:stretch>
        </p:blipFill>
        <p:spPr>
          <a:xfrm>
            <a:off x="539552" y="1340767"/>
            <a:ext cx="7992888" cy="4104457"/>
          </a:xfrm>
          <a:prstGeom prst="rect">
            <a:avLst/>
          </a:prstGeom>
        </p:spPr>
      </p:pic>
    </p:spTree>
    <p:extLst>
      <p:ext uri="{BB962C8B-B14F-4D97-AF65-F5344CB8AC3E}">
        <p14:creationId xmlns:p14="http://schemas.microsoft.com/office/powerpoint/2010/main" val="252466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E8C783B2-5FCA-4EC9-9ABE-574BC03101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algn="r"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algn="r"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algn="r"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algn="r"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50BA8CFD-685A-47DF-9C8C-E15F3C5C35CD}" type="slidenum">
              <a:rPr lang="en-GB" altLang="en-US"/>
              <a:pPr eaLnBrk="1" hangingPunct="1"/>
              <a:t>43</a:t>
            </a:fld>
            <a:endParaRPr lang="en-GB" altLang="en-US"/>
          </a:p>
        </p:txBody>
      </p:sp>
      <p:sp>
        <p:nvSpPr>
          <p:cNvPr id="6147" name="Title 1">
            <a:extLst>
              <a:ext uri="{FF2B5EF4-FFF2-40B4-BE49-F238E27FC236}">
                <a16:creationId xmlns:a16="http://schemas.microsoft.com/office/drawing/2014/main" id="{8F9EEB75-D3B3-49D9-B41F-C8DC62025452}"/>
              </a:ext>
            </a:extLst>
          </p:cNvPr>
          <p:cNvSpPr>
            <a:spLocks noGrp="1"/>
          </p:cNvSpPr>
          <p:nvPr>
            <p:ph type="title"/>
          </p:nvPr>
        </p:nvSpPr>
        <p:spPr>
          <a:xfrm>
            <a:off x="457200" y="476672"/>
            <a:ext cx="8229600" cy="700187"/>
          </a:xfrm>
        </p:spPr>
        <p:txBody>
          <a:bodyPr>
            <a:normAutofit fontScale="90000"/>
          </a:bodyPr>
          <a:lstStyle/>
          <a:p>
            <a:pPr algn="ctr" fontAlgn="auto">
              <a:spcAft>
                <a:spcPts val="0"/>
              </a:spcAft>
              <a:defRPr/>
            </a:pPr>
            <a:r>
              <a:rPr lang="en-GB" sz="3200" b="1" dirty="0"/>
              <a:t>Summary of all the steps of doing secondary research</a:t>
            </a:r>
            <a:endParaRPr lang="en-GB" sz="3200" b="1" dirty="0">
              <a:solidFill>
                <a:schemeClr val="tx2">
                  <a:satMod val="200000"/>
                </a:schemeClr>
              </a:solidFill>
            </a:endParaRPr>
          </a:p>
        </p:txBody>
      </p:sp>
      <p:pic>
        <p:nvPicPr>
          <p:cNvPr id="3" name="Picture 2">
            <a:extLst>
              <a:ext uri="{FF2B5EF4-FFF2-40B4-BE49-F238E27FC236}">
                <a16:creationId xmlns:a16="http://schemas.microsoft.com/office/drawing/2014/main" id="{6DAC0DDA-1B46-3248-A293-1B5D73B69C8E}"/>
              </a:ext>
            </a:extLst>
          </p:cNvPr>
          <p:cNvPicPr>
            <a:picLocks noChangeAspect="1"/>
          </p:cNvPicPr>
          <p:nvPr/>
        </p:nvPicPr>
        <p:blipFill>
          <a:blip r:embed="rId3"/>
          <a:stretch>
            <a:fillRect/>
          </a:stretch>
        </p:blipFill>
        <p:spPr>
          <a:xfrm>
            <a:off x="457200" y="1340769"/>
            <a:ext cx="8229600" cy="4248472"/>
          </a:xfrm>
          <a:prstGeom prst="rect">
            <a:avLst/>
          </a:prstGeom>
        </p:spPr>
      </p:pic>
    </p:spTree>
    <p:extLst>
      <p:ext uri="{BB962C8B-B14F-4D97-AF65-F5344CB8AC3E}">
        <p14:creationId xmlns:p14="http://schemas.microsoft.com/office/powerpoint/2010/main" val="38465550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A994C5C-8352-4272-9B00-71979491D2EE}"/>
              </a:ext>
            </a:extLst>
          </p:cNvPr>
          <p:cNvSpPr>
            <a:spLocks noGrp="1"/>
          </p:cNvSpPr>
          <p:nvPr>
            <p:ph idx="1"/>
          </p:nvPr>
        </p:nvSpPr>
        <p:spPr>
          <a:xfrm>
            <a:off x="457200" y="907480"/>
            <a:ext cx="8229600" cy="4380452"/>
          </a:xfrm>
        </p:spPr>
        <p:txBody>
          <a:bodyPr>
            <a:normAutofit fontScale="62500" lnSpcReduction="20000"/>
          </a:bodyPr>
          <a:lstStyle/>
          <a:p>
            <a:r>
              <a:rPr lang="nl-NL" dirty="0" err="1"/>
              <a:t>Sapsford</a:t>
            </a:r>
            <a:r>
              <a:rPr lang="nl-NL" dirty="0"/>
              <a:t>, R. &amp; </a:t>
            </a:r>
            <a:r>
              <a:rPr lang="nl-NL" dirty="0" err="1"/>
              <a:t>Jupp</a:t>
            </a:r>
            <a:r>
              <a:rPr lang="nl-NL" dirty="0"/>
              <a:t>, V. (2006). </a:t>
            </a:r>
            <a:r>
              <a:rPr lang="nl-NL" i="1" dirty="0"/>
              <a:t>Data Collection </a:t>
            </a:r>
            <a:r>
              <a:rPr lang="nl-NL" i="1" dirty="0" err="1"/>
              <a:t>and</a:t>
            </a:r>
            <a:r>
              <a:rPr lang="nl-NL" i="1" dirty="0"/>
              <a:t> Analysis. </a:t>
            </a:r>
            <a:r>
              <a:rPr lang="nl-NL" dirty="0"/>
              <a:t>Thousand Oaks, CA: Sage Publications</a:t>
            </a:r>
          </a:p>
          <a:p>
            <a:r>
              <a:rPr lang="nl-NL" dirty="0"/>
              <a:t>Creswell, J. W. (2003). </a:t>
            </a:r>
            <a:r>
              <a:rPr lang="nl-NL" i="1" dirty="0" err="1"/>
              <a:t>Qualitative</a:t>
            </a:r>
            <a:r>
              <a:rPr lang="nl-NL" i="1" dirty="0"/>
              <a:t> </a:t>
            </a:r>
            <a:r>
              <a:rPr lang="nl-NL" i="1" dirty="0" err="1"/>
              <a:t>Inquiry</a:t>
            </a:r>
            <a:r>
              <a:rPr lang="nl-NL" i="1" dirty="0"/>
              <a:t> &amp; Research Design. </a:t>
            </a:r>
            <a:r>
              <a:rPr lang="nl-NL" dirty="0"/>
              <a:t>London, Sage Publications Ltd. (3rd </a:t>
            </a:r>
            <a:r>
              <a:rPr lang="nl-NL" dirty="0" err="1"/>
              <a:t>edn</a:t>
            </a:r>
            <a:r>
              <a:rPr lang="nl-NL" dirty="0"/>
              <a:t>)</a:t>
            </a:r>
            <a:r>
              <a:rPr lang="nl-NL" i="1" dirty="0"/>
              <a:t> </a:t>
            </a:r>
          </a:p>
          <a:p>
            <a:r>
              <a:rPr lang="nl-NL" dirty="0" err="1"/>
              <a:t>Ahuja</a:t>
            </a:r>
            <a:r>
              <a:rPr lang="nl-NL" dirty="0"/>
              <a:t>, R. (2015). </a:t>
            </a:r>
            <a:r>
              <a:rPr lang="nl-NL" i="1" dirty="0"/>
              <a:t>Research </a:t>
            </a:r>
            <a:r>
              <a:rPr lang="nl-NL" i="1" dirty="0" err="1"/>
              <a:t>Methods</a:t>
            </a:r>
            <a:r>
              <a:rPr lang="nl-NL" i="1" dirty="0"/>
              <a:t>. </a:t>
            </a:r>
            <a:r>
              <a:rPr lang="nl-NL" dirty="0"/>
              <a:t>New Delhi: </a:t>
            </a:r>
            <a:r>
              <a:rPr lang="nl-NL" dirty="0" err="1"/>
              <a:t>Rawat</a:t>
            </a:r>
            <a:r>
              <a:rPr lang="nl-NL" dirty="0"/>
              <a:t> Publications </a:t>
            </a:r>
          </a:p>
          <a:p>
            <a:r>
              <a:rPr lang="nl-NL" dirty="0" err="1"/>
              <a:t>Kvale</a:t>
            </a:r>
            <a:r>
              <a:rPr lang="nl-NL" dirty="0"/>
              <a:t>, S. (2007). </a:t>
            </a:r>
            <a:r>
              <a:rPr lang="nl-NL" i="1" dirty="0" err="1"/>
              <a:t>Doing</a:t>
            </a:r>
            <a:r>
              <a:rPr lang="nl-NL" i="1" dirty="0"/>
              <a:t> Interviews. </a:t>
            </a:r>
            <a:r>
              <a:rPr lang="nl-NL" dirty="0"/>
              <a:t>London, Sage Publications Ltd.</a:t>
            </a:r>
          </a:p>
          <a:p>
            <a:r>
              <a:rPr lang="nl-NL" dirty="0" err="1"/>
              <a:t>Nalzaro</a:t>
            </a:r>
            <a:r>
              <a:rPr lang="nl-NL" dirty="0"/>
              <a:t>, L. (2010) </a:t>
            </a:r>
            <a:r>
              <a:rPr lang="nl-NL" dirty="0" err="1"/>
              <a:t>Methods</a:t>
            </a:r>
            <a:r>
              <a:rPr lang="nl-NL" dirty="0"/>
              <a:t> of Data Collection [Online:</a:t>
            </a:r>
            <a:r>
              <a:rPr lang="en-GB" dirty="0">
                <a:hlinkClick r:id="rId2"/>
              </a:rPr>
              <a:t>https://www.slideshare.net/ludymae/chapter-9methods-of-data-collection</a:t>
            </a:r>
            <a:r>
              <a:rPr lang="en-GB" dirty="0"/>
              <a:t>]</a:t>
            </a:r>
          </a:p>
          <a:p>
            <a:r>
              <a:rPr lang="en-GB" dirty="0" err="1"/>
              <a:t>Jaikumar</a:t>
            </a:r>
            <a:r>
              <a:rPr lang="en-GB" dirty="0"/>
              <a:t>, M. (2012). </a:t>
            </a:r>
            <a:r>
              <a:rPr lang="en-GB" i="1" dirty="0"/>
              <a:t>Survey Research Design. </a:t>
            </a:r>
            <a:r>
              <a:rPr lang="en-GB" dirty="0"/>
              <a:t>[</a:t>
            </a:r>
            <a:r>
              <a:rPr lang="en-GB" dirty="0" err="1"/>
              <a:t>Online:</a:t>
            </a:r>
            <a:r>
              <a:rPr lang="en-GB" dirty="0" err="1">
                <a:hlinkClick r:id="rId3"/>
              </a:rPr>
              <a:t>https</a:t>
            </a:r>
            <a:r>
              <a:rPr lang="en-GB" dirty="0">
                <a:hlinkClick r:id="rId3"/>
              </a:rPr>
              <a:t>://www.slideshare.net/maheswarijaikumar/survey-research-design-122265053</a:t>
            </a:r>
            <a:r>
              <a:rPr lang="en-GB" dirty="0"/>
              <a:t>]</a:t>
            </a:r>
          </a:p>
          <a:p>
            <a:r>
              <a:rPr lang="en-GB" dirty="0" err="1"/>
              <a:t>OxbridgeEssays</a:t>
            </a:r>
            <a:r>
              <a:rPr lang="en-GB" dirty="0"/>
              <a:t> (2020). </a:t>
            </a:r>
            <a:r>
              <a:rPr lang="en-GB" i="1" dirty="0"/>
              <a:t>How to do your dissertation secondary research in 4 steps. </a:t>
            </a:r>
            <a:r>
              <a:rPr lang="en-GB" dirty="0"/>
              <a:t>[Online] </a:t>
            </a:r>
            <a:r>
              <a:rPr lang="en-GB" dirty="0">
                <a:hlinkClick r:id="rId4"/>
              </a:rPr>
              <a:t>https://www.oxbridgeessays.com/blog/how-to-dissertation-secondary-research-4-steps/#methods</a:t>
            </a:r>
            <a:r>
              <a:rPr lang="en-GB" dirty="0"/>
              <a:t> </a:t>
            </a:r>
            <a:endParaRPr lang="nl-NL" dirty="0"/>
          </a:p>
          <a:p>
            <a:pPr marL="0" indent="0">
              <a:buNone/>
            </a:pPr>
            <a:endParaRPr lang="en-GB" dirty="0"/>
          </a:p>
          <a:p>
            <a:pPr marL="0" indent="0">
              <a:buNone/>
            </a:pPr>
            <a:endParaRPr lang="en-GB" dirty="0"/>
          </a:p>
        </p:txBody>
      </p:sp>
      <p:sp>
        <p:nvSpPr>
          <p:cNvPr id="4" name="Title 3">
            <a:extLst>
              <a:ext uri="{FF2B5EF4-FFF2-40B4-BE49-F238E27FC236}">
                <a16:creationId xmlns:a16="http://schemas.microsoft.com/office/drawing/2014/main" id="{59A20822-6FFB-49A3-8CFD-E73F611E73B4}"/>
              </a:ext>
            </a:extLst>
          </p:cNvPr>
          <p:cNvSpPr>
            <a:spLocks noGrp="1"/>
          </p:cNvSpPr>
          <p:nvPr>
            <p:ph type="title"/>
          </p:nvPr>
        </p:nvSpPr>
        <p:spPr>
          <a:xfrm>
            <a:off x="457200" y="274638"/>
            <a:ext cx="8229600" cy="634082"/>
          </a:xfrm>
        </p:spPr>
        <p:txBody>
          <a:bodyPr>
            <a:normAutofit fontScale="90000"/>
          </a:bodyPr>
          <a:lstStyle/>
          <a:p>
            <a:r>
              <a:rPr lang="en-GB" dirty="0"/>
              <a:t>References</a:t>
            </a:r>
          </a:p>
        </p:txBody>
      </p:sp>
      <p:sp>
        <p:nvSpPr>
          <p:cNvPr id="3" name="Slide Number Placeholder 2">
            <a:extLst>
              <a:ext uri="{FF2B5EF4-FFF2-40B4-BE49-F238E27FC236}">
                <a16:creationId xmlns:a16="http://schemas.microsoft.com/office/drawing/2014/main" id="{5580B20E-9AD6-43F4-A04D-C9154A0566EA}"/>
              </a:ext>
            </a:extLst>
          </p:cNvPr>
          <p:cNvSpPr>
            <a:spLocks noGrp="1"/>
          </p:cNvSpPr>
          <p:nvPr>
            <p:ph type="sldNum" sz="quarter" idx="12"/>
          </p:nvPr>
        </p:nvSpPr>
        <p:spPr/>
        <p:txBody>
          <a:bodyPr/>
          <a:lstStyle/>
          <a:p>
            <a:fld id="{C9C16E22-1D5B-4835-B085-B12956A0FD91}" type="slidenum">
              <a:rPr lang="en-GB" altLang="en-US" smtClean="0"/>
              <a:pPr/>
              <a:t>44</a:t>
            </a:fld>
            <a:endParaRPr lang="en-GB" altLang="en-US"/>
          </a:p>
        </p:txBody>
      </p:sp>
      <p:sp>
        <p:nvSpPr>
          <p:cNvPr id="2" name="TextBox 1">
            <a:extLst>
              <a:ext uri="{FF2B5EF4-FFF2-40B4-BE49-F238E27FC236}">
                <a16:creationId xmlns:a16="http://schemas.microsoft.com/office/drawing/2014/main" id="{37F04A77-D05B-CE4D-86B5-62A53C955E57}"/>
              </a:ext>
            </a:extLst>
          </p:cNvPr>
          <p:cNvSpPr txBox="1"/>
          <p:nvPr/>
        </p:nvSpPr>
        <p:spPr>
          <a:xfrm>
            <a:off x="2286000" y="368808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8741277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A994C5C-8352-4272-9B00-71979491D2EE}"/>
              </a:ext>
            </a:extLst>
          </p:cNvPr>
          <p:cNvSpPr>
            <a:spLocks noGrp="1"/>
          </p:cNvSpPr>
          <p:nvPr>
            <p:ph idx="1"/>
          </p:nvPr>
        </p:nvSpPr>
        <p:spPr>
          <a:xfrm>
            <a:off x="457200" y="1280796"/>
            <a:ext cx="8229600" cy="4380452"/>
          </a:xfrm>
        </p:spPr>
        <p:txBody>
          <a:bodyPr>
            <a:normAutofit fontScale="62500" lnSpcReduction="20000"/>
          </a:bodyPr>
          <a:lstStyle/>
          <a:p>
            <a:r>
              <a:rPr lang="nl-NL" dirty="0" err="1"/>
              <a:t>McLeod</a:t>
            </a:r>
            <a:r>
              <a:rPr lang="nl-NL" dirty="0"/>
              <a:t>, S. A. (2019). </a:t>
            </a:r>
            <a:r>
              <a:rPr lang="nl-NL" i="1" dirty="0" err="1"/>
              <a:t>Likert</a:t>
            </a:r>
            <a:r>
              <a:rPr lang="nl-NL" i="1" dirty="0"/>
              <a:t> </a:t>
            </a:r>
            <a:r>
              <a:rPr lang="nl-NL" i="1" dirty="0" err="1"/>
              <a:t>Scale</a:t>
            </a:r>
            <a:r>
              <a:rPr lang="nl-NL" i="1" dirty="0"/>
              <a:t>. </a:t>
            </a:r>
            <a:r>
              <a:rPr lang="nl-NL" dirty="0"/>
              <a:t>Simple </a:t>
            </a:r>
            <a:r>
              <a:rPr lang="nl-NL" dirty="0" err="1"/>
              <a:t>Psychology</a:t>
            </a:r>
            <a:r>
              <a:rPr lang="nl-NL" dirty="0"/>
              <a:t>. [Online: </a:t>
            </a:r>
            <a:r>
              <a:rPr lang="nl-NL" dirty="0">
                <a:hlinkClick r:id="rId2"/>
              </a:rPr>
              <a:t>https://www.simplypsychology.org/likert-scale.html</a:t>
            </a:r>
            <a:r>
              <a:rPr lang="nl-NL" dirty="0"/>
              <a:t>] </a:t>
            </a:r>
          </a:p>
          <a:p>
            <a:r>
              <a:rPr lang="nl-NL" dirty="0" err="1"/>
              <a:t>Fraley</a:t>
            </a:r>
            <a:r>
              <a:rPr lang="nl-NL" dirty="0"/>
              <a:t>, R. C., </a:t>
            </a:r>
            <a:r>
              <a:rPr lang="nl-NL" dirty="0" err="1"/>
              <a:t>Waller</a:t>
            </a:r>
            <a:r>
              <a:rPr lang="nl-NL" dirty="0"/>
              <a:t>, N. G., &amp; </a:t>
            </a:r>
            <a:r>
              <a:rPr lang="nl-NL" dirty="0" err="1"/>
              <a:t>Grennan</a:t>
            </a:r>
            <a:r>
              <a:rPr lang="nl-NL" dirty="0"/>
              <a:t>, K. A. (2000). An item-response </a:t>
            </a:r>
            <a:r>
              <a:rPr lang="nl-NL" dirty="0" err="1"/>
              <a:t>theory</a:t>
            </a:r>
            <a:r>
              <a:rPr lang="nl-NL" dirty="0"/>
              <a:t> analysis of </a:t>
            </a:r>
            <a:r>
              <a:rPr lang="nl-NL" dirty="0" err="1"/>
              <a:t>self</a:t>
            </a:r>
            <a:r>
              <a:rPr lang="nl-NL" dirty="0"/>
              <a:t>-report </a:t>
            </a:r>
            <a:r>
              <a:rPr lang="nl-NL" dirty="0" err="1"/>
              <a:t>measures</a:t>
            </a:r>
            <a:r>
              <a:rPr lang="nl-NL" dirty="0"/>
              <a:t> of adult attachment. </a:t>
            </a:r>
            <a:r>
              <a:rPr lang="nl-NL" i="1" dirty="0"/>
              <a:t>Journal of </a:t>
            </a:r>
            <a:r>
              <a:rPr lang="nl-NL" i="1" dirty="0" err="1"/>
              <a:t>Personality</a:t>
            </a:r>
            <a:r>
              <a:rPr lang="nl-NL" i="1" dirty="0"/>
              <a:t> </a:t>
            </a:r>
            <a:r>
              <a:rPr lang="nl-NL" i="1" dirty="0" err="1"/>
              <a:t>and</a:t>
            </a:r>
            <a:r>
              <a:rPr lang="nl-NL" i="1" dirty="0"/>
              <a:t> </a:t>
            </a:r>
            <a:r>
              <a:rPr lang="nl-NL" i="1" dirty="0" err="1"/>
              <a:t>Social</a:t>
            </a:r>
            <a:r>
              <a:rPr lang="nl-NL" i="1" dirty="0"/>
              <a:t> </a:t>
            </a:r>
            <a:r>
              <a:rPr lang="nl-NL" i="1" dirty="0" err="1"/>
              <a:t>Psychology</a:t>
            </a:r>
            <a:r>
              <a:rPr lang="nl-NL" i="1" dirty="0"/>
              <a:t>, </a:t>
            </a:r>
            <a:r>
              <a:rPr lang="nl-NL" dirty="0"/>
              <a:t>78, 350 - 365</a:t>
            </a:r>
          </a:p>
          <a:p>
            <a:r>
              <a:rPr lang="nl-NL" dirty="0"/>
              <a:t>Bowling, A. (1997). </a:t>
            </a:r>
            <a:r>
              <a:rPr lang="nl-NL" i="1" dirty="0"/>
              <a:t>Research </a:t>
            </a:r>
            <a:r>
              <a:rPr lang="nl-NL" i="1" dirty="0" err="1"/>
              <a:t>Methods</a:t>
            </a:r>
            <a:r>
              <a:rPr lang="nl-NL" i="1" dirty="0"/>
              <a:t> in Health. </a:t>
            </a:r>
            <a:r>
              <a:rPr lang="nl-NL" dirty="0" err="1"/>
              <a:t>Buckingham</a:t>
            </a:r>
            <a:r>
              <a:rPr lang="nl-NL" dirty="0"/>
              <a:t>, Open University Press</a:t>
            </a:r>
          </a:p>
          <a:p>
            <a:r>
              <a:rPr lang="nl-NL" dirty="0"/>
              <a:t>Creswell, J. W. (2003). </a:t>
            </a:r>
            <a:r>
              <a:rPr lang="nl-NL" i="1" dirty="0" err="1"/>
              <a:t>Qualitative</a:t>
            </a:r>
            <a:r>
              <a:rPr lang="nl-NL" i="1" dirty="0"/>
              <a:t> </a:t>
            </a:r>
            <a:r>
              <a:rPr lang="nl-NL" i="1" dirty="0" err="1"/>
              <a:t>Inquiry</a:t>
            </a:r>
            <a:r>
              <a:rPr lang="nl-NL" i="1" dirty="0"/>
              <a:t> &amp; Research Design. </a:t>
            </a:r>
            <a:r>
              <a:rPr lang="nl-NL" dirty="0"/>
              <a:t>London, Sage Publications Ltd. (3rd </a:t>
            </a:r>
            <a:r>
              <a:rPr lang="nl-NL" dirty="0" err="1"/>
              <a:t>edn</a:t>
            </a:r>
            <a:r>
              <a:rPr lang="nl-NL" dirty="0"/>
              <a:t>)</a:t>
            </a:r>
            <a:r>
              <a:rPr lang="nl-NL" i="1" dirty="0"/>
              <a:t> </a:t>
            </a:r>
          </a:p>
          <a:p>
            <a:r>
              <a:rPr lang="nl-NL" dirty="0" err="1"/>
              <a:t>Kvale</a:t>
            </a:r>
            <a:r>
              <a:rPr lang="nl-NL" dirty="0"/>
              <a:t>, S. (2007). </a:t>
            </a:r>
            <a:r>
              <a:rPr lang="nl-NL" i="1" dirty="0" err="1"/>
              <a:t>Doing</a:t>
            </a:r>
            <a:r>
              <a:rPr lang="nl-NL" i="1" dirty="0"/>
              <a:t> Interviews. </a:t>
            </a:r>
            <a:r>
              <a:rPr lang="nl-NL" dirty="0"/>
              <a:t>London, Sage Publications Ltd.</a:t>
            </a:r>
          </a:p>
          <a:p>
            <a:r>
              <a:rPr lang="nl-NL" dirty="0" err="1"/>
              <a:t>Nalzaro</a:t>
            </a:r>
            <a:r>
              <a:rPr lang="nl-NL" dirty="0"/>
              <a:t>, L. (2010) </a:t>
            </a:r>
            <a:r>
              <a:rPr lang="nl-NL" dirty="0" err="1"/>
              <a:t>Methods</a:t>
            </a:r>
            <a:r>
              <a:rPr lang="nl-NL" dirty="0"/>
              <a:t> of Data Collection [Online:</a:t>
            </a:r>
            <a:r>
              <a:rPr lang="en-GB" dirty="0">
                <a:hlinkClick r:id="rId3"/>
              </a:rPr>
              <a:t>https://www.slideshare.net/ludymae/chapter-9methods-of-data-collection</a:t>
            </a:r>
            <a:r>
              <a:rPr lang="en-GB" dirty="0"/>
              <a:t>]</a:t>
            </a:r>
          </a:p>
          <a:p>
            <a:r>
              <a:rPr lang="en-GB" dirty="0"/>
              <a:t>Ali, S. (2012). </a:t>
            </a:r>
            <a:r>
              <a:rPr lang="en-GB" i="1" dirty="0"/>
              <a:t>Questionnaire design &amp; admin. </a:t>
            </a:r>
            <a:r>
              <a:rPr lang="en-GB" dirty="0"/>
              <a:t>[Online: </a:t>
            </a:r>
            <a:r>
              <a:rPr lang="en-GB" dirty="0">
                <a:hlinkClick r:id="rId4"/>
              </a:rPr>
              <a:t>https://www.slideshare.net/cadella49/questionnaire-design-admin</a:t>
            </a:r>
            <a:r>
              <a:rPr lang="en-GB" dirty="0"/>
              <a:t>]</a:t>
            </a:r>
          </a:p>
          <a:p>
            <a:pPr marL="0" indent="0">
              <a:buNone/>
            </a:pPr>
            <a:endParaRPr lang="en-GB" dirty="0"/>
          </a:p>
          <a:p>
            <a:pPr marL="0" indent="0">
              <a:buNone/>
            </a:pPr>
            <a:endParaRPr lang="en-GB" dirty="0"/>
          </a:p>
        </p:txBody>
      </p:sp>
      <p:sp>
        <p:nvSpPr>
          <p:cNvPr id="4" name="Title 3">
            <a:extLst>
              <a:ext uri="{FF2B5EF4-FFF2-40B4-BE49-F238E27FC236}">
                <a16:creationId xmlns:a16="http://schemas.microsoft.com/office/drawing/2014/main" id="{59A20822-6FFB-49A3-8CFD-E73F611E73B4}"/>
              </a:ext>
            </a:extLst>
          </p:cNvPr>
          <p:cNvSpPr>
            <a:spLocks noGrp="1"/>
          </p:cNvSpPr>
          <p:nvPr>
            <p:ph type="title"/>
          </p:nvPr>
        </p:nvSpPr>
        <p:spPr/>
        <p:txBody>
          <a:bodyPr/>
          <a:lstStyle/>
          <a:p>
            <a:r>
              <a:rPr lang="en-GB" dirty="0"/>
              <a:t>References</a:t>
            </a:r>
          </a:p>
        </p:txBody>
      </p:sp>
      <p:sp>
        <p:nvSpPr>
          <p:cNvPr id="3" name="Slide Number Placeholder 2">
            <a:extLst>
              <a:ext uri="{FF2B5EF4-FFF2-40B4-BE49-F238E27FC236}">
                <a16:creationId xmlns:a16="http://schemas.microsoft.com/office/drawing/2014/main" id="{5580B20E-9AD6-43F4-A04D-C9154A0566EA}"/>
              </a:ext>
            </a:extLst>
          </p:cNvPr>
          <p:cNvSpPr>
            <a:spLocks noGrp="1"/>
          </p:cNvSpPr>
          <p:nvPr>
            <p:ph type="sldNum" sz="quarter" idx="12"/>
          </p:nvPr>
        </p:nvSpPr>
        <p:spPr/>
        <p:txBody>
          <a:bodyPr/>
          <a:lstStyle/>
          <a:p>
            <a:fld id="{C9C16E22-1D5B-4835-B085-B12956A0FD91}" type="slidenum">
              <a:rPr lang="en-GB" altLang="en-US" smtClean="0"/>
              <a:pPr/>
              <a:t>45</a:t>
            </a:fld>
            <a:endParaRPr lang="en-GB" altLang="en-US"/>
          </a:p>
        </p:txBody>
      </p:sp>
      <p:sp>
        <p:nvSpPr>
          <p:cNvPr id="2" name="TextBox 1">
            <a:extLst>
              <a:ext uri="{FF2B5EF4-FFF2-40B4-BE49-F238E27FC236}">
                <a16:creationId xmlns:a16="http://schemas.microsoft.com/office/drawing/2014/main" id="{37F04A77-D05B-CE4D-86B5-62A53C955E57}"/>
              </a:ext>
            </a:extLst>
          </p:cNvPr>
          <p:cNvSpPr txBox="1"/>
          <p:nvPr/>
        </p:nvSpPr>
        <p:spPr>
          <a:xfrm>
            <a:off x="2286000" y="368808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6464960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9A20822-6FFB-49A3-8CFD-E73F611E73B4}"/>
              </a:ext>
            </a:extLst>
          </p:cNvPr>
          <p:cNvSpPr>
            <a:spLocks noGrp="1"/>
          </p:cNvSpPr>
          <p:nvPr>
            <p:ph type="title"/>
          </p:nvPr>
        </p:nvSpPr>
        <p:spPr>
          <a:xfrm>
            <a:off x="683568" y="2591951"/>
            <a:ext cx="8229600" cy="1143000"/>
          </a:xfrm>
        </p:spPr>
        <p:txBody>
          <a:bodyPr/>
          <a:lstStyle/>
          <a:p>
            <a:r>
              <a:rPr lang="en-GB" dirty="0">
                <a:solidFill>
                  <a:srgbClr val="FF0000"/>
                </a:solidFill>
              </a:rPr>
              <a:t>Questions &amp; Answers!!!</a:t>
            </a:r>
          </a:p>
        </p:txBody>
      </p:sp>
      <p:sp>
        <p:nvSpPr>
          <p:cNvPr id="3" name="Slide Number Placeholder 2">
            <a:extLst>
              <a:ext uri="{FF2B5EF4-FFF2-40B4-BE49-F238E27FC236}">
                <a16:creationId xmlns:a16="http://schemas.microsoft.com/office/drawing/2014/main" id="{5580B20E-9AD6-43F4-A04D-C9154A0566EA}"/>
              </a:ext>
            </a:extLst>
          </p:cNvPr>
          <p:cNvSpPr>
            <a:spLocks noGrp="1"/>
          </p:cNvSpPr>
          <p:nvPr>
            <p:ph type="sldNum" sz="quarter" idx="12"/>
          </p:nvPr>
        </p:nvSpPr>
        <p:spPr/>
        <p:txBody>
          <a:bodyPr/>
          <a:lstStyle/>
          <a:p>
            <a:fld id="{C9C16E22-1D5B-4835-B085-B12956A0FD91}" type="slidenum">
              <a:rPr lang="en-GB" altLang="en-US" smtClean="0"/>
              <a:pPr/>
              <a:t>46</a:t>
            </a:fld>
            <a:endParaRPr lang="en-GB" altLang="en-US"/>
          </a:p>
        </p:txBody>
      </p:sp>
      <p:sp>
        <p:nvSpPr>
          <p:cNvPr id="2" name="TextBox 1">
            <a:extLst>
              <a:ext uri="{FF2B5EF4-FFF2-40B4-BE49-F238E27FC236}">
                <a16:creationId xmlns:a16="http://schemas.microsoft.com/office/drawing/2014/main" id="{37F04A77-D05B-CE4D-86B5-62A53C955E57}"/>
              </a:ext>
            </a:extLst>
          </p:cNvPr>
          <p:cNvSpPr txBox="1"/>
          <p:nvPr/>
        </p:nvSpPr>
        <p:spPr>
          <a:xfrm>
            <a:off x="2286000" y="368808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62798706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303dbf9b-b85b-46a0-94f1-894078c07ecd"/>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3996</Words>
  <Application>Microsoft Office PowerPoint</Application>
  <PresentationFormat>On-screen Show (4:3)</PresentationFormat>
  <Paragraphs>492</Paragraphs>
  <Slides>46</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ＭＳ Ｐゴシック</vt:lpstr>
      <vt:lpstr>Myriad Pro</vt:lpstr>
      <vt:lpstr>Arial</vt:lpstr>
      <vt:lpstr>Calibri</vt:lpstr>
      <vt:lpstr>Times New Roman</vt:lpstr>
      <vt:lpstr>Wingdings</vt:lpstr>
      <vt:lpstr>20140311PresentationUWTSDTemplate</vt:lpstr>
      <vt:lpstr>Digital Skills and Research Methods (DSR) LCHS 4007</vt:lpstr>
      <vt:lpstr>Learning outcomes</vt:lpstr>
      <vt:lpstr>What is Data Collection?</vt:lpstr>
      <vt:lpstr>Data Collection – Important Tips</vt:lpstr>
      <vt:lpstr>Data Collection – Research Tool or Instrument</vt:lpstr>
      <vt:lpstr>Primary Data Collection Tool</vt:lpstr>
      <vt:lpstr>Primary Data Collection Tool</vt:lpstr>
      <vt:lpstr>What is Questionnaire?</vt:lpstr>
      <vt:lpstr>What is Questionnaire?</vt:lpstr>
      <vt:lpstr>Types/Format of Questions</vt:lpstr>
      <vt:lpstr>Types/Format of Questions</vt:lpstr>
      <vt:lpstr>Strengths &amp; Weakness of Closed Questions</vt:lpstr>
      <vt:lpstr>Types/Format of Questions</vt:lpstr>
      <vt:lpstr>Strengths &amp; Weakness of Open Questions</vt:lpstr>
      <vt:lpstr>Important Factors in Questionnaire Design</vt:lpstr>
      <vt:lpstr>Important Factors in Questionnaire Design</vt:lpstr>
      <vt:lpstr>Important Factors in Questionnaire Design</vt:lpstr>
      <vt:lpstr>Important Factors in Questionnaire Design</vt:lpstr>
      <vt:lpstr>Important Factors in Questionnaire Design</vt:lpstr>
      <vt:lpstr>Important Factors in Questionnaire Design</vt:lpstr>
      <vt:lpstr>Important Factors in Questionnaire Design</vt:lpstr>
      <vt:lpstr>Techniques for Designing Questionnaire</vt:lpstr>
      <vt:lpstr>Criteria of a Good Questionnaire</vt:lpstr>
      <vt:lpstr>Criteria of a Good Questionnaire</vt:lpstr>
      <vt:lpstr>Types of Closed-ended Questions</vt:lpstr>
      <vt:lpstr>Types of Closed-ended Questions</vt:lpstr>
      <vt:lpstr>Types of Closed-ended Questions</vt:lpstr>
      <vt:lpstr>Primary Data Collection Tool</vt:lpstr>
      <vt:lpstr>Types of Interview</vt:lpstr>
      <vt:lpstr>Types of Interview</vt:lpstr>
      <vt:lpstr>Advantages of Interview?</vt:lpstr>
      <vt:lpstr>Disadvantages of Interview?</vt:lpstr>
      <vt:lpstr>Primary Data Collection Tool</vt:lpstr>
      <vt:lpstr>Types of Survey</vt:lpstr>
      <vt:lpstr>Types of Survey</vt:lpstr>
      <vt:lpstr>Advantages &amp; Disadvantages of Survey</vt:lpstr>
      <vt:lpstr>Secondary Data Collection Methods: Sources of Secondary Data</vt:lpstr>
      <vt:lpstr>Secondary Data Collection Methods: Sources of Secondary Data</vt:lpstr>
      <vt:lpstr>Summary of Internal &amp; External Sources of Secondary Data</vt:lpstr>
      <vt:lpstr>Secondary Research Process – 4 Steps</vt:lpstr>
      <vt:lpstr>Secondary Research Process – 4 Steps</vt:lpstr>
      <vt:lpstr>Summary of all the steps of doing secondary research</vt:lpstr>
      <vt:lpstr>Summary of all the steps of doing secondary research</vt:lpstr>
      <vt:lpstr>References</vt:lpstr>
      <vt:lpstr>References</vt:lpstr>
      <vt:lpstr>Questions &amp; 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Patronella Ganza</cp:lastModifiedBy>
  <cp:revision>176</cp:revision>
  <dcterms:created xsi:type="dcterms:W3CDTF">2015-04-14T15:21:28Z</dcterms:created>
  <dcterms:modified xsi:type="dcterms:W3CDTF">2024-06-06T07:54:17Z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